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ctiveX/activeX1.xml" ContentType="application/vnd.ms-office.activeX+xml"/>
  <Override PartName="/ppt/activeX/activeX1.bin" ContentType="application/vnd.ms-office.activeX"/>
  <Override PartName="/ppt/notesSlides/notesSlide2.xml" ContentType="application/vnd.openxmlformats-officedocument.presentationml.notesSlide+xml"/>
  <Override PartName="/ppt/activeX/activeX2.xml" ContentType="application/vnd.ms-office.activeX+xml"/>
  <Override PartName="/ppt/activeX/activeX2.bin" ContentType="application/vnd.ms-office.activeX"/>
  <Override PartName="/ppt/notesSlides/notesSlide3.xml" ContentType="application/vnd.openxmlformats-officedocument.presentationml.notesSlide+xml"/>
  <Override PartName="/ppt/activeX/activeX3.xml" ContentType="application/vnd.ms-office.activeX+xml"/>
  <Override PartName="/ppt/activeX/activeX3.bin" ContentType="application/vnd.ms-office.activeX"/>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handoutMasterIdLst>
    <p:handoutMasterId r:id="rId34"/>
  </p:handoutMasterIdLst>
  <p:sldIdLst>
    <p:sldId id="515" r:id="rId2"/>
    <p:sldId id="516" r:id="rId3"/>
    <p:sldId id="494" r:id="rId4"/>
    <p:sldId id="496" r:id="rId5"/>
    <p:sldId id="497" r:id="rId6"/>
    <p:sldId id="498" r:id="rId7"/>
    <p:sldId id="499" r:id="rId8"/>
    <p:sldId id="500" r:id="rId9"/>
    <p:sldId id="470" r:id="rId10"/>
    <p:sldId id="525" r:id="rId11"/>
    <p:sldId id="526" r:id="rId12"/>
    <p:sldId id="529" r:id="rId13"/>
    <p:sldId id="530" r:id="rId14"/>
    <p:sldId id="479" r:id="rId15"/>
    <p:sldId id="527" r:id="rId16"/>
    <p:sldId id="528" r:id="rId17"/>
    <p:sldId id="534" r:id="rId18"/>
    <p:sldId id="524" r:id="rId19"/>
    <p:sldId id="531" r:id="rId20"/>
    <p:sldId id="532" r:id="rId21"/>
    <p:sldId id="510" r:id="rId22"/>
    <p:sldId id="475" r:id="rId23"/>
    <p:sldId id="476" r:id="rId24"/>
    <p:sldId id="477" r:id="rId25"/>
    <p:sldId id="517" r:id="rId26"/>
    <p:sldId id="518" r:id="rId27"/>
    <p:sldId id="512" r:id="rId28"/>
    <p:sldId id="513" r:id="rId29"/>
    <p:sldId id="514" r:id="rId30"/>
    <p:sldId id="491" r:id="rId31"/>
    <p:sldId id="535" r:id="rId32"/>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FF"/>
    <a:srgbClr val="A50021"/>
    <a:srgbClr val="0000CC"/>
    <a:srgbClr val="6600FF"/>
    <a:srgbClr val="F86CB5"/>
    <a:srgbClr val="EE6EDF"/>
    <a:srgbClr val="B3B6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88633" autoAdjust="0"/>
  </p:normalViewPr>
  <p:slideViewPr>
    <p:cSldViewPr snapToGrid="0">
      <p:cViewPr varScale="1">
        <p:scale>
          <a:sx n="62" d="100"/>
          <a:sy n="62" d="100"/>
        </p:scale>
        <p:origin x="1456" y="5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52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w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wmf"/><Relationship Id="rId5" Type="http://schemas.openxmlformats.org/officeDocument/2006/relationships/image" Target="../media/image48.emf"/><Relationship Id="rId4" Type="http://schemas.openxmlformats.org/officeDocument/2006/relationships/image" Target="../media/image47.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image" Target="../media/image51.emf"/><Relationship Id="rId7" Type="http://schemas.openxmlformats.org/officeDocument/2006/relationships/image" Target="../media/image55.wmf"/><Relationship Id="rId2" Type="http://schemas.openxmlformats.org/officeDocument/2006/relationships/image" Target="../media/image50.emf"/><Relationship Id="rId1" Type="http://schemas.openxmlformats.org/officeDocument/2006/relationships/image" Target="../media/image49.e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image" Target="../media/image62.emf"/><Relationship Id="rId5" Type="http://schemas.openxmlformats.org/officeDocument/2006/relationships/image" Target="../media/image66.emf"/><Relationship Id="rId4" Type="http://schemas.openxmlformats.org/officeDocument/2006/relationships/image" Target="../media/image65.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image" Target="../media/image68.e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image" Target="../media/image74.emf"/><Relationship Id="rId4" Type="http://schemas.openxmlformats.org/officeDocument/2006/relationships/image" Target="../media/image7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image" Target="../media/image83.wmf"/><Relationship Id="rId1" Type="http://schemas.openxmlformats.org/officeDocument/2006/relationships/image" Target="../media/image82.wmf"/><Relationship Id="rId5" Type="http://schemas.openxmlformats.org/officeDocument/2006/relationships/image" Target="../media/image86.wmf"/><Relationship Id="rId4" Type="http://schemas.openxmlformats.org/officeDocument/2006/relationships/image" Target="../media/image8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image" Target="../media/image90.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image" Target="../media/image9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emf"/><Relationship Id="rId1" Type="http://schemas.openxmlformats.org/officeDocument/2006/relationships/image" Target="../media/image4.e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image" Target="../media/image98.emf"/><Relationship Id="rId1" Type="http://schemas.openxmlformats.org/officeDocument/2006/relationships/image" Target="../media/image9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1.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3.e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emf"/><Relationship Id="rId4"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latin typeface="Arial" charset="0"/>
              </a:defRPr>
            </a:lvl1pPr>
          </a:lstStyle>
          <a:p>
            <a:pPr>
              <a:defRPr/>
            </a:pPr>
            <a:endParaRPr lang="zh-CN" altLang="en-US"/>
          </a:p>
        </p:txBody>
      </p:sp>
      <p:sp>
        <p:nvSpPr>
          <p:cNvPr id="3" name="Date Placeholder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hangingPunct="1">
              <a:defRPr sz="1300">
                <a:latin typeface="Arial" charset="0"/>
              </a:defRPr>
            </a:lvl1pPr>
          </a:lstStyle>
          <a:p>
            <a:pPr>
              <a:defRPr/>
            </a:pPr>
            <a:fld id="{0B228A91-6D36-4B80-8977-E8130376D3BE}" type="datetimeFigureOut">
              <a:rPr lang="zh-CN" altLang="en-US"/>
              <a:pPr>
                <a:defRPr/>
              </a:pPr>
              <a:t>2019/3/29</a:t>
            </a:fld>
            <a:endParaRPr lang="zh-CN" altLang="en-US"/>
          </a:p>
        </p:txBody>
      </p:sp>
      <p:sp>
        <p:nvSpPr>
          <p:cNvPr id="4" name="Footer Placehold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hangingPunct="1">
              <a:defRPr sz="1300">
                <a:latin typeface="Arial" charset="0"/>
              </a:defRPr>
            </a:lvl1pPr>
          </a:lstStyle>
          <a:p>
            <a:pPr>
              <a:defRPr/>
            </a:pPr>
            <a:endParaRPr lang="zh-CN" alt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543E47C7-4490-4032-A5C5-447A096A150B}" type="slidenum">
              <a:rPr lang="zh-CN" altLang="en-US"/>
              <a:pPr>
                <a:defRPr/>
              </a:pPr>
              <a:t>‹#›</a:t>
            </a:fld>
            <a:endParaRPr lang="zh-CN" altLang="en-US"/>
          </a:p>
        </p:txBody>
      </p:sp>
    </p:spTree>
    <p:extLst>
      <p:ext uri="{BB962C8B-B14F-4D97-AF65-F5344CB8AC3E}">
        <p14:creationId xmlns:p14="http://schemas.microsoft.com/office/powerpoint/2010/main" val="2286026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kumimoji="1" sz="1300">
                <a:latin typeface="Times New Roman" pitchFamily="18" charset="0"/>
              </a:defRPr>
            </a:lvl1pPr>
          </a:lstStyle>
          <a:p>
            <a:pPr>
              <a:defRPr/>
            </a:pPr>
            <a:endParaRPr lang="en-US" altLang="zh-CN"/>
          </a:p>
        </p:txBody>
      </p:sp>
      <p:sp>
        <p:nvSpPr>
          <p:cNvPr id="9421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kumimoji="1" sz="1300">
                <a:latin typeface="Times New Roman" pitchFamily="18" charset="0"/>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421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kumimoji="1" sz="1300">
                <a:latin typeface="Times New Roman" pitchFamily="18" charset="0"/>
              </a:defRPr>
            </a:lvl1pPr>
          </a:lstStyle>
          <a:p>
            <a:pPr>
              <a:defRPr/>
            </a:pPr>
            <a:endParaRPr lang="en-US" altLang="zh-CN"/>
          </a:p>
        </p:txBody>
      </p:sp>
      <p:sp>
        <p:nvSpPr>
          <p:cNvPr id="9421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kumimoji="1" sz="1300">
                <a:latin typeface="Times New Roman" panose="02020603050405020304" pitchFamily="18" charset="0"/>
              </a:defRPr>
            </a:lvl1pPr>
          </a:lstStyle>
          <a:p>
            <a:pPr>
              <a:defRPr/>
            </a:pPr>
            <a:fld id="{3F524F8A-26E5-422B-8297-32FF02AA50FE}" type="slidenum">
              <a:rPr lang="en-US" altLang="zh-CN"/>
              <a:pPr>
                <a:defRPr/>
              </a:pPr>
              <a:t>‹#›</a:t>
            </a:fld>
            <a:endParaRPr lang="en-US" altLang="zh-CN"/>
          </a:p>
        </p:txBody>
      </p:sp>
    </p:spTree>
    <p:extLst>
      <p:ext uri="{BB962C8B-B14F-4D97-AF65-F5344CB8AC3E}">
        <p14:creationId xmlns:p14="http://schemas.microsoft.com/office/powerpoint/2010/main" val="40417979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wenwen.sogou.com/s/?w=%E6%B1%BD%E6%B2%B9&amp;ch=w.search.intlink" TargetMode="External"/><Relationship Id="rId3" Type="http://schemas.openxmlformats.org/officeDocument/2006/relationships/hyperlink" Target="http://wenwen.sogou.com/s/?w=%E5%8C%96%E6%B2%B9%E5%99%A8&amp;ch=w.search.intlink" TargetMode="External"/><Relationship Id="rId7" Type="http://schemas.openxmlformats.org/officeDocument/2006/relationships/hyperlink" Target="http://wenwen.sogou.com/s/?w=%E8%B4%9F%E5%8E%8B%E5%8A%9B&amp;ch=w.search.intlink"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wenwen.sogou.com/s/?w=%E5%8E%8B%E5%BC%BA&amp;ch=w.search.intlink" TargetMode="External"/><Relationship Id="rId11" Type="http://schemas.openxmlformats.org/officeDocument/2006/relationships/hyperlink" Target="http://wenwen.sogou.com/s/?w=%E6%B1%BD%E7%BC%B8&amp;ch=w.search.intlink" TargetMode="External"/><Relationship Id="rId5" Type="http://schemas.openxmlformats.org/officeDocument/2006/relationships/hyperlink" Target="http://wenwen.sogou.com/s/?w=%E6%B5%81%E9%80%9F&amp;ch=w.search.intlink" TargetMode="External"/><Relationship Id="rId10" Type="http://schemas.openxmlformats.org/officeDocument/2006/relationships/hyperlink" Target="http://wenwen.sogou.com/s/?w=%E9%9B%BE%E5%8C%96&amp;ch=w.search.intlink" TargetMode="External"/><Relationship Id="rId4" Type="http://schemas.openxmlformats.org/officeDocument/2006/relationships/hyperlink" Target="http://wenwen.sogou.com/s/?w=%E5%96%89%E7%AE%A1&amp;ch=w.search.intlink" TargetMode="External"/><Relationship Id="rId9" Type="http://schemas.openxmlformats.org/officeDocument/2006/relationships/hyperlink" Target="http://wenwen.sogou.com/s/?w=%E9%AB%98%E9%80%9F%E6%B0%94%E6%B5%81&amp;ch=w.search.intlink"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zh.wikipedia.org/wiki/%E9%9B%B7%E8%AF%BA%E6%95%B0"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穿堂风，窗户有个小缝。船吸现象。</a:t>
            </a:r>
          </a:p>
        </p:txBody>
      </p:sp>
      <p:sp>
        <p:nvSpPr>
          <p:cNvPr id="81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478ECE1-7A0A-4E38-82CB-BE7ED930CF77}" type="slidenum">
              <a:rPr lang="en-US" altLang="zh-CN" sz="1300" smtClean="0"/>
              <a:pPr>
                <a:spcBef>
                  <a:spcPct val="0"/>
                </a:spcBef>
              </a:pPr>
              <a:t>2</a:t>
            </a:fld>
            <a:endParaRPr lang="en-US" altLang="zh-CN" sz="1300" smtClean="0"/>
          </a:p>
        </p:txBody>
      </p:sp>
    </p:spTree>
    <p:extLst>
      <p:ext uri="{BB962C8B-B14F-4D97-AF65-F5344CB8AC3E}">
        <p14:creationId xmlns:p14="http://schemas.microsoft.com/office/powerpoint/2010/main" val="3037805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p:spPr>
      </p:sp>
      <p:sp>
        <p:nvSpPr>
          <p:cNvPr id="112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hlinkClick r:id="rId3"/>
              </a:rPr>
              <a:t>化油器</a:t>
            </a:r>
            <a:r>
              <a:rPr lang="zh-CN" altLang="en-US" smtClean="0"/>
              <a:t>的</a:t>
            </a:r>
            <a:r>
              <a:rPr lang="zh-CN" altLang="en-US" smtClean="0">
                <a:hlinkClick r:id="rId4"/>
              </a:rPr>
              <a:t>喉管</a:t>
            </a:r>
            <a:r>
              <a:rPr lang="zh-CN" altLang="en-US" smtClean="0"/>
              <a:t>是狭窄部分，空气被吸入时，这里气</a:t>
            </a:r>
            <a:r>
              <a:rPr lang="zh-CN" altLang="en-US" smtClean="0">
                <a:hlinkClick r:id="rId5"/>
              </a:rPr>
              <a:t>流速</a:t>
            </a:r>
            <a:r>
              <a:rPr lang="zh-CN" altLang="en-US" smtClean="0"/>
              <a:t>度最大，而流速大则</a:t>
            </a:r>
            <a:r>
              <a:rPr lang="zh-CN" altLang="en-US" smtClean="0">
                <a:hlinkClick r:id="rId6"/>
              </a:rPr>
              <a:t>压强</a:t>
            </a:r>
            <a:r>
              <a:rPr lang="zh-CN" altLang="en-US" smtClean="0"/>
              <a:t>小，对周围产生</a:t>
            </a:r>
            <a:r>
              <a:rPr lang="zh-CN" altLang="en-US" smtClean="0">
                <a:hlinkClick r:id="rId7"/>
              </a:rPr>
              <a:t>负压力</a:t>
            </a:r>
            <a:r>
              <a:rPr lang="zh-CN" altLang="en-US" smtClean="0"/>
              <a:t>即吸力，使得</a:t>
            </a:r>
            <a:r>
              <a:rPr lang="zh-CN" altLang="en-US" smtClean="0">
                <a:hlinkClick r:id="rId8"/>
              </a:rPr>
              <a:t>汽油</a:t>
            </a:r>
            <a:r>
              <a:rPr lang="zh-CN" altLang="en-US" smtClean="0"/>
              <a:t>被吸出，在</a:t>
            </a:r>
            <a:r>
              <a:rPr lang="zh-CN" altLang="en-US" smtClean="0">
                <a:hlinkClick r:id="rId9"/>
              </a:rPr>
              <a:t>高速气流</a:t>
            </a:r>
            <a:r>
              <a:rPr lang="zh-CN" altLang="en-US" smtClean="0"/>
              <a:t>中破碎、</a:t>
            </a:r>
            <a:r>
              <a:rPr lang="zh-CN" altLang="en-US" smtClean="0">
                <a:hlinkClick r:id="rId10"/>
              </a:rPr>
              <a:t>雾化</a:t>
            </a:r>
            <a:r>
              <a:rPr lang="zh-CN" altLang="en-US" smtClean="0"/>
              <a:t>，进而吸入</a:t>
            </a:r>
            <a:r>
              <a:rPr lang="zh-CN" altLang="en-US" smtClean="0">
                <a:hlinkClick r:id="rId11"/>
              </a:rPr>
              <a:t>汽缸</a:t>
            </a:r>
            <a:r>
              <a:rPr lang="zh-CN" altLang="en-US" smtClean="0"/>
              <a:t>。</a:t>
            </a:r>
          </a:p>
          <a:p>
            <a:endParaRPr lang="zh-CN" altLang="en-US" smtClean="0"/>
          </a:p>
        </p:txBody>
      </p:sp>
      <p:sp>
        <p:nvSpPr>
          <p:cNvPr id="112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BD06902-F674-4FDF-9440-4AC73C6C1C5F}" type="slidenum">
              <a:rPr lang="en-US" altLang="zh-CN" sz="1300" smtClean="0"/>
              <a:pPr>
                <a:spcBef>
                  <a:spcPct val="0"/>
                </a:spcBef>
              </a:pPr>
              <a:t>3</a:t>
            </a:fld>
            <a:endParaRPr lang="en-US" altLang="zh-CN" sz="1300" smtClean="0"/>
          </a:p>
        </p:txBody>
      </p:sp>
    </p:spTree>
    <p:extLst>
      <p:ext uri="{BB962C8B-B14F-4D97-AF65-F5344CB8AC3E}">
        <p14:creationId xmlns:p14="http://schemas.microsoft.com/office/powerpoint/2010/main" val="215088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F524F8A-26E5-422B-8297-32FF02AA50FE}" type="slidenum">
              <a:rPr lang="en-US" altLang="zh-CN" smtClean="0"/>
              <a:pPr>
                <a:defRPr/>
              </a:pPr>
              <a:t>8</a:t>
            </a:fld>
            <a:endParaRPr lang="en-US" altLang="zh-CN"/>
          </a:p>
        </p:txBody>
      </p:sp>
    </p:spTree>
    <p:extLst>
      <p:ext uri="{BB962C8B-B14F-4D97-AF65-F5344CB8AC3E}">
        <p14:creationId xmlns:p14="http://schemas.microsoft.com/office/powerpoint/2010/main" val="3159644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静止流体是不存在剪应力的。</a:t>
            </a:r>
            <a:endParaRPr lang="en-US" altLang="zh-CN" smtClean="0"/>
          </a:p>
          <a:p>
            <a:r>
              <a:rPr lang="en-US" altLang="zh-CN" b="1" smtClean="0"/>
              <a:t>1687</a:t>
            </a:r>
            <a:r>
              <a:rPr lang="zh-CN" altLang="en-US" b="1" smtClean="0"/>
              <a:t>年牛顿提出的牛顿黏性定律认为黏性力 </a:t>
            </a:r>
            <a:r>
              <a:rPr lang="en-US" altLang="zh-CN" b="1" i="1" smtClean="0">
                <a:solidFill>
                  <a:srgbClr val="0000FF"/>
                </a:solidFill>
              </a:rPr>
              <a:t>F</a:t>
            </a:r>
            <a:r>
              <a:rPr lang="en-US" altLang="zh-CN" b="1" i="1" smtClean="0">
                <a:solidFill>
                  <a:schemeClr val="accent2"/>
                </a:solidFill>
              </a:rPr>
              <a:t> </a:t>
            </a:r>
            <a:r>
              <a:rPr lang="zh-CN" altLang="en-US" b="1" smtClean="0"/>
              <a:t>的大小与其分布的面积 </a:t>
            </a:r>
            <a:r>
              <a:rPr lang="en-US" altLang="zh-CN" b="1" i="1" smtClean="0">
                <a:solidFill>
                  <a:srgbClr val="0000FF"/>
                </a:solidFill>
              </a:rPr>
              <a:t>S</a:t>
            </a:r>
            <a:r>
              <a:rPr lang="en-US" altLang="zh-CN" b="1" i="1" smtClean="0">
                <a:solidFill>
                  <a:schemeClr val="accent2"/>
                </a:solidFill>
              </a:rPr>
              <a:t> </a:t>
            </a:r>
            <a:r>
              <a:rPr lang="zh-CN" altLang="en-US" b="1" smtClean="0"/>
              <a:t>成正比，与该处的速度梯度成正比，</a:t>
            </a:r>
            <a:endParaRPr lang="zh-CN" altLang="en-US" smtClean="0"/>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46DB4C5-9034-46B3-A924-8089D16A81D0}" type="slidenum">
              <a:rPr lang="en-US" altLang="zh-CN" sz="1300" smtClean="0"/>
              <a:pPr>
                <a:spcBef>
                  <a:spcPct val="0"/>
                </a:spcBef>
              </a:pPr>
              <a:t>10</a:t>
            </a:fld>
            <a:endParaRPr lang="en-US" altLang="zh-CN" sz="1300" smtClean="0"/>
          </a:p>
        </p:txBody>
      </p:sp>
    </p:spTree>
    <p:extLst>
      <p:ext uri="{BB962C8B-B14F-4D97-AF65-F5344CB8AC3E}">
        <p14:creationId xmlns:p14="http://schemas.microsoft.com/office/powerpoint/2010/main" val="3853124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6ACD7DF-675C-46F2-B21D-F7F9B7716F24}" type="slidenum">
              <a:rPr lang="en-US" altLang="zh-CN" sz="1300" smtClean="0"/>
              <a:pPr>
                <a:spcBef>
                  <a:spcPct val="0"/>
                </a:spcBef>
              </a:pPr>
              <a:t>14</a:t>
            </a:fld>
            <a:endParaRPr lang="en-US" altLang="zh-CN" sz="1300"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smtClean="0">
                <a:latin typeface="华文楷体" panose="02010600040101010101" pitchFamily="2" charset="-122"/>
                <a:ea typeface="华文楷体" panose="02010600040101010101" pitchFamily="2" charset="-122"/>
                <a:cs typeface="Times New Roman" panose="02020603050405020304" pitchFamily="18" charset="0"/>
              </a:rPr>
              <a:t>汞的引入使得在血压测量中应用的玻璃管大大缩短，方便了使用</a:t>
            </a:r>
            <a:endParaRPr lang="en-US" altLang="zh-CN" b="1" smtClean="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r>
              <a:rPr lang="zh-CN" altLang="en-US" b="1" smtClean="0">
                <a:ea typeface="华文楷体" panose="02010600040101010101" pitchFamily="2" charset="-122"/>
                <a:cs typeface="Times New Roman" panose="02020603050405020304" pitchFamily="18" charset="0"/>
              </a:rPr>
              <a:t>研究了血液的黏滞性流动</a:t>
            </a:r>
          </a:p>
          <a:p>
            <a:pPr eaLnBrk="1" hangingPunct="1"/>
            <a:endParaRPr lang="zh-CN" altLang="zh-CN" smtClean="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463653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0C2C026-AE6C-4F19-BDF5-1A1EDB7469E3}" type="slidenum">
              <a:rPr lang="en-US" altLang="zh-CN" sz="1300" smtClean="0"/>
              <a:pPr>
                <a:spcBef>
                  <a:spcPct val="0"/>
                </a:spcBef>
              </a:pPr>
              <a:t>18</a:t>
            </a:fld>
            <a:endParaRPr lang="en-US" altLang="zh-CN" sz="130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548792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t>着色液体与周围流体互相掺杂。</a:t>
            </a:r>
            <a:endParaRPr lang="en-US" altLang="zh-CN" b="1" smtClean="0"/>
          </a:p>
          <a:p>
            <a:r>
              <a:rPr lang="en-US" altLang="zh-CN" smtClean="0"/>
              <a:t>1883</a:t>
            </a:r>
            <a:r>
              <a:rPr lang="zh-CN" altLang="en-US" smtClean="0"/>
              <a:t>年英国著名试验流体力学家雷诺</a:t>
            </a:r>
            <a:r>
              <a:rPr lang="en-US" altLang="zh-CN" smtClean="0"/>
              <a:t>(O.Reynolds)</a:t>
            </a:r>
            <a:r>
              <a:rPr lang="zh-CN" altLang="en-US" smtClean="0"/>
              <a:t>做了一个实验，演示了湍流的产生。将流体注入一容器，在容器内另有一盛有色液体的细管，如图</a:t>
            </a:r>
            <a:r>
              <a:rPr lang="en-US" altLang="zh-CN" smtClean="0"/>
              <a:t>1</a:t>
            </a:r>
            <a:r>
              <a:rPr lang="zh-CN" altLang="en-US" smtClean="0"/>
              <a:t>所示，管内的有色液体可由小口</a:t>
            </a:r>
            <a:r>
              <a:rPr lang="en-US" altLang="zh-CN" smtClean="0"/>
              <a:t>A</a:t>
            </a:r>
            <a:r>
              <a:rPr lang="zh-CN" altLang="en-US" smtClean="0"/>
              <a:t>流出，大容器下端</a:t>
            </a:r>
            <a:r>
              <a:rPr lang="en-US" altLang="zh-CN" smtClean="0"/>
              <a:t>B</a:t>
            </a:r>
            <a:r>
              <a:rPr lang="zh-CN" altLang="en-US" smtClean="0"/>
              <a:t>处装一阀门，可用来控制水的流速。当大容器内的水流较缓时，从细管中流出的有色液体呈一线状，两种流体互不混杂</a:t>
            </a:r>
            <a:r>
              <a:rPr lang="en-US" altLang="zh-CN" smtClean="0"/>
              <a:t>(</a:t>
            </a:r>
            <a:r>
              <a:rPr lang="zh-CN" altLang="en-US" smtClean="0"/>
              <a:t>图</a:t>
            </a:r>
            <a:r>
              <a:rPr lang="en-US" altLang="zh-CN" smtClean="0"/>
              <a:t>a)</a:t>
            </a:r>
            <a:r>
              <a:rPr lang="zh-CN" altLang="en-US" smtClean="0"/>
              <a:t>，我们称这种流动为层流。加大阀门让水流速度增大，当流速大到一定程度时，两种液体开始相互混杂，液体的流动开始呈现涡漩状结构，而且大涡漩套小涡漩，运动状态变得极端“紊乱”</a:t>
            </a:r>
            <a:r>
              <a:rPr lang="en-US" altLang="zh-CN" smtClean="0"/>
              <a:t>(</a:t>
            </a:r>
            <a:r>
              <a:rPr lang="zh-CN" altLang="en-US" smtClean="0"/>
              <a:t>图</a:t>
            </a:r>
            <a:r>
              <a:rPr lang="en-US" altLang="zh-CN" smtClean="0"/>
              <a:t>b)</a:t>
            </a:r>
            <a:r>
              <a:rPr lang="zh-CN" altLang="en-US" smtClean="0"/>
              <a:t>，无法对运动状态做出任何预测，我们称这种流动为湍流。</a:t>
            </a:r>
          </a:p>
          <a:p>
            <a:endParaRPr lang="zh-CN" altLang="en-US" smtClean="0"/>
          </a:p>
        </p:txBody>
      </p:sp>
      <p:sp>
        <p:nvSpPr>
          <p:cNvPr id="317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7856EF2-1CDE-4E9E-8CC2-0504C8E9D7E2}" type="slidenum">
              <a:rPr lang="en-US" altLang="zh-CN" sz="1300" smtClean="0"/>
              <a:pPr>
                <a:spcBef>
                  <a:spcPct val="0"/>
                </a:spcBef>
              </a:pPr>
              <a:t>19</a:t>
            </a:fld>
            <a:endParaRPr lang="en-US" altLang="zh-CN" sz="1300" smtClean="0"/>
          </a:p>
        </p:txBody>
      </p:sp>
    </p:spTree>
    <p:extLst>
      <p:ext uri="{BB962C8B-B14F-4D97-AF65-F5344CB8AC3E}">
        <p14:creationId xmlns:p14="http://schemas.microsoft.com/office/powerpoint/2010/main" val="2765934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t>湍流：随着速度的增加</a:t>
            </a:r>
            <a:r>
              <a:rPr lang="en-US" altLang="zh-CN" b="1" smtClean="0"/>
              <a:t>, </a:t>
            </a:r>
            <a:r>
              <a:rPr lang="zh-CN" altLang="en-US" b="1" smtClean="0"/>
              <a:t>流体可能向各个方向流动</a:t>
            </a:r>
            <a:r>
              <a:rPr lang="en-US" altLang="zh-CN" b="1" smtClean="0"/>
              <a:t>, </a:t>
            </a:r>
            <a:r>
              <a:rPr lang="zh-CN" altLang="en-US" b="1" smtClean="0"/>
              <a:t>各流体层相互混淆</a:t>
            </a:r>
            <a:r>
              <a:rPr lang="en-US" altLang="zh-CN" b="1" smtClean="0"/>
              <a:t>, </a:t>
            </a:r>
            <a:r>
              <a:rPr lang="zh-CN" altLang="en-US" b="1" smtClean="0"/>
              <a:t>而且可能出现旋涡。</a:t>
            </a:r>
            <a:endParaRPr lang="en-US" altLang="zh-CN" b="1" smtClean="0"/>
          </a:p>
          <a:p>
            <a:pPr eaLnBrk="1" hangingPunct="1">
              <a:buClr>
                <a:schemeClr val="accent2"/>
              </a:buClr>
              <a:buSzPct val="80000"/>
              <a:buFont typeface="Wingdings" panose="05000000000000000000" pitchFamily="2" charset="2"/>
              <a:buNone/>
            </a:pPr>
            <a:r>
              <a:rPr lang="zh-CN" altLang="en-US" b="1" smtClean="0">
                <a:latin typeface="宋体" panose="02010600030101010101" pitchFamily="2" charset="-122"/>
              </a:rPr>
              <a:t>流速</a:t>
            </a:r>
            <a:r>
              <a:rPr lang="en-US" altLang="zh-CN" b="1" i="1" smtClean="0">
                <a:latin typeface="Book Antiqua" panose="02040602050305030304" pitchFamily="18" charset="0"/>
              </a:rPr>
              <a:t>v</a:t>
            </a:r>
            <a:r>
              <a:rPr lang="en-US" altLang="zh-CN" b="1" smtClean="0">
                <a:latin typeface="宋体" panose="02010600030101010101" pitchFamily="2" charset="-122"/>
              </a:rPr>
              <a:t>,</a:t>
            </a:r>
            <a:r>
              <a:rPr lang="zh-CN" altLang="en-US" b="1" smtClean="0">
                <a:latin typeface="宋体" panose="02010600030101010101" pitchFamily="2" charset="-122"/>
              </a:rPr>
              <a:t>圆</a:t>
            </a:r>
            <a:r>
              <a:rPr lang="zh-CN" altLang="en-US" b="1" smtClean="0">
                <a:latin typeface="宋体" panose="02010600030101010101" pitchFamily="2" charset="-122"/>
                <a:sym typeface="Symbol" panose="05050102010706020507" pitchFamily="18" charset="2"/>
              </a:rPr>
              <a:t>管的直径</a:t>
            </a:r>
            <a:r>
              <a:rPr lang="en-US" altLang="zh-CN" b="1" i="1" smtClean="0">
                <a:cs typeface="Times New Roman" panose="02020603050405020304" pitchFamily="18" charset="0"/>
                <a:sym typeface="Symbol" panose="05050102010706020507" pitchFamily="18" charset="2"/>
              </a:rPr>
              <a:t>d,</a:t>
            </a:r>
            <a:r>
              <a:rPr lang="zh-CN" altLang="en-US" b="1" smtClean="0">
                <a:latin typeface="宋体" panose="02010600030101010101" pitchFamily="2" charset="-122"/>
              </a:rPr>
              <a:t>流体的密度</a:t>
            </a:r>
            <a:r>
              <a:rPr lang="zh-CN" altLang="en-US" b="1" i="1" smtClean="0">
                <a:sym typeface="Symbol" panose="05050102010706020507" pitchFamily="18" charset="2"/>
              </a:rPr>
              <a:t></a:t>
            </a:r>
            <a:r>
              <a:rPr lang="en-US" altLang="zh-CN" b="1" smtClean="0">
                <a:latin typeface="宋体" panose="02010600030101010101" pitchFamily="2" charset="-122"/>
                <a:sym typeface="Symbol" panose="05050102010706020507" pitchFamily="18" charset="2"/>
              </a:rPr>
              <a:t>,</a:t>
            </a:r>
            <a:r>
              <a:rPr lang="zh-CN" altLang="en-US" b="1" smtClean="0">
                <a:latin typeface="宋体" panose="02010600030101010101" pitchFamily="2" charset="-122"/>
                <a:sym typeface="Symbol" panose="05050102010706020507" pitchFamily="18" charset="2"/>
              </a:rPr>
              <a:t>黏度</a:t>
            </a:r>
            <a:r>
              <a:rPr lang="zh-CN" altLang="en-US" b="1" i="1" smtClean="0">
                <a:sym typeface="Symbol" panose="05050102010706020507" pitchFamily="18" charset="2"/>
              </a:rPr>
              <a:t></a:t>
            </a:r>
            <a:endParaRPr lang="en-US" altLang="zh-CN" b="1" i="1" smtClean="0">
              <a:sym typeface="Symbol" panose="05050102010706020507" pitchFamily="18" charset="2"/>
            </a:endParaRPr>
          </a:p>
          <a:p>
            <a:r>
              <a:rPr lang="zh-CN" altLang="en-US" smtClean="0"/>
              <a:t>湍流是人类寻常惯见的现象。湍流现象普遍存在于行星和地球大气、海洋与江河、火箭尾流、乃至血液流动等自然现象之中。</a:t>
            </a:r>
          </a:p>
          <a:p>
            <a:r>
              <a:rPr lang="zh-CN" altLang="en-US" smtClean="0"/>
              <a:t>这种变化可以用</a:t>
            </a:r>
            <a:r>
              <a:rPr lang="zh-CN" altLang="en-US" smtClean="0">
                <a:hlinkClick r:id="rId3" action="ppaction://hlinkfile" tooltip="雷诺数"/>
              </a:rPr>
              <a:t>雷诺数</a:t>
            </a:r>
            <a:r>
              <a:rPr lang="zh-CN" altLang="en-US" smtClean="0"/>
              <a:t>来量化。雷诺数较小时，黏滞力对流场的影响大于惯性力，流场中流速的扰动会因黏滞力而衰减，流体流动稳定，为层流；反之，若雷诺数较大时，惯性力对流场的影响大于黏滞力，流体流动较不稳定，流速的微小变化容易发展、增强，形成紊乱、不规则的湍流流场。</a:t>
            </a:r>
            <a:endParaRPr lang="en-US" altLang="zh-CN" smtClean="0"/>
          </a:p>
          <a:p>
            <a:r>
              <a:rPr lang="zh-CN" altLang="en-US" smtClean="0"/>
              <a:t>新设计的飞机要在风洞里面做模拟实验。模型飞机尺寸变小了，要保持雷诺数不变，其他参量就得改变，或加大</a:t>
            </a:r>
            <a:r>
              <a:rPr lang="en-US" altLang="zh-CN" smtClean="0"/>
              <a:t>v</a:t>
            </a:r>
            <a:r>
              <a:rPr lang="zh-CN" altLang="en-US" smtClean="0"/>
              <a:t>，或加大密度，或减小粘滞系数。加大空气密度和风速来维持雷诺数不变。现代航空技术中人们建造压缩空气在其中做高速循环的密封型风洞来做模拟实验。</a:t>
            </a:r>
          </a:p>
          <a:p>
            <a:pPr eaLnBrk="1" hangingPunct="1">
              <a:buClr>
                <a:schemeClr val="accent2"/>
              </a:buClr>
              <a:buSzPct val="80000"/>
              <a:buFont typeface="Wingdings" panose="05000000000000000000" pitchFamily="2" charset="2"/>
              <a:buNone/>
            </a:pPr>
            <a:endParaRPr lang="zh-CN" altLang="en-US" b="1" i="1" smtClean="0"/>
          </a:p>
          <a:p>
            <a:endParaRPr lang="zh-CN" altLang="en-US" smtClean="0"/>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5522908-875A-4A3C-8FDB-7413CBD1F4E6}" type="slidenum">
              <a:rPr lang="en-US" altLang="zh-CN" sz="1300" smtClean="0"/>
              <a:pPr>
                <a:spcBef>
                  <a:spcPct val="0"/>
                </a:spcBef>
              </a:pPr>
              <a:t>20</a:t>
            </a:fld>
            <a:endParaRPr lang="en-US" altLang="zh-CN" sz="1300" smtClean="0"/>
          </a:p>
        </p:txBody>
      </p:sp>
    </p:spTree>
    <p:extLst>
      <p:ext uri="{BB962C8B-B14F-4D97-AF65-F5344CB8AC3E}">
        <p14:creationId xmlns:p14="http://schemas.microsoft.com/office/powerpoint/2010/main" val="3915738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湍流是一种典型的混沌现象，湍流的发生机制是物理学中一个历史悠久的难题。我们都知道流体力学中有一套描述流体运动的基本方程，这些方程是基于光滑和连续概念的决定性偏微分方程，它们无法描述如此复杂，没有规则的湍流，即使撇开湍流的空间结构不谈，决定性的流体力学方程怎么能允许貌似随机运动的紊乱的时间行为呢？</a:t>
            </a:r>
          </a:p>
          <a:p>
            <a:r>
              <a:rPr lang="zh-CN" altLang="en-US" smtClean="0"/>
              <a:t>在日常生活中我们人人都可以见到湍流现象。图</a:t>
            </a:r>
            <a:r>
              <a:rPr lang="en-US" altLang="zh-CN" smtClean="0"/>
              <a:t>2</a:t>
            </a:r>
            <a:r>
              <a:rPr lang="zh-CN" altLang="en-US" smtClean="0"/>
              <a:t>所示是一支点燃的香烟，青烟一缕袅袅腾空。开始烟柱是直立的，达到一定高度时，突然变得紊乱起来。这是在热气流加速上升的过程中，层流变湍流的绝妙演示。</a:t>
            </a:r>
            <a:endParaRPr lang="en-US" altLang="zh-CN" smtClean="0"/>
          </a:p>
          <a:p>
            <a:r>
              <a:rPr lang="en-US" altLang="zh-CN" b="1" smtClean="0"/>
              <a:t>1905</a:t>
            </a:r>
            <a:r>
              <a:rPr lang="zh-CN" altLang="en-US" b="1" smtClean="0"/>
              <a:t>年俄罗斯医师</a:t>
            </a:r>
            <a:r>
              <a:rPr lang="en-US" altLang="zh-CN" b="1" smtClean="0"/>
              <a:t>N.</a:t>
            </a:r>
            <a:r>
              <a:rPr lang="zh-CN" altLang="en-US" b="1" smtClean="0"/>
              <a:t>科罗特科夫</a:t>
            </a:r>
            <a:r>
              <a:rPr lang="en-US" altLang="zh-CN" b="1" smtClean="0"/>
              <a:t>,</a:t>
            </a:r>
            <a:r>
              <a:rPr lang="zh-CN" altLang="en-US" b="1" smtClean="0"/>
              <a:t>利用放 在肱动脉上的听诊器</a:t>
            </a:r>
            <a:r>
              <a:rPr lang="en-US" altLang="zh-CN" b="1" smtClean="0"/>
              <a:t>,</a:t>
            </a:r>
            <a:r>
              <a:rPr lang="zh-CN" altLang="en-US" b="1" smtClean="0"/>
              <a:t>听到肱动脉血压血流冲 过被压扁动脉时产生的湍流引起的振动声确定</a:t>
            </a:r>
          </a:p>
          <a:p>
            <a:endParaRPr lang="zh-CN" alt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7BB847A-35DD-4971-B7E2-42A101734059}" type="slidenum">
              <a:rPr lang="en-US" altLang="zh-CN" sz="1300" smtClean="0"/>
              <a:pPr>
                <a:spcBef>
                  <a:spcPct val="0"/>
                </a:spcBef>
              </a:pPr>
              <a:t>21</a:t>
            </a:fld>
            <a:endParaRPr lang="en-US" altLang="zh-CN" sz="1300" smtClean="0"/>
          </a:p>
        </p:txBody>
      </p:sp>
    </p:spTree>
    <p:extLst>
      <p:ext uri="{BB962C8B-B14F-4D97-AF65-F5344CB8AC3E}">
        <p14:creationId xmlns:p14="http://schemas.microsoft.com/office/powerpoint/2010/main" val="2479439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184D07C-CF0A-4275-9561-22AFEA2ACA1B}" type="slidenum">
              <a:rPr lang="en-US" altLang="zh-CN"/>
              <a:pPr>
                <a:defRPr/>
              </a:pPr>
              <a:t>‹#›</a:t>
            </a:fld>
            <a:endParaRPr lang="en-US" altLang="zh-CN"/>
          </a:p>
        </p:txBody>
      </p:sp>
    </p:spTree>
    <p:extLst>
      <p:ext uri="{BB962C8B-B14F-4D97-AF65-F5344CB8AC3E}">
        <p14:creationId xmlns:p14="http://schemas.microsoft.com/office/powerpoint/2010/main" val="1231655368"/>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2426923-6640-42E5-868F-E663E25144B9}" type="slidenum">
              <a:rPr lang="en-US" altLang="zh-CN"/>
              <a:pPr>
                <a:defRPr/>
              </a:pPr>
              <a:t>‹#›</a:t>
            </a:fld>
            <a:endParaRPr lang="en-US" altLang="zh-CN"/>
          </a:p>
        </p:txBody>
      </p:sp>
    </p:spTree>
    <p:extLst>
      <p:ext uri="{BB962C8B-B14F-4D97-AF65-F5344CB8AC3E}">
        <p14:creationId xmlns:p14="http://schemas.microsoft.com/office/powerpoint/2010/main" val="1720662633"/>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F7A8F90-C6CD-472D-AE45-25FCEE56C8D9}" type="slidenum">
              <a:rPr lang="en-US" altLang="zh-CN"/>
              <a:pPr>
                <a:defRPr/>
              </a:pPr>
              <a:t>‹#›</a:t>
            </a:fld>
            <a:endParaRPr lang="en-US" altLang="zh-CN"/>
          </a:p>
        </p:txBody>
      </p:sp>
    </p:spTree>
    <p:extLst>
      <p:ext uri="{BB962C8B-B14F-4D97-AF65-F5344CB8AC3E}">
        <p14:creationId xmlns:p14="http://schemas.microsoft.com/office/powerpoint/2010/main" val="4077467255"/>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63328DA-9825-49F1-A3B7-38296912D324}" type="slidenum">
              <a:rPr lang="en-US" altLang="zh-CN"/>
              <a:pPr>
                <a:defRPr/>
              </a:pPr>
              <a:t>‹#›</a:t>
            </a:fld>
            <a:endParaRPr lang="en-US" altLang="zh-CN"/>
          </a:p>
        </p:txBody>
      </p:sp>
    </p:spTree>
    <p:extLst>
      <p:ext uri="{BB962C8B-B14F-4D97-AF65-F5344CB8AC3E}">
        <p14:creationId xmlns:p14="http://schemas.microsoft.com/office/powerpoint/2010/main" val="3466707739"/>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185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3938588"/>
            <a:ext cx="4038600" cy="218757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A2DF2FC3-2461-4CB2-B444-FAD8486936F5}" type="slidenum">
              <a:rPr lang="en-US" altLang="zh-CN"/>
              <a:pPr>
                <a:defRPr/>
              </a:pPr>
              <a:t>‹#›</a:t>
            </a:fld>
            <a:endParaRPr lang="en-US" altLang="zh-CN"/>
          </a:p>
        </p:txBody>
      </p:sp>
    </p:spTree>
    <p:extLst>
      <p:ext uri="{BB962C8B-B14F-4D97-AF65-F5344CB8AC3E}">
        <p14:creationId xmlns:p14="http://schemas.microsoft.com/office/powerpoint/2010/main" val="638337184"/>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Table Placeholder 2"/>
          <p:cNvSpPr>
            <a:spLocks noGrp="1"/>
          </p:cNvSpPr>
          <p:nvPr>
            <p:ph type="tbl" idx="1"/>
          </p:nvPr>
        </p:nvSpPr>
        <p:spPr>
          <a:xfrm>
            <a:off x="685800" y="1981200"/>
            <a:ext cx="7772400" cy="4114800"/>
          </a:xfrm>
        </p:spPr>
        <p:txBody>
          <a:bodyPr/>
          <a:lstStyle/>
          <a:p>
            <a:pPr lvl="0"/>
            <a:endParaRPr lang="zh-CN" altLang="en-US" noProof="0" smtClean="0"/>
          </a:p>
        </p:txBody>
      </p:sp>
      <p:sp>
        <p:nvSpPr>
          <p:cNvPr id="4" name="Date Placeholder 3"/>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pPr>
              <a:defRPr/>
            </a:pPr>
            <a:fld id="{7853FCE1-8F90-4223-8BC6-D53EF019E4AB}" type="slidenum">
              <a:rPr lang="en-US" altLang="zh-CN"/>
              <a:pPr>
                <a:defRPr/>
              </a:pPr>
              <a:t>‹#›</a:t>
            </a:fld>
            <a:endParaRPr lang="en-US" altLang="zh-CN"/>
          </a:p>
        </p:txBody>
      </p:sp>
    </p:spTree>
    <p:extLst>
      <p:ext uri="{BB962C8B-B14F-4D97-AF65-F5344CB8AC3E}">
        <p14:creationId xmlns:p14="http://schemas.microsoft.com/office/powerpoint/2010/main" val="3806730032"/>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pPr>
              <a:defRPr/>
            </a:pPr>
            <a:fld id="{A861714B-3970-4DC6-AF06-A2DFFD2F8AF2}" type="slidenum">
              <a:rPr lang="en-US" altLang="zh-CN"/>
              <a:pPr>
                <a:defRPr/>
              </a:pPr>
              <a:t>‹#›</a:t>
            </a:fld>
            <a:endParaRPr lang="en-US" altLang="zh-CN"/>
          </a:p>
        </p:txBody>
      </p:sp>
    </p:spTree>
    <p:extLst>
      <p:ext uri="{BB962C8B-B14F-4D97-AF65-F5344CB8AC3E}">
        <p14:creationId xmlns:p14="http://schemas.microsoft.com/office/powerpoint/2010/main" val="133615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68E7304-973E-439F-8700-BC48A035DD29}" type="slidenum">
              <a:rPr lang="en-US" altLang="zh-CN"/>
              <a:pPr>
                <a:defRPr/>
              </a:pPr>
              <a:t>‹#›</a:t>
            </a:fld>
            <a:endParaRPr lang="en-US" altLang="zh-CN"/>
          </a:p>
        </p:txBody>
      </p:sp>
    </p:spTree>
    <p:extLst>
      <p:ext uri="{BB962C8B-B14F-4D97-AF65-F5344CB8AC3E}">
        <p14:creationId xmlns:p14="http://schemas.microsoft.com/office/powerpoint/2010/main" val="2902585078"/>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03F42E2-2BFB-4065-B07F-BB1FCD0BDA62}" type="slidenum">
              <a:rPr lang="en-US" altLang="zh-CN"/>
              <a:pPr>
                <a:defRPr/>
              </a:pPr>
              <a:t>‹#›</a:t>
            </a:fld>
            <a:endParaRPr lang="en-US" altLang="zh-CN"/>
          </a:p>
        </p:txBody>
      </p:sp>
    </p:spTree>
    <p:extLst>
      <p:ext uri="{BB962C8B-B14F-4D97-AF65-F5344CB8AC3E}">
        <p14:creationId xmlns:p14="http://schemas.microsoft.com/office/powerpoint/2010/main" val="328929398"/>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0DCE789-605D-4DF2-B9E8-6EA581601D83}" type="slidenum">
              <a:rPr lang="en-US" altLang="zh-CN"/>
              <a:pPr>
                <a:defRPr/>
              </a:pPr>
              <a:t>‹#›</a:t>
            </a:fld>
            <a:endParaRPr lang="en-US" altLang="zh-CN"/>
          </a:p>
        </p:txBody>
      </p:sp>
    </p:spTree>
    <p:extLst>
      <p:ext uri="{BB962C8B-B14F-4D97-AF65-F5344CB8AC3E}">
        <p14:creationId xmlns:p14="http://schemas.microsoft.com/office/powerpoint/2010/main" val="2256250799"/>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1D8BC5D-1AE5-48F6-9B53-F074D2588021}" type="slidenum">
              <a:rPr lang="en-US" altLang="zh-CN"/>
              <a:pPr>
                <a:defRPr/>
              </a:pPr>
              <a:t>‹#›</a:t>
            </a:fld>
            <a:endParaRPr lang="en-US" altLang="zh-CN"/>
          </a:p>
        </p:txBody>
      </p:sp>
    </p:spTree>
    <p:extLst>
      <p:ext uri="{BB962C8B-B14F-4D97-AF65-F5344CB8AC3E}">
        <p14:creationId xmlns:p14="http://schemas.microsoft.com/office/powerpoint/2010/main" val="3534649766"/>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242C9F1-5213-4A4D-A14D-4BA6A7CC22F1}" type="slidenum">
              <a:rPr lang="en-US" altLang="zh-CN"/>
              <a:pPr>
                <a:defRPr/>
              </a:pPr>
              <a:t>‹#›</a:t>
            </a:fld>
            <a:endParaRPr lang="en-US" altLang="zh-CN"/>
          </a:p>
        </p:txBody>
      </p:sp>
    </p:spTree>
    <p:extLst>
      <p:ext uri="{BB962C8B-B14F-4D97-AF65-F5344CB8AC3E}">
        <p14:creationId xmlns:p14="http://schemas.microsoft.com/office/powerpoint/2010/main" val="2369133705"/>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F48E3BE-1BA1-43BD-BEB7-9CA56C7C2C5B}" type="slidenum">
              <a:rPr lang="en-US" altLang="zh-CN"/>
              <a:pPr>
                <a:defRPr/>
              </a:pPr>
              <a:t>‹#›</a:t>
            </a:fld>
            <a:endParaRPr lang="en-US" altLang="zh-CN"/>
          </a:p>
        </p:txBody>
      </p:sp>
    </p:spTree>
    <p:extLst>
      <p:ext uri="{BB962C8B-B14F-4D97-AF65-F5344CB8AC3E}">
        <p14:creationId xmlns:p14="http://schemas.microsoft.com/office/powerpoint/2010/main" val="3985630607"/>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9C0394B-BE43-488C-A2EA-401E6C68659F}" type="slidenum">
              <a:rPr lang="en-US" altLang="zh-CN"/>
              <a:pPr>
                <a:defRPr/>
              </a:pPr>
              <a:t>‹#›</a:t>
            </a:fld>
            <a:endParaRPr lang="en-US" altLang="zh-CN"/>
          </a:p>
        </p:txBody>
      </p:sp>
    </p:spTree>
    <p:extLst>
      <p:ext uri="{BB962C8B-B14F-4D97-AF65-F5344CB8AC3E}">
        <p14:creationId xmlns:p14="http://schemas.microsoft.com/office/powerpoint/2010/main" val="384085245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D52335A-74BA-4250-8745-2E419996FE12}" type="slidenum">
              <a:rPr lang="en-US" altLang="zh-CN"/>
              <a:pPr>
                <a:defRPr/>
              </a:pPr>
              <a:t>‹#›</a:t>
            </a:fld>
            <a:endParaRPr lang="en-US" altLang="zh-CN"/>
          </a:p>
        </p:txBody>
      </p:sp>
    </p:spTree>
    <p:extLst>
      <p:ext uri="{BB962C8B-B14F-4D97-AF65-F5344CB8AC3E}">
        <p14:creationId xmlns:p14="http://schemas.microsoft.com/office/powerpoint/2010/main" val="2991065317"/>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2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262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262150" name="Rectangle 6"/>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b="1">
                <a:solidFill>
                  <a:srgbClr val="0000FF"/>
                </a:solidFill>
              </a:defRPr>
            </a:lvl1pPr>
          </a:lstStyle>
          <a:p>
            <a:pPr>
              <a:defRPr/>
            </a:pPr>
            <a:fld id="{23ED3700-77FB-4DF2-8372-1D8A5EFD64E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 id="2147484172" r:id="rId12"/>
    <p:sldLayoutId id="2147484173" r:id="rId13"/>
    <p:sldLayoutId id="2147484174" r:id="rId14"/>
    <p:sldLayoutId id="2147484175" r:id="rId15"/>
  </p:sldLayoutIdLst>
  <p:transition>
    <p:random/>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Times New Roman" pitchFamily="18" charset="0"/>
          <a:ea typeface="+mj-ea"/>
          <a:cs typeface="Times New Roman" pitchFamily="18" charset="0"/>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cs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cs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cs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cs typeface="Times New Roman" pitchFamily="18" charset="0"/>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har char="–"/>
        <a:defRPr sz="2800">
          <a:solidFill>
            <a:schemeClr val="tx1"/>
          </a:solidFill>
          <a:latin typeface="Times New Roman" pitchFamily="18" charset="0"/>
          <a:ea typeface="+mn-ea"/>
          <a:cs typeface="Times New Roman" pitchFamily="18" charset="0"/>
        </a:defRPr>
      </a:lvl2pPr>
      <a:lvl3pPr marL="1143000" indent="-228600" algn="l" rtl="0" eaLnBrk="0" fontAlgn="base" hangingPunct="0">
        <a:spcBef>
          <a:spcPct val="20000"/>
        </a:spcBef>
        <a:spcAft>
          <a:spcPct val="0"/>
        </a:spcAft>
        <a:buChar char="•"/>
        <a:defRPr sz="2400">
          <a:solidFill>
            <a:schemeClr val="tx1"/>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41.emf"/><Relationship Id="rId3" Type="http://schemas.openxmlformats.org/officeDocument/2006/relationships/notesSlide" Target="../notesSlides/notesSlide4.xml"/><Relationship Id="rId7" Type="http://schemas.openxmlformats.org/officeDocument/2006/relationships/image" Target="../media/image38.wmf"/><Relationship Id="rId12" Type="http://schemas.openxmlformats.org/officeDocument/2006/relationships/oleObject" Target="../embeddings/oleObject30.bin"/><Relationship Id="rId17" Type="http://schemas.openxmlformats.org/officeDocument/2006/relationships/image" Target="../media/image43.emf"/><Relationship Id="rId2" Type="http://schemas.openxmlformats.org/officeDocument/2006/relationships/slideLayout" Target="../slideLayouts/slideLayout7.xml"/><Relationship Id="rId16" Type="http://schemas.openxmlformats.org/officeDocument/2006/relationships/oleObject" Target="../embeddings/oleObject32.bin"/><Relationship Id="rId1" Type="http://schemas.openxmlformats.org/officeDocument/2006/relationships/vmlDrawing" Target="../drawings/vmlDrawing9.vml"/><Relationship Id="rId6" Type="http://schemas.openxmlformats.org/officeDocument/2006/relationships/oleObject" Target="../embeddings/oleObject27.bin"/><Relationship Id="rId11" Type="http://schemas.openxmlformats.org/officeDocument/2006/relationships/image" Target="../media/image40.emf"/><Relationship Id="rId5" Type="http://schemas.openxmlformats.org/officeDocument/2006/relationships/image" Target="../media/image37.wmf"/><Relationship Id="rId15" Type="http://schemas.openxmlformats.org/officeDocument/2006/relationships/image" Target="../media/image42.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9.wmf"/><Relationship Id="rId14" Type="http://schemas.openxmlformats.org/officeDocument/2006/relationships/oleObject" Target="../embeddings/oleObject31.bin"/></Relationships>
</file>

<file path=ppt/slides/_rels/slide11.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48.emf"/><Relationship Id="rId2" Type="http://schemas.openxmlformats.org/officeDocument/2006/relationships/slideLayout" Target="../slideLayouts/slideLayout14.xml"/><Relationship Id="rId1" Type="http://schemas.openxmlformats.org/officeDocument/2006/relationships/vmlDrawing" Target="../drawings/vmlDrawing10.vml"/><Relationship Id="rId6" Type="http://schemas.openxmlformats.org/officeDocument/2006/relationships/image" Target="../media/image45.e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47.emf"/><Relationship Id="rId4" Type="http://schemas.openxmlformats.org/officeDocument/2006/relationships/image" Target="../media/image44.wmf"/><Relationship Id="rId9" Type="http://schemas.openxmlformats.org/officeDocument/2006/relationships/oleObject" Target="../embeddings/oleObject36.bin"/></Relationships>
</file>

<file path=ppt/slides/_rels/slide12.xml.rels><?xml version="1.0" encoding="UTF-8" standalone="yes"?>
<Relationships xmlns="http://schemas.openxmlformats.org/package/2006/relationships"><Relationship Id="rId8" Type="http://schemas.openxmlformats.org/officeDocument/2006/relationships/image" Target="../media/image51.emf"/><Relationship Id="rId13" Type="http://schemas.openxmlformats.org/officeDocument/2006/relationships/oleObject" Target="../embeddings/oleObject43.bin"/><Relationship Id="rId18" Type="http://schemas.openxmlformats.org/officeDocument/2006/relationships/image" Target="../media/image56.e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53.wmf"/><Relationship Id="rId17" Type="http://schemas.openxmlformats.org/officeDocument/2006/relationships/oleObject" Target="../embeddings/oleObject45.bin"/><Relationship Id="rId2" Type="http://schemas.openxmlformats.org/officeDocument/2006/relationships/slideLayout" Target="../slideLayouts/slideLayout2.xml"/><Relationship Id="rId16" Type="http://schemas.openxmlformats.org/officeDocument/2006/relationships/image" Target="../media/image55.wmf"/><Relationship Id="rId1" Type="http://schemas.openxmlformats.org/officeDocument/2006/relationships/vmlDrawing" Target="../drawings/vmlDrawing11.vml"/><Relationship Id="rId6" Type="http://schemas.openxmlformats.org/officeDocument/2006/relationships/image" Target="../media/image50.emf"/><Relationship Id="rId11" Type="http://schemas.openxmlformats.org/officeDocument/2006/relationships/oleObject" Target="../embeddings/oleObject42.bin"/><Relationship Id="rId5" Type="http://schemas.openxmlformats.org/officeDocument/2006/relationships/oleObject" Target="../embeddings/oleObject39.bin"/><Relationship Id="rId15" Type="http://schemas.openxmlformats.org/officeDocument/2006/relationships/oleObject" Target="../embeddings/oleObject44.bin"/><Relationship Id="rId10" Type="http://schemas.openxmlformats.org/officeDocument/2006/relationships/image" Target="../media/image52.wmf"/><Relationship Id="rId4" Type="http://schemas.openxmlformats.org/officeDocument/2006/relationships/image" Target="../media/image49.emf"/><Relationship Id="rId9" Type="http://schemas.openxmlformats.org/officeDocument/2006/relationships/oleObject" Target="../embeddings/oleObject41.bin"/><Relationship Id="rId14" Type="http://schemas.openxmlformats.org/officeDocument/2006/relationships/image" Target="../media/image54.wmf"/></Relationships>
</file>

<file path=ppt/slides/_rels/slide13.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8.emf"/><Relationship Id="rId5" Type="http://schemas.openxmlformats.org/officeDocument/2006/relationships/oleObject" Target="../embeddings/oleObject47.bin"/><Relationship Id="rId4" Type="http://schemas.openxmlformats.org/officeDocument/2006/relationships/image" Target="../media/image57.emf"/></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1.jpeg"/></Relationships>
</file>

<file path=ppt/slides/_rels/slide15.xml.rels><?xml version="1.0" encoding="UTF-8" standalone="yes"?>
<Relationships xmlns="http://schemas.openxmlformats.org/package/2006/relationships"><Relationship Id="rId8" Type="http://schemas.openxmlformats.org/officeDocument/2006/relationships/image" Target="../media/image64.emf"/><Relationship Id="rId13" Type="http://schemas.openxmlformats.org/officeDocument/2006/relationships/image" Target="../media/image66.e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3.emf"/><Relationship Id="rId11" Type="http://schemas.openxmlformats.org/officeDocument/2006/relationships/image" Target="../media/image67.png"/><Relationship Id="rId5" Type="http://schemas.openxmlformats.org/officeDocument/2006/relationships/oleObject" Target="../embeddings/oleObject50.bin"/><Relationship Id="rId10" Type="http://schemas.openxmlformats.org/officeDocument/2006/relationships/image" Target="../media/image65.emf"/><Relationship Id="rId4" Type="http://schemas.openxmlformats.org/officeDocument/2006/relationships/image" Target="../media/image62.emf"/><Relationship Id="rId9" Type="http://schemas.openxmlformats.org/officeDocument/2006/relationships/oleObject" Target="../embeddings/oleObject52.bin"/></Relationships>
</file>

<file path=ppt/slides/_rels/slide16.xml.rels><?xml version="1.0" encoding="UTF-8" standalone="yes"?>
<Relationships xmlns="http://schemas.openxmlformats.org/package/2006/relationships"><Relationship Id="rId8" Type="http://schemas.openxmlformats.org/officeDocument/2006/relationships/image" Target="../media/image70.emf"/><Relationship Id="rId13" Type="http://schemas.openxmlformats.org/officeDocument/2006/relationships/oleObject" Target="../embeddings/oleObject59.bin"/><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72.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9.e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71.emf"/><Relationship Id="rId4" Type="http://schemas.openxmlformats.org/officeDocument/2006/relationships/image" Target="../media/image68.emf"/><Relationship Id="rId9" Type="http://schemas.openxmlformats.org/officeDocument/2006/relationships/oleObject" Target="../embeddings/oleObject57.bin"/><Relationship Id="rId14" Type="http://schemas.openxmlformats.org/officeDocument/2006/relationships/image" Target="../media/image73.wmf"/></Relationships>
</file>

<file path=ppt/slides/_rels/slide17.x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75.emf"/><Relationship Id="rId5" Type="http://schemas.openxmlformats.org/officeDocument/2006/relationships/oleObject" Target="../embeddings/oleObject61.bin"/><Relationship Id="rId10" Type="http://schemas.openxmlformats.org/officeDocument/2006/relationships/image" Target="../media/image77.emf"/><Relationship Id="rId4" Type="http://schemas.openxmlformats.org/officeDocument/2006/relationships/image" Target="../media/image74.emf"/><Relationship Id="rId9" Type="http://schemas.openxmlformats.org/officeDocument/2006/relationships/oleObject" Target="../embeddings/oleObject63.bin"/></Relationships>
</file>

<file path=ppt/slides/_rels/slide18.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79.jpe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video" Target="file:///E:\&#38647;&#20029;&#24037;&#20316;&#25991;&#20214;\&#24037;&#20316;&#30456;&#20851;&#25991;&#26723;\&#24037;&#31243;&#27969;&#20307;&#21147;&#23398;&#25945;&#23398;\&#19978;&#35838;&#29992;ppt\201009&#33021;&#21160;&#23398;&#38498;\&#23567;&#27969;&#37327;.avi" TargetMode="External"/><Relationship Id="rId7" Type="http://schemas.openxmlformats.org/officeDocument/2006/relationships/image" Target="../media/image81.png"/><Relationship Id="rId2" Type="http://schemas.openxmlformats.org/officeDocument/2006/relationships/video" Target="file:///E:\&#38647;&#20029;&#24037;&#20316;&#25991;&#20214;\&#24037;&#20316;&#30456;&#20851;&#25991;&#26723;\&#24037;&#31243;&#27969;&#20307;&#21147;&#23398;&#25945;&#23398;\&#19978;&#35838;&#29992;ppt\201009&#33021;&#21160;&#23398;&#38498;\&#22823;&#27969;&#37327;.avi" TargetMode="External"/><Relationship Id="rId1" Type="http://schemas.openxmlformats.org/officeDocument/2006/relationships/vmlDrawing" Target="../drawings/vmlDrawing16.vml"/><Relationship Id="rId6" Type="http://schemas.openxmlformats.org/officeDocument/2006/relationships/image" Target="../media/image80.png"/><Relationship Id="rId5" Type="http://schemas.openxmlformats.org/officeDocument/2006/relationships/notesSlide" Target="../notesSlides/notesSlide7.xml"/><Relationship Id="rId4" Type="http://schemas.openxmlformats.org/officeDocument/2006/relationships/slideLayout" Target="../slideLayouts/slideLayout7.xml"/><Relationship Id="rId9" Type="http://schemas.openxmlformats.org/officeDocument/2006/relationships/image" Target="../media/image71.e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2.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 Id="rId9" Type="http://schemas.openxmlformats.org/officeDocument/2006/relationships/image" Target="../media/image3.e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86.wmf"/><Relationship Id="rId3" Type="http://schemas.openxmlformats.org/officeDocument/2006/relationships/notesSlide" Target="../notesSlides/notesSlide8.xml"/><Relationship Id="rId7" Type="http://schemas.openxmlformats.org/officeDocument/2006/relationships/image" Target="../media/image83.wmf"/><Relationship Id="rId12"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66.bin"/><Relationship Id="rId11" Type="http://schemas.openxmlformats.org/officeDocument/2006/relationships/image" Target="../media/image85.wmf"/><Relationship Id="rId5" Type="http://schemas.openxmlformats.org/officeDocument/2006/relationships/image" Target="../media/image82.wmf"/><Relationship Id="rId10" Type="http://schemas.openxmlformats.org/officeDocument/2006/relationships/oleObject" Target="../embeddings/oleObject68.bin"/><Relationship Id="rId4" Type="http://schemas.openxmlformats.org/officeDocument/2006/relationships/oleObject" Target="../embeddings/oleObject65.bin"/><Relationship Id="rId9" Type="http://schemas.openxmlformats.org/officeDocument/2006/relationships/image" Target="../media/image84.emf"/></Relationships>
</file>

<file path=ppt/slides/_rels/slide21.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9.jpeg"/><Relationship Id="rId4" Type="http://schemas.openxmlformats.org/officeDocument/2006/relationships/image" Target="../media/image88.jpeg"/></Relationships>
</file>

<file path=ppt/slides/_rels/slide22.x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91.emf"/><Relationship Id="rId5" Type="http://schemas.openxmlformats.org/officeDocument/2006/relationships/oleObject" Target="../embeddings/oleObject71.bin"/><Relationship Id="rId4" Type="http://schemas.openxmlformats.org/officeDocument/2006/relationships/image" Target="../media/image90.e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oleObject" Target="../embeddings/oleObject73.bin"/><Relationship Id="rId7" Type="http://schemas.openxmlformats.org/officeDocument/2006/relationships/image" Target="../media/image94.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74.bin"/><Relationship Id="rId5" Type="http://schemas.openxmlformats.org/officeDocument/2006/relationships/image" Target="../media/image96.png"/><Relationship Id="rId4" Type="http://schemas.openxmlformats.org/officeDocument/2006/relationships/image" Target="../media/image93.emf"/><Relationship Id="rId9" Type="http://schemas.openxmlformats.org/officeDocument/2006/relationships/image" Target="../media/image95.emf"/></Relationships>
</file>

<file path=ppt/slides/_rels/slide24.xml.rels><?xml version="1.0" encoding="UTF-8" standalone="yes"?>
<Relationships xmlns="http://schemas.openxmlformats.org/package/2006/relationships"><Relationship Id="rId8" Type="http://schemas.openxmlformats.org/officeDocument/2006/relationships/image" Target="../media/image99.e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98.emf"/><Relationship Id="rId5" Type="http://schemas.openxmlformats.org/officeDocument/2006/relationships/oleObject" Target="../embeddings/oleObject77.bin"/><Relationship Id="rId4" Type="http://schemas.openxmlformats.org/officeDocument/2006/relationships/image" Target="../media/image97.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100.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10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oleObject" Target="../embeddings/oleObject8.bin"/><Relationship Id="rId3" Type="http://schemas.openxmlformats.org/officeDocument/2006/relationships/slideLayout" Target="../slideLayouts/slideLayout12.xml"/><Relationship Id="rId7" Type="http://schemas.openxmlformats.org/officeDocument/2006/relationships/oleObject" Target="../embeddings/oleObject5.bin"/><Relationship Id="rId12" Type="http://schemas.openxmlformats.org/officeDocument/2006/relationships/image" Target="../media/image7.wmf"/><Relationship Id="rId17" Type="http://schemas.openxmlformats.org/officeDocument/2006/relationships/image" Target="../media/image10.wmf"/><Relationship Id="rId2" Type="http://schemas.openxmlformats.org/officeDocument/2006/relationships/control" Target="../activeX/activeX1.xml"/><Relationship Id="rId16" Type="http://schemas.openxmlformats.org/officeDocument/2006/relationships/image" Target="../media/image9.wmf"/><Relationship Id="rId1" Type="http://schemas.openxmlformats.org/officeDocument/2006/relationships/vmlDrawing" Target="../drawings/vmlDrawing2.vml"/><Relationship Id="rId6" Type="http://schemas.openxmlformats.org/officeDocument/2006/relationships/image" Target="../media/image4.e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6.wmf"/><Relationship Id="rId4" Type="http://schemas.openxmlformats.org/officeDocument/2006/relationships/notesSlide" Target="../notesSlides/notesSlide2.xml"/><Relationship Id="rId9" Type="http://schemas.openxmlformats.org/officeDocument/2006/relationships/oleObject" Target="../embeddings/oleObject6.bin"/><Relationship Id="rId14" Type="http://schemas.openxmlformats.org/officeDocument/2006/relationships/image" Target="../media/image8.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10.bin"/><Relationship Id="rId7" Type="http://schemas.openxmlformats.org/officeDocument/2006/relationships/image" Target="../media/image15.png"/><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2.emf"/><Relationship Id="rId11" Type="http://schemas.openxmlformats.org/officeDocument/2006/relationships/image" Target="../media/image14.wmf"/><Relationship Id="rId5" Type="http://schemas.openxmlformats.org/officeDocument/2006/relationships/oleObject" Target="../embeddings/oleObject11.bin"/><Relationship Id="rId10" Type="http://schemas.openxmlformats.org/officeDocument/2006/relationships/oleObject" Target="../embeddings/oleObject13.bin"/><Relationship Id="rId4" Type="http://schemas.openxmlformats.org/officeDocument/2006/relationships/image" Target="../media/image11.emf"/><Relationship Id="rId9" Type="http://schemas.openxmlformats.org/officeDocument/2006/relationships/image" Target="../media/image13.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4.bin"/><Relationship Id="rId7" Type="http://schemas.openxmlformats.org/officeDocument/2006/relationships/image" Target="../media/image17.e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15.bin"/><Relationship Id="rId5" Type="http://schemas.openxmlformats.org/officeDocument/2006/relationships/image" Target="../media/image19.png"/><Relationship Id="rId4" Type="http://schemas.openxmlformats.org/officeDocument/2006/relationships/image" Target="../media/image16.emf"/><Relationship Id="rId9" Type="http://schemas.openxmlformats.org/officeDocument/2006/relationships/image" Target="../media/image18.em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control" Target="../activeX/activeX2.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image" Target="../media/image22.png"/><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7.e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24.e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image" Target="../media/image29.png"/><Relationship Id="rId10" Type="http://schemas.openxmlformats.org/officeDocument/2006/relationships/image" Target="../media/image26.emf"/><Relationship Id="rId4" Type="http://schemas.openxmlformats.org/officeDocument/2006/relationships/image" Target="../media/image23.emf"/><Relationship Id="rId9" Type="http://schemas.openxmlformats.org/officeDocument/2006/relationships/oleObject" Target="../embeddings/oleObject20.bin"/><Relationship Id="rId14" Type="http://schemas.openxmlformats.org/officeDocument/2006/relationships/image" Target="../media/image28.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3.xml"/><Relationship Id="rId7" Type="http://schemas.openxmlformats.org/officeDocument/2006/relationships/image" Target="../media/image31.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4.bin"/><Relationship Id="rId11" Type="http://schemas.openxmlformats.org/officeDocument/2006/relationships/image" Target="../media/image34.png"/><Relationship Id="rId5" Type="http://schemas.openxmlformats.org/officeDocument/2006/relationships/image" Target="../media/image30.emf"/><Relationship Id="rId10" Type="http://schemas.openxmlformats.org/officeDocument/2006/relationships/image" Target="../media/image33.png"/><Relationship Id="rId4" Type="http://schemas.openxmlformats.org/officeDocument/2006/relationships/oleObject" Target="../embeddings/oleObject23.bin"/><Relationship Id="rId9" Type="http://schemas.openxmlformats.org/officeDocument/2006/relationships/image" Target="../media/image32.em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3.xml"/><Relationship Id="rId1" Type="http://schemas.openxmlformats.org/officeDocument/2006/relationships/vmlDrawing" Target="../drawings/vmlDrawing8.vml"/><Relationship Id="rId5" Type="http://schemas.openxmlformats.org/officeDocument/2006/relationships/image" Target="../media/image35.wmf"/><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3F67552C-9E34-43E8-9955-E57842873ED7}" type="slidenum">
              <a:rPr lang="en-US" altLang="zh-CN" sz="1800" smtClean="0">
                <a:solidFill>
                  <a:srgbClr val="0000FF"/>
                </a:solidFill>
                <a:latin typeface="Arial" panose="020B0604020202020204" pitchFamily="34" charset="0"/>
              </a:rPr>
              <a:pPr>
                <a:spcBef>
                  <a:spcPct val="0"/>
                </a:spcBef>
                <a:buFontTx/>
                <a:buNone/>
              </a:pPr>
              <a:t>1</a:t>
            </a:fld>
            <a:endParaRPr lang="en-US" altLang="zh-CN" sz="1800" smtClean="0">
              <a:solidFill>
                <a:srgbClr val="0000FF"/>
              </a:solidFill>
              <a:latin typeface="Arial" panose="020B0604020202020204" pitchFamily="34" charset="0"/>
            </a:endParaRPr>
          </a:p>
        </p:txBody>
      </p:sp>
      <p:sp>
        <p:nvSpPr>
          <p:cNvPr id="4" name="标题 1"/>
          <p:cNvSpPr txBox="1">
            <a:spLocks/>
          </p:cNvSpPr>
          <p:nvPr/>
        </p:nvSpPr>
        <p:spPr bwMode="auto">
          <a:xfrm>
            <a:off x="1860550" y="2065338"/>
            <a:ext cx="5473700" cy="2451100"/>
          </a:xfrm>
          <a:prstGeom prst="rect">
            <a:avLst/>
          </a:prstGeom>
          <a:noFill/>
          <a:ln w="9525">
            <a:noFill/>
            <a:miter lim="800000"/>
            <a:headEnd/>
            <a:tailEnd/>
          </a:ln>
        </p:spPr>
        <p:txBody>
          <a:bodyPr anchor="ctr"/>
          <a:lstStyle/>
          <a:p>
            <a:pPr algn="ctr">
              <a:defRPr/>
            </a:pPr>
            <a:r>
              <a:rPr lang="zh-CN" altLang="en-US" sz="4000" b="1" kern="0" dirty="0">
                <a:solidFill>
                  <a:srgbClr val="0000FF"/>
                </a:solidFill>
                <a:latin typeface="Times New Roman" pitchFamily="18" charset="0"/>
                <a:ea typeface="+mj-ea"/>
                <a:cs typeface="Times New Roman" pitchFamily="18" charset="0"/>
              </a:rPr>
              <a:t>作业：</a:t>
            </a:r>
            <a:r>
              <a:rPr lang="en-US" altLang="zh-CN" sz="4000" b="1" kern="0" dirty="0">
                <a:solidFill>
                  <a:srgbClr val="0000FF"/>
                </a:solidFill>
                <a:latin typeface="Times New Roman" pitchFamily="18" charset="0"/>
                <a:ea typeface="+mj-ea"/>
                <a:cs typeface="Times New Roman" pitchFamily="18" charset="0"/>
              </a:rPr>
              <a:t/>
            </a:r>
            <a:br>
              <a:rPr lang="en-US" altLang="zh-CN" sz="4000" b="1" kern="0" dirty="0">
                <a:solidFill>
                  <a:srgbClr val="0000FF"/>
                </a:solidFill>
                <a:latin typeface="Times New Roman" pitchFamily="18" charset="0"/>
                <a:ea typeface="+mj-ea"/>
                <a:cs typeface="Times New Roman" pitchFamily="18" charset="0"/>
              </a:rPr>
            </a:br>
            <a:r>
              <a:rPr lang="en-US" altLang="zh-CN" sz="4000" b="1" kern="0" dirty="0">
                <a:solidFill>
                  <a:srgbClr val="0000FF"/>
                </a:solidFill>
                <a:latin typeface="Times New Roman" pitchFamily="18" charset="0"/>
                <a:ea typeface="+mj-ea"/>
                <a:cs typeface="Times New Roman" pitchFamily="18" charset="0"/>
              </a:rPr>
              <a:t>15</a:t>
            </a:r>
            <a:r>
              <a:rPr lang="zh-CN" altLang="en-US" sz="4000" b="1" kern="0" dirty="0">
                <a:solidFill>
                  <a:srgbClr val="0000FF"/>
                </a:solidFill>
                <a:latin typeface="Times New Roman" pitchFamily="18" charset="0"/>
                <a:ea typeface="+mj-ea"/>
                <a:cs typeface="Times New Roman" pitchFamily="18" charset="0"/>
              </a:rPr>
              <a:t>页，</a:t>
            </a:r>
            <a:r>
              <a:rPr lang="en-US" altLang="zh-CN" sz="4000" b="1" kern="0" dirty="0">
                <a:solidFill>
                  <a:srgbClr val="0000FF"/>
                </a:solidFill>
                <a:latin typeface="Times New Roman" pitchFamily="18" charset="0"/>
                <a:ea typeface="+mj-ea"/>
                <a:cs typeface="Times New Roman" pitchFamily="18" charset="0"/>
              </a:rPr>
              <a:t>T6-T8</a:t>
            </a:r>
            <a:endParaRPr lang="zh-CN" altLang="en-US" sz="4000" b="1" kern="0" dirty="0">
              <a:solidFill>
                <a:srgbClr val="0000FF"/>
              </a:solidFill>
              <a:latin typeface="Times New Roman" pitchFamily="18" charset="0"/>
              <a:ea typeface="+mj-ea"/>
              <a:cs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08" name="Group 120"/>
          <p:cNvGrpSpPr>
            <a:grpSpLocks/>
          </p:cNvGrpSpPr>
          <p:nvPr/>
        </p:nvGrpSpPr>
        <p:grpSpPr bwMode="auto">
          <a:xfrm>
            <a:off x="7442200" y="1017588"/>
            <a:ext cx="896938" cy="1728787"/>
            <a:chOff x="5093" y="2136"/>
            <a:chExt cx="565" cy="1089"/>
          </a:xfrm>
        </p:grpSpPr>
        <p:sp>
          <p:nvSpPr>
            <p:cNvPr id="12409" name="AutoShape 121"/>
            <p:cNvSpPr>
              <a:spLocks/>
            </p:cNvSpPr>
            <p:nvPr/>
          </p:nvSpPr>
          <p:spPr bwMode="auto">
            <a:xfrm>
              <a:off x="5093" y="2452"/>
              <a:ext cx="73" cy="432"/>
            </a:xfrm>
            <a:prstGeom prst="rightBrace">
              <a:avLst>
                <a:gd name="adj1" fmla="val 65580"/>
                <a:gd name="adj2" fmla="val 50000"/>
              </a:avLst>
            </a:prstGeom>
            <a:noFill/>
            <a:ln w="38100">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sz="2800" b="1">
                <a:latin typeface="+mn-ea"/>
                <a:ea typeface="+mn-ea"/>
              </a:endParaRPr>
            </a:p>
          </p:txBody>
        </p:sp>
        <p:sp>
          <p:nvSpPr>
            <p:cNvPr id="12410" name="Text Box 122"/>
            <p:cNvSpPr txBox="1">
              <a:spLocks noChangeArrowheads="1"/>
            </p:cNvSpPr>
            <p:nvPr/>
          </p:nvSpPr>
          <p:spPr bwMode="auto">
            <a:xfrm>
              <a:off x="5270" y="2136"/>
              <a:ext cx="388" cy="1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1" hangingPunct="1">
                <a:spcBef>
                  <a:spcPct val="50000"/>
                </a:spcBef>
                <a:defRPr/>
              </a:pPr>
              <a:r>
                <a:rPr kumimoji="1" lang="zh-CN" altLang="en-US" sz="2800" b="1" dirty="0">
                  <a:solidFill>
                    <a:srgbClr val="FF0000"/>
                  </a:solidFill>
                  <a:latin typeface="+mn-ea"/>
                  <a:ea typeface="+mn-ea"/>
                </a:rPr>
                <a:t>相对运动</a:t>
              </a:r>
            </a:p>
          </p:txBody>
        </p:sp>
      </p:grpSp>
      <p:sp>
        <p:nvSpPr>
          <p:cNvPr id="12432" name="Text Box 144"/>
          <p:cNvSpPr txBox="1">
            <a:spLocks noChangeArrowheads="1"/>
          </p:cNvSpPr>
          <p:nvPr/>
        </p:nvSpPr>
        <p:spPr bwMode="auto">
          <a:xfrm>
            <a:off x="4375150" y="2687638"/>
            <a:ext cx="33480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2800" b="1" dirty="0">
                <a:solidFill>
                  <a:srgbClr val="FF0000"/>
                </a:solidFill>
                <a:latin typeface="+mn-ea"/>
                <a:ea typeface="+mn-ea"/>
              </a:rPr>
              <a:t>内摩擦力</a:t>
            </a:r>
            <a:r>
              <a:rPr kumimoji="1" lang="zh-CN" altLang="en-US" sz="2800" b="1" dirty="0">
                <a:latin typeface="+mn-ea"/>
                <a:ea typeface="+mn-ea"/>
              </a:rPr>
              <a:t>或</a:t>
            </a:r>
            <a:r>
              <a:rPr kumimoji="1" lang="zh-CN" altLang="en-US" sz="2800" b="1" dirty="0">
                <a:solidFill>
                  <a:srgbClr val="FF0000"/>
                </a:solidFill>
                <a:latin typeface="+mn-ea"/>
                <a:ea typeface="+mn-ea"/>
              </a:rPr>
              <a:t>黏滞力</a:t>
            </a:r>
          </a:p>
        </p:txBody>
      </p:sp>
      <p:sp>
        <p:nvSpPr>
          <p:cNvPr id="12435" name="Text Box 147"/>
          <p:cNvSpPr txBox="1">
            <a:spLocks noChangeArrowheads="1"/>
          </p:cNvSpPr>
          <p:nvPr/>
        </p:nvSpPr>
        <p:spPr bwMode="auto">
          <a:xfrm>
            <a:off x="906463" y="4770438"/>
            <a:ext cx="3048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800" b="1" dirty="0">
                <a:latin typeface="+mn-ea"/>
                <a:ea typeface="+mn-ea"/>
              </a:rPr>
              <a:t>实验表明：</a:t>
            </a:r>
          </a:p>
        </p:txBody>
      </p:sp>
      <p:grpSp>
        <p:nvGrpSpPr>
          <p:cNvPr id="12437" name="Group 149"/>
          <p:cNvGrpSpPr>
            <a:grpSpLocks/>
          </p:cNvGrpSpPr>
          <p:nvPr/>
        </p:nvGrpSpPr>
        <p:grpSpPr bwMode="auto">
          <a:xfrm>
            <a:off x="3948113" y="901700"/>
            <a:ext cx="1008062" cy="873125"/>
            <a:chOff x="2837" y="522"/>
            <a:chExt cx="635" cy="550"/>
          </a:xfrm>
        </p:grpSpPr>
        <p:grpSp>
          <p:nvGrpSpPr>
            <p:cNvPr id="18492" name="Group 133"/>
            <p:cNvGrpSpPr>
              <a:grpSpLocks/>
            </p:cNvGrpSpPr>
            <p:nvPr/>
          </p:nvGrpSpPr>
          <p:grpSpPr bwMode="auto">
            <a:xfrm>
              <a:off x="2973" y="888"/>
              <a:ext cx="499" cy="184"/>
              <a:chOff x="3061" y="2475"/>
              <a:chExt cx="499" cy="184"/>
            </a:xfrm>
          </p:grpSpPr>
          <p:grpSp>
            <p:nvGrpSpPr>
              <p:cNvPr id="18494" name="Group 134"/>
              <p:cNvGrpSpPr>
                <a:grpSpLocks/>
              </p:cNvGrpSpPr>
              <p:nvPr/>
            </p:nvGrpSpPr>
            <p:grpSpPr bwMode="auto">
              <a:xfrm>
                <a:off x="3061" y="2475"/>
                <a:ext cx="499" cy="184"/>
                <a:chOff x="1383" y="3294"/>
                <a:chExt cx="499" cy="184"/>
              </a:xfrm>
            </p:grpSpPr>
            <p:sp>
              <p:nvSpPr>
                <p:cNvPr id="12423" name="Line 135"/>
                <p:cNvSpPr>
                  <a:spLocks noChangeShapeType="1"/>
                </p:cNvSpPr>
                <p:nvPr/>
              </p:nvSpPr>
              <p:spPr bwMode="auto">
                <a:xfrm rot="10608931" flipH="1">
                  <a:off x="1563" y="3428"/>
                  <a:ext cx="273" cy="4"/>
                </a:xfrm>
                <a:prstGeom prst="line">
                  <a:avLst/>
                </a:prstGeom>
                <a:noFill/>
                <a:ln w="57150">
                  <a:solidFill>
                    <a:srgbClr val="80808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800" b="1">
                    <a:latin typeface="+mn-ea"/>
                    <a:ea typeface="+mn-ea"/>
                  </a:endParaRPr>
                </a:p>
              </p:txBody>
            </p:sp>
            <p:sp>
              <p:nvSpPr>
                <p:cNvPr id="12424" name="Line 136"/>
                <p:cNvSpPr>
                  <a:spLocks noChangeShapeType="1"/>
                </p:cNvSpPr>
                <p:nvPr/>
              </p:nvSpPr>
              <p:spPr bwMode="auto">
                <a:xfrm rot="10608931" flipH="1" flipV="1">
                  <a:off x="1516" y="3338"/>
                  <a:ext cx="366" cy="2"/>
                </a:xfrm>
                <a:prstGeom prst="line">
                  <a:avLst/>
                </a:prstGeom>
                <a:noFill/>
                <a:ln w="28575" cap="rnd">
                  <a:solidFill>
                    <a:srgbClr val="80808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800" b="1">
                    <a:latin typeface="+mn-ea"/>
                    <a:ea typeface="+mn-ea"/>
                  </a:endParaRPr>
                </a:p>
              </p:txBody>
            </p:sp>
            <p:sp>
              <p:nvSpPr>
                <p:cNvPr id="12425" name="Line 137"/>
                <p:cNvSpPr>
                  <a:spLocks noChangeShapeType="1"/>
                </p:cNvSpPr>
                <p:nvPr/>
              </p:nvSpPr>
              <p:spPr bwMode="auto">
                <a:xfrm rot="10349566" flipH="1" flipV="1">
                  <a:off x="1519" y="3297"/>
                  <a:ext cx="0" cy="4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800" b="1">
                    <a:latin typeface="+mn-ea"/>
                    <a:ea typeface="+mn-ea"/>
                  </a:endParaRPr>
                </a:p>
              </p:txBody>
            </p:sp>
            <p:sp>
              <p:nvSpPr>
                <p:cNvPr id="12426" name="Line 138"/>
                <p:cNvSpPr>
                  <a:spLocks noChangeShapeType="1"/>
                </p:cNvSpPr>
                <p:nvPr/>
              </p:nvSpPr>
              <p:spPr bwMode="auto">
                <a:xfrm rot="8672392" flipH="1" flipV="1">
                  <a:off x="1564" y="3433"/>
                  <a:ext cx="0" cy="4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800" b="1">
                    <a:latin typeface="+mn-ea"/>
                    <a:ea typeface="+mn-ea"/>
                  </a:endParaRPr>
                </a:p>
              </p:txBody>
            </p:sp>
            <p:sp>
              <p:nvSpPr>
                <p:cNvPr id="12427" name="Line 139"/>
                <p:cNvSpPr>
                  <a:spLocks noChangeShapeType="1"/>
                </p:cNvSpPr>
                <p:nvPr/>
              </p:nvSpPr>
              <p:spPr bwMode="auto">
                <a:xfrm rot="10608931" flipH="1">
                  <a:off x="1384" y="3294"/>
                  <a:ext cx="133" cy="92"/>
                </a:xfrm>
                <a:prstGeom prst="line">
                  <a:avLst/>
                </a:prstGeom>
                <a:noFill/>
                <a:ln w="28575">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800" b="1">
                    <a:latin typeface="+mn-ea"/>
                    <a:ea typeface="+mn-ea"/>
                  </a:endParaRPr>
                </a:p>
              </p:txBody>
            </p:sp>
            <p:sp>
              <p:nvSpPr>
                <p:cNvPr id="12428" name="Line 140"/>
                <p:cNvSpPr>
                  <a:spLocks noChangeShapeType="1"/>
                </p:cNvSpPr>
                <p:nvPr/>
              </p:nvSpPr>
              <p:spPr bwMode="auto">
                <a:xfrm rot="10608931" flipH="1" flipV="1">
                  <a:off x="1383" y="3385"/>
                  <a:ext cx="181" cy="89"/>
                </a:xfrm>
                <a:prstGeom prst="line">
                  <a:avLst/>
                </a:prstGeom>
                <a:noFill/>
                <a:ln w="57150">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800" b="1">
                    <a:latin typeface="+mn-ea"/>
                    <a:ea typeface="+mn-ea"/>
                  </a:endParaRPr>
                </a:p>
              </p:txBody>
            </p:sp>
          </p:grpSp>
          <p:sp>
            <p:nvSpPr>
              <p:cNvPr id="12429" name="Line 141"/>
              <p:cNvSpPr>
                <a:spLocks noChangeShapeType="1"/>
              </p:cNvSpPr>
              <p:nvPr/>
            </p:nvSpPr>
            <p:spPr bwMode="auto">
              <a:xfrm>
                <a:off x="3243" y="2614"/>
                <a:ext cx="136" cy="0"/>
              </a:xfrm>
              <a:prstGeom prst="line">
                <a:avLst/>
              </a:prstGeom>
              <a:noFill/>
              <a:ln w="57150">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800" b="1">
                  <a:latin typeface="+mn-ea"/>
                  <a:ea typeface="+mn-ea"/>
                </a:endParaRPr>
              </a:p>
            </p:txBody>
          </p:sp>
          <p:sp>
            <p:nvSpPr>
              <p:cNvPr id="12430" name="Line 142"/>
              <p:cNvSpPr>
                <a:spLocks noChangeShapeType="1"/>
              </p:cNvSpPr>
              <p:nvPr/>
            </p:nvSpPr>
            <p:spPr bwMode="auto">
              <a:xfrm>
                <a:off x="3198" y="2523"/>
                <a:ext cx="272" cy="0"/>
              </a:xfrm>
              <a:prstGeom prst="line">
                <a:avLst/>
              </a:prstGeom>
              <a:noFill/>
              <a:ln w="28575">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800" b="1">
                  <a:latin typeface="+mn-ea"/>
                  <a:ea typeface="+mn-ea"/>
                </a:endParaRPr>
              </a:p>
            </p:txBody>
          </p:sp>
        </p:grpSp>
        <p:graphicFrame>
          <p:nvGraphicFramePr>
            <p:cNvPr id="18493" name="Object 148"/>
            <p:cNvGraphicFramePr>
              <a:graphicFrameLocks noChangeAspect="1"/>
            </p:cNvGraphicFramePr>
            <p:nvPr/>
          </p:nvGraphicFramePr>
          <p:xfrm>
            <a:off x="2837" y="522"/>
            <a:ext cx="275" cy="338"/>
          </p:xfrm>
          <a:graphic>
            <a:graphicData uri="http://schemas.openxmlformats.org/presentationml/2006/ole">
              <mc:AlternateContent xmlns:mc="http://schemas.openxmlformats.org/markup-compatibility/2006">
                <mc:Choice xmlns:v="urn:schemas-microsoft-com:vml" Requires="v">
                  <p:oleObj spid="_x0000_s18547" name="Equation" r:id="rId4" imgW="164957" imgH="203024" progId="Equation.DSMT4">
                    <p:embed/>
                  </p:oleObj>
                </mc:Choice>
                <mc:Fallback>
                  <p:oleObj name="Equation" r:id="rId4" imgW="164957" imgH="203024" progId="Equation.DSMT4">
                    <p:embed/>
                    <p:pic>
                      <p:nvPicPr>
                        <p:cNvPr id="0" name="Object 1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7" y="522"/>
                          <a:ext cx="275"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2439" name="Group 151"/>
          <p:cNvGrpSpPr>
            <a:grpSpLocks/>
          </p:cNvGrpSpPr>
          <p:nvPr/>
        </p:nvGrpSpPr>
        <p:grpSpPr bwMode="auto">
          <a:xfrm>
            <a:off x="6181725" y="1314450"/>
            <a:ext cx="1098550" cy="677863"/>
            <a:chOff x="4244" y="782"/>
            <a:chExt cx="692" cy="427"/>
          </a:xfrm>
        </p:grpSpPr>
        <p:grpSp>
          <p:nvGrpSpPr>
            <p:cNvPr id="18484" name="Group 124"/>
            <p:cNvGrpSpPr>
              <a:grpSpLocks/>
            </p:cNvGrpSpPr>
            <p:nvPr/>
          </p:nvGrpSpPr>
          <p:grpSpPr bwMode="auto">
            <a:xfrm>
              <a:off x="4244" y="1027"/>
              <a:ext cx="453" cy="182"/>
              <a:chOff x="1338" y="3430"/>
              <a:chExt cx="453" cy="182"/>
            </a:xfrm>
          </p:grpSpPr>
          <p:sp>
            <p:nvSpPr>
              <p:cNvPr id="12413" name="Line 125"/>
              <p:cNvSpPr>
                <a:spLocks noChangeShapeType="1"/>
              </p:cNvSpPr>
              <p:nvPr/>
            </p:nvSpPr>
            <p:spPr bwMode="auto">
              <a:xfrm>
                <a:off x="1383" y="3475"/>
                <a:ext cx="272" cy="0"/>
              </a:xfrm>
              <a:prstGeom prst="line">
                <a:avLst/>
              </a:prstGeom>
              <a:noFill/>
              <a:ln w="9525">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800" b="1">
                  <a:latin typeface="+mn-ea"/>
                  <a:ea typeface="+mn-ea"/>
                </a:endParaRPr>
              </a:p>
            </p:txBody>
          </p:sp>
          <p:sp>
            <p:nvSpPr>
              <p:cNvPr id="12414" name="Line 126"/>
              <p:cNvSpPr>
                <a:spLocks noChangeShapeType="1"/>
              </p:cNvSpPr>
              <p:nvPr/>
            </p:nvSpPr>
            <p:spPr bwMode="auto">
              <a:xfrm>
                <a:off x="1338" y="3566"/>
                <a:ext cx="272" cy="0"/>
              </a:xfrm>
              <a:prstGeom prst="line">
                <a:avLst/>
              </a:prstGeom>
              <a:noFill/>
              <a:ln w="57150">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800" b="1">
                  <a:latin typeface="+mn-ea"/>
                  <a:ea typeface="+mn-ea"/>
                </a:endParaRPr>
              </a:p>
            </p:txBody>
          </p:sp>
          <p:sp>
            <p:nvSpPr>
              <p:cNvPr id="12415" name="Line 127"/>
              <p:cNvSpPr>
                <a:spLocks noChangeShapeType="1"/>
              </p:cNvSpPr>
              <p:nvPr/>
            </p:nvSpPr>
            <p:spPr bwMode="auto">
              <a:xfrm rot="1936539" flipV="1">
                <a:off x="1655" y="3430"/>
                <a:ext cx="0" cy="4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800" b="1">
                  <a:latin typeface="+mn-ea"/>
                  <a:ea typeface="+mn-ea"/>
                </a:endParaRPr>
              </a:p>
            </p:txBody>
          </p:sp>
          <p:sp>
            <p:nvSpPr>
              <p:cNvPr id="12416" name="Line 128"/>
              <p:cNvSpPr>
                <a:spLocks noChangeShapeType="1"/>
              </p:cNvSpPr>
              <p:nvPr/>
            </p:nvSpPr>
            <p:spPr bwMode="auto">
              <a:xfrm rot="1936539" flipV="1">
                <a:off x="1610" y="3566"/>
                <a:ext cx="0" cy="4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800" b="1">
                  <a:latin typeface="+mn-ea"/>
                  <a:ea typeface="+mn-ea"/>
                </a:endParaRPr>
              </a:p>
            </p:txBody>
          </p:sp>
          <p:sp>
            <p:nvSpPr>
              <p:cNvPr id="12417" name="Line 129"/>
              <p:cNvSpPr>
                <a:spLocks noChangeShapeType="1"/>
              </p:cNvSpPr>
              <p:nvPr/>
            </p:nvSpPr>
            <p:spPr bwMode="auto">
              <a:xfrm>
                <a:off x="1655" y="3430"/>
                <a:ext cx="136" cy="91"/>
              </a:xfrm>
              <a:prstGeom prst="line">
                <a:avLst/>
              </a:prstGeom>
              <a:noFill/>
              <a:ln w="28575">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800" b="1">
                  <a:latin typeface="+mn-ea"/>
                  <a:ea typeface="+mn-ea"/>
                </a:endParaRPr>
              </a:p>
            </p:txBody>
          </p:sp>
          <p:sp>
            <p:nvSpPr>
              <p:cNvPr id="12418" name="Line 130"/>
              <p:cNvSpPr>
                <a:spLocks noChangeShapeType="1"/>
              </p:cNvSpPr>
              <p:nvPr/>
            </p:nvSpPr>
            <p:spPr bwMode="auto">
              <a:xfrm flipV="1">
                <a:off x="1610" y="3521"/>
                <a:ext cx="181" cy="91"/>
              </a:xfrm>
              <a:prstGeom prst="line">
                <a:avLst/>
              </a:prstGeom>
              <a:noFill/>
              <a:ln w="38100">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800" b="1">
                  <a:latin typeface="+mn-ea"/>
                  <a:ea typeface="+mn-ea"/>
                </a:endParaRPr>
              </a:p>
            </p:txBody>
          </p:sp>
        </p:grpSp>
        <p:graphicFrame>
          <p:nvGraphicFramePr>
            <p:cNvPr id="18485" name="Object 150"/>
            <p:cNvGraphicFramePr>
              <a:graphicFrameLocks noChangeAspect="1"/>
            </p:cNvGraphicFramePr>
            <p:nvPr/>
          </p:nvGraphicFramePr>
          <p:xfrm>
            <a:off x="4648" y="782"/>
            <a:ext cx="288" cy="288"/>
          </p:xfrm>
          <a:graphic>
            <a:graphicData uri="http://schemas.openxmlformats.org/presentationml/2006/ole">
              <mc:AlternateContent xmlns:mc="http://schemas.openxmlformats.org/markup-compatibility/2006">
                <mc:Choice xmlns:v="urn:schemas-microsoft-com:vml" Requires="v">
                  <p:oleObj spid="_x0000_s18548" name="Equation" r:id="rId6" imgW="203024" imgH="203024" progId="Equation.DSMT4">
                    <p:embed/>
                  </p:oleObj>
                </mc:Choice>
                <mc:Fallback>
                  <p:oleObj name="Equation" r:id="rId6" imgW="203024" imgH="203024" progId="Equation.DSMT4">
                    <p:embed/>
                    <p:pic>
                      <p:nvPicPr>
                        <p:cNvPr id="0" name="Object 1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 y="78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2445" name="Text Box 157"/>
          <p:cNvSpPr txBox="1">
            <a:spLocks noChangeArrowheads="1"/>
          </p:cNvSpPr>
          <p:nvPr/>
        </p:nvSpPr>
        <p:spPr bwMode="auto">
          <a:xfrm>
            <a:off x="2722563" y="5565775"/>
            <a:ext cx="50625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800" b="1" dirty="0">
                <a:latin typeface="+mn-ea"/>
                <a:ea typeface="+mn-ea"/>
              </a:rPr>
              <a:t>黏度系数</a:t>
            </a:r>
            <a:r>
              <a:rPr lang="en-US" altLang="zh-CN" sz="2800" b="1" dirty="0">
                <a:latin typeface="+mn-ea"/>
                <a:ea typeface="+mn-ea"/>
              </a:rPr>
              <a:t>,</a:t>
            </a:r>
            <a:r>
              <a:rPr lang="zh-CN" altLang="en-US" sz="2800" b="1" dirty="0">
                <a:solidFill>
                  <a:srgbClr val="0000FF"/>
                </a:solidFill>
                <a:latin typeface="Arial" charset="0"/>
              </a:rPr>
              <a:t>单位</a:t>
            </a:r>
            <a:r>
              <a:rPr lang="en-US" altLang="zh-CN" sz="2800" b="1" dirty="0">
                <a:solidFill>
                  <a:srgbClr val="0000FF"/>
                </a:solidFill>
                <a:latin typeface="Arial" charset="0"/>
              </a:rPr>
              <a:t>: </a:t>
            </a:r>
            <a:r>
              <a:rPr lang="en-US" altLang="zh-CN" sz="2800" b="1" dirty="0">
                <a:solidFill>
                  <a:srgbClr val="0000FF"/>
                </a:solidFill>
                <a:latin typeface="Times New Roman" pitchFamily="18" charset="0"/>
                <a:cs typeface="Times New Roman" pitchFamily="18" charset="0"/>
              </a:rPr>
              <a:t>Pa · s</a:t>
            </a:r>
            <a:endParaRPr lang="zh-CN" altLang="en-US" sz="2800" b="1" dirty="0">
              <a:latin typeface="+mn-ea"/>
              <a:ea typeface="+mn-ea"/>
            </a:endParaRPr>
          </a:p>
        </p:txBody>
      </p:sp>
      <p:sp>
        <p:nvSpPr>
          <p:cNvPr id="12446" name="Text Box 158"/>
          <p:cNvSpPr txBox="1">
            <a:spLocks noChangeArrowheads="1"/>
          </p:cNvSpPr>
          <p:nvPr/>
        </p:nvSpPr>
        <p:spPr bwMode="auto">
          <a:xfrm>
            <a:off x="4900613" y="4770438"/>
            <a:ext cx="37036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800" b="1" dirty="0">
                <a:solidFill>
                  <a:srgbClr val="FF0000"/>
                </a:solidFill>
                <a:latin typeface="+mn-ea"/>
                <a:ea typeface="+mn-ea"/>
              </a:rPr>
              <a:t>牛顿黏性定律</a:t>
            </a:r>
            <a:r>
              <a:rPr lang="en-US" altLang="zh-CN" sz="2800" b="1" dirty="0">
                <a:solidFill>
                  <a:srgbClr val="FF0000"/>
                </a:solidFill>
                <a:latin typeface="+mn-ea"/>
                <a:ea typeface="+mn-ea"/>
              </a:rPr>
              <a:t>(1687)</a:t>
            </a:r>
            <a:endParaRPr lang="zh-CN" altLang="en-US" sz="2800" b="1" dirty="0">
              <a:solidFill>
                <a:srgbClr val="FF0000"/>
              </a:solidFill>
              <a:latin typeface="+mn-ea"/>
              <a:ea typeface="+mn-ea"/>
            </a:endParaRPr>
          </a:p>
        </p:txBody>
      </p:sp>
      <p:graphicFrame>
        <p:nvGraphicFramePr>
          <p:cNvPr id="12591" name="Object 303"/>
          <p:cNvGraphicFramePr>
            <a:graphicFrameLocks noChangeAspect="1"/>
          </p:cNvGraphicFramePr>
          <p:nvPr/>
        </p:nvGraphicFramePr>
        <p:xfrm>
          <a:off x="2127250" y="5703888"/>
          <a:ext cx="393700" cy="304800"/>
        </p:xfrm>
        <a:graphic>
          <a:graphicData uri="http://schemas.openxmlformats.org/presentationml/2006/ole">
            <mc:AlternateContent xmlns:mc="http://schemas.openxmlformats.org/markup-compatibility/2006">
              <mc:Choice xmlns:v="urn:schemas-microsoft-com:vml" Requires="v">
                <p:oleObj spid="_x0000_s18549" name="公式" r:id="rId8" imgW="393359" imgH="304536" progId="Equation.3">
                  <p:embed/>
                </p:oleObj>
              </mc:Choice>
              <mc:Fallback>
                <p:oleObj name="公式" r:id="rId8" imgW="393359" imgH="304536" progId="Equation.3">
                  <p:embed/>
                  <p:pic>
                    <p:nvPicPr>
                      <p:cNvPr id="0" name="Object 30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7250" y="5703888"/>
                        <a:ext cx="3937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625" name="Group 337"/>
          <p:cNvGrpSpPr>
            <a:grpSpLocks/>
          </p:cNvGrpSpPr>
          <p:nvPr/>
        </p:nvGrpSpPr>
        <p:grpSpPr bwMode="auto">
          <a:xfrm>
            <a:off x="6226175" y="1747838"/>
            <a:ext cx="622300" cy="596900"/>
            <a:chOff x="3600" y="1440"/>
            <a:chExt cx="392" cy="376"/>
          </a:xfrm>
        </p:grpSpPr>
        <p:grpSp>
          <p:nvGrpSpPr>
            <p:cNvPr id="18478" name="Group 335"/>
            <p:cNvGrpSpPr>
              <a:grpSpLocks/>
            </p:cNvGrpSpPr>
            <p:nvPr/>
          </p:nvGrpSpPr>
          <p:grpSpPr bwMode="auto">
            <a:xfrm>
              <a:off x="3600" y="1440"/>
              <a:ext cx="240" cy="144"/>
              <a:chOff x="3648" y="1536"/>
              <a:chExt cx="384" cy="144"/>
            </a:xfrm>
          </p:grpSpPr>
          <p:sp>
            <p:nvSpPr>
              <p:cNvPr id="12618" name="Line 330"/>
              <p:cNvSpPr>
                <a:spLocks noChangeShapeType="1"/>
              </p:cNvSpPr>
              <p:nvPr/>
            </p:nvSpPr>
            <p:spPr bwMode="auto">
              <a:xfrm>
                <a:off x="3744" y="1584"/>
                <a:ext cx="240" cy="0"/>
              </a:xfrm>
              <a:prstGeom prst="line">
                <a:avLst/>
              </a:prstGeom>
              <a:noFill/>
              <a:ln w="28575">
                <a:solidFill>
                  <a:srgbClr val="0066FF"/>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sz="2800" b="1">
                  <a:latin typeface="+mn-ea"/>
                  <a:ea typeface="+mn-ea"/>
                </a:endParaRPr>
              </a:p>
            </p:txBody>
          </p:sp>
          <p:sp>
            <p:nvSpPr>
              <p:cNvPr id="12619" name="Line 331"/>
              <p:cNvSpPr>
                <a:spLocks noChangeShapeType="1"/>
              </p:cNvSpPr>
              <p:nvPr/>
            </p:nvSpPr>
            <p:spPr bwMode="auto">
              <a:xfrm>
                <a:off x="3696" y="1632"/>
                <a:ext cx="240" cy="0"/>
              </a:xfrm>
              <a:prstGeom prst="line">
                <a:avLst/>
              </a:prstGeom>
              <a:noFill/>
              <a:ln w="28575">
                <a:solidFill>
                  <a:srgbClr val="0066FF"/>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sz="2800" b="1">
                  <a:latin typeface="+mn-ea"/>
                  <a:ea typeface="+mn-ea"/>
                </a:endParaRPr>
              </a:p>
            </p:txBody>
          </p:sp>
          <p:sp>
            <p:nvSpPr>
              <p:cNvPr id="12620" name="Line 332"/>
              <p:cNvSpPr>
                <a:spLocks noChangeShapeType="1"/>
              </p:cNvSpPr>
              <p:nvPr/>
            </p:nvSpPr>
            <p:spPr bwMode="auto">
              <a:xfrm>
                <a:off x="3792" y="1536"/>
                <a:ext cx="240" cy="0"/>
              </a:xfrm>
              <a:prstGeom prst="line">
                <a:avLst/>
              </a:prstGeom>
              <a:noFill/>
              <a:ln w="28575">
                <a:solidFill>
                  <a:srgbClr val="0066FF"/>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sz="2800" b="1">
                  <a:latin typeface="+mn-ea"/>
                  <a:ea typeface="+mn-ea"/>
                </a:endParaRPr>
              </a:p>
            </p:txBody>
          </p:sp>
          <p:sp>
            <p:nvSpPr>
              <p:cNvPr id="12621" name="Line 333"/>
              <p:cNvSpPr>
                <a:spLocks noChangeShapeType="1"/>
              </p:cNvSpPr>
              <p:nvPr/>
            </p:nvSpPr>
            <p:spPr bwMode="auto">
              <a:xfrm>
                <a:off x="3648" y="1680"/>
                <a:ext cx="240" cy="0"/>
              </a:xfrm>
              <a:prstGeom prst="line">
                <a:avLst/>
              </a:prstGeom>
              <a:noFill/>
              <a:ln w="28575">
                <a:solidFill>
                  <a:srgbClr val="0066FF"/>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sz="2800" b="1">
                  <a:latin typeface="+mn-ea"/>
                  <a:ea typeface="+mn-ea"/>
                </a:endParaRPr>
              </a:p>
            </p:txBody>
          </p:sp>
        </p:grpSp>
        <p:graphicFrame>
          <p:nvGraphicFramePr>
            <p:cNvPr id="18479" name="Object 336"/>
            <p:cNvGraphicFramePr>
              <a:graphicFrameLocks noChangeAspect="1"/>
            </p:cNvGraphicFramePr>
            <p:nvPr/>
          </p:nvGraphicFramePr>
          <p:xfrm>
            <a:off x="3648" y="1632"/>
            <a:ext cx="344" cy="184"/>
          </p:xfrm>
          <a:graphic>
            <a:graphicData uri="http://schemas.openxmlformats.org/presentationml/2006/ole">
              <mc:AlternateContent xmlns:mc="http://schemas.openxmlformats.org/markup-compatibility/2006">
                <mc:Choice xmlns:v="urn:schemas-microsoft-com:vml" Requires="v">
                  <p:oleObj spid="_x0000_s18550" name="公式" r:id="rId10" imgW="476334" imgH="234900" progId="Equation.3">
                    <p:embed/>
                  </p:oleObj>
                </mc:Choice>
                <mc:Fallback>
                  <p:oleObj name="公式" r:id="rId10" imgW="476334" imgH="234900" progId="Equation.3">
                    <p:embed/>
                    <p:pic>
                      <p:nvPicPr>
                        <p:cNvPr id="0" name="Object 3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48" y="1632"/>
                          <a:ext cx="34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 name="对象 1"/>
          <p:cNvGraphicFramePr>
            <a:graphicFrameLocks noChangeAspect="1"/>
          </p:cNvGraphicFramePr>
          <p:nvPr/>
        </p:nvGraphicFramePr>
        <p:xfrm>
          <a:off x="2727325" y="4576763"/>
          <a:ext cx="1989138" cy="912812"/>
        </p:xfrm>
        <a:graphic>
          <a:graphicData uri="http://schemas.openxmlformats.org/presentationml/2006/ole">
            <mc:AlternateContent xmlns:mc="http://schemas.openxmlformats.org/markup-compatibility/2006">
              <mc:Choice xmlns:v="urn:schemas-microsoft-com:vml" Requires="v">
                <p:oleObj spid="_x0000_s18551" name="公式" r:id="rId12" imgW="641296" imgH="298440" progId="Equation.3">
                  <p:embed/>
                </p:oleObj>
              </mc:Choice>
              <mc:Fallback>
                <p:oleObj name="公式" r:id="rId12" imgW="641296" imgH="298440" progId="Equation.3">
                  <p:embed/>
                  <p:pic>
                    <p:nvPicPr>
                      <p:cNvPr id="0" name="对象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27325" y="4576763"/>
                        <a:ext cx="1989138" cy="9128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82" name="Rectangle 10"/>
          <p:cNvSpPr>
            <a:spLocks noChangeArrowheads="1"/>
          </p:cNvSpPr>
          <p:nvPr/>
        </p:nvSpPr>
        <p:spPr bwMode="auto">
          <a:xfrm>
            <a:off x="239713" y="160338"/>
            <a:ext cx="864076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90000"/>
              </a:lnSpc>
              <a:buFontTx/>
              <a:buNone/>
            </a:pPr>
            <a:r>
              <a:rPr lang="zh-CN" altLang="en-US" sz="2800" b="1">
                <a:solidFill>
                  <a:srgbClr val="FF0000"/>
                </a:solidFill>
                <a:latin typeface="Arial" panose="020B0604020202020204" pitchFamily="34" charset="0"/>
                <a:ea typeface="黑体" panose="02010609060101010101" pitchFamily="49" charset="-122"/>
              </a:rPr>
              <a:t>一、牛顿黏滞定律</a:t>
            </a:r>
            <a:endParaRPr lang="en-US" altLang="zh-CN" sz="2800" b="1">
              <a:solidFill>
                <a:srgbClr val="FF0000"/>
              </a:solidFill>
              <a:latin typeface="Arial" panose="020B0604020202020204" pitchFamily="34" charset="0"/>
              <a:ea typeface="黑体" panose="02010609060101010101" pitchFamily="49" charset="-122"/>
            </a:endParaRPr>
          </a:p>
        </p:txBody>
      </p:sp>
      <p:sp>
        <p:nvSpPr>
          <p:cNvPr id="184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0C93E231-5CFA-4E08-BB07-257ED9011B22}" type="slidenum">
              <a:rPr lang="en-US" altLang="zh-CN" sz="1800" smtClean="0">
                <a:solidFill>
                  <a:srgbClr val="0000FF"/>
                </a:solidFill>
                <a:latin typeface="Arial" panose="020B0604020202020204" pitchFamily="34" charset="0"/>
              </a:rPr>
              <a:pPr>
                <a:spcBef>
                  <a:spcPct val="0"/>
                </a:spcBef>
                <a:buFontTx/>
                <a:buNone/>
              </a:pPr>
              <a:t>10</a:t>
            </a:fld>
            <a:endParaRPr lang="en-US" altLang="zh-CN" sz="1800" smtClean="0">
              <a:solidFill>
                <a:srgbClr val="0000FF"/>
              </a:solidFill>
              <a:latin typeface="Arial" panose="020B0604020202020204" pitchFamily="34" charset="0"/>
            </a:endParaRPr>
          </a:p>
        </p:txBody>
      </p:sp>
      <p:grpSp>
        <p:nvGrpSpPr>
          <p:cNvPr id="84" name="Group 3"/>
          <p:cNvGrpSpPr>
            <a:grpSpLocks/>
          </p:cNvGrpSpPr>
          <p:nvPr/>
        </p:nvGrpSpPr>
        <p:grpSpPr bwMode="auto">
          <a:xfrm>
            <a:off x="293688" y="663575"/>
            <a:ext cx="3900487" cy="2747963"/>
            <a:chOff x="528" y="454"/>
            <a:chExt cx="3466" cy="2437"/>
          </a:xfrm>
        </p:grpSpPr>
        <p:sp>
          <p:nvSpPr>
            <p:cNvPr id="18462" name="Text Box 4"/>
            <p:cNvSpPr txBox="1">
              <a:spLocks noChangeArrowheads="1"/>
            </p:cNvSpPr>
            <p:nvPr/>
          </p:nvSpPr>
          <p:spPr bwMode="auto">
            <a:xfrm>
              <a:off x="528" y="672"/>
              <a:ext cx="3466" cy="1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en-US" altLang="zh-CN" sz="1800"/>
            </a:p>
            <a:p>
              <a:pPr eaLnBrk="1" hangingPunct="1">
                <a:spcBef>
                  <a:spcPct val="0"/>
                </a:spcBef>
                <a:buFontTx/>
                <a:buNone/>
              </a:pPr>
              <a:endParaRPr lang="en-US" altLang="zh-CN" sz="1800"/>
            </a:p>
            <a:p>
              <a:pPr eaLnBrk="1" hangingPunct="1">
                <a:spcBef>
                  <a:spcPct val="0"/>
                </a:spcBef>
                <a:buFontTx/>
                <a:buNone/>
              </a:pPr>
              <a:endParaRPr lang="en-US" altLang="zh-CN" sz="1800"/>
            </a:p>
            <a:p>
              <a:pPr eaLnBrk="1" hangingPunct="1">
                <a:spcBef>
                  <a:spcPct val="0"/>
                </a:spcBef>
                <a:buFontTx/>
                <a:buNone/>
              </a:pPr>
              <a:endParaRPr lang="en-US" altLang="zh-CN" sz="1800"/>
            </a:p>
            <a:p>
              <a:pPr eaLnBrk="1" hangingPunct="1">
                <a:spcBef>
                  <a:spcPct val="0"/>
                </a:spcBef>
                <a:buFontTx/>
                <a:buNone/>
              </a:pPr>
              <a:endParaRPr lang="en-US" altLang="zh-CN" sz="1800"/>
            </a:p>
            <a:p>
              <a:pPr eaLnBrk="1" hangingPunct="1">
                <a:spcBef>
                  <a:spcPct val="0"/>
                </a:spcBef>
                <a:buFontTx/>
                <a:buNone/>
              </a:pPr>
              <a:endParaRPr lang="en-US" altLang="zh-CN" sz="1800"/>
            </a:p>
            <a:p>
              <a:pPr eaLnBrk="1" hangingPunct="1">
                <a:spcBef>
                  <a:spcPct val="0"/>
                </a:spcBef>
                <a:buFontTx/>
                <a:buNone/>
              </a:pPr>
              <a:endParaRPr lang="en-US" altLang="zh-CN" sz="1800"/>
            </a:p>
            <a:p>
              <a:pPr eaLnBrk="1" hangingPunct="1">
                <a:spcBef>
                  <a:spcPct val="0"/>
                </a:spcBef>
                <a:buFontTx/>
                <a:buNone/>
              </a:pPr>
              <a:endParaRPr lang="en-US" altLang="zh-CN" sz="1800"/>
            </a:p>
            <a:p>
              <a:pPr eaLnBrk="1" hangingPunct="1">
                <a:spcBef>
                  <a:spcPct val="0"/>
                </a:spcBef>
                <a:buFontTx/>
                <a:buNone/>
              </a:pPr>
              <a:endParaRPr lang="en-US" altLang="zh-CN" sz="1800"/>
            </a:p>
          </p:txBody>
        </p:sp>
        <p:sp>
          <p:nvSpPr>
            <p:cNvPr id="18463" name="Line 6"/>
            <p:cNvSpPr>
              <a:spLocks noChangeShapeType="1"/>
            </p:cNvSpPr>
            <p:nvPr/>
          </p:nvSpPr>
          <p:spPr bwMode="auto">
            <a:xfrm>
              <a:off x="816" y="960"/>
              <a:ext cx="0" cy="1824"/>
            </a:xfrm>
            <a:prstGeom prst="line">
              <a:avLst/>
            </a:prstGeom>
            <a:noFill/>
            <a:ln w="38100" cap="sq">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8464" name="Line 7"/>
            <p:cNvSpPr>
              <a:spLocks noChangeShapeType="1"/>
            </p:cNvSpPr>
            <p:nvPr/>
          </p:nvSpPr>
          <p:spPr bwMode="auto">
            <a:xfrm>
              <a:off x="1920" y="960"/>
              <a:ext cx="0" cy="1584"/>
            </a:xfrm>
            <a:prstGeom prst="line">
              <a:avLst/>
            </a:prstGeom>
            <a:noFill/>
            <a:ln w="38100" cap="sq">
              <a:solidFill>
                <a:schemeClr val="hlink"/>
              </a:solidFill>
              <a:round/>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8465" name="Line 8"/>
            <p:cNvSpPr>
              <a:spLocks noChangeShapeType="1"/>
            </p:cNvSpPr>
            <p:nvPr/>
          </p:nvSpPr>
          <p:spPr bwMode="auto">
            <a:xfrm>
              <a:off x="1584" y="960"/>
              <a:ext cx="0" cy="1152"/>
            </a:xfrm>
            <a:prstGeom prst="line">
              <a:avLst/>
            </a:prstGeom>
            <a:noFill/>
            <a:ln w="38100" cap="sq">
              <a:solidFill>
                <a:schemeClr val="hlink"/>
              </a:solidFill>
              <a:round/>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8466" name="Line 9"/>
            <p:cNvSpPr>
              <a:spLocks noChangeShapeType="1"/>
            </p:cNvSpPr>
            <p:nvPr/>
          </p:nvSpPr>
          <p:spPr bwMode="auto">
            <a:xfrm>
              <a:off x="1296" y="960"/>
              <a:ext cx="0" cy="768"/>
            </a:xfrm>
            <a:prstGeom prst="line">
              <a:avLst/>
            </a:prstGeom>
            <a:noFill/>
            <a:ln w="38100" cap="sq">
              <a:solidFill>
                <a:schemeClr val="hlink"/>
              </a:solidFill>
              <a:round/>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8467" name="Line 10"/>
            <p:cNvSpPr>
              <a:spLocks noChangeShapeType="1"/>
            </p:cNvSpPr>
            <p:nvPr/>
          </p:nvSpPr>
          <p:spPr bwMode="auto">
            <a:xfrm>
              <a:off x="1056" y="960"/>
              <a:ext cx="0" cy="432"/>
            </a:xfrm>
            <a:prstGeom prst="line">
              <a:avLst/>
            </a:prstGeom>
            <a:noFill/>
            <a:ln w="38100" cap="sq">
              <a:solidFill>
                <a:schemeClr val="hlink"/>
              </a:solidFill>
              <a:round/>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8468" name="Line 11"/>
            <p:cNvSpPr>
              <a:spLocks noChangeShapeType="1"/>
            </p:cNvSpPr>
            <p:nvPr/>
          </p:nvSpPr>
          <p:spPr bwMode="auto">
            <a:xfrm>
              <a:off x="2208" y="960"/>
              <a:ext cx="0" cy="1200"/>
            </a:xfrm>
            <a:prstGeom prst="line">
              <a:avLst/>
            </a:prstGeom>
            <a:noFill/>
            <a:ln w="38100" cap="sq">
              <a:solidFill>
                <a:schemeClr val="hlink"/>
              </a:solidFill>
              <a:round/>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8469" name="Line 12"/>
            <p:cNvSpPr>
              <a:spLocks noChangeShapeType="1"/>
            </p:cNvSpPr>
            <p:nvPr/>
          </p:nvSpPr>
          <p:spPr bwMode="auto">
            <a:xfrm>
              <a:off x="2496" y="960"/>
              <a:ext cx="0" cy="768"/>
            </a:xfrm>
            <a:prstGeom prst="line">
              <a:avLst/>
            </a:prstGeom>
            <a:noFill/>
            <a:ln w="38100" cap="sq">
              <a:solidFill>
                <a:schemeClr val="hlink"/>
              </a:solidFill>
              <a:round/>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8470" name="Line 13"/>
            <p:cNvSpPr>
              <a:spLocks noChangeShapeType="1"/>
            </p:cNvSpPr>
            <p:nvPr/>
          </p:nvSpPr>
          <p:spPr bwMode="auto">
            <a:xfrm>
              <a:off x="2784" y="960"/>
              <a:ext cx="0" cy="480"/>
            </a:xfrm>
            <a:prstGeom prst="line">
              <a:avLst/>
            </a:prstGeom>
            <a:noFill/>
            <a:ln w="38100" cap="sq">
              <a:solidFill>
                <a:schemeClr val="hlink"/>
              </a:solidFill>
              <a:round/>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8471" name="Text Box 14"/>
            <p:cNvSpPr txBox="1">
              <a:spLocks noChangeArrowheads="1"/>
            </p:cNvSpPr>
            <p:nvPr/>
          </p:nvSpPr>
          <p:spPr bwMode="auto">
            <a:xfrm>
              <a:off x="1118" y="454"/>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b="1" i="1"/>
                <a:t>x</a:t>
              </a:r>
            </a:p>
          </p:txBody>
        </p:sp>
        <p:sp>
          <p:nvSpPr>
            <p:cNvPr id="18472" name="Text Box 15"/>
            <p:cNvSpPr txBox="1">
              <a:spLocks noChangeArrowheads="1"/>
            </p:cNvSpPr>
            <p:nvPr/>
          </p:nvSpPr>
          <p:spPr bwMode="auto">
            <a:xfrm>
              <a:off x="1358" y="454"/>
              <a:ext cx="1598"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b="1" i="1"/>
                <a:t>x+</a:t>
              </a:r>
              <a:r>
                <a:rPr lang="en-US" altLang="zh-CN" b="1"/>
                <a:t>d</a:t>
              </a:r>
              <a:r>
                <a:rPr lang="en-US" altLang="zh-CN" b="1" i="1"/>
                <a:t>x</a:t>
              </a:r>
            </a:p>
          </p:txBody>
        </p:sp>
        <p:sp>
          <p:nvSpPr>
            <p:cNvPr id="18473" name="Text Box 16"/>
            <p:cNvSpPr txBox="1">
              <a:spLocks noChangeArrowheads="1"/>
            </p:cNvSpPr>
            <p:nvPr/>
          </p:nvSpPr>
          <p:spPr bwMode="auto">
            <a:xfrm>
              <a:off x="1152" y="1688"/>
              <a:ext cx="26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b="1" i="1">
                  <a:latin typeface="Book Antiqua" panose="02040602050305030304" pitchFamily="18" charset="0"/>
                </a:rPr>
                <a:t>v</a:t>
              </a:r>
            </a:p>
          </p:txBody>
        </p:sp>
        <p:sp>
          <p:nvSpPr>
            <p:cNvPr id="18474" name="Text Box 17"/>
            <p:cNvSpPr txBox="1">
              <a:spLocks noChangeArrowheads="1"/>
            </p:cNvSpPr>
            <p:nvPr/>
          </p:nvSpPr>
          <p:spPr bwMode="auto">
            <a:xfrm>
              <a:off x="1362" y="2372"/>
              <a:ext cx="1422"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b="1" i="1">
                  <a:latin typeface="Book Antiqua" panose="02040602050305030304" pitchFamily="18" charset="0"/>
                </a:rPr>
                <a:t>v</a:t>
              </a:r>
              <a:r>
                <a:rPr lang="en-US" altLang="zh-CN" b="1" i="1"/>
                <a:t>+</a:t>
              </a:r>
              <a:r>
                <a:rPr lang="en-US" altLang="zh-CN"/>
                <a:t>d</a:t>
              </a:r>
              <a:r>
                <a:rPr lang="en-US" altLang="zh-CN" b="1" i="1">
                  <a:latin typeface="Book Antiqua" panose="02040602050305030304" pitchFamily="18" charset="0"/>
                </a:rPr>
                <a:t>v</a:t>
              </a:r>
            </a:p>
          </p:txBody>
        </p:sp>
        <p:sp>
          <p:nvSpPr>
            <p:cNvPr id="18475" name="Text Box 18"/>
            <p:cNvSpPr txBox="1">
              <a:spLocks noChangeArrowheads="1"/>
            </p:cNvSpPr>
            <p:nvPr/>
          </p:nvSpPr>
          <p:spPr bwMode="auto">
            <a:xfrm>
              <a:off x="3360" y="76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b="1" i="1"/>
                <a:t>x</a:t>
              </a:r>
            </a:p>
          </p:txBody>
        </p:sp>
        <p:sp>
          <p:nvSpPr>
            <p:cNvPr id="18476" name="Text Box 19"/>
            <p:cNvSpPr txBox="1">
              <a:spLocks noChangeArrowheads="1"/>
            </p:cNvSpPr>
            <p:nvPr/>
          </p:nvSpPr>
          <p:spPr bwMode="auto">
            <a:xfrm>
              <a:off x="864" y="2400"/>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b="1" i="1">
                  <a:latin typeface="Book Antiqua" panose="02040602050305030304" pitchFamily="18" charset="0"/>
                </a:rPr>
                <a:t>v</a:t>
              </a:r>
            </a:p>
          </p:txBody>
        </p:sp>
        <p:sp>
          <p:nvSpPr>
            <p:cNvPr id="18477" name="Line 5"/>
            <p:cNvSpPr>
              <a:spLocks noChangeShapeType="1"/>
            </p:cNvSpPr>
            <p:nvPr/>
          </p:nvSpPr>
          <p:spPr bwMode="auto">
            <a:xfrm>
              <a:off x="816" y="960"/>
              <a:ext cx="2544" cy="0"/>
            </a:xfrm>
            <a:prstGeom prst="line">
              <a:avLst/>
            </a:prstGeom>
            <a:noFill/>
            <a:ln w="38100" cap="sq">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101" name="Rectangle 20"/>
          <p:cNvSpPr>
            <a:spLocks noChangeArrowheads="1"/>
          </p:cNvSpPr>
          <p:nvPr/>
        </p:nvSpPr>
        <p:spPr bwMode="auto">
          <a:xfrm>
            <a:off x="449263" y="3536950"/>
            <a:ext cx="8154987"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120000"/>
              </a:lnSpc>
              <a:spcBef>
                <a:spcPct val="0"/>
              </a:spcBef>
              <a:buClr>
                <a:schemeClr val="accent2"/>
              </a:buClr>
              <a:buSzPct val="80000"/>
              <a:buFontTx/>
              <a:buNone/>
            </a:pPr>
            <a:r>
              <a:rPr lang="en-US" altLang="zh-CN" sz="2800" b="1">
                <a:solidFill>
                  <a:srgbClr val="0000FF"/>
                </a:solidFill>
              </a:rPr>
              <a:t>d</a:t>
            </a:r>
            <a:r>
              <a:rPr lang="en-US" altLang="zh-CN" sz="2800" b="1" i="1">
                <a:solidFill>
                  <a:srgbClr val="0000FF"/>
                </a:solidFill>
                <a:latin typeface="Book Antiqua" panose="02040602050305030304" pitchFamily="18" charset="0"/>
              </a:rPr>
              <a:t>v</a:t>
            </a:r>
            <a:r>
              <a:rPr lang="en-US" altLang="zh-CN" sz="2800" b="1">
                <a:solidFill>
                  <a:srgbClr val="0000FF"/>
                </a:solidFill>
              </a:rPr>
              <a:t>/d</a:t>
            </a:r>
            <a:r>
              <a:rPr lang="en-US" altLang="zh-CN" sz="2800" b="1" i="1">
                <a:solidFill>
                  <a:srgbClr val="0000FF"/>
                </a:solidFill>
              </a:rPr>
              <a:t>x</a:t>
            </a:r>
            <a:r>
              <a:rPr lang="en-US" altLang="zh-CN" sz="2800" b="1" i="1">
                <a:solidFill>
                  <a:schemeClr val="accent2"/>
                </a:solidFill>
              </a:rPr>
              <a:t> </a:t>
            </a:r>
            <a:r>
              <a:rPr lang="zh-CN" altLang="en-US" sz="2800" b="1"/>
              <a:t>表示垂直速度方向相距单位距离的液层间的速度差</a:t>
            </a:r>
            <a:r>
              <a:rPr lang="en-US" altLang="zh-CN" sz="2800" b="1"/>
              <a:t>, </a:t>
            </a:r>
            <a:r>
              <a:rPr lang="zh-CN" altLang="en-US" sz="2800" b="1"/>
              <a:t>叫做该处的速度梯度。</a:t>
            </a:r>
            <a:r>
              <a:rPr lang="zh-CN" altLang="en-US" sz="2800" b="1">
                <a:solidFill>
                  <a:srgbClr val="0000FF"/>
                </a:solidFill>
              </a:rPr>
              <a:t>单位</a:t>
            </a:r>
            <a:r>
              <a:rPr lang="en-US" altLang="zh-CN" sz="2800" b="1">
                <a:solidFill>
                  <a:srgbClr val="0000FF"/>
                </a:solidFill>
              </a:rPr>
              <a:t>: s</a:t>
            </a:r>
            <a:r>
              <a:rPr lang="en-US" altLang="zh-CN" sz="2800" b="1" baseline="30000">
                <a:solidFill>
                  <a:srgbClr val="0000FF"/>
                </a:solidFill>
                <a:sym typeface="Symbol" panose="05050102010706020507" pitchFamily="18" charset="2"/>
              </a:rPr>
              <a:t></a:t>
            </a:r>
            <a:r>
              <a:rPr lang="en-US" altLang="zh-CN" sz="2800" b="1" baseline="30000">
                <a:solidFill>
                  <a:srgbClr val="0000FF"/>
                </a:solidFill>
              </a:rPr>
              <a:t>1</a:t>
            </a:r>
          </a:p>
        </p:txBody>
      </p:sp>
      <p:grpSp>
        <p:nvGrpSpPr>
          <p:cNvPr id="3" name="组合 2"/>
          <p:cNvGrpSpPr>
            <a:grpSpLocks/>
          </p:cNvGrpSpPr>
          <p:nvPr/>
        </p:nvGrpSpPr>
        <p:grpSpPr bwMode="auto">
          <a:xfrm>
            <a:off x="4668838" y="1270000"/>
            <a:ext cx="1800225" cy="936625"/>
            <a:chOff x="4668838" y="1270000"/>
            <a:chExt cx="1800225" cy="936625"/>
          </a:xfrm>
        </p:grpSpPr>
        <p:grpSp>
          <p:nvGrpSpPr>
            <p:cNvPr id="18455" name="Group 113"/>
            <p:cNvGrpSpPr>
              <a:grpSpLocks/>
            </p:cNvGrpSpPr>
            <p:nvPr/>
          </p:nvGrpSpPr>
          <p:grpSpPr bwMode="auto">
            <a:xfrm>
              <a:off x="4668838" y="1270000"/>
              <a:ext cx="1800225" cy="936625"/>
              <a:chOff x="3379" y="2341"/>
              <a:chExt cx="1134" cy="590"/>
            </a:xfrm>
          </p:grpSpPr>
          <p:sp>
            <p:nvSpPr>
              <p:cNvPr id="12402" name="AutoShape 114" descr="70%"/>
              <p:cNvSpPr>
                <a:spLocks noChangeArrowheads="1"/>
              </p:cNvSpPr>
              <p:nvPr/>
            </p:nvSpPr>
            <p:spPr bwMode="auto">
              <a:xfrm>
                <a:off x="3379" y="2523"/>
                <a:ext cx="1133" cy="227"/>
              </a:xfrm>
              <a:prstGeom prst="parallelogram">
                <a:avLst>
                  <a:gd name="adj" fmla="val 87623"/>
                </a:avLst>
              </a:prstGeom>
              <a:pattFill prst="pct70">
                <a:fgClr>
                  <a:schemeClr val="accent1"/>
                </a:fgClr>
                <a:bgClr>
                  <a:schemeClr val="bg1"/>
                </a:bgClr>
              </a:pattFill>
              <a:ln w="19050">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sz="2800" b="1">
                  <a:latin typeface="+mn-ea"/>
                  <a:ea typeface="+mn-ea"/>
                </a:endParaRPr>
              </a:p>
            </p:txBody>
          </p:sp>
          <p:sp>
            <p:nvSpPr>
              <p:cNvPr id="12403" name="Line 115"/>
              <p:cNvSpPr>
                <a:spLocks noChangeShapeType="1"/>
              </p:cNvSpPr>
              <p:nvPr/>
            </p:nvSpPr>
            <p:spPr bwMode="auto">
              <a:xfrm>
                <a:off x="3606" y="2341"/>
                <a:ext cx="0" cy="363"/>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800" b="1">
                  <a:latin typeface="+mn-ea"/>
                  <a:ea typeface="+mn-ea"/>
                </a:endParaRPr>
              </a:p>
            </p:txBody>
          </p:sp>
          <p:sp>
            <p:nvSpPr>
              <p:cNvPr id="12404" name="Line 116"/>
              <p:cNvSpPr>
                <a:spLocks noChangeShapeType="1"/>
              </p:cNvSpPr>
              <p:nvPr/>
            </p:nvSpPr>
            <p:spPr bwMode="auto">
              <a:xfrm flipV="1">
                <a:off x="3379" y="2704"/>
                <a:ext cx="227" cy="226"/>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800" b="1">
                  <a:latin typeface="+mn-ea"/>
                  <a:ea typeface="+mn-ea"/>
                </a:endParaRPr>
              </a:p>
            </p:txBody>
          </p:sp>
          <p:sp>
            <p:nvSpPr>
              <p:cNvPr id="12405" name="Line 117"/>
              <p:cNvSpPr>
                <a:spLocks noChangeShapeType="1"/>
              </p:cNvSpPr>
              <p:nvPr/>
            </p:nvSpPr>
            <p:spPr bwMode="auto">
              <a:xfrm>
                <a:off x="3606" y="2704"/>
                <a:ext cx="907" cy="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800" b="1">
                  <a:latin typeface="+mn-ea"/>
                  <a:ea typeface="+mn-ea"/>
                </a:endParaRPr>
              </a:p>
            </p:txBody>
          </p:sp>
          <p:sp>
            <p:nvSpPr>
              <p:cNvPr id="12406" name="AutoShape 118"/>
              <p:cNvSpPr>
                <a:spLocks noChangeArrowheads="1"/>
              </p:cNvSpPr>
              <p:nvPr/>
            </p:nvSpPr>
            <p:spPr bwMode="auto">
              <a:xfrm>
                <a:off x="3379" y="2341"/>
                <a:ext cx="1128" cy="590"/>
              </a:xfrm>
              <a:prstGeom prst="cube">
                <a:avLst>
                  <a:gd name="adj" fmla="val 3767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sz="2800" b="1">
                  <a:latin typeface="+mn-ea"/>
                  <a:ea typeface="+mn-ea"/>
                </a:endParaRPr>
              </a:p>
            </p:txBody>
          </p:sp>
        </p:grpSp>
        <p:graphicFrame>
          <p:nvGraphicFramePr>
            <p:cNvPr id="18456" name="Object 354"/>
            <p:cNvGraphicFramePr>
              <a:graphicFrameLocks noChangeAspect="1"/>
            </p:cNvGraphicFramePr>
            <p:nvPr/>
          </p:nvGraphicFramePr>
          <p:xfrm>
            <a:off x="5316538" y="1550988"/>
            <a:ext cx="266700" cy="304800"/>
          </p:xfrm>
          <a:graphic>
            <a:graphicData uri="http://schemas.openxmlformats.org/presentationml/2006/ole">
              <mc:AlternateContent xmlns:mc="http://schemas.openxmlformats.org/markup-compatibility/2006">
                <mc:Choice xmlns:v="urn:schemas-microsoft-com:vml" Requires="v">
                  <p:oleObj spid="_x0000_s18552" name="Equation" r:id="rId14" imgW="266469" imgH="304536" progId="Equation.DSMT4">
                    <p:embed/>
                  </p:oleObj>
                </mc:Choice>
                <mc:Fallback>
                  <p:oleObj name="Equation" r:id="rId14" imgW="266469" imgH="304536" progId="Equation.DSMT4">
                    <p:embed/>
                    <p:pic>
                      <p:nvPicPr>
                        <p:cNvPr id="0" name="Object 35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16538" y="1550988"/>
                          <a:ext cx="2667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616" name="Group 328"/>
          <p:cNvGrpSpPr>
            <a:grpSpLocks/>
          </p:cNvGrpSpPr>
          <p:nvPr/>
        </p:nvGrpSpPr>
        <p:grpSpPr bwMode="auto">
          <a:xfrm>
            <a:off x="6149975" y="1100138"/>
            <a:ext cx="723900" cy="647700"/>
            <a:chOff x="3552" y="1032"/>
            <a:chExt cx="456" cy="408"/>
          </a:xfrm>
        </p:grpSpPr>
        <p:sp>
          <p:nvSpPr>
            <p:cNvPr id="12610" name="Line 322"/>
            <p:cNvSpPr>
              <a:spLocks noChangeShapeType="1"/>
            </p:cNvSpPr>
            <p:nvPr/>
          </p:nvSpPr>
          <p:spPr bwMode="auto">
            <a:xfrm>
              <a:off x="3648" y="1344"/>
              <a:ext cx="240" cy="0"/>
            </a:xfrm>
            <a:prstGeom prst="line">
              <a:avLst/>
            </a:prstGeom>
            <a:noFill/>
            <a:ln w="1905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sz="2800" b="1">
                <a:latin typeface="+mn-ea"/>
                <a:ea typeface="+mn-ea"/>
              </a:endParaRPr>
            </a:p>
          </p:txBody>
        </p:sp>
        <p:sp>
          <p:nvSpPr>
            <p:cNvPr id="12611" name="Line 323"/>
            <p:cNvSpPr>
              <a:spLocks noChangeShapeType="1"/>
            </p:cNvSpPr>
            <p:nvPr/>
          </p:nvSpPr>
          <p:spPr bwMode="auto">
            <a:xfrm>
              <a:off x="3600" y="1392"/>
              <a:ext cx="240" cy="0"/>
            </a:xfrm>
            <a:prstGeom prst="line">
              <a:avLst/>
            </a:prstGeom>
            <a:noFill/>
            <a:ln w="1905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sz="2800" b="1">
                <a:latin typeface="+mn-ea"/>
                <a:ea typeface="+mn-ea"/>
              </a:endParaRPr>
            </a:p>
          </p:txBody>
        </p:sp>
        <p:sp>
          <p:nvSpPr>
            <p:cNvPr id="12612" name="Line 324"/>
            <p:cNvSpPr>
              <a:spLocks noChangeShapeType="1"/>
            </p:cNvSpPr>
            <p:nvPr/>
          </p:nvSpPr>
          <p:spPr bwMode="auto">
            <a:xfrm>
              <a:off x="3696" y="1296"/>
              <a:ext cx="240" cy="0"/>
            </a:xfrm>
            <a:prstGeom prst="line">
              <a:avLst/>
            </a:prstGeom>
            <a:noFill/>
            <a:ln w="1905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sz="2800" b="1">
                <a:latin typeface="+mn-ea"/>
                <a:ea typeface="+mn-ea"/>
              </a:endParaRPr>
            </a:p>
          </p:txBody>
        </p:sp>
        <p:sp>
          <p:nvSpPr>
            <p:cNvPr id="12614" name="Line 326"/>
            <p:cNvSpPr>
              <a:spLocks noChangeShapeType="1"/>
            </p:cNvSpPr>
            <p:nvPr/>
          </p:nvSpPr>
          <p:spPr bwMode="auto">
            <a:xfrm>
              <a:off x="3552" y="1440"/>
              <a:ext cx="240" cy="0"/>
            </a:xfrm>
            <a:prstGeom prst="line">
              <a:avLst/>
            </a:prstGeom>
            <a:noFill/>
            <a:ln w="1905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sz="2800" b="1">
                <a:latin typeface="+mn-ea"/>
                <a:ea typeface="+mn-ea"/>
              </a:endParaRPr>
            </a:p>
          </p:txBody>
        </p:sp>
        <p:graphicFrame>
          <p:nvGraphicFramePr>
            <p:cNvPr id="18454" name="Object 327"/>
            <p:cNvGraphicFramePr>
              <a:graphicFrameLocks noChangeAspect="1"/>
            </p:cNvGraphicFramePr>
            <p:nvPr/>
          </p:nvGraphicFramePr>
          <p:xfrm>
            <a:off x="3648" y="1032"/>
            <a:ext cx="360" cy="216"/>
          </p:xfrm>
          <a:graphic>
            <a:graphicData uri="http://schemas.openxmlformats.org/presentationml/2006/ole">
              <mc:AlternateContent xmlns:mc="http://schemas.openxmlformats.org/markup-compatibility/2006">
                <mc:Choice xmlns:v="urn:schemas-microsoft-com:vml" Requires="v">
                  <p:oleObj spid="_x0000_s18553" name="公式" r:id="rId16" imgW="508030" imgH="279360" progId="Equation.3">
                    <p:embed/>
                  </p:oleObj>
                </mc:Choice>
                <mc:Fallback>
                  <p:oleObj name="公式" r:id="rId16" imgW="508030" imgH="279360" progId="Equation.3">
                    <p:embed/>
                    <p:pic>
                      <p:nvPicPr>
                        <p:cNvPr id="0" name="Object 3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48" y="1032"/>
                          <a:ext cx="360"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blinds(horizontal)">
                                      <p:cBhvr>
                                        <p:cTn id="16" dur="500"/>
                                        <p:tgtEl>
                                          <p:spTgt spid="1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ox(in)">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2616"/>
                                        </p:tgtEl>
                                        <p:attrNameLst>
                                          <p:attrName>style.visibility</p:attrName>
                                        </p:attrNameLst>
                                      </p:cBhvr>
                                      <p:to>
                                        <p:strVal val="visible"/>
                                      </p:to>
                                    </p:set>
                                    <p:animEffect transition="in" filter="wipe(left)">
                                      <p:cBhvr>
                                        <p:cTn id="26" dur="500"/>
                                        <p:tgtEl>
                                          <p:spTgt spid="1261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2625"/>
                                        </p:tgtEl>
                                        <p:attrNameLst>
                                          <p:attrName>style.visibility</p:attrName>
                                        </p:attrNameLst>
                                      </p:cBhvr>
                                      <p:to>
                                        <p:strVal val="visible"/>
                                      </p:to>
                                    </p:set>
                                    <p:animEffect transition="in" filter="wipe(left)">
                                      <p:cBhvr>
                                        <p:cTn id="31" dur="500"/>
                                        <p:tgtEl>
                                          <p:spTgt spid="1262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2408"/>
                                        </p:tgtEl>
                                        <p:attrNameLst>
                                          <p:attrName>style.visibility</p:attrName>
                                        </p:attrNameLst>
                                      </p:cBhvr>
                                      <p:to>
                                        <p:strVal val="visible"/>
                                      </p:to>
                                    </p:set>
                                    <p:animEffect transition="in" filter="blinds(horizontal)">
                                      <p:cBhvr>
                                        <p:cTn id="36" dur="500"/>
                                        <p:tgtEl>
                                          <p:spTgt spid="1240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2437"/>
                                        </p:tgtEl>
                                        <p:attrNameLst>
                                          <p:attrName>style.visibility</p:attrName>
                                        </p:attrNameLst>
                                      </p:cBhvr>
                                      <p:to>
                                        <p:strVal val="visible"/>
                                      </p:to>
                                    </p:set>
                                    <p:animEffect transition="in" filter="wipe(left)">
                                      <p:cBhvr>
                                        <p:cTn id="41" dur="500"/>
                                        <p:tgtEl>
                                          <p:spTgt spid="1243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2439"/>
                                        </p:tgtEl>
                                        <p:attrNameLst>
                                          <p:attrName>style.visibility</p:attrName>
                                        </p:attrNameLst>
                                      </p:cBhvr>
                                      <p:to>
                                        <p:strVal val="visible"/>
                                      </p:to>
                                    </p:set>
                                    <p:animEffect transition="in" filter="wipe(left)">
                                      <p:cBhvr>
                                        <p:cTn id="46" dur="500"/>
                                        <p:tgtEl>
                                          <p:spTgt spid="1243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2432"/>
                                        </p:tgtEl>
                                        <p:attrNameLst>
                                          <p:attrName>style.visibility</p:attrName>
                                        </p:attrNameLst>
                                      </p:cBhvr>
                                      <p:to>
                                        <p:strVal val="visible"/>
                                      </p:to>
                                    </p:set>
                                    <p:animEffect transition="in" filter="wipe(left)">
                                      <p:cBhvr>
                                        <p:cTn id="51" dur="500"/>
                                        <p:tgtEl>
                                          <p:spTgt spid="1243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2435"/>
                                        </p:tgtEl>
                                        <p:attrNameLst>
                                          <p:attrName>style.visibility</p:attrName>
                                        </p:attrNameLst>
                                      </p:cBhvr>
                                      <p:to>
                                        <p:strVal val="visible"/>
                                      </p:to>
                                    </p:set>
                                    <p:animEffect transition="in" filter="blinds(horizontal)">
                                      <p:cBhvr>
                                        <p:cTn id="56" dur="500"/>
                                        <p:tgtEl>
                                          <p:spTgt spid="1243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4"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slide(fromBottom)">
                                      <p:cBhvr>
                                        <p:cTn id="61" dur="500"/>
                                        <p:tgtEl>
                                          <p:spTgt spid="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2446"/>
                                        </p:tgtEl>
                                        <p:attrNameLst>
                                          <p:attrName>style.visibility</p:attrName>
                                        </p:attrNameLst>
                                      </p:cBhvr>
                                      <p:to>
                                        <p:strVal val="visible"/>
                                      </p:to>
                                    </p:set>
                                    <p:animEffect transition="in" filter="blinds(horizontal)">
                                      <p:cBhvr>
                                        <p:cTn id="66" dur="500"/>
                                        <p:tgtEl>
                                          <p:spTgt spid="1244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12591"/>
                                        </p:tgtEl>
                                        <p:attrNameLst>
                                          <p:attrName>style.visibility</p:attrName>
                                        </p:attrNameLst>
                                      </p:cBhvr>
                                      <p:to>
                                        <p:strVal val="visible"/>
                                      </p:to>
                                    </p:set>
                                    <p:animEffect transition="in" filter="blinds(horizontal)">
                                      <p:cBhvr>
                                        <p:cTn id="71" dur="500"/>
                                        <p:tgtEl>
                                          <p:spTgt spid="12591"/>
                                        </p:tgtEl>
                                      </p:cBhvr>
                                    </p:animEffect>
                                  </p:childTnLst>
                                </p:cTn>
                              </p:par>
                            </p:childTnLst>
                          </p:cTn>
                        </p:par>
                        <p:par>
                          <p:cTn id="72" fill="hold" nodeType="afterGroup">
                            <p:stCondLst>
                              <p:cond delay="500"/>
                            </p:stCondLst>
                            <p:childTnLst>
                              <p:par>
                                <p:cTn id="73" presetID="3" presetClass="entr" presetSubtype="10" fill="hold" grpId="0" nodeType="afterEffect">
                                  <p:stCondLst>
                                    <p:cond delay="0"/>
                                  </p:stCondLst>
                                  <p:childTnLst>
                                    <p:set>
                                      <p:cBhvr>
                                        <p:cTn id="74" dur="1" fill="hold">
                                          <p:stCondLst>
                                            <p:cond delay="0"/>
                                          </p:stCondLst>
                                        </p:cTn>
                                        <p:tgtEl>
                                          <p:spTgt spid="12445"/>
                                        </p:tgtEl>
                                        <p:attrNameLst>
                                          <p:attrName>style.visibility</p:attrName>
                                        </p:attrNameLst>
                                      </p:cBhvr>
                                      <p:to>
                                        <p:strVal val="visible"/>
                                      </p:to>
                                    </p:set>
                                    <p:animEffect transition="in" filter="blinds(horizontal)">
                                      <p:cBhvr>
                                        <p:cTn id="75" dur="500"/>
                                        <p:tgtEl>
                                          <p:spTgt spid="12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32" grpId="0" autoUpdateAnimBg="0"/>
      <p:bldP spid="12435" grpId="0"/>
      <p:bldP spid="12445" grpId="0"/>
      <p:bldP spid="12446" grpId="0"/>
      <p:bldP spid="82" grpId="0"/>
      <p:bldP spid="10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76200"/>
            <a:ext cx="7489825" cy="533400"/>
          </a:xfrm>
        </p:spPr>
        <p:txBody>
          <a:bodyPr/>
          <a:lstStyle/>
          <a:p>
            <a:r>
              <a:rPr lang="zh-CN" altLang="en-US" sz="2800" b="1" smtClean="0">
                <a:solidFill>
                  <a:schemeClr val="tx1"/>
                </a:solidFill>
                <a:ea typeface="黑体" panose="02010609060101010101" pitchFamily="49" charset="-122"/>
              </a:rPr>
              <a:t>几种流体的黏度系数</a:t>
            </a:r>
          </a:p>
        </p:txBody>
      </p:sp>
      <p:graphicFrame>
        <p:nvGraphicFramePr>
          <p:cNvPr id="44136" name="Group 104"/>
          <p:cNvGraphicFramePr>
            <a:graphicFrameLocks noGrp="1"/>
          </p:cNvGraphicFramePr>
          <p:nvPr>
            <p:ph type="tbl" idx="1"/>
          </p:nvPr>
        </p:nvGraphicFramePr>
        <p:xfrm>
          <a:off x="395288" y="609600"/>
          <a:ext cx="8424862" cy="4937220"/>
        </p:xfrm>
        <a:graphic>
          <a:graphicData uri="http://schemas.openxmlformats.org/drawingml/2006/table">
            <a:tbl>
              <a:tblPr/>
              <a:tblGrid>
                <a:gridCol w="1223962"/>
                <a:gridCol w="1152525"/>
                <a:gridCol w="1944688"/>
                <a:gridCol w="1074737"/>
                <a:gridCol w="1066800"/>
                <a:gridCol w="1962150"/>
              </a:tblGrid>
              <a:tr h="8228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accent2"/>
                          </a:solidFill>
                          <a:effectLst/>
                          <a:latin typeface="Arial" charset="0"/>
                          <a:ea typeface="宋体" pitchFamily="2" charset="-122"/>
                        </a:rPr>
                        <a:t>流   体</a:t>
                      </a:r>
                    </a:p>
                  </a:txBody>
                  <a:tcPr marT="45693" marB="45693"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accent2"/>
                          </a:solidFill>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latin typeface="Arial" charset="0"/>
                          <a:ea typeface="宋体" pitchFamily="2" charset="-122"/>
                        </a:rPr>
                        <a:t>(</a:t>
                      </a:r>
                      <a:r>
                        <a:rPr kumimoji="0" lang="en-US" altLang="zh-CN" sz="2400" b="1" i="0" u="none" strike="noStrike" cap="none" normalizeH="0" baseline="0" smtClean="0">
                          <a:ln>
                            <a:noFill/>
                          </a:ln>
                          <a:solidFill>
                            <a:schemeClr val="accent2"/>
                          </a:solidFill>
                          <a:effectLst/>
                          <a:latin typeface="Arial" charset="0"/>
                          <a:ea typeface="宋体" pitchFamily="2" charset="-122"/>
                          <a:cs typeface="Times New Roman" pitchFamily="18" charset="0"/>
                          <a:sym typeface="Symbol" pitchFamily="18" charset="2"/>
                        </a:rPr>
                        <a:t></a:t>
                      </a:r>
                      <a:r>
                        <a:rPr kumimoji="0" lang="en-US" altLang="zh-CN" sz="2400" b="1" i="0" u="none" strike="noStrike" cap="none" normalizeH="0" baseline="0" smtClean="0">
                          <a:ln>
                            <a:noFill/>
                          </a:ln>
                          <a:solidFill>
                            <a:schemeClr val="accent2"/>
                          </a:solidFill>
                          <a:effectLst/>
                          <a:latin typeface="Arial" charset="0"/>
                          <a:ea typeface="宋体" pitchFamily="2" charset="-122"/>
                        </a:rPr>
                        <a:t>C)</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accent2"/>
                          </a:solidFill>
                          <a:effectLst/>
                          <a:latin typeface="Arial" charset="0"/>
                          <a:ea typeface="宋体" pitchFamily="2" charset="-122"/>
                          <a:sym typeface="Symbol" pitchFamily="18" charset="2"/>
                        </a:rPr>
                        <a:t> </a:t>
                      </a:r>
                      <a:r>
                        <a:rPr kumimoji="0" lang="en-US" altLang="zh-CN" sz="2400" b="1" i="0" u="none" strike="noStrike" cap="none" normalizeH="0" baseline="0" smtClean="0">
                          <a:ln>
                            <a:noFill/>
                          </a:ln>
                          <a:solidFill>
                            <a:schemeClr val="accent2"/>
                          </a:solidFill>
                          <a:effectLst/>
                          <a:latin typeface="Arial" charset="0"/>
                          <a:ea typeface="宋体" pitchFamily="2" charset="-122"/>
                        </a:rPr>
                        <a:t>(</a:t>
                      </a:r>
                      <a:r>
                        <a:rPr kumimoji="0" lang="en-US" altLang="zh-CN" sz="2400" b="1" i="0" u="none" strike="noStrike" cap="none" normalizeH="0" baseline="0" smtClean="0">
                          <a:ln>
                            <a:noFill/>
                          </a:ln>
                          <a:solidFill>
                            <a:schemeClr val="accent2"/>
                          </a:solidFill>
                          <a:effectLst/>
                          <a:latin typeface="Arial" charset="0"/>
                          <a:ea typeface="宋体" pitchFamily="2" charset="-122"/>
                          <a:cs typeface="Times New Roman" pitchFamily="18" charset="0"/>
                          <a:sym typeface="Symbol" pitchFamily="18" charset="2"/>
                        </a:rPr>
                        <a:t>10</a:t>
                      </a:r>
                      <a:r>
                        <a:rPr kumimoji="0" lang="en-US" altLang="zh-CN" sz="2400" b="1" i="0" u="none" strike="noStrike" cap="none" normalizeH="0" baseline="30000" smtClean="0">
                          <a:ln>
                            <a:noFill/>
                          </a:ln>
                          <a:solidFill>
                            <a:schemeClr val="accent2"/>
                          </a:solidFill>
                          <a:effectLst/>
                          <a:latin typeface="Arial" charset="0"/>
                          <a:ea typeface="宋体" pitchFamily="2" charset="-122"/>
                          <a:cs typeface="Times New Roman" pitchFamily="18" charset="0"/>
                          <a:sym typeface="Symbol" pitchFamily="18" charset="2"/>
                        </a:rPr>
                        <a:t>3</a:t>
                      </a:r>
                      <a:r>
                        <a:rPr kumimoji="0" lang="en-US" altLang="zh-CN" sz="2400" b="1" i="0" u="none" strike="noStrike" cap="none" normalizeH="0" baseline="0" smtClean="0">
                          <a:ln>
                            <a:noFill/>
                          </a:ln>
                          <a:solidFill>
                            <a:schemeClr val="accent2"/>
                          </a:solidFill>
                          <a:effectLst/>
                          <a:latin typeface="Arial" charset="0"/>
                          <a:ea typeface="宋体" pitchFamily="2" charset="-122"/>
                          <a:cs typeface="Times New Roman" pitchFamily="18" charset="0"/>
                          <a:sym typeface="Symbol" pitchFamily="18" charset="2"/>
                        </a:rPr>
                        <a:t> Pa·s</a:t>
                      </a:r>
                      <a:r>
                        <a:rPr kumimoji="0" lang="en-US" altLang="zh-CN" sz="2400" b="1" i="0" u="none" strike="noStrike" cap="none" normalizeH="0" baseline="0" smtClean="0">
                          <a:ln>
                            <a:noFill/>
                          </a:ln>
                          <a:solidFill>
                            <a:schemeClr val="accent2"/>
                          </a:solidFill>
                          <a:effectLst/>
                          <a:latin typeface="Arial" charset="0"/>
                          <a:ea typeface="宋体" pitchFamily="2" charset="-122"/>
                        </a:rPr>
                        <a:t>)</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流   体</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accent2"/>
                          </a:solidFill>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latin typeface="Arial" charset="0"/>
                          <a:ea typeface="宋体" pitchFamily="2" charset="-122"/>
                        </a:rPr>
                        <a:t>(</a:t>
                      </a:r>
                      <a:r>
                        <a:rPr kumimoji="0" lang="en-US" altLang="zh-CN" sz="2400" b="1" i="0" u="none" strike="noStrike" cap="none" normalizeH="0" baseline="0" smtClean="0">
                          <a:ln>
                            <a:noFill/>
                          </a:ln>
                          <a:solidFill>
                            <a:schemeClr val="accent2"/>
                          </a:solidFill>
                          <a:effectLst/>
                          <a:latin typeface="Arial" charset="0"/>
                          <a:ea typeface="宋体" pitchFamily="2" charset="-122"/>
                          <a:cs typeface="Times New Roman" pitchFamily="18" charset="0"/>
                          <a:sym typeface="Symbol" pitchFamily="18" charset="2"/>
                        </a:rPr>
                        <a:t></a:t>
                      </a:r>
                      <a:r>
                        <a:rPr kumimoji="0" lang="en-US" altLang="zh-CN" sz="2400" b="1" i="0" u="none" strike="noStrike" cap="none" normalizeH="0" baseline="0" smtClean="0">
                          <a:ln>
                            <a:noFill/>
                          </a:ln>
                          <a:solidFill>
                            <a:schemeClr val="accent2"/>
                          </a:solidFill>
                          <a:effectLst/>
                          <a:latin typeface="Arial" charset="0"/>
                          <a:ea typeface="宋体" pitchFamily="2" charset="-122"/>
                          <a:cs typeface="Times New Roman" pitchFamily="18" charset="0"/>
                        </a:rPr>
                        <a:t> </a:t>
                      </a:r>
                      <a:r>
                        <a:rPr kumimoji="0" lang="en-US" altLang="zh-CN" sz="2400" b="1" i="0" u="none" strike="noStrike" cap="none" normalizeH="0" baseline="0" smtClean="0">
                          <a:ln>
                            <a:noFill/>
                          </a:ln>
                          <a:solidFill>
                            <a:schemeClr val="accent2"/>
                          </a:solidFill>
                          <a:effectLst/>
                          <a:latin typeface="Arial" charset="0"/>
                          <a:ea typeface="宋体" pitchFamily="2" charset="-122"/>
                        </a:rPr>
                        <a:t>C)</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accent2"/>
                          </a:solidFill>
                          <a:effectLst/>
                          <a:latin typeface="Arial" charset="0"/>
                          <a:ea typeface="宋体" pitchFamily="2" charset="-122"/>
                          <a:sym typeface="Symbol" pitchFamily="18" charset="2"/>
                        </a:rPr>
                        <a:t> </a:t>
                      </a:r>
                      <a:r>
                        <a:rPr kumimoji="0" lang="en-US" altLang="zh-CN" sz="2400" b="1" i="0" u="none" strike="noStrike" cap="none" normalizeH="0" baseline="0" smtClean="0">
                          <a:ln>
                            <a:noFill/>
                          </a:ln>
                          <a:solidFill>
                            <a:schemeClr val="accent2"/>
                          </a:solidFill>
                          <a:effectLst/>
                          <a:latin typeface="Arial" charset="0"/>
                          <a:ea typeface="宋体" pitchFamily="2" charset="-122"/>
                        </a:rPr>
                        <a:t>(</a:t>
                      </a:r>
                      <a:r>
                        <a:rPr kumimoji="0" lang="en-US" altLang="zh-CN" sz="2400" b="1" i="0" u="none" strike="noStrike" cap="none" normalizeH="0" baseline="0" smtClean="0">
                          <a:ln>
                            <a:noFill/>
                          </a:ln>
                          <a:solidFill>
                            <a:schemeClr val="accent2"/>
                          </a:solidFill>
                          <a:effectLst/>
                          <a:latin typeface="Arial" charset="0"/>
                          <a:ea typeface="宋体" pitchFamily="2" charset="-122"/>
                          <a:cs typeface="Times New Roman" pitchFamily="18" charset="0"/>
                          <a:sym typeface="Symbol" pitchFamily="18" charset="2"/>
                        </a:rPr>
                        <a:t>10</a:t>
                      </a:r>
                      <a:r>
                        <a:rPr kumimoji="0" lang="en-US" altLang="zh-CN" sz="2400" b="1" i="0" u="none" strike="noStrike" cap="none" normalizeH="0" baseline="30000" smtClean="0">
                          <a:ln>
                            <a:noFill/>
                          </a:ln>
                          <a:solidFill>
                            <a:schemeClr val="accent2"/>
                          </a:solidFill>
                          <a:effectLst/>
                          <a:latin typeface="Arial" charset="0"/>
                          <a:ea typeface="宋体" pitchFamily="2" charset="-122"/>
                          <a:cs typeface="Times New Roman" pitchFamily="18" charset="0"/>
                          <a:sym typeface="Symbol" pitchFamily="18" charset="2"/>
                        </a:rPr>
                        <a:t>5</a:t>
                      </a:r>
                      <a:r>
                        <a:rPr kumimoji="0" lang="en-US" altLang="zh-CN" sz="2400" b="1" i="0" u="none" strike="noStrike" cap="none" normalizeH="0" baseline="0" smtClean="0">
                          <a:ln>
                            <a:noFill/>
                          </a:ln>
                          <a:solidFill>
                            <a:schemeClr val="accent2"/>
                          </a:solidFill>
                          <a:effectLst/>
                          <a:latin typeface="Arial" charset="0"/>
                          <a:ea typeface="宋体" pitchFamily="2" charset="-122"/>
                          <a:cs typeface="Times New Roman" pitchFamily="18" charset="0"/>
                          <a:sym typeface="Symbol" pitchFamily="18" charset="2"/>
                        </a:rPr>
                        <a:t> Pa·s</a:t>
                      </a:r>
                      <a:r>
                        <a:rPr kumimoji="0" lang="en-US" altLang="zh-CN" sz="2400" b="1" i="0" u="none" strike="noStrike" cap="none" normalizeH="0" baseline="0" smtClean="0">
                          <a:ln>
                            <a:noFill/>
                          </a:ln>
                          <a:solidFill>
                            <a:schemeClr val="accent2"/>
                          </a:solidFill>
                          <a:effectLst/>
                          <a:latin typeface="Arial" charset="0"/>
                          <a:ea typeface="宋体" pitchFamily="2" charset="-122"/>
                        </a:rPr>
                        <a:t>)</a:t>
                      </a:r>
                    </a:p>
                  </a:txBody>
                  <a:tcPr marT="45693" marB="45693"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4571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水</a:t>
                      </a:r>
                    </a:p>
                  </a:txBody>
                  <a:tcPr marT="45693" marB="45693"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0</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1.792</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空气</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0</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1.71</a:t>
                      </a:r>
                    </a:p>
                  </a:txBody>
                  <a:tcPr marT="45693" marB="45693"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4571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accent2"/>
                        </a:solidFill>
                        <a:effectLst/>
                        <a:latin typeface="Arial" charset="0"/>
                        <a:ea typeface="宋体" pitchFamily="2" charset="-122"/>
                      </a:endParaRPr>
                    </a:p>
                  </a:txBody>
                  <a:tcPr marT="45693" marB="45693"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20</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1.005</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accent2"/>
                        </a:solidFill>
                        <a:effectLst/>
                        <a:latin typeface="Arial" charset="0"/>
                        <a:ea typeface="宋体" pitchFamily="2" charset="-122"/>
                      </a:endParaRP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20</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1.82</a:t>
                      </a:r>
                    </a:p>
                  </a:txBody>
                  <a:tcPr marT="45693" marB="45693"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4571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accent2"/>
                        </a:solidFill>
                        <a:effectLst/>
                        <a:latin typeface="Arial" charset="0"/>
                        <a:ea typeface="宋体" pitchFamily="2" charset="-122"/>
                      </a:endParaRPr>
                    </a:p>
                  </a:txBody>
                  <a:tcPr marT="45693" marB="45693"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40</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0.656</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accent2"/>
                        </a:solidFill>
                        <a:effectLst/>
                        <a:latin typeface="Arial" charset="0"/>
                        <a:ea typeface="宋体" pitchFamily="2" charset="-122"/>
                      </a:endParaRP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100</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2.17</a:t>
                      </a:r>
                    </a:p>
                  </a:txBody>
                  <a:tcPr marT="45693" marB="45693"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4571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酒精</a:t>
                      </a:r>
                    </a:p>
                  </a:txBody>
                  <a:tcPr marT="45693" marB="45693"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0</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1.77</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氢气</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20</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0.88</a:t>
                      </a:r>
                    </a:p>
                  </a:txBody>
                  <a:tcPr marT="45693" marB="45693"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4571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accent2"/>
                        </a:solidFill>
                        <a:effectLst/>
                        <a:latin typeface="Arial" charset="0"/>
                        <a:ea typeface="宋体" pitchFamily="2" charset="-122"/>
                      </a:endParaRPr>
                    </a:p>
                  </a:txBody>
                  <a:tcPr marT="45693" marB="45693"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20</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1.19</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accent2"/>
                        </a:solidFill>
                        <a:effectLst/>
                        <a:latin typeface="Arial" charset="0"/>
                        <a:ea typeface="宋体" pitchFamily="2" charset="-122"/>
                      </a:endParaRP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251</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accent2"/>
                          </a:solidFill>
                          <a:effectLst/>
                          <a:latin typeface="Arial" charset="0"/>
                          <a:ea typeface="宋体" pitchFamily="2" charset="-122"/>
                        </a:rPr>
                        <a:t>1.30</a:t>
                      </a:r>
                    </a:p>
                  </a:txBody>
                  <a:tcPr marT="45693" marB="45693"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4571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蓖麻油</a:t>
                      </a:r>
                    </a:p>
                  </a:txBody>
                  <a:tcPr marT="45693" marB="45693"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17.5</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1225.0</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氦气</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20</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1.96</a:t>
                      </a:r>
                    </a:p>
                  </a:txBody>
                  <a:tcPr marT="45693" marB="45693"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4571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accent2"/>
                        </a:solidFill>
                        <a:effectLst/>
                        <a:latin typeface="Arial" charset="0"/>
                        <a:ea typeface="宋体" pitchFamily="2" charset="-122"/>
                      </a:endParaRPr>
                    </a:p>
                  </a:txBody>
                  <a:tcPr marT="45693" marB="45693"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30</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122.7</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甲烷</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20</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1.10</a:t>
                      </a:r>
                    </a:p>
                  </a:txBody>
                  <a:tcPr marT="45693" marB="45693"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4571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血浆</a:t>
                      </a:r>
                    </a:p>
                  </a:txBody>
                  <a:tcPr marT="45693" marB="45693"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37</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1.0~1.4</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CO</a:t>
                      </a:r>
                      <a:r>
                        <a:rPr kumimoji="0" lang="en-US" altLang="zh-CN" sz="2400" b="1" i="0" u="none" strike="noStrike" cap="none" normalizeH="0" baseline="-25000" smtClean="0">
                          <a:ln>
                            <a:noFill/>
                          </a:ln>
                          <a:solidFill>
                            <a:schemeClr val="accent2"/>
                          </a:solidFill>
                          <a:effectLst/>
                          <a:latin typeface="Arial" charset="0"/>
                          <a:ea typeface="宋体" pitchFamily="2" charset="-122"/>
                        </a:rPr>
                        <a:t>2</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20</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1.47</a:t>
                      </a:r>
                    </a:p>
                  </a:txBody>
                  <a:tcPr marT="45693" marB="45693"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4571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血清</a:t>
                      </a:r>
                    </a:p>
                  </a:txBody>
                  <a:tcPr marT="45693" marB="45693"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37</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0.9~1.2</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accent2"/>
                        </a:solidFill>
                        <a:effectLst/>
                        <a:latin typeface="Arial" charset="0"/>
                        <a:ea typeface="宋体" pitchFamily="2" charset="-122"/>
                      </a:endParaRP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320</a:t>
                      </a:r>
                    </a:p>
                  </a:txBody>
                  <a:tcPr marT="45693" marB="45693"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2.7</a:t>
                      </a:r>
                    </a:p>
                  </a:txBody>
                  <a:tcPr marT="45693" marB="45693"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r>
            </a:tbl>
          </a:graphicData>
        </a:graphic>
      </p:graphicFrame>
      <p:sp>
        <p:nvSpPr>
          <p:cNvPr id="44121" name="Text Box 89"/>
          <p:cNvSpPr txBox="1">
            <a:spLocks noChangeArrowheads="1"/>
          </p:cNvSpPr>
          <p:nvPr/>
        </p:nvSpPr>
        <p:spPr bwMode="auto">
          <a:xfrm>
            <a:off x="19050" y="5632450"/>
            <a:ext cx="5486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zh-CN" altLang="en-US" sz="2800" b="1">
                <a:latin typeface="Arial" panose="020B0604020202020204" pitchFamily="34" charset="0"/>
              </a:rPr>
              <a:t>液体黏性随温度增高而减小</a:t>
            </a:r>
          </a:p>
        </p:txBody>
      </p:sp>
      <p:sp>
        <p:nvSpPr>
          <p:cNvPr id="44140" name="Text Box 108"/>
          <p:cNvSpPr txBox="1">
            <a:spLocks noChangeArrowheads="1"/>
          </p:cNvSpPr>
          <p:nvPr/>
        </p:nvSpPr>
        <p:spPr bwMode="auto">
          <a:xfrm>
            <a:off x="19050" y="6242050"/>
            <a:ext cx="5486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zh-CN" altLang="en-US" sz="2800" b="1">
                <a:latin typeface="Arial" panose="020B0604020202020204" pitchFamily="34" charset="0"/>
              </a:rPr>
              <a:t>气体黏性随温度增高而增大</a:t>
            </a:r>
          </a:p>
        </p:txBody>
      </p:sp>
      <p:sp>
        <p:nvSpPr>
          <p:cNvPr id="44143" name="Text Box 111"/>
          <p:cNvSpPr txBox="1">
            <a:spLocks noChangeArrowheads="1"/>
          </p:cNvSpPr>
          <p:nvPr/>
        </p:nvSpPr>
        <p:spPr bwMode="auto">
          <a:xfrm>
            <a:off x="4591050" y="5638800"/>
            <a:ext cx="1828800" cy="523875"/>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eaLnBrk="1" hangingPunct="1">
              <a:spcBef>
                <a:spcPct val="50000"/>
              </a:spcBef>
              <a:buFontTx/>
              <a:buNone/>
            </a:pPr>
            <a:r>
              <a:rPr lang="zh-CN" altLang="en-US" sz="2800">
                <a:solidFill>
                  <a:schemeClr val="bg1"/>
                </a:solidFill>
                <a:latin typeface="Arial" panose="020B0604020202020204" pitchFamily="34" charset="0"/>
              </a:rPr>
              <a:t>润滑机械</a:t>
            </a:r>
          </a:p>
        </p:txBody>
      </p:sp>
      <p:sp>
        <p:nvSpPr>
          <p:cNvPr id="44144" name="Text Box 112"/>
          <p:cNvSpPr txBox="1">
            <a:spLocks noChangeArrowheads="1"/>
          </p:cNvSpPr>
          <p:nvPr/>
        </p:nvSpPr>
        <p:spPr bwMode="auto">
          <a:xfrm>
            <a:off x="6477000" y="5491163"/>
            <a:ext cx="2398713" cy="8318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zh-CN" altLang="en-US" sz="2400" b="1">
                <a:latin typeface="Arial" panose="020B0604020202020204" pitchFamily="34" charset="0"/>
                <a:ea typeface="华文新魏" panose="02010800040101010101" pitchFamily="2" charset="-122"/>
              </a:rPr>
              <a:t>选用液体，水、机油等</a:t>
            </a:r>
          </a:p>
        </p:txBody>
      </p:sp>
      <p:sp>
        <p:nvSpPr>
          <p:cNvPr id="44145" name="Oval 113"/>
          <p:cNvSpPr>
            <a:spLocks noChangeArrowheads="1"/>
          </p:cNvSpPr>
          <p:nvPr/>
        </p:nvSpPr>
        <p:spPr bwMode="auto">
          <a:xfrm>
            <a:off x="3733800" y="609600"/>
            <a:ext cx="685800" cy="457200"/>
          </a:xfrm>
          <a:prstGeom prst="ellipse">
            <a:avLst/>
          </a:prstGeom>
          <a:noFill/>
          <a:ln w="38100" cap="rnd">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en-US" sz="2800">
              <a:latin typeface="Arial" panose="020B0604020202020204" pitchFamily="34" charset="0"/>
            </a:endParaRPr>
          </a:p>
        </p:txBody>
      </p:sp>
      <p:sp>
        <p:nvSpPr>
          <p:cNvPr id="44146" name="Oval 114"/>
          <p:cNvSpPr>
            <a:spLocks noChangeArrowheads="1"/>
          </p:cNvSpPr>
          <p:nvPr/>
        </p:nvSpPr>
        <p:spPr bwMode="auto">
          <a:xfrm>
            <a:off x="7696200" y="609600"/>
            <a:ext cx="685800" cy="457200"/>
          </a:xfrm>
          <a:prstGeom prst="ellipse">
            <a:avLst/>
          </a:prstGeom>
          <a:noFill/>
          <a:ln w="38100" cap="rnd">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en-US" sz="2800">
              <a:latin typeface="Arial" panose="020B0604020202020204" pitchFamily="34" charset="0"/>
            </a:endParaRPr>
          </a:p>
        </p:txBody>
      </p:sp>
      <p:sp>
        <p:nvSpPr>
          <p:cNvPr id="44148" name="Rectangle 116"/>
          <p:cNvSpPr>
            <a:spLocks noChangeArrowheads="1"/>
          </p:cNvSpPr>
          <p:nvPr/>
        </p:nvSpPr>
        <p:spPr bwMode="auto">
          <a:xfrm>
            <a:off x="6945313" y="6254750"/>
            <a:ext cx="1533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zh-CN" altLang="en-US" sz="2800" b="1">
                <a:solidFill>
                  <a:srgbClr val="CC3399"/>
                </a:solidFill>
                <a:latin typeface="Arial" panose="020B0604020202020204" pitchFamily="34" charset="0"/>
              </a:rPr>
              <a:t>气垫船</a:t>
            </a:r>
          </a:p>
        </p:txBody>
      </p:sp>
      <p:graphicFrame>
        <p:nvGraphicFramePr>
          <p:cNvPr id="20569" name="Object 121"/>
          <p:cNvGraphicFramePr>
            <a:graphicFrameLocks noChangeAspect="1"/>
          </p:cNvGraphicFramePr>
          <p:nvPr/>
        </p:nvGraphicFramePr>
        <p:xfrm>
          <a:off x="1524000" y="1295400"/>
          <a:ext cx="6096000" cy="4191000"/>
        </p:xfrm>
        <a:graphic>
          <a:graphicData uri="http://schemas.openxmlformats.org/presentationml/2006/ole">
            <mc:AlternateContent xmlns:mc="http://schemas.openxmlformats.org/markup-compatibility/2006">
              <mc:Choice xmlns:v="urn:schemas-microsoft-com:vml" Requires="v">
                <p:oleObj spid="_x0000_s20616" name="公式" r:id="rId3" imgW="190500" imgH="419100" progId="Equation.3">
                  <p:embed/>
                </p:oleObj>
              </mc:Choice>
              <mc:Fallback>
                <p:oleObj name="公式" r:id="rId3" imgW="190500" imgH="419100" progId="Equation.3">
                  <p:embed/>
                  <p:pic>
                    <p:nvPicPr>
                      <p:cNvPr id="0" name="Object 1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295400"/>
                        <a:ext cx="6096000"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63" name="Text Box 131"/>
          <p:cNvSpPr txBox="1">
            <a:spLocks noChangeArrowheads="1"/>
          </p:cNvSpPr>
          <p:nvPr/>
        </p:nvSpPr>
        <p:spPr bwMode="auto">
          <a:xfrm>
            <a:off x="4527550" y="6254750"/>
            <a:ext cx="2438400" cy="523875"/>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eaLnBrk="1" hangingPunct="1">
              <a:spcBef>
                <a:spcPct val="50000"/>
              </a:spcBef>
              <a:buFontTx/>
              <a:buNone/>
            </a:pPr>
            <a:r>
              <a:rPr lang="en-US" altLang="zh-CN" sz="2800" i="1">
                <a:solidFill>
                  <a:schemeClr val="bg1"/>
                </a:solidFill>
                <a:latin typeface="Arial" panose="020B0604020202020204" pitchFamily="34" charset="0"/>
              </a:rPr>
              <a:t>η</a:t>
            </a:r>
            <a:r>
              <a:rPr lang="zh-CN" altLang="en-US" sz="2800" baseline="-25000">
                <a:solidFill>
                  <a:schemeClr val="bg1"/>
                </a:solidFill>
                <a:latin typeface="Arial" panose="020B0604020202020204" pitchFamily="34" charset="0"/>
              </a:rPr>
              <a:t>气体</a:t>
            </a:r>
            <a:r>
              <a:rPr lang="en-US" altLang="zh-CN" sz="2800">
                <a:solidFill>
                  <a:schemeClr val="bg1"/>
                </a:solidFill>
                <a:latin typeface="Arial" panose="020B0604020202020204" pitchFamily="34" charset="0"/>
              </a:rPr>
              <a:t>&lt;&lt;</a:t>
            </a:r>
            <a:r>
              <a:rPr lang="en-US" altLang="zh-CN" sz="2800" i="1">
                <a:solidFill>
                  <a:schemeClr val="bg1"/>
                </a:solidFill>
                <a:latin typeface="Arial" panose="020B0604020202020204" pitchFamily="34" charset="0"/>
              </a:rPr>
              <a:t>η</a:t>
            </a:r>
            <a:r>
              <a:rPr lang="zh-CN" altLang="en-US" sz="2800" baseline="-25000">
                <a:solidFill>
                  <a:schemeClr val="bg1"/>
                </a:solidFill>
                <a:latin typeface="Arial" panose="020B0604020202020204" pitchFamily="34" charset="0"/>
              </a:rPr>
              <a:t>液体</a:t>
            </a:r>
            <a:endParaRPr lang="zh-CN" altLang="en-US" sz="2800" i="1" baseline="-25000">
              <a:solidFill>
                <a:schemeClr val="bg1"/>
              </a:solidFill>
              <a:latin typeface="Arial" panose="020B0604020202020204" pitchFamily="34" charset="0"/>
            </a:endParaRPr>
          </a:p>
        </p:txBody>
      </p:sp>
      <p:sp>
        <p:nvSpPr>
          <p:cNvPr id="20571" name="Text Box 135"/>
          <p:cNvSpPr txBox="1">
            <a:spLocks noChangeArrowheads="1"/>
          </p:cNvSpPr>
          <p:nvPr/>
        </p:nvSpPr>
        <p:spPr bwMode="auto">
          <a:xfrm rot="5400000">
            <a:off x="2850357" y="2253456"/>
            <a:ext cx="15240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en-US" altLang="zh-CN" sz="2800" b="1">
                <a:solidFill>
                  <a:srgbClr val="FF0000"/>
                </a:solidFill>
                <a:latin typeface="Arial" panose="020B0604020202020204" pitchFamily="34" charset="0"/>
              </a:rPr>
              <a:t>&gt;</a:t>
            </a:r>
          </a:p>
        </p:txBody>
      </p:sp>
      <p:sp>
        <p:nvSpPr>
          <p:cNvPr id="20572" name="Text Box 136"/>
          <p:cNvSpPr txBox="1">
            <a:spLocks noChangeArrowheads="1"/>
          </p:cNvSpPr>
          <p:nvPr/>
        </p:nvSpPr>
        <p:spPr bwMode="auto">
          <a:xfrm rot="5400000">
            <a:off x="2850357" y="2710656"/>
            <a:ext cx="15240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en-US" altLang="zh-CN" sz="2800" b="1">
                <a:solidFill>
                  <a:srgbClr val="FF0000"/>
                </a:solidFill>
                <a:latin typeface="Arial" panose="020B0604020202020204" pitchFamily="34" charset="0"/>
              </a:rPr>
              <a:t>&gt;</a:t>
            </a:r>
          </a:p>
        </p:txBody>
      </p:sp>
      <p:sp>
        <p:nvSpPr>
          <p:cNvPr id="20573" name="Text Box 137"/>
          <p:cNvSpPr txBox="1">
            <a:spLocks noChangeArrowheads="1"/>
          </p:cNvSpPr>
          <p:nvPr/>
        </p:nvSpPr>
        <p:spPr bwMode="auto">
          <a:xfrm rot="5400000">
            <a:off x="2926557" y="3548856"/>
            <a:ext cx="15240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en-US" altLang="zh-CN" sz="2800" b="1">
                <a:solidFill>
                  <a:srgbClr val="00CC00"/>
                </a:solidFill>
                <a:latin typeface="Arial" panose="020B0604020202020204" pitchFamily="34" charset="0"/>
              </a:rPr>
              <a:t>&gt;</a:t>
            </a:r>
          </a:p>
        </p:txBody>
      </p:sp>
      <p:sp>
        <p:nvSpPr>
          <p:cNvPr id="20574" name="Text Box 138"/>
          <p:cNvSpPr txBox="1">
            <a:spLocks noChangeArrowheads="1"/>
          </p:cNvSpPr>
          <p:nvPr/>
        </p:nvSpPr>
        <p:spPr bwMode="auto">
          <a:xfrm rot="-5400000">
            <a:off x="7117557" y="1034256"/>
            <a:ext cx="15240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en-US" altLang="zh-CN" sz="2800">
                <a:solidFill>
                  <a:srgbClr val="FF0000"/>
                </a:solidFill>
                <a:latin typeface="Arial" panose="020B0604020202020204" pitchFamily="34" charset="0"/>
              </a:rPr>
              <a:t>&gt;</a:t>
            </a:r>
          </a:p>
        </p:txBody>
      </p:sp>
      <p:sp>
        <p:nvSpPr>
          <p:cNvPr id="20575" name="Text Box 139"/>
          <p:cNvSpPr txBox="1">
            <a:spLocks noChangeArrowheads="1"/>
          </p:cNvSpPr>
          <p:nvPr/>
        </p:nvSpPr>
        <p:spPr bwMode="auto">
          <a:xfrm rot="-5400000">
            <a:off x="7131844" y="1567656"/>
            <a:ext cx="15240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en-US" altLang="zh-CN" sz="2800" b="1">
                <a:solidFill>
                  <a:srgbClr val="FF0000"/>
                </a:solidFill>
                <a:latin typeface="Arial" panose="020B0604020202020204" pitchFamily="34" charset="0"/>
              </a:rPr>
              <a:t>&gt;</a:t>
            </a:r>
          </a:p>
        </p:txBody>
      </p:sp>
      <p:sp>
        <p:nvSpPr>
          <p:cNvPr id="20576" name="Text Box 140"/>
          <p:cNvSpPr txBox="1">
            <a:spLocks noChangeArrowheads="1"/>
          </p:cNvSpPr>
          <p:nvPr/>
        </p:nvSpPr>
        <p:spPr bwMode="auto">
          <a:xfrm rot="-5400000">
            <a:off x="7117557" y="2405856"/>
            <a:ext cx="15240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en-US" altLang="zh-CN" sz="2800" b="1">
                <a:solidFill>
                  <a:srgbClr val="00CC00"/>
                </a:solidFill>
                <a:latin typeface="Arial" panose="020B0604020202020204" pitchFamily="34" charset="0"/>
              </a:rPr>
              <a:t>&gt;</a:t>
            </a:r>
          </a:p>
        </p:txBody>
      </p:sp>
      <p:sp>
        <p:nvSpPr>
          <p:cNvPr id="44183" name="AutoShape 151"/>
          <p:cNvSpPr>
            <a:spLocks/>
          </p:cNvSpPr>
          <p:nvPr/>
        </p:nvSpPr>
        <p:spPr bwMode="auto">
          <a:xfrm>
            <a:off x="3200400" y="1676400"/>
            <a:ext cx="304800" cy="3581400"/>
          </a:xfrm>
          <a:prstGeom prst="leftBrace">
            <a:avLst>
              <a:gd name="adj1" fmla="val 97917"/>
              <a:gd name="adj2" fmla="val 50000"/>
            </a:avLst>
          </a:prstGeom>
          <a:noFill/>
          <a:ln w="19050">
            <a:solidFill>
              <a:srgbClr val="CC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en-US" sz="2800">
              <a:latin typeface="Arial" panose="020B0604020202020204" pitchFamily="34" charset="0"/>
            </a:endParaRPr>
          </a:p>
        </p:txBody>
      </p:sp>
      <p:grpSp>
        <p:nvGrpSpPr>
          <p:cNvPr id="44187" name="Group 155"/>
          <p:cNvGrpSpPr>
            <a:grpSpLocks/>
          </p:cNvGrpSpPr>
          <p:nvPr/>
        </p:nvGrpSpPr>
        <p:grpSpPr bwMode="auto">
          <a:xfrm>
            <a:off x="2362200" y="2590800"/>
            <a:ext cx="863600" cy="825500"/>
            <a:chOff x="3888" y="2544"/>
            <a:chExt cx="544" cy="520"/>
          </a:xfrm>
        </p:grpSpPr>
        <p:graphicFrame>
          <p:nvGraphicFramePr>
            <p:cNvPr id="20584" name="Object 156"/>
            <p:cNvGraphicFramePr>
              <a:graphicFrameLocks noChangeAspect="1"/>
            </p:cNvGraphicFramePr>
            <p:nvPr/>
          </p:nvGraphicFramePr>
          <p:xfrm>
            <a:off x="3888" y="2784"/>
            <a:ext cx="544" cy="280"/>
          </p:xfrm>
          <a:graphic>
            <a:graphicData uri="http://schemas.openxmlformats.org/presentationml/2006/ole">
              <mc:AlternateContent xmlns:mc="http://schemas.openxmlformats.org/markup-compatibility/2006">
                <mc:Choice xmlns:v="urn:schemas-microsoft-com:vml" Requires="v">
                  <p:oleObj spid="_x0000_s20617" name="Equation" r:id="rId5" imgW="806437" imgH="387360" progId="Equation.DSMT4">
                    <p:embed/>
                  </p:oleObj>
                </mc:Choice>
                <mc:Fallback>
                  <p:oleObj name="Equation" r:id="rId5" imgW="806437" imgH="387360" progId="Equation.DSMT4">
                    <p:embed/>
                    <p:pic>
                      <p:nvPicPr>
                        <p:cNvPr id="0" name="Object 1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 y="2784"/>
                          <a:ext cx="544" cy="28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5" name="Object 157"/>
            <p:cNvGraphicFramePr>
              <a:graphicFrameLocks noChangeAspect="1"/>
            </p:cNvGraphicFramePr>
            <p:nvPr/>
          </p:nvGraphicFramePr>
          <p:xfrm>
            <a:off x="3949" y="2544"/>
            <a:ext cx="414" cy="288"/>
          </p:xfrm>
          <a:graphic>
            <a:graphicData uri="http://schemas.openxmlformats.org/presentationml/2006/ole">
              <mc:AlternateContent xmlns:mc="http://schemas.openxmlformats.org/markup-compatibility/2006">
                <mc:Choice xmlns:v="urn:schemas-microsoft-com:vml" Requires="v">
                  <p:oleObj spid="_x0000_s20618" name="Equation" r:id="rId7" imgW="488941" imgH="323820" progId="Equation.DSMT4">
                    <p:embed/>
                  </p:oleObj>
                </mc:Choice>
                <mc:Fallback>
                  <p:oleObj name="Equation" r:id="rId7" imgW="488941" imgH="323820" progId="Equation.DSMT4">
                    <p:embed/>
                    <p:pic>
                      <p:nvPicPr>
                        <p:cNvPr id="0" name="Object 1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9" y="2544"/>
                          <a:ext cx="4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4190" name="AutoShape 158"/>
          <p:cNvSpPr>
            <a:spLocks/>
          </p:cNvSpPr>
          <p:nvPr/>
        </p:nvSpPr>
        <p:spPr bwMode="auto">
          <a:xfrm>
            <a:off x="7239000" y="1600200"/>
            <a:ext cx="381000" cy="3810000"/>
          </a:xfrm>
          <a:prstGeom prst="leftBrace">
            <a:avLst>
              <a:gd name="adj1" fmla="val 83333"/>
              <a:gd name="adj2" fmla="val 50000"/>
            </a:avLst>
          </a:prstGeom>
          <a:noFill/>
          <a:ln w="19050">
            <a:solidFill>
              <a:srgbClr val="CC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en-US" sz="2800">
              <a:latin typeface="Arial" panose="020B0604020202020204" pitchFamily="34" charset="0"/>
            </a:endParaRPr>
          </a:p>
        </p:txBody>
      </p:sp>
      <p:grpSp>
        <p:nvGrpSpPr>
          <p:cNvPr id="44191" name="Group 159"/>
          <p:cNvGrpSpPr>
            <a:grpSpLocks/>
          </p:cNvGrpSpPr>
          <p:nvPr/>
        </p:nvGrpSpPr>
        <p:grpSpPr bwMode="auto">
          <a:xfrm>
            <a:off x="6553200" y="2592388"/>
            <a:ext cx="863600" cy="747712"/>
            <a:chOff x="3888" y="2593"/>
            <a:chExt cx="544" cy="471"/>
          </a:xfrm>
        </p:grpSpPr>
        <p:graphicFrame>
          <p:nvGraphicFramePr>
            <p:cNvPr id="20582" name="Object 160"/>
            <p:cNvGraphicFramePr>
              <a:graphicFrameLocks noChangeAspect="1"/>
            </p:cNvGraphicFramePr>
            <p:nvPr/>
          </p:nvGraphicFramePr>
          <p:xfrm>
            <a:off x="3888" y="2784"/>
            <a:ext cx="544" cy="280"/>
          </p:xfrm>
          <a:graphic>
            <a:graphicData uri="http://schemas.openxmlformats.org/presentationml/2006/ole">
              <mc:AlternateContent xmlns:mc="http://schemas.openxmlformats.org/markup-compatibility/2006">
                <mc:Choice xmlns:v="urn:schemas-microsoft-com:vml" Requires="v">
                  <p:oleObj spid="_x0000_s20619" name="Equation" r:id="rId9" imgW="806437" imgH="387360" progId="Equation.DSMT4">
                    <p:embed/>
                  </p:oleObj>
                </mc:Choice>
                <mc:Fallback>
                  <p:oleObj name="Equation" r:id="rId9" imgW="806437" imgH="387360" progId="Equation.DSMT4">
                    <p:embed/>
                    <p:pic>
                      <p:nvPicPr>
                        <p:cNvPr id="0" name="Object 1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8" y="2784"/>
                          <a:ext cx="544" cy="28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3" name="Object 161"/>
            <p:cNvGraphicFramePr>
              <a:graphicFrameLocks noChangeAspect="1"/>
            </p:cNvGraphicFramePr>
            <p:nvPr/>
          </p:nvGraphicFramePr>
          <p:xfrm>
            <a:off x="3942" y="2593"/>
            <a:ext cx="378" cy="263"/>
          </p:xfrm>
          <a:graphic>
            <a:graphicData uri="http://schemas.openxmlformats.org/presentationml/2006/ole">
              <mc:AlternateContent xmlns:mc="http://schemas.openxmlformats.org/markup-compatibility/2006">
                <mc:Choice xmlns:v="urn:schemas-microsoft-com:vml" Requires="v">
                  <p:oleObj spid="_x0000_s20620" name="Equation" r:id="rId11" imgW="488941" imgH="323820" progId="Equation.DSMT4">
                    <p:embed/>
                  </p:oleObj>
                </mc:Choice>
                <mc:Fallback>
                  <p:oleObj name="Equation" r:id="rId11" imgW="488941" imgH="323820" progId="Equation.DSMT4">
                    <p:embed/>
                    <p:pic>
                      <p:nvPicPr>
                        <p:cNvPr id="0" name="Object 16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42" y="2593"/>
                          <a:ext cx="37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581" name="Slide Number Placeholder 5"/>
          <p:cNvSpPr>
            <a:spLocks noGrp="1"/>
          </p:cNvSpPr>
          <p:nvPr>
            <p:ph type="sldNum" sz="quarter" idx="12"/>
          </p:nvPr>
        </p:nvSpPr>
        <p:spPr>
          <a:xfrm>
            <a:off x="7010400" y="638175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5A3C67D4-60D7-4432-804A-EBC4F929D7EB}" type="slidenum">
              <a:rPr lang="en-US" altLang="zh-CN" sz="1800" smtClean="0">
                <a:solidFill>
                  <a:srgbClr val="0000FF"/>
                </a:solidFill>
                <a:latin typeface="Arial" panose="020B0604020202020204" pitchFamily="34" charset="0"/>
              </a:rPr>
              <a:pPr>
                <a:spcBef>
                  <a:spcPct val="0"/>
                </a:spcBef>
                <a:buFontTx/>
                <a:buNone/>
              </a:pPr>
              <a:t>11</a:t>
            </a:fld>
            <a:endParaRPr lang="en-US" altLang="zh-CN" sz="1800" smtClean="0">
              <a:solidFill>
                <a:srgbClr val="0000FF"/>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183"/>
                                        </p:tgtEl>
                                        <p:attrNameLst>
                                          <p:attrName>style.visibility</p:attrName>
                                        </p:attrNameLst>
                                      </p:cBhvr>
                                      <p:to>
                                        <p:strVal val="visible"/>
                                      </p:to>
                                    </p:set>
                                    <p:animEffect transition="in" filter="blinds(horizontal)">
                                      <p:cBhvr>
                                        <p:cTn id="7" dur="500"/>
                                        <p:tgtEl>
                                          <p:spTgt spid="44183"/>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4187"/>
                                        </p:tgtEl>
                                        <p:attrNameLst>
                                          <p:attrName>style.visibility</p:attrName>
                                        </p:attrNameLst>
                                      </p:cBhvr>
                                      <p:to>
                                        <p:strVal val="visible"/>
                                      </p:to>
                                    </p:set>
                                    <p:animEffect transition="in" filter="blinds(horizontal)">
                                      <p:cBhvr>
                                        <p:cTn id="11" dur="500"/>
                                        <p:tgtEl>
                                          <p:spTgt spid="4418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4121"/>
                                        </p:tgtEl>
                                        <p:attrNameLst>
                                          <p:attrName>style.visibility</p:attrName>
                                        </p:attrNameLst>
                                      </p:cBhvr>
                                      <p:to>
                                        <p:strVal val="visible"/>
                                      </p:to>
                                    </p:set>
                                    <p:animEffect transition="in" filter="blinds(horizontal)">
                                      <p:cBhvr>
                                        <p:cTn id="16" dur="500"/>
                                        <p:tgtEl>
                                          <p:spTgt spid="441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4190"/>
                                        </p:tgtEl>
                                        <p:attrNameLst>
                                          <p:attrName>style.visibility</p:attrName>
                                        </p:attrNameLst>
                                      </p:cBhvr>
                                      <p:to>
                                        <p:strVal val="visible"/>
                                      </p:to>
                                    </p:set>
                                    <p:animEffect transition="in" filter="blinds(horizontal)">
                                      <p:cBhvr>
                                        <p:cTn id="21" dur="500"/>
                                        <p:tgtEl>
                                          <p:spTgt spid="44190"/>
                                        </p:tgtEl>
                                      </p:cBhvr>
                                    </p:animEffec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44191"/>
                                        </p:tgtEl>
                                        <p:attrNameLst>
                                          <p:attrName>style.visibility</p:attrName>
                                        </p:attrNameLst>
                                      </p:cBhvr>
                                      <p:to>
                                        <p:strVal val="visible"/>
                                      </p:to>
                                    </p:set>
                                    <p:animEffect transition="in" filter="blinds(horizontal)">
                                      <p:cBhvr>
                                        <p:cTn id="25" dur="500"/>
                                        <p:tgtEl>
                                          <p:spTgt spid="4419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4140"/>
                                        </p:tgtEl>
                                        <p:attrNameLst>
                                          <p:attrName>style.visibility</p:attrName>
                                        </p:attrNameLst>
                                      </p:cBhvr>
                                      <p:to>
                                        <p:strVal val="visible"/>
                                      </p:to>
                                    </p:set>
                                    <p:animEffect transition="in" filter="blinds(horizontal)">
                                      <p:cBhvr>
                                        <p:cTn id="30" dur="500"/>
                                        <p:tgtEl>
                                          <p:spTgt spid="4414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4143"/>
                                        </p:tgtEl>
                                        <p:attrNameLst>
                                          <p:attrName>style.visibility</p:attrName>
                                        </p:attrNameLst>
                                      </p:cBhvr>
                                      <p:to>
                                        <p:strVal val="visible"/>
                                      </p:to>
                                    </p:set>
                                    <p:animEffect transition="in" filter="blinds(horizontal)">
                                      <p:cBhvr>
                                        <p:cTn id="35" dur="500"/>
                                        <p:tgtEl>
                                          <p:spTgt spid="4414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4144"/>
                                        </p:tgtEl>
                                        <p:attrNameLst>
                                          <p:attrName>style.visibility</p:attrName>
                                        </p:attrNameLst>
                                      </p:cBhvr>
                                      <p:to>
                                        <p:strVal val="visible"/>
                                      </p:to>
                                    </p:set>
                                    <p:animEffect transition="in" filter="blinds(horizontal)">
                                      <p:cBhvr>
                                        <p:cTn id="40" dur="500"/>
                                        <p:tgtEl>
                                          <p:spTgt spid="4414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4145"/>
                                        </p:tgtEl>
                                        <p:attrNameLst>
                                          <p:attrName>style.visibility</p:attrName>
                                        </p:attrNameLst>
                                      </p:cBhvr>
                                      <p:to>
                                        <p:strVal val="visible"/>
                                      </p:to>
                                    </p:set>
                                    <p:animEffect transition="in" filter="blinds(horizontal)">
                                      <p:cBhvr>
                                        <p:cTn id="45" dur="500"/>
                                        <p:tgtEl>
                                          <p:spTgt spid="44145"/>
                                        </p:tgtEl>
                                      </p:cBhvr>
                                    </p:animEffect>
                                  </p:childTnLst>
                                </p:cTn>
                              </p:par>
                            </p:childTnLst>
                          </p:cTn>
                        </p:par>
                        <p:par>
                          <p:cTn id="46" fill="hold" nodeType="afterGroup">
                            <p:stCondLst>
                              <p:cond delay="500"/>
                            </p:stCondLst>
                            <p:childTnLst>
                              <p:par>
                                <p:cTn id="47" presetID="3" presetClass="entr" presetSubtype="10" fill="hold" grpId="0" nodeType="afterEffect">
                                  <p:stCondLst>
                                    <p:cond delay="0"/>
                                  </p:stCondLst>
                                  <p:childTnLst>
                                    <p:set>
                                      <p:cBhvr>
                                        <p:cTn id="48" dur="1" fill="hold">
                                          <p:stCondLst>
                                            <p:cond delay="0"/>
                                          </p:stCondLst>
                                        </p:cTn>
                                        <p:tgtEl>
                                          <p:spTgt spid="44146"/>
                                        </p:tgtEl>
                                        <p:attrNameLst>
                                          <p:attrName>style.visibility</p:attrName>
                                        </p:attrNameLst>
                                      </p:cBhvr>
                                      <p:to>
                                        <p:strVal val="visible"/>
                                      </p:to>
                                    </p:set>
                                    <p:animEffect transition="in" filter="blinds(horizontal)">
                                      <p:cBhvr>
                                        <p:cTn id="49" dur="500"/>
                                        <p:tgtEl>
                                          <p:spTgt spid="4414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4163"/>
                                        </p:tgtEl>
                                        <p:attrNameLst>
                                          <p:attrName>style.visibility</p:attrName>
                                        </p:attrNameLst>
                                      </p:cBhvr>
                                      <p:to>
                                        <p:strVal val="visible"/>
                                      </p:to>
                                    </p:set>
                                    <p:animEffect transition="in" filter="blinds(horizontal)">
                                      <p:cBhvr>
                                        <p:cTn id="54" dur="500"/>
                                        <p:tgtEl>
                                          <p:spTgt spid="4416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44148"/>
                                        </p:tgtEl>
                                        <p:attrNameLst>
                                          <p:attrName>style.visibility</p:attrName>
                                        </p:attrNameLst>
                                      </p:cBhvr>
                                      <p:to>
                                        <p:strVal val="visible"/>
                                      </p:to>
                                    </p:set>
                                    <p:animEffect transition="in" filter="blinds(horizontal)">
                                      <p:cBhvr>
                                        <p:cTn id="59" dur="500"/>
                                        <p:tgtEl>
                                          <p:spTgt spid="44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21" grpId="0"/>
      <p:bldP spid="44140" grpId="0"/>
      <p:bldP spid="44143" grpId="0" animBg="1"/>
      <p:bldP spid="44144" grpId="0" animBg="1"/>
      <p:bldP spid="44145" grpId="0" animBg="1"/>
      <p:bldP spid="44146" grpId="0" animBg="1"/>
      <p:bldP spid="44148" grpId="0"/>
      <p:bldP spid="44163" grpId="0" animBg="1"/>
      <p:bldP spid="44183" grpId="0" animBg="1"/>
      <p:bldP spid="4419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4" name="Rectangle 2"/>
          <p:cNvSpPr>
            <a:spLocks noGrp="1" noChangeArrowheads="1"/>
          </p:cNvSpPr>
          <p:nvPr>
            <p:ph type="body" idx="1"/>
          </p:nvPr>
        </p:nvSpPr>
        <p:spPr>
          <a:xfrm>
            <a:off x="238125" y="5651500"/>
            <a:ext cx="4638675" cy="685800"/>
          </a:xfrm>
        </p:spPr>
        <p:txBody>
          <a:bodyPr/>
          <a:lstStyle/>
          <a:p>
            <a:pPr eaLnBrk="1" hangingPunct="1">
              <a:buFontTx/>
              <a:buNone/>
            </a:pPr>
            <a:r>
              <a:rPr lang="zh-CN" altLang="en-US" sz="2800" b="1" smtClean="0"/>
              <a:t>①任意层速度分布</a:t>
            </a:r>
            <a:r>
              <a:rPr lang="en-US" altLang="zh-CN" sz="2800" b="1" smtClean="0"/>
              <a:t>:</a:t>
            </a:r>
          </a:p>
        </p:txBody>
      </p:sp>
      <p:graphicFrame>
        <p:nvGraphicFramePr>
          <p:cNvPr id="243717" name="Object 3"/>
          <p:cNvGraphicFramePr>
            <a:graphicFrameLocks noChangeAspect="1"/>
          </p:cNvGraphicFramePr>
          <p:nvPr/>
        </p:nvGraphicFramePr>
        <p:xfrm>
          <a:off x="3495675" y="5421313"/>
          <a:ext cx="3687763" cy="1041400"/>
        </p:xfrm>
        <a:graphic>
          <a:graphicData uri="http://schemas.openxmlformats.org/presentationml/2006/ole">
            <mc:AlternateContent xmlns:mc="http://schemas.openxmlformats.org/markup-compatibility/2006">
              <mc:Choice xmlns:v="urn:schemas-microsoft-com:vml" Requires="v">
                <p:oleObj spid="_x0000_s21625" name="Equation" r:id="rId3" imgW="1320770" imgH="323820" progId="Equation.DSMT4">
                  <p:embed/>
                </p:oleObj>
              </mc:Choice>
              <mc:Fallback>
                <p:oleObj name="Equation" r:id="rId3" imgW="1320770" imgH="3238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5675" y="5421313"/>
                        <a:ext cx="3687763" cy="10414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243721" name="Object 5"/>
          <p:cNvGraphicFramePr>
            <a:graphicFrameLocks noChangeAspect="1"/>
          </p:cNvGraphicFramePr>
          <p:nvPr/>
        </p:nvGraphicFramePr>
        <p:xfrm>
          <a:off x="4257675" y="4497388"/>
          <a:ext cx="4608513" cy="1046162"/>
        </p:xfrm>
        <a:graphic>
          <a:graphicData uri="http://schemas.openxmlformats.org/presentationml/2006/ole">
            <mc:AlternateContent xmlns:mc="http://schemas.openxmlformats.org/markup-compatibility/2006">
              <mc:Choice xmlns:v="urn:schemas-microsoft-com:vml" Requires="v">
                <p:oleObj spid="_x0000_s21626" name="Equation" r:id="rId5" imgW="1606571" imgH="304740" progId="Equation.DSMT4">
                  <p:embed/>
                </p:oleObj>
              </mc:Choice>
              <mc:Fallback>
                <p:oleObj name="Equation" r:id="rId5" imgW="1606571" imgH="3047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7675" y="4497388"/>
                        <a:ext cx="4608513" cy="10461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243722" name="Object 6"/>
          <p:cNvGraphicFramePr>
            <a:graphicFrameLocks noChangeAspect="1"/>
          </p:cNvGraphicFramePr>
          <p:nvPr/>
        </p:nvGraphicFramePr>
        <p:xfrm>
          <a:off x="339725" y="4810125"/>
          <a:ext cx="3578225" cy="546100"/>
        </p:xfrm>
        <a:graphic>
          <a:graphicData uri="http://schemas.openxmlformats.org/presentationml/2006/ole">
            <mc:AlternateContent xmlns:mc="http://schemas.openxmlformats.org/markup-compatibility/2006">
              <mc:Choice xmlns:v="urn:schemas-microsoft-com:vml" Requires="v">
                <p:oleObj spid="_x0000_s21627" name="Equation" r:id="rId7" imgW="1473125" imgH="127080" progId="Equation.DSMT4">
                  <p:embed/>
                </p:oleObj>
              </mc:Choice>
              <mc:Fallback>
                <p:oleObj name="Equation" r:id="rId7" imgW="1473125" imgH="12708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9725" y="4810125"/>
                        <a:ext cx="3578225" cy="5461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pSp>
        <p:nvGrpSpPr>
          <p:cNvPr id="29707" name="Group 11"/>
          <p:cNvGrpSpPr>
            <a:grpSpLocks/>
          </p:cNvGrpSpPr>
          <p:nvPr/>
        </p:nvGrpSpPr>
        <p:grpSpPr bwMode="auto">
          <a:xfrm>
            <a:off x="3976688" y="1117600"/>
            <a:ext cx="4575175" cy="2736850"/>
            <a:chOff x="-501" y="0"/>
            <a:chExt cx="2882" cy="1724"/>
          </a:xfrm>
        </p:grpSpPr>
        <p:grpSp>
          <p:nvGrpSpPr>
            <p:cNvPr id="21564" name="Group 12"/>
            <p:cNvGrpSpPr>
              <a:grpSpLocks/>
            </p:cNvGrpSpPr>
            <p:nvPr/>
          </p:nvGrpSpPr>
          <p:grpSpPr bwMode="auto">
            <a:xfrm>
              <a:off x="-341" y="363"/>
              <a:ext cx="2722" cy="1361"/>
              <a:chOff x="-114" y="436"/>
              <a:chExt cx="2722" cy="1361"/>
            </a:xfrm>
          </p:grpSpPr>
          <p:sp>
            <p:nvSpPr>
              <p:cNvPr id="21572" name="Oval 13"/>
              <p:cNvSpPr>
                <a:spLocks noChangeArrowheads="1"/>
              </p:cNvSpPr>
              <p:nvPr/>
            </p:nvSpPr>
            <p:spPr bwMode="auto">
              <a:xfrm>
                <a:off x="-114" y="436"/>
                <a:ext cx="681" cy="1361"/>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zh-CN" sz="1800">
                  <a:solidFill>
                    <a:schemeClr val="accent2"/>
                  </a:solidFill>
                </a:endParaRPr>
              </a:p>
            </p:txBody>
          </p:sp>
          <p:sp>
            <p:nvSpPr>
              <p:cNvPr id="21573" name="Oval 14"/>
              <p:cNvSpPr>
                <a:spLocks noChangeArrowheads="1"/>
              </p:cNvSpPr>
              <p:nvPr/>
            </p:nvSpPr>
            <p:spPr bwMode="auto">
              <a:xfrm>
                <a:off x="1927" y="436"/>
                <a:ext cx="681" cy="1361"/>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zh-CN" sz="1800">
                  <a:solidFill>
                    <a:schemeClr val="accent2"/>
                  </a:solidFill>
                </a:endParaRPr>
              </a:p>
            </p:txBody>
          </p:sp>
          <p:sp>
            <p:nvSpPr>
              <p:cNvPr id="21574" name="Oval 15"/>
              <p:cNvSpPr>
                <a:spLocks noChangeArrowheads="1"/>
              </p:cNvSpPr>
              <p:nvPr/>
            </p:nvSpPr>
            <p:spPr bwMode="auto">
              <a:xfrm>
                <a:off x="1882" y="436"/>
                <a:ext cx="681" cy="1361"/>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zh-CN" sz="1800">
                  <a:solidFill>
                    <a:schemeClr val="accent2"/>
                  </a:solidFill>
                </a:endParaRPr>
              </a:p>
            </p:txBody>
          </p:sp>
          <p:sp>
            <p:nvSpPr>
              <p:cNvPr id="21575" name="Line 16"/>
              <p:cNvSpPr>
                <a:spLocks noChangeShapeType="1"/>
              </p:cNvSpPr>
              <p:nvPr/>
            </p:nvSpPr>
            <p:spPr bwMode="auto">
              <a:xfrm>
                <a:off x="249" y="436"/>
                <a:ext cx="2087"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6" name="Line 17"/>
              <p:cNvSpPr>
                <a:spLocks noChangeShapeType="1"/>
              </p:cNvSpPr>
              <p:nvPr/>
            </p:nvSpPr>
            <p:spPr bwMode="auto">
              <a:xfrm>
                <a:off x="249" y="1797"/>
                <a:ext cx="2087"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65" name="Text Box 18"/>
            <p:cNvSpPr txBox="1">
              <a:spLocks noChangeArrowheads="1"/>
            </p:cNvSpPr>
            <p:nvPr/>
          </p:nvSpPr>
          <p:spPr bwMode="auto">
            <a:xfrm>
              <a:off x="975" y="0"/>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800" b="1" i="1"/>
                <a:t>L</a:t>
              </a:r>
            </a:p>
          </p:txBody>
        </p:sp>
        <p:sp>
          <p:nvSpPr>
            <p:cNvPr id="21566" name="Line 19"/>
            <p:cNvSpPr>
              <a:spLocks noChangeShapeType="1"/>
            </p:cNvSpPr>
            <p:nvPr/>
          </p:nvSpPr>
          <p:spPr bwMode="auto">
            <a:xfrm flipH="1">
              <a:off x="-295" y="1043"/>
              <a:ext cx="295" cy="346"/>
            </a:xfrm>
            <a:prstGeom prst="line">
              <a:avLst/>
            </a:prstGeom>
            <a:noFill/>
            <a:ln w="3810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1567" name="Line 20"/>
            <p:cNvSpPr>
              <a:spLocks noChangeShapeType="1"/>
            </p:cNvSpPr>
            <p:nvPr/>
          </p:nvSpPr>
          <p:spPr bwMode="auto">
            <a:xfrm>
              <a:off x="0" y="46"/>
              <a:ext cx="0" cy="31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8" name="Line 21"/>
            <p:cNvSpPr>
              <a:spLocks noChangeShapeType="1"/>
            </p:cNvSpPr>
            <p:nvPr/>
          </p:nvSpPr>
          <p:spPr bwMode="auto">
            <a:xfrm>
              <a:off x="2109" y="46"/>
              <a:ext cx="0" cy="31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9" name="Line 22"/>
            <p:cNvSpPr>
              <a:spLocks noChangeShapeType="1"/>
            </p:cNvSpPr>
            <p:nvPr/>
          </p:nvSpPr>
          <p:spPr bwMode="auto">
            <a:xfrm>
              <a:off x="1202" y="182"/>
              <a:ext cx="907" cy="0"/>
            </a:xfrm>
            <a:prstGeom prst="line">
              <a:avLst/>
            </a:prstGeom>
            <a:noFill/>
            <a:ln w="28575">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1570" name="Line 23"/>
            <p:cNvSpPr>
              <a:spLocks noChangeShapeType="1"/>
            </p:cNvSpPr>
            <p:nvPr/>
          </p:nvSpPr>
          <p:spPr bwMode="auto">
            <a:xfrm>
              <a:off x="0" y="182"/>
              <a:ext cx="975" cy="0"/>
            </a:xfrm>
            <a:prstGeom prst="line">
              <a:avLst/>
            </a:prstGeom>
            <a:noFill/>
            <a:ln w="28575">
              <a:solidFill>
                <a:schemeClr val="accent2"/>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21571" name="Text Box 24"/>
            <p:cNvSpPr txBox="1">
              <a:spLocks noChangeArrowheads="1"/>
            </p:cNvSpPr>
            <p:nvPr/>
          </p:nvSpPr>
          <p:spPr bwMode="auto">
            <a:xfrm>
              <a:off x="-501" y="1369"/>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800" b="1" i="1"/>
                <a:t>R</a:t>
              </a:r>
            </a:p>
          </p:txBody>
        </p:sp>
      </p:grpSp>
      <p:grpSp>
        <p:nvGrpSpPr>
          <p:cNvPr id="5" name="Group 45"/>
          <p:cNvGrpSpPr>
            <a:grpSpLocks/>
          </p:cNvGrpSpPr>
          <p:nvPr/>
        </p:nvGrpSpPr>
        <p:grpSpPr bwMode="auto">
          <a:xfrm>
            <a:off x="3711575" y="2166938"/>
            <a:ext cx="5313363" cy="1387475"/>
            <a:chOff x="2417" y="661"/>
            <a:chExt cx="3347" cy="874"/>
          </a:xfrm>
        </p:grpSpPr>
        <p:sp>
          <p:nvSpPr>
            <p:cNvPr id="21552" name="Text Box 46"/>
            <p:cNvSpPr txBox="1">
              <a:spLocks noChangeArrowheads="1"/>
            </p:cNvSpPr>
            <p:nvPr/>
          </p:nvSpPr>
          <p:spPr bwMode="auto">
            <a:xfrm>
              <a:off x="5460" y="706"/>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800" b="1" i="1">
                  <a:solidFill>
                    <a:srgbClr val="A50021"/>
                  </a:solidFill>
                </a:rPr>
                <a:t>p</a:t>
              </a:r>
              <a:r>
                <a:rPr lang="en-US" altLang="zh-CN" sz="2800" b="1" baseline="-25000">
                  <a:solidFill>
                    <a:srgbClr val="A50021"/>
                  </a:solidFill>
                </a:rPr>
                <a:t>2</a:t>
              </a:r>
            </a:p>
          </p:txBody>
        </p:sp>
        <p:sp>
          <p:nvSpPr>
            <p:cNvPr id="21553" name="Text Box 47"/>
            <p:cNvSpPr txBox="1">
              <a:spLocks noChangeArrowheads="1"/>
            </p:cNvSpPr>
            <p:nvPr/>
          </p:nvSpPr>
          <p:spPr bwMode="auto">
            <a:xfrm>
              <a:off x="2422" y="661"/>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800" b="1" i="1">
                  <a:solidFill>
                    <a:srgbClr val="A50021"/>
                  </a:solidFill>
                </a:rPr>
                <a:t>p</a:t>
              </a:r>
              <a:r>
                <a:rPr lang="en-US" altLang="zh-CN" sz="2800" b="1" baseline="-25000">
                  <a:solidFill>
                    <a:srgbClr val="A50021"/>
                  </a:solidFill>
                </a:rPr>
                <a:t>1</a:t>
              </a:r>
            </a:p>
          </p:txBody>
        </p:sp>
        <p:sp>
          <p:nvSpPr>
            <p:cNvPr id="21554" name="Text Box 48"/>
            <p:cNvSpPr txBox="1">
              <a:spLocks noChangeArrowheads="1"/>
            </p:cNvSpPr>
            <p:nvPr/>
          </p:nvSpPr>
          <p:spPr bwMode="auto">
            <a:xfrm>
              <a:off x="2417" y="1117"/>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800" b="1" i="1">
                  <a:solidFill>
                    <a:srgbClr val="A50021"/>
                  </a:solidFill>
                </a:rPr>
                <a:t>F</a:t>
              </a:r>
              <a:r>
                <a:rPr lang="en-US" altLang="zh-CN" sz="2800" b="1" baseline="-25000">
                  <a:solidFill>
                    <a:srgbClr val="A50021"/>
                  </a:solidFill>
                </a:rPr>
                <a:t>1</a:t>
              </a:r>
            </a:p>
          </p:txBody>
        </p:sp>
        <p:sp>
          <p:nvSpPr>
            <p:cNvPr id="21555" name="Text Box 49"/>
            <p:cNvSpPr txBox="1">
              <a:spLocks noChangeArrowheads="1"/>
            </p:cNvSpPr>
            <p:nvPr/>
          </p:nvSpPr>
          <p:spPr bwMode="auto">
            <a:xfrm>
              <a:off x="5411" y="1208"/>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800" b="1" i="1">
                  <a:solidFill>
                    <a:srgbClr val="A50021"/>
                  </a:solidFill>
                </a:rPr>
                <a:t>F</a:t>
              </a:r>
              <a:r>
                <a:rPr lang="en-US" altLang="zh-CN" sz="2800" b="1" baseline="-25000">
                  <a:solidFill>
                    <a:srgbClr val="A50021"/>
                  </a:solidFill>
                </a:rPr>
                <a:t>2</a:t>
              </a:r>
            </a:p>
          </p:txBody>
        </p:sp>
        <p:sp>
          <p:nvSpPr>
            <p:cNvPr id="21556" name="Oval 50" descr="80%"/>
            <p:cNvSpPr>
              <a:spLocks noChangeArrowheads="1"/>
            </p:cNvSpPr>
            <p:nvPr/>
          </p:nvSpPr>
          <p:spPr bwMode="auto">
            <a:xfrm>
              <a:off x="2932" y="709"/>
              <a:ext cx="317" cy="725"/>
            </a:xfrm>
            <a:prstGeom prst="ellipse">
              <a:avLst/>
            </a:prstGeom>
            <a:pattFill prst="pct80">
              <a:fgClr>
                <a:srgbClr val="00CCFF"/>
              </a:fgClr>
              <a:bgClr>
                <a:schemeClr val="bg1"/>
              </a:bgClr>
            </a:pattFill>
            <a:ln w="28575">
              <a:solidFill>
                <a:srgbClr val="3333FF"/>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zh-CN" sz="1800">
                <a:solidFill>
                  <a:schemeClr val="accent2"/>
                </a:solidFill>
                <a:latin typeface="Arial" panose="020B0604020202020204" pitchFamily="34" charset="0"/>
              </a:endParaRPr>
            </a:p>
          </p:txBody>
        </p:sp>
        <p:sp>
          <p:nvSpPr>
            <p:cNvPr id="21557" name="Oval 51"/>
            <p:cNvSpPr>
              <a:spLocks noChangeArrowheads="1"/>
            </p:cNvSpPr>
            <p:nvPr/>
          </p:nvSpPr>
          <p:spPr bwMode="auto">
            <a:xfrm>
              <a:off x="4973" y="709"/>
              <a:ext cx="317" cy="725"/>
            </a:xfrm>
            <a:prstGeom prst="ellipse">
              <a:avLst/>
            </a:prstGeom>
            <a:noFill/>
            <a:ln w="28575">
              <a:solidFill>
                <a:srgbClr val="3333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zh-CN" sz="1800">
                <a:solidFill>
                  <a:schemeClr val="accent2"/>
                </a:solidFill>
                <a:latin typeface="Arial" panose="020B0604020202020204" pitchFamily="34" charset="0"/>
              </a:endParaRPr>
            </a:p>
          </p:txBody>
        </p:sp>
        <p:sp>
          <p:nvSpPr>
            <p:cNvPr id="21558" name="Line 52"/>
            <p:cNvSpPr>
              <a:spLocks noChangeShapeType="1"/>
            </p:cNvSpPr>
            <p:nvPr/>
          </p:nvSpPr>
          <p:spPr bwMode="auto">
            <a:xfrm>
              <a:off x="3068" y="709"/>
              <a:ext cx="2087" cy="0"/>
            </a:xfrm>
            <a:prstGeom prst="line">
              <a:avLst/>
            </a:prstGeom>
            <a:noFill/>
            <a:ln w="28575">
              <a:solidFill>
                <a:srgbClr val="3333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9" name="Line 53"/>
            <p:cNvSpPr>
              <a:spLocks noChangeShapeType="1"/>
            </p:cNvSpPr>
            <p:nvPr/>
          </p:nvSpPr>
          <p:spPr bwMode="auto">
            <a:xfrm>
              <a:off x="3068" y="1434"/>
              <a:ext cx="2087" cy="0"/>
            </a:xfrm>
            <a:prstGeom prst="line">
              <a:avLst/>
            </a:prstGeom>
            <a:noFill/>
            <a:ln w="28575">
              <a:solidFill>
                <a:srgbClr val="3333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0" name="Line 54"/>
            <p:cNvSpPr>
              <a:spLocks noChangeShapeType="1"/>
            </p:cNvSpPr>
            <p:nvPr/>
          </p:nvSpPr>
          <p:spPr bwMode="auto">
            <a:xfrm>
              <a:off x="2569" y="1071"/>
              <a:ext cx="544" cy="0"/>
            </a:xfrm>
            <a:prstGeom prst="line">
              <a:avLst/>
            </a:prstGeom>
            <a:noFill/>
            <a:ln w="38100">
              <a:solidFill>
                <a:srgbClr val="A5002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1561" name="Line 55"/>
            <p:cNvSpPr>
              <a:spLocks noChangeShapeType="1"/>
            </p:cNvSpPr>
            <p:nvPr/>
          </p:nvSpPr>
          <p:spPr bwMode="auto">
            <a:xfrm>
              <a:off x="5154" y="1117"/>
              <a:ext cx="567" cy="0"/>
            </a:xfrm>
            <a:prstGeom prst="line">
              <a:avLst/>
            </a:prstGeom>
            <a:noFill/>
            <a:ln w="38100">
              <a:solidFill>
                <a:srgbClr val="A5002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1562" name="Line 56"/>
            <p:cNvSpPr>
              <a:spLocks noChangeShapeType="1"/>
            </p:cNvSpPr>
            <p:nvPr/>
          </p:nvSpPr>
          <p:spPr bwMode="auto">
            <a:xfrm>
              <a:off x="3068" y="1071"/>
              <a:ext cx="136" cy="227"/>
            </a:xfrm>
            <a:prstGeom prst="line">
              <a:avLst/>
            </a:prstGeom>
            <a:noFill/>
            <a:ln w="38100">
              <a:solidFill>
                <a:srgbClr val="3333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1563" name="Text Box 57"/>
            <p:cNvSpPr txBox="1">
              <a:spLocks noChangeArrowheads="1"/>
            </p:cNvSpPr>
            <p:nvPr/>
          </p:nvSpPr>
          <p:spPr bwMode="auto">
            <a:xfrm>
              <a:off x="3068" y="890"/>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800" b="1" i="1">
                  <a:latin typeface="Arial" panose="020B0604020202020204" pitchFamily="34" charset="0"/>
                </a:rPr>
                <a:t>r</a:t>
              </a:r>
              <a:endParaRPr lang="en-US" altLang="zh-CN" sz="2800" b="1" baseline="-25000">
                <a:latin typeface="Arial" panose="020B0604020202020204" pitchFamily="34" charset="0"/>
              </a:endParaRPr>
            </a:p>
          </p:txBody>
        </p:sp>
      </p:grpSp>
      <p:sp>
        <p:nvSpPr>
          <p:cNvPr id="2151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462DB325-87A8-4B25-A42A-8AD8B94B7D1E}" type="slidenum">
              <a:rPr lang="en-US" altLang="zh-CN" sz="1800" smtClean="0">
                <a:solidFill>
                  <a:srgbClr val="0000FF"/>
                </a:solidFill>
                <a:latin typeface="Arial" panose="020B0604020202020204" pitchFamily="34" charset="0"/>
              </a:rPr>
              <a:pPr>
                <a:spcBef>
                  <a:spcPct val="0"/>
                </a:spcBef>
                <a:buFontTx/>
                <a:buNone/>
              </a:pPr>
              <a:t>12</a:t>
            </a:fld>
            <a:endParaRPr lang="en-US" altLang="zh-CN" sz="1800" smtClean="0">
              <a:solidFill>
                <a:srgbClr val="0000FF"/>
              </a:solidFill>
              <a:latin typeface="Arial" panose="020B0604020202020204" pitchFamily="34" charset="0"/>
            </a:endParaRPr>
          </a:p>
        </p:txBody>
      </p:sp>
      <p:sp>
        <p:nvSpPr>
          <p:cNvPr id="59" name="Text Box 273"/>
          <p:cNvSpPr txBox="1">
            <a:spLocks noChangeArrowheads="1"/>
          </p:cNvSpPr>
          <p:nvPr/>
        </p:nvSpPr>
        <p:spPr bwMode="auto">
          <a:xfrm>
            <a:off x="96838" y="790575"/>
            <a:ext cx="622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en-US" altLang="zh-CN" sz="2800" b="1">
                <a:solidFill>
                  <a:srgbClr val="FF0000"/>
                </a:solidFill>
                <a:latin typeface="Arial" panose="020B0604020202020204" pitchFamily="34" charset="0"/>
              </a:rPr>
              <a:t>1</a:t>
            </a:r>
            <a:r>
              <a:rPr lang="zh-CN" altLang="en-US" sz="2800" b="1">
                <a:solidFill>
                  <a:srgbClr val="FF0000"/>
                </a:solidFill>
                <a:latin typeface="Arial" panose="020B0604020202020204" pitchFamily="34" charset="0"/>
              </a:rPr>
              <a:t>、长直圆管道中黏性流体的速度</a:t>
            </a:r>
          </a:p>
        </p:txBody>
      </p:sp>
      <p:sp>
        <p:nvSpPr>
          <p:cNvPr id="60" name="Rectangle 318"/>
          <p:cNvSpPr>
            <a:spLocks noChangeArrowheads="1"/>
          </p:cNvSpPr>
          <p:nvPr/>
        </p:nvSpPr>
        <p:spPr bwMode="auto">
          <a:xfrm>
            <a:off x="1497013" y="74613"/>
            <a:ext cx="6248400" cy="522287"/>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2800" b="1" dirty="0">
                <a:solidFill>
                  <a:schemeClr val="bg1"/>
                </a:solidFill>
                <a:latin typeface="+mn-ea"/>
                <a:ea typeface="+mn-ea"/>
              </a:rPr>
              <a:t>黏性会对流体的运动产生什么影响？</a:t>
            </a:r>
          </a:p>
        </p:txBody>
      </p:sp>
      <p:graphicFrame>
        <p:nvGraphicFramePr>
          <p:cNvPr id="61" name="Object 6"/>
          <p:cNvGraphicFramePr>
            <a:graphicFrameLocks noChangeAspect="1"/>
          </p:cNvGraphicFramePr>
          <p:nvPr/>
        </p:nvGraphicFramePr>
        <p:xfrm>
          <a:off x="1870075" y="2820988"/>
          <a:ext cx="1206500" cy="431800"/>
        </p:xfrm>
        <a:graphic>
          <a:graphicData uri="http://schemas.openxmlformats.org/presentationml/2006/ole">
            <mc:AlternateContent xmlns:mc="http://schemas.openxmlformats.org/markup-compatibility/2006">
              <mc:Choice xmlns:v="urn:schemas-microsoft-com:vml" Requires="v">
                <p:oleObj spid="_x0000_s21628" name="公式" r:id="rId9" imgW="1206500" imgH="431800" progId="Equation.3">
                  <p:embed/>
                </p:oleObj>
              </mc:Choice>
              <mc:Fallback>
                <p:oleObj name="公式" r:id="rId9" imgW="1206500" imgH="4318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70075" y="2820988"/>
                        <a:ext cx="1206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8"/>
          <p:cNvGraphicFramePr>
            <a:graphicFrameLocks noChangeAspect="1"/>
          </p:cNvGraphicFramePr>
          <p:nvPr/>
        </p:nvGraphicFramePr>
        <p:xfrm>
          <a:off x="2251075" y="2414588"/>
          <a:ext cx="1562100" cy="431800"/>
        </p:xfrm>
        <a:graphic>
          <a:graphicData uri="http://schemas.openxmlformats.org/presentationml/2006/ole">
            <mc:AlternateContent xmlns:mc="http://schemas.openxmlformats.org/markup-compatibility/2006">
              <mc:Choice xmlns:v="urn:schemas-microsoft-com:vml" Requires="v">
                <p:oleObj spid="_x0000_s21629" name="公式" r:id="rId11" imgW="1562100" imgH="431800" progId="Equation.3">
                  <p:embed/>
                </p:oleObj>
              </mc:Choice>
              <mc:Fallback>
                <p:oleObj name="公式" r:id="rId11" imgW="1562100" imgH="4318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1075" y="2414588"/>
                        <a:ext cx="1562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3" name="Group 131"/>
          <p:cNvGrpSpPr>
            <a:grpSpLocks/>
          </p:cNvGrpSpPr>
          <p:nvPr/>
        </p:nvGrpSpPr>
        <p:grpSpPr bwMode="auto">
          <a:xfrm>
            <a:off x="422275" y="2058988"/>
            <a:ext cx="2232025" cy="1223962"/>
            <a:chOff x="383" y="288"/>
            <a:chExt cx="1406" cy="771"/>
          </a:xfrm>
        </p:grpSpPr>
        <p:sp>
          <p:nvSpPr>
            <p:cNvPr id="21533" name="Rectangle 132" descr="深色下对角线"/>
            <p:cNvSpPr>
              <a:spLocks noChangeArrowheads="1"/>
            </p:cNvSpPr>
            <p:nvPr/>
          </p:nvSpPr>
          <p:spPr bwMode="auto">
            <a:xfrm rot="10800000" flipH="1">
              <a:off x="429" y="1013"/>
              <a:ext cx="1315" cy="46"/>
            </a:xfrm>
            <a:prstGeom prst="rect">
              <a:avLst/>
            </a:prstGeom>
            <a:pattFill prst="dkDnDiag">
              <a:fgClr>
                <a:srgbClr val="808080"/>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534" name="Rectangle 133" descr="深色下对角线"/>
            <p:cNvSpPr>
              <a:spLocks noChangeArrowheads="1"/>
            </p:cNvSpPr>
            <p:nvPr/>
          </p:nvSpPr>
          <p:spPr bwMode="auto">
            <a:xfrm rot="10800000" flipH="1">
              <a:off x="429" y="288"/>
              <a:ext cx="1315" cy="46"/>
            </a:xfrm>
            <a:prstGeom prst="rect">
              <a:avLst/>
            </a:prstGeom>
            <a:pattFill prst="dkDnDiag">
              <a:fgClr>
                <a:srgbClr val="808080"/>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535" name="Freeform 134"/>
            <p:cNvSpPr>
              <a:spLocks/>
            </p:cNvSpPr>
            <p:nvPr/>
          </p:nvSpPr>
          <p:spPr bwMode="auto">
            <a:xfrm rot="10800000" flipH="1">
              <a:off x="383" y="332"/>
              <a:ext cx="91" cy="683"/>
            </a:xfrm>
            <a:custGeom>
              <a:avLst/>
              <a:gdLst>
                <a:gd name="T0" fmla="*/ 556 w 66"/>
                <a:gd name="T1" fmla="*/ 0 h 477"/>
                <a:gd name="T2" fmla="*/ 684 w 66"/>
                <a:gd name="T3" fmla="*/ 3651 h 477"/>
                <a:gd name="T4" fmla="*/ 448 w 66"/>
                <a:gd name="T5" fmla="*/ 4615 h 477"/>
                <a:gd name="T6" fmla="*/ 325 w 66"/>
                <a:gd name="T7" fmla="*/ 5086 h 477"/>
                <a:gd name="T8" fmla="*/ 684 w 66"/>
                <a:gd name="T9" fmla="*/ 8428 h 4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477">
                  <a:moveTo>
                    <a:pt x="43" y="0"/>
                  </a:moveTo>
                  <a:cubicBezTo>
                    <a:pt x="66" y="69"/>
                    <a:pt x="64" y="135"/>
                    <a:pt x="52" y="207"/>
                  </a:cubicBezTo>
                  <a:cubicBezTo>
                    <a:pt x="49" y="226"/>
                    <a:pt x="40" y="243"/>
                    <a:pt x="34" y="261"/>
                  </a:cubicBezTo>
                  <a:cubicBezTo>
                    <a:pt x="31" y="270"/>
                    <a:pt x="25" y="288"/>
                    <a:pt x="25" y="288"/>
                  </a:cubicBezTo>
                  <a:cubicBezTo>
                    <a:pt x="43" y="472"/>
                    <a:pt x="0" y="425"/>
                    <a:pt x="52" y="477"/>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36" name="Freeform 135"/>
            <p:cNvSpPr>
              <a:spLocks/>
            </p:cNvSpPr>
            <p:nvPr/>
          </p:nvSpPr>
          <p:spPr bwMode="auto">
            <a:xfrm rot="10800000">
              <a:off x="1744" y="334"/>
              <a:ext cx="45" cy="680"/>
            </a:xfrm>
            <a:custGeom>
              <a:avLst/>
              <a:gdLst>
                <a:gd name="T0" fmla="*/ 7 w 58"/>
                <a:gd name="T1" fmla="*/ 0 h 441"/>
                <a:gd name="T2" fmla="*/ 2 w 58"/>
                <a:gd name="T3" fmla="*/ 5176 h 441"/>
                <a:gd name="T4" fmla="*/ 2 w 58"/>
                <a:gd name="T5" fmla="*/ 11210 h 441"/>
                <a:gd name="T6" fmla="*/ 7 w 58"/>
                <a:gd name="T7" fmla="*/ 14104 h 4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441">
                  <a:moveTo>
                    <a:pt x="58" y="0"/>
                  </a:moveTo>
                  <a:cubicBezTo>
                    <a:pt x="40" y="53"/>
                    <a:pt x="27" y="107"/>
                    <a:pt x="13" y="162"/>
                  </a:cubicBezTo>
                  <a:cubicBezTo>
                    <a:pt x="1" y="266"/>
                    <a:pt x="0" y="233"/>
                    <a:pt x="13" y="351"/>
                  </a:cubicBezTo>
                  <a:cubicBezTo>
                    <a:pt x="17" y="386"/>
                    <a:pt x="16" y="424"/>
                    <a:pt x="49" y="441"/>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1537" name="Group 136"/>
            <p:cNvGrpSpPr>
              <a:grpSpLocks/>
            </p:cNvGrpSpPr>
            <p:nvPr/>
          </p:nvGrpSpPr>
          <p:grpSpPr bwMode="auto">
            <a:xfrm rot="10800000" flipH="1">
              <a:off x="929" y="378"/>
              <a:ext cx="544" cy="589"/>
              <a:chOff x="2109" y="2614"/>
              <a:chExt cx="544" cy="589"/>
            </a:xfrm>
          </p:grpSpPr>
          <p:sp>
            <p:nvSpPr>
              <p:cNvPr id="21538" name="Line 137"/>
              <p:cNvSpPr>
                <a:spLocks noChangeShapeType="1"/>
              </p:cNvSpPr>
              <p:nvPr/>
            </p:nvSpPr>
            <p:spPr bwMode="auto">
              <a:xfrm>
                <a:off x="2109" y="2931"/>
                <a:ext cx="544"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39" name="Line 138"/>
              <p:cNvSpPr>
                <a:spLocks noChangeShapeType="1"/>
              </p:cNvSpPr>
              <p:nvPr/>
            </p:nvSpPr>
            <p:spPr bwMode="auto">
              <a:xfrm>
                <a:off x="2109" y="2841"/>
                <a:ext cx="499"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40" name="Line 139"/>
              <p:cNvSpPr>
                <a:spLocks noChangeShapeType="1"/>
              </p:cNvSpPr>
              <p:nvPr/>
            </p:nvSpPr>
            <p:spPr bwMode="auto">
              <a:xfrm>
                <a:off x="2109" y="2976"/>
                <a:ext cx="499"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41" name="Line 140"/>
              <p:cNvSpPr>
                <a:spLocks noChangeShapeType="1"/>
              </p:cNvSpPr>
              <p:nvPr/>
            </p:nvSpPr>
            <p:spPr bwMode="auto">
              <a:xfrm>
                <a:off x="2109" y="3022"/>
                <a:ext cx="454"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42" name="Line 141"/>
              <p:cNvSpPr>
                <a:spLocks noChangeShapeType="1"/>
              </p:cNvSpPr>
              <p:nvPr/>
            </p:nvSpPr>
            <p:spPr bwMode="auto">
              <a:xfrm>
                <a:off x="2109" y="2795"/>
                <a:ext cx="454"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43" name="Line 142"/>
              <p:cNvSpPr>
                <a:spLocks noChangeShapeType="1"/>
              </p:cNvSpPr>
              <p:nvPr/>
            </p:nvSpPr>
            <p:spPr bwMode="auto">
              <a:xfrm>
                <a:off x="2109" y="3067"/>
                <a:ext cx="409"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44" name="Line 143"/>
              <p:cNvSpPr>
                <a:spLocks noChangeShapeType="1"/>
              </p:cNvSpPr>
              <p:nvPr/>
            </p:nvSpPr>
            <p:spPr bwMode="auto">
              <a:xfrm>
                <a:off x="2109" y="2750"/>
                <a:ext cx="409"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45" name="Line 144"/>
              <p:cNvSpPr>
                <a:spLocks noChangeShapeType="1"/>
              </p:cNvSpPr>
              <p:nvPr/>
            </p:nvSpPr>
            <p:spPr bwMode="auto">
              <a:xfrm>
                <a:off x="2109" y="3113"/>
                <a:ext cx="317"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46" name="Line 145"/>
              <p:cNvSpPr>
                <a:spLocks noChangeShapeType="1"/>
              </p:cNvSpPr>
              <p:nvPr/>
            </p:nvSpPr>
            <p:spPr bwMode="auto">
              <a:xfrm>
                <a:off x="2109" y="2886"/>
                <a:ext cx="544"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47" name="Line 146"/>
              <p:cNvSpPr>
                <a:spLocks noChangeShapeType="1"/>
              </p:cNvSpPr>
              <p:nvPr/>
            </p:nvSpPr>
            <p:spPr bwMode="auto">
              <a:xfrm>
                <a:off x="2109" y="2704"/>
                <a:ext cx="317"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48" name="Line 147"/>
              <p:cNvSpPr>
                <a:spLocks noChangeShapeType="1"/>
              </p:cNvSpPr>
              <p:nvPr/>
            </p:nvSpPr>
            <p:spPr bwMode="auto">
              <a:xfrm>
                <a:off x="2109" y="3158"/>
                <a:ext cx="227"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49" name="Line 148"/>
              <p:cNvSpPr>
                <a:spLocks noChangeShapeType="1"/>
              </p:cNvSpPr>
              <p:nvPr/>
            </p:nvSpPr>
            <p:spPr bwMode="auto">
              <a:xfrm>
                <a:off x="2109" y="2659"/>
                <a:ext cx="227"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50" name="Line 149"/>
              <p:cNvSpPr>
                <a:spLocks noChangeShapeType="1"/>
              </p:cNvSpPr>
              <p:nvPr/>
            </p:nvSpPr>
            <p:spPr bwMode="auto">
              <a:xfrm>
                <a:off x="2109" y="3203"/>
                <a:ext cx="136"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51" name="Line 150"/>
              <p:cNvSpPr>
                <a:spLocks noChangeShapeType="1"/>
              </p:cNvSpPr>
              <p:nvPr/>
            </p:nvSpPr>
            <p:spPr bwMode="auto">
              <a:xfrm>
                <a:off x="2109" y="2614"/>
                <a:ext cx="136"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aphicFrame>
        <p:nvGraphicFramePr>
          <p:cNvPr id="83" name="Object 216"/>
          <p:cNvGraphicFramePr>
            <a:graphicFrameLocks noChangeAspect="1"/>
          </p:cNvGraphicFramePr>
          <p:nvPr/>
        </p:nvGraphicFramePr>
        <p:xfrm>
          <a:off x="1882775" y="1982788"/>
          <a:ext cx="1206500" cy="431800"/>
        </p:xfrm>
        <a:graphic>
          <a:graphicData uri="http://schemas.openxmlformats.org/presentationml/2006/ole">
            <mc:AlternateContent xmlns:mc="http://schemas.openxmlformats.org/markup-compatibility/2006">
              <mc:Choice xmlns:v="urn:schemas-microsoft-com:vml" Requires="v">
                <p:oleObj spid="_x0000_s21630" name="公式" r:id="rId13" imgW="1206500" imgH="431800" progId="Equation.3">
                  <p:embed/>
                </p:oleObj>
              </mc:Choice>
              <mc:Fallback>
                <p:oleObj name="公式" r:id="rId13" imgW="1206500" imgH="431800" progId="Equation.3">
                  <p:embed/>
                  <p:pic>
                    <p:nvPicPr>
                      <p:cNvPr id="0" name="Object 2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82775" y="1982788"/>
                        <a:ext cx="1206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4" name="Group 227"/>
          <p:cNvGrpSpPr>
            <a:grpSpLocks/>
          </p:cNvGrpSpPr>
          <p:nvPr/>
        </p:nvGrpSpPr>
        <p:grpSpPr bwMode="auto">
          <a:xfrm>
            <a:off x="1336675" y="2135188"/>
            <a:ext cx="762000" cy="1104900"/>
            <a:chOff x="336" y="1272"/>
            <a:chExt cx="432" cy="696"/>
          </a:xfrm>
        </p:grpSpPr>
        <p:sp>
          <p:nvSpPr>
            <p:cNvPr id="21531" name="Freeform 224"/>
            <p:cNvSpPr>
              <a:spLocks/>
            </p:cNvSpPr>
            <p:nvPr/>
          </p:nvSpPr>
          <p:spPr bwMode="auto">
            <a:xfrm rot="-5400000">
              <a:off x="228" y="1428"/>
              <a:ext cx="648" cy="432"/>
            </a:xfrm>
            <a:custGeom>
              <a:avLst/>
              <a:gdLst>
                <a:gd name="T0" fmla="*/ 0 w 1811"/>
                <a:gd name="T1" fmla="*/ 1 h 852"/>
                <a:gd name="T2" fmla="*/ 0 w 1811"/>
                <a:gd name="T3" fmla="*/ 3 h 852"/>
                <a:gd name="T4" fmla="*/ 0 w 1811"/>
                <a:gd name="T5" fmla="*/ 3 h 852"/>
                <a:gd name="T6" fmla="*/ 0 w 1811"/>
                <a:gd name="T7" fmla="*/ 4 h 852"/>
                <a:gd name="T8" fmla="*/ 0 w 1811"/>
                <a:gd name="T9" fmla="*/ 4 h 852"/>
                <a:gd name="T10" fmla="*/ 0 w 1811"/>
                <a:gd name="T11" fmla="*/ 4 h 852"/>
                <a:gd name="T12" fmla="*/ 0 w 1811"/>
                <a:gd name="T13" fmla="*/ 4 h 852"/>
                <a:gd name="T14" fmla="*/ 0 w 1811"/>
                <a:gd name="T15" fmla="*/ 4 h 852"/>
                <a:gd name="T16" fmla="*/ 0 w 1811"/>
                <a:gd name="T17" fmla="*/ 4 h 852"/>
                <a:gd name="T18" fmla="*/ 0 w 1811"/>
                <a:gd name="T19" fmla="*/ 4 h 852"/>
                <a:gd name="T20" fmla="*/ 0 w 1811"/>
                <a:gd name="T21" fmla="*/ 4 h 852"/>
                <a:gd name="T22" fmla="*/ 0 w 1811"/>
                <a:gd name="T23" fmla="*/ 4 h 852"/>
                <a:gd name="T24" fmla="*/ 0 w 1811"/>
                <a:gd name="T25" fmla="*/ 4 h 852"/>
                <a:gd name="T26" fmla="*/ 0 w 1811"/>
                <a:gd name="T27" fmla="*/ 4 h 852"/>
                <a:gd name="T28" fmla="*/ 0 w 1811"/>
                <a:gd name="T29" fmla="*/ 4 h 852"/>
                <a:gd name="T30" fmla="*/ 0 w 1811"/>
                <a:gd name="T31" fmla="*/ 4 h 852"/>
                <a:gd name="T32" fmla="*/ 0 w 1811"/>
                <a:gd name="T33" fmla="*/ 4 h 852"/>
                <a:gd name="T34" fmla="*/ 0 w 1811"/>
                <a:gd name="T35" fmla="*/ 4 h 852"/>
                <a:gd name="T36" fmla="*/ 0 w 1811"/>
                <a:gd name="T37" fmla="*/ 4 h 852"/>
                <a:gd name="T38" fmla="*/ 0 w 1811"/>
                <a:gd name="T39" fmla="*/ 4 h 852"/>
                <a:gd name="T40" fmla="*/ 0 w 1811"/>
                <a:gd name="T41" fmla="*/ 4 h 852"/>
                <a:gd name="T42" fmla="*/ 0 w 1811"/>
                <a:gd name="T43" fmla="*/ 4 h 852"/>
                <a:gd name="T44" fmla="*/ 0 w 1811"/>
                <a:gd name="T45" fmla="*/ 4 h 852"/>
                <a:gd name="T46" fmla="*/ 0 w 1811"/>
                <a:gd name="T47" fmla="*/ 4 h 852"/>
                <a:gd name="T48" fmla="*/ 0 w 1811"/>
                <a:gd name="T49" fmla="*/ 3 h 852"/>
                <a:gd name="T50" fmla="*/ 0 w 1811"/>
                <a:gd name="T51" fmla="*/ 3 h 852"/>
                <a:gd name="T52" fmla="*/ 0 w 1811"/>
                <a:gd name="T53" fmla="*/ 1 h 852"/>
                <a:gd name="T54" fmla="*/ 0 w 1811"/>
                <a:gd name="T55" fmla="*/ 3 h 852"/>
                <a:gd name="T56" fmla="*/ 0 w 1811"/>
                <a:gd name="T57" fmla="*/ 3 h 852"/>
                <a:gd name="T58" fmla="*/ 0 w 1811"/>
                <a:gd name="T59" fmla="*/ 4 h 852"/>
                <a:gd name="T60" fmla="*/ 0 w 1811"/>
                <a:gd name="T61" fmla="*/ 4 h 852"/>
                <a:gd name="T62" fmla="*/ 0 w 1811"/>
                <a:gd name="T63" fmla="*/ 4 h 852"/>
                <a:gd name="T64" fmla="*/ 0 w 1811"/>
                <a:gd name="T65" fmla="*/ 4 h 852"/>
                <a:gd name="T66" fmla="*/ 0 w 1811"/>
                <a:gd name="T67" fmla="*/ 4 h 852"/>
                <a:gd name="T68" fmla="*/ 0 w 1811"/>
                <a:gd name="T69" fmla="*/ 4 h 852"/>
                <a:gd name="T70" fmla="*/ 0 w 1811"/>
                <a:gd name="T71" fmla="*/ 4 h 852"/>
                <a:gd name="T72" fmla="*/ 0 w 1811"/>
                <a:gd name="T73" fmla="*/ 4 h 852"/>
                <a:gd name="T74" fmla="*/ 0 w 1811"/>
                <a:gd name="T75" fmla="*/ 4 h 852"/>
                <a:gd name="T76" fmla="*/ 0 w 1811"/>
                <a:gd name="T77" fmla="*/ 4 h 852"/>
                <a:gd name="T78" fmla="*/ 0 w 1811"/>
                <a:gd name="T79" fmla="*/ 4 h 852"/>
                <a:gd name="T80" fmla="*/ 0 w 1811"/>
                <a:gd name="T81" fmla="*/ 4 h 852"/>
                <a:gd name="T82" fmla="*/ 0 w 1811"/>
                <a:gd name="T83" fmla="*/ 4 h 852"/>
                <a:gd name="T84" fmla="*/ 0 w 1811"/>
                <a:gd name="T85" fmla="*/ 4 h 852"/>
                <a:gd name="T86" fmla="*/ 0 w 1811"/>
                <a:gd name="T87" fmla="*/ 4 h 852"/>
                <a:gd name="T88" fmla="*/ 0 w 1811"/>
                <a:gd name="T89" fmla="*/ 4 h 852"/>
                <a:gd name="T90" fmla="*/ 0 w 1811"/>
                <a:gd name="T91" fmla="*/ 4 h 852"/>
                <a:gd name="T92" fmla="*/ 0 w 1811"/>
                <a:gd name="T93" fmla="*/ 4 h 852"/>
                <a:gd name="T94" fmla="*/ 0 w 1811"/>
                <a:gd name="T95" fmla="*/ 4 h 852"/>
                <a:gd name="T96" fmla="*/ 0 w 1811"/>
                <a:gd name="T97" fmla="*/ 4 h 852"/>
                <a:gd name="T98" fmla="*/ 0 w 1811"/>
                <a:gd name="T99" fmla="*/ 4 h 852"/>
                <a:gd name="T100" fmla="*/ 0 w 1811"/>
                <a:gd name="T101" fmla="*/ 4 h 852"/>
                <a:gd name="T102" fmla="*/ 0 w 1811"/>
                <a:gd name="T103" fmla="*/ 4 h 852"/>
                <a:gd name="T104" fmla="*/ 0 w 1811"/>
                <a:gd name="T105" fmla="*/ 4 h 852"/>
                <a:gd name="T106" fmla="*/ 0 w 1811"/>
                <a:gd name="T107" fmla="*/ 3 h 852"/>
                <a:gd name="T108" fmla="*/ 0 w 1811"/>
                <a:gd name="T109" fmla="*/ 3 h 852"/>
                <a:gd name="T110" fmla="*/ 0 w 1811"/>
                <a:gd name="T111" fmla="*/ 2 h 85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811" h="852">
                  <a:moveTo>
                    <a:pt x="34" y="0"/>
                  </a:moveTo>
                  <a:lnTo>
                    <a:pt x="0" y="12"/>
                  </a:lnTo>
                  <a:lnTo>
                    <a:pt x="159" y="264"/>
                  </a:lnTo>
                  <a:lnTo>
                    <a:pt x="351" y="516"/>
                  </a:lnTo>
                  <a:lnTo>
                    <a:pt x="464" y="612"/>
                  </a:lnTo>
                  <a:lnTo>
                    <a:pt x="566" y="708"/>
                  </a:lnTo>
                  <a:lnTo>
                    <a:pt x="668" y="774"/>
                  </a:lnTo>
                  <a:lnTo>
                    <a:pt x="713" y="798"/>
                  </a:lnTo>
                  <a:lnTo>
                    <a:pt x="725" y="804"/>
                  </a:lnTo>
                  <a:lnTo>
                    <a:pt x="770" y="822"/>
                  </a:lnTo>
                  <a:lnTo>
                    <a:pt x="804" y="828"/>
                  </a:lnTo>
                  <a:lnTo>
                    <a:pt x="804" y="816"/>
                  </a:lnTo>
                  <a:lnTo>
                    <a:pt x="793" y="822"/>
                  </a:lnTo>
                  <a:lnTo>
                    <a:pt x="815" y="834"/>
                  </a:lnTo>
                  <a:lnTo>
                    <a:pt x="827" y="840"/>
                  </a:lnTo>
                  <a:lnTo>
                    <a:pt x="849" y="846"/>
                  </a:lnTo>
                  <a:lnTo>
                    <a:pt x="883" y="846"/>
                  </a:lnTo>
                  <a:lnTo>
                    <a:pt x="883" y="834"/>
                  </a:lnTo>
                  <a:lnTo>
                    <a:pt x="872" y="840"/>
                  </a:lnTo>
                  <a:lnTo>
                    <a:pt x="883" y="846"/>
                  </a:lnTo>
                  <a:lnTo>
                    <a:pt x="894" y="846"/>
                  </a:lnTo>
                  <a:lnTo>
                    <a:pt x="894" y="852"/>
                  </a:lnTo>
                  <a:lnTo>
                    <a:pt x="917" y="852"/>
                  </a:lnTo>
                  <a:lnTo>
                    <a:pt x="940" y="852"/>
                  </a:lnTo>
                  <a:lnTo>
                    <a:pt x="951" y="852"/>
                  </a:lnTo>
                  <a:lnTo>
                    <a:pt x="974" y="852"/>
                  </a:lnTo>
                  <a:lnTo>
                    <a:pt x="985" y="852"/>
                  </a:lnTo>
                  <a:lnTo>
                    <a:pt x="1008" y="852"/>
                  </a:lnTo>
                  <a:lnTo>
                    <a:pt x="1019" y="852"/>
                  </a:lnTo>
                  <a:lnTo>
                    <a:pt x="1042" y="852"/>
                  </a:lnTo>
                  <a:lnTo>
                    <a:pt x="1042" y="846"/>
                  </a:lnTo>
                  <a:lnTo>
                    <a:pt x="1053" y="840"/>
                  </a:lnTo>
                  <a:lnTo>
                    <a:pt x="1064" y="840"/>
                  </a:lnTo>
                  <a:lnTo>
                    <a:pt x="1064" y="834"/>
                  </a:lnTo>
                  <a:lnTo>
                    <a:pt x="1042" y="834"/>
                  </a:lnTo>
                  <a:lnTo>
                    <a:pt x="1042" y="840"/>
                  </a:lnTo>
                  <a:lnTo>
                    <a:pt x="1053" y="834"/>
                  </a:lnTo>
                  <a:lnTo>
                    <a:pt x="1042" y="846"/>
                  </a:lnTo>
                  <a:lnTo>
                    <a:pt x="1076" y="846"/>
                  </a:lnTo>
                  <a:lnTo>
                    <a:pt x="1076" y="840"/>
                  </a:lnTo>
                  <a:lnTo>
                    <a:pt x="1087" y="846"/>
                  </a:lnTo>
                  <a:lnTo>
                    <a:pt x="1121" y="834"/>
                  </a:lnTo>
                  <a:lnTo>
                    <a:pt x="1177" y="822"/>
                  </a:lnTo>
                  <a:lnTo>
                    <a:pt x="1177" y="816"/>
                  </a:lnTo>
                  <a:lnTo>
                    <a:pt x="1234" y="792"/>
                  </a:lnTo>
                  <a:lnTo>
                    <a:pt x="1279" y="762"/>
                  </a:lnTo>
                  <a:lnTo>
                    <a:pt x="1393" y="696"/>
                  </a:lnTo>
                  <a:lnTo>
                    <a:pt x="1404" y="696"/>
                  </a:lnTo>
                  <a:lnTo>
                    <a:pt x="1506" y="612"/>
                  </a:lnTo>
                  <a:lnTo>
                    <a:pt x="1619" y="504"/>
                  </a:lnTo>
                  <a:lnTo>
                    <a:pt x="1811" y="252"/>
                  </a:lnTo>
                  <a:lnTo>
                    <a:pt x="1777" y="246"/>
                  </a:lnTo>
                  <a:lnTo>
                    <a:pt x="1585" y="498"/>
                  </a:lnTo>
                  <a:lnTo>
                    <a:pt x="1472" y="606"/>
                  </a:lnTo>
                  <a:lnTo>
                    <a:pt x="1370" y="690"/>
                  </a:lnTo>
                  <a:lnTo>
                    <a:pt x="1381" y="690"/>
                  </a:lnTo>
                  <a:lnTo>
                    <a:pt x="1370" y="684"/>
                  </a:lnTo>
                  <a:lnTo>
                    <a:pt x="1257" y="750"/>
                  </a:lnTo>
                  <a:lnTo>
                    <a:pt x="1211" y="780"/>
                  </a:lnTo>
                  <a:lnTo>
                    <a:pt x="1155" y="804"/>
                  </a:lnTo>
                  <a:lnTo>
                    <a:pt x="1166" y="810"/>
                  </a:lnTo>
                  <a:lnTo>
                    <a:pt x="1166" y="804"/>
                  </a:lnTo>
                  <a:lnTo>
                    <a:pt x="1110" y="816"/>
                  </a:lnTo>
                  <a:lnTo>
                    <a:pt x="1076" y="828"/>
                  </a:lnTo>
                  <a:lnTo>
                    <a:pt x="1076" y="834"/>
                  </a:lnTo>
                  <a:lnTo>
                    <a:pt x="1076" y="828"/>
                  </a:lnTo>
                  <a:lnTo>
                    <a:pt x="1042" y="828"/>
                  </a:lnTo>
                  <a:lnTo>
                    <a:pt x="1030" y="834"/>
                  </a:lnTo>
                  <a:lnTo>
                    <a:pt x="1030" y="840"/>
                  </a:lnTo>
                  <a:lnTo>
                    <a:pt x="1042" y="834"/>
                  </a:lnTo>
                  <a:lnTo>
                    <a:pt x="1030" y="840"/>
                  </a:lnTo>
                  <a:lnTo>
                    <a:pt x="1042" y="840"/>
                  </a:lnTo>
                  <a:lnTo>
                    <a:pt x="1042" y="834"/>
                  </a:lnTo>
                  <a:lnTo>
                    <a:pt x="1019" y="834"/>
                  </a:lnTo>
                  <a:lnTo>
                    <a:pt x="1008" y="834"/>
                  </a:lnTo>
                  <a:lnTo>
                    <a:pt x="985" y="834"/>
                  </a:lnTo>
                  <a:lnTo>
                    <a:pt x="974" y="834"/>
                  </a:lnTo>
                  <a:lnTo>
                    <a:pt x="951" y="834"/>
                  </a:lnTo>
                  <a:lnTo>
                    <a:pt x="940" y="834"/>
                  </a:lnTo>
                  <a:lnTo>
                    <a:pt x="917" y="834"/>
                  </a:lnTo>
                  <a:lnTo>
                    <a:pt x="894" y="834"/>
                  </a:lnTo>
                  <a:lnTo>
                    <a:pt x="894" y="840"/>
                  </a:lnTo>
                  <a:lnTo>
                    <a:pt x="906" y="834"/>
                  </a:lnTo>
                  <a:lnTo>
                    <a:pt x="894" y="828"/>
                  </a:lnTo>
                  <a:lnTo>
                    <a:pt x="883" y="828"/>
                  </a:lnTo>
                  <a:lnTo>
                    <a:pt x="849" y="828"/>
                  </a:lnTo>
                  <a:lnTo>
                    <a:pt x="849" y="834"/>
                  </a:lnTo>
                  <a:lnTo>
                    <a:pt x="861" y="828"/>
                  </a:lnTo>
                  <a:lnTo>
                    <a:pt x="838" y="822"/>
                  </a:lnTo>
                  <a:lnTo>
                    <a:pt x="827" y="828"/>
                  </a:lnTo>
                  <a:lnTo>
                    <a:pt x="838" y="822"/>
                  </a:lnTo>
                  <a:lnTo>
                    <a:pt x="815" y="810"/>
                  </a:lnTo>
                  <a:lnTo>
                    <a:pt x="804" y="810"/>
                  </a:lnTo>
                  <a:lnTo>
                    <a:pt x="815" y="810"/>
                  </a:lnTo>
                  <a:lnTo>
                    <a:pt x="781" y="804"/>
                  </a:lnTo>
                  <a:lnTo>
                    <a:pt x="736" y="786"/>
                  </a:lnTo>
                  <a:lnTo>
                    <a:pt x="725" y="792"/>
                  </a:lnTo>
                  <a:lnTo>
                    <a:pt x="736" y="786"/>
                  </a:lnTo>
                  <a:lnTo>
                    <a:pt x="691" y="762"/>
                  </a:lnTo>
                  <a:lnTo>
                    <a:pt x="589" y="696"/>
                  </a:lnTo>
                  <a:lnTo>
                    <a:pt x="578" y="702"/>
                  </a:lnTo>
                  <a:lnTo>
                    <a:pt x="600" y="702"/>
                  </a:lnTo>
                  <a:lnTo>
                    <a:pt x="498" y="606"/>
                  </a:lnTo>
                  <a:lnTo>
                    <a:pt x="385" y="510"/>
                  </a:lnTo>
                  <a:lnTo>
                    <a:pt x="193" y="258"/>
                  </a:lnTo>
                  <a:lnTo>
                    <a:pt x="34" y="0"/>
                  </a:lnTo>
                  <a:close/>
                </a:path>
              </a:pathLst>
            </a:custGeom>
            <a:solidFill>
              <a:srgbClr val="0000FF"/>
            </a:solidFill>
            <a:ln w="28575" cmpd="sng">
              <a:solidFill>
                <a:srgbClr val="FF0000"/>
              </a:solidFill>
              <a:round/>
              <a:headEnd/>
              <a:tailEnd/>
            </a:ln>
          </p:spPr>
          <p:txBody>
            <a:bodyPr/>
            <a:lstStyle/>
            <a:p>
              <a:endParaRPr lang="zh-CN" altLang="en-US"/>
            </a:p>
          </p:txBody>
        </p:sp>
        <p:sp>
          <p:nvSpPr>
            <p:cNvPr id="21532" name="Freeform 226"/>
            <p:cNvSpPr>
              <a:spLocks/>
            </p:cNvSpPr>
            <p:nvPr/>
          </p:nvSpPr>
          <p:spPr bwMode="auto">
            <a:xfrm rot="5400000" flipV="1">
              <a:off x="228" y="1380"/>
              <a:ext cx="648" cy="432"/>
            </a:xfrm>
            <a:custGeom>
              <a:avLst/>
              <a:gdLst>
                <a:gd name="T0" fmla="*/ 0 w 1811"/>
                <a:gd name="T1" fmla="*/ 1 h 852"/>
                <a:gd name="T2" fmla="*/ 0 w 1811"/>
                <a:gd name="T3" fmla="*/ 3 h 852"/>
                <a:gd name="T4" fmla="*/ 0 w 1811"/>
                <a:gd name="T5" fmla="*/ 3 h 852"/>
                <a:gd name="T6" fmla="*/ 0 w 1811"/>
                <a:gd name="T7" fmla="*/ 4 h 852"/>
                <a:gd name="T8" fmla="*/ 0 w 1811"/>
                <a:gd name="T9" fmla="*/ 4 h 852"/>
                <a:gd name="T10" fmla="*/ 0 w 1811"/>
                <a:gd name="T11" fmla="*/ 4 h 852"/>
                <a:gd name="T12" fmla="*/ 0 w 1811"/>
                <a:gd name="T13" fmla="*/ 4 h 852"/>
                <a:gd name="T14" fmla="*/ 0 w 1811"/>
                <a:gd name="T15" fmla="*/ 4 h 852"/>
                <a:gd name="T16" fmla="*/ 0 w 1811"/>
                <a:gd name="T17" fmla="*/ 4 h 852"/>
                <a:gd name="T18" fmla="*/ 0 w 1811"/>
                <a:gd name="T19" fmla="*/ 4 h 852"/>
                <a:gd name="T20" fmla="*/ 0 w 1811"/>
                <a:gd name="T21" fmla="*/ 4 h 852"/>
                <a:gd name="T22" fmla="*/ 0 w 1811"/>
                <a:gd name="T23" fmla="*/ 4 h 852"/>
                <a:gd name="T24" fmla="*/ 0 w 1811"/>
                <a:gd name="T25" fmla="*/ 4 h 852"/>
                <a:gd name="T26" fmla="*/ 0 w 1811"/>
                <a:gd name="T27" fmla="*/ 4 h 852"/>
                <a:gd name="T28" fmla="*/ 0 w 1811"/>
                <a:gd name="T29" fmla="*/ 4 h 852"/>
                <a:gd name="T30" fmla="*/ 0 w 1811"/>
                <a:gd name="T31" fmla="*/ 4 h 852"/>
                <a:gd name="T32" fmla="*/ 0 w 1811"/>
                <a:gd name="T33" fmla="*/ 4 h 852"/>
                <a:gd name="T34" fmla="*/ 0 w 1811"/>
                <a:gd name="T35" fmla="*/ 4 h 852"/>
                <a:gd name="T36" fmla="*/ 0 w 1811"/>
                <a:gd name="T37" fmla="*/ 4 h 852"/>
                <a:gd name="T38" fmla="*/ 0 w 1811"/>
                <a:gd name="T39" fmla="*/ 4 h 852"/>
                <a:gd name="T40" fmla="*/ 0 w 1811"/>
                <a:gd name="T41" fmla="*/ 4 h 852"/>
                <a:gd name="T42" fmla="*/ 0 w 1811"/>
                <a:gd name="T43" fmla="*/ 4 h 852"/>
                <a:gd name="T44" fmla="*/ 0 w 1811"/>
                <a:gd name="T45" fmla="*/ 4 h 852"/>
                <a:gd name="T46" fmla="*/ 0 w 1811"/>
                <a:gd name="T47" fmla="*/ 4 h 852"/>
                <a:gd name="T48" fmla="*/ 0 w 1811"/>
                <a:gd name="T49" fmla="*/ 3 h 852"/>
                <a:gd name="T50" fmla="*/ 0 w 1811"/>
                <a:gd name="T51" fmla="*/ 3 h 852"/>
                <a:gd name="T52" fmla="*/ 0 w 1811"/>
                <a:gd name="T53" fmla="*/ 1 h 852"/>
                <a:gd name="T54" fmla="*/ 0 w 1811"/>
                <a:gd name="T55" fmla="*/ 3 h 852"/>
                <a:gd name="T56" fmla="*/ 0 w 1811"/>
                <a:gd name="T57" fmla="*/ 3 h 852"/>
                <a:gd name="T58" fmla="*/ 0 w 1811"/>
                <a:gd name="T59" fmla="*/ 4 h 852"/>
                <a:gd name="T60" fmla="*/ 0 w 1811"/>
                <a:gd name="T61" fmla="*/ 4 h 852"/>
                <a:gd name="T62" fmla="*/ 0 w 1811"/>
                <a:gd name="T63" fmla="*/ 4 h 852"/>
                <a:gd name="T64" fmla="*/ 0 w 1811"/>
                <a:gd name="T65" fmla="*/ 4 h 852"/>
                <a:gd name="T66" fmla="*/ 0 w 1811"/>
                <a:gd name="T67" fmla="*/ 4 h 852"/>
                <a:gd name="T68" fmla="*/ 0 w 1811"/>
                <a:gd name="T69" fmla="*/ 4 h 852"/>
                <a:gd name="T70" fmla="*/ 0 w 1811"/>
                <a:gd name="T71" fmla="*/ 4 h 852"/>
                <a:gd name="T72" fmla="*/ 0 w 1811"/>
                <a:gd name="T73" fmla="*/ 4 h 852"/>
                <a:gd name="T74" fmla="*/ 0 w 1811"/>
                <a:gd name="T75" fmla="*/ 4 h 852"/>
                <a:gd name="T76" fmla="*/ 0 w 1811"/>
                <a:gd name="T77" fmla="*/ 4 h 852"/>
                <a:gd name="T78" fmla="*/ 0 w 1811"/>
                <a:gd name="T79" fmla="*/ 4 h 852"/>
                <a:gd name="T80" fmla="*/ 0 w 1811"/>
                <a:gd name="T81" fmla="*/ 4 h 852"/>
                <a:gd name="T82" fmla="*/ 0 w 1811"/>
                <a:gd name="T83" fmla="*/ 4 h 852"/>
                <a:gd name="T84" fmla="*/ 0 w 1811"/>
                <a:gd name="T85" fmla="*/ 4 h 852"/>
                <a:gd name="T86" fmla="*/ 0 w 1811"/>
                <a:gd name="T87" fmla="*/ 4 h 852"/>
                <a:gd name="T88" fmla="*/ 0 w 1811"/>
                <a:gd name="T89" fmla="*/ 4 h 852"/>
                <a:gd name="T90" fmla="*/ 0 w 1811"/>
                <a:gd name="T91" fmla="*/ 4 h 852"/>
                <a:gd name="T92" fmla="*/ 0 w 1811"/>
                <a:gd name="T93" fmla="*/ 4 h 852"/>
                <a:gd name="T94" fmla="*/ 0 w 1811"/>
                <a:gd name="T95" fmla="*/ 4 h 852"/>
                <a:gd name="T96" fmla="*/ 0 w 1811"/>
                <a:gd name="T97" fmla="*/ 4 h 852"/>
                <a:gd name="T98" fmla="*/ 0 w 1811"/>
                <a:gd name="T99" fmla="*/ 4 h 852"/>
                <a:gd name="T100" fmla="*/ 0 w 1811"/>
                <a:gd name="T101" fmla="*/ 4 h 852"/>
                <a:gd name="T102" fmla="*/ 0 w 1811"/>
                <a:gd name="T103" fmla="*/ 4 h 852"/>
                <a:gd name="T104" fmla="*/ 0 w 1811"/>
                <a:gd name="T105" fmla="*/ 4 h 852"/>
                <a:gd name="T106" fmla="*/ 0 w 1811"/>
                <a:gd name="T107" fmla="*/ 3 h 852"/>
                <a:gd name="T108" fmla="*/ 0 w 1811"/>
                <a:gd name="T109" fmla="*/ 3 h 852"/>
                <a:gd name="T110" fmla="*/ 0 w 1811"/>
                <a:gd name="T111" fmla="*/ 2 h 85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811" h="852">
                  <a:moveTo>
                    <a:pt x="34" y="0"/>
                  </a:moveTo>
                  <a:lnTo>
                    <a:pt x="0" y="12"/>
                  </a:lnTo>
                  <a:lnTo>
                    <a:pt x="159" y="264"/>
                  </a:lnTo>
                  <a:lnTo>
                    <a:pt x="351" y="516"/>
                  </a:lnTo>
                  <a:lnTo>
                    <a:pt x="464" y="612"/>
                  </a:lnTo>
                  <a:lnTo>
                    <a:pt x="566" y="708"/>
                  </a:lnTo>
                  <a:lnTo>
                    <a:pt x="668" y="774"/>
                  </a:lnTo>
                  <a:lnTo>
                    <a:pt x="713" y="798"/>
                  </a:lnTo>
                  <a:lnTo>
                    <a:pt x="725" y="804"/>
                  </a:lnTo>
                  <a:lnTo>
                    <a:pt x="770" y="822"/>
                  </a:lnTo>
                  <a:lnTo>
                    <a:pt x="804" y="828"/>
                  </a:lnTo>
                  <a:lnTo>
                    <a:pt x="804" y="816"/>
                  </a:lnTo>
                  <a:lnTo>
                    <a:pt x="793" y="822"/>
                  </a:lnTo>
                  <a:lnTo>
                    <a:pt x="815" y="834"/>
                  </a:lnTo>
                  <a:lnTo>
                    <a:pt x="827" y="840"/>
                  </a:lnTo>
                  <a:lnTo>
                    <a:pt x="849" y="846"/>
                  </a:lnTo>
                  <a:lnTo>
                    <a:pt x="883" y="846"/>
                  </a:lnTo>
                  <a:lnTo>
                    <a:pt x="883" y="834"/>
                  </a:lnTo>
                  <a:lnTo>
                    <a:pt x="872" y="840"/>
                  </a:lnTo>
                  <a:lnTo>
                    <a:pt x="883" y="846"/>
                  </a:lnTo>
                  <a:lnTo>
                    <a:pt x="894" y="846"/>
                  </a:lnTo>
                  <a:lnTo>
                    <a:pt x="894" y="852"/>
                  </a:lnTo>
                  <a:lnTo>
                    <a:pt x="917" y="852"/>
                  </a:lnTo>
                  <a:lnTo>
                    <a:pt x="940" y="852"/>
                  </a:lnTo>
                  <a:lnTo>
                    <a:pt x="951" y="852"/>
                  </a:lnTo>
                  <a:lnTo>
                    <a:pt x="974" y="852"/>
                  </a:lnTo>
                  <a:lnTo>
                    <a:pt x="985" y="852"/>
                  </a:lnTo>
                  <a:lnTo>
                    <a:pt x="1008" y="852"/>
                  </a:lnTo>
                  <a:lnTo>
                    <a:pt x="1019" y="852"/>
                  </a:lnTo>
                  <a:lnTo>
                    <a:pt x="1042" y="852"/>
                  </a:lnTo>
                  <a:lnTo>
                    <a:pt x="1042" y="846"/>
                  </a:lnTo>
                  <a:lnTo>
                    <a:pt x="1053" y="840"/>
                  </a:lnTo>
                  <a:lnTo>
                    <a:pt x="1064" y="840"/>
                  </a:lnTo>
                  <a:lnTo>
                    <a:pt x="1064" y="834"/>
                  </a:lnTo>
                  <a:lnTo>
                    <a:pt x="1042" y="834"/>
                  </a:lnTo>
                  <a:lnTo>
                    <a:pt x="1042" y="840"/>
                  </a:lnTo>
                  <a:lnTo>
                    <a:pt x="1053" y="834"/>
                  </a:lnTo>
                  <a:lnTo>
                    <a:pt x="1042" y="846"/>
                  </a:lnTo>
                  <a:lnTo>
                    <a:pt x="1076" y="846"/>
                  </a:lnTo>
                  <a:lnTo>
                    <a:pt x="1076" y="840"/>
                  </a:lnTo>
                  <a:lnTo>
                    <a:pt x="1087" y="846"/>
                  </a:lnTo>
                  <a:lnTo>
                    <a:pt x="1121" y="834"/>
                  </a:lnTo>
                  <a:lnTo>
                    <a:pt x="1177" y="822"/>
                  </a:lnTo>
                  <a:lnTo>
                    <a:pt x="1177" y="816"/>
                  </a:lnTo>
                  <a:lnTo>
                    <a:pt x="1234" y="792"/>
                  </a:lnTo>
                  <a:lnTo>
                    <a:pt x="1279" y="762"/>
                  </a:lnTo>
                  <a:lnTo>
                    <a:pt x="1393" y="696"/>
                  </a:lnTo>
                  <a:lnTo>
                    <a:pt x="1404" y="696"/>
                  </a:lnTo>
                  <a:lnTo>
                    <a:pt x="1506" y="612"/>
                  </a:lnTo>
                  <a:lnTo>
                    <a:pt x="1619" y="504"/>
                  </a:lnTo>
                  <a:lnTo>
                    <a:pt x="1811" y="252"/>
                  </a:lnTo>
                  <a:lnTo>
                    <a:pt x="1777" y="246"/>
                  </a:lnTo>
                  <a:lnTo>
                    <a:pt x="1585" y="498"/>
                  </a:lnTo>
                  <a:lnTo>
                    <a:pt x="1472" y="606"/>
                  </a:lnTo>
                  <a:lnTo>
                    <a:pt x="1370" y="690"/>
                  </a:lnTo>
                  <a:lnTo>
                    <a:pt x="1381" y="690"/>
                  </a:lnTo>
                  <a:lnTo>
                    <a:pt x="1370" y="684"/>
                  </a:lnTo>
                  <a:lnTo>
                    <a:pt x="1257" y="750"/>
                  </a:lnTo>
                  <a:lnTo>
                    <a:pt x="1211" y="780"/>
                  </a:lnTo>
                  <a:lnTo>
                    <a:pt x="1155" y="804"/>
                  </a:lnTo>
                  <a:lnTo>
                    <a:pt x="1166" y="810"/>
                  </a:lnTo>
                  <a:lnTo>
                    <a:pt x="1166" y="804"/>
                  </a:lnTo>
                  <a:lnTo>
                    <a:pt x="1110" y="816"/>
                  </a:lnTo>
                  <a:lnTo>
                    <a:pt x="1076" y="828"/>
                  </a:lnTo>
                  <a:lnTo>
                    <a:pt x="1076" y="834"/>
                  </a:lnTo>
                  <a:lnTo>
                    <a:pt x="1076" y="828"/>
                  </a:lnTo>
                  <a:lnTo>
                    <a:pt x="1042" y="828"/>
                  </a:lnTo>
                  <a:lnTo>
                    <a:pt x="1030" y="834"/>
                  </a:lnTo>
                  <a:lnTo>
                    <a:pt x="1030" y="840"/>
                  </a:lnTo>
                  <a:lnTo>
                    <a:pt x="1042" y="834"/>
                  </a:lnTo>
                  <a:lnTo>
                    <a:pt x="1030" y="840"/>
                  </a:lnTo>
                  <a:lnTo>
                    <a:pt x="1042" y="840"/>
                  </a:lnTo>
                  <a:lnTo>
                    <a:pt x="1042" y="834"/>
                  </a:lnTo>
                  <a:lnTo>
                    <a:pt x="1019" y="834"/>
                  </a:lnTo>
                  <a:lnTo>
                    <a:pt x="1008" y="834"/>
                  </a:lnTo>
                  <a:lnTo>
                    <a:pt x="985" y="834"/>
                  </a:lnTo>
                  <a:lnTo>
                    <a:pt x="974" y="834"/>
                  </a:lnTo>
                  <a:lnTo>
                    <a:pt x="951" y="834"/>
                  </a:lnTo>
                  <a:lnTo>
                    <a:pt x="940" y="834"/>
                  </a:lnTo>
                  <a:lnTo>
                    <a:pt x="917" y="834"/>
                  </a:lnTo>
                  <a:lnTo>
                    <a:pt x="894" y="834"/>
                  </a:lnTo>
                  <a:lnTo>
                    <a:pt x="894" y="840"/>
                  </a:lnTo>
                  <a:lnTo>
                    <a:pt x="906" y="834"/>
                  </a:lnTo>
                  <a:lnTo>
                    <a:pt x="894" y="828"/>
                  </a:lnTo>
                  <a:lnTo>
                    <a:pt x="883" y="828"/>
                  </a:lnTo>
                  <a:lnTo>
                    <a:pt x="849" y="828"/>
                  </a:lnTo>
                  <a:lnTo>
                    <a:pt x="849" y="834"/>
                  </a:lnTo>
                  <a:lnTo>
                    <a:pt x="861" y="828"/>
                  </a:lnTo>
                  <a:lnTo>
                    <a:pt x="838" y="822"/>
                  </a:lnTo>
                  <a:lnTo>
                    <a:pt x="827" y="828"/>
                  </a:lnTo>
                  <a:lnTo>
                    <a:pt x="838" y="822"/>
                  </a:lnTo>
                  <a:lnTo>
                    <a:pt x="815" y="810"/>
                  </a:lnTo>
                  <a:lnTo>
                    <a:pt x="804" y="810"/>
                  </a:lnTo>
                  <a:lnTo>
                    <a:pt x="815" y="810"/>
                  </a:lnTo>
                  <a:lnTo>
                    <a:pt x="781" y="804"/>
                  </a:lnTo>
                  <a:lnTo>
                    <a:pt x="736" y="786"/>
                  </a:lnTo>
                  <a:lnTo>
                    <a:pt x="725" y="792"/>
                  </a:lnTo>
                  <a:lnTo>
                    <a:pt x="736" y="786"/>
                  </a:lnTo>
                  <a:lnTo>
                    <a:pt x="691" y="762"/>
                  </a:lnTo>
                  <a:lnTo>
                    <a:pt x="589" y="696"/>
                  </a:lnTo>
                  <a:lnTo>
                    <a:pt x="578" y="702"/>
                  </a:lnTo>
                  <a:lnTo>
                    <a:pt x="600" y="702"/>
                  </a:lnTo>
                  <a:lnTo>
                    <a:pt x="498" y="606"/>
                  </a:lnTo>
                  <a:lnTo>
                    <a:pt x="385" y="510"/>
                  </a:lnTo>
                  <a:lnTo>
                    <a:pt x="193" y="258"/>
                  </a:lnTo>
                  <a:lnTo>
                    <a:pt x="34" y="0"/>
                  </a:lnTo>
                  <a:close/>
                </a:path>
              </a:pathLst>
            </a:custGeom>
            <a:solidFill>
              <a:srgbClr val="0000FF"/>
            </a:solidFill>
            <a:ln w="28575" cmpd="sng">
              <a:solidFill>
                <a:srgbClr val="FF0000"/>
              </a:solidFill>
              <a:round/>
              <a:headEnd/>
              <a:tailEnd/>
            </a:ln>
          </p:spPr>
          <p:txBody>
            <a:bodyPr/>
            <a:lstStyle/>
            <a:p>
              <a:endParaRPr lang="zh-CN" altLang="en-US"/>
            </a:p>
          </p:txBody>
        </p:sp>
      </p:grpSp>
      <p:grpSp>
        <p:nvGrpSpPr>
          <p:cNvPr id="92" name="Group 293"/>
          <p:cNvGrpSpPr>
            <a:grpSpLocks/>
          </p:cNvGrpSpPr>
          <p:nvPr/>
        </p:nvGrpSpPr>
        <p:grpSpPr bwMode="auto">
          <a:xfrm>
            <a:off x="574675" y="2182813"/>
            <a:ext cx="1066800" cy="930275"/>
            <a:chOff x="480" y="758"/>
            <a:chExt cx="672" cy="586"/>
          </a:xfrm>
        </p:grpSpPr>
        <p:sp>
          <p:nvSpPr>
            <p:cNvPr id="21527" name="Text Box 290"/>
            <p:cNvSpPr txBox="1">
              <a:spLocks noChangeArrowheads="1"/>
            </p:cNvSpPr>
            <p:nvPr/>
          </p:nvSpPr>
          <p:spPr bwMode="auto">
            <a:xfrm>
              <a:off x="720" y="758"/>
              <a:ext cx="43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en-US" altLang="zh-CN" sz="4000">
                  <a:latin typeface="Arial" panose="020B0604020202020204" pitchFamily="34" charset="0"/>
                </a:rPr>
                <a:t>.</a:t>
              </a:r>
            </a:p>
          </p:txBody>
        </p:sp>
        <p:grpSp>
          <p:nvGrpSpPr>
            <p:cNvPr id="21528" name="Group 292"/>
            <p:cNvGrpSpPr>
              <a:grpSpLocks/>
            </p:cNvGrpSpPr>
            <p:nvPr/>
          </p:nvGrpSpPr>
          <p:grpSpPr bwMode="auto">
            <a:xfrm>
              <a:off x="480" y="816"/>
              <a:ext cx="336" cy="528"/>
              <a:chOff x="480" y="816"/>
              <a:chExt cx="336" cy="528"/>
            </a:xfrm>
          </p:grpSpPr>
          <p:sp>
            <p:nvSpPr>
              <p:cNvPr id="21529" name="Line 289"/>
              <p:cNvSpPr>
                <a:spLocks noChangeShapeType="1"/>
              </p:cNvSpPr>
              <p:nvPr/>
            </p:nvSpPr>
            <p:spPr bwMode="auto">
              <a:xfrm flipV="1">
                <a:off x="816" y="816"/>
                <a:ext cx="0" cy="528"/>
              </a:xfrm>
              <a:prstGeom prst="line">
                <a:avLst/>
              </a:prstGeom>
              <a:noFill/>
              <a:ln w="28575">
                <a:solidFill>
                  <a:srgbClr val="FF0000"/>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1530" name="Object 291"/>
              <p:cNvGraphicFramePr>
                <a:graphicFrameLocks noChangeAspect="1"/>
              </p:cNvGraphicFramePr>
              <p:nvPr/>
            </p:nvGraphicFramePr>
            <p:xfrm>
              <a:off x="480" y="816"/>
              <a:ext cx="296" cy="512"/>
            </p:xfrm>
            <a:graphic>
              <a:graphicData uri="http://schemas.openxmlformats.org/presentationml/2006/ole">
                <mc:AlternateContent xmlns:mc="http://schemas.openxmlformats.org/markup-compatibility/2006">
                  <mc:Choice xmlns:v="urn:schemas-microsoft-com:vml" Requires="v">
                    <p:oleObj spid="_x0000_s21631" name="Equation" r:id="rId15" imgW="469696" imgH="812447" progId="Equation.DSMT4">
                      <p:embed/>
                    </p:oleObj>
                  </mc:Choice>
                  <mc:Fallback>
                    <p:oleObj name="Equation" r:id="rId15" imgW="469696" imgH="812447" progId="Equation.DSMT4">
                      <p:embed/>
                      <p:pic>
                        <p:nvPicPr>
                          <p:cNvPr id="0" name="Object 29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0" y="816"/>
                            <a:ext cx="296" cy="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97" name="Rectangle 2"/>
          <p:cNvSpPr txBox="1">
            <a:spLocks noChangeArrowheads="1"/>
          </p:cNvSpPr>
          <p:nvPr/>
        </p:nvSpPr>
        <p:spPr bwMode="auto">
          <a:xfrm>
            <a:off x="257175" y="4137025"/>
            <a:ext cx="6477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buFontTx/>
              <a:buNone/>
            </a:pPr>
            <a:r>
              <a:rPr lang="zh-CN" altLang="en-US" sz="2800" b="1">
                <a:latin typeface="宋体" panose="02010600030101010101" pitchFamily="2" charset="-122"/>
              </a:rPr>
              <a:t>稳定流动时，水平方向合力为零</a:t>
            </a:r>
            <a:r>
              <a:rPr lang="en-US" altLang="zh-CN" sz="2800" b="1"/>
              <a:t>:</a:t>
            </a:r>
          </a:p>
        </p:txBody>
      </p:sp>
      <p:graphicFrame>
        <p:nvGraphicFramePr>
          <p:cNvPr id="2" name="对象 1"/>
          <p:cNvGraphicFramePr>
            <a:graphicFrameLocks noChangeAspect="1"/>
          </p:cNvGraphicFramePr>
          <p:nvPr/>
        </p:nvGraphicFramePr>
        <p:xfrm>
          <a:off x="7888288" y="3984625"/>
          <a:ext cx="573087" cy="450850"/>
        </p:xfrm>
        <a:graphic>
          <a:graphicData uri="http://schemas.openxmlformats.org/presentationml/2006/ole">
            <mc:AlternateContent xmlns:mc="http://schemas.openxmlformats.org/markup-compatibility/2006">
              <mc:Choice xmlns:v="urn:schemas-microsoft-com:vml" Requires="v">
                <p:oleObj spid="_x0000_s21632" name="Equation" r:id="rId17" imgW="196837" imgH="133380" progId="Equation.DSMT4">
                  <p:embed/>
                </p:oleObj>
              </mc:Choice>
              <mc:Fallback>
                <p:oleObj name="Equation" r:id="rId17" imgW="196837" imgH="133380" progId="Equation.DSMT4">
                  <p:embed/>
                  <p:pic>
                    <p:nvPicPr>
                      <p:cNvPr id="0" name="对象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88288" y="3984625"/>
                        <a:ext cx="57308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组合 7"/>
          <p:cNvGrpSpPr>
            <a:grpSpLocks/>
          </p:cNvGrpSpPr>
          <p:nvPr/>
        </p:nvGrpSpPr>
        <p:grpSpPr bwMode="auto">
          <a:xfrm>
            <a:off x="7343775" y="4319588"/>
            <a:ext cx="681038" cy="1331912"/>
            <a:chOff x="7344383" y="4319081"/>
            <a:chExt cx="680936" cy="1332689"/>
          </a:xfrm>
        </p:grpSpPr>
        <p:sp>
          <p:nvSpPr>
            <p:cNvPr id="21525" name="椭圆 2"/>
            <p:cNvSpPr>
              <a:spLocks noChangeArrowheads="1"/>
            </p:cNvSpPr>
            <p:nvPr/>
          </p:nvSpPr>
          <p:spPr bwMode="auto">
            <a:xfrm>
              <a:off x="7344383" y="4479190"/>
              <a:ext cx="579270" cy="1172580"/>
            </a:xfrm>
            <a:prstGeom prst="ellipse">
              <a:avLst/>
            </a:prstGeom>
            <a:noFill/>
            <a:ln w="3810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cxnSp>
          <p:nvCxnSpPr>
            <p:cNvPr id="21526" name="直接箭头连接符 6"/>
            <p:cNvCxnSpPr>
              <a:cxnSpLocks noChangeShapeType="1"/>
            </p:cNvCxnSpPr>
            <p:nvPr/>
          </p:nvCxnSpPr>
          <p:spPr bwMode="auto">
            <a:xfrm flipV="1">
              <a:off x="7850221" y="4319081"/>
              <a:ext cx="175098" cy="233464"/>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grpSp>
      <p:sp>
        <p:nvSpPr>
          <p:cNvPr id="103" name="Rectangle 9"/>
          <p:cNvSpPr>
            <a:spLocks noChangeArrowheads="1"/>
          </p:cNvSpPr>
          <p:nvPr/>
        </p:nvSpPr>
        <p:spPr bwMode="auto">
          <a:xfrm>
            <a:off x="5753100" y="6191250"/>
            <a:ext cx="29464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eaLnBrk="1" hangingPunct="1">
              <a:lnSpc>
                <a:spcPct val="110000"/>
              </a:lnSpc>
              <a:buClr>
                <a:schemeClr val="accent2"/>
              </a:buClr>
              <a:buSzPct val="80000"/>
              <a:buFont typeface="Wingdings" panose="05000000000000000000" pitchFamily="2" charset="2"/>
              <a:buNone/>
            </a:pPr>
            <a:r>
              <a:rPr lang="zh-CN" altLang="en-US" sz="2800" b="1">
                <a:solidFill>
                  <a:srgbClr val="FF0000"/>
                </a:solidFill>
                <a:latin typeface="楷体_GB2312" pitchFamily="49" charset="-122"/>
                <a:ea typeface="楷体_GB2312" pitchFamily="49" charset="-122"/>
                <a:sym typeface="Symbol" panose="05050102010706020507" pitchFamily="18" charset="2"/>
              </a:rPr>
              <a:t>旋转抛物面</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linds(horizontal)">
                                      <p:cBhvr>
                                        <p:cTn id="7" dur="500"/>
                                        <p:tgtEl>
                                          <p:spTgt spid="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blinds(horizontal)">
                                      <p:cBhvr>
                                        <p:cTn id="12" dur="500"/>
                                        <p:tgtEl>
                                          <p:spTgt spid="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box(in)">
                                      <p:cBhvr>
                                        <p:cTn id="17" dur="500"/>
                                        <p:tgtEl>
                                          <p:spTgt spid="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blinds(horizontal)">
                                      <p:cBhvr>
                                        <p:cTn id="22" dur="500"/>
                                        <p:tgtEl>
                                          <p:spTgt spid="83"/>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blinds(horizontal)">
                                      <p:cBhvr>
                                        <p:cTn id="26" dur="500"/>
                                        <p:tgtEl>
                                          <p:spTgt spid="6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blinds(horizontal)">
                                      <p:cBhvr>
                                        <p:cTn id="31" dur="500"/>
                                        <p:tgtEl>
                                          <p:spTgt spid="6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92"/>
                                        </p:tgtEl>
                                        <p:attrNameLst>
                                          <p:attrName>style.visibility</p:attrName>
                                        </p:attrNameLst>
                                      </p:cBhvr>
                                      <p:to>
                                        <p:strVal val="visible"/>
                                      </p:to>
                                    </p:set>
                                    <p:animEffect transition="in" filter="blinds(horizontal)">
                                      <p:cBhvr>
                                        <p:cTn id="36" dur="500"/>
                                        <p:tgtEl>
                                          <p:spTgt spid="9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84"/>
                                        </p:tgtEl>
                                        <p:attrNameLst>
                                          <p:attrName>style.visibility</p:attrName>
                                        </p:attrNameLst>
                                      </p:cBhvr>
                                      <p:to>
                                        <p:strVal val="visible"/>
                                      </p:to>
                                    </p:set>
                                    <p:animEffect transition="in" filter="blinds(horizontal)">
                                      <p:cBhvr>
                                        <p:cTn id="41" dur="500"/>
                                        <p:tgtEl>
                                          <p:spTgt spid="8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nodeType="clickEffect">
                                  <p:stCondLst>
                                    <p:cond delay="0"/>
                                  </p:stCondLst>
                                  <p:childTnLst>
                                    <p:set>
                                      <p:cBhvr>
                                        <p:cTn id="45" dur="1" fill="hold">
                                          <p:stCondLst>
                                            <p:cond delay="0"/>
                                          </p:stCondLst>
                                        </p:cTn>
                                        <p:tgtEl>
                                          <p:spTgt spid="29707"/>
                                        </p:tgtEl>
                                        <p:attrNameLst>
                                          <p:attrName>style.visibility</p:attrName>
                                        </p:attrNameLst>
                                      </p:cBhvr>
                                      <p:to>
                                        <p:strVal val="visible"/>
                                      </p:to>
                                    </p:set>
                                    <p:animEffect transition="in" filter="box(in)">
                                      <p:cBhvr>
                                        <p:cTn id="46" dur="500"/>
                                        <p:tgtEl>
                                          <p:spTgt spid="2970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left)">
                                      <p:cBhvr>
                                        <p:cTn id="51" dur="500"/>
                                        <p:tgtEl>
                                          <p:spTgt spid="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97">
                                            <p:txEl>
                                              <p:pRg st="0" end="0"/>
                                            </p:txEl>
                                          </p:spTgt>
                                        </p:tgtEl>
                                        <p:attrNameLst>
                                          <p:attrName>style.visibility</p:attrName>
                                        </p:attrNameLst>
                                      </p:cBhvr>
                                      <p:to>
                                        <p:strVal val="visible"/>
                                      </p:to>
                                    </p:set>
                                    <p:animEffect transition="in" filter="wipe(left)">
                                      <p:cBhvr>
                                        <p:cTn id="56" dur="500"/>
                                        <p:tgtEl>
                                          <p:spTgt spid="97">
                                            <p:txEl>
                                              <p:pRg st="0" end="0"/>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43722"/>
                                        </p:tgtEl>
                                        <p:attrNameLst>
                                          <p:attrName>style.visibility</p:attrName>
                                        </p:attrNameLst>
                                      </p:cBhvr>
                                      <p:to>
                                        <p:strVal val="visible"/>
                                      </p:to>
                                    </p:set>
                                    <p:animEffect transition="in" filter="wipe(left)">
                                      <p:cBhvr>
                                        <p:cTn id="61" dur="500"/>
                                        <p:tgtEl>
                                          <p:spTgt spid="24372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43721"/>
                                        </p:tgtEl>
                                        <p:attrNameLst>
                                          <p:attrName>style.visibility</p:attrName>
                                        </p:attrNameLst>
                                      </p:cBhvr>
                                      <p:to>
                                        <p:strVal val="visible"/>
                                      </p:to>
                                    </p:set>
                                    <p:animEffect transition="in" filter="wipe(left)">
                                      <p:cBhvr>
                                        <p:cTn id="66" dur="500"/>
                                        <p:tgtEl>
                                          <p:spTgt spid="24372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2" presetClass="entr" presetSubtype="4" fill="hold" nodeType="clickEffect">
                                  <p:stCondLst>
                                    <p:cond delay="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500"/>
                                        <p:tgtEl>
                                          <p:spTgt spid="8"/>
                                        </p:tgtEl>
                                        <p:attrNameLst>
                                          <p:attrName>ppt_y</p:attrName>
                                        </p:attrNameLst>
                                      </p:cBhvr>
                                      <p:tavLst>
                                        <p:tav tm="0">
                                          <p:val>
                                            <p:strVal val="#ppt_y+#ppt_h*1.125000"/>
                                          </p:val>
                                        </p:tav>
                                        <p:tav tm="100000">
                                          <p:val>
                                            <p:strVal val="#ppt_y"/>
                                          </p:val>
                                        </p:tav>
                                      </p:tavLst>
                                    </p:anim>
                                    <p:animEffect transition="in" filter="wipe(up)">
                                      <p:cBhvr>
                                        <p:cTn id="72" dur="500"/>
                                        <p:tgtEl>
                                          <p:spTgt spid="8"/>
                                        </p:tgtEl>
                                      </p:cBhvr>
                                    </p:animEffect>
                                  </p:childTnLst>
                                </p:cTn>
                              </p:par>
                            </p:childTnLst>
                          </p:cTn>
                        </p:par>
                        <p:par>
                          <p:cTn id="73" fill="hold" nodeType="afterGroup">
                            <p:stCondLst>
                              <p:cond delay="500"/>
                            </p:stCondLst>
                            <p:childTnLst>
                              <p:par>
                                <p:cTn id="74" presetID="22" presetClass="entr" presetSubtype="8" fill="hold" nodeType="after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wipe(left)">
                                      <p:cBhvr>
                                        <p:cTn id="76" dur="500"/>
                                        <p:tgtEl>
                                          <p:spTgt spid="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43714">
                                            <p:txEl>
                                              <p:pRg st="0" end="0"/>
                                            </p:txEl>
                                          </p:spTgt>
                                        </p:tgtEl>
                                        <p:attrNameLst>
                                          <p:attrName>style.visibility</p:attrName>
                                        </p:attrNameLst>
                                      </p:cBhvr>
                                      <p:to>
                                        <p:strVal val="visible"/>
                                      </p:to>
                                    </p:set>
                                    <p:animEffect transition="in" filter="wipe(left)">
                                      <p:cBhvr>
                                        <p:cTn id="81" dur="500"/>
                                        <p:tgtEl>
                                          <p:spTgt spid="243714">
                                            <p:txEl>
                                              <p:pRg st="0" end="0"/>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243717"/>
                                        </p:tgtEl>
                                        <p:attrNameLst>
                                          <p:attrName>style.visibility</p:attrName>
                                        </p:attrNameLst>
                                      </p:cBhvr>
                                      <p:to>
                                        <p:strVal val="visible"/>
                                      </p:to>
                                    </p:set>
                                    <p:animEffect transition="in" filter="wipe(left)">
                                      <p:cBhvr>
                                        <p:cTn id="86" dur="500"/>
                                        <p:tgtEl>
                                          <p:spTgt spid="24371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03"/>
                                        </p:tgtEl>
                                        <p:attrNameLst>
                                          <p:attrName>style.visibility</p:attrName>
                                        </p:attrNameLst>
                                      </p:cBhvr>
                                      <p:to>
                                        <p:strVal val="visible"/>
                                      </p:to>
                                    </p:set>
                                    <p:animEffect transition="in" filter="blinds(horizontal)">
                                      <p:cBhvr>
                                        <p:cTn id="91"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build="p"/>
      <p:bldP spid="59" grpId="0"/>
      <p:bldP spid="60" grpId="0" animBg="1"/>
      <p:bldP spid="97" grpId="0" build="p"/>
      <p:bldP spid="10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5" name="Rectangle 3"/>
          <p:cNvSpPr>
            <a:spLocks noChangeArrowheads="1"/>
          </p:cNvSpPr>
          <p:nvPr/>
        </p:nvSpPr>
        <p:spPr bwMode="auto">
          <a:xfrm>
            <a:off x="236538" y="4645025"/>
            <a:ext cx="44767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buFontTx/>
              <a:buNone/>
            </a:pPr>
            <a:r>
              <a:rPr lang="zh-CN" altLang="en-US" sz="2800" b="1">
                <a:latin typeface="Arial" panose="020B0604020202020204" pitchFamily="34" charset="0"/>
              </a:rPr>
              <a:t>整个管中的流量</a:t>
            </a:r>
            <a:r>
              <a:rPr lang="en-US" altLang="zh-CN" sz="2800" b="1">
                <a:latin typeface="Arial" panose="020B0604020202020204" pitchFamily="34" charset="0"/>
              </a:rPr>
              <a:t>:</a:t>
            </a:r>
          </a:p>
        </p:txBody>
      </p:sp>
      <p:graphicFrame>
        <p:nvGraphicFramePr>
          <p:cNvPr id="243716" name="Object 2"/>
          <p:cNvGraphicFramePr>
            <a:graphicFrameLocks noChangeAspect="1"/>
          </p:cNvGraphicFramePr>
          <p:nvPr/>
        </p:nvGraphicFramePr>
        <p:xfrm>
          <a:off x="3616325" y="4351338"/>
          <a:ext cx="3225800" cy="1090612"/>
        </p:xfrm>
        <a:graphic>
          <a:graphicData uri="http://schemas.openxmlformats.org/presentationml/2006/ole">
            <mc:AlternateContent xmlns:mc="http://schemas.openxmlformats.org/markup-compatibility/2006">
              <mc:Choice xmlns:v="urn:schemas-microsoft-com:vml" Requires="v">
                <p:oleObj spid="_x0000_s22590" name="Equation" r:id="rId3" imgW="1041453" imgH="342900" progId="Equation.DSMT4">
                  <p:embed/>
                </p:oleObj>
              </mc:Choice>
              <mc:Fallback>
                <p:oleObj name="Equation" r:id="rId3" imgW="1041453" imgH="3429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6325" y="4351338"/>
                        <a:ext cx="3225800" cy="10906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243718" name="Rectangle 6"/>
          <p:cNvSpPr>
            <a:spLocks noChangeArrowheads="1"/>
          </p:cNvSpPr>
          <p:nvPr/>
        </p:nvSpPr>
        <p:spPr bwMode="auto">
          <a:xfrm>
            <a:off x="222250" y="2692400"/>
            <a:ext cx="42862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buFontTx/>
              <a:buNone/>
            </a:pPr>
            <a:r>
              <a:rPr lang="zh-CN" altLang="en-US" sz="2800" b="1">
                <a:latin typeface="Arial" panose="020B0604020202020204" pitchFamily="34" charset="0"/>
              </a:rPr>
              <a:t>任一流层的流量</a:t>
            </a:r>
            <a:r>
              <a:rPr lang="en-US" altLang="zh-CN" sz="2800" b="1">
                <a:latin typeface="Arial" panose="020B0604020202020204" pitchFamily="34" charset="0"/>
              </a:rPr>
              <a:t>:</a:t>
            </a:r>
          </a:p>
        </p:txBody>
      </p:sp>
      <p:graphicFrame>
        <p:nvGraphicFramePr>
          <p:cNvPr id="243719" name="Object 4"/>
          <p:cNvGraphicFramePr>
            <a:graphicFrameLocks noChangeAspect="1"/>
          </p:cNvGraphicFramePr>
          <p:nvPr/>
        </p:nvGraphicFramePr>
        <p:xfrm>
          <a:off x="403225" y="3300413"/>
          <a:ext cx="6042025" cy="1157287"/>
        </p:xfrm>
        <a:graphic>
          <a:graphicData uri="http://schemas.openxmlformats.org/presentationml/2006/ole">
            <mc:AlternateContent xmlns:mc="http://schemas.openxmlformats.org/markup-compatibility/2006">
              <mc:Choice xmlns:v="urn:schemas-microsoft-com:vml" Requires="v">
                <p:oleObj spid="_x0000_s22591" name="Equation" r:id="rId5" imgW="2279562" imgH="387360" progId="Equation.DSMT4">
                  <p:embed/>
                </p:oleObj>
              </mc:Choice>
              <mc:Fallback>
                <p:oleObj name="Equation" r:id="rId5" imgW="2279562" imgH="38736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25" y="3300413"/>
                        <a:ext cx="6042025" cy="115728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pSp>
        <p:nvGrpSpPr>
          <p:cNvPr id="22534" name="Group 11"/>
          <p:cNvGrpSpPr>
            <a:grpSpLocks/>
          </p:cNvGrpSpPr>
          <p:nvPr/>
        </p:nvGrpSpPr>
        <p:grpSpPr bwMode="auto">
          <a:xfrm>
            <a:off x="4102100" y="0"/>
            <a:ext cx="4575175" cy="2736850"/>
            <a:chOff x="-501" y="0"/>
            <a:chExt cx="2882" cy="1724"/>
          </a:xfrm>
        </p:grpSpPr>
        <p:grpSp>
          <p:nvGrpSpPr>
            <p:cNvPr id="22559" name="Group 12"/>
            <p:cNvGrpSpPr>
              <a:grpSpLocks/>
            </p:cNvGrpSpPr>
            <p:nvPr/>
          </p:nvGrpSpPr>
          <p:grpSpPr bwMode="auto">
            <a:xfrm>
              <a:off x="-341" y="363"/>
              <a:ext cx="2722" cy="1361"/>
              <a:chOff x="-114" y="436"/>
              <a:chExt cx="2722" cy="1361"/>
            </a:xfrm>
          </p:grpSpPr>
          <p:sp>
            <p:nvSpPr>
              <p:cNvPr id="22567" name="Oval 13"/>
              <p:cNvSpPr>
                <a:spLocks noChangeArrowheads="1"/>
              </p:cNvSpPr>
              <p:nvPr/>
            </p:nvSpPr>
            <p:spPr bwMode="auto">
              <a:xfrm>
                <a:off x="-114" y="436"/>
                <a:ext cx="681" cy="1361"/>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zh-CN" sz="1800">
                  <a:solidFill>
                    <a:schemeClr val="accent2"/>
                  </a:solidFill>
                </a:endParaRPr>
              </a:p>
            </p:txBody>
          </p:sp>
          <p:sp>
            <p:nvSpPr>
              <p:cNvPr id="22568" name="Oval 14"/>
              <p:cNvSpPr>
                <a:spLocks noChangeArrowheads="1"/>
              </p:cNvSpPr>
              <p:nvPr/>
            </p:nvSpPr>
            <p:spPr bwMode="auto">
              <a:xfrm>
                <a:off x="1927" y="436"/>
                <a:ext cx="681" cy="1361"/>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zh-CN" sz="1800">
                  <a:solidFill>
                    <a:schemeClr val="accent2"/>
                  </a:solidFill>
                </a:endParaRPr>
              </a:p>
            </p:txBody>
          </p:sp>
          <p:sp>
            <p:nvSpPr>
              <p:cNvPr id="22569" name="Oval 15"/>
              <p:cNvSpPr>
                <a:spLocks noChangeArrowheads="1"/>
              </p:cNvSpPr>
              <p:nvPr/>
            </p:nvSpPr>
            <p:spPr bwMode="auto">
              <a:xfrm>
                <a:off x="1882" y="436"/>
                <a:ext cx="681" cy="1361"/>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zh-CN" sz="1800">
                  <a:solidFill>
                    <a:schemeClr val="accent2"/>
                  </a:solidFill>
                </a:endParaRPr>
              </a:p>
            </p:txBody>
          </p:sp>
          <p:sp>
            <p:nvSpPr>
              <p:cNvPr id="22570" name="Line 16"/>
              <p:cNvSpPr>
                <a:spLocks noChangeShapeType="1"/>
              </p:cNvSpPr>
              <p:nvPr/>
            </p:nvSpPr>
            <p:spPr bwMode="auto">
              <a:xfrm>
                <a:off x="249" y="436"/>
                <a:ext cx="2087"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1" name="Line 17"/>
              <p:cNvSpPr>
                <a:spLocks noChangeShapeType="1"/>
              </p:cNvSpPr>
              <p:nvPr/>
            </p:nvSpPr>
            <p:spPr bwMode="auto">
              <a:xfrm>
                <a:off x="249" y="1797"/>
                <a:ext cx="2087"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60" name="Text Box 18"/>
            <p:cNvSpPr txBox="1">
              <a:spLocks noChangeArrowheads="1"/>
            </p:cNvSpPr>
            <p:nvPr/>
          </p:nvSpPr>
          <p:spPr bwMode="auto">
            <a:xfrm>
              <a:off x="975" y="0"/>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800" b="1" i="1"/>
                <a:t>L</a:t>
              </a:r>
            </a:p>
          </p:txBody>
        </p:sp>
        <p:sp>
          <p:nvSpPr>
            <p:cNvPr id="22561" name="Line 19"/>
            <p:cNvSpPr>
              <a:spLocks noChangeShapeType="1"/>
            </p:cNvSpPr>
            <p:nvPr/>
          </p:nvSpPr>
          <p:spPr bwMode="auto">
            <a:xfrm flipH="1">
              <a:off x="-295" y="1043"/>
              <a:ext cx="295" cy="346"/>
            </a:xfrm>
            <a:prstGeom prst="line">
              <a:avLst/>
            </a:prstGeom>
            <a:noFill/>
            <a:ln w="3810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2562" name="Line 20"/>
            <p:cNvSpPr>
              <a:spLocks noChangeShapeType="1"/>
            </p:cNvSpPr>
            <p:nvPr/>
          </p:nvSpPr>
          <p:spPr bwMode="auto">
            <a:xfrm>
              <a:off x="0" y="46"/>
              <a:ext cx="0" cy="31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3" name="Line 21"/>
            <p:cNvSpPr>
              <a:spLocks noChangeShapeType="1"/>
            </p:cNvSpPr>
            <p:nvPr/>
          </p:nvSpPr>
          <p:spPr bwMode="auto">
            <a:xfrm>
              <a:off x="2109" y="46"/>
              <a:ext cx="0" cy="31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4" name="Line 22"/>
            <p:cNvSpPr>
              <a:spLocks noChangeShapeType="1"/>
            </p:cNvSpPr>
            <p:nvPr/>
          </p:nvSpPr>
          <p:spPr bwMode="auto">
            <a:xfrm>
              <a:off x="1202" y="182"/>
              <a:ext cx="907" cy="0"/>
            </a:xfrm>
            <a:prstGeom prst="line">
              <a:avLst/>
            </a:prstGeom>
            <a:noFill/>
            <a:ln w="28575">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2565" name="Line 23"/>
            <p:cNvSpPr>
              <a:spLocks noChangeShapeType="1"/>
            </p:cNvSpPr>
            <p:nvPr/>
          </p:nvSpPr>
          <p:spPr bwMode="auto">
            <a:xfrm>
              <a:off x="0" y="182"/>
              <a:ext cx="975" cy="0"/>
            </a:xfrm>
            <a:prstGeom prst="line">
              <a:avLst/>
            </a:prstGeom>
            <a:noFill/>
            <a:ln w="28575">
              <a:solidFill>
                <a:schemeClr val="accent2"/>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22566" name="Text Box 24"/>
            <p:cNvSpPr txBox="1">
              <a:spLocks noChangeArrowheads="1"/>
            </p:cNvSpPr>
            <p:nvPr/>
          </p:nvSpPr>
          <p:spPr bwMode="auto">
            <a:xfrm>
              <a:off x="-501" y="1369"/>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800" b="1" i="1"/>
                <a:t>R</a:t>
              </a:r>
            </a:p>
          </p:txBody>
        </p:sp>
      </p:grpSp>
      <p:grpSp>
        <p:nvGrpSpPr>
          <p:cNvPr id="4" name="Group 25"/>
          <p:cNvGrpSpPr>
            <a:grpSpLocks/>
          </p:cNvGrpSpPr>
          <p:nvPr/>
        </p:nvGrpSpPr>
        <p:grpSpPr bwMode="auto">
          <a:xfrm>
            <a:off x="3835400" y="509588"/>
            <a:ext cx="5307013" cy="1885950"/>
            <a:chOff x="2290" y="346"/>
            <a:chExt cx="3343" cy="1188"/>
          </a:xfrm>
        </p:grpSpPr>
        <p:sp>
          <p:nvSpPr>
            <p:cNvPr id="22540" name="Text Box 26"/>
            <p:cNvSpPr txBox="1">
              <a:spLocks noChangeArrowheads="1"/>
            </p:cNvSpPr>
            <p:nvPr/>
          </p:nvSpPr>
          <p:spPr bwMode="auto">
            <a:xfrm>
              <a:off x="5329" y="709"/>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800" b="1" i="1">
                  <a:solidFill>
                    <a:srgbClr val="A50021"/>
                  </a:solidFill>
                </a:rPr>
                <a:t>p</a:t>
              </a:r>
              <a:r>
                <a:rPr lang="en-US" altLang="zh-CN" sz="2800" b="1" baseline="-25000">
                  <a:solidFill>
                    <a:srgbClr val="A50021"/>
                  </a:solidFill>
                </a:rPr>
                <a:t>2</a:t>
              </a:r>
            </a:p>
          </p:txBody>
        </p:sp>
        <p:sp>
          <p:nvSpPr>
            <p:cNvPr id="22541" name="Text Box 27"/>
            <p:cNvSpPr txBox="1">
              <a:spLocks noChangeArrowheads="1"/>
            </p:cNvSpPr>
            <p:nvPr/>
          </p:nvSpPr>
          <p:spPr bwMode="auto">
            <a:xfrm>
              <a:off x="2290" y="663"/>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800" b="1" i="1">
                  <a:solidFill>
                    <a:srgbClr val="A50021"/>
                  </a:solidFill>
                </a:rPr>
                <a:t>p</a:t>
              </a:r>
              <a:r>
                <a:rPr lang="en-US" altLang="zh-CN" sz="2800" b="1" baseline="-25000">
                  <a:solidFill>
                    <a:srgbClr val="A50021"/>
                  </a:solidFill>
                </a:rPr>
                <a:t>1</a:t>
              </a:r>
            </a:p>
          </p:txBody>
        </p:sp>
        <p:sp>
          <p:nvSpPr>
            <p:cNvPr id="22542" name="Text Box 28"/>
            <p:cNvSpPr txBox="1">
              <a:spLocks noChangeArrowheads="1"/>
            </p:cNvSpPr>
            <p:nvPr/>
          </p:nvSpPr>
          <p:spPr bwMode="auto">
            <a:xfrm>
              <a:off x="2290" y="1117"/>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800" b="1" i="1">
                  <a:solidFill>
                    <a:srgbClr val="A50021"/>
                  </a:solidFill>
                </a:rPr>
                <a:t>F</a:t>
              </a:r>
              <a:r>
                <a:rPr lang="en-US" altLang="zh-CN" sz="2800" b="1" baseline="-25000">
                  <a:solidFill>
                    <a:srgbClr val="A50021"/>
                  </a:solidFill>
                </a:rPr>
                <a:t>1</a:t>
              </a:r>
            </a:p>
          </p:txBody>
        </p:sp>
        <p:sp>
          <p:nvSpPr>
            <p:cNvPr id="22543" name="Text Box 29"/>
            <p:cNvSpPr txBox="1">
              <a:spLocks noChangeArrowheads="1"/>
            </p:cNvSpPr>
            <p:nvPr/>
          </p:nvSpPr>
          <p:spPr bwMode="auto">
            <a:xfrm>
              <a:off x="5284" y="1207"/>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800" b="1" i="1">
                  <a:solidFill>
                    <a:srgbClr val="A50021"/>
                  </a:solidFill>
                </a:rPr>
                <a:t>F</a:t>
              </a:r>
              <a:r>
                <a:rPr lang="en-US" altLang="zh-CN" sz="2800" b="1" baseline="-25000">
                  <a:solidFill>
                    <a:srgbClr val="A50021"/>
                  </a:solidFill>
                </a:rPr>
                <a:t>2</a:t>
              </a:r>
            </a:p>
          </p:txBody>
        </p:sp>
        <p:sp>
          <p:nvSpPr>
            <p:cNvPr id="22544" name="Oval 30" descr="75%"/>
            <p:cNvSpPr>
              <a:spLocks noChangeArrowheads="1"/>
            </p:cNvSpPr>
            <p:nvPr/>
          </p:nvSpPr>
          <p:spPr bwMode="auto">
            <a:xfrm>
              <a:off x="2759" y="618"/>
              <a:ext cx="409" cy="907"/>
            </a:xfrm>
            <a:prstGeom prst="ellipse">
              <a:avLst/>
            </a:prstGeom>
            <a:pattFill prst="pct75">
              <a:fgClr>
                <a:srgbClr val="00CCFF"/>
              </a:fgClr>
              <a:bgClr>
                <a:schemeClr val="bg1"/>
              </a:bgClr>
            </a:pattFill>
            <a:ln w="28575">
              <a:solidFill>
                <a:srgbClr val="3333FF"/>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zh-CN" sz="1800">
                <a:solidFill>
                  <a:schemeClr val="accent2"/>
                </a:solidFill>
                <a:latin typeface="Arial" panose="020B0604020202020204" pitchFamily="34" charset="0"/>
              </a:endParaRPr>
            </a:p>
          </p:txBody>
        </p:sp>
        <p:sp>
          <p:nvSpPr>
            <p:cNvPr id="22545" name="Oval 31"/>
            <p:cNvSpPr>
              <a:spLocks noChangeArrowheads="1"/>
            </p:cNvSpPr>
            <p:nvPr/>
          </p:nvSpPr>
          <p:spPr bwMode="auto">
            <a:xfrm>
              <a:off x="4801" y="618"/>
              <a:ext cx="409" cy="907"/>
            </a:xfrm>
            <a:prstGeom prst="ellipse">
              <a:avLst/>
            </a:prstGeom>
            <a:noFill/>
            <a:ln w="28575">
              <a:solidFill>
                <a:srgbClr val="3333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zh-CN" sz="1800">
                <a:solidFill>
                  <a:schemeClr val="accent2"/>
                </a:solidFill>
                <a:latin typeface="Arial" panose="020B0604020202020204" pitchFamily="34" charset="0"/>
              </a:endParaRPr>
            </a:p>
          </p:txBody>
        </p:sp>
        <p:sp>
          <p:nvSpPr>
            <p:cNvPr id="22546" name="Oval 32"/>
            <p:cNvSpPr>
              <a:spLocks noChangeArrowheads="1"/>
            </p:cNvSpPr>
            <p:nvPr/>
          </p:nvSpPr>
          <p:spPr bwMode="auto">
            <a:xfrm>
              <a:off x="2805" y="709"/>
              <a:ext cx="317" cy="725"/>
            </a:xfrm>
            <a:prstGeom prst="ellipse">
              <a:avLst/>
            </a:prstGeom>
            <a:solidFill>
              <a:schemeClr val="bg1"/>
            </a:solidFill>
            <a:ln w="28575">
              <a:solidFill>
                <a:srgbClr val="3333FF"/>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zh-CN" sz="1800">
                <a:solidFill>
                  <a:schemeClr val="accent2"/>
                </a:solidFill>
                <a:latin typeface="Arial" panose="020B0604020202020204" pitchFamily="34" charset="0"/>
              </a:endParaRPr>
            </a:p>
          </p:txBody>
        </p:sp>
        <p:sp>
          <p:nvSpPr>
            <p:cNvPr id="22547" name="Oval 33"/>
            <p:cNvSpPr>
              <a:spLocks noChangeArrowheads="1"/>
            </p:cNvSpPr>
            <p:nvPr/>
          </p:nvSpPr>
          <p:spPr bwMode="auto">
            <a:xfrm>
              <a:off x="4846" y="709"/>
              <a:ext cx="317" cy="725"/>
            </a:xfrm>
            <a:prstGeom prst="ellipse">
              <a:avLst/>
            </a:prstGeom>
            <a:noFill/>
            <a:ln w="28575">
              <a:solidFill>
                <a:srgbClr val="3333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zh-CN" sz="1800">
                <a:solidFill>
                  <a:schemeClr val="accent2"/>
                </a:solidFill>
                <a:latin typeface="Arial" panose="020B0604020202020204" pitchFamily="34" charset="0"/>
              </a:endParaRPr>
            </a:p>
          </p:txBody>
        </p:sp>
        <p:sp>
          <p:nvSpPr>
            <p:cNvPr id="22548" name="Line 34"/>
            <p:cNvSpPr>
              <a:spLocks noChangeShapeType="1"/>
            </p:cNvSpPr>
            <p:nvPr/>
          </p:nvSpPr>
          <p:spPr bwMode="auto">
            <a:xfrm>
              <a:off x="2941" y="618"/>
              <a:ext cx="2087" cy="0"/>
            </a:xfrm>
            <a:prstGeom prst="line">
              <a:avLst/>
            </a:prstGeom>
            <a:noFill/>
            <a:ln w="28575">
              <a:solidFill>
                <a:srgbClr val="3333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9" name="Line 35"/>
            <p:cNvSpPr>
              <a:spLocks noChangeShapeType="1"/>
            </p:cNvSpPr>
            <p:nvPr/>
          </p:nvSpPr>
          <p:spPr bwMode="auto">
            <a:xfrm>
              <a:off x="2941" y="709"/>
              <a:ext cx="2087" cy="0"/>
            </a:xfrm>
            <a:prstGeom prst="line">
              <a:avLst/>
            </a:prstGeom>
            <a:noFill/>
            <a:ln w="28575">
              <a:solidFill>
                <a:srgbClr val="3333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Line 36"/>
            <p:cNvSpPr>
              <a:spLocks noChangeShapeType="1"/>
            </p:cNvSpPr>
            <p:nvPr/>
          </p:nvSpPr>
          <p:spPr bwMode="auto">
            <a:xfrm>
              <a:off x="2941" y="1434"/>
              <a:ext cx="2087" cy="0"/>
            </a:xfrm>
            <a:prstGeom prst="line">
              <a:avLst/>
            </a:prstGeom>
            <a:noFill/>
            <a:ln w="28575">
              <a:solidFill>
                <a:srgbClr val="3333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Line 37"/>
            <p:cNvSpPr>
              <a:spLocks noChangeShapeType="1"/>
            </p:cNvSpPr>
            <p:nvPr/>
          </p:nvSpPr>
          <p:spPr bwMode="auto">
            <a:xfrm>
              <a:off x="2941" y="1525"/>
              <a:ext cx="2087" cy="0"/>
            </a:xfrm>
            <a:prstGeom prst="line">
              <a:avLst/>
            </a:prstGeom>
            <a:noFill/>
            <a:ln w="28575">
              <a:solidFill>
                <a:srgbClr val="3333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2" name="Line 38"/>
            <p:cNvSpPr>
              <a:spLocks noChangeShapeType="1"/>
            </p:cNvSpPr>
            <p:nvPr/>
          </p:nvSpPr>
          <p:spPr bwMode="auto">
            <a:xfrm>
              <a:off x="2442" y="1071"/>
              <a:ext cx="544" cy="0"/>
            </a:xfrm>
            <a:prstGeom prst="line">
              <a:avLst/>
            </a:prstGeom>
            <a:noFill/>
            <a:ln w="38100">
              <a:solidFill>
                <a:srgbClr val="A5002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2553" name="Line 39"/>
            <p:cNvSpPr>
              <a:spLocks noChangeShapeType="1"/>
            </p:cNvSpPr>
            <p:nvPr/>
          </p:nvSpPr>
          <p:spPr bwMode="auto">
            <a:xfrm>
              <a:off x="5027" y="1117"/>
              <a:ext cx="567" cy="0"/>
            </a:xfrm>
            <a:prstGeom prst="line">
              <a:avLst/>
            </a:prstGeom>
            <a:noFill/>
            <a:ln w="38100">
              <a:solidFill>
                <a:srgbClr val="A5002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2554" name="Line 40"/>
            <p:cNvSpPr>
              <a:spLocks noChangeShapeType="1"/>
            </p:cNvSpPr>
            <p:nvPr/>
          </p:nvSpPr>
          <p:spPr bwMode="auto">
            <a:xfrm>
              <a:off x="2941" y="1071"/>
              <a:ext cx="136" cy="227"/>
            </a:xfrm>
            <a:prstGeom prst="line">
              <a:avLst/>
            </a:prstGeom>
            <a:noFill/>
            <a:ln w="38100">
              <a:solidFill>
                <a:srgbClr val="3333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2555" name="Text Box 41"/>
            <p:cNvSpPr txBox="1">
              <a:spLocks noChangeArrowheads="1"/>
            </p:cNvSpPr>
            <p:nvPr/>
          </p:nvSpPr>
          <p:spPr bwMode="auto">
            <a:xfrm>
              <a:off x="2941" y="890"/>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800" b="1" i="1">
                  <a:latin typeface="Arial" panose="020B0604020202020204" pitchFamily="34" charset="0"/>
                </a:rPr>
                <a:t>r</a:t>
              </a:r>
              <a:endParaRPr lang="en-US" altLang="zh-CN" sz="2800" b="1" baseline="-25000">
                <a:latin typeface="Arial" panose="020B0604020202020204" pitchFamily="34" charset="0"/>
              </a:endParaRPr>
            </a:p>
          </p:txBody>
        </p:sp>
        <p:sp>
          <p:nvSpPr>
            <p:cNvPr id="22556" name="Text Box 42"/>
            <p:cNvSpPr txBox="1">
              <a:spLocks noChangeArrowheads="1"/>
            </p:cNvSpPr>
            <p:nvPr/>
          </p:nvSpPr>
          <p:spPr bwMode="auto">
            <a:xfrm>
              <a:off x="3939" y="346"/>
              <a:ext cx="3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800" b="1"/>
                <a:t>d</a:t>
              </a:r>
              <a:r>
                <a:rPr lang="en-US" altLang="zh-CN" sz="2800" b="1" i="1"/>
                <a:t>r</a:t>
              </a:r>
              <a:endParaRPr lang="en-US" altLang="zh-CN" sz="2800" b="1" baseline="-25000"/>
            </a:p>
          </p:txBody>
        </p:sp>
        <p:sp>
          <p:nvSpPr>
            <p:cNvPr id="22557" name="Line 43"/>
            <p:cNvSpPr>
              <a:spLocks noChangeShapeType="1"/>
            </p:cNvSpPr>
            <p:nvPr/>
          </p:nvSpPr>
          <p:spPr bwMode="auto">
            <a:xfrm flipV="1">
              <a:off x="3939" y="709"/>
              <a:ext cx="0" cy="226"/>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2558" name="Line 44"/>
            <p:cNvSpPr>
              <a:spLocks noChangeShapeType="1"/>
            </p:cNvSpPr>
            <p:nvPr/>
          </p:nvSpPr>
          <p:spPr bwMode="auto">
            <a:xfrm flipV="1">
              <a:off x="3939" y="391"/>
              <a:ext cx="0" cy="226"/>
            </a:xfrm>
            <a:prstGeom prst="line">
              <a:avLst/>
            </a:prstGeom>
            <a:noFill/>
            <a:ln w="38100">
              <a:solidFill>
                <a:schemeClr val="hlink"/>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grpSp>
      <p:sp>
        <p:nvSpPr>
          <p:cNvPr id="2253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9C6E1FE7-07C1-4005-92F8-3C8727D5410F}" type="slidenum">
              <a:rPr lang="en-US" altLang="zh-CN" sz="1800" smtClean="0">
                <a:solidFill>
                  <a:srgbClr val="0000FF"/>
                </a:solidFill>
                <a:latin typeface="Arial" panose="020B0604020202020204" pitchFamily="34" charset="0"/>
              </a:rPr>
              <a:pPr>
                <a:spcBef>
                  <a:spcPct val="0"/>
                </a:spcBef>
                <a:buFontTx/>
                <a:buNone/>
              </a:pPr>
              <a:t>13</a:t>
            </a:fld>
            <a:endParaRPr lang="en-US" altLang="zh-CN" sz="1800" smtClean="0">
              <a:solidFill>
                <a:srgbClr val="0000FF"/>
              </a:solidFill>
              <a:latin typeface="Arial" panose="020B0604020202020204" pitchFamily="34" charset="0"/>
            </a:endParaRPr>
          </a:p>
        </p:txBody>
      </p:sp>
      <p:graphicFrame>
        <p:nvGraphicFramePr>
          <p:cNvPr id="2" name="对象 1"/>
          <p:cNvGraphicFramePr>
            <a:graphicFrameLocks noChangeAspect="1"/>
          </p:cNvGraphicFramePr>
          <p:nvPr/>
        </p:nvGraphicFramePr>
        <p:xfrm>
          <a:off x="152400" y="239713"/>
          <a:ext cx="3687763" cy="1041400"/>
        </p:xfrm>
        <a:graphic>
          <a:graphicData uri="http://schemas.openxmlformats.org/presentationml/2006/ole">
            <mc:AlternateContent xmlns:mc="http://schemas.openxmlformats.org/markup-compatibility/2006">
              <mc:Choice xmlns:v="urn:schemas-microsoft-com:vml" Requires="v">
                <p:oleObj spid="_x0000_s22592" name="Equation" r:id="rId7" imgW="1308164" imgH="317520" progId="Equation.DSMT4">
                  <p:embed/>
                </p:oleObj>
              </mc:Choice>
              <mc:Fallback>
                <p:oleObj name="Equation" r:id="rId7" imgW="1308164" imgH="317520" progId="Equation.DSMT4">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239713"/>
                        <a:ext cx="3687763" cy="1041400"/>
                      </a:xfrm>
                      <a:prstGeom prst="rect">
                        <a:avLst/>
                      </a:prstGeom>
                      <a:solidFill>
                        <a:srgbClr val="FFFF00"/>
                      </a:solidFill>
                      <a:ln w="19050">
                        <a:solidFill>
                          <a:srgbClr val="FF0000"/>
                        </a:solidFill>
                        <a:miter lim="800000"/>
                        <a:headEnd/>
                        <a:tailEnd/>
                      </a:ln>
                    </p:spPr>
                  </p:pic>
                </p:oleObj>
              </mc:Fallback>
            </mc:AlternateContent>
          </a:graphicData>
        </a:graphic>
      </p:graphicFrame>
      <p:sp>
        <p:nvSpPr>
          <p:cNvPr id="61" name="Text Box 273"/>
          <p:cNvSpPr txBox="1">
            <a:spLocks noChangeArrowheads="1"/>
          </p:cNvSpPr>
          <p:nvPr/>
        </p:nvSpPr>
        <p:spPr bwMode="auto">
          <a:xfrm>
            <a:off x="96838" y="1701800"/>
            <a:ext cx="37385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en-US" altLang="zh-CN" sz="2800" b="1">
                <a:solidFill>
                  <a:srgbClr val="FF0000"/>
                </a:solidFill>
                <a:latin typeface="Arial" panose="020B0604020202020204" pitchFamily="34" charset="0"/>
              </a:rPr>
              <a:t>2</a:t>
            </a:r>
            <a:r>
              <a:rPr lang="zh-CN" altLang="en-US" sz="2800" b="1">
                <a:solidFill>
                  <a:srgbClr val="FF0000"/>
                </a:solidFill>
                <a:latin typeface="Arial" panose="020B0604020202020204" pitchFamily="34" charset="0"/>
              </a:rPr>
              <a:t>、长直圆管道中黏性流体的流量</a:t>
            </a:r>
          </a:p>
        </p:txBody>
      </p:sp>
      <p:sp>
        <p:nvSpPr>
          <p:cNvPr id="6" name="矩形 5"/>
          <p:cNvSpPr>
            <a:spLocks noChangeArrowheads="1"/>
          </p:cNvSpPr>
          <p:nvPr/>
        </p:nvSpPr>
        <p:spPr bwMode="auto">
          <a:xfrm>
            <a:off x="3957638" y="5588000"/>
            <a:ext cx="2582862" cy="5238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eaLnBrk="1" hangingPunct="1">
              <a:spcBef>
                <a:spcPct val="0"/>
              </a:spcBef>
              <a:buFontTx/>
              <a:buNone/>
            </a:pPr>
            <a:r>
              <a:rPr lang="zh-CN" altLang="en-US" sz="2800" b="1">
                <a:latin typeface="Arial" panose="020B0604020202020204" pitchFamily="34" charset="0"/>
              </a:rPr>
              <a:t>泊肃叶公式</a:t>
            </a:r>
            <a:endParaRPr lang="zh-CN" altLang="en-US" sz="2800">
              <a:latin typeface="Arial" panose="020B0604020202020204" pitchFamily="34"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linds(horizontal)">
                                      <p:cBhvr>
                                        <p:cTn id="12" dur="500"/>
                                        <p:tgtEl>
                                          <p:spTgt spid="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718"/>
                                        </p:tgtEl>
                                        <p:attrNameLst>
                                          <p:attrName>style.visibility</p:attrName>
                                        </p:attrNameLst>
                                      </p:cBhvr>
                                      <p:to>
                                        <p:strVal val="visible"/>
                                      </p:to>
                                    </p:set>
                                    <p:animEffect transition="in" filter="wipe(left)">
                                      <p:cBhvr>
                                        <p:cTn id="17" dur="500"/>
                                        <p:tgtEl>
                                          <p:spTgt spid="2437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3719"/>
                                        </p:tgtEl>
                                        <p:attrNameLst>
                                          <p:attrName>style.visibility</p:attrName>
                                        </p:attrNameLst>
                                      </p:cBhvr>
                                      <p:to>
                                        <p:strVal val="visible"/>
                                      </p:to>
                                    </p:set>
                                    <p:animEffect transition="in" filter="wipe(left)">
                                      <p:cBhvr>
                                        <p:cTn id="27" dur="500"/>
                                        <p:tgtEl>
                                          <p:spTgt spid="2437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3715"/>
                                        </p:tgtEl>
                                        <p:attrNameLst>
                                          <p:attrName>style.visibility</p:attrName>
                                        </p:attrNameLst>
                                      </p:cBhvr>
                                      <p:to>
                                        <p:strVal val="visible"/>
                                      </p:to>
                                    </p:set>
                                    <p:animEffect transition="in" filter="wipe(left)">
                                      <p:cBhvr>
                                        <p:cTn id="32" dur="500"/>
                                        <p:tgtEl>
                                          <p:spTgt spid="2437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43716"/>
                                        </p:tgtEl>
                                        <p:attrNameLst>
                                          <p:attrName>style.visibility</p:attrName>
                                        </p:attrNameLst>
                                      </p:cBhvr>
                                      <p:to>
                                        <p:strVal val="visible"/>
                                      </p:to>
                                    </p:set>
                                    <p:animEffect transition="in" filter="wipe(left)">
                                      <p:cBhvr>
                                        <p:cTn id="37" dur="500"/>
                                        <p:tgtEl>
                                          <p:spTgt spid="2437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p:bldP spid="243718" grpId="0"/>
      <p:bldP spid="61"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ChangeArrowheads="1"/>
          </p:cNvSpPr>
          <p:nvPr/>
        </p:nvSpPr>
        <p:spPr bwMode="auto">
          <a:xfrm>
            <a:off x="376238" y="1035050"/>
            <a:ext cx="5761037"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just" eaLnBrk="1" hangingPunct="1">
              <a:spcBef>
                <a:spcPct val="5000"/>
              </a:spcBef>
              <a:buClr>
                <a:srgbClr val="E8002C"/>
              </a:buClr>
              <a:buSzPct val="80000"/>
              <a:buFont typeface="Wingdings" panose="05000000000000000000" pitchFamily="2" charset="2"/>
              <a:buChar char="¬"/>
            </a:pPr>
            <a:r>
              <a:rPr lang="zh-CN" altLang="en-US" sz="2800" b="1">
                <a:latin typeface="Arial" panose="020B0604020202020204" pitchFamily="34" charset="0"/>
              </a:rPr>
              <a:t>创造了用水银压力计测量狗主动脉血压的方法</a:t>
            </a:r>
          </a:p>
          <a:p>
            <a:pPr algn="just" eaLnBrk="1" hangingPunct="1">
              <a:spcBef>
                <a:spcPct val="5000"/>
              </a:spcBef>
              <a:buClr>
                <a:srgbClr val="E8002C"/>
              </a:buClr>
              <a:buSzPct val="80000"/>
              <a:buFont typeface="Wingdings" panose="05000000000000000000" pitchFamily="2" charset="2"/>
              <a:buChar char="¬"/>
            </a:pPr>
            <a:r>
              <a:rPr lang="zh-CN" altLang="en-US" sz="2800" b="1">
                <a:latin typeface="Arial" panose="020B0604020202020204" pitchFamily="34" charset="0"/>
              </a:rPr>
              <a:t>建立了黏滞流动的泊肃叶公式</a:t>
            </a:r>
          </a:p>
        </p:txBody>
      </p:sp>
      <p:pic>
        <p:nvPicPr>
          <p:cNvPr id="240643" name="Picture 3" descr="poiseuil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260350"/>
            <a:ext cx="2325687"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0644" name="Rectangle 4"/>
          <p:cNvSpPr>
            <a:spLocks noChangeArrowheads="1"/>
          </p:cNvSpPr>
          <p:nvPr/>
        </p:nvSpPr>
        <p:spPr bwMode="auto">
          <a:xfrm>
            <a:off x="225425" y="74613"/>
            <a:ext cx="60372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just" eaLnBrk="1" hangingPunct="1">
              <a:spcBef>
                <a:spcPct val="5000"/>
              </a:spcBef>
              <a:buClr>
                <a:srgbClr val="E8002C"/>
              </a:buClr>
              <a:buSzPct val="80000"/>
              <a:buFont typeface="Wingdings" panose="05000000000000000000" pitchFamily="2" charset="2"/>
              <a:buChar char="Ø"/>
            </a:pPr>
            <a:r>
              <a:rPr lang="zh-CN" altLang="en-US" sz="2800" b="1">
                <a:latin typeface="华文楷体" panose="02010600040101010101" pitchFamily="2" charset="-122"/>
                <a:ea typeface="华文楷体" panose="02010600040101010101" pitchFamily="2" charset="-122"/>
              </a:rPr>
              <a:t>泊肃叶 </a:t>
            </a:r>
            <a:r>
              <a:rPr lang="en-US" altLang="zh-CN" sz="2800" b="1">
                <a:latin typeface="华文楷体" panose="02010600040101010101" pitchFamily="2" charset="-122"/>
                <a:ea typeface="华文楷体" panose="02010600040101010101" pitchFamily="2" charset="-122"/>
              </a:rPr>
              <a:t>(</a:t>
            </a:r>
            <a:r>
              <a:rPr lang="en-US" altLang="zh-CN" sz="2800" b="1">
                <a:latin typeface="Calibri" panose="020F0502020204030204" pitchFamily="34" charset="0"/>
                <a:ea typeface="华文楷体" panose="02010600040101010101" pitchFamily="2" charset="-122"/>
                <a:cs typeface="Calibri" panose="020F0502020204030204" pitchFamily="34" charset="0"/>
              </a:rPr>
              <a:t>Poiseuille, 1778-1869</a:t>
            </a:r>
            <a:r>
              <a:rPr lang="en-US" altLang="zh-CN" sz="2800" b="1">
                <a:latin typeface="华文楷体" panose="02010600040101010101" pitchFamily="2" charset="-122"/>
                <a:ea typeface="华文楷体" panose="02010600040101010101" pitchFamily="2" charset="-122"/>
              </a:rPr>
              <a:t>)</a:t>
            </a:r>
          </a:p>
          <a:p>
            <a:pPr algn="just" eaLnBrk="1" hangingPunct="1">
              <a:spcBef>
                <a:spcPct val="5000"/>
              </a:spcBef>
              <a:buClr>
                <a:srgbClr val="E8002C"/>
              </a:buClr>
              <a:buSzPct val="80000"/>
              <a:buFont typeface="Wingdings" panose="05000000000000000000" pitchFamily="2" charset="2"/>
              <a:buNone/>
            </a:pPr>
            <a:r>
              <a:rPr lang="en-US" altLang="zh-CN" sz="2800" b="1">
                <a:latin typeface="华文楷体" panose="02010600040101010101" pitchFamily="2" charset="-122"/>
                <a:ea typeface="华文楷体" panose="02010600040101010101" pitchFamily="2" charset="-122"/>
              </a:rPr>
              <a:t> </a:t>
            </a:r>
            <a:r>
              <a:rPr lang="zh-CN" altLang="en-US" sz="2800" b="1">
                <a:latin typeface="华文楷体" panose="02010600040101010101" pitchFamily="2" charset="-122"/>
                <a:ea typeface="华文楷体" panose="02010600040101010101" pitchFamily="2" charset="-122"/>
              </a:rPr>
              <a:t>法国医生及生理学家</a:t>
            </a:r>
          </a:p>
        </p:txBody>
      </p:sp>
      <p:pic>
        <p:nvPicPr>
          <p:cNvPr id="240646" name="Picture 6" descr="c2_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3429000"/>
            <a:ext cx="2319337"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0648" name="Rectangle 8"/>
          <p:cNvSpPr>
            <a:spLocks noChangeArrowheads="1"/>
          </p:cNvSpPr>
          <p:nvPr/>
        </p:nvSpPr>
        <p:spPr bwMode="auto">
          <a:xfrm>
            <a:off x="352425" y="2333625"/>
            <a:ext cx="568960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just" eaLnBrk="1" hangingPunct="1">
              <a:buClr>
                <a:srgbClr val="FF0000"/>
              </a:buClr>
              <a:buFont typeface="Wingdings" panose="05000000000000000000" pitchFamily="2" charset="2"/>
              <a:buNone/>
            </a:pPr>
            <a:r>
              <a:rPr lang="zh-CN" altLang="en-US" sz="2800" b="1">
                <a:solidFill>
                  <a:srgbClr val="0000FF"/>
                </a:solidFill>
                <a:latin typeface="华文楷体" panose="02010600040101010101" pitchFamily="2" charset="-122"/>
                <a:ea typeface="华文楷体" panose="02010600040101010101" pitchFamily="2" charset="-122"/>
              </a:rPr>
              <a:t>血压测量</a:t>
            </a:r>
          </a:p>
          <a:p>
            <a:pPr algn="just" eaLnBrk="1" hangingPunct="1">
              <a:spcBef>
                <a:spcPct val="5000"/>
              </a:spcBef>
              <a:buClr>
                <a:srgbClr val="E8002C"/>
              </a:buClr>
              <a:buSzPct val="80000"/>
              <a:buFont typeface="Wingdings" panose="05000000000000000000" pitchFamily="2" charset="2"/>
              <a:buChar char="¬"/>
            </a:pPr>
            <a:r>
              <a:rPr lang="en-US" altLang="zh-CN" sz="2800" b="1">
                <a:latin typeface="华文楷体" panose="02010600040101010101" pitchFamily="2" charset="-122"/>
                <a:ea typeface="华文楷体" panose="02010600040101010101" pitchFamily="2" charset="-122"/>
              </a:rPr>
              <a:t>1733</a:t>
            </a:r>
            <a:r>
              <a:rPr lang="zh-CN" altLang="en-US" sz="2800" b="1">
                <a:latin typeface="华文楷体" panose="02010600040101010101" pitchFamily="2" charset="-122"/>
                <a:ea typeface="华文楷体" panose="02010600040101010101" pitchFamily="2" charset="-122"/>
              </a:rPr>
              <a:t>年英国牧师黑尔斯</a:t>
            </a:r>
            <a:r>
              <a:rPr lang="en-US" altLang="zh-CN" sz="2800" b="1">
                <a:latin typeface="华文楷体" panose="02010600040101010101" pitchFamily="2" charset="-122"/>
                <a:ea typeface="华文楷体" panose="02010600040101010101" pitchFamily="2" charset="-122"/>
              </a:rPr>
              <a:t>(R. S. Hales, 1677-1761)</a:t>
            </a:r>
            <a:r>
              <a:rPr lang="zh-CN" altLang="en-US" sz="2800" b="1">
                <a:latin typeface="华文楷体" panose="02010600040101010101" pitchFamily="2" charset="-122"/>
                <a:ea typeface="华文楷体" panose="02010600040101010101" pitchFamily="2" charset="-122"/>
              </a:rPr>
              <a:t>完成最早的血压测量。</a:t>
            </a:r>
            <a:endParaRPr lang="en-US" altLang="zh-CN" sz="2800" b="1">
              <a:latin typeface="华文楷体" panose="02010600040101010101" pitchFamily="2" charset="-122"/>
              <a:ea typeface="华文楷体" panose="02010600040101010101" pitchFamily="2" charset="-122"/>
            </a:endParaRPr>
          </a:p>
          <a:p>
            <a:pPr algn="just" eaLnBrk="1" hangingPunct="1">
              <a:spcBef>
                <a:spcPct val="5000"/>
              </a:spcBef>
              <a:buClr>
                <a:srgbClr val="E8002C"/>
              </a:buClr>
              <a:buSzPct val="80000"/>
              <a:buFont typeface="Wingdings" panose="05000000000000000000" pitchFamily="2" charset="2"/>
              <a:buChar char="¬"/>
            </a:pPr>
            <a:r>
              <a:rPr lang="en-US" altLang="zh-CN" sz="2800" b="1">
                <a:latin typeface="华文楷体" panose="02010600040101010101" pitchFamily="2" charset="-122"/>
                <a:ea typeface="华文楷体" panose="02010600040101010101" pitchFamily="2" charset="-122"/>
              </a:rPr>
              <a:t>1828</a:t>
            </a:r>
            <a:r>
              <a:rPr lang="zh-CN" altLang="en-US" sz="2800" b="1">
                <a:latin typeface="华文楷体" panose="02010600040101010101" pitchFamily="2" charset="-122"/>
                <a:ea typeface="华文楷体" panose="02010600040101010101" pitchFamily="2" charset="-122"/>
              </a:rPr>
              <a:t>年，泊肃叶设计出了“</a:t>
            </a:r>
            <a:r>
              <a:rPr lang="en-US" altLang="zh-CN" sz="2800" b="1">
                <a:latin typeface="华文楷体" panose="02010600040101010101" pitchFamily="2" charset="-122"/>
                <a:ea typeface="华文楷体" panose="02010600040101010101" pitchFamily="2" charset="-122"/>
              </a:rPr>
              <a:t>U”</a:t>
            </a:r>
            <a:r>
              <a:rPr lang="zh-CN" altLang="en-US" sz="2800" b="1">
                <a:latin typeface="华文楷体" panose="02010600040101010101" pitchFamily="2" charset="-122"/>
                <a:ea typeface="华文楷体" panose="02010600040101010101" pitchFamily="2" charset="-122"/>
              </a:rPr>
              <a:t>形汞压力计。</a:t>
            </a:r>
            <a:endParaRPr lang="en-US" altLang="zh-CN" sz="2800" b="1">
              <a:latin typeface="华文楷体" panose="02010600040101010101" pitchFamily="2" charset="-122"/>
              <a:ea typeface="华文楷体" panose="02010600040101010101" pitchFamily="2" charset="-122"/>
            </a:endParaRPr>
          </a:p>
          <a:p>
            <a:pPr algn="just" eaLnBrk="1" hangingPunct="1">
              <a:spcBef>
                <a:spcPct val="5000"/>
              </a:spcBef>
              <a:buClr>
                <a:srgbClr val="E8002C"/>
              </a:buClr>
              <a:buSzPct val="80000"/>
              <a:buFont typeface="Wingdings" panose="05000000000000000000" pitchFamily="2" charset="2"/>
              <a:buChar char="¬"/>
            </a:pPr>
            <a:r>
              <a:rPr lang="en-US" altLang="zh-CN" sz="2800" b="1">
                <a:latin typeface="华文楷体" panose="02010600040101010101" pitchFamily="2" charset="-122"/>
                <a:ea typeface="华文楷体" panose="02010600040101010101" pitchFamily="2" charset="-122"/>
              </a:rPr>
              <a:t>1856</a:t>
            </a:r>
            <a:r>
              <a:rPr lang="zh-CN" altLang="en-US" sz="2800" b="1">
                <a:latin typeface="华文楷体" panose="02010600040101010101" pitchFamily="2" charset="-122"/>
                <a:ea typeface="华文楷体" panose="02010600040101010101" pitchFamily="2" charset="-122"/>
              </a:rPr>
              <a:t>年医生们开始用这种方法测量人的血压。</a:t>
            </a:r>
            <a:endParaRPr lang="en-US" altLang="zh-CN" sz="2800" b="1">
              <a:latin typeface="华文楷体" panose="02010600040101010101" pitchFamily="2" charset="-122"/>
              <a:ea typeface="华文楷体" panose="02010600040101010101" pitchFamily="2" charset="-122"/>
            </a:endParaRPr>
          </a:p>
          <a:p>
            <a:pPr algn="just" eaLnBrk="1" hangingPunct="1">
              <a:spcBef>
                <a:spcPct val="5000"/>
              </a:spcBef>
              <a:buClr>
                <a:srgbClr val="E8002C"/>
              </a:buClr>
              <a:buSzPct val="80000"/>
              <a:buFont typeface="Wingdings" panose="05000000000000000000" pitchFamily="2" charset="2"/>
              <a:buChar char="¬"/>
            </a:pPr>
            <a:r>
              <a:rPr lang="en-US" altLang="zh-CN" sz="2800" b="1">
                <a:latin typeface="华文楷体" panose="02010600040101010101" pitchFamily="2" charset="-122"/>
                <a:ea typeface="华文楷体" panose="02010600040101010101" pitchFamily="2" charset="-122"/>
              </a:rPr>
              <a:t>1896</a:t>
            </a:r>
            <a:r>
              <a:rPr lang="zh-CN" altLang="en-US" sz="2800" b="1">
                <a:latin typeface="华文楷体" panose="02010600040101010101" pitchFamily="2" charset="-122"/>
                <a:ea typeface="华文楷体" panose="02010600040101010101" pitchFamily="2" charset="-122"/>
              </a:rPr>
              <a:t>年，意大利医生罗克西首创了将袖带与血压计连接起来测量血压的方法。</a:t>
            </a:r>
          </a:p>
          <a:p>
            <a:pPr algn="just" eaLnBrk="1" hangingPunct="1">
              <a:spcBef>
                <a:spcPct val="5000"/>
              </a:spcBef>
              <a:buClr>
                <a:srgbClr val="E8002C"/>
              </a:buClr>
              <a:buSzPct val="80000"/>
              <a:buFont typeface="Wingdings" panose="05000000000000000000" pitchFamily="2" charset="2"/>
              <a:buChar char="¬"/>
            </a:pPr>
            <a:endParaRPr lang="zh-CN" altLang="en-US" sz="2800" b="1">
              <a:latin typeface="华文楷体" panose="02010600040101010101" pitchFamily="2" charset="-122"/>
              <a:ea typeface="华文楷体" panose="02010600040101010101" pitchFamily="2" charset="-122"/>
            </a:endParaRPr>
          </a:p>
        </p:txBody>
      </p:sp>
      <p:sp>
        <p:nvSpPr>
          <p:cNvPr id="235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8EAEFE5E-92BC-45D2-8858-A6E2461120A6}" type="slidenum">
              <a:rPr lang="en-US" altLang="zh-CN" sz="1800" smtClean="0">
                <a:solidFill>
                  <a:srgbClr val="0000FF"/>
                </a:solidFill>
                <a:latin typeface="Arial" panose="020B0604020202020204" pitchFamily="34" charset="0"/>
              </a:rPr>
              <a:pPr>
                <a:spcBef>
                  <a:spcPct val="0"/>
                </a:spcBef>
                <a:buFontTx/>
                <a:buNone/>
              </a:pPr>
              <a:t>14</a:t>
            </a:fld>
            <a:endParaRPr lang="en-US" altLang="zh-CN" sz="1800" smtClean="0">
              <a:solidFill>
                <a:srgbClr val="0000FF"/>
              </a:solidFill>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0644"/>
                                        </p:tgtEl>
                                        <p:attrNameLst>
                                          <p:attrName>style.visibility</p:attrName>
                                        </p:attrNameLst>
                                      </p:cBhvr>
                                      <p:to>
                                        <p:strVal val="visible"/>
                                      </p:to>
                                    </p:set>
                                    <p:animEffect transition="in" filter="blinds(horizontal)">
                                      <p:cBhvr>
                                        <p:cTn id="7" dur="500"/>
                                        <p:tgtEl>
                                          <p:spTgt spid="240644"/>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240643"/>
                                        </p:tgtEl>
                                        <p:attrNameLst>
                                          <p:attrName>style.visibility</p:attrName>
                                        </p:attrNameLst>
                                      </p:cBhvr>
                                      <p:to>
                                        <p:strVal val="visible"/>
                                      </p:to>
                                    </p:set>
                                    <p:animEffect transition="in" filter="box(in)">
                                      <p:cBhvr>
                                        <p:cTn id="11" dur="500"/>
                                        <p:tgtEl>
                                          <p:spTgt spid="24064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40642"/>
                                        </p:tgtEl>
                                        <p:attrNameLst>
                                          <p:attrName>style.visibility</p:attrName>
                                        </p:attrNameLst>
                                      </p:cBhvr>
                                      <p:to>
                                        <p:strVal val="visible"/>
                                      </p:to>
                                    </p:set>
                                    <p:animEffect transition="in" filter="blinds(horizontal)">
                                      <p:cBhvr>
                                        <p:cTn id="16" dur="500"/>
                                        <p:tgtEl>
                                          <p:spTgt spid="24064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240646"/>
                                        </p:tgtEl>
                                        <p:attrNameLst>
                                          <p:attrName>style.visibility</p:attrName>
                                        </p:attrNameLst>
                                      </p:cBhvr>
                                      <p:to>
                                        <p:strVal val="visible"/>
                                      </p:to>
                                    </p:set>
                                    <p:animEffect transition="in" filter="box(in)">
                                      <p:cBhvr>
                                        <p:cTn id="21" dur="500"/>
                                        <p:tgtEl>
                                          <p:spTgt spid="2406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40648"/>
                                        </p:tgtEl>
                                        <p:attrNameLst>
                                          <p:attrName>style.visibility</p:attrName>
                                        </p:attrNameLst>
                                      </p:cBhvr>
                                      <p:to>
                                        <p:strVal val="visible"/>
                                      </p:to>
                                    </p:set>
                                    <p:animEffect transition="in" filter="blinds(horizontal)">
                                      <p:cBhvr>
                                        <p:cTn id="26" dur="500"/>
                                        <p:tgtEl>
                                          <p:spTgt spid="240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p:bldP spid="240644" grpId="0"/>
      <p:bldP spid="240648"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8" name="Rectangle 2"/>
          <p:cNvSpPr>
            <a:spLocks noGrp="1" noChangeArrowheads="1"/>
          </p:cNvSpPr>
          <p:nvPr>
            <p:ph type="body" idx="1"/>
          </p:nvPr>
        </p:nvSpPr>
        <p:spPr>
          <a:xfrm>
            <a:off x="228600" y="209550"/>
            <a:ext cx="8458200" cy="685800"/>
          </a:xfrm>
        </p:spPr>
        <p:txBody>
          <a:bodyPr/>
          <a:lstStyle/>
          <a:p>
            <a:pPr eaLnBrk="1" hangingPunct="1">
              <a:lnSpc>
                <a:spcPct val="90000"/>
              </a:lnSpc>
              <a:buFontTx/>
              <a:buNone/>
            </a:pPr>
            <a:r>
              <a:rPr lang="zh-CN" altLang="en-US" sz="2800" b="1" smtClean="0">
                <a:solidFill>
                  <a:srgbClr val="FF0000"/>
                </a:solidFill>
              </a:rPr>
              <a:t>讨论：</a:t>
            </a:r>
            <a:endParaRPr lang="zh-CN" altLang="en-US" sz="2800" b="1" smtClean="0">
              <a:sym typeface="Symbol" panose="05050102010706020507" pitchFamily="18" charset="2"/>
            </a:endParaRPr>
          </a:p>
        </p:txBody>
      </p:sp>
      <p:sp>
        <p:nvSpPr>
          <p:cNvPr id="244740" name="Rectangle 4"/>
          <p:cNvSpPr>
            <a:spLocks noChangeArrowheads="1"/>
          </p:cNvSpPr>
          <p:nvPr/>
        </p:nvSpPr>
        <p:spPr bwMode="auto">
          <a:xfrm>
            <a:off x="250825" y="1563688"/>
            <a:ext cx="491966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110000"/>
              </a:lnSpc>
              <a:buClr>
                <a:schemeClr val="accent2"/>
              </a:buClr>
              <a:buSzPct val="80000"/>
              <a:buFont typeface="Wingdings" panose="05000000000000000000" pitchFamily="2" charset="2"/>
              <a:buNone/>
            </a:pPr>
            <a:r>
              <a:rPr lang="en-US" altLang="zh-CN" sz="2800" b="1">
                <a:latin typeface="Arial" panose="020B0604020202020204" pitchFamily="34" charset="0"/>
              </a:rPr>
              <a:t>①  </a:t>
            </a:r>
            <a:r>
              <a:rPr lang="zh-CN" altLang="en-US" sz="2800" b="1">
                <a:latin typeface="Arial" panose="020B0604020202020204" pitchFamily="34" charset="0"/>
              </a:rPr>
              <a:t>最大</a:t>
            </a:r>
            <a:r>
              <a:rPr lang="zh-CN" altLang="en-US" sz="2800" b="1">
                <a:latin typeface="Arial" panose="020B0604020202020204" pitchFamily="34" charset="0"/>
                <a:sym typeface="Symbol" panose="05050102010706020507" pitchFamily="18" charset="2"/>
              </a:rPr>
              <a:t>流速</a:t>
            </a:r>
          </a:p>
        </p:txBody>
      </p:sp>
      <p:sp>
        <p:nvSpPr>
          <p:cNvPr id="244745" name="Rectangle 9"/>
          <p:cNvSpPr>
            <a:spLocks noChangeArrowheads="1"/>
          </p:cNvSpPr>
          <p:nvPr/>
        </p:nvSpPr>
        <p:spPr bwMode="auto">
          <a:xfrm>
            <a:off x="227013" y="3346450"/>
            <a:ext cx="585628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110000"/>
              </a:lnSpc>
              <a:buClr>
                <a:schemeClr val="accent2"/>
              </a:buClr>
              <a:buSzPct val="80000"/>
              <a:buFont typeface="Wingdings" panose="05000000000000000000" pitchFamily="2" charset="2"/>
              <a:buNone/>
            </a:pPr>
            <a:r>
              <a:rPr lang="en-US" altLang="zh-CN" sz="2800" b="1">
                <a:latin typeface="宋体" panose="02010600030101010101" pitchFamily="2" charset="-122"/>
                <a:sym typeface="Symbol" panose="05050102010706020507" pitchFamily="18" charset="2"/>
              </a:rPr>
              <a:t>② </a:t>
            </a:r>
            <a:r>
              <a:rPr lang="zh-CN" altLang="en-US" sz="2800" b="1">
                <a:latin typeface="Arial" panose="020B0604020202020204" pitchFamily="34" charset="0"/>
                <a:sym typeface="Symbol" panose="05050102010706020507" pitchFamily="18" charset="2"/>
              </a:rPr>
              <a:t>平均流速</a:t>
            </a:r>
          </a:p>
        </p:txBody>
      </p:sp>
      <p:graphicFrame>
        <p:nvGraphicFramePr>
          <p:cNvPr id="244749" name="Object 2"/>
          <p:cNvGraphicFramePr>
            <a:graphicFrameLocks noChangeAspect="1"/>
          </p:cNvGraphicFramePr>
          <p:nvPr/>
        </p:nvGraphicFramePr>
        <p:xfrm>
          <a:off x="1371600" y="1995488"/>
          <a:ext cx="3357563" cy="1071562"/>
        </p:xfrm>
        <a:graphic>
          <a:graphicData uri="http://schemas.openxmlformats.org/presentationml/2006/ole">
            <mc:AlternateContent xmlns:mc="http://schemas.openxmlformats.org/markup-compatibility/2006">
              <mc:Choice xmlns:v="urn:schemas-microsoft-com:vml" Requires="v">
                <p:oleObj spid="_x0000_s25645" name="Equation" r:id="rId3" imgW="1117630" imgH="342900" progId="Equation.DSMT4">
                  <p:embed/>
                </p:oleObj>
              </mc:Choice>
              <mc:Fallback>
                <p:oleObj name="Equation" r:id="rId3" imgW="1117630" imgH="3429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995488"/>
                        <a:ext cx="3357563" cy="10715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25606" name="Rectangle 15"/>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244750" name="Object 3"/>
          <p:cNvGraphicFramePr>
            <a:graphicFrameLocks noChangeAspect="1"/>
          </p:cNvGraphicFramePr>
          <p:nvPr/>
        </p:nvGraphicFramePr>
        <p:xfrm>
          <a:off x="992188" y="4014788"/>
          <a:ext cx="6130925" cy="1117600"/>
        </p:xfrm>
        <a:graphic>
          <a:graphicData uri="http://schemas.openxmlformats.org/presentationml/2006/ole">
            <mc:AlternateContent xmlns:mc="http://schemas.openxmlformats.org/markup-compatibility/2006">
              <mc:Choice xmlns:v="urn:schemas-microsoft-com:vml" Requires="v">
                <p:oleObj spid="_x0000_s25646" name="Equation" r:id="rId5" imgW="2146296" imgH="342900" progId="Equation.DSMT4">
                  <p:embed/>
                </p:oleObj>
              </mc:Choice>
              <mc:Fallback>
                <p:oleObj name="Equation" r:id="rId5" imgW="2146296" imgH="3429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2188" y="4014788"/>
                        <a:ext cx="61309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55" name="Object 4"/>
          <p:cNvGraphicFramePr>
            <a:graphicFrameLocks noChangeAspect="1"/>
          </p:cNvGraphicFramePr>
          <p:nvPr/>
        </p:nvGraphicFramePr>
        <p:xfrm>
          <a:off x="3154363" y="5383213"/>
          <a:ext cx="1958975" cy="1089025"/>
        </p:xfrm>
        <a:graphic>
          <a:graphicData uri="http://schemas.openxmlformats.org/presentationml/2006/ole">
            <mc:AlternateContent xmlns:mc="http://schemas.openxmlformats.org/markup-compatibility/2006">
              <mc:Choice xmlns:v="urn:schemas-microsoft-com:vml" Requires="v">
                <p:oleObj spid="_x0000_s25647" name="Equation" r:id="rId7" imgW="571421" imgH="304740" progId="Equation.DSMT4">
                  <p:embed/>
                </p:oleObj>
              </mc:Choice>
              <mc:Fallback>
                <p:oleObj name="Equation" r:id="rId7" imgW="571421" imgH="3047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4363" y="5383213"/>
                        <a:ext cx="1958975" cy="1089025"/>
                      </a:xfrm>
                      <a:prstGeom prst="rect">
                        <a:avLst/>
                      </a:prstGeom>
                      <a:solidFill>
                        <a:srgbClr val="FFFF00">
                          <a:alpha val="30196"/>
                        </a:srgbClr>
                      </a:solidFill>
                      <a:ln w="15875">
                        <a:solidFill>
                          <a:schemeClr val="folHlink"/>
                        </a:solidFill>
                        <a:miter lim="800000"/>
                        <a:headEnd/>
                        <a:tailEnd/>
                      </a:ln>
                    </p:spPr>
                  </p:pic>
                </p:oleObj>
              </mc:Fallback>
            </mc:AlternateContent>
          </a:graphicData>
        </a:graphic>
      </p:graphicFrame>
      <p:sp>
        <p:nvSpPr>
          <p:cNvPr id="256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25ECE3B9-6EA4-4B86-8079-C1A140AA3016}" type="slidenum">
              <a:rPr lang="en-US" altLang="zh-CN" sz="1800" smtClean="0">
                <a:solidFill>
                  <a:srgbClr val="0000FF"/>
                </a:solidFill>
                <a:latin typeface="Arial" panose="020B0604020202020204" pitchFamily="34" charset="0"/>
              </a:rPr>
              <a:pPr>
                <a:spcBef>
                  <a:spcPct val="0"/>
                </a:spcBef>
                <a:buFontTx/>
                <a:buNone/>
              </a:pPr>
              <a:t>15</a:t>
            </a:fld>
            <a:endParaRPr lang="en-US" altLang="zh-CN" sz="1800" smtClean="0">
              <a:solidFill>
                <a:srgbClr val="0000FF"/>
              </a:solidFill>
              <a:latin typeface="Arial" panose="020B0604020202020204" pitchFamily="34" charset="0"/>
            </a:endParaRPr>
          </a:p>
        </p:txBody>
      </p:sp>
      <p:graphicFrame>
        <p:nvGraphicFramePr>
          <p:cNvPr id="25610" name="Object 10"/>
          <p:cNvGraphicFramePr>
            <a:graphicFrameLocks noChangeAspect="1"/>
          </p:cNvGraphicFramePr>
          <p:nvPr/>
        </p:nvGraphicFramePr>
        <p:xfrm>
          <a:off x="5014913" y="122238"/>
          <a:ext cx="3687762" cy="1041400"/>
        </p:xfrm>
        <a:graphic>
          <a:graphicData uri="http://schemas.openxmlformats.org/presentationml/2006/ole">
            <mc:AlternateContent xmlns:mc="http://schemas.openxmlformats.org/markup-compatibility/2006">
              <mc:Choice xmlns:v="urn:schemas-microsoft-com:vml" Requires="v">
                <p:oleObj spid="_x0000_s25648" name="Equation" r:id="rId9" imgW="1320770" imgH="323820" progId="Equation.DSMT4">
                  <p:embed/>
                </p:oleObj>
              </mc:Choice>
              <mc:Fallback>
                <p:oleObj name="Equation" r:id="rId9" imgW="1320770" imgH="32382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4913" y="122238"/>
                        <a:ext cx="3687762" cy="1041400"/>
                      </a:xfrm>
                      <a:prstGeom prst="rect">
                        <a:avLst/>
                      </a:prstGeom>
                      <a:solidFill>
                        <a:srgbClr val="FFFF00">
                          <a:alpha val="30196"/>
                        </a:srgbClr>
                      </a:solidFill>
                      <a:ln w="15875">
                        <a:solidFill>
                          <a:schemeClr val="folHlink"/>
                        </a:solidFill>
                        <a:miter lim="800000"/>
                        <a:headEnd/>
                        <a:tailEnd/>
                      </a:ln>
                    </p:spPr>
                  </p:pic>
                </p:oleObj>
              </mc:Fallback>
            </mc:AlternateContent>
          </a:graphicData>
        </a:graphic>
      </p:graphicFrame>
      <p:grpSp>
        <p:nvGrpSpPr>
          <p:cNvPr id="3" name="Group 12"/>
          <p:cNvGrpSpPr>
            <a:grpSpLocks/>
          </p:cNvGrpSpPr>
          <p:nvPr/>
        </p:nvGrpSpPr>
        <p:grpSpPr bwMode="auto">
          <a:xfrm>
            <a:off x="5141913" y="1243013"/>
            <a:ext cx="3324225" cy="2400300"/>
            <a:chOff x="5201824" y="1255077"/>
            <a:chExt cx="3324225" cy="2400300"/>
          </a:xfrm>
        </p:grpSpPr>
        <p:pic>
          <p:nvPicPr>
            <p:cNvPr id="25613"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01824" y="1255077"/>
              <a:ext cx="332422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14" name="Object 12"/>
            <p:cNvGraphicFramePr>
              <a:graphicFrameLocks noChangeAspect="1"/>
            </p:cNvGraphicFramePr>
            <p:nvPr/>
          </p:nvGraphicFramePr>
          <p:xfrm>
            <a:off x="7772491" y="1712790"/>
            <a:ext cx="479095" cy="567272"/>
          </p:xfrm>
          <a:graphic>
            <a:graphicData uri="http://schemas.openxmlformats.org/presentationml/2006/ole">
              <mc:AlternateContent xmlns:mc="http://schemas.openxmlformats.org/markup-compatibility/2006">
                <mc:Choice xmlns:v="urn:schemas-microsoft-com:vml" Requires="v">
                  <p:oleObj spid="_x0000_s25649" name="Equation" r:id="rId12" imgW="76177" imgH="127080" progId="Equation.DSMT4">
                    <p:embed/>
                  </p:oleObj>
                </mc:Choice>
                <mc:Fallback>
                  <p:oleObj name="Equation" r:id="rId12" imgW="76177" imgH="127080" progId="Equation.DSMT4">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2491" y="1712790"/>
                          <a:ext cx="479095" cy="567272"/>
                        </a:xfrm>
                        <a:prstGeom prst="rect">
                          <a:avLst/>
                        </a:prstGeom>
                        <a:solidFill>
                          <a:srgbClr val="FFFF99"/>
                        </a:solidFill>
                        <a:ln>
                          <a:noFill/>
                        </a:ln>
                        <a:extLst>
                          <a:ext uri="{91240B29-F687-4F45-9708-019B960494DF}">
                            <a14:hiddenLine xmlns:a14="http://schemas.microsoft.com/office/drawing/2010/main" w="15875">
                              <a:solidFill>
                                <a:schemeClr val="folHlink"/>
                              </a:solidFill>
                              <a:miter lim="800000"/>
                              <a:headEnd/>
                              <a:tailEnd/>
                            </a14:hiddenLine>
                          </a:ext>
                        </a:extLst>
                      </p:spPr>
                    </p:pic>
                  </p:oleObj>
                </mc:Fallback>
              </mc:AlternateContent>
            </a:graphicData>
          </a:graphic>
        </p:graphicFrame>
      </p:grpSp>
      <p:sp>
        <p:nvSpPr>
          <p:cNvPr id="15" name="Rectangle 2"/>
          <p:cNvSpPr txBox="1">
            <a:spLocks noChangeArrowheads="1"/>
          </p:cNvSpPr>
          <p:nvPr/>
        </p:nvSpPr>
        <p:spPr bwMode="auto">
          <a:xfrm>
            <a:off x="227013" y="78105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90000"/>
              </a:lnSpc>
              <a:buFontTx/>
              <a:buNone/>
            </a:pPr>
            <a:r>
              <a:rPr lang="zh-CN" altLang="en-US" sz="2800" b="1"/>
              <a:t>（</a:t>
            </a:r>
            <a:r>
              <a:rPr lang="en-US" altLang="zh-CN" sz="2800" b="1"/>
              <a:t>1</a:t>
            </a:r>
            <a:r>
              <a:rPr lang="zh-CN" altLang="en-US" sz="2800" b="1"/>
              <a:t>）最大</a:t>
            </a:r>
            <a:r>
              <a:rPr lang="zh-CN" altLang="en-US" sz="2800" b="1">
                <a:sym typeface="Symbol" panose="05050102010706020507" pitchFamily="18" charset="2"/>
              </a:rPr>
              <a:t>流速与平均流速</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4738">
                                            <p:txEl>
                                              <p:pRg st="0" end="0"/>
                                            </p:txEl>
                                          </p:spTgt>
                                        </p:tgtEl>
                                        <p:attrNameLst>
                                          <p:attrName>style.visibility</p:attrName>
                                        </p:attrNameLst>
                                      </p:cBhvr>
                                      <p:to>
                                        <p:strVal val="visible"/>
                                      </p:to>
                                    </p:set>
                                    <p:animEffect transition="in" filter="blinds(horizontal)">
                                      <p:cBhvr>
                                        <p:cTn id="7" dur="500"/>
                                        <p:tgtEl>
                                          <p:spTgt spid="244738">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blinds(horizontal)">
                                      <p:cBhvr>
                                        <p:cTn id="11" dur="500"/>
                                        <p:tgtEl>
                                          <p:spTgt spid="1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ox(in)">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44740"/>
                                        </p:tgtEl>
                                        <p:attrNameLst>
                                          <p:attrName>style.visibility</p:attrName>
                                        </p:attrNameLst>
                                      </p:cBhvr>
                                      <p:to>
                                        <p:strVal val="visible"/>
                                      </p:to>
                                    </p:set>
                                    <p:animEffect transition="in" filter="blinds(horizontal)">
                                      <p:cBhvr>
                                        <p:cTn id="21" dur="500"/>
                                        <p:tgtEl>
                                          <p:spTgt spid="24474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44749"/>
                                        </p:tgtEl>
                                        <p:attrNameLst>
                                          <p:attrName>style.visibility</p:attrName>
                                        </p:attrNameLst>
                                      </p:cBhvr>
                                      <p:to>
                                        <p:strVal val="visible"/>
                                      </p:to>
                                    </p:set>
                                    <p:animEffect transition="in" filter="wipe(left)">
                                      <p:cBhvr>
                                        <p:cTn id="26" dur="500"/>
                                        <p:tgtEl>
                                          <p:spTgt spid="24474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44745"/>
                                        </p:tgtEl>
                                        <p:attrNameLst>
                                          <p:attrName>style.visibility</p:attrName>
                                        </p:attrNameLst>
                                      </p:cBhvr>
                                      <p:to>
                                        <p:strVal val="visible"/>
                                      </p:to>
                                    </p:set>
                                    <p:animEffect transition="in" filter="blinds(horizontal)">
                                      <p:cBhvr>
                                        <p:cTn id="31" dur="500"/>
                                        <p:tgtEl>
                                          <p:spTgt spid="24474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44750"/>
                                        </p:tgtEl>
                                        <p:attrNameLst>
                                          <p:attrName>style.visibility</p:attrName>
                                        </p:attrNameLst>
                                      </p:cBhvr>
                                      <p:to>
                                        <p:strVal val="visible"/>
                                      </p:to>
                                    </p:set>
                                    <p:animEffect transition="in" filter="wipe(left)">
                                      <p:cBhvr>
                                        <p:cTn id="36" dur="500"/>
                                        <p:tgtEl>
                                          <p:spTgt spid="24475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44755"/>
                                        </p:tgtEl>
                                        <p:attrNameLst>
                                          <p:attrName>style.visibility</p:attrName>
                                        </p:attrNameLst>
                                      </p:cBhvr>
                                      <p:to>
                                        <p:strVal val="visible"/>
                                      </p:to>
                                    </p:set>
                                    <p:animEffect transition="in" filter="wipe(left)">
                                      <p:cBhvr>
                                        <p:cTn id="41" dur="500"/>
                                        <p:tgtEl>
                                          <p:spTgt spid="24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8" grpId="0" build="p"/>
      <p:bldP spid="244740" grpId="0"/>
      <p:bldP spid="244745" grpId="0"/>
      <p:bldP spid="1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858" name="Rectangle 2"/>
          <p:cNvSpPr>
            <a:spLocks noGrp="1" noChangeArrowheads="1"/>
          </p:cNvSpPr>
          <p:nvPr>
            <p:ph type="body" idx="1"/>
          </p:nvPr>
        </p:nvSpPr>
        <p:spPr>
          <a:xfrm>
            <a:off x="250825" y="404813"/>
            <a:ext cx="8458200" cy="685800"/>
          </a:xfrm>
        </p:spPr>
        <p:txBody>
          <a:bodyPr/>
          <a:lstStyle/>
          <a:p>
            <a:pPr eaLnBrk="1" hangingPunct="1">
              <a:lnSpc>
                <a:spcPct val="90000"/>
              </a:lnSpc>
              <a:buFontTx/>
              <a:buNone/>
            </a:pPr>
            <a:r>
              <a:rPr lang="en-US" altLang="zh-CN" sz="2800" b="1" smtClean="0"/>
              <a:t>(2) </a:t>
            </a:r>
            <a:r>
              <a:rPr lang="zh-CN" altLang="en-US" sz="2800" b="1" smtClean="0">
                <a:sym typeface="Symbol" panose="05050102010706020507" pitchFamily="18" charset="2"/>
              </a:rPr>
              <a:t>流阻</a:t>
            </a:r>
            <a:endParaRPr lang="en-US" altLang="zh-CN" sz="2800" b="1" smtClean="0">
              <a:sym typeface="Symbol" panose="05050102010706020507" pitchFamily="18" charset="2"/>
            </a:endParaRPr>
          </a:p>
        </p:txBody>
      </p:sp>
      <p:graphicFrame>
        <p:nvGraphicFramePr>
          <p:cNvPr id="249859" name="Object 2"/>
          <p:cNvGraphicFramePr>
            <a:graphicFrameLocks noChangeAspect="1"/>
          </p:cNvGraphicFramePr>
          <p:nvPr/>
        </p:nvGraphicFramePr>
        <p:xfrm>
          <a:off x="1042988" y="1282700"/>
          <a:ext cx="6592887" cy="1141413"/>
        </p:xfrm>
        <a:graphic>
          <a:graphicData uri="http://schemas.openxmlformats.org/presentationml/2006/ole">
            <mc:AlternateContent xmlns:mc="http://schemas.openxmlformats.org/markup-compatibility/2006">
              <mc:Choice xmlns:v="urn:schemas-microsoft-com:vml" Requires="v">
                <p:oleObj spid="_x0000_s26704" name="Equation" r:id="rId3" imgW="2520881" imgH="368280" progId="Equation.DSMT4">
                  <p:embed/>
                </p:oleObj>
              </mc:Choice>
              <mc:Fallback>
                <p:oleObj name="Equation" r:id="rId3" imgW="2520881" imgH="3682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282700"/>
                        <a:ext cx="6592887" cy="11414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249860" name="Rectangle 4"/>
          <p:cNvSpPr>
            <a:spLocks noChangeArrowheads="1"/>
          </p:cNvSpPr>
          <p:nvPr/>
        </p:nvSpPr>
        <p:spPr bwMode="auto">
          <a:xfrm>
            <a:off x="228600" y="2438400"/>
            <a:ext cx="93948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110000"/>
              </a:lnSpc>
              <a:buClr>
                <a:schemeClr val="accent2"/>
              </a:buClr>
              <a:buSzPct val="80000"/>
              <a:buFont typeface="Wingdings" panose="05000000000000000000" pitchFamily="2" charset="2"/>
              <a:buNone/>
            </a:pPr>
            <a:r>
              <a:rPr lang="en-US" altLang="zh-CN" sz="2800" b="1"/>
              <a:t>①</a:t>
            </a:r>
            <a:r>
              <a:rPr lang="en-US" altLang="zh-CN" sz="2800" b="1" i="1">
                <a:solidFill>
                  <a:schemeClr val="hlink"/>
                </a:solidFill>
              </a:rPr>
              <a:t> </a:t>
            </a:r>
            <a:r>
              <a:rPr lang="en-US" altLang="zh-CN" sz="2800" b="1" i="1">
                <a:solidFill>
                  <a:schemeClr val="accent2"/>
                </a:solidFill>
              </a:rPr>
              <a:t> </a:t>
            </a:r>
            <a:r>
              <a:rPr lang="en-US" altLang="zh-CN" sz="2800" b="1" i="1">
                <a:solidFill>
                  <a:srgbClr val="0000FF"/>
                </a:solidFill>
              </a:rPr>
              <a:t>R</a:t>
            </a:r>
            <a:r>
              <a:rPr lang="en-US" altLang="zh-CN" sz="2800" b="1" i="1" baseline="-25000">
                <a:solidFill>
                  <a:srgbClr val="0000FF"/>
                </a:solidFill>
              </a:rPr>
              <a:t>f</a:t>
            </a:r>
            <a:r>
              <a:rPr lang="en-US" altLang="zh-CN" sz="2800" b="1" i="1" baseline="-25000">
                <a:solidFill>
                  <a:schemeClr val="folHlink"/>
                </a:solidFill>
              </a:rPr>
              <a:t> </a:t>
            </a:r>
            <a:r>
              <a:rPr lang="zh-CN" altLang="en-US" sz="2800" b="1"/>
              <a:t>叫做</a:t>
            </a:r>
            <a:r>
              <a:rPr lang="zh-CN" altLang="en-US" sz="2800" b="1">
                <a:sym typeface="Symbol" panose="05050102010706020507" pitchFamily="18" charset="2"/>
              </a:rPr>
              <a:t>流阻</a:t>
            </a:r>
            <a:r>
              <a:rPr lang="en-US" altLang="zh-CN" sz="2800" b="1">
                <a:sym typeface="Symbol" panose="05050102010706020507" pitchFamily="18" charset="2"/>
              </a:rPr>
              <a:t>, </a:t>
            </a:r>
            <a:r>
              <a:rPr lang="zh-CN" altLang="en-US" sz="2800" b="1">
                <a:sym typeface="Symbol" panose="05050102010706020507" pitchFamily="18" charset="2"/>
              </a:rPr>
              <a:t>只决定与管的长度、半径和流体的黏度。</a:t>
            </a:r>
            <a:endParaRPr lang="en-US" altLang="zh-CN" sz="2800" b="1">
              <a:sym typeface="Symbol" panose="05050102010706020507" pitchFamily="18" charset="2"/>
            </a:endParaRPr>
          </a:p>
          <a:p>
            <a:pPr eaLnBrk="1" hangingPunct="1">
              <a:lnSpc>
                <a:spcPct val="110000"/>
              </a:lnSpc>
              <a:buClr>
                <a:schemeClr val="accent2"/>
              </a:buClr>
              <a:buSzPct val="80000"/>
              <a:buFont typeface="Wingdings" panose="05000000000000000000" pitchFamily="2" charset="2"/>
              <a:buNone/>
            </a:pPr>
            <a:r>
              <a:rPr lang="en-US" altLang="zh-CN" sz="2800" b="1">
                <a:sym typeface="Symbol" panose="05050102010706020507" pitchFamily="18" charset="2"/>
              </a:rPr>
              <a:t>     </a:t>
            </a:r>
            <a:r>
              <a:rPr lang="zh-CN" altLang="en-US" sz="2800" b="1">
                <a:sym typeface="Symbol" panose="05050102010706020507" pitchFamily="18" charset="2"/>
              </a:rPr>
              <a:t>单位：</a:t>
            </a:r>
            <a:r>
              <a:rPr lang="en-US" altLang="zh-CN" sz="2800" b="1">
                <a:solidFill>
                  <a:srgbClr val="0000FF"/>
                </a:solidFill>
                <a:sym typeface="Symbol" panose="05050102010706020507" pitchFamily="18" charset="2"/>
              </a:rPr>
              <a:t>Pas/m</a:t>
            </a:r>
            <a:r>
              <a:rPr lang="en-US" altLang="zh-CN" sz="2800" b="1" baseline="30000">
                <a:solidFill>
                  <a:srgbClr val="0000FF"/>
                </a:solidFill>
                <a:sym typeface="Symbol" panose="05050102010706020507" pitchFamily="18" charset="2"/>
              </a:rPr>
              <a:t>3</a:t>
            </a:r>
          </a:p>
        </p:txBody>
      </p:sp>
      <p:sp>
        <p:nvSpPr>
          <p:cNvPr id="249861" name="Rectangle 5"/>
          <p:cNvSpPr>
            <a:spLocks noChangeArrowheads="1"/>
          </p:cNvSpPr>
          <p:nvPr/>
        </p:nvSpPr>
        <p:spPr bwMode="auto">
          <a:xfrm>
            <a:off x="971550" y="4381500"/>
            <a:ext cx="1439863"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90000"/>
              </a:lnSpc>
              <a:buClr>
                <a:schemeClr val="accent2"/>
              </a:buClr>
              <a:buSzPct val="80000"/>
              <a:buFont typeface="Wingdings" panose="05000000000000000000" pitchFamily="2" charset="2"/>
              <a:buNone/>
            </a:pPr>
            <a:r>
              <a:rPr lang="zh-CN" altLang="en-US" sz="2800" b="1">
                <a:latin typeface="Arial" panose="020B0604020202020204" pitchFamily="34" charset="0"/>
                <a:sym typeface="Symbol" panose="05050102010706020507" pitchFamily="18" charset="2"/>
              </a:rPr>
              <a:t>串联</a:t>
            </a:r>
            <a:r>
              <a:rPr lang="en-US" altLang="zh-CN" sz="2800" b="1">
                <a:latin typeface="Arial" panose="020B0604020202020204" pitchFamily="34" charset="0"/>
                <a:sym typeface="Symbol" panose="05050102010706020507" pitchFamily="18" charset="2"/>
              </a:rPr>
              <a:t>:</a:t>
            </a:r>
            <a:endParaRPr lang="en-US" altLang="zh-CN" sz="2800" b="1">
              <a:latin typeface="Arial" panose="020B0604020202020204" pitchFamily="34" charset="0"/>
              <a:ea typeface="黑体" panose="02010609060101010101" pitchFamily="49" charset="-122"/>
              <a:sym typeface="Symbol" panose="05050102010706020507" pitchFamily="18" charset="2"/>
            </a:endParaRPr>
          </a:p>
        </p:txBody>
      </p:sp>
      <p:sp>
        <p:nvSpPr>
          <p:cNvPr id="249862" name="Rectangle 6"/>
          <p:cNvSpPr>
            <a:spLocks noChangeArrowheads="1"/>
          </p:cNvSpPr>
          <p:nvPr/>
        </p:nvSpPr>
        <p:spPr bwMode="auto">
          <a:xfrm>
            <a:off x="971550" y="5246688"/>
            <a:ext cx="12969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90000"/>
              </a:lnSpc>
              <a:buClr>
                <a:schemeClr val="accent2"/>
              </a:buClr>
              <a:buSzPct val="80000"/>
              <a:buFont typeface="Wingdings" panose="05000000000000000000" pitchFamily="2" charset="2"/>
              <a:buNone/>
            </a:pPr>
            <a:r>
              <a:rPr lang="zh-CN" altLang="en-US" sz="2800" b="1">
                <a:latin typeface="Arial" panose="020B0604020202020204" pitchFamily="34" charset="0"/>
                <a:sym typeface="Symbol" panose="05050102010706020507" pitchFamily="18" charset="2"/>
              </a:rPr>
              <a:t>并联</a:t>
            </a:r>
            <a:r>
              <a:rPr lang="en-US" altLang="zh-CN" sz="2800" b="1">
                <a:latin typeface="Arial" panose="020B0604020202020204" pitchFamily="34" charset="0"/>
                <a:sym typeface="Symbol" panose="05050102010706020507" pitchFamily="18" charset="2"/>
              </a:rPr>
              <a:t>:</a:t>
            </a:r>
            <a:endParaRPr lang="en-US" altLang="zh-CN" sz="3600" b="1">
              <a:latin typeface="Arial" panose="020B0604020202020204" pitchFamily="34" charset="0"/>
              <a:ea typeface="黑体" panose="02010609060101010101" pitchFamily="49" charset="-122"/>
              <a:sym typeface="Symbol" panose="05050102010706020507" pitchFamily="18" charset="2"/>
            </a:endParaRPr>
          </a:p>
        </p:txBody>
      </p:sp>
      <p:graphicFrame>
        <p:nvGraphicFramePr>
          <p:cNvPr id="249863" name="Object 3"/>
          <p:cNvGraphicFramePr>
            <a:graphicFrameLocks noChangeAspect="1"/>
          </p:cNvGraphicFramePr>
          <p:nvPr/>
        </p:nvGraphicFramePr>
        <p:xfrm>
          <a:off x="2403475" y="4310063"/>
          <a:ext cx="3446463" cy="600075"/>
        </p:xfrm>
        <a:graphic>
          <a:graphicData uri="http://schemas.openxmlformats.org/presentationml/2006/ole">
            <mc:AlternateContent xmlns:mc="http://schemas.openxmlformats.org/markup-compatibility/2006">
              <mc:Choice xmlns:v="urn:schemas-microsoft-com:vml" Requires="v">
                <p:oleObj spid="_x0000_s26705" name="Equation" r:id="rId5" imgW="1231986" imgH="139680" progId="Equation.DSMT4">
                  <p:embed/>
                </p:oleObj>
              </mc:Choice>
              <mc:Fallback>
                <p:oleObj name="Equation" r:id="rId5" imgW="1231986" imgH="1396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3475" y="4310063"/>
                        <a:ext cx="3446463" cy="6000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249864" name="Object 4"/>
          <p:cNvGraphicFramePr>
            <a:graphicFrameLocks noChangeAspect="1"/>
          </p:cNvGraphicFramePr>
          <p:nvPr/>
        </p:nvGraphicFramePr>
        <p:xfrm>
          <a:off x="2459038" y="5030788"/>
          <a:ext cx="3600450" cy="1147762"/>
        </p:xfrm>
        <a:graphic>
          <a:graphicData uri="http://schemas.openxmlformats.org/presentationml/2006/ole">
            <mc:AlternateContent xmlns:mc="http://schemas.openxmlformats.org/markup-compatibility/2006">
              <mc:Choice xmlns:v="urn:schemas-microsoft-com:vml" Requires="v">
                <p:oleObj spid="_x0000_s26706" name="Equation" r:id="rId7" imgW="1320770" imgH="355680" progId="Equation.DSMT4">
                  <p:embed/>
                </p:oleObj>
              </mc:Choice>
              <mc:Fallback>
                <p:oleObj name="Equation" r:id="rId7" imgW="1320770" imgH="3556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9038" y="5030788"/>
                        <a:ext cx="3600450" cy="11477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249865" name="Rectangle 9"/>
          <p:cNvSpPr>
            <a:spLocks noChangeArrowheads="1"/>
          </p:cNvSpPr>
          <p:nvPr/>
        </p:nvSpPr>
        <p:spPr bwMode="auto">
          <a:xfrm>
            <a:off x="250825" y="3589338"/>
            <a:ext cx="585628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110000"/>
              </a:lnSpc>
              <a:buClr>
                <a:schemeClr val="accent2"/>
              </a:buClr>
              <a:buSzPct val="80000"/>
              <a:buFont typeface="Wingdings" panose="05000000000000000000" pitchFamily="2" charset="2"/>
              <a:buNone/>
            </a:pPr>
            <a:r>
              <a:rPr lang="en-US" altLang="zh-CN" sz="2800" b="1">
                <a:latin typeface="宋体" panose="02010600030101010101" pitchFamily="2" charset="-122"/>
                <a:sym typeface="Symbol" panose="05050102010706020507" pitchFamily="18" charset="2"/>
              </a:rPr>
              <a:t>②</a:t>
            </a:r>
            <a:r>
              <a:rPr lang="en-US" altLang="zh-CN" sz="2800" b="1">
                <a:latin typeface="Arial" panose="020B0604020202020204" pitchFamily="34" charset="0"/>
                <a:sym typeface="Symbol" panose="05050102010706020507" pitchFamily="18" charset="2"/>
              </a:rPr>
              <a:t>  </a:t>
            </a:r>
            <a:r>
              <a:rPr lang="zh-CN" altLang="en-US" sz="2800" b="1">
                <a:latin typeface="Arial" panose="020B0604020202020204" pitchFamily="34" charset="0"/>
                <a:sym typeface="Symbol" panose="05050102010706020507" pitchFamily="18" charset="2"/>
              </a:rPr>
              <a:t>流阻的串并联</a:t>
            </a:r>
            <a:r>
              <a:rPr lang="en-US" altLang="zh-CN" sz="2800" b="1">
                <a:latin typeface="Arial" panose="020B0604020202020204" pitchFamily="34" charset="0"/>
                <a:sym typeface="Symbol" panose="05050102010706020507" pitchFamily="18" charset="2"/>
              </a:rPr>
              <a:t>:</a:t>
            </a:r>
            <a:endParaRPr lang="en-US" altLang="zh-CN" sz="2800" b="1">
              <a:latin typeface="Arial" panose="020B0604020202020204" pitchFamily="34" charset="0"/>
              <a:ea typeface="黑体" panose="02010609060101010101" pitchFamily="49" charset="-122"/>
              <a:sym typeface="Symbol" panose="05050102010706020507" pitchFamily="18" charset="2"/>
            </a:endParaRPr>
          </a:p>
        </p:txBody>
      </p:sp>
      <p:sp>
        <p:nvSpPr>
          <p:cNvPr id="266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092B59F6-14F5-4A38-BF89-F5A4E3D2DAB7}" type="slidenum">
              <a:rPr lang="en-US" altLang="zh-CN" sz="1800" smtClean="0">
                <a:solidFill>
                  <a:srgbClr val="0000FF"/>
                </a:solidFill>
                <a:latin typeface="Arial" panose="020B0604020202020204" pitchFamily="34" charset="0"/>
              </a:rPr>
              <a:pPr>
                <a:spcBef>
                  <a:spcPct val="0"/>
                </a:spcBef>
                <a:buFontTx/>
                <a:buNone/>
              </a:pPr>
              <a:t>16</a:t>
            </a:fld>
            <a:endParaRPr lang="en-US" altLang="zh-CN" sz="1800" smtClean="0">
              <a:solidFill>
                <a:srgbClr val="0000FF"/>
              </a:solidFill>
              <a:latin typeface="Arial" panose="020B0604020202020204" pitchFamily="34" charset="0"/>
            </a:endParaRPr>
          </a:p>
        </p:txBody>
      </p:sp>
      <p:graphicFrame>
        <p:nvGraphicFramePr>
          <p:cNvPr id="26635" name="Object 11"/>
          <p:cNvGraphicFramePr>
            <a:graphicFrameLocks noChangeAspect="1"/>
          </p:cNvGraphicFramePr>
          <p:nvPr/>
        </p:nvGraphicFramePr>
        <p:xfrm>
          <a:off x="5307013" y="77788"/>
          <a:ext cx="2914650" cy="1031875"/>
        </p:xfrm>
        <a:graphic>
          <a:graphicData uri="http://schemas.openxmlformats.org/presentationml/2006/ole">
            <mc:AlternateContent xmlns:mc="http://schemas.openxmlformats.org/markup-compatibility/2006">
              <mc:Choice xmlns:v="urn:schemas-microsoft-com:vml" Requires="v">
                <p:oleObj spid="_x0000_s26707" name="Equation" r:id="rId9" imgW="1041453" imgH="342900" progId="Equation.DSMT4">
                  <p:embed/>
                </p:oleObj>
              </mc:Choice>
              <mc:Fallback>
                <p:oleObj name="Equation" r:id="rId9" imgW="1041453" imgH="3429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7013" y="77788"/>
                        <a:ext cx="2914650" cy="1031875"/>
                      </a:xfrm>
                      <a:prstGeom prst="rect">
                        <a:avLst/>
                      </a:prstGeom>
                      <a:solidFill>
                        <a:srgbClr val="FFFF00">
                          <a:alpha val="30196"/>
                        </a:srgbClr>
                      </a:solidFill>
                      <a:ln w="15875">
                        <a:solidFill>
                          <a:schemeClr val="folHlink"/>
                        </a:solidFill>
                        <a:miter lim="800000"/>
                        <a:headEnd/>
                        <a:tailEnd/>
                      </a:ln>
                    </p:spPr>
                  </p:pic>
                </p:oleObj>
              </mc:Fallback>
            </mc:AlternateContent>
          </a:graphicData>
        </a:graphic>
      </p:graphicFrame>
      <p:grpSp>
        <p:nvGrpSpPr>
          <p:cNvPr id="12" name="Group 117"/>
          <p:cNvGrpSpPr>
            <a:grpSpLocks/>
          </p:cNvGrpSpPr>
          <p:nvPr/>
        </p:nvGrpSpPr>
        <p:grpSpPr bwMode="auto">
          <a:xfrm>
            <a:off x="5138738" y="4308475"/>
            <a:ext cx="3940175" cy="1771650"/>
            <a:chOff x="1020" y="799"/>
            <a:chExt cx="3351" cy="1667"/>
          </a:xfrm>
        </p:grpSpPr>
        <p:sp>
          <p:nvSpPr>
            <p:cNvPr id="26639" name="Text Box 118"/>
            <p:cNvSpPr txBox="1">
              <a:spLocks noChangeArrowheads="1"/>
            </p:cNvSpPr>
            <p:nvPr/>
          </p:nvSpPr>
          <p:spPr bwMode="auto">
            <a:xfrm>
              <a:off x="3061" y="799"/>
              <a:ext cx="480" cy="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kumimoji="1" lang="en-US" altLang="zh-CN" sz="1800" i="1">
                  <a:solidFill>
                    <a:schemeClr val="accent2"/>
                  </a:solidFill>
                </a:rPr>
                <a:t>S</a:t>
              </a:r>
              <a:r>
                <a:rPr kumimoji="1" lang="en-US" altLang="zh-CN" sz="1800" baseline="-25000">
                  <a:solidFill>
                    <a:schemeClr val="accent2"/>
                  </a:solidFill>
                </a:rPr>
                <a:t>1</a:t>
              </a:r>
            </a:p>
          </p:txBody>
        </p:sp>
        <p:sp>
          <p:nvSpPr>
            <p:cNvPr id="26640" name="Line 119"/>
            <p:cNvSpPr>
              <a:spLocks noChangeShapeType="1"/>
            </p:cNvSpPr>
            <p:nvPr/>
          </p:nvSpPr>
          <p:spPr bwMode="auto">
            <a:xfrm>
              <a:off x="1111" y="1799"/>
              <a:ext cx="163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1" name="Line 120"/>
            <p:cNvSpPr>
              <a:spLocks noChangeShapeType="1"/>
            </p:cNvSpPr>
            <p:nvPr/>
          </p:nvSpPr>
          <p:spPr bwMode="auto">
            <a:xfrm flipV="1">
              <a:off x="2695" y="1079"/>
              <a:ext cx="120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2" name="Line 121"/>
            <p:cNvSpPr>
              <a:spLocks noChangeShapeType="1"/>
            </p:cNvSpPr>
            <p:nvPr/>
          </p:nvSpPr>
          <p:spPr bwMode="auto">
            <a:xfrm flipV="1">
              <a:off x="3031" y="1319"/>
              <a:ext cx="912"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3" name="Line 122"/>
            <p:cNvSpPr>
              <a:spLocks noChangeShapeType="1"/>
            </p:cNvSpPr>
            <p:nvPr/>
          </p:nvSpPr>
          <p:spPr bwMode="auto">
            <a:xfrm>
              <a:off x="2743" y="1799"/>
              <a:ext cx="1152" cy="43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4" name="Line 123"/>
            <p:cNvSpPr>
              <a:spLocks noChangeShapeType="1"/>
            </p:cNvSpPr>
            <p:nvPr/>
          </p:nvSpPr>
          <p:spPr bwMode="auto">
            <a:xfrm>
              <a:off x="3031" y="1559"/>
              <a:ext cx="96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5" name="Line 124"/>
            <p:cNvSpPr>
              <a:spLocks noChangeShapeType="1"/>
            </p:cNvSpPr>
            <p:nvPr/>
          </p:nvSpPr>
          <p:spPr bwMode="auto">
            <a:xfrm>
              <a:off x="1111" y="1367"/>
              <a:ext cx="163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6" name="Arc 125"/>
            <p:cNvSpPr>
              <a:spLocks/>
            </p:cNvSpPr>
            <p:nvPr/>
          </p:nvSpPr>
          <p:spPr bwMode="auto">
            <a:xfrm flipH="1">
              <a:off x="3319" y="1751"/>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7" name="Arc 126"/>
            <p:cNvSpPr>
              <a:spLocks/>
            </p:cNvSpPr>
            <p:nvPr/>
          </p:nvSpPr>
          <p:spPr bwMode="auto">
            <a:xfrm flipV="1">
              <a:off x="3319" y="1751"/>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8" name="Arc 127"/>
            <p:cNvSpPr>
              <a:spLocks/>
            </p:cNvSpPr>
            <p:nvPr/>
          </p:nvSpPr>
          <p:spPr bwMode="auto">
            <a:xfrm>
              <a:off x="3463" y="1175"/>
              <a:ext cx="9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9" name="Arc 128"/>
            <p:cNvSpPr>
              <a:spLocks/>
            </p:cNvSpPr>
            <p:nvPr/>
          </p:nvSpPr>
          <p:spPr bwMode="auto">
            <a:xfrm flipH="1" flipV="1">
              <a:off x="3463" y="1175"/>
              <a:ext cx="9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0" name="Line 129"/>
            <p:cNvSpPr>
              <a:spLocks noChangeShapeType="1"/>
            </p:cNvSpPr>
            <p:nvPr/>
          </p:nvSpPr>
          <p:spPr bwMode="auto">
            <a:xfrm>
              <a:off x="3379" y="1887"/>
              <a:ext cx="384" cy="144"/>
            </a:xfrm>
            <a:prstGeom prst="line">
              <a:avLst/>
            </a:prstGeom>
            <a:noFill/>
            <a:ln w="3175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51" name="Line 130"/>
            <p:cNvSpPr>
              <a:spLocks noChangeShapeType="1"/>
            </p:cNvSpPr>
            <p:nvPr/>
          </p:nvSpPr>
          <p:spPr bwMode="auto">
            <a:xfrm flipV="1">
              <a:off x="3511" y="1223"/>
              <a:ext cx="384" cy="96"/>
            </a:xfrm>
            <a:prstGeom prst="line">
              <a:avLst/>
            </a:prstGeom>
            <a:noFill/>
            <a:ln w="3175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52" name="Text Box 131"/>
            <p:cNvSpPr txBox="1">
              <a:spLocks noChangeArrowheads="1"/>
            </p:cNvSpPr>
            <p:nvPr/>
          </p:nvSpPr>
          <p:spPr bwMode="auto">
            <a:xfrm>
              <a:off x="1831" y="935"/>
              <a:ext cx="480" cy="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kumimoji="1" lang="en-US" altLang="zh-CN" sz="1800" i="1">
                  <a:solidFill>
                    <a:schemeClr val="accent2"/>
                  </a:solidFill>
                </a:rPr>
                <a:t>S</a:t>
              </a:r>
              <a:endParaRPr kumimoji="1" lang="en-US" altLang="zh-CN" sz="1800" baseline="-25000">
                <a:solidFill>
                  <a:schemeClr val="accent2"/>
                </a:solidFill>
              </a:endParaRPr>
            </a:p>
          </p:txBody>
        </p:sp>
        <p:sp>
          <p:nvSpPr>
            <p:cNvPr id="26653" name="Text Box 132"/>
            <p:cNvSpPr txBox="1">
              <a:spLocks noChangeArrowheads="1"/>
            </p:cNvSpPr>
            <p:nvPr/>
          </p:nvSpPr>
          <p:spPr bwMode="auto">
            <a:xfrm>
              <a:off x="3106" y="1978"/>
              <a:ext cx="481" cy="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kumimoji="1" lang="en-US" altLang="zh-CN" sz="1800" i="1">
                  <a:solidFill>
                    <a:schemeClr val="accent2"/>
                  </a:solidFill>
                </a:rPr>
                <a:t>S</a:t>
              </a:r>
              <a:r>
                <a:rPr kumimoji="1" lang="en-US" altLang="zh-CN" sz="1800" baseline="-25000">
                  <a:solidFill>
                    <a:schemeClr val="accent2"/>
                  </a:solidFill>
                </a:rPr>
                <a:t>2</a:t>
              </a:r>
            </a:p>
          </p:txBody>
        </p:sp>
        <p:sp>
          <p:nvSpPr>
            <p:cNvPr id="26654" name="Text Box 133"/>
            <p:cNvSpPr txBox="1">
              <a:spLocks noChangeArrowheads="1"/>
            </p:cNvSpPr>
            <p:nvPr/>
          </p:nvSpPr>
          <p:spPr bwMode="auto">
            <a:xfrm>
              <a:off x="2606" y="1402"/>
              <a:ext cx="326" cy="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kumimoji="1" lang="en-US" altLang="zh-CN" sz="1800" i="1">
                  <a:solidFill>
                    <a:schemeClr val="accent2"/>
                  </a:solidFill>
                  <a:latin typeface="Book Antiqua" panose="02040602050305030304" pitchFamily="18" charset="0"/>
                </a:rPr>
                <a:t>v</a:t>
              </a:r>
              <a:endParaRPr kumimoji="1" lang="en-US" altLang="zh-CN" sz="1800" baseline="-25000">
                <a:solidFill>
                  <a:schemeClr val="accent2"/>
                </a:solidFill>
              </a:endParaRPr>
            </a:p>
          </p:txBody>
        </p:sp>
        <p:sp>
          <p:nvSpPr>
            <p:cNvPr id="26655" name="Text Box 134"/>
            <p:cNvSpPr txBox="1">
              <a:spLocks noChangeArrowheads="1"/>
            </p:cNvSpPr>
            <p:nvPr/>
          </p:nvSpPr>
          <p:spPr bwMode="auto">
            <a:xfrm>
              <a:off x="3943" y="1002"/>
              <a:ext cx="428" cy="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kumimoji="1" lang="en-US" altLang="zh-CN" sz="1800" i="1">
                  <a:solidFill>
                    <a:schemeClr val="accent2"/>
                  </a:solidFill>
                  <a:latin typeface="Book Antiqua" panose="02040602050305030304" pitchFamily="18" charset="0"/>
                </a:rPr>
                <a:t>v</a:t>
              </a:r>
              <a:r>
                <a:rPr kumimoji="1" lang="en-US" altLang="zh-CN" sz="1800" baseline="-25000">
                  <a:solidFill>
                    <a:schemeClr val="accent2"/>
                  </a:solidFill>
                </a:rPr>
                <a:t>1</a:t>
              </a:r>
            </a:p>
          </p:txBody>
        </p:sp>
        <p:sp>
          <p:nvSpPr>
            <p:cNvPr id="26656" name="Text Box 135"/>
            <p:cNvSpPr txBox="1">
              <a:spLocks noChangeArrowheads="1"/>
            </p:cNvSpPr>
            <p:nvPr/>
          </p:nvSpPr>
          <p:spPr bwMode="auto">
            <a:xfrm>
              <a:off x="3800" y="1961"/>
              <a:ext cx="428" cy="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kumimoji="1" lang="en-US" altLang="zh-CN" sz="1800" i="1">
                  <a:solidFill>
                    <a:schemeClr val="accent2"/>
                  </a:solidFill>
                  <a:latin typeface="Book Antiqua" panose="02040602050305030304" pitchFamily="18" charset="0"/>
                </a:rPr>
                <a:t>v</a:t>
              </a:r>
              <a:r>
                <a:rPr kumimoji="1" lang="en-US" altLang="zh-CN" sz="1800" baseline="-25000">
                  <a:solidFill>
                    <a:schemeClr val="accent2"/>
                  </a:solidFill>
                </a:rPr>
                <a:t>2</a:t>
              </a:r>
            </a:p>
          </p:txBody>
        </p:sp>
        <p:sp>
          <p:nvSpPr>
            <p:cNvPr id="26657" name="Line 136"/>
            <p:cNvSpPr>
              <a:spLocks noChangeShapeType="1"/>
            </p:cNvSpPr>
            <p:nvPr/>
          </p:nvSpPr>
          <p:spPr bwMode="auto">
            <a:xfrm>
              <a:off x="1972" y="1570"/>
              <a:ext cx="635" cy="0"/>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58" name="Arc 137"/>
            <p:cNvSpPr>
              <a:spLocks/>
            </p:cNvSpPr>
            <p:nvPr/>
          </p:nvSpPr>
          <p:spPr bwMode="auto">
            <a:xfrm flipH="1">
              <a:off x="1882" y="1343"/>
              <a:ext cx="227" cy="453"/>
            </a:xfrm>
            <a:custGeom>
              <a:avLst/>
              <a:gdLst>
                <a:gd name="T0" fmla="*/ 0 w 21600"/>
                <a:gd name="T1" fmla="*/ 0 h 35549"/>
                <a:gd name="T2" fmla="*/ 0 w 21600"/>
                <a:gd name="T3" fmla="*/ 0 h 35549"/>
                <a:gd name="T4" fmla="*/ 0 w 21600"/>
                <a:gd name="T5" fmla="*/ 0 h 35549"/>
                <a:gd name="T6" fmla="*/ 0 60000 65536"/>
                <a:gd name="T7" fmla="*/ 0 60000 65536"/>
                <a:gd name="T8" fmla="*/ 0 60000 65536"/>
              </a:gdLst>
              <a:ahLst/>
              <a:cxnLst>
                <a:cxn ang="T6">
                  <a:pos x="T0" y="T1"/>
                </a:cxn>
                <a:cxn ang="T7">
                  <a:pos x="T2" y="T3"/>
                </a:cxn>
                <a:cxn ang="T8">
                  <a:pos x="T4" y="T5"/>
                </a:cxn>
              </a:cxnLst>
              <a:rect l="0" t="0" r="r" b="b"/>
              <a:pathLst>
                <a:path w="21600" h="35549" fill="none" extrusionOk="0">
                  <a:moveTo>
                    <a:pt x="13651" y="0"/>
                  </a:moveTo>
                  <a:cubicBezTo>
                    <a:pt x="18681" y="4102"/>
                    <a:pt x="21600" y="10248"/>
                    <a:pt x="21600" y="16739"/>
                  </a:cubicBezTo>
                  <a:cubicBezTo>
                    <a:pt x="21600" y="24530"/>
                    <a:pt x="17403" y="31718"/>
                    <a:pt x="10618" y="35548"/>
                  </a:cubicBezTo>
                </a:path>
                <a:path w="21600" h="35549" stroke="0" extrusionOk="0">
                  <a:moveTo>
                    <a:pt x="13651" y="0"/>
                  </a:moveTo>
                  <a:cubicBezTo>
                    <a:pt x="18681" y="4102"/>
                    <a:pt x="21600" y="10248"/>
                    <a:pt x="21600" y="16739"/>
                  </a:cubicBezTo>
                  <a:cubicBezTo>
                    <a:pt x="21600" y="24530"/>
                    <a:pt x="17403" y="31718"/>
                    <a:pt x="10618" y="35548"/>
                  </a:cubicBezTo>
                  <a:lnTo>
                    <a:pt x="0" y="16739"/>
                  </a:lnTo>
                  <a:lnTo>
                    <a:pt x="13651" y="0"/>
                  </a:lnTo>
                  <a:close/>
                </a:path>
              </a:pathLst>
            </a:cu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9" name="Freeform 138"/>
            <p:cNvSpPr>
              <a:spLocks/>
            </p:cNvSpPr>
            <p:nvPr/>
          </p:nvSpPr>
          <p:spPr bwMode="auto">
            <a:xfrm>
              <a:off x="1972" y="1343"/>
              <a:ext cx="91" cy="453"/>
            </a:xfrm>
            <a:custGeom>
              <a:avLst/>
              <a:gdLst>
                <a:gd name="T0" fmla="*/ 0 w 137"/>
                <a:gd name="T1" fmla="*/ 0 h 408"/>
                <a:gd name="T2" fmla="*/ 5 w 137"/>
                <a:gd name="T3" fmla="*/ 420 h 408"/>
                <a:gd name="T4" fmla="*/ 0 w 137"/>
                <a:gd name="T5" fmla="*/ 942 h 408"/>
                <a:gd name="T6" fmla="*/ 0 60000 65536"/>
                <a:gd name="T7" fmla="*/ 0 60000 65536"/>
                <a:gd name="T8" fmla="*/ 0 60000 65536"/>
              </a:gdLst>
              <a:ahLst/>
              <a:cxnLst>
                <a:cxn ang="T6">
                  <a:pos x="T0" y="T1"/>
                </a:cxn>
                <a:cxn ang="T7">
                  <a:pos x="T2" y="T3"/>
                </a:cxn>
                <a:cxn ang="T8">
                  <a:pos x="T4" y="T5"/>
                </a:cxn>
              </a:cxnLst>
              <a:rect l="0" t="0" r="r" b="b"/>
              <a:pathLst>
                <a:path w="137" h="408">
                  <a:moveTo>
                    <a:pt x="0" y="0"/>
                  </a:moveTo>
                  <a:cubicBezTo>
                    <a:pt x="68" y="57"/>
                    <a:pt x="137" y="114"/>
                    <a:pt x="137" y="182"/>
                  </a:cubicBezTo>
                  <a:cubicBezTo>
                    <a:pt x="137" y="250"/>
                    <a:pt x="23" y="370"/>
                    <a:pt x="0" y="408"/>
                  </a:cubicBezTo>
                </a:path>
              </a:pathLst>
            </a:custGeom>
            <a:noFill/>
            <a:ln w="38100" cap="flat" cmpd="sng">
              <a:solidFill>
                <a:schemeClr val="accent2"/>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60" name="Arc 139"/>
            <p:cNvSpPr>
              <a:spLocks/>
            </p:cNvSpPr>
            <p:nvPr/>
          </p:nvSpPr>
          <p:spPr bwMode="auto">
            <a:xfrm flipH="1">
              <a:off x="1020" y="1343"/>
              <a:ext cx="227" cy="453"/>
            </a:xfrm>
            <a:custGeom>
              <a:avLst/>
              <a:gdLst>
                <a:gd name="T0" fmla="*/ 0 w 21600"/>
                <a:gd name="T1" fmla="*/ 0 h 35549"/>
                <a:gd name="T2" fmla="*/ 0 w 21600"/>
                <a:gd name="T3" fmla="*/ 0 h 35549"/>
                <a:gd name="T4" fmla="*/ 0 w 21600"/>
                <a:gd name="T5" fmla="*/ 0 h 35549"/>
                <a:gd name="T6" fmla="*/ 0 60000 65536"/>
                <a:gd name="T7" fmla="*/ 0 60000 65536"/>
                <a:gd name="T8" fmla="*/ 0 60000 65536"/>
              </a:gdLst>
              <a:ahLst/>
              <a:cxnLst>
                <a:cxn ang="T6">
                  <a:pos x="T0" y="T1"/>
                </a:cxn>
                <a:cxn ang="T7">
                  <a:pos x="T2" y="T3"/>
                </a:cxn>
                <a:cxn ang="T8">
                  <a:pos x="T4" y="T5"/>
                </a:cxn>
              </a:cxnLst>
              <a:rect l="0" t="0" r="r" b="b"/>
              <a:pathLst>
                <a:path w="21600" h="35549" fill="none" extrusionOk="0">
                  <a:moveTo>
                    <a:pt x="13651" y="0"/>
                  </a:moveTo>
                  <a:cubicBezTo>
                    <a:pt x="18681" y="4102"/>
                    <a:pt x="21600" y="10248"/>
                    <a:pt x="21600" y="16739"/>
                  </a:cubicBezTo>
                  <a:cubicBezTo>
                    <a:pt x="21600" y="24530"/>
                    <a:pt x="17403" y="31718"/>
                    <a:pt x="10618" y="35548"/>
                  </a:cubicBezTo>
                </a:path>
                <a:path w="21600" h="35549" stroke="0" extrusionOk="0">
                  <a:moveTo>
                    <a:pt x="13651" y="0"/>
                  </a:moveTo>
                  <a:cubicBezTo>
                    <a:pt x="18681" y="4102"/>
                    <a:pt x="21600" y="10248"/>
                    <a:pt x="21600" y="16739"/>
                  </a:cubicBezTo>
                  <a:cubicBezTo>
                    <a:pt x="21600" y="24530"/>
                    <a:pt x="17403" y="31718"/>
                    <a:pt x="10618" y="35548"/>
                  </a:cubicBezTo>
                  <a:lnTo>
                    <a:pt x="0" y="16739"/>
                  </a:lnTo>
                  <a:lnTo>
                    <a:pt x="13651" y="0"/>
                  </a:lnTo>
                  <a:close/>
                </a:path>
              </a:pathLst>
            </a:cu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61" name="Freeform 140"/>
            <p:cNvSpPr>
              <a:spLocks/>
            </p:cNvSpPr>
            <p:nvPr/>
          </p:nvSpPr>
          <p:spPr bwMode="auto">
            <a:xfrm>
              <a:off x="1111" y="1388"/>
              <a:ext cx="90" cy="409"/>
            </a:xfrm>
            <a:custGeom>
              <a:avLst/>
              <a:gdLst>
                <a:gd name="T0" fmla="*/ 0 w 137"/>
                <a:gd name="T1" fmla="*/ 0 h 408"/>
                <a:gd name="T2" fmla="*/ 5 w 137"/>
                <a:gd name="T3" fmla="*/ 182 h 408"/>
                <a:gd name="T4" fmla="*/ 0 w 137"/>
                <a:gd name="T5" fmla="*/ 416 h 408"/>
                <a:gd name="T6" fmla="*/ 0 60000 65536"/>
                <a:gd name="T7" fmla="*/ 0 60000 65536"/>
                <a:gd name="T8" fmla="*/ 0 60000 65536"/>
              </a:gdLst>
              <a:ahLst/>
              <a:cxnLst>
                <a:cxn ang="T6">
                  <a:pos x="T0" y="T1"/>
                </a:cxn>
                <a:cxn ang="T7">
                  <a:pos x="T2" y="T3"/>
                </a:cxn>
                <a:cxn ang="T8">
                  <a:pos x="T4" y="T5"/>
                </a:cxn>
              </a:cxnLst>
              <a:rect l="0" t="0" r="r" b="b"/>
              <a:pathLst>
                <a:path w="137" h="408">
                  <a:moveTo>
                    <a:pt x="0" y="0"/>
                  </a:moveTo>
                  <a:cubicBezTo>
                    <a:pt x="68" y="57"/>
                    <a:pt x="137" y="114"/>
                    <a:pt x="137" y="182"/>
                  </a:cubicBezTo>
                  <a:cubicBezTo>
                    <a:pt x="137" y="250"/>
                    <a:pt x="23" y="370"/>
                    <a:pt x="0" y="408"/>
                  </a:cubicBezTo>
                </a:path>
              </a:pathLst>
            </a:custGeom>
            <a:noFill/>
            <a:ln w="38100" cap="flat" cmpd="sng">
              <a:solidFill>
                <a:schemeClr val="accent2"/>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36" name="Object 141"/>
          <p:cNvGraphicFramePr>
            <a:graphicFrameLocks noChangeAspect="1"/>
          </p:cNvGraphicFramePr>
          <p:nvPr/>
        </p:nvGraphicFramePr>
        <p:xfrm>
          <a:off x="7900988" y="3878263"/>
          <a:ext cx="542925" cy="569912"/>
        </p:xfrm>
        <a:graphic>
          <a:graphicData uri="http://schemas.openxmlformats.org/presentationml/2006/ole">
            <mc:AlternateContent xmlns:mc="http://schemas.openxmlformats.org/markup-compatibility/2006">
              <mc:Choice xmlns:v="urn:schemas-microsoft-com:vml" Requires="v">
                <p:oleObj spid="_x0000_s26708" name="Equation" r:id="rId11" imgW="241195" imgH="253890" progId="Equation.DSMT4">
                  <p:embed/>
                </p:oleObj>
              </mc:Choice>
              <mc:Fallback>
                <p:oleObj name="Equation" r:id="rId11" imgW="241195" imgH="253890" progId="Equation.DSMT4">
                  <p:embed/>
                  <p:pic>
                    <p:nvPicPr>
                      <p:cNvPr id="0" name="Object 1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00988" y="3878263"/>
                        <a:ext cx="5429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 name="Object 142"/>
          <p:cNvGraphicFramePr>
            <a:graphicFrameLocks noChangeAspect="1"/>
          </p:cNvGraphicFramePr>
          <p:nvPr/>
        </p:nvGraphicFramePr>
        <p:xfrm>
          <a:off x="8039100" y="5821363"/>
          <a:ext cx="552450" cy="581025"/>
        </p:xfrm>
        <a:graphic>
          <a:graphicData uri="http://schemas.openxmlformats.org/presentationml/2006/ole">
            <mc:AlternateContent xmlns:mc="http://schemas.openxmlformats.org/markup-compatibility/2006">
              <mc:Choice xmlns:v="urn:schemas-microsoft-com:vml" Requires="v">
                <p:oleObj spid="_x0000_s26709" name="Equation" r:id="rId13" imgW="241195" imgH="253890" progId="Equation.DSMT4">
                  <p:embed/>
                </p:oleObj>
              </mc:Choice>
              <mc:Fallback>
                <p:oleObj name="Equation" r:id="rId13" imgW="241195" imgH="253890" progId="Equation.DSMT4">
                  <p:embed/>
                  <p:pic>
                    <p:nvPicPr>
                      <p:cNvPr id="0" name="Object 1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39100" y="5821363"/>
                        <a:ext cx="552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9858">
                                            <p:txEl>
                                              <p:pRg st="0" end="0"/>
                                            </p:txEl>
                                          </p:spTgt>
                                        </p:tgtEl>
                                        <p:attrNameLst>
                                          <p:attrName>style.visibility</p:attrName>
                                        </p:attrNameLst>
                                      </p:cBhvr>
                                      <p:to>
                                        <p:strVal val="visible"/>
                                      </p:to>
                                    </p:set>
                                    <p:animEffect transition="in" filter="blinds(horizontal)">
                                      <p:cBhvr>
                                        <p:cTn id="7" dur="500"/>
                                        <p:tgtEl>
                                          <p:spTgt spid="2498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4985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49860"/>
                                        </p:tgtEl>
                                        <p:attrNameLst>
                                          <p:attrName>style.visibility</p:attrName>
                                        </p:attrNameLst>
                                      </p:cBhvr>
                                      <p:to>
                                        <p:strVal val="visible"/>
                                      </p:to>
                                    </p:set>
                                    <p:animEffect transition="in" filter="blinds(horizontal)">
                                      <p:cBhvr>
                                        <p:cTn id="16" dur="500"/>
                                        <p:tgtEl>
                                          <p:spTgt spid="2498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49865"/>
                                        </p:tgtEl>
                                        <p:attrNameLst>
                                          <p:attrName>style.visibility</p:attrName>
                                        </p:attrNameLst>
                                      </p:cBhvr>
                                      <p:to>
                                        <p:strVal val="visible"/>
                                      </p:to>
                                    </p:set>
                                    <p:animEffect transition="in" filter="blinds(horizontal)">
                                      <p:cBhvr>
                                        <p:cTn id="21" dur="500"/>
                                        <p:tgtEl>
                                          <p:spTgt spid="24986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49861"/>
                                        </p:tgtEl>
                                        <p:attrNameLst>
                                          <p:attrName>style.visibility</p:attrName>
                                        </p:attrNameLst>
                                      </p:cBhvr>
                                      <p:to>
                                        <p:strVal val="visible"/>
                                      </p:to>
                                    </p:set>
                                    <p:animEffect transition="in" filter="wipe(left)">
                                      <p:cBhvr>
                                        <p:cTn id="26" dur="500"/>
                                        <p:tgtEl>
                                          <p:spTgt spid="249861"/>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249863"/>
                                        </p:tgtEl>
                                        <p:attrNameLst>
                                          <p:attrName>style.visibility</p:attrName>
                                        </p:attrNameLst>
                                      </p:cBhvr>
                                      <p:to>
                                        <p:strVal val="visible"/>
                                      </p:to>
                                    </p:set>
                                    <p:animEffect transition="in" filter="wipe(left)">
                                      <p:cBhvr>
                                        <p:cTn id="30" dur="500"/>
                                        <p:tgtEl>
                                          <p:spTgt spid="24986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49862"/>
                                        </p:tgtEl>
                                        <p:attrNameLst>
                                          <p:attrName>style.visibility</p:attrName>
                                        </p:attrNameLst>
                                      </p:cBhvr>
                                      <p:to>
                                        <p:strVal val="visible"/>
                                      </p:to>
                                    </p:set>
                                    <p:animEffect transition="in" filter="wipe(left)">
                                      <p:cBhvr>
                                        <p:cTn id="35" dur="500"/>
                                        <p:tgtEl>
                                          <p:spTgt spid="24986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blinds(horizontal)">
                                      <p:cBhvr>
                                        <p:cTn id="44" dur="500"/>
                                        <p:tgtEl>
                                          <p:spTgt spid="3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blinds(horizontal)">
                                      <p:cBhvr>
                                        <p:cTn id="49" dur="500"/>
                                        <p:tgtEl>
                                          <p:spTgt spid="3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249864"/>
                                        </p:tgtEl>
                                        <p:attrNameLst>
                                          <p:attrName>style.visibility</p:attrName>
                                        </p:attrNameLst>
                                      </p:cBhvr>
                                      <p:to>
                                        <p:strVal val="visible"/>
                                      </p:to>
                                    </p:set>
                                    <p:animEffect transition="in" filter="wipe(left)">
                                      <p:cBhvr>
                                        <p:cTn id="54" dur="500"/>
                                        <p:tgtEl>
                                          <p:spTgt spid="249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build="p"/>
      <p:bldP spid="249860" grpId="0"/>
      <p:bldP spid="249861" grpId="0"/>
      <p:bldP spid="249862" grpId="0"/>
      <p:bldP spid="24986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962400" y="762000"/>
            <a:ext cx="464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zh-CN" sz="4000" b="1">
              <a:solidFill>
                <a:schemeClr val="folHlink"/>
              </a:solidFill>
              <a:latin typeface="Arial" panose="020B0604020202020204" pitchFamily="34" charset="0"/>
            </a:endParaRPr>
          </a:p>
        </p:txBody>
      </p:sp>
      <p:sp>
        <p:nvSpPr>
          <p:cNvPr id="37895" name="Text Box 3"/>
          <p:cNvSpPr txBox="1">
            <a:spLocks noChangeArrowheads="1"/>
          </p:cNvSpPr>
          <p:nvPr/>
        </p:nvSpPr>
        <p:spPr bwMode="auto">
          <a:xfrm>
            <a:off x="34925" y="155575"/>
            <a:ext cx="9109075"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110000"/>
              </a:lnSpc>
              <a:spcBef>
                <a:spcPct val="0"/>
              </a:spcBef>
              <a:buFontTx/>
              <a:buNone/>
            </a:pPr>
            <a:r>
              <a:rPr lang="zh-CN" altLang="en-US" sz="2400" b="1">
                <a:solidFill>
                  <a:srgbClr val="FF0000"/>
                </a:solidFill>
                <a:ea typeface="黑体" panose="02010609060101010101" pitchFamily="49" charset="-122"/>
              </a:rPr>
              <a:t>例</a:t>
            </a:r>
            <a:r>
              <a:rPr lang="en-US" altLang="zh-CN" sz="2400" b="1">
                <a:solidFill>
                  <a:srgbClr val="FF0000"/>
                </a:solidFill>
                <a:ea typeface="黑体" panose="02010609060101010101" pitchFamily="49" charset="-122"/>
              </a:rPr>
              <a:t>1</a:t>
            </a:r>
            <a:r>
              <a:rPr lang="zh-CN" altLang="en-US" sz="2400" b="1">
                <a:solidFill>
                  <a:srgbClr val="FF0000"/>
                </a:solidFill>
                <a:ea typeface="黑体" panose="02010609060101010101" pitchFamily="49" charset="-122"/>
              </a:rPr>
              <a:t>、</a:t>
            </a:r>
            <a:r>
              <a:rPr lang="zh-CN" altLang="en-US" sz="2400" b="1">
                <a:ea typeface="黑体" panose="02010609060101010101" pitchFamily="49" charset="-122"/>
              </a:rPr>
              <a:t>设主动脉半径</a:t>
            </a:r>
            <a:r>
              <a:rPr lang="en-US" altLang="zh-CN" sz="2400" b="1" i="1">
                <a:solidFill>
                  <a:srgbClr val="0000FF"/>
                </a:solidFill>
                <a:ea typeface="黑体" panose="02010609060101010101" pitchFamily="49" charset="-122"/>
              </a:rPr>
              <a:t>R</a:t>
            </a:r>
            <a:r>
              <a:rPr lang="en-US" altLang="zh-CN" sz="2400" b="1">
                <a:solidFill>
                  <a:srgbClr val="0000FF"/>
                </a:solidFill>
                <a:ea typeface="黑体" panose="02010609060101010101" pitchFamily="49" charset="-122"/>
              </a:rPr>
              <a:t>=1.30×10</a:t>
            </a:r>
            <a:r>
              <a:rPr lang="en-US" altLang="zh-CN" sz="2400" b="1" baseline="30000">
                <a:solidFill>
                  <a:srgbClr val="0000FF"/>
                </a:solidFill>
                <a:ea typeface="黑体" panose="02010609060101010101" pitchFamily="49" charset="-122"/>
                <a:sym typeface="Symbol" panose="05050102010706020507" pitchFamily="18" charset="2"/>
              </a:rPr>
              <a:t></a:t>
            </a:r>
            <a:r>
              <a:rPr lang="en-US" altLang="zh-CN" sz="2400" b="1" baseline="30000">
                <a:solidFill>
                  <a:srgbClr val="0000FF"/>
                </a:solidFill>
                <a:ea typeface="黑体" panose="02010609060101010101" pitchFamily="49" charset="-122"/>
              </a:rPr>
              <a:t>2</a:t>
            </a:r>
            <a:r>
              <a:rPr lang="en-US" altLang="zh-CN" sz="2400" b="1">
                <a:solidFill>
                  <a:srgbClr val="0000FF"/>
                </a:solidFill>
                <a:ea typeface="黑体" panose="02010609060101010101" pitchFamily="49" charset="-122"/>
              </a:rPr>
              <a:t> m</a:t>
            </a:r>
            <a:r>
              <a:rPr lang="zh-CN" altLang="en-US" sz="2400" b="1">
                <a:ea typeface="黑体" panose="02010609060101010101" pitchFamily="49" charset="-122"/>
              </a:rPr>
              <a:t>，其中血液流量</a:t>
            </a:r>
            <a:r>
              <a:rPr lang="en-US" altLang="zh-CN" sz="2400" b="1" i="1">
                <a:solidFill>
                  <a:srgbClr val="0000FF"/>
                </a:solidFill>
                <a:ea typeface="黑体" panose="02010609060101010101" pitchFamily="49" charset="-122"/>
              </a:rPr>
              <a:t>Q</a:t>
            </a:r>
            <a:r>
              <a:rPr lang="en-US" altLang="zh-CN" sz="2400" b="1">
                <a:solidFill>
                  <a:srgbClr val="0000FF"/>
                </a:solidFill>
                <a:ea typeface="黑体" panose="02010609060101010101" pitchFamily="49" charset="-122"/>
              </a:rPr>
              <a:t>=1.00×10</a:t>
            </a:r>
            <a:r>
              <a:rPr lang="en-US" altLang="zh-CN" sz="2400" b="1" baseline="30000">
                <a:solidFill>
                  <a:srgbClr val="0000FF"/>
                </a:solidFill>
                <a:ea typeface="黑体" panose="02010609060101010101" pitchFamily="49" charset="-122"/>
                <a:sym typeface="Symbol" panose="05050102010706020507" pitchFamily="18" charset="2"/>
              </a:rPr>
              <a:t></a:t>
            </a:r>
            <a:r>
              <a:rPr lang="en-US" altLang="zh-CN" sz="2400" b="1" baseline="30000">
                <a:solidFill>
                  <a:srgbClr val="0000FF"/>
                </a:solidFill>
                <a:ea typeface="黑体" panose="02010609060101010101" pitchFamily="49" charset="-122"/>
              </a:rPr>
              <a:t>4</a:t>
            </a:r>
            <a:r>
              <a:rPr lang="en-US" altLang="zh-CN" sz="2400" b="1">
                <a:solidFill>
                  <a:srgbClr val="0000FF"/>
                </a:solidFill>
                <a:ea typeface="黑体" panose="02010609060101010101" pitchFamily="49" charset="-122"/>
              </a:rPr>
              <a:t> m</a:t>
            </a:r>
            <a:r>
              <a:rPr lang="en-US" altLang="zh-CN" sz="2400" b="1" baseline="30000">
                <a:solidFill>
                  <a:srgbClr val="0000FF"/>
                </a:solidFill>
                <a:ea typeface="黑体" panose="02010609060101010101" pitchFamily="49" charset="-122"/>
              </a:rPr>
              <a:t>3</a:t>
            </a:r>
            <a:r>
              <a:rPr lang="en-US" altLang="zh-CN" sz="2400" b="1">
                <a:solidFill>
                  <a:srgbClr val="0000FF"/>
                </a:solidFill>
                <a:ea typeface="黑体" panose="02010609060101010101" pitchFamily="49" charset="-122"/>
              </a:rPr>
              <a:t>/s</a:t>
            </a:r>
            <a:r>
              <a:rPr lang="zh-CN" altLang="en-US" sz="2400" b="1">
                <a:ea typeface="黑体" panose="02010609060101010101" pitchFamily="49" charset="-122"/>
              </a:rPr>
              <a:t>；某一支小动脉半径为主动脉的</a:t>
            </a:r>
            <a:r>
              <a:rPr lang="zh-CN" altLang="en-US" sz="2400" b="1">
                <a:solidFill>
                  <a:srgbClr val="0000FF"/>
                </a:solidFill>
                <a:ea typeface="黑体" panose="02010609060101010101" pitchFamily="49" charset="-122"/>
              </a:rPr>
              <a:t>一半</a:t>
            </a:r>
            <a:r>
              <a:rPr lang="zh-CN" altLang="en-US" sz="2400" b="1">
                <a:ea typeface="黑体" panose="02010609060101010101" pitchFamily="49" charset="-122"/>
              </a:rPr>
              <a:t>，其中血液流量为主动脉流量的</a:t>
            </a:r>
            <a:r>
              <a:rPr lang="zh-CN" altLang="en-US" sz="2400" b="1">
                <a:solidFill>
                  <a:srgbClr val="0000FF"/>
                </a:solidFill>
                <a:ea typeface="黑体" panose="02010609060101010101" pitchFamily="49" charset="-122"/>
              </a:rPr>
              <a:t>五分之一</a:t>
            </a:r>
            <a:r>
              <a:rPr lang="zh-CN" altLang="en-US" sz="2400" b="1">
                <a:ea typeface="黑体" panose="02010609060101010101" pitchFamily="49" charset="-122"/>
              </a:rPr>
              <a:t>；已知血液黏度</a:t>
            </a:r>
            <a:r>
              <a:rPr lang="el-GR" altLang="zh-CN" sz="2400" b="1" i="1">
                <a:solidFill>
                  <a:srgbClr val="0000FF"/>
                </a:solidFill>
                <a:ea typeface="黑体" panose="02010609060101010101" pitchFamily="49" charset="-122"/>
                <a:sym typeface="Symbol" panose="05050102010706020507" pitchFamily="18" charset="2"/>
              </a:rPr>
              <a:t></a:t>
            </a:r>
            <a:r>
              <a:rPr lang="en-US" altLang="zh-CN" sz="2400" b="1">
                <a:solidFill>
                  <a:srgbClr val="0000FF"/>
                </a:solidFill>
                <a:ea typeface="黑体" panose="02010609060101010101" pitchFamily="49" charset="-122"/>
              </a:rPr>
              <a:t>=3.00×10</a:t>
            </a:r>
            <a:r>
              <a:rPr lang="en-US" altLang="zh-CN" sz="2400" b="1" baseline="30000">
                <a:solidFill>
                  <a:srgbClr val="0000FF"/>
                </a:solidFill>
                <a:ea typeface="黑体" panose="02010609060101010101" pitchFamily="49" charset="-122"/>
                <a:sym typeface="Symbol" panose="05050102010706020507" pitchFamily="18" charset="2"/>
              </a:rPr>
              <a:t></a:t>
            </a:r>
            <a:r>
              <a:rPr lang="en-US" altLang="zh-CN" sz="2400" b="1" baseline="30000">
                <a:solidFill>
                  <a:srgbClr val="0000FF"/>
                </a:solidFill>
                <a:ea typeface="黑体" panose="02010609060101010101" pitchFamily="49" charset="-122"/>
              </a:rPr>
              <a:t>3</a:t>
            </a:r>
            <a:r>
              <a:rPr lang="en-US" altLang="zh-CN" sz="2400">
                <a:solidFill>
                  <a:srgbClr val="0000FF"/>
                </a:solidFill>
                <a:ea typeface="黑体" panose="02010609060101010101" pitchFamily="49" charset="-122"/>
              </a:rPr>
              <a:t> </a:t>
            </a:r>
            <a:r>
              <a:rPr lang="en-US" altLang="zh-CN" sz="2400" b="1">
                <a:solidFill>
                  <a:srgbClr val="0000FF"/>
                </a:solidFill>
                <a:ea typeface="黑体" panose="02010609060101010101" pitchFamily="49" charset="-122"/>
              </a:rPr>
              <a:t>Pa·s</a:t>
            </a:r>
            <a:r>
              <a:rPr lang="zh-CN" altLang="en-US" sz="2400" b="1">
                <a:ea typeface="黑体" panose="02010609060101010101" pitchFamily="49" charset="-122"/>
              </a:rPr>
              <a:t>。 分别求主动脉和小动脉在</a:t>
            </a:r>
            <a:r>
              <a:rPr lang="en-US" altLang="zh-CN" sz="2400" b="1" i="1">
                <a:solidFill>
                  <a:srgbClr val="0000FF"/>
                </a:solidFill>
                <a:ea typeface="黑体" panose="02010609060101010101" pitchFamily="49" charset="-122"/>
              </a:rPr>
              <a:t>L</a:t>
            </a:r>
            <a:r>
              <a:rPr lang="en-US" altLang="zh-CN" sz="2400" b="1">
                <a:solidFill>
                  <a:srgbClr val="0000FF"/>
                </a:solidFill>
                <a:ea typeface="黑体" panose="02010609060101010101" pitchFamily="49" charset="-122"/>
              </a:rPr>
              <a:t>=0.10 m</a:t>
            </a:r>
            <a:r>
              <a:rPr lang="zh-CN" altLang="en-US" sz="2400" b="1">
                <a:ea typeface="黑体" panose="02010609060101010101" pitchFamily="49" charset="-122"/>
              </a:rPr>
              <a:t>一段长度上的流阻和压强降落。</a:t>
            </a:r>
            <a:r>
              <a:rPr lang="zh-CN" altLang="en-US" sz="2400">
                <a:ea typeface="黑体" panose="02010609060101010101" pitchFamily="49" charset="-122"/>
              </a:rPr>
              <a:t> </a:t>
            </a:r>
          </a:p>
        </p:txBody>
      </p:sp>
      <p:sp>
        <p:nvSpPr>
          <p:cNvPr id="253956" name="Text Box 4"/>
          <p:cNvSpPr txBox="1">
            <a:spLocks noChangeArrowheads="1"/>
          </p:cNvSpPr>
          <p:nvPr/>
        </p:nvSpPr>
        <p:spPr bwMode="auto">
          <a:xfrm>
            <a:off x="295275" y="1903413"/>
            <a:ext cx="8496300" cy="855662"/>
          </a:xfrm>
          <a:prstGeom prst="rect">
            <a:avLst/>
          </a:prstGeom>
          <a:noFill/>
          <a:ln w="12700" cap="sq">
            <a:noFill/>
            <a:miter lim="800000"/>
            <a:headEnd type="none" w="sm" len="sm"/>
            <a:tailEnd type="none" w="sm" len="sm"/>
          </a:ln>
        </p:spPr>
        <p:txBody>
          <a:bodyPr>
            <a:spAutoFit/>
          </a:bodyPr>
          <a:lstStyle/>
          <a:p>
            <a:pPr algn="just">
              <a:lnSpc>
                <a:spcPct val="110000"/>
              </a:lnSpc>
              <a:defRPr/>
            </a:pPr>
            <a:r>
              <a:rPr lang="zh-CN" altLang="en-US" sz="2400" b="1" dirty="0">
                <a:solidFill>
                  <a:srgbClr val="FF0000"/>
                </a:solidFill>
                <a:latin typeface="+mn-ea"/>
                <a:ea typeface="+mn-ea"/>
                <a:cs typeface="Times New Roman" pitchFamily="18" charset="0"/>
              </a:rPr>
              <a:t>解</a:t>
            </a:r>
            <a:r>
              <a:rPr lang="en-US" altLang="zh-CN" sz="2400" b="1" dirty="0">
                <a:solidFill>
                  <a:srgbClr val="FF0000"/>
                </a:solidFill>
                <a:latin typeface="+mn-ea"/>
                <a:ea typeface="+mn-ea"/>
                <a:cs typeface="Times New Roman" pitchFamily="18" charset="0"/>
              </a:rPr>
              <a:t>:</a:t>
            </a:r>
            <a:r>
              <a:rPr lang="zh-CN" altLang="en-US" sz="2400" b="1" dirty="0">
                <a:solidFill>
                  <a:srgbClr val="CC0000"/>
                </a:solidFill>
                <a:latin typeface="+mn-ea"/>
                <a:ea typeface="+mn-ea"/>
                <a:cs typeface="Times New Roman" pitchFamily="18" charset="0"/>
              </a:rPr>
              <a:t> </a:t>
            </a:r>
            <a:r>
              <a:rPr lang="zh-CN" altLang="en-US" sz="2400" b="1" dirty="0">
                <a:latin typeface="+mn-ea"/>
                <a:ea typeface="+mn-ea"/>
                <a:cs typeface="Times New Roman" pitchFamily="18" charset="0"/>
              </a:rPr>
              <a:t>（</a:t>
            </a:r>
            <a:r>
              <a:rPr lang="en-US" altLang="zh-CN" sz="2400" b="1" dirty="0">
                <a:latin typeface="+mn-ea"/>
                <a:ea typeface="+mn-ea"/>
                <a:cs typeface="Times New Roman" pitchFamily="18" charset="0"/>
              </a:rPr>
              <a:t>1</a:t>
            </a:r>
            <a:r>
              <a:rPr lang="zh-CN" altLang="en-US" sz="2400" b="1" dirty="0">
                <a:latin typeface="+mn-ea"/>
                <a:ea typeface="+mn-ea"/>
                <a:cs typeface="Times New Roman" pitchFamily="18" charset="0"/>
              </a:rPr>
              <a:t>）根据流阻定义和泊肃叶定律，主动脉的流阻和压强降落分别为</a:t>
            </a:r>
            <a:r>
              <a:rPr lang="zh-CN" altLang="en-US" sz="2400" dirty="0">
                <a:latin typeface="+mn-ea"/>
                <a:ea typeface="+mn-ea"/>
                <a:cs typeface="Times New Roman" pitchFamily="18" charset="0"/>
              </a:rPr>
              <a:t> </a:t>
            </a:r>
          </a:p>
        </p:txBody>
      </p:sp>
      <p:sp>
        <p:nvSpPr>
          <p:cNvPr id="276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53964" name="Text Box 12"/>
          <p:cNvSpPr txBox="1">
            <a:spLocks noChangeArrowheads="1"/>
          </p:cNvSpPr>
          <p:nvPr/>
        </p:nvSpPr>
        <p:spPr bwMode="auto">
          <a:xfrm>
            <a:off x="684213" y="4292600"/>
            <a:ext cx="5307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zh-CN" altLang="en-US" sz="2400" b="1"/>
              <a:t>（</a:t>
            </a:r>
            <a:r>
              <a:rPr lang="en-US" altLang="zh-CN" sz="2400" b="1"/>
              <a:t>2</a:t>
            </a:r>
            <a:r>
              <a:rPr lang="zh-CN" altLang="en-US" sz="2400" b="1"/>
              <a:t>）小动脉的流阻和压强降落分别为</a:t>
            </a:r>
          </a:p>
        </p:txBody>
      </p:sp>
      <p:graphicFrame>
        <p:nvGraphicFramePr>
          <p:cNvPr id="253965" name="Object 2"/>
          <p:cNvGraphicFramePr>
            <a:graphicFrameLocks noChangeAspect="1"/>
          </p:cNvGraphicFramePr>
          <p:nvPr/>
        </p:nvGraphicFramePr>
        <p:xfrm>
          <a:off x="788988" y="2747963"/>
          <a:ext cx="7908925" cy="892175"/>
        </p:xfrm>
        <a:graphic>
          <a:graphicData uri="http://schemas.openxmlformats.org/presentationml/2006/ole">
            <mc:AlternateContent xmlns:mc="http://schemas.openxmlformats.org/markup-compatibility/2006">
              <mc:Choice xmlns:v="urn:schemas-microsoft-com:vml" Requires="v">
                <p:oleObj spid="_x0000_s27684" name="Equation" r:id="rId3" imgW="3835347" imgH="342900" progId="Equation.DSMT4">
                  <p:embed/>
                </p:oleObj>
              </mc:Choice>
              <mc:Fallback>
                <p:oleObj name="Equation" r:id="rId3" imgW="3835347" imgH="3429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988" y="2747963"/>
                        <a:ext cx="79089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3967" name="Object 3"/>
          <p:cNvGraphicFramePr>
            <a:graphicFrameLocks noChangeAspect="1"/>
          </p:cNvGraphicFramePr>
          <p:nvPr/>
        </p:nvGraphicFramePr>
        <p:xfrm>
          <a:off x="887413" y="3716338"/>
          <a:ext cx="6073775" cy="506412"/>
        </p:xfrm>
        <a:graphic>
          <a:graphicData uri="http://schemas.openxmlformats.org/presentationml/2006/ole">
            <mc:AlternateContent xmlns:mc="http://schemas.openxmlformats.org/markup-compatibility/2006">
              <mc:Choice xmlns:v="urn:schemas-microsoft-com:vml" Requires="v">
                <p:oleObj spid="_x0000_s27685" name="Equation" r:id="rId5" imgW="2984429" imgH="158760" progId="Equation.DSMT4">
                  <p:embed/>
                </p:oleObj>
              </mc:Choice>
              <mc:Fallback>
                <p:oleObj name="Equation" r:id="rId5" imgW="2984429" imgH="15876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7413" y="3716338"/>
                        <a:ext cx="607377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3969" name="Object 4"/>
          <p:cNvGraphicFramePr>
            <a:graphicFrameLocks noChangeAspect="1"/>
          </p:cNvGraphicFramePr>
          <p:nvPr/>
        </p:nvGraphicFramePr>
        <p:xfrm>
          <a:off x="684213" y="4724400"/>
          <a:ext cx="7861300" cy="1190625"/>
        </p:xfrm>
        <a:graphic>
          <a:graphicData uri="http://schemas.openxmlformats.org/presentationml/2006/ole">
            <mc:AlternateContent xmlns:mc="http://schemas.openxmlformats.org/markup-compatibility/2006">
              <mc:Choice xmlns:v="urn:schemas-microsoft-com:vml" Requires="v">
                <p:oleObj spid="_x0000_s27686" name="Equation" r:id="rId7" imgW="3924311" imgH="507960" progId="Equation.DSMT4">
                  <p:embed/>
                </p:oleObj>
              </mc:Choice>
              <mc:Fallback>
                <p:oleObj name="Equation" r:id="rId7" imgW="3924311" imgH="5079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4724400"/>
                        <a:ext cx="78613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3971" name="Object 5"/>
          <p:cNvGraphicFramePr>
            <a:graphicFrameLocks noChangeAspect="1"/>
          </p:cNvGraphicFramePr>
          <p:nvPr/>
        </p:nvGraphicFramePr>
        <p:xfrm>
          <a:off x="947738" y="5853113"/>
          <a:ext cx="6867525" cy="842962"/>
        </p:xfrm>
        <a:graphic>
          <a:graphicData uri="http://schemas.openxmlformats.org/presentationml/2006/ole">
            <mc:AlternateContent xmlns:mc="http://schemas.openxmlformats.org/markup-compatibility/2006">
              <mc:Choice xmlns:v="urn:schemas-microsoft-com:vml" Requires="v">
                <p:oleObj spid="_x0000_s27687" name="Equation" r:id="rId9" imgW="3187749" imgH="304740" progId="Equation.DSMT4">
                  <p:embed/>
                </p:oleObj>
              </mc:Choice>
              <mc:Fallback>
                <p:oleObj name="Equation" r:id="rId9" imgW="3187749" imgH="30474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7738" y="5853113"/>
                        <a:ext cx="6867525"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04352843-026B-4D56-BC62-104C7E55019A}" type="slidenum">
              <a:rPr lang="en-US" altLang="zh-CN" sz="1800" smtClean="0">
                <a:solidFill>
                  <a:srgbClr val="0000FF"/>
                </a:solidFill>
                <a:latin typeface="Arial" panose="020B0604020202020204" pitchFamily="34" charset="0"/>
              </a:rPr>
              <a:pPr>
                <a:spcBef>
                  <a:spcPct val="0"/>
                </a:spcBef>
                <a:buFontTx/>
                <a:buNone/>
              </a:pPr>
              <a:t>17</a:t>
            </a:fld>
            <a:endParaRPr lang="en-US" altLang="zh-CN" sz="1800" smtClean="0">
              <a:solidFill>
                <a:srgbClr val="0000FF"/>
              </a:solidFill>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895"/>
                                        </p:tgtEl>
                                        <p:attrNameLst>
                                          <p:attrName>style.visibility</p:attrName>
                                        </p:attrNameLst>
                                      </p:cBhvr>
                                      <p:to>
                                        <p:strVal val="visible"/>
                                      </p:to>
                                    </p:set>
                                    <p:animEffect transition="in" filter="blinds(horizontal)">
                                      <p:cBhvr>
                                        <p:cTn id="7" dur="500"/>
                                        <p:tgtEl>
                                          <p:spTgt spid="378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3956"/>
                                        </p:tgtEl>
                                        <p:attrNameLst>
                                          <p:attrName>style.visibility</p:attrName>
                                        </p:attrNameLst>
                                      </p:cBhvr>
                                      <p:to>
                                        <p:strVal val="visible"/>
                                      </p:to>
                                    </p:set>
                                    <p:animEffect transition="in" filter="wipe(left)">
                                      <p:cBhvr>
                                        <p:cTn id="12" dur="500"/>
                                        <p:tgtEl>
                                          <p:spTgt spid="2539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3965"/>
                                        </p:tgtEl>
                                        <p:attrNameLst>
                                          <p:attrName>style.visibility</p:attrName>
                                        </p:attrNameLst>
                                      </p:cBhvr>
                                      <p:to>
                                        <p:strVal val="visible"/>
                                      </p:to>
                                    </p:set>
                                    <p:animEffect transition="in" filter="wipe(left)">
                                      <p:cBhvr>
                                        <p:cTn id="17" dur="500"/>
                                        <p:tgtEl>
                                          <p:spTgt spid="2539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3967"/>
                                        </p:tgtEl>
                                        <p:attrNameLst>
                                          <p:attrName>style.visibility</p:attrName>
                                        </p:attrNameLst>
                                      </p:cBhvr>
                                      <p:to>
                                        <p:strVal val="visible"/>
                                      </p:to>
                                    </p:set>
                                    <p:animEffect transition="in" filter="wipe(left)">
                                      <p:cBhvr>
                                        <p:cTn id="22" dur="500"/>
                                        <p:tgtEl>
                                          <p:spTgt spid="2539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3964"/>
                                        </p:tgtEl>
                                        <p:attrNameLst>
                                          <p:attrName>style.visibility</p:attrName>
                                        </p:attrNameLst>
                                      </p:cBhvr>
                                      <p:to>
                                        <p:strVal val="visible"/>
                                      </p:to>
                                    </p:set>
                                    <p:animEffect transition="in" filter="wipe(left)">
                                      <p:cBhvr>
                                        <p:cTn id="27" dur="500"/>
                                        <p:tgtEl>
                                          <p:spTgt spid="2539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53969"/>
                                        </p:tgtEl>
                                        <p:attrNameLst>
                                          <p:attrName>style.visibility</p:attrName>
                                        </p:attrNameLst>
                                      </p:cBhvr>
                                      <p:to>
                                        <p:strVal val="visible"/>
                                      </p:to>
                                    </p:set>
                                    <p:animEffect transition="in" filter="wipe(left)">
                                      <p:cBhvr>
                                        <p:cTn id="32" dur="500"/>
                                        <p:tgtEl>
                                          <p:spTgt spid="2539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53971"/>
                                        </p:tgtEl>
                                        <p:attrNameLst>
                                          <p:attrName>style.visibility</p:attrName>
                                        </p:attrNameLst>
                                      </p:cBhvr>
                                      <p:to>
                                        <p:strVal val="visible"/>
                                      </p:to>
                                    </p:set>
                                    <p:animEffect transition="in" filter="wipe(left)">
                                      <p:cBhvr>
                                        <p:cTn id="37" dur="500"/>
                                        <p:tgtEl>
                                          <p:spTgt spid="25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p:bldP spid="253956" grpId="0"/>
      <p:bldP spid="2539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水流2"/>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1196975"/>
            <a:ext cx="3375025" cy="497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3" descr="水流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196975"/>
            <a:ext cx="337661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4"/>
          <p:cNvSpPr>
            <a:spLocks noChangeArrowheads="1"/>
          </p:cNvSpPr>
          <p:nvPr/>
        </p:nvSpPr>
        <p:spPr bwMode="auto">
          <a:xfrm>
            <a:off x="179388" y="115888"/>
            <a:ext cx="874871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10000"/>
              </a:spcBef>
              <a:buFontTx/>
              <a:buNone/>
            </a:pPr>
            <a:r>
              <a:rPr lang="zh-CN" altLang="en-US" sz="2800" b="1">
                <a:solidFill>
                  <a:srgbClr val="333399"/>
                </a:solidFill>
                <a:latin typeface="Arial" panose="020B0604020202020204" pitchFamily="34" charset="0"/>
              </a:rPr>
              <a:t>生活小常识：</a:t>
            </a:r>
            <a:r>
              <a:rPr lang="zh-CN" altLang="en-US" sz="2800" b="1">
                <a:solidFill>
                  <a:srgbClr val="FF0066"/>
                </a:solidFill>
                <a:latin typeface="Arial" panose="020B0604020202020204" pitchFamily="34" charset="0"/>
              </a:rPr>
              <a:t>为什么自来水龙头开大了以后，</a:t>
            </a:r>
          </a:p>
          <a:p>
            <a:pPr eaLnBrk="1" hangingPunct="1">
              <a:spcBef>
                <a:spcPct val="10000"/>
              </a:spcBef>
              <a:buFontTx/>
              <a:buNone/>
            </a:pPr>
            <a:r>
              <a:rPr lang="zh-CN" altLang="en-US" sz="2800" b="1">
                <a:solidFill>
                  <a:srgbClr val="FF0066"/>
                </a:solidFill>
                <a:latin typeface="Arial" panose="020B0604020202020204" pitchFamily="34" charset="0"/>
              </a:rPr>
              <a:t>水流就变得不透明了？</a:t>
            </a:r>
          </a:p>
        </p:txBody>
      </p:sp>
      <p:sp>
        <p:nvSpPr>
          <p:cNvPr id="12293" name="Rectangle 5"/>
          <p:cNvSpPr>
            <a:spLocks noChangeArrowheads="1"/>
          </p:cNvSpPr>
          <p:nvPr/>
        </p:nvSpPr>
        <p:spPr bwMode="auto">
          <a:xfrm>
            <a:off x="2071688" y="6237288"/>
            <a:ext cx="987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eaLnBrk="1" hangingPunct="1">
              <a:spcBef>
                <a:spcPct val="30000"/>
              </a:spcBef>
              <a:buFontTx/>
              <a:buNone/>
            </a:pPr>
            <a:r>
              <a:rPr kumimoji="1" lang="zh-CN" altLang="en-US" sz="2800" b="1">
                <a:solidFill>
                  <a:srgbClr val="0000FF"/>
                </a:solidFill>
                <a:ea typeface="楷体_GB2312" pitchFamily="49" charset="-122"/>
              </a:rPr>
              <a:t>层 流</a:t>
            </a:r>
          </a:p>
        </p:txBody>
      </p:sp>
      <p:sp>
        <p:nvSpPr>
          <p:cNvPr id="12294" name="Rectangle 6"/>
          <p:cNvSpPr>
            <a:spLocks noChangeArrowheads="1"/>
          </p:cNvSpPr>
          <p:nvPr/>
        </p:nvSpPr>
        <p:spPr bwMode="auto">
          <a:xfrm>
            <a:off x="6464300" y="6237288"/>
            <a:ext cx="987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eaLnBrk="1" hangingPunct="1">
              <a:spcBef>
                <a:spcPct val="30000"/>
              </a:spcBef>
              <a:buFontTx/>
              <a:buNone/>
            </a:pPr>
            <a:r>
              <a:rPr kumimoji="1" lang="zh-CN" altLang="en-US" sz="2800" b="1">
                <a:solidFill>
                  <a:srgbClr val="0000FF"/>
                </a:solidFill>
                <a:ea typeface="楷体_GB2312" pitchFamily="49" charset="-122"/>
              </a:rPr>
              <a:t>湍 流</a:t>
            </a:r>
          </a:p>
        </p:txBody>
      </p:sp>
      <p:sp>
        <p:nvSpPr>
          <p:cNvPr id="28679" name="Slide Number Placeholder 5"/>
          <p:cNvSpPr>
            <a:spLocks noGrp="1"/>
          </p:cNvSpPr>
          <p:nvPr>
            <p:ph type="sldNum" sz="quarter" idx="12"/>
          </p:nvPr>
        </p:nvSpPr>
        <p:spPr>
          <a:xfrm>
            <a:off x="7010400" y="638175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6808AE35-4046-492F-A211-3E4947C21154}" type="slidenum">
              <a:rPr lang="en-US" altLang="zh-CN" sz="1800" smtClean="0">
                <a:solidFill>
                  <a:srgbClr val="0000FF"/>
                </a:solidFill>
                <a:latin typeface="Arial" panose="020B0604020202020204" pitchFamily="34" charset="0"/>
              </a:rPr>
              <a:pPr>
                <a:spcBef>
                  <a:spcPct val="0"/>
                </a:spcBef>
                <a:buFontTx/>
                <a:buNone/>
              </a:pPr>
              <a:t>18</a:t>
            </a:fld>
            <a:endParaRPr lang="en-US" altLang="zh-CN" sz="1800" smtClean="0">
              <a:solidFill>
                <a:srgbClr val="0000FF"/>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blinds(horizontal)">
                                      <p:cBhvr>
                                        <p:cTn id="7" dur="500"/>
                                        <p:tgtEl>
                                          <p:spTgt spid="12292"/>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12291"/>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1229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293"/>
                                        </p:tgtEl>
                                        <p:attrNameLst>
                                          <p:attrName>style.visibility</p:attrName>
                                        </p:attrNameLst>
                                      </p:cBhvr>
                                      <p:to>
                                        <p:strVal val="visible"/>
                                      </p:to>
                                    </p:set>
                                    <p:anim calcmode="lin" valueType="num">
                                      <p:cBhvr additive="base">
                                        <p:cTn id="18" dur="500" fill="hold"/>
                                        <p:tgtEl>
                                          <p:spTgt spid="12293"/>
                                        </p:tgtEl>
                                        <p:attrNameLst>
                                          <p:attrName>ppt_x</p:attrName>
                                        </p:attrNameLst>
                                      </p:cBhvr>
                                      <p:tavLst>
                                        <p:tav tm="0">
                                          <p:val>
                                            <p:strVal val="#ppt_x"/>
                                          </p:val>
                                        </p:tav>
                                        <p:tav tm="100000">
                                          <p:val>
                                            <p:strVal val="#ppt_x"/>
                                          </p:val>
                                        </p:tav>
                                      </p:tavLst>
                                    </p:anim>
                                    <p:anim calcmode="lin" valueType="num">
                                      <p:cBhvr additive="base">
                                        <p:cTn id="19" dur="500" fill="hold"/>
                                        <p:tgtEl>
                                          <p:spTgt spid="12293"/>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2294"/>
                                        </p:tgtEl>
                                        <p:attrNameLst>
                                          <p:attrName>style.visibility</p:attrName>
                                        </p:attrNameLst>
                                      </p:cBhvr>
                                      <p:to>
                                        <p:strVal val="visible"/>
                                      </p:to>
                                    </p:set>
                                    <p:anim calcmode="lin" valueType="num">
                                      <p:cBhvr additive="base">
                                        <p:cTn id="23" dur="500" fill="hold"/>
                                        <p:tgtEl>
                                          <p:spTgt spid="12294"/>
                                        </p:tgtEl>
                                        <p:attrNameLst>
                                          <p:attrName>ppt_x</p:attrName>
                                        </p:attrNameLst>
                                      </p:cBhvr>
                                      <p:tavLst>
                                        <p:tav tm="0">
                                          <p:val>
                                            <p:strVal val="#ppt_x"/>
                                          </p:val>
                                        </p:tav>
                                        <p:tav tm="100000">
                                          <p:val>
                                            <p:strVal val="#ppt_x"/>
                                          </p:val>
                                        </p:tav>
                                      </p:tavLst>
                                    </p:anim>
                                    <p:anim calcmode="lin" valueType="num">
                                      <p:cBhvr additive="base">
                                        <p:cTn id="24"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12293" grpId="0"/>
      <p:bldP spid="1229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4"/>
          <p:cNvGrpSpPr>
            <a:grpSpLocks/>
          </p:cNvGrpSpPr>
          <p:nvPr/>
        </p:nvGrpSpPr>
        <p:grpSpPr bwMode="auto">
          <a:xfrm>
            <a:off x="6099175" y="461963"/>
            <a:ext cx="2232025" cy="1222375"/>
            <a:chOff x="383" y="288"/>
            <a:chExt cx="1406" cy="771"/>
          </a:xfrm>
        </p:grpSpPr>
        <p:sp>
          <p:nvSpPr>
            <p:cNvPr id="30740" name="Rectangle 5" descr="深色下对角线"/>
            <p:cNvSpPr>
              <a:spLocks noChangeArrowheads="1"/>
            </p:cNvSpPr>
            <p:nvPr/>
          </p:nvSpPr>
          <p:spPr bwMode="auto">
            <a:xfrm rot="10800000" flipH="1">
              <a:off x="429" y="1013"/>
              <a:ext cx="1315" cy="46"/>
            </a:xfrm>
            <a:prstGeom prst="rect">
              <a:avLst/>
            </a:prstGeom>
            <a:pattFill prst="dkDnDiag">
              <a:fgClr>
                <a:srgbClr val="808080"/>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en-US" sz="2800" b="1">
                <a:latin typeface="Arial" panose="020B0604020202020204" pitchFamily="34" charset="0"/>
              </a:endParaRPr>
            </a:p>
          </p:txBody>
        </p:sp>
        <p:sp>
          <p:nvSpPr>
            <p:cNvPr id="30741" name="Rectangle 6" descr="深色下对角线"/>
            <p:cNvSpPr>
              <a:spLocks noChangeArrowheads="1"/>
            </p:cNvSpPr>
            <p:nvPr/>
          </p:nvSpPr>
          <p:spPr bwMode="auto">
            <a:xfrm rot="10800000" flipH="1">
              <a:off x="429" y="288"/>
              <a:ext cx="1315" cy="46"/>
            </a:xfrm>
            <a:prstGeom prst="rect">
              <a:avLst/>
            </a:prstGeom>
            <a:pattFill prst="dkDnDiag">
              <a:fgClr>
                <a:srgbClr val="808080"/>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en-US" sz="2800" b="1">
                <a:latin typeface="Arial" panose="020B0604020202020204" pitchFamily="34" charset="0"/>
              </a:endParaRPr>
            </a:p>
          </p:txBody>
        </p:sp>
        <p:sp>
          <p:nvSpPr>
            <p:cNvPr id="30742" name="Freeform 7"/>
            <p:cNvSpPr>
              <a:spLocks/>
            </p:cNvSpPr>
            <p:nvPr/>
          </p:nvSpPr>
          <p:spPr bwMode="auto">
            <a:xfrm rot="10800000" flipH="1">
              <a:off x="383" y="332"/>
              <a:ext cx="91" cy="683"/>
            </a:xfrm>
            <a:custGeom>
              <a:avLst/>
              <a:gdLst>
                <a:gd name="T0" fmla="*/ 556 w 66"/>
                <a:gd name="T1" fmla="*/ 0 h 477"/>
                <a:gd name="T2" fmla="*/ 684 w 66"/>
                <a:gd name="T3" fmla="*/ 3651 h 477"/>
                <a:gd name="T4" fmla="*/ 448 w 66"/>
                <a:gd name="T5" fmla="*/ 4615 h 477"/>
                <a:gd name="T6" fmla="*/ 325 w 66"/>
                <a:gd name="T7" fmla="*/ 5086 h 477"/>
                <a:gd name="T8" fmla="*/ 684 w 66"/>
                <a:gd name="T9" fmla="*/ 8428 h 4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477">
                  <a:moveTo>
                    <a:pt x="43" y="0"/>
                  </a:moveTo>
                  <a:cubicBezTo>
                    <a:pt x="66" y="69"/>
                    <a:pt x="64" y="135"/>
                    <a:pt x="52" y="207"/>
                  </a:cubicBezTo>
                  <a:cubicBezTo>
                    <a:pt x="49" y="226"/>
                    <a:pt x="40" y="243"/>
                    <a:pt x="34" y="261"/>
                  </a:cubicBezTo>
                  <a:cubicBezTo>
                    <a:pt x="31" y="270"/>
                    <a:pt x="25" y="288"/>
                    <a:pt x="25" y="288"/>
                  </a:cubicBezTo>
                  <a:cubicBezTo>
                    <a:pt x="43" y="472"/>
                    <a:pt x="0" y="425"/>
                    <a:pt x="52" y="477"/>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3" name="Freeform 8"/>
            <p:cNvSpPr>
              <a:spLocks/>
            </p:cNvSpPr>
            <p:nvPr/>
          </p:nvSpPr>
          <p:spPr bwMode="auto">
            <a:xfrm rot="10800000">
              <a:off x="1744" y="334"/>
              <a:ext cx="45" cy="680"/>
            </a:xfrm>
            <a:custGeom>
              <a:avLst/>
              <a:gdLst>
                <a:gd name="T0" fmla="*/ 7 w 58"/>
                <a:gd name="T1" fmla="*/ 0 h 441"/>
                <a:gd name="T2" fmla="*/ 2 w 58"/>
                <a:gd name="T3" fmla="*/ 5176 h 441"/>
                <a:gd name="T4" fmla="*/ 2 w 58"/>
                <a:gd name="T5" fmla="*/ 11210 h 441"/>
                <a:gd name="T6" fmla="*/ 7 w 58"/>
                <a:gd name="T7" fmla="*/ 14104 h 4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441">
                  <a:moveTo>
                    <a:pt x="58" y="0"/>
                  </a:moveTo>
                  <a:cubicBezTo>
                    <a:pt x="40" y="53"/>
                    <a:pt x="27" y="107"/>
                    <a:pt x="13" y="162"/>
                  </a:cubicBezTo>
                  <a:cubicBezTo>
                    <a:pt x="1" y="266"/>
                    <a:pt x="0" y="233"/>
                    <a:pt x="13" y="351"/>
                  </a:cubicBezTo>
                  <a:cubicBezTo>
                    <a:pt x="17" y="386"/>
                    <a:pt x="16" y="424"/>
                    <a:pt x="49" y="441"/>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0744" name="Group 9"/>
            <p:cNvGrpSpPr>
              <a:grpSpLocks/>
            </p:cNvGrpSpPr>
            <p:nvPr/>
          </p:nvGrpSpPr>
          <p:grpSpPr bwMode="auto">
            <a:xfrm rot="10800000" flipH="1">
              <a:off x="929" y="378"/>
              <a:ext cx="544" cy="589"/>
              <a:chOff x="2109" y="2614"/>
              <a:chExt cx="544" cy="589"/>
            </a:xfrm>
          </p:grpSpPr>
          <p:sp>
            <p:nvSpPr>
              <p:cNvPr id="30745" name="Line 10"/>
              <p:cNvSpPr>
                <a:spLocks noChangeShapeType="1"/>
              </p:cNvSpPr>
              <p:nvPr/>
            </p:nvSpPr>
            <p:spPr bwMode="auto">
              <a:xfrm>
                <a:off x="2109" y="2931"/>
                <a:ext cx="544"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6" name="Line 11"/>
              <p:cNvSpPr>
                <a:spLocks noChangeShapeType="1"/>
              </p:cNvSpPr>
              <p:nvPr/>
            </p:nvSpPr>
            <p:spPr bwMode="auto">
              <a:xfrm>
                <a:off x="2109" y="2841"/>
                <a:ext cx="499"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7" name="Line 12"/>
              <p:cNvSpPr>
                <a:spLocks noChangeShapeType="1"/>
              </p:cNvSpPr>
              <p:nvPr/>
            </p:nvSpPr>
            <p:spPr bwMode="auto">
              <a:xfrm>
                <a:off x="2109" y="2976"/>
                <a:ext cx="499"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8" name="Line 13"/>
              <p:cNvSpPr>
                <a:spLocks noChangeShapeType="1"/>
              </p:cNvSpPr>
              <p:nvPr/>
            </p:nvSpPr>
            <p:spPr bwMode="auto">
              <a:xfrm>
                <a:off x="2109" y="3022"/>
                <a:ext cx="454"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9" name="Line 14"/>
              <p:cNvSpPr>
                <a:spLocks noChangeShapeType="1"/>
              </p:cNvSpPr>
              <p:nvPr/>
            </p:nvSpPr>
            <p:spPr bwMode="auto">
              <a:xfrm>
                <a:off x="2109" y="2795"/>
                <a:ext cx="454"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50" name="Line 15"/>
              <p:cNvSpPr>
                <a:spLocks noChangeShapeType="1"/>
              </p:cNvSpPr>
              <p:nvPr/>
            </p:nvSpPr>
            <p:spPr bwMode="auto">
              <a:xfrm>
                <a:off x="2109" y="3067"/>
                <a:ext cx="409"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51" name="Line 16"/>
              <p:cNvSpPr>
                <a:spLocks noChangeShapeType="1"/>
              </p:cNvSpPr>
              <p:nvPr/>
            </p:nvSpPr>
            <p:spPr bwMode="auto">
              <a:xfrm>
                <a:off x="2109" y="2750"/>
                <a:ext cx="409"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52" name="Line 17"/>
              <p:cNvSpPr>
                <a:spLocks noChangeShapeType="1"/>
              </p:cNvSpPr>
              <p:nvPr/>
            </p:nvSpPr>
            <p:spPr bwMode="auto">
              <a:xfrm>
                <a:off x="2109" y="3113"/>
                <a:ext cx="317"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53" name="Line 18"/>
              <p:cNvSpPr>
                <a:spLocks noChangeShapeType="1"/>
              </p:cNvSpPr>
              <p:nvPr/>
            </p:nvSpPr>
            <p:spPr bwMode="auto">
              <a:xfrm>
                <a:off x="2109" y="2886"/>
                <a:ext cx="544"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54" name="Line 19"/>
              <p:cNvSpPr>
                <a:spLocks noChangeShapeType="1"/>
              </p:cNvSpPr>
              <p:nvPr/>
            </p:nvSpPr>
            <p:spPr bwMode="auto">
              <a:xfrm>
                <a:off x="2109" y="2704"/>
                <a:ext cx="317"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55" name="Line 20"/>
              <p:cNvSpPr>
                <a:spLocks noChangeShapeType="1"/>
              </p:cNvSpPr>
              <p:nvPr/>
            </p:nvSpPr>
            <p:spPr bwMode="auto">
              <a:xfrm>
                <a:off x="2109" y="3158"/>
                <a:ext cx="227"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56" name="Line 21"/>
              <p:cNvSpPr>
                <a:spLocks noChangeShapeType="1"/>
              </p:cNvSpPr>
              <p:nvPr/>
            </p:nvSpPr>
            <p:spPr bwMode="auto">
              <a:xfrm>
                <a:off x="2109" y="2659"/>
                <a:ext cx="227"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57" name="Line 22"/>
              <p:cNvSpPr>
                <a:spLocks noChangeShapeType="1"/>
              </p:cNvSpPr>
              <p:nvPr/>
            </p:nvSpPr>
            <p:spPr bwMode="auto">
              <a:xfrm>
                <a:off x="2109" y="3203"/>
                <a:ext cx="136"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58" name="Line 23"/>
              <p:cNvSpPr>
                <a:spLocks noChangeShapeType="1"/>
              </p:cNvSpPr>
              <p:nvPr/>
            </p:nvSpPr>
            <p:spPr bwMode="auto">
              <a:xfrm>
                <a:off x="2109" y="2614"/>
                <a:ext cx="136" cy="0"/>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5454" name="Text Box 94"/>
          <p:cNvSpPr txBox="1">
            <a:spLocks noChangeArrowheads="1"/>
          </p:cNvSpPr>
          <p:nvPr/>
        </p:nvSpPr>
        <p:spPr bwMode="auto">
          <a:xfrm>
            <a:off x="292100" y="565150"/>
            <a:ext cx="565467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zh-CN" altLang="en-US" sz="2400" b="1">
                <a:latin typeface="Arial" panose="020B0604020202020204" pitchFamily="34" charset="0"/>
              </a:rPr>
              <a:t>黏性流体分层流动，各流层之间只有相对滑动而不相互混合。           </a:t>
            </a:r>
            <a:r>
              <a:rPr lang="en-US" altLang="zh-CN" sz="2400" b="1">
                <a:solidFill>
                  <a:srgbClr val="FF3300"/>
                </a:solidFill>
                <a:latin typeface="Arial" panose="020B0604020202020204" pitchFamily="34" charset="0"/>
              </a:rPr>
              <a:t>——</a:t>
            </a:r>
            <a:r>
              <a:rPr lang="zh-CN" altLang="en-US" sz="2400" b="1">
                <a:solidFill>
                  <a:srgbClr val="FF3300"/>
                </a:solidFill>
                <a:latin typeface="Arial" panose="020B0604020202020204" pitchFamily="34" charset="0"/>
              </a:rPr>
              <a:t>层流</a:t>
            </a:r>
          </a:p>
        </p:txBody>
      </p:sp>
      <p:sp>
        <p:nvSpPr>
          <p:cNvPr id="15456" name="Text Box 96"/>
          <p:cNvSpPr txBox="1">
            <a:spLocks noChangeArrowheads="1"/>
          </p:cNvSpPr>
          <p:nvPr/>
        </p:nvSpPr>
        <p:spPr bwMode="auto">
          <a:xfrm>
            <a:off x="117475" y="1454150"/>
            <a:ext cx="749776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zh-CN" altLang="en-US" sz="2800" b="1">
                <a:latin typeface="Arial" panose="020B0604020202020204" pitchFamily="34" charset="0"/>
              </a:rPr>
              <a:t>雷诺</a:t>
            </a:r>
            <a:r>
              <a:rPr kumimoji="1" lang="en-US" altLang="zh-CN" sz="2800" b="1"/>
              <a:t>(O.Reynolds)</a:t>
            </a:r>
            <a:r>
              <a:rPr kumimoji="1" lang="zh-CN" altLang="en-US" sz="2800" b="1"/>
              <a:t> </a:t>
            </a:r>
            <a:r>
              <a:rPr lang="zh-CN" altLang="en-US" sz="2800" b="1">
                <a:latin typeface="Arial" panose="020B0604020202020204" pitchFamily="34" charset="0"/>
              </a:rPr>
              <a:t>实验（</a:t>
            </a:r>
            <a:r>
              <a:rPr kumimoji="1" lang="en-US" altLang="zh-CN" sz="2800" b="1"/>
              <a:t>1883</a:t>
            </a:r>
            <a:r>
              <a:rPr kumimoji="1" lang="zh-CN" altLang="en-US" sz="2800" b="1"/>
              <a:t>年）</a:t>
            </a:r>
            <a:r>
              <a:rPr lang="zh-CN" altLang="en-US" sz="2800" b="1">
                <a:latin typeface="Arial" panose="020B0604020202020204" pitchFamily="34" charset="0"/>
              </a:rPr>
              <a:t>：</a:t>
            </a:r>
          </a:p>
        </p:txBody>
      </p:sp>
      <p:pic>
        <p:nvPicPr>
          <p:cNvPr id="15541" name="大流量.avi">
            <a:hlinkClick r:id="" action="ppaction://media"/>
          </p:cNvPr>
          <p:cNvPicPr>
            <a:picLocks noRot="1" noChangeAspect="1" noChangeArrowheads="1"/>
          </p:cNvPicPr>
          <p:nvPr>
            <a:videoFile r:link="rId2"/>
          </p:nvPr>
        </p:nvPicPr>
        <p:blipFill>
          <a:blip r:embed="rId6">
            <a:extLst>
              <a:ext uri="{28A0092B-C50C-407E-A947-70E740481C1C}">
                <a14:useLocalDpi xmlns:a14="http://schemas.microsoft.com/office/drawing/2010/main" val="0"/>
              </a:ext>
            </a:extLst>
          </a:blip>
          <a:srcRect/>
          <a:stretch>
            <a:fillRect/>
          </a:stretch>
        </p:blipFill>
        <p:spPr bwMode="auto">
          <a:xfrm>
            <a:off x="4643438" y="2878138"/>
            <a:ext cx="4495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568" name="Group 208"/>
          <p:cNvGrpSpPr>
            <a:grpSpLocks/>
          </p:cNvGrpSpPr>
          <p:nvPr/>
        </p:nvGrpSpPr>
        <p:grpSpPr bwMode="auto">
          <a:xfrm>
            <a:off x="244475" y="2840038"/>
            <a:ext cx="4724400" cy="3276600"/>
            <a:chOff x="0" y="2112"/>
            <a:chExt cx="2976" cy="2064"/>
          </a:xfrm>
        </p:grpSpPr>
        <p:pic>
          <p:nvPicPr>
            <p:cNvPr id="24593" name="小流量.avi">
              <a:hlinkClick r:id="" action="ppaction://media"/>
            </p:cNvPr>
            <p:cNvPicPr>
              <a:picLocks noRot="1" noChangeAspect="1" noChangeArrowheads="1"/>
            </p:cNvPicPr>
            <p:nvPr>
              <a:videoFile r:link="rId3"/>
            </p:nvPr>
          </p:nvPicPr>
          <p:blipFill>
            <a:blip r:embed="rId7">
              <a:extLst>
                <a:ext uri="{28A0092B-C50C-407E-A947-70E740481C1C}">
                  <a14:useLocalDpi xmlns:a14="http://schemas.microsoft.com/office/drawing/2010/main" val="0"/>
                </a:ext>
              </a:extLst>
            </a:blip>
            <a:srcRect/>
            <a:stretch>
              <a:fillRect/>
            </a:stretch>
          </p:blipFill>
          <p:spPr bwMode="auto">
            <a:xfrm>
              <a:off x="0" y="2112"/>
              <a:ext cx="2976" cy="2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39" name="Line 206"/>
            <p:cNvSpPr>
              <a:spLocks noChangeShapeType="1"/>
            </p:cNvSpPr>
            <p:nvPr/>
          </p:nvSpPr>
          <p:spPr bwMode="auto">
            <a:xfrm>
              <a:off x="912" y="3744"/>
              <a:ext cx="336" cy="0"/>
            </a:xfrm>
            <a:prstGeom prst="line">
              <a:avLst/>
            </a:prstGeom>
            <a:noFill/>
            <a:ln w="57150">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569" name="Text Box 209"/>
          <p:cNvSpPr txBox="1">
            <a:spLocks noChangeArrowheads="1"/>
          </p:cNvSpPr>
          <p:nvPr/>
        </p:nvSpPr>
        <p:spPr bwMode="auto">
          <a:xfrm>
            <a:off x="1082675" y="2657475"/>
            <a:ext cx="1295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zh-CN" altLang="en-US" sz="2000" b="1">
                <a:solidFill>
                  <a:srgbClr val="FF0000"/>
                </a:solidFill>
                <a:latin typeface="Arial" panose="020B0604020202020204" pitchFamily="34" charset="0"/>
              </a:rPr>
              <a:t>着色水</a:t>
            </a:r>
          </a:p>
        </p:txBody>
      </p:sp>
      <p:sp>
        <p:nvSpPr>
          <p:cNvPr id="15570" name="Text Box 210"/>
          <p:cNvSpPr txBox="1">
            <a:spLocks noChangeArrowheads="1"/>
          </p:cNvSpPr>
          <p:nvPr/>
        </p:nvSpPr>
        <p:spPr bwMode="auto">
          <a:xfrm>
            <a:off x="112713" y="2657475"/>
            <a:ext cx="1184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zh-CN" altLang="en-US" sz="2000" b="1">
                <a:latin typeface="Arial" panose="020B0604020202020204" pitchFamily="34" charset="0"/>
              </a:rPr>
              <a:t>水龙头</a:t>
            </a:r>
          </a:p>
        </p:txBody>
      </p:sp>
      <p:sp>
        <p:nvSpPr>
          <p:cNvPr id="15571" name="Freeform 211"/>
          <p:cNvSpPr>
            <a:spLocks/>
          </p:cNvSpPr>
          <p:nvPr/>
        </p:nvSpPr>
        <p:spPr bwMode="auto">
          <a:xfrm>
            <a:off x="1566863" y="5451475"/>
            <a:ext cx="1884362" cy="1588"/>
          </a:xfrm>
          <a:custGeom>
            <a:avLst/>
            <a:gdLst>
              <a:gd name="T0" fmla="*/ 0 w 1187"/>
              <a:gd name="T1" fmla="*/ 0 h 1"/>
              <a:gd name="T2" fmla="*/ 2147483646 w 1187"/>
              <a:gd name="T3" fmla="*/ 0 h 1"/>
              <a:gd name="T4" fmla="*/ 0 60000 65536"/>
              <a:gd name="T5" fmla="*/ 0 60000 65536"/>
            </a:gdLst>
            <a:ahLst/>
            <a:cxnLst>
              <a:cxn ang="T4">
                <a:pos x="T0" y="T1"/>
              </a:cxn>
              <a:cxn ang="T5">
                <a:pos x="T2" y="T3"/>
              </a:cxn>
            </a:cxnLst>
            <a:rect l="0" t="0" r="r" b="b"/>
            <a:pathLst>
              <a:path w="1187" h="1">
                <a:moveTo>
                  <a:pt x="0" y="0"/>
                </a:moveTo>
                <a:lnTo>
                  <a:pt x="1187" y="0"/>
                </a:lnTo>
              </a:path>
            </a:pathLst>
          </a:custGeom>
          <a:noFill/>
          <a:ln w="38100" cmpd="sng">
            <a:solidFill>
              <a:srgbClr val="FF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77" name="Rectangle 217"/>
          <p:cNvSpPr>
            <a:spLocks noChangeArrowheads="1"/>
          </p:cNvSpPr>
          <p:nvPr/>
        </p:nvSpPr>
        <p:spPr bwMode="auto">
          <a:xfrm>
            <a:off x="1692275" y="6045200"/>
            <a:ext cx="16208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zh-CN" altLang="en-US" sz="2800" b="1">
                <a:solidFill>
                  <a:srgbClr val="0000FF"/>
                </a:solidFill>
                <a:latin typeface="Arial" panose="020B0604020202020204" pitchFamily="34" charset="0"/>
                <a:ea typeface="华文新魏" panose="02010800040101010101" pitchFamily="2" charset="-122"/>
              </a:rPr>
              <a:t>层流状态</a:t>
            </a:r>
          </a:p>
        </p:txBody>
      </p:sp>
      <p:sp>
        <p:nvSpPr>
          <p:cNvPr id="15578" name="Rectangle 218"/>
          <p:cNvSpPr>
            <a:spLocks noChangeArrowheads="1"/>
          </p:cNvSpPr>
          <p:nvPr/>
        </p:nvSpPr>
        <p:spPr bwMode="auto">
          <a:xfrm>
            <a:off x="6043613" y="6045200"/>
            <a:ext cx="25796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zh-CN" altLang="en-US" sz="2800" b="1">
                <a:solidFill>
                  <a:srgbClr val="0000FF"/>
                </a:solidFill>
                <a:latin typeface="Arial" panose="020B0604020202020204" pitchFamily="34" charset="0"/>
                <a:ea typeface="华文新魏" panose="02010800040101010101" pitchFamily="2" charset="-122"/>
              </a:rPr>
              <a:t>紊流</a:t>
            </a:r>
            <a:r>
              <a:rPr lang="en-US" altLang="zh-CN" sz="2800" b="1">
                <a:solidFill>
                  <a:srgbClr val="0000FF"/>
                </a:solidFill>
                <a:latin typeface="Arial" panose="020B0604020202020204" pitchFamily="34" charset="0"/>
                <a:ea typeface="华文新魏" panose="02010800040101010101" pitchFamily="2" charset="-122"/>
              </a:rPr>
              <a:t>(</a:t>
            </a:r>
            <a:r>
              <a:rPr lang="zh-CN" altLang="en-US" sz="2800" b="1">
                <a:solidFill>
                  <a:srgbClr val="0000FF"/>
                </a:solidFill>
                <a:latin typeface="Arial" panose="020B0604020202020204" pitchFamily="34" charset="0"/>
                <a:ea typeface="华文新魏" panose="02010800040101010101" pitchFamily="2" charset="-122"/>
              </a:rPr>
              <a:t>湍流</a:t>
            </a:r>
            <a:r>
              <a:rPr lang="en-US" altLang="zh-CN" sz="2800" b="1">
                <a:solidFill>
                  <a:srgbClr val="0000FF"/>
                </a:solidFill>
                <a:latin typeface="Arial" panose="020B0604020202020204" pitchFamily="34" charset="0"/>
                <a:ea typeface="华文新魏" panose="02010800040101010101" pitchFamily="2" charset="-122"/>
              </a:rPr>
              <a:t>)</a:t>
            </a:r>
            <a:r>
              <a:rPr lang="zh-CN" altLang="en-US" sz="2800" b="1">
                <a:solidFill>
                  <a:srgbClr val="0000FF"/>
                </a:solidFill>
                <a:latin typeface="Arial" panose="020B0604020202020204" pitchFamily="34" charset="0"/>
                <a:ea typeface="华文新魏" panose="02010800040101010101" pitchFamily="2" charset="-122"/>
              </a:rPr>
              <a:t>状态</a:t>
            </a:r>
          </a:p>
        </p:txBody>
      </p:sp>
      <p:sp>
        <p:nvSpPr>
          <p:cNvPr id="15629" name="Rectangle 269"/>
          <p:cNvSpPr>
            <a:spLocks noChangeArrowheads="1"/>
          </p:cNvSpPr>
          <p:nvPr/>
        </p:nvSpPr>
        <p:spPr bwMode="auto">
          <a:xfrm>
            <a:off x="827088" y="3983038"/>
            <a:ext cx="1219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zh-CN" altLang="en-US" sz="2000" b="1">
                <a:solidFill>
                  <a:srgbClr val="0066FF"/>
                </a:solidFill>
                <a:latin typeface="Arial" panose="020B0604020202020204" pitchFamily="34" charset="0"/>
              </a:rPr>
              <a:t>清水</a:t>
            </a:r>
          </a:p>
        </p:txBody>
      </p:sp>
      <p:sp>
        <p:nvSpPr>
          <p:cNvPr id="30733" name="Text Box 273"/>
          <p:cNvSpPr txBox="1">
            <a:spLocks noChangeArrowheads="1"/>
          </p:cNvSpPr>
          <p:nvPr/>
        </p:nvSpPr>
        <p:spPr bwMode="auto">
          <a:xfrm>
            <a:off x="225425" y="93663"/>
            <a:ext cx="70866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en-US" altLang="zh-CN" sz="2800" b="1">
                <a:solidFill>
                  <a:srgbClr val="FF0000"/>
                </a:solidFill>
                <a:latin typeface="Arial" panose="020B0604020202020204" pitchFamily="34" charset="0"/>
              </a:rPr>
              <a:t>3</a:t>
            </a:r>
            <a:r>
              <a:rPr lang="zh-CN" altLang="en-US" sz="2800" b="1">
                <a:solidFill>
                  <a:srgbClr val="FF0000"/>
                </a:solidFill>
                <a:latin typeface="Arial" panose="020B0604020202020204" pitchFamily="34" charset="0"/>
              </a:rPr>
              <a:t>、层流与湍流  </a:t>
            </a:r>
          </a:p>
        </p:txBody>
      </p:sp>
      <p:sp>
        <p:nvSpPr>
          <p:cNvPr id="107" name="Rectangle 172"/>
          <p:cNvSpPr>
            <a:spLocks noChangeArrowheads="1"/>
          </p:cNvSpPr>
          <p:nvPr/>
        </p:nvSpPr>
        <p:spPr bwMode="auto">
          <a:xfrm>
            <a:off x="511175" y="2157413"/>
            <a:ext cx="3937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zh-CN" altLang="en-US" sz="2000" b="1">
                <a:solidFill>
                  <a:srgbClr val="0000FF"/>
                </a:solidFill>
                <a:latin typeface="Arial" panose="020B0604020202020204" pitchFamily="34" charset="0"/>
              </a:rPr>
              <a:t>流速较低时，流线为直线。</a:t>
            </a:r>
          </a:p>
        </p:txBody>
      </p:sp>
      <p:sp>
        <p:nvSpPr>
          <p:cNvPr id="108" name="Rectangle 216"/>
          <p:cNvSpPr>
            <a:spLocks noChangeArrowheads="1"/>
          </p:cNvSpPr>
          <p:nvPr/>
        </p:nvSpPr>
        <p:spPr bwMode="auto">
          <a:xfrm>
            <a:off x="4721225" y="2149475"/>
            <a:ext cx="446563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eaLnBrk="1" hangingPunct="1">
              <a:spcBef>
                <a:spcPct val="0"/>
              </a:spcBef>
              <a:buFontTx/>
              <a:buNone/>
            </a:pPr>
            <a:r>
              <a:rPr lang="zh-CN" altLang="en-US" sz="2000" b="1">
                <a:solidFill>
                  <a:srgbClr val="0000FF"/>
                </a:solidFill>
                <a:latin typeface="Arial" panose="020B0604020202020204" pitchFamily="34" charset="0"/>
              </a:rPr>
              <a:t>流速加快达到或超过某一个定值时，流动开始紊乱，失稳。</a:t>
            </a:r>
          </a:p>
        </p:txBody>
      </p:sp>
      <p:sp>
        <p:nvSpPr>
          <p:cNvPr id="3073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3C5630F3-9285-476D-8C39-F4616142B9D3}" type="slidenum">
              <a:rPr lang="en-US" altLang="zh-CN" sz="1800" smtClean="0">
                <a:solidFill>
                  <a:srgbClr val="0000FF"/>
                </a:solidFill>
                <a:latin typeface="Arial" panose="020B0604020202020204" pitchFamily="34" charset="0"/>
              </a:rPr>
              <a:pPr>
                <a:spcBef>
                  <a:spcPct val="0"/>
                </a:spcBef>
                <a:buFontTx/>
                <a:buNone/>
              </a:pPr>
              <a:t>19</a:t>
            </a:fld>
            <a:endParaRPr lang="en-US" altLang="zh-CN" sz="1800" smtClean="0">
              <a:solidFill>
                <a:srgbClr val="0000FF"/>
              </a:solidFill>
              <a:latin typeface="Arial" panose="020B0604020202020204" pitchFamily="34" charset="0"/>
            </a:endParaRPr>
          </a:p>
        </p:txBody>
      </p:sp>
      <p:graphicFrame>
        <p:nvGraphicFramePr>
          <p:cNvPr id="39" name="Object 11"/>
          <p:cNvGraphicFramePr>
            <a:graphicFrameLocks noChangeAspect="1"/>
          </p:cNvGraphicFramePr>
          <p:nvPr>
            <p:extLst>
              <p:ext uri="{D42A27DB-BD31-4B8C-83A1-F6EECF244321}">
                <p14:modId xmlns:p14="http://schemas.microsoft.com/office/powerpoint/2010/main" val="3308235270"/>
              </p:ext>
            </p:extLst>
          </p:nvPr>
        </p:nvGraphicFramePr>
        <p:xfrm>
          <a:off x="6660356" y="2857500"/>
          <a:ext cx="2052637" cy="726696"/>
        </p:xfrm>
        <a:graphic>
          <a:graphicData uri="http://schemas.openxmlformats.org/presentationml/2006/ole">
            <mc:AlternateContent xmlns:mc="http://schemas.openxmlformats.org/markup-compatibility/2006">
              <mc:Choice xmlns:v="urn:schemas-microsoft-com:vml" Requires="v">
                <p:oleObj spid="_x0000_s41989" name="Equation" r:id="rId8" imgW="1041453" imgH="342900" progId="Equation.DSMT4">
                  <p:embed/>
                </p:oleObj>
              </mc:Choice>
              <mc:Fallback>
                <p:oleObj name="Equation" r:id="rId8" imgW="1041453" imgH="3429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60356" y="2857500"/>
                        <a:ext cx="2052637" cy="726696"/>
                      </a:xfrm>
                      <a:prstGeom prst="rect">
                        <a:avLst/>
                      </a:prstGeom>
                      <a:solidFill>
                        <a:srgbClr val="FFFF00">
                          <a:alpha val="30196"/>
                        </a:srgbClr>
                      </a:solidFill>
                      <a:ln w="15875">
                        <a:solidFill>
                          <a:schemeClr val="folHlink"/>
                        </a:solidFill>
                        <a:miter lim="800000"/>
                        <a:headEnd/>
                        <a:tailEnd/>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54"/>
                                        </p:tgtEl>
                                        <p:attrNameLst>
                                          <p:attrName>style.visibility</p:attrName>
                                        </p:attrNameLst>
                                      </p:cBhvr>
                                      <p:to>
                                        <p:strVal val="visible"/>
                                      </p:to>
                                    </p:set>
                                    <p:animEffect transition="in" filter="blinds(horizontal)">
                                      <p:cBhvr>
                                        <p:cTn id="7" dur="500"/>
                                        <p:tgtEl>
                                          <p:spTgt spid="154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456"/>
                                        </p:tgtEl>
                                        <p:attrNameLst>
                                          <p:attrName>style.visibility</p:attrName>
                                        </p:attrNameLst>
                                      </p:cBhvr>
                                      <p:to>
                                        <p:strVal val="visible"/>
                                      </p:to>
                                    </p:set>
                                    <p:animEffect transition="in" filter="blinds(horizontal)">
                                      <p:cBhvr>
                                        <p:cTn id="12" dur="500"/>
                                        <p:tgtEl>
                                          <p:spTgt spid="154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568"/>
                                        </p:tgtEl>
                                        <p:attrNameLst>
                                          <p:attrName>style.visibility</p:attrName>
                                        </p:attrNameLst>
                                      </p:cBhvr>
                                      <p:to>
                                        <p:strVal val="visible"/>
                                      </p:to>
                                    </p:set>
                                    <p:animEffect transition="in" filter="blinds(horizontal)">
                                      <p:cBhvr>
                                        <p:cTn id="17" dur="500"/>
                                        <p:tgtEl>
                                          <p:spTgt spid="155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569"/>
                                        </p:tgtEl>
                                        <p:attrNameLst>
                                          <p:attrName>style.visibility</p:attrName>
                                        </p:attrNameLst>
                                      </p:cBhvr>
                                      <p:to>
                                        <p:strVal val="visible"/>
                                      </p:to>
                                    </p:set>
                                    <p:animEffect transition="in" filter="blinds(horizontal)">
                                      <p:cBhvr>
                                        <p:cTn id="22" dur="500"/>
                                        <p:tgtEl>
                                          <p:spTgt spid="155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629"/>
                                        </p:tgtEl>
                                        <p:attrNameLst>
                                          <p:attrName>style.visibility</p:attrName>
                                        </p:attrNameLst>
                                      </p:cBhvr>
                                      <p:to>
                                        <p:strVal val="visible"/>
                                      </p:to>
                                    </p:set>
                                    <p:animEffect transition="in" filter="blinds(horizontal)">
                                      <p:cBhvr>
                                        <p:cTn id="27" dur="500"/>
                                        <p:tgtEl>
                                          <p:spTgt spid="156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570"/>
                                        </p:tgtEl>
                                        <p:attrNameLst>
                                          <p:attrName>style.visibility</p:attrName>
                                        </p:attrNameLst>
                                      </p:cBhvr>
                                      <p:to>
                                        <p:strVal val="visible"/>
                                      </p:to>
                                    </p:set>
                                    <p:animEffect transition="in" filter="blinds(horizontal)">
                                      <p:cBhvr>
                                        <p:cTn id="32" dur="500"/>
                                        <p:tgtEl>
                                          <p:spTgt spid="155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blinds(horizontal)">
                                      <p:cBhvr>
                                        <p:cTn id="37" dur="500"/>
                                        <p:tgtEl>
                                          <p:spTgt spid="10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571"/>
                                        </p:tgtEl>
                                        <p:attrNameLst>
                                          <p:attrName>style.visibility</p:attrName>
                                        </p:attrNameLst>
                                      </p:cBhvr>
                                      <p:to>
                                        <p:strVal val="visible"/>
                                      </p:to>
                                    </p:set>
                                    <p:animEffect transition="in" filter="wipe(left)">
                                      <p:cBhvr>
                                        <p:cTn id="42" dur="5000"/>
                                        <p:tgtEl>
                                          <p:spTgt spid="1557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577"/>
                                        </p:tgtEl>
                                        <p:attrNameLst>
                                          <p:attrName>style.visibility</p:attrName>
                                        </p:attrNameLst>
                                      </p:cBhvr>
                                      <p:to>
                                        <p:strVal val="visible"/>
                                      </p:to>
                                    </p:set>
                                    <p:animEffect transition="in" filter="blinds(horizontal)">
                                      <p:cBhvr>
                                        <p:cTn id="47" dur="500"/>
                                        <p:tgtEl>
                                          <p:spTgt spid="1557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5541"/>
                                        </p:tgtEl>
                                        <p:attrNameLst>
                                          <p:attrName>style.visibility</p:attrName>
                                        </p:attrNameLst>
                                      </p:cBhvr>
                                      <p:to>
                                        <p:strVal val="visible"/>
                                      </p:to>
                                    </p:set>
                                    <p:animEffect transition="in" filter="blinds(horizontal)">
                                      <p:cBhvr>
                                        <p:cTn id="52" dur="500"/>
                                        <p:tgtEl>
                                          <p:spTgt spid="1554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8"/>
                                        </p:tgtEl>
                                        <p:attrNameLst>
                                          <p:attrName>style.visibility</p:attrName>
                                        </p:attrNameLst>
                                      </p:cBhvr>
                                      <p:to>
                                        <p:strVal val="visible"/>
                                      </p:to>
                                    </p:set>
                                    <p:animEffect transition="in" filter="blinds(horizontal)">
                                      <p:cBhvr>
                                        <p:cTn id="57" dur="500"/>
                                        <p:tgtEl>
                                          <p:spTgt spid="10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5578"/>
                                        </p:tgtEl>
                                        <p:attrNameLst>
                                          <p:attrName>style.visibility</p:attrName>
                                        </p:attrNameLst>
                                      </p:cBhvr>
                                      <p:to>
                                        <p:strVal val="visible"/>
                                      </p:to>
                                    </p:set>
                                    <p:animEffect transition="in" filter="blinds(horizontal)">
                                      <p:cBhvr>
                                        <p:cTn id="62" dur="500"/>
                                        <p:tgtEl>
                                          <p:spTgt spid="1557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100000">
                <p:cTn id="68" repeatCount="indefinite" fill="hold" display="0">
                  <p:stCondLst>
                    <p:cond delay="indefinite"/>
                  </p:stCondLst>
                  <p:endCondLst>
                    <p:cond evt="onNext" delay="0">
                      <p:tgtEl>
                        <p:sldTgt/>
                      </p:tgtEl>
                    </p:cond>
                    <p:cond evt="onPrev" delay="0">
                      <p:tgtEl>
                        <p:sldTgt/>
                      </p:tgtEl>
                    </p:cond>
                  </p:endCondLst>
                </p:cTn>
                <p:tgtEl>
                  <p:spTgt spid="15541"/>
                </p:tgtEl>
              </p:cMediaNode>
            </p:video>
          </p:childTnLst>
        </p:cTn>
      </p:par>
    </p:tnLst>
    <p:bldLst>
      <p:bldP spid="15454" grpId="0"/>
      <p:bldP spid="15456" grpId="0"/>
      <p:bldP spid="15569" grpId="0"/>
      <p:bldP spid="15570" grpId="0"/>
      <p:bldP spid="15571" grpId="0" animBg="1"/>
      <p:bldP spid="15577" grpId="0"/>
      <p:bldP spid="15578" grpId="0"/>
      <p:bldP spid="15629" grpId="0"/>
      <p:bldP spid="107" grpId="0"/>
      <p:bldP spid="10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EE0EC7E6-965A-4832-A7BF-6CDAE7B285CF}" type="slidenum">
              <a:rPr lang="en-US" altLang="zh-CN" sz="1800" smtClean="0">
                <a:solidFill>
                  <a:srgbClr val="0000FF"/>
                </a:solidFill>
                <a:latin typeface="Arial" panose="020B0604020202020204" pitchFamily="34" charset="0"/>
              </a:rPr>
              <a:pPr>
                <a:spcBef>
                  <a:spcPct val="0"/>
                </a:spcBef>
                <a:buFontTx/>
                <a:buNone/>
              </a:pPr>
              <a:t>2</a:t>
            </a:fld>
            <a:endParaRPr lang="en-US" altLang="zh-CN" sz="1800" smtClean="0">
              <a:solidFill>
                <a:srgbClr val="0000FF"/>
              </a:solidFill>
              <a:latin typeface="Arial" panose="020B0604020202020204" pitchFamily="34" charset="0"/>
            </a:endParaRPr>
          </a:p>
        </p:txBody>
      </p:sp>
      <p:sp>
        <p:nvSpPr>
          <p:cNvPr id="6" name="TextBox 5"/>
          <p:cNvSpPr txBox="1">
            <a:spLocks noChangeArrowheads="1"/>
          </p:cNvSpPr>
          <p:nvPr/>
        </p:nvSpPr>
        <p:spPr bwMode="auto">
          <a:xfrm>
            <a:off x="3335338" y="203200"/>
            <a:ext cx="3606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zh-CN" altLang="en-US" sz="4000" b="1">
                <a:latin typeface="Arial" panose="020B0604020202020204" pitchFamily="34" charset="0"/>
              </a:rPr>
              <a:t>上节回顾</a:t>
            </a:r>
          </a:p>
        </p:txBody>
      </p:sp>
      <p:sp>
        <p:nvSpPr>
          <p:cNvPr id="7" name="Rectangle 3"/>
          <p:cNvSpPr>
            <a:spLocks noGrp="1" noChangeArrowheads="1"/>
          </p:cNvSpPr>
          <p:nvPr>
            <p:ph type="body" idx="1"/>
          </p:nvPr>
        </p:nvSpPr>
        <p:spPr>
          <a:xfrm>
            <a:off x="1966913" y="1171575"/>
            <a:ext cx="5400675" cy="576263"/>
          </a:xfrm>
        </p:spPr>
        <p:txBody>
          <a:bodyPr/>
          <a:lstStyle/>
          <a:p>
            <a:pPr algn="ctr" eaLnBrk="1" hangingPunct="1">
              <a:lnSpc>
                <a:spcPct val="90000"/>
              </a:lnSpc>
              <a:spcBef>
                <a:spcPct val="10000"/>
              </a:spcBef>
              <a:buClr>
                <a:srgbClr val="0000FF"/>
              </a:buClr>
              <a:buSzPct val="90000"/>
              <a:buFont typeface="Wingdings" panose="05000000000000000000" pitchFamily="2" charset="2"/>
              <a:buNone/>
            </a:pPr>
            <a:r>
              <a:rPr lang="zh-CN" altLang="en-US" b="1" smtClean="0">
                <a:ea typeface="黑体" panose="02010609060101010101" pitchFamily="49" charset="-122"/>
              </a:rPr>
              <a:t>第</a:t>
            </a:r>
            <a:r>
              <a:rPr lang="en-US" altLang="zh-CN" b="1" smtClean="0">
                <a:ea typeface="黑体" panose="02010609060101010101" pitchFamily="49" charset="-122"/>
              </a:rPr>
              <a:t>1</a:t>
            </a:r>
            <a:r>
              <a:rPr lang="zh-CN" altLang="en-US" b="1" smtClean="0">
                <a:ea typeface="黑体" panose="02010609060101010101" pitchFamily="49" charset="-122"/>
              </a:rPr>
              <a:t>节   理想流体的运动</a:t>
            </a:r>
            <a:endParaRPr lang="zh-CN" altLang="en-US" b="1" smtClean="0"/>
          </a:p>
        </p:txBody>
      </p:sp>
      <p:sp>
        <p:nvSpPr>
          <p:cNvPr id="8" name="Text Box 6"/>
          <p:cNvSpPr txBox="1">
            <a:spLocks noChangeArrowheads="1"/>
          </p:cNvSpPr>
          <p:nvPr/>
        </p:nvSpPr>
        <p:spPr bwMode="auto">
          <a:xfrm>
            <a:off x="344488" y="2054225"/>
            <a:ext cx="9561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kumimoji="1" lang="zh-CN" altLang="en-US" sz="2800" b="1">
                <a:solidFill>
                  <a:srgbClr val="0000FF"/>
                </a:solidFill>
                <a:ea typeface="黑体" panose="02010609060101010101" pitchFamily="49" charset="-122"/>
              </a:rPr>
              <a:t>理想流体：</a:t>
            </a:r>
            <a:r>
              <a:rPr kumimoji="1" lang="zh-CN" altLang="en-US" sz="2800" b="1">
                <a:ea typeface="黑体" panose="02010609060101010101" pitchFamily="49" charset="-122"/>
              </a:rPr>
              <a:t>绝对不可压缩的、完全没有粘性的流体。</a:t>
            </a:r>
          </a:p>
        </p:txBody>
      </p:sp>
      <p:sp>
        <p:nvSpPr>
          <p:cNvPr id="9" name="Rectangle 4"/>
          <p:cNvSpPr>
            <a:spLocks noChangeArrowheads="1"/>
          </p:cNvSpPr>
          <p:nvPr/>
        </p:nvSpPr>
        <p:spPr bwMode="auto">
          <a:xfrm>
            <a:off x="344488" y="3065463"/>
            <a:ext cx="7451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buClr>
                <a:srgbClr val="0000FF"/>
              </a:buClr>
              <a:buSzPct val="105000"/>
              <a:buFont typeface="Wingdings" panose="05000000000000000000" pitchFamily="2" charset="2"/>
              <a:buNone/>
            </a:pPr>
            <a:r>
              <a:rPr lang="zh-CN" altLang="en-US" sz="2800" b="1">
                <a:solidFill>
                  <a:schemeClr val="folHlink"/>
                </a:solidFill>
                <a:latin typeface="Arial" panose="020B0604020202020204" pitchFamily="34" charset="0"/>
                <a:ea typeface="黑体" panose="02010609060101010101" pitchFamily="49" charset="-122"/>
              </a:rPr>
              <a:t>连续性方程</a:t>
            </a:r>
          </a:p>
        </p:txBody>
      </p:sp>
      <p:graphicFrame>
        <p:nvGraphicFramePr>
          <p:cNvPr id="10" name="Object 69"/>
          <p:cNvGraphicFramePr>
            <a:graphicFrameLocks noChangeAspect="1"/>
          </p:cNvGraphicFramePr>
          <p:nvPr/>
        </p:nvGraphicFramePr>
        <p:xfrm>
          <a:off x="2865438" y="3092450"/>
          <a:ext cx="2409825" cy="490538"/>
        </p:xfrm>
        <a:graphic>
          <a:graphicData uri="http://schemas.openxmlformats.org/presentationml/2006/ole">
            <mc:AlternateContent xmlns:mc="http://schemas.openxmlformats.org/markup-compatibility/2006">
              <mc:Choice xmlns:v="urn:schemas-microsoft-com:vml" Requires="v">
                <p:oleObj spid="_x0000_s7197" name="Equation" r:id="rId4" imgW="984184" imgH="145980" progId="Equation.DSMT4">
                  <p:embed/>
                </p:oleObj>
              </mc:Choice>
              <mc:Fallback>
                <p:oleObj name="Equation" r:id="rId4" imgW="984184" imgH="145980" progId="Equation.DSMT4">
                  <p:embed/>
                  <p:pic>
                    <p:nvPicPr>
                      <p:cNvPr id="0" name="Object 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5438" y="3092450"/>
                        <a:ext cx="2409825" cy="490538"/>
                      </a:xfrm>
                      <a:prstGeom prst="rect">
                        <a:avLst/>
                      </a:prstGeom>
                      <a:solidFill>
                        <a:srgbClr val="FFFF00">
                          <a:alpha val="30196"/>
                        </a:srgbClr>
                      </a:solidFill>
                      <a:ln w="19050">
                        <a:solidFill>
                          <a:srgbClr val="FF0000"/>
                        </a:solidFill>
                        <a:miter lim="800000"/>
                        <a:headEnd/>
                        <a:tailEnd/>
                      </a:ln>
                    </p:spPr>
                  </p:pic>
                </p:oleObj>
              </mc:Fallback>
            </mc:AlternateContent>
          </a:graphicData>
        </a:graphic>
      </p:graphicFrame>
      <p:graphicFrame>
        <p:nvGraphicFramePr>
          <p:cNvPr id="113693" name="Object 29"/>
          <p:cNvGraphicFramePr>
            <a:graphicFrameLocks noChangeAspect="1"/>
          </p:cNvGraphicFramePr>
          <p:nvPr/>
        </p:nvGraphicFramePr>
        <p:xfrm>
          <a:off x="2833688" y="3979863"/>
          <a:ext cx="3417887" cy="534987"/>
        </p:xfrm>
        <a:graphic>
          <a:graphicData uri="http://schemas.openxmlformats.org/presentationml/2006/ole">
            <mc:AlternateContent xmlns:mc="http://schemas.openxmlformats.org/markup-compatibility/2006">
              <mc:Choice xmlns:v="urn:schemas-microsoft-com:vml" Requires="v">
                <p:oleObj spid="_x0000_s7198" name="公式" r:id="rId6" imgW="1460500" imgH="228600" progId="Equation.3">
                  <p:embed/>
                </p:oleObj>
              </mc:Choice>
              <mc:Fallback>
                <p:oleObj name="公式" r:id="rId6" imgW="1460500" imgH="228600" progId="Equation.3">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3688" y="3979863"/>
                        <a:ext cx="3417887"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sp>
        <p:nvSpPr>
          <p:cNvPr id="12" name="Rectangle 119"/>
          <p:cNvSpPr>
            <a:spLocks noChangeArrowheads="1"/>
          </p:cNvSpPr>
          <p:nvPr/>
        </p:nvSpPr>
        <p:spPr bwMode="auto">
          <a:xfrm>
            <a:off x="336550" y="5224463"/>
            <a:ext cx="6049963"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buClr>
                <a:srgbClr val="0000FF"/>
              </a:buClr>
              <a:buSzPct val="105000"/>
              <a:buFont typeface="Wingdings" panose="05000000000000000000" pitchFamily="2" charset="2"/>
              <a:buNone/>
            </a:pPr>
            <a:r>
              <a:rPr lang="zh-CN" altLang="en-US" sz="2800" b="1">
                <a:solidFill>
                  <a:schemeClr val="folHlink"/>
                </a:solidFill>
                <a:latin typeface="Arial" panose="020B0604020202020204" pitchFamily="34" charset="0"/>
                <a:ea typeface="黑体" panose="02010609060101010101" pitchFamily="49" charset="-122"/>
              </a:rPr>
              <a:t>伯努利方程</a:t>
            </a:r>
          </a:p>
        </p:txBody>
      </p:sp>
      <p:graphicFrame>
        <p:nvGraphicFramePr>
          <p:cNvPr id="294920" name="Object 8"/>
          <p:cNvGraphicFramePr>
            <a:graphicFrameLocks noChangeAspect="1"/>
          </p:cNvGraphicFramePr>
          <p:nvPr/>
        </p:nvGraphicFramePr>
        <p:xfrm>
          <a:off x="2874963" y="5053013"/>
          <a:ext cx="3760787" cy="850900"/>
        </p:xfrm>
        <a:graphic>
          <a:graphicData uri="http://schemas.openxmlformats.org/presentationml/2006/ole">
            <mc:AlternateContent xmlns:mc="http://schemas.openxmlformats.org/markup-compatibility/2006">
              <mc:Choice xmlns:v="urn:schemas-microsoft-com:vml" Requires="v">
                <p:oleObj spid="_x0000_s7199" name="公式" r:id="rId8" imgW="1358949" imgH="234900" progId="Equation.3">
                  <p:embed/>
                </p:oleObj>
              </mc:Choice>
              <mc:Fallback>
                <p:oleObj name="公式" r:id="rId8" imgW="1358949" imgH="2349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4963" y="5053013"/>
                        <a:ext cx="3760787" cy="850900"/>
                      </a:xfrm>
                      <a:prstGeom prst="rect">
                        <a:avLst/>
                      </a:prstGeom>
                      <a:solidFill>
                        <a:srgbClr val="FFCC00">
                          <a:alpha val="27843"/>
                        </a:srgbClr>
                      </a:solidFill>
                      <a:ln w="28575">
                        <a:solidFill>
                          <a:srgbClr val="FF0000"/>
                        </a:solidFill>
                        <a:miter lim="800000"/>
                        <a:headEnd/>
                        <a:tailEnd/>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113693"/>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294920"/>
                                        </p:tgtEl>
                                        <p:attrNameLst>
                                          <p:attrName>style.visibility</p:attrName>
                                        </p:attrNameLst>
                                      </p:cBhvr>
                                      <p:to>
                                        <p:strVal val="visible"/>
                                      </p:to>
                                    </p:set>
                                    <p:animEffect transition="in" filter="blinds(horizontal)">
                                      <p:cBhvr>
                                        <p:cTn id="41" dur="500"/>
                                        <p:tgtEl>
                                          <p:spTgt spid="294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8" grpId="0"/>
      <p:bldP spid="9" grpId="0"/>
      <p:bldP spid="1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12" name="Object 28"/>
          <p:cNvGraphicFramePr>
            <a:graphicFrameLocks noChangeAspect="1"/>
          </p:cNvGraphicFramePr>
          <p:nvPr/>
        </p:nvGraphicFramePr>
        <p:xfrm>
          <a:off x="3298825" y="2171700"/>
          <a:ext cx="1666875" cy="1090613"/>
        </p:xfrm>
        <a:graphic>
          <a:graphicData uri="http://schemas.openxmlformats.org/presentationml/2006/ole">
            <mc:AlternateContent xmlns:mc="http://schemas.openxmlformats.org/markup-compatibility/2006">
              <mc:Choice xmlns:v="urn:schemas-microsoft-com:vml" Requires="v">
                <p:oleObj spid="_x0000_s32812" name="Equation" r:id="rId4" imgW="660113" imgH="431613" progId="Equation.DSMT4">
                  <p:embed/>
                </p:oleObj>
              </mc:Choice>
              <mc:Fallback>
                <p:oleObj name="Equation" r:id="rId4" imgW="660113" imgH="431613" progId="Equation.DSMT4">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8825" y="2171700"/>
                        <a:ext cx="1666875"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1"/>
          <p:cNvGrpSpPr>
            <a:grpSpLocks/>
          </p:cNvGrpSpPr>
          <p:nvPr/>
        </p:nvGrpSpPr>
        <p:grpSpPr bwMode="auto">
          <a:xfrm>
            <a:off x="695325" y="1560513"/>
            <a:ext cx="3578225" cy="523875"/>
            <a:chOff x="476655" y="1037724"/>
            <a:chExt cx="3577351" cy="523220"/>
          </a:xfrm>
        </p:grpSpPr>
        <p:sp>
          <p:nvSpPr>
            <p:cNvPr id="32780" name="Rectangle 29"/>
            <p:cNvSpPr>
              <a:spLocks noChangeArrowheads="1"/>
            </p:cNvSpPr>
            <p:nvPr/>
          </p:nvSpPr>
          <p:spPr bwMode="auto">
            <a:xfrm>
              <a:off x="476655" y="1037724"/>
              <a:ext cx="35773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zh-CN" altLang="en-US" sz="2800" b="1">
                  <a:solidFill>
                    <a:srgbClr val="0000FF"/>
                  </a:solidFill>
                  <a:latin typeface="Arial" panose="020B0604020202020204" pitchFamily="34" charset="0"/>
                </a:rPr>
                <a:t>临界速度    对应</a:t>
              </a:r>
              <a:r>
                <a:rPr lang="en-US" altLang="zh-CN" sz="2800" b="1">
                  <a:solidFill>
                    <a:srgbClr val="0000FF"/>
                  </a:solidFill>
                  <a:latin typeface="Arial" panose="020B0604020202020204" pitchFamily="34" charset="0"/>
                </a:rPr>
                <a:t>:</a:t>
              </a:r>
              <a:endParaRPr lang="zh-CN" altLang="en-US" sz="2800" b="1">
                <a:solidFill>
                  <a:srgbClr val="0000FF"/>
                </a:solidFill>
                <a:latin typeface="Arial" panose="020B0604020202020204" pitchFamily="34" charset="0"/>
              </a:endParaRPr>
            </a:p>
          </p:txBody>
        </p:sp>
        <p:graphicFrame>
          <p:nvGraphicFramePr>
            <p:cNvPr id="32781" name="Object 30"/>
            <p:cNvGraphicFramePr>
              <a:graphicFrameLocks noChangeAspect="1"/>
            </p:cNvGraphicFramePr>
            <p:nvPr/>
          </p:nvGraphicFramePr>
          <p:xfrm>
            <a:off x="2059359" y="1147762"/>
            <a:ext cx="328450" cy="361295"/>
          </p:xfrm>
          <a:graphic>
            <a:graphicData uri="http://schemas.openxmlformats.org/presentationml/2006/ole">
              <mc:AlternateContent xmlns:mc="http://schemas.openxmlformats.org/markup-compatibility/2006">
                <mc:Choice xmlns:v="urn:schemas-microsoft-com:vml" Requires="v">
                  <p:oleObj spid="_x0000_s32813" name="Equation" r:id="rId6" imgW="126835" imgH="139518" progId="Equation.DSMT4">
                    <p:embed/>
                  </p:oleObj>
                </mc:Choice>
                <mc:Fallback>
                  <p:oleObj name="Equation" r:id="rId6" imgW="126835" imgH="139518" progId="Equation.DSMT4">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9359" y="1147762"/>
                          <a:ext cx="328450" cy="36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418" name="Text Box 34"/>
          <p:cNvSpPr txBox="1">
            <a:spLocks noChangeArrowheads="1"/>
          </p:cNvSpPr>
          <p:nvPr/>
        </p:nvSpPr>
        <p:spPr bwMode="auto">
          <a:xfrm>
            <a:off x="5416550" y="2479675"/>
            <a:ext cx="28813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zh-CN" altLang="en-US" sz="2800" b="1">
                <a:solidFill>
                  <a:srgbClr val="FF0000"/>
                </a:solidFill>
                <a:latin typeface="Arial" panose="020B0604020202020204" pitchFamily="34" charset="0"/>
              </a:rPr>
              <a:t>临界雷诺</a:t>
            </a:r>
            <a:r>
              <a:rPr kumimoji="1" lang="zh-CN" altLang="en-US" sz="2800" b="1">
                <a:solidFill>
                  <a:srgbClr val="FF0000"/>
                </a:solidFill>
              </a:rPr>
              <a:t>数</a:t>
            </a:r>
            <a:r>
              <a:rPr kumimoji="1" lang="en-US" altLang="zh-CN" sz="2800" b="1">
                <a:solidFill>
                  <a:srgbClr val="FF0000"/>
                </a:solidFill>
              </a:rPr>
              <a:t>Re</a:t>
            </a:r>
            <a:r>
              <a:rPr kumimoji="1" lang="zh-CN" altLang="en-US" sz="2800" b="1">
                <a:solidFill>
                  <a:srgbClr val="FF0000"/>
                </a:solidFill>
              </a:rPr>
              <a:t> </a:t>
            </a:r>
            <a:endParaRPr lang="zh-CN" altLang="en-US" sz="2800" b="1">
              <a:solidFill>
                <a:srgbClr val="FF0000"/>
              </a:solidFill>
              <a:latin typeface="Arial" panose="020B0604020202020204" pitchFamily="34" charset="0"/>
            </a:endParaRPr>
          </a:p>
        </p:txBody>
      </p:sp>
      <p:sp>
        <p:nvSpPr>
          <p:cNvPr id="16431" name="Text Box 47"/>
          <p:cNvSpPr txBox="1">
            <a:spLocks noChangeArrowheads="1"/>
          </p:cNvSpPr>
          <p:nvPr/>
        </p:nvSpPr>
        <p:spPr bwMode="auto">
          <a:xfrm>
            <a:off x="627063" y="3343275"/>
            <a:ext cx="66294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zh-CN" altLang="en-US" sz="2800" b="1">
                <a:latin typeface="Arial" panose="020B0604020202020204" pitchFamily="34" charset="0"/>
              </a:rPr>
              <a:t>实验表明：对于直圆形管道中的流体</a:t>
            </a:r>
          </a:p>
        </p:txBody>
      </p:sp>
      <p:sp>
        <p:nvSpPr>
          <p:cNvPr id="16436" name="Text Box 52"/>
          <p:cNvSpPr txBox="1">
            <a:spLocks noChangeArrowheads="1"/>
          </p:cNvSpPr>
          <p:nvPr/>
        </p:nvSpPr>
        <p:spPr bwMode="auto">
          <a:xfrm>
            <a:off x="2413000" y="4006850"/>
            <a:ext cx="27574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zh-CN" altLang="en-US" sz="2800" b="1">
                <a:latin typeface="Arial" panose="020B0604020202020204" pitchFamily="34" charset="0"/>
              </a:rPr>
              <a:t>层流</a:t>
            </a:r>
            <a:r>
              <a:rPr lang="zh-CN" altLang="en-US" sz="2800" b="1">
                <a:latin typeface="Arial" panose="020B0604020202020204" pitchFamily="34" charset="0"/>
                <a:sym typeface="Symbol" panose="05050102010706020507" pitchFamily="18" charset="2"/>
              </a:rPr>
              <a:t>湍流</a:t>
            </a:r>
          </a:p>
        </p:txBody>
      </p:sp>
      <p:graphicFrame>
        <p:nvGraphicFramePr>
          <p:cNvPr id="16438" name="Object 54"/>
          <p:cNvGraphicFramePr>
            <a:graphicFrameLocks noChangeAspect="1"/>
          </p:cNvGraphicFramePr>
          <p:nvPr/>
        </p:nvGraphicFramePr>
        <p:xfrm>
          <a:off x="4546600" y="4006850"/>
          <a:ext cx="2865438" cy="554038"/>
        </p:xfrm>
        <a:graphic>
          <a:graphicData uri="http://schemas.openxmlformats.org/presentationml/2006/ole">
            <mc:AlternateContent xmlns:mc="http://schemas.openxmlformats.org/markup-compatibility/2006">
              <mc:Choice xmlns:v="urn:schemas-microsoft-com:vml" Requires="v">
                <p:oleObj spid="_x0000_s32814" name="Equation" r:id="rId8" imgW="1085934" imgH="184140" progId="Equation.DSMT4">
                  <p:embed/>
                </p:oleObj>
              </mc:Choice>
              <mc:Fallback>
                <p:oleObj name="Equation" r:id="rId8" imgW="1085934" imgH="184140" progId="Equation.DSMT4">
                  <p:embed/>
                  <p:pic>
                    <p:nvPicPr>
                      <p:cNvPr id="0" name="Object 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46600" y="4006850"/>
                        <a:ext cx="286543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541" name="Object 157"/>
          <p:cNvGraphicFramePr>
            <a:graphicFrameLocks noChangeAspect="1"/>
          </p:cNvGraphicFramePr>
          <p:nvPr/>
        </p:nvGraphicFramePr>
        <p:xfrm>
          <a:off x="1447800" y="828675"/>
          <a:ext cx="1968500" cy="342900"/>
        </p:xfrm>
        <a:graphic>
          <a:graphicData uri="http://schemas.openxmlformats.org/presentationml/2006/ole">
            <mc:AlternateContent xmlns:mc="http://schemas.openxmlformats.org/markup-compatibility/2006">
              <mc:Choice xmlns:v="urn:schemas-microsoft-com:vml" Requires="v">
                <p:oleObj spid="_x0000_s32815" name="公式" r:id="rId10" imgW="1968500" imgH="342900" progId="Equation.3">
                  <p:embed/>
                </p:oleObj>
              </mc:Choice>
              <mc:Fallback>
                <p:oleObj name="公式" r:id="rId10" imgW="1968500" imgH="342900" progId="Equation.3">
                  <p:embed/>
                  <p:pic>
                    <p:nvPicPr>
                      <p:cNvPr id="0" name="Object 1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7800" y="828675"/>
                        <a:ext cx="19685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42" name="Object 158"/>
          <p:cNvGraphicFramePr>
            <a:graphicFrameLocks noChangeAspect="1"/>
          </p:cNvGraphicFramePr>
          <p:nvPr/>
        </p:nvGraphicFramePr>
        <p:xfrm>
          <a:off x="3546475" y="762000"/>
          <a:ext cx="3619500" cy="457200"/>
        </p:xfrm>
        <a:graphic>
          <a:graphicData uri="http://schemas.openxmlformats.org/presentationml/2006/ole">
            <mc:AlternateContent xmlns:mc="http://schemas.openxmlformats.org/markup-compatibility/2006">
              <mc:Choice xmlns:v="urn:schemas-microsoft-com:vml" Requires="v">
                <p:oleObj spid="_x0000_s32816" name="公式" r:id="rId12" imgW="3619500" imgH="457200" progId="Equation.3">
                  <p:embed/>
                </p:oleObj>
              </mc:Choice>
              <mc:Fallback>
                <p:oleObj name="公式" r:id="rId12" imgW="3619500" imgH="457200" progId="Equation.3">
                  <p:embed/>
                  <p:pic>
                    <p:nvPicPr>
                      <p:cNvPr id="0" name="Object 15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46475" y="762000"/>
                        <a:ext cx="3619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Rectangle 6"/>
          <p:cNvSpPr>
            <a:spLocks noChangeArrowheads="1"/>
          </p:cNvSpPr>
          <p:nvPr/>
        </p:nvSpPr>
        <p:spPr bwMode="auto">
          <a:xfrm>
            <a:off x="627063" y="4911725"/>
            <a:ext cx="6853237"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buFontTx/>
              <a:buNone/>
            </a:pPr>
            <a:r>
              <a:rPr lang="zh-CN" altLang="en-US" sz="2800" b="1">
                <a:solidFill>
                  <a:srgbClr val="FF0000"/>
                </a:solidFill>
                <a:latin typeface="楷体_GB2312" pitchFamily="49" charset="-122"/>
                <a:ea typeface="楷体_GB2312" pitchFamily="49" charset="-122"/>
              </a:rPr>
              <a:t>流体力学中非常重要的无量纲量。</a:t>
            </a:r>
            <a:endParaRPr lang="en-US" altLang="zh-CN" sz="2800" b="1">
              <a:solidFill>
                <a:srgbClr val="FF0000"/>
              </a:solidFill>
              <a:latin typeface="楷体_GB2312" pitchFamily="49" charset="-122"/>
              <a:ea typeface="楷体_GB2312" pitchFamily="49" charset="-122"/>
            </a:endParaRPr>
          </a:p>
        </p:txBody>
      </p:sp>
      <p:sp>
        <p:nvSpPr>
          <p:cNvPr id="327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46A340B7-A03E-4A36-9C81-E695D3E322C9}" type="slidenum">
              <a:rPr lang="en-US" altLang="zh-CN" sz="1800" smtClean="0">
                <a:solidFill>
                  <a:srgbClr val="0000FF"/>
                </a:solidFill>
                <a:latin typeface="Arial" panose="020B0604020202020204" pitchFamily="34" charset="0"/>
              </a:rPr>
              <a:pPr>
                <a:spcBef>
                  <a:spcPct val="0"/>
                </a:spcBef>
                <a:buFontTx/>
                <a:buNone/>
              </a:pPr>
              <a:t>20</a:t>
            </a:fld>
            <a:endParaRPr lang="en-US" altLang="zh-CN" sz="1800" smtClean="0">
              <a:solidFill>
                <a:srgbClr val="0000FF"/>
              </a:solidFill>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6541"/>
                                        </p:tgtEl>
                                        <p:attrNameLst>
                                          <p:attrName>style.visibility</p:attrName>
                                        </p:attrNameLst>
                                      </p:cBhvr>
                                      <p:to>
                                        <p:strVal val="visible"/>
                                      </p:to>
                                    </p:set>
                                    <p:animEffect transition="in" filter="blinds(horizontal)">
                                      <p:cBhvr>
                                        <p:cTn id="7" dur="500"/>
                                        <p:tgtEl>
                                          <p:spTgt spid="165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542"/>
                                        </p:tgtEl>
                                        <p:attrNameLst>
                                          <p:attrName>style.visibility</p:attrName>
                                        </p:attrNameLst>
                                      </p:cBhvr>
                                      <p:to>
                                        <p:strVal val="visible"/>
                                      </p:to>
                                    </p:set>
                                    <p:animEffect transition="in" filter="blinds(horizontal)">
                                      <p:cBhvr>
                                        <p:cTn id="12" dur="500"/>
                                        <p:tgtEl>
                                          <p:spTgt spid="165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412"/>
                                        </p:tgtEl>
                                        <p:attrNameLst>
                                          <p:attrName>style.visibility</p:attrName>
                                        </p:attrNameLst>
                                      </p:cBhvr>
                                      <p:to>
                                        <p:strVal val="visible"/>
                                      </p:to>
                                    </p:set>
                                    <p:animEffect transition="in" filter="blinds(horizontal)">
                                      <p:cBhvr>
                                        <p:cTn id="22" dur="500"/>
                                        <p:tgtEl>
                                          <p:spTgt spid="164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418"/>
                                        </p:tgtEl>
                                        <p:attrNameLst>
                                          <p:attrName>style.visibility</p:attrName>
                                        </p:attrNameLst>
                                      </p:cBhvr>
                                      <p:to>
                                        <p:strVal val="visible"/>
                                      </p:to>
                                    </p:set>
                                    <p:animEffect transition="in" filter="blinds(horizontal)">
                                      <p:cBhvr>
                                        <p:cTn id="27" dur="500"/>
                                        <p:tgtEl>
                                          <p:spTgt spid="164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431"/>
                                        </p:tgtEl>
                                        <p:attrNameLst>
                                          <p:attrName>style.visibility</p:attrName>
                                        </p:attrNameLst>
                                      </p:cBhvr>
                                      <p:to>
                                        <p:strVal val="visible"/>
                                      </p:to>
                                    </p:set>
                                    <p:animEffect transition="in" filter="wipe(left)">
                                      <p:cBhvr>
                                        <p:cTn id="32" dur="500"/>
                                        <p:tgtEl>
                                          <p:spTgt spid="164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436"/>
                                        </p:tgtEl>
                                        <p:attrNameLst>
                                          <p:attrName>style.visibility</p:attrName>
                                        </p:attrNameLst>
                                      </p:cBhvr>
                                      <p:to>
                                        <p:strVal val="visible"/>
                                      </p:to>
                                    </p:set>
                                    <p:animEffect transition="in" filter="blinds(horizontal)">
                                      <p:cBhvr>
                                        <p:cTn id="37" dur="500"/>
                                        <p:tgtEl>
                                          <p:spTgt spid="1643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6438"/>
                                        </p:tgtEl>
                                        <p:attrNameLst>
                                          <p:attrName>style.visibility</p:attrName>
                                        </p:attrNameLst>
                                      </p:cBhvr>
                                      <p:to>
                                        <p:strVal val="visible"/>
                                      </p:to>
                                    </p:set>
                                    <p:animEffect transition="in" filter="blinds(horizontal)">
                                      <p:cBhvr>
                                        <p:cTn id="42" dur="500"/>
                                        <p:tgtEl>
                                          <p:spTgt spid="164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blinds(horizontal)">
                                      <p:cBhvr>
                                        <p:cTn id="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8" grpId="0"/>
      <p:bldP spid="16431" grpId="0"/>
      <p:bldP spid="16436"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CF6946CB-E7C0-4583-8B52-2547CCA05DD6}" type="slidenum">
              <a:rPr lang="en-US" altLang="zh-CN" sz="1800" smtClean="0">
                <a:solidFill>
                  <a:srgbClr val="0000FF"/>
                </a:solidFill>
                <a:latin typeface="Arial" panose="020B0604020202020204" pitchFamily="34" charset="0"/>
              </a:rPr>
              <a:pPr>
                <a:spcBef>
                  <a:spcPct val="0"/>
                </a:spcBef>
                <a:buFontTx/>
                <a:buNone/>
              </a:pPr>
              <a:t>21</a:t>
            </a:fld>
            <a:endParaRPr lang="en-US" altLang="zh-CN" sz="1800" smtClean="0">
              <a:solidFill>
                <a:srgbClr val="0000FF"/>
              </a:solidFill>
              <a:latin typeface="Arial" panose="020B0604020202020204" pitchFamily="34" charset="0"/>
            </a:endParaRPr>
          </a:p>
        </p:txBody>
      </p:sp>
      <p:pic>
        <p:nvPicPr>
          <p:cNvPr id="29700" name="Picture 2" descr="C:\Documents and Settings\Administrator\桌面\1154243929m5rEm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063" y="147638"/>
            <a:ext cx="2243137"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5" descr="C:\Documents and Settings\Administrator\桌面\129672859243906250_new.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0850" y="147638"/>
            <a:ext cx="467995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6" descr="C:\Documents and Settings\Administrator\桌面\01300000335934123595505762335_14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313" y="3865563"/>
            <a:ext cx="2562225"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ChangeArrowheads="1"/>
          </p:cNvSpPr>
          <p:nvPr/>
        </p:nvSpPr>
        <p:spPr bwMode="auto">
          <a:xfrm>
            <a:off x="3738563" y="3735388"/>
            <a:ext cx="49085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zh-CN" altLang="en-US" sz="2800" b="1">
                <a:latin typeface="Arial" panose="020B0604020202020204" pitchFamily="34" charset="0"/>
              </a:rPr>
              <a:t>湍流会发声，层流不会发声。在医学上具有实用价值。</a:t>
            </a:r>
          </a:p>
        </p:txBody>
      </p:sp>
      <p:sp>
        <p:nvSpPr>
          <p:cNvPr id="7" name="TextBox 6"/>
          <p:cNvSpPr txBox="1">
            <a:spLocks noChangeArrowheads="1"/>
          </p:cNvSpPr>
          <p:nvPr/>
        </p:nvSpPr>
        <p:spPr bwMode="auto">
          <a:xfrm>
            <a:off x="3738563" y="4789488"/>
            <a:ext cx="49085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pPr>
            <a:r>
              <a:rPr lang="zh-CN" altLang="en-US" sz="2800" b="1">
                <a:latin typeface="Arial" panose="020B0604020202020204" pitchFamily="34" charset="0"/>
              </a:rPr>
              <a:t>血流的非正常情况；</a:t>
            </a:r>
            <a:endParaRPr lang="en-US" altLang="zh-CN" sz="2800" b="1">
              <a:latin typeface="Arial" panose="020B0604020202020204" pitchFamily="34" charset="0"/>
            </a:endParaRPr>
          </a:p>
          <a:p>
            <a:pPr eaLnBrk="1" hangingPunct="1">
              <a:spcBef>
                <a:spcPct val="0"/>
              </a:spcBef>
            </a:pPr>
            <a:r>
              <a:rPr lang="zh-CN" altLang="en-US" sz="2800" b="1">
                <a:latin typeface="Arial" panose="020B0604020202020204" pitchFamily="34" charset="0"/>
              </a:rPr>
              <a:t>测量血压时，肱动脉血流冲过被压扁动脉时产生的湍流引起振动声。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box(in)">
                                      <p:cBhvr>
                                        <p:cTn id="7" dur="500"/>
                                        <p:tgtEl>
                                          <p:spTgt spid="29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9701"/>
                                        </p:tgtEl>
                                        <p:attrNameLst>
                                          <p:attrName>style.visibility</p:attrName>
                                        </p:attrNameLst>
                                      </p:cBhvr>
                                      <p:to>
                                        <p:strVal val="visible"/>
                                      </p:to>
                                    </p:set>
                                    <p:animEffect transition="in" filter="box(in)">
                                      <p:cBhvr>
                                        <p:cTn id="12" dur="500"/>
                                        <p:tgtEl>
                                          <p:spTgt spid="297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9702"/>
                                        </p:tgtEl>
                                        <p:attrNameLst>
                                          <p:attrName>style.visibility</p:attrName>
                                        </p:attrNameLst>
                                      </p:cBhvr>
                                      <p:to>
                                        <p:strVal val="visible"/>
                                      </p:to>
                                    </p:set>
                                    <p:animEffect transition="in" filter="box(in)">
                                      <p:cBhvr>
                                        <p:cTn id="17" dur="500"/>
                                        <p:tgtEl>
                                          <p:spTgt spid="297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962400" y="762000"/>
            <a:ext cx="464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zh-CN" sz="4000" b="1">
              <a:solidFill>
                <a:schemeClr val="folHlink"/>
              </a:solidFill>
              <a:latin typeface="Arial" panose="020B0604020202020204" pitchFamily="34" charset="0"/>
            </a:endParaRPr>
          </a:p>
        </p:txBody>
      </p:sp>
      <p:sp>
        <p:nvSpPr>
          <p:cNvPr id="237593" name="Text Box 25"/>
          <p:cNvSpPr txBox="1">
            <a:spLocks noChangeArrowheads="1"/>
          </p:cNvSpPr>
          <p:nvPr/>
        </p:nvSpPr>
        <p:spPr bwMode="auto">
          <a:xfrm>
            <a:off x="323850" y="1628775"/>
            <a:ext cx="8496300" cy="1384300"/>
          </a:xfrm>
          <a:prstGeom prst="rect">
            <a:avLst/>
          </a:prstGeom>
          <a:noFill/>
          <a:ln w="12700" cap="sq">
            <a:noFill/>
            <a:miter lim="800000"/>
            <a:headEnd type="none" w="sm" len="sm"/>
            <a:tailEnd type="none" w="sm" len="sm"/>
          </a:ln>
        </p:spPr>
        <p:txBody>
          <a:bodyPr>
            <a:spAutoFit/>
          </a:bodyPr>
          <a:lstStyle/>
          <a:p>
            <a:pPr algn="just">
              <a:lnSpc>
                <a:spcPct val="150000"/>
              </a:lnSpc>
              <a:spcBef>
                <a:spcPct val="30000"/>
              </a:spcBef>
              <a:defRPr/>
            </a:pPr>
            <a:r>
              <a:rPr lang="zh-CN" altLang="en-US" sz="2800" b="1" dirty="0">
                <a:solidFill>
                  <a:srgbClr val="FF0000"/>
                </a:solidFill>
                <a:latin typeface="+mn-ea"/>
                <a:ea typeface="+mn-ea"/>
                <a:cs typeface="Times New Roman" pitchFamily="18" charset="0"/>
              </a:rPr>
              <a:t>解：</a:t>
            </a:r>
            <a:r>
              <a:rPr lang="zh-CN" altLang="en-US" sz="2800" b="1" dirty="0">
                <a:latin typeface="Times New Roman" pitchFamily="18" charset="0"/>
                <a:cs typeface="Times New Roman" pitchFamily="18" charset="0"/>
              </a:rPr>
              <a:t>保证水在圆管中作稳定的层流，雷诺数</a:t>
            </a:r>
            <a:r>
              <a:rPr lang="en-US" altLang="zh-CN" sz="2800" b="1" i="1" dirty="0">
                <a:latin typeface="Times New Roman" pitchFamily="18" charset="0"/>
                <a:cs typeface="Times New Roman" pitchFamily="18" charset="0"/>
              </a:rPr>
              <a:t>Re</a:t>
            </a:r>
            <a:r>
              <a:rPr lang="zh-CN" altLang="en-US" sz="2800" b="1" dirty="0">
                <a:latin typeface="Times New Roman" pitchFamily="18" charset="0"/>
                <a:cs typeface="Times New Roman" pitchFamily="18" charset="0"/>
              </a:rPr>
              <a:t>应小于</a:t>
            </a:r>
            <a:r>
              <a:rPr lang="en-US" altLang="zh-CN" sz="2800" b="1" dirty="0">
                <a:latin typeface="Times New Roman" pitchFamily="18" charset="0"/>
                <a:cs typeface="Times New Roman" pitchFamily="18" charset="0"/>
              </a:rPr>
              <a:t>2000</a:t>
            </a:r>
            <a:r>
              <a:rPr lang="zh-CN" altLang="en-US" sz="2800" b="1" dirty="0">
                <a:latin typeface="Times New Roman" pitchFamily="18" charset="0"/>
                <a:cs typeface="Times New Roman" pitchFamily="18" charset="0"/>
              </a:rPr>
              <a:t>，即</a:t>
            </a:r>
            <a:r>
              <a:rPr lang="zh-CN" altLang="en-US" sz="2800" dirty="0">
                <a:latin typeface="Times New Roman" pitchFamily="18" charset="0"/>
                <a:cs typeface="Times New Roman" pitchFamily="18" charset="0"/>
              </a:rPr>
              <a:t> </a:t>
            </a:r>
          </a:p>
        </p:txBody>
      </p:sp>
      <p:sp>
        <p:nvSpPr>
          <p:cNvPr id="36868"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grpSp>
        <p:nvGrpSpPr>
          <p:cNvPr id="2" name="Group 13"/>
          <p:cNvGrpSpPr>
            <a:grpSpLocks/>
          </p:cNvGrpSpPr>
          <p:nvPr/>
        </p:nvGrpSpPr>
        <p:grpSpPr bwMode="auto">
          <a:xfrm>
            <a:off x="187325" y="192088"/>
            <a:ext cx="8820150" cy="1501775"/>
            <a:chOff x="187663" y="192257"/>
            <a:chExt cx="8820150" cy="1501775"/>
          </a:xfrm>
        </p:grpSpPr>
        <p:sp>
          <p:nvSpPr>
            <p:cNvPr id="36877" name="Text Box 24"/>
            <p:cNvSpPr txBox="1">
              <a:spLocks noChangeArrowheads="1"/>
            </p:cNvSpPr>
            <p:nvPr/>
          </p:nvSpPr>
          <p:spPr bwMode="auto">
            <a:xfrm>
              <a:off x="187663" y="192257"/>
              <a:ext cx="882015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110000"/>
                </a:lnSpc>
                <a:spcBef>
                  <a:spcPct val="0"/>
                </a:spcBef>
                <a:buFontTx/>
                <a:buNone/>
              </a:pPr>
              <a:r>
                <a:rPr lang="zh-CN" altLang="en-US" sz="2800" b="1">
                  <a:solidFill>
                    <a:srgbClr val="FF0000"/>
                  </a:solidFill>
                  <a:ea typeface="黑体" panose="02010609060101010101" pitchFamily="49" charset="-122"/>
                </a:rPr>
                <a:t>例</a:t>
              </a:r>
              <a:r>
                <a:rPr lang="en-US" altLang="zh-CN" sz="2800" b="1">
                  <a:solidFill>
                    <a:srgbClr val="FF0000"/>
                  </a:solidFill>
                  <a:ea typeface="黑体" panose="02010609060101010101" pitchFamily="49" charset="-122"/>
                </a:rPr>
                <a:t>2</a:t>
              </a:r>
              <a:r>
                <a:rPr lang="zh-CN" altLang="en-US" sz="2800" b="1">
                  <a:solidFill>
                    <a:srgbClr val="FF0000"/>
                  </a:solidFill>
                  <a:ea typeface="黑体" panose="02010609060101010101" pitchFamily="49" charset="-122"/>
                </a:rPr>
                <a:t>、</a:t>
              </a:r>
              <a:r>
                <a:rPr lang="zh-CN" altLang="en-US" sz="2800" b="1">
                  <a:ea typeface="黑体" panose="02010609060101010101" pitchFamily="49" charset="-122"/>
                </a:rPr>
                <a:t>已知在</a:t>
              </a:r>
              <a:r>
                <a:rPr lang="en-US" altLang="zh-CN" sz="2800" b="1">
                  <a:ea typeface="黑体" panose="02010609060101010101" pitchFamily="49" charset="-122"/>
                </a:rPr>
                <a:t>0 </a:t>
              </a:r>
              <a:r>
                <a:rPr lang="en-US" altLang="zh-CN" sz="2800" b="1">
                  <a:ea typeface="黑体" panose="02010609060101010101" pitchFamily="49" charset="-122"/>
                  <a:sym typeface="Symbol" panose="05050102010706020507" pitchFamily="18" charset="2"/>
                </a:rPr>
                <a:t></a:t>
              </a:r>
              <a:r>
                <a:rPr lang="en-US" altLang="zh-CN" sz="2800" b="1">
                  <a:ea typeface="黑体" panose="02010609060101010101" pitchFamily="49" charset="-122"/>
                </a:rPr>
                <a:t>C</a:t>
              </a:r>
              <a:r>
                <a:rPr lang="zh-CN" altLang="en-US" sz="2800" b="1">
                  <a:ea typeface="黑体" panose="02010609060101010101" pitchFamily="49" charset="-122"/>
                </a:rPr>
                <a:t>时水的黏滞系数                    </a:t>
              </a:r>
              <a:r>
                <a:rPr lang="en-US" altLang="zh-CN" sz="2800" b="1">
                  <a:solidFill>
                    <a:srgbClr val="0000FF"/>
                  </a:solidFill>
                  <a:ea typeface="黑体" panose="02010609060101010101" pitchFamily="49" charset="-122"/>
                </a:rPr>
                <a:t>Pa·s</a:t>
              </a:r>
              <a:r>
                <a:rPr lang="zh-CN" altLang="en-US" sz="2800" b="1">
                  <a:ea typeface="黑体" panose="02010609060101010101" pitchFamily="49" charset="-122"/>
                </a:rPr>
                <a:t>，若保证水在直径</a:t>
              </a:r>
              <a:r>
                <a:rPr lang="en-US" altLang="zh-CN" sz="2800" b="1" i="1">
                  <a:solidFill>
                    <a:srgbClr val="0000FF"/>
                  </a:solidFill>
                  <a:ea typeface="黑体" panose="02010609060101010101" pitchFamily="49" charset="-122"/>
                </a:rPr>
                <a:t>d</a:t>
              </a:r>
              <a:r>
                <a:rPr lang="en-US" altLang="zh-CN" sz="2800" b="1">
                  <a:solidFill>
                    <a:srgbClr val="0000FF"/>
                  </a:solidFill>
                  <a:ea typeface="黑体" panose="02010609060101010101" pitchFamily="49" charset="-122"/>
                </a:rPr>
                <a:t>=0.02 m </a:t>
              </a:r>
              <a:r>
                <a:rPr lang="zh-CN" altLang="en-US" sz="2800" b="1">
                  <a:ea typeface="黑体" panose="02010609060101010101" pitchFamily="49" charset="-122"/>
                </a:rPr>
                <a:t>的圆管中作稳定的层流，要求水流速度不超过多少？</a:t>
              </a:r>
              <a:r>
                <a:rPr lang="zh-CN" altLang="en-US" sz="2800">
                  <a:ea typeface="黑体" panose="02010609060101010101" pitchFamily="49" charset="-122"/>
                </a:rPr>
                <a:t> </a:t>
              </a:r>
            </a:p>
          </p:txBody>
        </p:sp>
        <p:graphicFrame>
          <p:nvGraphicFramePr>
            <p:cNvPr id="36878" name="Object 2"/>
            <p:cNvGraphicFramePr>
              <a:graphicFrameLocks noChangeAspect="1"/>
            </p:cNvGraphicFramePr>
            <p:nvPr/>
          </p:nvGraphicFramePr>
          <p:xfrm>
            <a:off x="5490622" y="197188"/>
            <a:ext cx="1655762" cy="490538"/>
          </p:xfrm>
          <a:graphic>
            <a:graphicData uri="http://schemas.openxmlformats.org/presentationml/2006/ole">
              <mc:AlternateContent xmlns:mc="http://schemas.openxmlformats.org/markup-compatibility/2006">
                <mc:Choice xmlns:v="urn:schemas-microsoft-com:vml" Requires="v">
                  <p:oleObj spid="_x0000_s36897" name="Equation" r:id="rId3" imgW="736562" imgH="127080" progId="Equation.DSMT4">
                    <p:embed/>
                  </p:oleObj>
                </mc:Choice>
                <mc:Fallback>
                  <p:oleObj name="Equation" r:id="rId3" imgW="736562" imgH="1270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622" y="197188"/>
                          <a:ext cx="1655762"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6870" name="Rectangle 29"/>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237596" name="Object 3"/>
          <p:cNvGraphicFramePr>
            <a:graphicFrameLocks noChangeAspect="1"/>
          </p:cNvGraphicFramePr>
          <p:nvPr/>
        </p:nvGraphicFramePr>
        <p:xfrm>
          <a:off x="1889125" y="2244725"/>
          <a:ext cx="2517775" cy="950913"/>
        </p:xfrm>
        <a:graphic>
          <a:graphicData uri="http://schemas.openxmlformats.org/presentationml/2006/ole">
            <mc:AlternateContent xmlns:mc="http://schemas.openxmlformats.org/markup-compatibility/2006">
              <mc:Choice xmlns:v="urn:schemas-microsoft-com:vml" Requires="v">
                <p:oleObj spid="_x0000_s36898" name="Equation" r:id="rId5" imgW="1041453" imgH="323820" progId="Equation.DSMT4">
                  <p:embed/>
                </p:oleObj>
              </mc:Choice>
              <mc:Fallback>
                <p:oleObj name="Equation" r:id="rId5" imgW="1041453" imgH="32382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9125" y="2244725"/>
                        <a:ext cx="2517775"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2" name="Rectangle 31"/>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237598" name="Object 4"/>
          <p:cNvGraphicFramePr>
            <a:graphicFrameLocks noChangeAspect="1"/>
          </p:cNvGraphicFramePr>
          <p:nvPr/>
        </p:nvGraphicFramePr>
        <p:xfrm>
          <a:off x="1031875" y="3267075"/>
          <a:ext cx="7772400" cy="1065213"/>
        </p:xfrm>
        <a:graphic>
          <a:graphicData uri="http://schemas.openxmlformats.org/presentationml/2006/ole">
            <mc:AlternateContent xmlns:mc="http://schemas.openxmlformats.org/markup-compatibility/2006">
              <mc:Choice xmlns:v="urn:schemas-microsoft-com:vml" Requires="v">
                <p:oleObj spid="_x0000_s36899" name="Equation" r:id="rId7" imgW="3168659" imgH="342900" progId="Equation.DSMT4">
                  <p:embed/>
                </p:oleObj>
              </mc:Choice>
              <mc:Fallback>
                <p:oleObj name="Equation" r:id="rId7" imgW="3168659" imgH="3429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1875" y="3267075"/>
                        <a:ext cx="7772400"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7600" name="Rectangle 32"/>
          <p:cNvSpPr>
            <a:spLocks noChangeArrowheads="1"/>
          </p:cNvSpPr>
          <p:nvPr/>
        </p:nvSpPr>
        <p:spPr bwMode="auto">
          <a:xfrm>
            <a:off x="255588" y="4645025"/>
            <a:ext cx="875188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zh-CN" altLang="en-US" sz="2800" b="1">
                <a:latin typeface="Arial" panose="020B0604020202020204" pitchFamily="34" charset="0"/>
              </a:rPr>
              <a:t>即水在圆管的流速小于</a:t>
            </a:r>
            <a:r>
              <a:rPr lang="en-US" altLang="zh-CN" sz="2800" b="1">
                <a:solidFill>
                  <a:srgbClr val="0000FF"/>
                </a:solidFill>
              </a:rPr>
              <a:t>0.18 m/s</a:t>
            </a:r>
            <a:r>
              <a:rPr lang="zh-CN" altLang="en-US" sz="2800" b="1"/>
              <a:t>时</a:t>
            </a:r>
            <a:r>
              <a:rPr lang="zh-CN" altLang="en-US" sz="2800" b="1">
                <a:latin typeface="Arial" panose="020B0604020202020204" pitchFamily="34" charset="0"/>
              </a:rPr>
              <a:t>才能保持稳定的层流。而通常水在管道中的流速约为每秒几米，可见水在管道中的流动一般都是湍流。 </a:t>
            </a:r>
          </a:p>
        </p:txBody>
      </p:sp>
      <p:sp>
        <p:nvSpPr>
          <p:cNvPr id="237601" name="Text Box 33"/>
          <p:cNvSpPr txBox="1">
            <a:spLocks noChangeArrowheads="1"/>
          </p:cNvSpPr>
          <p:nvPr/>
        </p:nvSpPr>
        <p:spPr bwMode="auto">
          <a:xfrm>
            <a:off x="323850" y="3557588"/>
            <a:ext cx="1136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zh-CN" altLang="en-US" sz="2800" b="1">
                <a:latin typeface="Arial" panose="020B0604020202020204" pitchFamily="34" charset="0"/>
              </a:rPr>
              <a:t>则</a:t>
            </a:r>
          </a:p>
        </p:txBody>
      </p:sp>
      <p:sp>
        <p:nvSpPr>
          <p:cNvPr id="368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103CF7D3-5039-49A1-82D6-B614E83A54E0}" type="slidenum">
              <a:rPr lang="en-US" altLang="zh-CN" sz="1800" smtClean="0">
                <a:solidFill>
                  <a:srgbClr val="0000FF"/>
                </a:solidFill>
                <a:latin typeface="Arial" panose="020B0604020202020204" pitchFamily="34" charset="0"/>
              </a:rPr>
              <a:pPr>
                <a:spcBef>
                  <a:spcPct val="0"/>
                </a:spcBef>
                <a:buFontTx/>
                <a:buNone/>
              </a:pPr>
              <a:t>22</a:t>
            </a:fld>
            <a:endParaRPr lang="en-US" altLang="zh-CN" sz="1800" smtClean="0">
              <a:solidFill>
                <a:srgbClr val="0000FF"/>
              </a:solidFill>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7593"/>
                                        </p:tgtEl>
                                        <p:attrNameLst>
                                          <p:attrName>style.visibility</p:attrName>
                                        </p:attrNameLst>
                                      </p:cBhvr>
                                      <p:to>
                                        <p:strVal val="visible"/>
                                      </p:to>
                                    </p:set>
                                    <p:animEffect transition="in" filter="wipe(left)">
                                      <p:cBhvr>
                                        <p:cTn id="12" dur="500"/>
                                        <p:tgtEl>
                                          <p:spTgt spid="2375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7596"/>
                                        </p:tgtEl>
                                        <p:attrNameLst>
                                          <p:attrName>style.visibility</p:attrName>
                                        </p:attrNameLst>
                                      </p:cBhvr>
                                      <p:to>
                                        <p:strVal val="visible"/>
                                      </p:to>
                                    </p:set>
                                    <p:animEffect transition="in" filter="wipe(left)">
                                      <p:cBhvr>
                                        <p:cTn id="17" dur="500"/>
                                        <p:tgtEl>
                                          <p:spTgt spid="2375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7601"/>
                                        </p:tgtEl>
                                        <p:attrNameLst>
                                          <p:attrName>style.visibility</p:attrName>
                                        </p:attrNameLst>
                                      </p:cBhvr>
                                      <p:to>
                                        <p:strVal val="visible"/>
                                      </p:to>
                                    </p:set>
                                    <p:animEffect transition="in" filter="wipe(left)">
                                      <p:cBhvr>
                                        <p:cTn id="22" dur="500"/>
                                        <p:tgtEl>
                                          <p:spTgt spid="237601"/>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37598"/>
                                        </p:tgtEl>
                                        <p:attrNameLst>
                                          <p:attrName>style.visibility</p:attrName>
                                        </p:attrNameLst>
                                      </p:cBhvr>
                                      <p:to>
                                        <p:strVal val="visible"/>
                                      </p:to>
                                    </p:set>
                                    <p:animEffect transition="in" filter="wipe(left)">
                                      <p:cBhvr>
                                        <p:cTn id="26" dur="500"/>
                                        <p:tgtEl>
                                          <p:spTgt spid="23759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7600"/>
                                        </p:tgtEl>
                                        <p:attrNameLst>
                                          <p:attrName>style.visibility</p:attrName>
                                        </p:attrNameLst>
                                      </p:cBhvr>
                                      <p:to>
                                        <p:strVal val="visible"/>
                                      </p:to>
                                    </p:set>
                                    <p:animEffect transition="in" filter="wipe(left)">
                                      <p:cBhvr>
                                        <p:cTn id="31" dur="500"/>
                                        <p:tgtEl>
                                          <p:spTgt spid="237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93" grpId="0"/>
      <p:bldP spid="237600" grpId="0"/>
      <p:bldP spid="237601"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8" name="Text Box 4"/>
          <p:cNvSpPr txBox="1">
            <a:spLocks noChangeArrowheads="1"/>
          </p:cNvSpPr>
          <p:nvPr/>
        </p:nvSpPr>
        <p:spPr bwMode="auto">
          <a:xfrm>
            <a:off x="511175" y="1628775"/>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zh-CN" altLang="en-US" sz="2800" b="1">
                <a:latin typeface="Arial" panose="020B0604020202020204" pitchFamily="34" charset="0"/>
              </a:rPr>
              <a:t>理想流体</a:t>
            </a:r>
            <a:r>
              <a:rPr lang="en-US" altLang="zh-CN" sz="2800" b="1">
                <a:latin typeface="Arial" panose="020B0604020202020204" pitchFamily="34" charset="0"/>
              </a:rPr>
              <a:t>:</a:t>
            </a:r>
          </a:p>
        </p:txBody>
      </p:sp>
      <p:sp>
        <p:nvSpPr>
          <p:cNvPr id="210949" name="Text Box 5"/>
          <p:cNvSpPr txBox="1">
            <a:spLocks noChangeArrowheads="1"/>
          </p:cNvSpPr>
          <p:nvPr/>
        </p:nvSpPr>
        <p:spPr bwMode="auto">
          <a:xfrm>
            <a:off x="511175" y="3033713"/>
            <a:ext cx="2590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zh-CN" altLang="en-US" sz="2800" b="1">
                <a:latin typeface="Arial" panose="020B0604020202020204" pitchFamily="34" charset="0"/>
                <a:sym typeface="Symbol" panose="05050102010706020507" pitchFamily="18" charset="2"/>
              </a:rPr>
              <a:t>黏性流体</a:t>
            </a:r>
            <a:r>
              <a:rPr lang="en-US" altLang="zh-CN" sz="2800" b="1">
                <a:latin typeface="Arial" panose="020B0604020202020204" pitchFamily="34" charset="0"/>
                <a:sym typeface="Symbol" panose="05050102010706020507" pitchFamily="18" charset="2"/>
              </a:rPr>
              <a:t>:</a:t>
            </a:r>
          </a:p>
        </p:txBody>
      </p:sp>
      <p:sp>
        <p:nvSpPr>
          <p:cNvPr id="210950" name="Rectangle 6"/>
          <p:cNvSpPr>
            <a:spLocks noChangeArrowheads="1"/>
          </p:cNvSpPr>
          <p:nvPr/>
        </p:nvSpPr>
        <p:spPr bwMode="auto">
          <a:xfrm>
            <a:off x="146050" y="204788"/>
            <a:ext cx="694848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90000"/>
              </a:lnSpc>
              <a:buFontTx/>
              <a:buNone/>
            </a:pPr>
            <a:r>
              <a:rPr lang="zh-CN" altLang="en-US" sz="2800" b="1">
                <a:solidFill>
                  <a:srgbClr val="FF0000"/>
                </a:solidFill>
                <a:latin typeface="黑体" panose="02010609060101010101" pitchFamily="49" charset="-122"/>
                <a:ea typeface="黑体" panose="02010609060101010101" pitchFamily="49" charset="-122"/>
              </a:rPr>
              <a:t>二、黏性流体的运动规律 </a:t>
            </a:r>
          </a:p>
        </p:txBody>
      </p:sp>
      <p:sp>
        <p:nvSpPr>
          <p:cNvPr id="210951" name="Rectangle 7"/>
          <p:cNvSpPr>
            <a:spLocks noChangeArrowheads="1"/>
          </p:cNvSpPr>
          <p:nvPr/>
        </p:nvSpPr>
        <p:spPr bwMode="auto">
          <a:xfrm>
            <a:off x="238125" y="976313"/>
            <a:ext cx="525621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90000"/>
              </a:lnSpc>
              <a:buFontTx/>
              <a:buNone/>
            </a:pPr>
            <a:r>
              <a:rPr lang="en-US" altLang="zh-CN" sz="2800" b="1">
                <a:latin typeface="Arial" panose="020B0604020202020204" pitchFamily="34" charset="0"/>
                <a:sym typeface="Symbol" panose="05050102010706020507" pitchFamily="18" charset="2"/>
              </a:rPr>
              <a:t>1.</a:t>
            </a:r>
            <a:r>
              <a:rPr lang="en-US" altLang="zh-CN" sz="2800" b="1">
                <a:latin typeface="Arial" panose="020B0604020202020204" pitchFamily="34" charset="0"/>
              </a:rPr>
              <a:t> </a:t>
            </a:r>
            <a:r>
              <a:rPr lang="zh-CN" altLang="en-US" sz="2800" b="1">
                <a:latin typeface="Arial" panose="020B0604020202020204" pitchFamily="34" charset="0"/>
              </a:rPr>
              <a:t>黏性流体的伯努利方程 </a:t>
            </a:r>
          </a:p>
        </p:txBody>
      </p:sp>
      <p:graphicFrame>
        <p:nvGraphicFramePr>
          <p:cNvPr id="210952" name="Object 2"/>
          <p:cNvGraphicFramePr>
            <a:graphicFrameLocks noChangeAspect="1"/>
          </p:cNvGraphicFramePr>
          <p:nvPr/>
        </p:nvGraphicFramePr>
        <p:xfrm>
          <a:off x="701675" y="3667125"/>
          <a:ext cx="6016625" cy="889000"/>
        </p:xfrm>
        <a:graphic>
          <a:graphicData uri="http://schemas.openxmlformats.org/presentationml/2006/ole">
            <mc:AlternateContent xmlns:mc="http://schemas.openxmlformats.org/markup-compatibility/2006">
              <mc:Choice xmlns:v="urn:schemas-microsoft-com:vml" Requires="v">
                <p:oleObj spid="_x0000_s37919" name="Equation" r:id="rId3" imgW="2609844" imgH="304740" progId="Equation.DSMT4">
                  <p:embed/>
                </p:oleObj>
              </mc:Choice>
              <mc:Fallback>
                <p:oleObj name="Equation" r:id="rId3" imgW="2609844" imgH="3047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75" y="3667125"/>
                        <a:ext cx="6016625" cy="8890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pic>
        <p:nvPicPr>
          <p:cNvPr id="21095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2813" y="190500"/>
            <a:ext cx="3151187"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0946" name="Object 3"/>
          <p:cNvGraphicFramePr>
            <a:graphicFrameLocks noChangeAspect="1"/>
          </p:cNvGraphicFramePr>
          <p:nvPr/>
        </p:nvGraphicFramePr>
        <p:xfrm>
          <a:off x="674688" y="2117725"/>
          <a:ext cx="5219700" cy="896938"/>
        </p:xfrm>
        <a:graphic>
          <a:graphicData uri="http://schemas.openxmlformats.org/presentationml/2006/ole">
            <mc:AlternateContent xmlns:mc="http://schemas.openxmlformats.org/markup-compatibility/2006">
              <mc:Choice xmlns:v="urn:schemas-microsoft-com:vml" Requires="v">
                <p:oleObj spid="_x0000_s37920" name="Equation" r:id="rId6" imgW="2336830" imgH="304740" progId="Equation.DSMT4">
                  <p:embed/>
                </p:oleObj>
              </mc:Choice>
              <mc:Fallback>
                <p:oleObj name="Equation" r:id="rId6" imgW="2336830" imgH="30474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688" y="2117725"/>
                        <a:ext cx="5219700" cy="8969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sp>
        <p:nvSpPr>
          <p:cNvPr id="378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1E1BEBE5-A8E8-4EB2-ACC6-BC7C9822B38F}" type="slidenum">
              <a:rPr lang="en-US" altLang="zh-CN" sz="1800" smtClean="0">
                <a:solidFill>
                  <a:srgbClr val="0000FF"/>
                </a:solidFill>
                <a:latin typeface="Arial" panose="020B0604020202020204" pitchFamily="34" charset="0"/>
              </a:rPr>
              <a:pPr>
                <a:spcBef>
                  <a:spcPct val="0"/>
                </a:spcBef>
                <a:buFontTx/>
                <a:buNone/>
              </a:pPr>
              <a:t>23</a:t>
            </a:fld>
            <a:endParaRPr lang="en-US" altLang="zh-CN" sz="1800" smtClean="0">
              <a:solidFill>
                <a:srgbClr val="0000FF"/>
              </a:solidFill>
              <a:latin typeface="Arial" panose="020B0604020202020204" pitchFamily="34" charset="0"/>
            </a:endParaRPr>
          </a:p>
        </p:txBody>
      </p:sp>
      <p:grpSp>
        <p:nvGrpSpPr>
          <p:cNvPr id="2" name="Group 11"/>
          <p:cNvGrpSpPr>
            <a:grpSpLocks/>
          </p:cNvGrpSpPr>
          <p:nvPr/>
        </p:nvGrpSpPr>
        <p:grpSpPr bwMode="auto">
          <a:xfrm>
            <a:off x="563563" y="4751388"/>
            <a:ext cx="8135937" cy="1827212"/>
            <a:chOff x="563563" y="4751388"/>
            <a:chExt cx="8135937" cy="1827832"/>
          </a:xfrm>
        </p:grpSpPr>
        <p:sp>
          <p:nvSpPr>
            <p:cNvPr id="37899" name="Rectangle 3"/>
            <p:cNvSpPr>
              <a:spLocks noChangeArrowheads="1"/>
            </p:cNvSpPr>
            <p:nvPr/>
          </p:nvSpPr>
          <p:spPr bwMode="auto">
            <a:xfrm>
              <a:off x="563563" y="4751388"/>
              <a:ext cx="8135937" cy="182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120000"/>
                </a:lnSpc>
                <a:spcBef>
                  <a:spcPct val="0"/>
                </a:spcBef>
                <a:buClr>
                  <a:schemeClr val="accent2"/>
                </a:buClr>
                <a:buSzPct val="80000"/>
                <a:buFont typeface="Wingdings" panose="05000000000000000000" pitchFamily="2" charset="2"/>
                <a:buNone/>
              </a:pPr>
              <a:r>
                <a:rPr lang="en-US" altLang="zh-CN" sz="2800" b="1" i="1">
                  <a:solidFill>
                    <a:srgbClr val="0000FF"/>
                  </a:solidFill>
                  <a:latin typeface="Arial" panose="020B0604020202020204" pitchFamily="34" charset="0"/>
                  <a:sym typeface="Symbol" panose="05050102010706020507" pitchFamily="18" charset="2"/>
                </a:rPr>
                <a:t> </a:t>
              </a:r>
              <a:r>
                <a:rPr lang="en-US" altLang="zh-CN" sz="2800" b="1" i="1">
                  <a:solidFill>
                    <a:srgbClr val="0000FF"/>
                  </a:solidFill>
                  <a:latin typeface="Book Antiqua" panose="02040602050305030304" pitchFamily="18" charset="0"/>
                  <a:sym typeface="Symbol" panose="05050102010706020507" pitchFamily="18" charset="2"/>
                </a:rPr>
                <a:t>w</a:t>
              </a:r>
              <a:r>
                <a:rPr lang="en-US" altLang="zh-CN" sz="2800" b="1">
                  <a:solidFill>
                    <a:srgbClr val="0000FF"/>
                  </a:solidFill>
                  <a:latin typeface="Arial" panose="020B0604020202020204" pitchFamily="34" charset="0"/>
                  <a:sym typeface="Symbol" panose="05050102010706020507" pitchFamily="18" charset="2"/>
                </a:rPr>
                <a:t>: </a:t>
              </a:r>
              <a:r>
                <a:rPr lang="zh-CN" altLang="en-US" sz="2800" b="1">
                  <a:latin typeface="Arial" panose="020B0604020202020204" pitchFamily="34" charset="0"/>
                  <a:sym typeface="Symbol" panose="05050102010706020507" pitchFamily="18" charset="2"/>
                </a:rPr>
                <a:t>单位体积不可压缩的黏性流体由</a:t>
              </a:r>
              <a:r>
                <a:rPr lang="en-US" altLang="zh-CN" sz="2800" b="1" i="1">
                  <a:solidFill>
                    <a:srgbClr val="0000FF"/>
                  </a:solidFill>
                </a:rPr>
                <a:t>ab</a:t>
              </a:r>
              <a:r>
                <a:rPr lang="zh-CN" altLang="en-US" sz="2800" b="1">
                  <a:sym typeface="Symbol" panose="05050102010706020507" pitchFamily="18" charset="2"/>
                </a:rPr>
                <a:t>处运动到</a:t>
              </a:r>
              <a:r>
                <a:rPr lang="zh-CN" altLang="en-US" sz="2800" b="1" i="1"/>
                <a:t>     </a:t>
              </a:r>
              <a:r>
                <a:rPr lang="zh-CN" altLang="en-US" sz="2800" b="1">
                  <a:sym typeface="Symbol" panose="05050102010706020507" pitchFamily="18" charset="2"/>
                </a:rPr>
                <a:t>处的过程中</a:t>
              </a:r>
              <a:r>
                <a:rPr lang="en-US" altLang="zh-CN" sz="2800" b="1">
                  <a:sym typeface="Symbol" panose="05050102010706020507" pitchFamily="18" charset="2"/>
                </a:rPr>
                <a:t>, </a:t>
              </a:r>
              <a:r>
                <a:rPr lang="zh-CN" altLang="en-US" sz="2800" b="1">
                  <a:sym typeface="Symbol" panose="05050102010706020507" pitchFamily="18" charset="2"/>
                </a:rPr>
                <a:t>克服层与层之间的内摩擦力所做的功或所消耗的能量。</a:t>
              </a:r>
              <a:endParaRPr lang="en-US" altLang="zh-CN" sz="2800" b="1">
                <a:sym typeface="Symbol" panose="05050102010706020507" pitchFamily="18" charset="2"/>
              </a:endParaRPr>
            </a:p>
          </p:txBody>
        </p:sp>
        <p:graphicFrame>
          <p:nvGraphicFramePr>
            <p:cNvPr id="37900" name="Object 11"/>
            <p:cNvGraphicFramePr>
              <a:graphicFrameLocks noChangeAspect="1"/>
            </p:cNvGraphicFramePr>
            <p:nvPr/>
          </p:nvGraphicFramePr>
          <p:xfrm>
            <a:off x="7993063" y="4860111"/>
            <a:ext cx="615950" cy="392113"/>
          </p:xfrm>
          <a:graphic>
            <a:graphicData uri="http://schemas.openxmlformats.org/presentationml/2006/ole">
              <mc:AlternateContent xmlns:mc="http://schemas.openxmlformats.org/markup-compatibility/2006">
                <mc:Choice xmlns:v="urn:schemas-microsoft-com:vml" Requires="v">
                  <p:oleObj spid="_x0000_s37921" name="Equation" r:id="rId8" imgW="171444" imgH="76140" progId="Equation.DSMT4">
                    <p:embed/>
                  </p:oleObj>
                </mc:Choice>
                <mc:Fallback>
                  <p:oleObj name="Equation" r:id="rId8" imgW="171444" imgH="7614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93063" y="4860111"/>
                          <a:ext cx="61595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10950"/>
                                        </p:tgtEl>
                                        <p:attrNameLst>
                                          <p:attrName>style.visibility</p:attrName>
                                        </p:attrNameLst>
                                      </p:cBhvr>
                                      <p:to>
                                        <p:strVal val="visible"/>
                                      </p:to>
                                    </p:set>
                                    <p:animEffect transition="in" filter="blinds(horizontal)">
                                      <p:cBhvr>
                                        <p:cTn id="7" dur="500"/>
                                        <p:tgtEl>
                                          <p:spTgt spid="2109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0951"/>
                                        </p:tgtEl>
                                        <p:attrNameLst>
                                          <p:attrName>style.visibility</p:attrName>
                                        </p:attrNameLst>
                                      </p:cBhvr>
                                      <p:to>
                                        <p:strVal val="visible"/>
                                      </p:to>
                                    </p:set>
                                    <p:animEffect transition="in" filter="blinds(horizontal)">
                                      <p:cBhvr>
                                        <p:cTn id="12" dur="500"/>
                                        <p:tgtEl>
                                          <p:spTgt spid="2109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095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0948"/>
                                        </p:tgtEl>
                                        <p:attrNameLst>
                                          <p:attrName>style.visibility</p:attrName>
                                        </p:attrNameLst>
                                      </p:cBhvr>
                                      <p:to>
                                        <p:strVal val="visible"/>
                                      </p:to>
                                    </p:set>
                                    <p:animEffect transition="in" filter="wipe(left)">
                                      <p:cBhvr>
                                        <p:cTn id="21" dur="500"/>
                                        <p:tgtEl>
                                          <p:spTgt spid="21094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10946"/>
                                        </p:tgtEl>
                                        <p:attrNameLst>
                                          <p:attrName>style.visibility</p:attrName>
                                        </p:attrNameLst>
                                      </p:cBhvr>
                                      <p:to>
                                        <p:strVal val="visible"/>
                                      </p:to>
                                    </p:set>
                                    <p:animEffect transition="in" filter="wipe(left)">
                                      <p:cBhvr>
                                        <p:cTn id="26" dur="500"/>
                                        <p:tgtEl>
                                          <p:spTgt spid="21094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0949"/>
                                        </p:tgtEl>
                                        <p:attrNameLst>
                                          <p:attrName>style.visibility</p:attrName>
                                        </p:attrNameLst>
                                      </p:cBhvr>
                                      <p:to>
                                        <p:strVal val="visible"/>
                                      </p:to>
                                    </p:set>
                                    <p:animEffect transition="in" filter="wipe(left)">
                                      <p:cBhvr>
                                        <p:cTn id="31" dur="500"/>
                                        <p:tgtEl>
                                          <p:spTgt spid="21094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10952"/>
                                        </p:tgtEl>
                                        <p:attrNameLst>
                                          <p:attrName>style.visibility</p:attrName>
                                        </p:attrNameLst>
                                      </p:cBhvr>
                                      <p:to>
                                        <p:strVal val="visible"/>
                                      </p:to>
                                    </p:set>
                                    <p:animEffect transition="in" filter="wipe(left)">
                                      <p:cBhvr>
                                        <p:cTn id="36" dur="500"/>
                                        <p:tgtEl>
                                          <p:spTgt spid="21095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linds(horizontal)">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p:bldP spid="210949" grpId="0"/>
      <p:bldP spid="210950" grpId="0"/>
      <p:bldP spid="210951"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0" name="Rectangle 2"/>
          <p:cNvSpPr>
            <a:spLocks noGrp="1" noChangeArrowheads="1"/>
          </p:cNvSpPr>
          <p:nvPr>
            <p:ph type="body" idx="1"/>
          </p:nvPr>
        </p:nvSpPr>
        <p:spPr>
          <a:xfrm>
            <a:off x="228600" y="1203325"/>
            <a:ext cx="8305800" cy="609600"/>
          </a:xfrm>
        </p:spPr>
        <p:txBody>
          <a:bodyPr/>
          <a:lstStyle/>
          <a:p>
            <a:pPr eaLnBrk="1" hangingPunct="1">
              <a:buFontTx/>
              <a:buNone/>
            </a:pPr>
            <a:r>
              <a:rPr lang="zh-CN" altLang="en-US" sz="2800" b="1" smtClean="0">
                <a:sym typeface="Symbol" panose="05050102010706020507" pitchFamily="18" charset="2"/>
              </a:rPr>
              <a:t>不可压缩的</a:t>
            </a:r>
            <a:r>
              <a:rPr lang="zh-CN" altLang="en-US" sz="2800" b="1" smtClean="0"/>
              <a:t>粘性流体在水平均匀圆管中的运动</a:t>
            </a:r>
            <a:r>
              <a:rPr lang="zh-CN" altLang="en-US" sz="2800" b="1" smtClean="0">
                <a:solidFill>
                  <a:srgbClr val="333399"/>
                </a:solidFill>
              </a:rPr>
              <a:t> </a:t>
            </a:r>
          </a:p>
        </p:txBody>
      </p:sp>
      <p:graphicFrame>
        <p:nvGraphicFramePr>
          <p:cNvPr id="211971" name="Object 2"/>
          <p:cNvGraphicFramePr>
            <a:graphicFrameLocks noChangeAspect="1"/>
          </p:cNvGraphicFramePr>
          <p:nvPr/>
        </p:nvGraphicFramePr>
        <p:xfrm>
          <a:off x="1679575" y="1857375"/>
          <a:ext cx="2503488" cy="531813"/>
        </p:xfrm>
        <a:graphic>
          <a:graphicData uri="http://schemas.openxmlformats.org/presentationml/2006/ole">
            <mc:AlternateContent xmlns:mc="http://schemas.openxmlformats.org/markup-compatibility/2006">
              <mc:Choice xmlns:v="urn:schemas-microsoft-com:vml" Requires="v">
                <p:oleObj spid="_x0000_s39140" name="Equation" r:id="rId3" imgW="1079451" imgH="127080" progId="Equation.DSMT4">
                  <p:embed/>
                </p:oleObj>
              </mc:Choice>
              <mc:Fallback>
                <p:oleObj name="Equation" r:id="rId3" imgW="1079451" imgH="1270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5" y="1857375"/>
                        <a:ext cx="2503488" cy="5318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graphicFrame>
        <p:nvGraphicFramePr>
          <p:cNvPr id="211981" name="Object 3"/>
          <p:cNvGraphicFramePr>
            <a:graphicFrameLocks noChangeAspect="1"/>
          </p:cNvGraphicFramePr>
          <p:nvPr/>
        </p:nvGraphicFramePr>
        <p:xfrm>
          <a:off x="1501775" y="166688"/>
          <a:ext cx="6016625" cy="889000"/>
        </p:xfrm>
        <a:graphic>
          <a:graphicData uri="http://schemas.openxmlformats.org/presentationml/2006/ole">
            <mc:AlternateContent xmlns:mc="http://schemas.openxmlformats.org/markup-compatibility/2006">
              <mc:Choice xmlns:v="urn:schemas-microsoft-com:vml" Requires="v">
                <p:oleObj spid="_x0000_s39141" name="Equation" r:id="rId5" imgW="2609844" imgH="304740" progId="Equation.DSMT4">
                  <p:embed/>
                </p:oleObj>
              </mc:Choice>
              <mc:Fallback>
                <p:oleObj name="Equation" r:id="rId5" imgW="2609844" imgH="3047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1775" y="166688"/>
                        <a:ext cx="6016625" cy="889000"/>
                      </a:xfrm>
                      <a:prstGeom prst="rect">
                        <a:avLst/>
                      </a:prstGeom>
                      <a:solidFill>
                        <a:srgbClr val="FFFF00">
                          <a:alpha val="30196"/>
                        </a:srgbClr>
                      </a:solidFill>
                      <a:ln w="15875">
                        <a:solidFill>
                          <a:srgbClr val="FF0000"/>
                        </a:solidFill>
                        <a:miter lim="800000"/>
                        <a:headEnd/>
                        <a:tailEnd/>
                      </a:ln>
                    </p:spPr>
                  </p:pic>
                </p:oleObj>
              </mc:Fallback>
            </mc:AlternateContent>
          </a:graphicData>
        </a:graphic>
      </p:graphicFrame>
      <p:graphicFrame>
        <p:nvGraphicFramePr>
          <p:cNvPr id="211985" name="Object 4"/>
          <p:cNvGraphicFramePr>
            <a:graphicFrameLocks noChangeAspect="1"/>
          </p:cNvGraphicFramePr>
          <p:nvPr/>
        </p:nvGraphicFramePr>
        <p:xfrm>
          <a:off x="4764088" y="1857375"/>
          <a:ext cx="2046287" cy="531813"/>
        </p:xfrm>
        <a:graphic>
          <a:graphicData uri="http://schemas.openxmlformats.org/presentationml/2006/ole">
            <mc:AlternateContent xmlns:mc="http://schemas.openxmlformats.org/markup-compatibility/2006">
              <mc:Choice xmlns:v="urn:schemas-microsoft-com:vml" Requires="v">
                <p:oleObj spid="_x0000_s39142" name="Equation" r:id="rId7" imgW="857222" imgH="127080" progId="Equation.DSMT4">
                  <p:embed/>
                </p:oleObj>
              </mc:Choice>
              <mc:Fallback>
                <p:oleObj name="Equation" r:id="rId7" imgW="857222" imgH="1270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4088" y="1857375"/>
                        <a:ext cx="2046287" cy="5318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grpSp>
        <p:nvGrpSpPr>
          <p:cNvPr id="2" name="Group 18"/>
          <p:cNvGrpSpPr>
            <a:grpSpLocks/>
          </p:cNvGrpSpPr>
          <p:nvPr/>
        </p:nvGrpSpPr>
        <p:grpSpPr bwMode="auto">
          <a:xfrm>
            <a:off x="1871663" y="2306638"/>
            <a:ext cx="5221287" cy="2592387"/>
            <a:chOff x="839" y="1117"/>
            <a:chExt cx="3289" cy="1633"/>
          </a:xfrm>
        </p:grpSpPr>
        <p:grpSp>
          <p:nvGrpSpPr>
            <p:cNvPr id="38922" name="Group 19"/>
            <p:cNvGrpSpPr>
              <a:grpSpLocks/>
            </p:cNvGrpSpPr>
            <p:nvPr/>
          </p:nvGrpSpPr>
          <p:grpSpPr bwMode="auto">
            <a:xfrm>
              <a:off x="3560" y="2205"/>
              <a:ext cx="568" cy="545"/>
              <a:chOff x="4308" y="2387"/>
              <a:chExt cx="568" cy="590"/>
            </a:xfrm>
          </p:grpSpPr>
          <p:grpSp>
            <p:nvGrpSpPr>
              <p:cNvPr id="39117" name="Group 20"/>
              <p:cNvGrpSpPr>
                <a:grpSpLocks/>
              </p:cNvGrpSpPr>
              <p:nvPr/>
            </p:nvGrpSpPr>
            <p:grpSpPr bwMode="auto">
              <a:xfrm>
                <a:off x="4377" y="2432"/>
                <a:ext cx="499" cy="545"/>
                <a:chOff x="4740" y="2886"/>
                <a:chExt cx="499" cy="499"/>
              </a:xfrm>
            </p:grpSpPr>
            <p:sp>
              <p:nvSpPr>
                <p:cNvPr id="39119" name="Freeform 21"/>
                <p:cNvSpPr>
                  <a:spLocks/>
                </p:cNvSpPr>
                <p:nvPr/>
              </p:nvSpPr>
              <p:spPr bwMode="auto">
                <a:xfrm>
                  <a:off x="4740" y="2977"/>
                  <a:ext cx="416" cy="408"/>
                </a:xfrm>
                <a:custGeom>
                  <a:avLst/>
                  <a:gdLst>
                    <a:gd name="T0" fmla="*/ 0 w 454"/>
                    <a:gd name="T1" fmla="*/ 0 h 408"/>
                    <a:gd name="T2" fmla="*/ 20 w 454"/>
                    <a:gd name="T3" fmla="*/ 90 h 408"/>
                    <a:gd name="T4" fmla="*/ 33 w 454"/>
                    <a:gd name="T5" fmla="*/ 408 h 408"/>
                    <a:gd name="T6" fmla="*/ 0 60000 65536"/>
                    <a:gd name="T7" fmla="*/ 0 60000 65536"/>
                    <a:gd name="T8" fmla="*/ 0 60000 65536"/>
                    <a:gd name="T9" fmla="*/ 0 w 454"/>
                    <a:gd name="T10" fmla="*/ 0 h 408"/>
                    <a:gd name="T11" fmla="*/ 454 w 454"/>
                    <a:gd name="T12" fmla="*/ 408 h 408"/>
                  </a:gdLst>
                  <a:ahLst/>
                  <a:cxnLst>
                    <a:cxn ang="T6">
                      <a:pos x="T0" y="T1"/>
                    </a:cxn>
                    <a:cxn ang="T7">
                      <a:pos x="T2" y="T3"/>
                    </a:cxn>
                    <a:cxn ang="T8">
                      <a:pos x="T4" y="T5"/>
                    </a:cxn>
                  </a:cxnLst>
                  <a:rect l="T9" t="T10" r="T11" b="T12"/>
                  <a:pathLst>
                    <a:path w="454" h="408">
                      <a:moveTo>
                        <a:pt x="0" y="0"/>
                      </a:moveTo>
                      <a:cubicBezTo>
                        <a:pt x="98" y="11"/>
                        <a:pt x="196" y="22"/>
                        <a:pt x="272" y="90"/>
                      </a:cubicBezTo>
                      <a:cubicBezTo>
                        <a:pt x="348" y="158"/>
                        <a:pt x="424" y="355"/>
                        <a:pt x="454" y="408"/>
                      </a:cubicBezTo>
                    </a:path>
                  </a:pathLst>
                </a:custGeom>
                <a:noFill/>
                <a:ln w="3492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120" name="Freeform 22"/>
                <p:cNvSpPr>
                  <a:spLocks/>
                </p:cNvSpPr>
                <p:nvPr/>
              </p:nvSpPr>
              <p:spPr bwMode="auto">
                <a:xfrm>
                  <a:off x="4740" y="2931"/>
                  <a:ext cx="458" cy="454"/>
                </a:xfrm>
                <a:custGeom>
                  <a:avLst/>
                  <a:gdLst>
                    <a:gd name="T0" fmla="*/ 0 w 454"/>
                    <a:gd name="T1" fmla="*/ 0 h 408"/>
                    <a:gd name="T2" fmla="*/ 356 w 454"/>
                    <a:gd name="T3" fmla="*/ 2207 h 408"/>
                    <a:gd name="T4" fmla="*/ 589 w 454"/>
                    <a:gd name="T5" fmla="*/ 10046 h 408"/>
                    <a:gd name="T6" fmla="*/ 0 60000 65536"/>
                    <a:gd name="T7" fmla="*/ 0 60000 65536"/>
                    <a:gd name="T8" fmla="*/ 0 60000 65536"/>
                    <a:gd name="T9" fmla="*/ 0 w 454"/>
                    <a:gd name="T10" fmla="*/ 0 h 408"/>
                    <a:gd name="T11" fmla="*/ 454 w 454"/>
                    <a:gd name="T12" fmla="*/ 408 h 408"/>
                  </a:gdLst>
                  <a:ahLst/>
                  <a:cxnLst>
                    <a:cxn ang="T6">
                      <a:pos x="T0" y="T1"/>
                    </a:cxn>
                    <a:cxn ang="T7">
                      <a:pos x="T2" y="T3"/>
                    </a:cxn>
                    <a:cxn ang="T8">
                      <a:pos x="T4" y="T5"/>
                    </a:cxn>
                  </a:cxnLst>
                  <a:rect l="T9" t="T10" r="T11" b="T12"/>
                  <a:pathLst>
                    <a:path w="454" h="408">
                      <a:moveTo>
                        <a:pt x="0" y="0"/>
                      </a:moveTo>
                      <a:cubicBezTo>
                        <a:pt x="98" y="11"/>
                        <a:pt x="196" y="22"/>
                        <a:pt x="272" y="90"/>
                      </a:cubicBezTo>
                      <a:cubicBezTo>
                        <a:pt x="348" y="158"/>
                        <a:pt x="424" y="355"/>
                        <a:pt x="454" y="408"/>
                      </a:cubicBezTo>
                    </a:path>
                  </a:pathLst>
                </a:custGeom>
                <a:noFill/>
                <a:ln w="3492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121" name="Freeform 23"/>
                <p:cNvSpPr>
                  <a:spLocks/>
                </p:cNvSpPr>
                <p:nvPr/>
              </p:nvSpPr>
              <p:spPr bwMode="auto">
                <a:xfrm>
                  <a:off x="4740" y="2886"/>
                  <a:ext cx="499" cy="453"/>
                </a:xfrm>
                <a:custGeom>
                  <a:avLst/>
                  <a:gdLst>
                    <a:gd name="T0" fmla="*/ 0 w 454"/>
                    <a:gd name="T1" fmla="*/ 0 h 408"/>
                    <a:gd name="T2" fmla="*/ 4627 w 454"/>
                    <a:gd name="T3" fmla="*/ 2092 h 408"/>
                    <a:gd name="T4" fmla="*/ 7731 w 454"/>
                    <a:gd name="T5" fmla="*/ 9410 h 408"/>
                    <a:gd name="T6" fmla="*/ 0 60000 65536"/>
                    <a:gd name="T7" fmla="*/ 0 60000 65536"/>
                    <a:gd name="T8" fmla="*/ 0 60000 65536"/>
                    <a:gd name="T9" fmla="*/ 0 w 454"/>
                    <a:gd name="T10" fmla="*/ 0 h 408"/>
                    <a:gd name="T11" fmla="*/ 454 w 454"/>
                    <a:gd name="T12" fmla="*/ 408 h 408"/>
                  </a:gdLst>
                  <a:ahLst/>
                  <a:cxnLst>
                    <a:cxn ang="T6">
                      <a:pos x="T0" y="T1"/>
                    </a:cxn>
                    <a:cxn ang="T7">
                      <a:pos x="T2" y="T3"/>
                    </a:cxn>
                    <a:cxn ang="T8">
                      <a:pos x="T4" y="T5"/>
                    </a:cxn>
                  </a:cxnLst>
                  <a:rect l="T9" t="T10" r="T11" b="T12"/>
                  <a:pathLst>
                    <a:path w="454" h="408">
                      <a:moveTo>
                        <a:pt x="0" y="0"/>
                      </a:moveTo>
                      <a:cubicBezTo>
                        <a:pt x="98" y="11"/>
                        <a:pt x="196" y="22"/>
                        <a:pt x="272" y="90"/>
                      </a:cubicBezTo>
                      <a:cubicBezTo>
                        <a:pt x="348" y="158"/>
                        <a:pt x="424" y="355"/>
                        <a:pt x="454" y="408"/>
                      </a:cubicBezTo>
                    </a:path>
                  </a:pathLst>
                </a:custGeom>
                <a:noFill/>
                <a:ln w="3492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9118" name="Text Box 24"/>
              <p:cNvSpPr txBox="1">
                <a:spLocks noChangeArrowheads="1"/>
              </p:cNvSpPr>
              <p:nvPr/>
            </p:nvSpPr>
            <p:spPr bwMode="auto">
              <a:xfrm>
                <a:off x="4308" y="2387"/>
                <a:ext cx="138" cy="167"/>
              </a:xfrm>
              <a:prstGeom prst="rect">
                <a:avLst/>
              </a:prstGeom>
              <a:solidFill>
                <a:schemeClr val="bg1"/>
              </a:solidFill>
              <a:ln>
                <a:noFill/>
              </a:ln>
              <a:extLs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zh-CN" sz="1000">
                  <a:latin typeface="Arial" panose="020B0604020202020204" pitchFamily="34" charset="0"/>
                </a:endParaRPr>
              </a:p>
            </p:txBody>
          </p:sp>
        </p:grpSp>
        <p:sp>
          <p:nvSpPr>
            <p:cNvPr id="38923" name="Line 25"/>
            <p:cNvSpPr>
              <a:spLocks noChangeShapeType="1"/>
            </p:cNvSpPr>
            <p:nvPr/>
          </p:nvSpPr>
          <p:spPr bwMode="auto">
            <a:xfrm>
              <a:off x="1565" y="1389"/>
              <a:ext cx="2041" cy="862"/>
            </a:xfrm>
            <a:prstGeom prst="line">
              <a:avLst/>
            </a:prstGeom>
            <a:noFill/>
            <a:ln w="34925">
              <a:solidFill>
                <a:srgbClr val="D6009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4" name="Line 26"/>
            <p:cNvSpPr>
              <a:spLocks noChangeShapeType="1"/>
            </p:cNvSpPr>
            <p:nvPr/>
          </p:nvSpPr>
          <p:spPr bwMode="auto">
            <a:xfrm flipV="1">
              <a:off x="2064" y="1207"/>
              <a:ext cx="0" cy="997"/>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5" name="Line 27"/>
            <p:cNvSpPr>
              <a:spLocks noChangeShapeType="1"/>
            </p:cNvSpPr>
            <p:nvPr/>
          </p:nvSpPr>
          <p:spPr bwMode="auto">
            <a:xfrm flipV="1">
              <a:off x="2154" y="1208"/>
              <a:ext cx="0" cy="997"/>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6" name="Line 28"/>
            <p:cNvSpPr>
              <a:spLocks noChangeShapeType="1"/>
            </p:cNvSpPr>
            <p:nvPr/>
          </p:nvSpPr>
          <p:spPr bwMode="auto">
            <a:xfrm flipV="1">
              <a:off x="2699" y="1208"/>
              <a:ext cx="0" cy="997"/>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7" name="Line 29"/>
            <p:cNvSpPr>
              <a:spLocks noChangeShapeType="1"/>
            </p:cNvSpPr>
            <p:nvPr/>
          </p:nvSpPr>
          <p:spPr bwMode="auto">
            <a:xfrm flipV="1">
              <a:off x="3152" y="1207"/>
              <a:ext cx="0" cy="952"/>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8" name="Line 30"/>
            <p:cNvSpPr>
              <a:spLocks noChangeShapeType="1"/>
            </p:cNvSpPr>
            <p:nvPr/>
          </p:nvSpPr>
          <p:spPr bwMode="auto">
            <a:xfrm flipV="1">
              <a:off x="3243" y="1208"/>
              <a:ext cx="0" cy="997"/>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9" name="Line 31"/>
            <p:cNvSpPr>
              <a:spLocks noChangeShapeType="1"/>
            </p:cNvSpPr>
            <p:nvPr/>
          </p:nvSpPr>
          <p:spPr bwMode="auto">
            <a:xfrm flipV="1">
              <a:off x="2608" y="1207"/>
              <a:ext cx="0" cy="952"/>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0" name="Text Box 32"/>
            <p:cNvSpPr txBox="1">
              <a:spLocks noChangeArrowheads="1"/>
            </p:cNvSpPr>
            <p:nvPr/>
          </p:nvSpPr>
          <p:spPr bwMode="auto">
            <a:xfrm>
              <a:off x="1791" y="1797"/>
              <a:ext cx="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000" b="1" i="1"/>
                <a:t>h</a:t>
              </a:r>
              <a:r>
                <a:rPr lang="en-US" altLang="zh-CN" sz="2000" b="1" i="1">
                  <a:latin typeface="Arial" panose="020B0604020202020204" pitchFamily="34" charset="0"/>
                  <a:sym typeface="Symbol" panose="05050102010706020507" pitchFamily="18" charset="2"/>
                </a:rPr>
                <a:t></a:t>
              </a:r>
              <a:r>
                <a:rPr lang="en-US" altLang="zh-CN" sz="2000" b="1" baseline="-25000">
                  <a:latin typeface="Arial" panose="020B0604020202020204" pitchFamily="34" charset="0"/>
                  <a:sym typeface="Symbol" panose="05050102010706020507" pitchFamily="18" charset="2"/>
                </a:rPr>
                <a:t>1</a:t>
              </a:r>
            </a:p>
          </p:txBody>
        </p:sp>
        <p:sp>
          <p:nvSpPr>
            <p:cNvPr id="38931" name="Text Box 33"/>
            <p:cNvSpPr txBox="1">
              <a:spLocks noChangeArrowheads="1"/>
            </p:cNvSpPr>
            <p:nvPr/>
          </p:nvSpPr>
          <p:spPr bwMode="auto">
            <a:xfrm>
              <a:off x="2336" y="1888"/>
              <a:ext cx="3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000" b="1" i="1"/>
                <a:t>h</a:t>
              </a:r>
              <a:r>
                <a:rPr lang="en-US" altLang="zh-CN" sz="2000" b="1" i="1">
                  <a:latin typeface="Arial" panose="020B0604020202020204" pitchFamily="34" charset="0"/>
                  <a:sym typeface="Symbol" panose="05050102010706020507" pitchFamily="18" charset="2"/>
                </a:rPr>
                <a:t></a:t>
              </a:r>
              <a:r>
                <a:rPr lang="en-US" altLang="zh-CN" sz="2000" b="1" baseline="-25000">
                  <a:latin typeface="Arial" panose="020B0604020202020204" pitchFamily="34" charset="0"/>
                  <a:sym typeface="Symbol" panose="05050102010706020507" pitchFamily="18" charset="2"/>
                </a:rPr>
                <a:t>2</a:t>
              </a:r>
            </a:p>
          </p:txBody>
        </p:sp>
        <p:sp>
          <p:nvSpPr>
            <p:cNvPr id="38932" name="Text Box 34"/>
            <p:cNvSpPr txBox="1">
              <a:spLocks noChangeArrowheads="1"/>
            </p:cNvSpPr>
            <p:nvPr/>
          </p:nvSpPr>
          <p:spPr bwMode="auto">
            <a:xfrm>
              <a:off x="2880" y="1979"/>
              <a:ext cx="3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000" b="1" i="1"/>
                <a:t>h</a:t>
              </a:r>
              <a:r>
                <a:rPr lang="en-US" altLang="zh-CN" sz="2000" b="1" i="1">
                  <a:latin typeface="Arial" panose="020B0604020202020204" pitchFamily="34" charset="0"/>
                  <a:sym typeface="Symbol" panose="05050102010706020507" pitchFamily="18" charset="2"/>
                </a:rPr>
                <a:t></a:t>
              </a:r>
              <a:r>
                <a:rPr lang="en-US" altLang="zh-CN" sz="2000" b="1" baseline="-25000">
                  <a:latin typeface="Arial" panose="020B0604020202020204" pitchFamily="34" charset="0"/>
                  <a:sym typeface="Symbol" panose="05050102010706020507" pitchFamily="18" charset="2"/>
                </a:rPr>
                <a:t>3</a:t>
              </a:r>
            </a:p>
          </p:txBody>
        </p:sp>
        <p:sp>
          <p:nvSpPr>
            <p:cNvPr id="38933" name="Text Box 35"/>
            <p:cNvSpPr txBox="1">
              <a:spLocks noChangeArrowheads="1"/>
            </p:cNvSpPr>
            <p:nvPr/>
          </p:nvSpPr>
          <p:spPr bwMode="auto">
            <a:xfrm>
              <a:off x="2290" y="2478"/>
              <a:ext cx="2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000" b="1" i="1"/>
                <a:t>a</a:t>
              </a:r>
              <a:endParaRPr lang="en-US" altLang="zh-CN" sz="2000" b="1" baseline="-25000">
                <a:sym typeface="Symbol" panose="05050102010706020507" pitchFamily="18" charset="2"/>
              </a:endParaRPr>
            </a:p>
          </p:txBody>
        </p:sp>
        <p:sp>
          <p:nvSpPr>
            <p:cNvPr id="38934" name="Line 36"/>
            <p:cNvSpPr>
              <a:spLocks noChangeShapeType="1"/>
            </p:cNvSpPr>
            <p:nvPr/>
          </p:nvSpPr>
          <p:spPr bwMode="auto">
            <a:xfrm flipV="1">
              <a:off x="2109" y="2433"/>
              <a:ext cx="1" cy="227"/>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Line 37"/>
            <p:cNvSpPr>
              <a:spLocks noChangeShapeType="1"/>
            </p:cNvSpPr>
            <p:nvPr/>
          </p:nvSpPr>
          <p:spPr bwMode="auto">
            <a:xfrm flipV="1">
              <a:off x="2653" y="2433"/>
              <a:ext cx="1" cy="227"/>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6" name="Line 38"/>
            <p:cNvSpPr>
              <a:spLocks noChangeShapeType="1"/>
            </p:cNvSpPr>
            <p:nvPr/>
          </p:nvSpPr>
          <p:spPr bwMode="auto">
            <a:xfrm flipV="1">
              <a:off x="3198" y="2433"/>
              <a:ext cx="1" cy="227"/>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7" name="Line 39"/>
            <p:cNvSpPr>
              <a:spLocks noChangeShapeType="1"/>
            </p:cNvSpPr>
            <p:nvPr/>
          </p:nvSpPr>
          <p:spPr bwMode="auto">
            <a:xfrm flipV="1">
              <a:off x="3742" y="2387"/>
              <a:ext cx="1" cy="227"/>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Text Box 40"/>
            <p:cNvSpPr txBox="1">
              <a:spLocks noChangeArrowheads="1"/>
            </p:cNvSpPr>
            <p:nvPr/>
          </p:nvSpPr>
          <p:spPr bwMode="auto">
            <a:xfrm>
              <a:off x="2835" y="2478"/>
              <a:ext cx="2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000" b="1" i="1"/>
                <a:t>a</a:t>
              </a:r>
              <a:endParaRPr lang="en-US" altLang="zh-CN" sz="2000" b="1" baseline="-25000">
                <a:sym typeface="Symbol" panose="05050102010706020507" pitchFamily="18" charset="2"/>
              </a:endParaRPr>
            </a:p>
          </p:txBody>
        </p:sp>
        <p:sp>
          <p:nvSpPr>
            <p:cNvPr id="38939" name="Text Box 41"/>
            <p:cNvSpPr txBox="1">
              <a:spLocks noChangeArrowheads="1"/>
            </p:cNvSpPr>
            <p:nvPr/>
          </p:nvSpPr>
          <p:spPr bwMode="auto">
            <a:xfrm>
              <a:off x="3379" y="2478"/>
              <a:ext cx="2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000" b="1" i="1"/>
                <a:t>a</a:t>
              </a:r>
              <a:endParaRPr lang="en-US" altLang="zh-CN" sz="2000" b="1" baseline="-25000">
                <a:sym typeface="Symbol" panose="05050102010706020507" pitchFamily="18" charset="2"/>
              </a:endParaRPr>
            </a:p>
          </p:txBody>
        </p:sp>
        <p:sp>
          <p:nvSpPr>
            <p:cNvPr id="38940" name="Line 42"/>
            <p:cNvSpPr>
              <a:spLocks noChangeShapeType="1"/>
            </p:cNvSpPr>
            <p:nvPr/>
          </p:nvSpPr>
          <p:spPr bwMode="auto">
            <a:xfrm flipV="1">
              <a:off x="1565" y="1117"/>
              <a:ext cx="0" cy="10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1" name="Line 43"/>
            <p:cNvSpPr>
              <a:spLocks noChangeShapeType="1"/>
            </p:cNvSpPr>
            <p:nvPr/>
          </p:nvSpPr>
          <p:spPr bwMode="auto">
            <a:xfrm flipV="1">
              <a:off x="839" y="1117"/>
              <a:ext cx="0" cy="11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2" name="Arc 44"/>
            <p:cNvSpPr>
              <a:spLocks/>
            </p:cNvSpPr>
            <p:nvPr/>
          </p:nvSpPr>
          <p:spPr bwMode="auto">
            <a:xfrm flipH="1" flipV="1">
              <a:off x="839" y="2297"/>
              <a:ext cx="84"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43" name="Arc 45"/>
            <p:cNvSpPr>
              <a:spLocks/>
            </p:cNvSpPr>
            <p:nvPr/>
          </p:nvSpPr>
          <p:spPr bwMode="auto">
            <a:xfrm flipH="1" flipV="1">
              <a:off x="1565" y="2206"/>
              <a:ext cx="46" cy="46"/>
            </a:xfrm>
            <a:custGeom>
              <a:avLst/>
              <a:gdLst>
                <a:gd name="T0" fmla="*/ 0 w 21811"/>
                <a:gd name="T1" fmla="*/ 0 h 21600"/>
                <a:gd name="T2" fmla="*/ 0 w 21811"/>
                <a:gd name="T3" fmla="*/ 0 h 21600"/>
                <a:gd name="T4" fmla="*/ 0 w 21811"/>
                <a:gd name="T5" fmla="*/ 0 h 21600"/>
                <a:gd name="T6" fmla="*/ 0 60000 65536"/>
                <a:gd name="T7" fmla="*/ 0 60000 65536"/>
                <a:gd name="T8" fmla="*/ 0 60000 65536"/>
                <a:gd name="T9" fmla="*/ 0 w 21811"/>
                <a:gd name="T10" fmla="*/ 0 h 21600"/>
                <a:gd name="T11" fmla="*/ 21811 w 21811"/>
                <a:gd name="T12" fmla="*/ 21600 h 21600"/>
              </a:gdLst>
              <a:ahLst/>
              <a:cxnLst>
                <a:cxn ang="T6">
                  <a:pos x="T0" y="T1"/>
                </a:cxn>
                <a:cxn ang="T7">
                  <a:pos x="T2" y="T3"/>
                </a:cxn>
                <a:cxn ang="T8">
                  <a:pos x="T4" y="T5"/>
                </a:cxn>
              </a:cxnLst>
              <a:rect l="T9" t="T10" r="T11" b="T12"/>
              <a:pathLst>
                <a:path w="21811" h="21600" fill="none" extrusionOk="0">
                  <a:moveTo>
                    <a:pt x="0" y="1"/>
                  </a:moveTo>
                  <a:cubicBezTo>
                    <a:pt x="70" y="0"/>
                    <a:pt x="140" y="-1"/>
                    <a:pt x="211" y="0"/>
                  </a:cubicBezTo>
                  <a:cubicBezTo>
                    <a:pt x="12140" y="0"/>
                    <a:pt x="21811" y="9670"/>
                    <a:pt x="21811" y="21600"/>
                  </a:cubicBezTo>
                </a:path>
                <a:path w="21811" h="21600" stroke="0" extrusionOk="0">
                  <a:moveTo>
                    <a:pt x="0" y="1"/>
                  </a:moveTo>
                  <a:cubicBezTo>
                    <a:pt x="70" y="0"/>
                    <a:pt x="140" y="-1"/>
                    <a:pt x="211" y="0"/>
                  </a:cubicBezTo>
                  <a:cubicBezTo>
                    <a:pt x="12140" y="0"/>
                    <a:pt x="21811" y="9670"/>
                    <a:pt x="21811" y="21600"/>
                  </a:cubicBezTo>
                  <a:lnTo>
                    <a:pt x="211" y="21600"/>
                  </a:lnTo>
                  <a:lnTo>
                    <a:pt x="0" y="1"/>
                  </a:lnTo>
                  <a:close/>
                </a:path>
              </a:pathLst>
            </a:custGeom>
            <a:noFill/>
            <a:ln w="349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44" name="Line 46"/>
            <p:cNvSpPr>
              <a:spLocks noChangeShapeType="1"/>
            </p:cNvSpPr>
            <p:nvPr/>
          </p:nvSpPr>
          <p:spPr bwMode="auto">
            <a:xfrm flipV="1">
              <a:off x="839" y="1389"/>
              <a:ext cx="72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5" name="Line 47"/>
            <p:cNvSpPr>
              <a:spLocks noChangeShapeType="1"/>
            </p:cNvSpPr>
            <p:nvPr/>
          </p:nvSpPr>
          <p:spPr bwMode="auto">
            <a:xfrm flipV="1">
              <a:off x="1565" y="2433"/>
              <a:ext cx="1" cy="227"/>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6" name="Text Box 48"/>
            <p:cNvSpPr txBox="1">
              <a:spLocks noChangeArrowheads="1"/>
            </p:cNvSpPr>
            <p:nvPr/>
          </p:nvSpPr>
          <p:spPr bwMode="auto">
            <a:xfrm>
              <a:off x="1746" y="2478"/>
              <a:ext cx="2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000" b="1" i="1"/>
                <a:t>a</a:t>
              </a:r>
              <a:endParaRPr lang="en-US" altLang="zh-CN" sz="2000" b="1" baseline="-25000">
                <a:sym typeface="Symbol" panose="05050102010706020507" pitchFamily="18" charset="2"/>
              </a:endParaRPr>
            </a:p>
          </p:txBody>
        </p:sp>
        <p:sp>
          <p:nvSpPr>
            <p:cNvPr id="38947" name="Arc 49"/>
            <p:cNvSpPr>
              <a:spLocks/>
            </p:cNvSpPr>
            <p:nvPr/>
          </p:nvSpPr>
          <p:spPr bwMode="auto">
            <a:xfrm flipH="1" flipV="1">
              <a:off x="3243" y="2206"/>
              <a:ext cx="45" cy="4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49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48" name="Line 50"/>
            <p:cNvSpPr>
              <a:spLocks noChangeShapeType="1"/>
            </p:cNvSpPr>
            <p:nvPr/>
          </p:nvSpPr>
          <p:spPr bwMode="auto">
            <a:xfrm flipV="1">
              <a:off x="1565" y="2523"/>
              <a:ext cx="544" cy="0"/>
            </a:xfrm>
            <a:prstGeom prst="line">
              <a:avLst/>
            </a:prstGeom>
            <a:noFill/>
            <a:ln w="34925">
              <a:solidFill>
                <a:srgbClr val="0000FF"/>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8949" name="Line 51"/>
            <p:cNvSpPr>
              <a:spLocks noChangeShapeType="1"/>
            </p:cNvSpPr>
            <p:nvPr/>
          </p:nvSpPr>
          <p:spPr bwMode="auto">
            <a:xfrm flipV="1">
              <a:off x="2109" y="2523"/>
              <a:ext cx="544" cy="0"/>
            </a:xfrm>
            <a:prstGeom prst="line">
              <a:avLst/>
            </a:prstGeom>
            <a:noFill/>
            <a:ln w="34925">
              <a:solidFill>
                <a:srgbClr val="0000FF"/>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8950" name="Line 52"/>
            <p:cNvSpPr>
              <a:spLocks noChangeShapeType="1"/>
            </p:cNvSpPr>
            <p:nvPr/>
          </p:nvSpPr>
          <p:spPr bwMode="auto">
            <a:xfrm flipV="1">
              <a:off x="2653" y="2523"/>
              <a:ext cx="544" cy="0"/>
            </a:xfrm>
            <a:prstGeom prst="line">
              <a:avLst/>
            </a:prstGeom>
            <a:noFill/>
            <a:ln w="34925">
              <a:solidFill>
                <a:srgbClr val="0000FF"/>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8951" name="Line 53"/>
            <p:cNvSpPr>
              <a:spLocks noChangeShapeType="1"/>
            </p:cNvSpPr>
            <p:nvPr/>
          </p:nvSpPr>
          <p:spPr bwMode="auto">
            <a:xfrm flipV="1">
              <a:off x="3198" y="2523"/>
              <a:ext cx="544" cy="0"/>
            </a:xfrm>
            <a:prstGeom prst="line">
              <a:avLst/>
            </a:prstGeom>
            <a:noFill/>
            <a:ln w="34925">
              <a:solidFill>
                <a:srgbClr val="0000FF"/>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8952" name="Line 54"/>
            <p:cNvSpPr>
              <a:spLocks noChangeShapeType="1"/>
            </p:cNvSpPr>
            <p:nvPr/>
          </p:nvSpPr>
          <p:spPr bwMode="auto">
            <a:xfrm>
              <a:off x="2109" y="1706"/>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3" name="Line 55"/>
            <p:cNvSpPr>
              <a:spLocks noChangeShapeType="1"/>
            </p:cNvSpPr>
            <p:nvPr/>
          </p:nvSpPr>
          <p:spPr bwMode="auto">
            <a:xfrm>
              <a:off x="3152" y="2160"/>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4" name="Line 56"/>
            <p:cNvSpPr>
              <a:spLocks noChangeShapeType="1"/>
            </p:cNvSpPr>
            <p:nvPr/>
          </p:nvSpPr>
          <p:spPr bwMode="auto">
            <a:xfrm>
              <a:off x="2653" y="2115"/>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5" name="Line 57"/>
            <p:cNvSpPr>
              <a:spLocks noChangeShapeType="1"/>
            </p:cNvSpPr>
            <p:nvPr/>
          </p:nvSpPr>
          <p:spPr bwMode="auto">
            <a:xfrm>
              <a:off x="2653" y="2205"/>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6" name="Line 58"/>
            <p:cNvSpPr>
              <a:spLocks noChangeShapeType="1"/>
            </p:cNvSpPr>
            <p:nvPr/>
          </p:nvSpPr>
          <p:spPr bwMode="auto">
            <a:xfrm>
              <a:off x="2064" y="1979"/>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7" name="Line 59"/>
            <p:cNvSpPr>
              <a:spLocks noChangeShapeType="1"/>
            </p:cNvSpPr>
            <p:nvPr/>
          </p:nvSpPr>
          <p:spPr bwMode="auto">
            <a:xfrm>
              <a:off x="2109" y="2069"/>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8" name="Line 60"/>
            <p:cNvSpPr>
              <a:spLocks noChangeShapeType="1"/>
            </p:cNvSpPr>
            <p:nvPr/>
          </p:nvSpPr>
          <p:spPr bwMode="auto">
            <a:xfrm>
              <a:off x="2109" y="2160"/>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9" name="Line 61"/>
            <p:cNvSpPr>
              <a:spLocks noChangeShapeType="1"/>
            </p:cNvSpPr>
            <p:nvPr/>
          </p:nvSpPr>
          <p:spPr bwMode="auto">
            <a:xfrm>
              <a:off x="3016" y="2296"/>
              <a:ext cx="91"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0" name="Line 62"/>
            <p:cNvSpPr>
              <a:spLocks noChangeShapeType="1"/>
            </p:cNvSpPr>
            <p:nvPr/>
          </p:nvSpPr>
          <p:spPr bwMode="auto">
            <a:xfrm>
              <a:off x="2109" y="2024"/>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1" name="Line 63"/>
            <p:cNvSpPr>
              <a:spLocks noChangeShapeType="1"/>
            </p:cNvSpPr>
            <p:nvPr/>
          </p:nvSpPr>
          <p:spPr bwMode="auto">
            <a:xfrm>
              <a:off x="2608" y="2024"/>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2" name="Line 64"/>
            <p:cNvSpPr>
              <a:spLocks noChangeShapeType="1"/>
            </p:cNvSpPr>
            <p:nvPr/>
          </p:nvSpPr>
          <p:spPr bwMode="auto">
            <a:xfrm>
              <a:off x="1655" y="2296"/>
              <a:ext cx="91"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3" name="Line 65"/>
            <p:cNvSpPr>
              <a:spLocks noChangeShapeType="1"/>
            </p:cNvSpPr>
            <p:nvPr/>
          </p:nvSpPr>
          <p:spPr bwMode="auto">
            <a:xfrm>
              <a:off x="2608" y="2160"/>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4" name="Line 66"/>
            <p:cNvSpPr>
              <a:spLocks noChangeShapeType="1"/>
            </p:cNvSpPr>
            <p:nvPr/>
          </p:nvSpPr>
          <p:spPr bwMode="auto">
            <a:xfrm>
              <a:off x="3198" y="2205"/>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5" name="Line 67"/>
            <p:cNvSpPr>
              <a:spLocks noChangeShapeType="1"/>
            </p:cNvSpPr>
            <p:nvPr/>
          </p:nvSpPr>
          <p:spPr bwMode="auto">
            <a:xfrm>
              <a:off x="2653" y="2069"/>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6" name="Line 68"/>
            <p:cNvSpPr>
              <a:spLocks noChangeShapeType="1"/>
            </p:cNvSpPr>
            <p:nvPr/>
          </p:nvSpPr>
          <p:spPr bwMode="auto">
            <a:xfrm>
              <a:off x="3198" y="2115"/>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7" name="Line 69"/>
            <p:cNvSpPr>
              <a:spLocks noChangeShapeType="1"/>
            </p:cNvSpPr>
            <p:nvPr/>
          </p:nvSpPr>
          <p:spPr bwMode="auto">
            <a:xfrm>
              <a:off x="2653" y="1979"/>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8" name="Line 70"/>
            <p:cNvSpPr>
              <a:spLocks noChangeShapeType="1"/>
            </p:cNvSpPr>
            <p:nvPr/>
          </p:nvSpPr>
          <p:spPr bwMode="auto">
            <a:xfrm>
              <a:off x="2608" y="1888"/>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9" name="Line 71"/>
            <p:cNvSpPr>
              <a:spLocks noChangeShapeType="1"/>
            </p:cNvSpPr>
            <p:nvPr/>
          </p:nvSpPr>
          <p:spPr bwMode="auto">
            <a:xfrm>
              <a:off x="839" y="1616"/>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0" name="Line 72"/>
            <p:cNvSpPr>
              <a:spLocks noChangeShapeType="1"/>
            </p:cNvSpPr>
            <p:nvPr/>
          </p:nvSpPr>
          <p:spPr bwMode="auto">
            <a:xfrm>
              <a:off x="1292" y="2251"/>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1" name="Line 73"/>
            <p:cNvSpPr>
              <a:spLocks noChangeShapeType="1"/>
            </p:cNvSpPr>
            <p:nvPr/>
          </p:nvSpPr>
          <p:spPr bwMode="auto">
            <a:xfrm>
              <a:off x="1474" y="1434"/>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2" name="Line 74"/>
            <p:cNvSpPr>
              <a:spLocks noChangeShapeType="1"/>
            </p:cNvSpPr>
            <p:nvPr/>
          </p:nvSpPr>
          <p:spPr bwMode="auto">
            <a:xfrm>
              <a:off x="839" y="2115"/>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3" name="Line 75"/>
            <p:cNvSpPr>
              <a:spLocks noChangeShapeType="1"/>
            </p:cNvSpPr>
            <p:nvPr/>
          </p:nvSpPr>
          <p:spPr bwMode="auto">
            <a:xfrm>
              <a:off x="839" y="1888"/>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4" name="Line 76"/>
            <p:cNvSpPr>
              <a:spLocks noChangeShapeType="1"/>
            </p:cNvSpPr>
            <p:nvPr/>
          </p:nvSpPr>
          <p:spPr bwMode="auto">
            <a:xfrm>
              <a:off x="2109" y="1888"/>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5" name="Line 77"/>
            <p:cNvSpPr>
              <a:spLocks noChangeShapeType="1"/>
            </p:cNvSpPr>
            <p:nvPr/>
          </p:nvSpPr>
          <p:spPr bwMode="auto">
            <a:xfrm>
              <a:off x="2064" y="1933"/>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6" name="Line 78"/>
            <p:cNvSpPr>
              <a:spLocks noChangeShapeType="1"/>
            </p:cNvSpPr>
            <p:nvPr/>
          </p:nvSpPr>
          <p:spPr bwMode="auto">
            <a:xfrm>
              <a:off x="1407" y="1490"/>
              <a:ext cx="105"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7" name="Line 79"/>
            <p:cNvSpPr>
              <a:spLocks noChangeShapeType="1"/>
            </p:cNvSpPr>
            <p:nvPr/>
          </p:nvSpPr>
          <p:spPr bwMode="auto">
            <a:xfrm>
              <a:off x="989" y="2219"/>
              <a:ext cx="105"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8" name="Line 80"/>
            <p:cNvSpPr>
              <a:spLocks noChangeShapeType="1"/>
            </p:cNvSpPr>
            <p:nvPr/>
          </p:nvSpPr>
          <p:spPr bwMode="auto">
            <a:xfrm flipV="1">
              <a:off x="1407" y="2219"/>
              <a:ext cx="105"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9" name="Line 81"/>
            <p:cNvSpPr>
              <a:spLocks noChangeShapeType="1"/>
            </p:cNvSpPr>
            <p:nvPr/>
          </p:nvSpPr>
          <p:spPr bwMode="auto">
            <a:xfrm>
              <a:off x="1407" y="1658"/>
              <a:ext cx="105"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0" name="Line 82"/>
            <p:cNvSpPr>
              <a:spLocks noChangeShapeType="1"/>
            </p:cNvSpPr>
            <p:nvPr/>
          </p:nvSpPr>
          <p:spPr bwMode="auto">
            <a:xfrm>
              <a:off x="1512" y="1602"/>
              <a:ext cx="53"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1" name="Line 83"/>
            <p:cNvSpPr>
              <a:spLocks noChangeShapeType="1"/>
            </p:cNvSpPr>
            <p:nvPr/>
          </p:nvSpPr>
          <p:spPr bwMode="auto">
            <a:xfrm>
              <a:off x="1459" y="1770"/>
              <a:ext cx="53"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2" name="Line 84"/>
            <p:cNvSpPr>
              <a:spLocks noChangeShapeType="1"/>
            </p:cNvSpPr>
            <p:nvPr/>
          </p:nvSpPr>
          <p:spPr bwMode="auto">
            <a:xfrm>
              <a:off x="1512" y="1994"/>
              <a:ext cx="53"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3" name="Line 85"/>
            <p:cNvSpPr>
              <a:spLocks noChangeShapeType="1"/>
            </p:cNvSpPr>
            <p:nvPr/>
          </p:nvSpPr>
          <p:spPr bwMode="auto">
            <a:xfrm>
              <a:off x="1041" y="2330"/>
              <a:ext cx="53"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4" name="Line 86"/>
            <p:cNvSpPr>
              <a:spLocks noChangeShapeType="1"/>
            </p:cNvSpPr>
            <p:nvPr/>
          </p:nvSpPr>
          <p:spPr bwMode="auto">
            <a:xfrm>
              <a:off x="1197" y="2219"/>
              <a:ext cx="53"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5" name="Line 87"/>
            <p:cNvSpPr>
              <a:spLocks noChangeShapeType="1"/>
            </p:cNvSpPr>
            <p:nvPr/>
          </p:nvSpPr>
          <p:spPr bwMode="auto">
            <a:xfrm>
              <a:off x="884" y="2275"/>
              <a:ext cx="53"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6" name="Line 88"/>
            <p:cNvSpPr>
              <a:spLocks noChangeShapeType="1"/>
            </p:cNvSpPr>
            <p:nvPr/>
          </p:nvSpPr>
          <p:spPr bwMode="auto">
            <a:xfrm>
              <a:off x="1407" y="1938"/>
              <a:ext cx="53"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7" name="Line 89"/>
            <p:cNvSpPr>
              <a:spLocks noChangeShapeType="1"/>
            </p:cNvSpPr>
            <p:nvPr/>
          </p:nvSpPr>
          <p:spPr bwMode="auto">
            <a:xfrm>
              <a:off x="1407" y="1545"/>
              <a:ext cx="53"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8" name="Line 90"/>
            <p:cNvSpPr>
              <a:spLocks noChangeShapeType="1"/>
            </p:cNvSpPr>
            <p:nvPr/>
          </p:nvSpPr>
          <p:spPr bwMode="auto">
            <a:xfrm>
              <a:off x="1512" y="1713"/>
              <a:ext cx="53"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9" name="Line 91"/>
            <p:cNvSpPr>
              <a:spLocks noChangeShapeType="1"/>
            </p:cNvSpPr>
            <p:nvPr/>
          </p:nvSpPr>
          <p:spPr bwMode="auto">
            <a:xfrm>
              <a:off x="1459" y="2106"/>
              <a:ext cx="105"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0" name="Line 92"/>
            <p:cNvSpPr>
              <a:spLocks noChangeShapeType="1"/>
            </p:cNvSpPr>
            <p:nvPr/>
          </p:nvSpPr>
          <p:spPr bwMode="auto">
            <a:xfrm>
              <a:off x="1247" y="2296"/>
              <a:ext cx="105"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1" name="Line 93"/>
            <p:cNvSpPr>
              <a:spLocks noChangeShapeType="1"/>
            </p:cNvSpPr>
            <p:nvPr/>
          </p:nvSpPr>
          <p:spPr bwMode="auto">
            <a:xfrm>
              <a:off x="1459" y="1883"/>
              <a:ext cx="53"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2" name="Line 94"/>
            <p:cNvSpPr>
              <a:spLocks noChangeShapeType="1"/>
            </p:cNvSpPr>
            <p:nvPr/>
          </p:nvSpPr>
          <p:spPr bwMode="auto">
            <a:xfrm flipV="1">
              <a:off x="1459" y="1826"/>
              <a:ext cx="53" cy="1"/>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3" name="Line 95"/>
            <p:cNvSpPr>
              <a:spLocks noChangeShapeType="1"/>
            </p:cNvSpPr>
            <p:nvPr/>
          </p:nvSpPr>
          <p:spPr bwMode="auto">
            <a:xfrm>
              <a:off x="1459" y="2051"/>
              <a:ext cx="53"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8994" name="Group 96"/>
            <p:cNvGrpSpPr>
              <a:grpSpLocks/>
            </p:cNvGrpSpPr>
            <p:nvPr/>
          </p:nvGrpSpPr>
          <p:grpSpPr bwMode="auto">
            <a:xfrm>
              <a:off x="884" y="1434"/>
              <a:ext cx="524" cy="728"/>
              <a:chOff x="4649" y="2387"/>
              <a:chExt cx="455" cy="589"/>
            </a:xfrm>
          </p:grpSpPr>
          <p:sp>
            <p:nvSpPr>
              <p:cNvPr id="39073" name="Line 97"/>
              <p:cNvSpPr>
                <a:spLocks noChangeShapeType="1"/>
              </p:cNvSpPr>
              <p:nvPr/>
            </p:nvSpPr>
            <p:spPr bwMode="auto">
              <a:xfrm>
                <a:off x="4740" y="2432"/>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74" name="Line 98"/>
              <p:cNvSpPr>
                <a:spLocks noChangeShapeType="1"/>
              </p:cNvSpPr>
              <p:nvPr/>
            </p:nvSpPr>
            <p:spPr bwMode="auto">
              <a:xfrm>
                <a:off x="4921" y="2432"/>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75" name="Line 99"/>
              <p:cNvSpPr>
                <a:spLocks noChangeShapeType="1"/>
              </p:cNvSpPr>
              <p:nvPr/>
            </p:nvSpPr>
            <p:spPr bwMode="auto">
              <a:xfrm>
                <a:off x="5012" y="2704"/>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76" name="Line 100"/>
              <p:cNvSpPr>
                <a:spLocks noChangeShapeType="1"/>
              </p:cNvSpPr>
              <p:nvPr/>
            </p:nvSpPr>
            <p:spPr bwMode="auto">
              <a:xfrm>
                <a:off x="4876" y="2613"/>
                <a:ext cx="91"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77" name="Line 101"/>
              <p:cNvSpPr>
                <a:spLocks noChangeShapeType="1"/>
              </p:cNvSpPr>
              <p:nvPr/>
            </p:nvSpPr>
            <p:spPr bwMode="auto">
              <a:xfrm>
                <a:off x="4695" y="2704"/>
                <a:ext cx="90"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78" name="Line 102"/>
              <p:cNvSpPr>
                <a:spLocks noChangeShapeType="1"/>
              </p:cNvSpPr>
              <p:nvPr/>
            </p:nvSpPr>
            <p:spPr bwMode="auto">
              <a:xfrm>
                <a:off x="4921" y="2886"/>
                <a:ext cx="91"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79" name="Line 103"/>
              <p:cNvSpPr>
                <a:spLocks noChangeShapeType="1"/>
              </p:cNvSpPr>
              <p:nvPr/>
            </p:nvSpPr>
            <p:spPr bwMode="auto">
              <a:xfrm>
                <a:off x="4649" y="2477"/>
                <a:ext cx="91"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80" name="Line 104"/>
              <p:cNvSpPr>
                <a:spLocks noChangeShapeType="1"/>
              </p:cNvSpPr>
              <p:nvPr/>
            </p:nvSpPr>
            <p:spPr bwMode="auto">
              <a:xfrm>
                <a:off x="4876" y="2568"/>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81" name="Line 105"/>
              <p:cNvSpPr>
                <a:spLocks noChangeShapeType="1"/>
              </p:cNvSpPr>
              <p:nvPr/>
            </p:nvSpPr>
            <p:spPr bwMode="auto">
              <a:xfrm>
                <a:off x="4831" y="2795"/>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82" name="Line 106"/>
              <p:cNvSpPr>
                <a:spLocks noChangeShapeType="1"/>
              </p:cNvSpPr>
              <p:nvPr/>
            </p:nvSpPr>
            <p:spPr bwMode="auto">
              <a:xfrm>
                <a:off x="4831" y="2659"/>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83" name="Line 107"/>
              <p:cNvSpPr>
                <a:spLocks noChangeShapeType="1"/>
              </p:cNvSpPr>
              <p:nvPr/>
            </p:nvSpPr>
            <p:spPr bwMode="auto">
              <a:xfrm>
                <a:off x="5012" y="247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84" name="Line 108"/>
              <p:cNvSpPr>
                <a:spLocks noChangeShapeType="1"/>
              </p:cNvSpPr>
              <p:nvPr/>
            </p:nvSpPr>
            <p:spPr bwMode="auto">
              <a:xfrm>
                <a:off x="4695" y="2568"/>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85" name="Line 109"/>
              <p:cNvSpPr>
                <a:spLocks noChangeShapeType="1"/>
              </p:cNvSpPr>
              <p:nvPr/>
            </p:nvSpPr>
            <p:spPr bwMode="auto">
              <a:xfrm>
                <a:off x="4785" y="2886"/>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86" name="Line 110"/>
              <p:cNvSpPr>
                <a:spLocks noChangeShapeType="1"/>
              </p:cNvSpPr>
              <p:nvPr/>
            </p:nvSpPr>
            <p:spPr bwMode="auto">
              <a:xfrm>
                <a:off x="4785" y="247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87" name="Line 111"/>
              <p:cNvSpPr>
                <a:spLocks noChangeShapeType="1"/>
              </p:cNvSpPr>
              <p:nvPr/>
            </p:nvSpPr>
            <p:spPr bwMode="auto">
              <a:xfrm>
                <a:off x="4876" y="2704"/>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88" name="Line 112"/>
              <p:cNvSpPr>
                <a:spLocks noChangeShapeType="1"/>
              </p:cNvSpPr>
              <p:nvPr/>
            </p:nvSpPr>
            <p:spPr bwMode="auto">
              <a:xfrm>
                <a:off x="5012" y="2976"/>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89" name="Line 113"/>
              <p:cNvSpPr>
                <a:spLocks noChangeShapeType="1"/>
              </p:cNvSpPr>
              <p:nvPr/>
            </p:nvSpPr>
            <p:spPr bwMode="auto">
              <a:xfrm>
                <a:off x="5058" y="2613"/>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90" name="Line 114"/>
              <p:cNvSpPr>
                <a:spLocks noChangeShapeType="1"/>
              </p:cNvSpPr>
              <p:nvPr/>
            </p:nvSpPr>
            <p:spPr bwMode="auto">
              <a:xfrm>
                <a:off x="4740" y="2613"/>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91" name="Line 115"/>
              <p:cNvSpPr>
                <a:spLocks noChangeShapeType="1"/>
              </p:cNvSpPr>
              <p:nvPr/>
            </p:nvSpPr>
            <p:spPr bwMode="auto">
              <a:xfrm>
                <a:off x="4967" y="2795"/>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92" name="Line 116"/>
              <p:cNvSpPr>
                <a:spLocks noChangeShapeType="1"/>
              </p:cNvSpPr>
              <p:nvPr/>
            </p:nvSpPr>
            <p:spPr bwMode="auto">
              <a:xfrm>
                <a:off x="4831" y="2976"/>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93" name="Line 117"/>
              <p:cNvSpPr>
                <a:spLocks noChangeShapeType="1"/>
              </p:cNvSpPr>
              <p:nvPr/>
            </p:nvSpPr>
            <p:spPr bwMode="auto">
              <a:xfrm>
                <a:off x="4921" y="247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94" name="Line 118"/>
              <p:cNvSpPr>
                <a:spLocks noChangeShapeType="1"/>
              </p:cNvSpPr>
              <p:nvPr/>
            </p:nvSpPr>
            <p:spPr bwMode="auto">
              <a:xfrm>
                <a:off x="4695" y="2976"/>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95" name="Line 119"/>
              <p:cNvSpPr>
                <a:spLocks noChangeShapeType="1"/>
              </p:cNvSpPr>
              <p:nvPr/>
            </p:nvSpPr>
            <p:spPr bwMode="auto">
              <a:xfrm>
                <a:off x="4695" y="2795"/>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96" name="Line 120"/>
              <p:cNvSpPr>
                <a:spLocks noChangeShapeType="1"/>
              </p:cNvSpPr>
              <p:nvPr/>
            </p:nvSpPr>
            <p:spPr bwMode="auto">
              <a:xfrm>
                <a:off x="4785" y="2568"/>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97" name="Line 121"/>
              <p:cNvSpPr>
                <a:spLocks noChangeShapeType="1"/>
              </p:cNvSpPr>
              <p:nvPr/>
            </p:nvSpPr>
            <p:spPr bwMode="auto">
              <a:xfrm>
                <a:off x="4831" y="238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98" name="Line 122"/>
              <p:cNvSpPr>
                <a:spLocks noChangeShapeType="1"/>
              </p:cNvSpPr>
              <p:nvPr/>
            </p:nvSpPr>
            <p:spPr bwMode="auto">
              <a:xfrm>
                <a:off x="5058" y="238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99" name="Line 123"/>
              <p:cNvSpPr>
                <a:spLocks noChangeShapeType="1"/>
              </p:cNvSpPr>
              <p:nvPr/>
            </p:nvSpPr>
            <p:spPr bwMode="auto">
              <a:xfrm>
                <a:off x="4831" y="2432"/>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00" name="Line 124"/>
              <p:cNvSpPr>
                <a:spLocks noChangeShapeType="1"/>
              </p:cNvSpPr>
              <p:nvPr/>
            </p:nvSpPr>
            <p:spPr bwMode="auto">
              <a:xfrm>
                <a:off x="5012" y="2523"/>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01" name="Line 125"/>
              <p:cNvSpPr>
                <a:spLocks noChangeShapeType="1"/>
              </p:cNvSpPr>
              <p:nvPr/>
            </p:nvSpPr>
            <p:spPr bwMode="auto">
              <a:xfrm>
                <a:off x="4695" y="2886"/>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02" name="Line 126"/>
              <p:cNvSpPr>
                <a:spLocks noChangeShapeType="1"/>
              </p:cNvSpPr>
              <p:nvPr/>
            </p:nvSpPr>
            <p:spPr bwMode="auto">
              <a:xfrm>
                <a:off x="4831" y="2750"/>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03" name="Line 127"/>
              <p:cNvSpPr>
                <a:spLocks noChangeShapeType="1"/>
              </p:cNvSpPr>
              <p:nvPr/>
            </p:nvSpPr>
            <p:spPr bwMode="auto">
              <a:xfrm>
                <a:off x="4785" y="2523"/>
                <a:ext cx="91"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04" name="Line 128"/>
              <p:cNvSpPr>
                <a:spLocks noChangeShapeType="1"/>
              </p:cNvSpPr>
              <p:nvPr/>
            </p:nvSpPr>
            <p:spPr bwMode="auto">
              <a:xfrm>
                <a:off x="4695" y="238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05" name="Line 129"/>
              <p:cNvSpPr>
                <a:spLocks noChangeShapeType="1"/>
              </p:cNvSpPr>
              <p:nvPr/>
            </p:nvSpPr>
            <p:spPr bwMode="auto">
              <a:xfrm>
                <a:off x="5058" y="2750"/>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06" name="Line 130"/>
              <p:cNvSpPr>
                <a:spLocks noChangeShapeType="1"/>
              </p:cNvSpPr>
              <p:nvPr/>
            </p:nvSpPr>
            <p:spPr bwMode="auto">
              <a:xfrm>
                <a:off x="4921" y="2750"/>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07" name="Line 131"/>
              <p:cNvSpPr>
                <a:spLocks noChangeShapeType="1"/>
              </p:cNvSpPr>
              <p:nvPr/>
            </p:nvSpPr>
            <p:spPr bwMode="auto">
              <a:xfrm>
                <a:off x="5058" y="2886"/>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08" name="Line 132"/>
              <p:cNvSpPr>
                <a:spLocks noChangeShapeType="1"/>
              </p:cNvSpPr>
              <p:nvPr/>
            </p:nvSpPr>
            <p:spPr bwMode="auto">
              <a:xfrm>
                <a:off x="5058" y="2840"/>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09" name="Line 133"/>
              <p:cNvSpPr>
                <a:spLocks noChangeShapeType="1"/>
              </p:cNvSpPr>
              <p:nvPr/>
            </p:nvSpPr>
            <p:spPr bwMode="auto">
              <a:xfrm>
                <a:off x="4831" y="2840"/>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0" name="Line 134"/>
              <p:cNvSpPr>
                <a:spLocks noChangeShapeType="1"/>
              </p:cNvSpPr>
              <p:nvPr/>
            </p:nvSpPr>
            <p:spPr bwMode="auto">
              <a:xfrm>
                <a:off x="4876" y="2931"/>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1" name="Line 135"/>
              <p:cNvSpPr>
                <a:spLocks noChangeShapeType="1"/>
              </p:cNvSpPr>
              <p:nvPr/>
            </p:nvSpPr>
            <p:spPr bwMode="auto">
              <a:xfrm>
                <a:off x="4740" y="2750"/>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2" name="Line 136"/>
              <p:cNvSpPr>
                <a:spLocks noChangeShapeType="1"/>
              </p:cNvSpPr>
              <p:nvPr/>
            </p:nvSpPr>
            <p:spPr bwMode="auto">
              <a:xfrm>
                <a:off x="4649" y="2840"/>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3" name="Line 137"/>
              <p:cNvSpPr>
                <a:spLocks noChangeShapeType="1"/>
              </p:cNvSpPr>
              <p:nvPr/>
            </p:nvSpPr>
            <p:spPr bwMode="auto">
              <a:xfrm>
                <a:off x="4740" y="2931"/>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4" name="Line 138"/>
              <p:cNvSpPr>
                <a:spLocks noChangeShapeType="1"/>
              </p:cNvSpPr>
              <p:nvPr/>
            </p:nvSpPr>
            <p:spPr bwMode="auto">
              <a:xfrm>
                <a:off x="5012" y="2568"/>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5" name="Line 139"/>
              <p:cNvSpPr>
                <a:spLocks noChangeShapeType="1"/>
              </p:cNvSpPr>
              <p:nvPr/>
            </p:nvSpPr>
            <p:spPr bwMode="auto">
              <a:xfrm>
                <a:off x="4967" y="2659"/>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6" name="Line 140"/>
              <p:cNvSpPr>
                <a:spLocks noChangeShapeType="1"/>
              </p:cNvSpPr>
              <p:nvPr/>
            </p:nvSpPr>
            <p:spPr bwMode="auto">
              <a:xfrm>
                <a:off x="4649" y="2659"/>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8995" name="Line 141"/>
            <p:cNvSpPr>
              <a:spLocks noChangeShapeType="1"/>
            </p:cNvSpPr>
            <p:nvPr/>
          </p:nvSpPr>
          <p:spPr bwMode="auto">
            <a:xfrm>
              <a:off x="1974" y="238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6" name="Line 142"/>
            <p:cNvSpPr>
              <a:spLocks noChangeShapeType="1"/>
            </p:cNvSpPr>
            <p:nvPr/>
          </p:nvSpPr>
          <p:spPr bwMode="auto">
            <a:xfrm>
              <a:off x="2109" y="1842"/>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7" name="Line 143"/>
            <p:cNvSpPr>
              <a:spLocks noChangeShapeType="1"/>
            </p:cNvSpPr>
            <p:nvPr/>
          </p:nvSpPr>
          <p:spPr bwMode="auto">
            <a:xfrm>
              <a:off x="1928" y="229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8" name="Line 144"/>
            <p:cNvSpPr>
              <a:spLocks noChangeShapeType="1"/>
            </p:cNvSpPr>
            <p:nvPr/>
          </p:nvSpPr>
          <p:spPr bwMode="auto">
            <a:xfrm>
              <a:off x="1792" y="2251"/>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9" name="Line 145"/>
            <p:cNvSpPr>
              <a:spLocks noChangeShapeType="1"/>
            </p:cNvSpPr>
            <p:nvPr/>
          </p:nvSpPr>
          <p:spPr bwMode="auto">
            <a:xfrm>
              <a:off x="1475" y="2251"/>
              <a:ext cx="90"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00" name="Line 146"/>
            <p:cNvSpPr>
              <a:spLocks noChangeShapeType="1"/>
            </p:cNvSpPr>
            <p:nvPr/>
          </p:nvSpPr>
          <p:spPr bwMode="auto">
            <a:xfrm>
              <a:off x="1611" y="2342"/>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01" name="Line 147"/>
            <p:cNvSpPr>
              <a:spLocks noChangeShapeType="1"/>
            </p:cNvSpPr>
            <p:nvPr/>
          </p:nvSpPr>
          <p:spPr bwMode="auto">
            <a:xfrm>
              <a:off x="1656" y="2251"/>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02" name="Line 148"/>
            <p:cNvSpPr>
              <a:spLocks noChangeShapeType="1"/>
            </p:cNvSpPr>
            <p:nvPr/>
          </p:nvSpPr>
          <p:spPr bwMode="auto">
            <a:xfrm>
              <a:off x="1747" y="2342"/>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03" name="Line 149"/>
            <p:cNvSpPr>
              <a:spLocks noChangeShapeType="1"/>
            </p:cNvSpPr>
            <p:nvPr/>
          </p:nvSpPr>
          <p:spPr bwMode="auto">
            <a:xfrm>
              <a:off x="1475" y="2342"/>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04" name="Line 150"/>
            <p:cNvSpPr>
              <a:spLocks noChangeShapeType="1"/>
            </p:cNvSpPr>
            <p:nvPr/>
          </p:nvSpPr>
          <p:spPr bwMode="auto">
            <a:xfrm>
              <a:off x="1111" y="2251"/>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05" name="Line 151"/>
            <p:cNvSpPr>
              <a:spLocks noChangeShapeType="1"/>
            </p:cNvSpPr>
            <p:nvPr/>
          </p:nvSpPr>
          <p:spPr bwMode="auto">
            <a:xfrm>
              <a:off x="1838" y="229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06" name="Line 152"/>
            <p:cNvSpPr>
              <a:spLocks noChangeShapeType="1"/>
            </p:cNvSpPr>
            <p:nvPr/>
          </p:nvSpPr>
          <p:spPr bwMode="auto">
            <a:xfrm>
              <a:off x="2064" y="1752"/>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07" name="Line 153"/>
            <p:cNvSpPr>
              <a:spLocks noChangeShapeType="1"/>
            </p:cNvSpPr>
            <p:nvPr/>
          </p:nvSpPr>
          <p:spPr bwMode="auto">
            <a:xfrm>
              <a:off x="1838" y="238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08" name="Line 154"/>
            <p:cNvSpPr>
              <a:spLocks noChangeShapeType="1"/>
            </p:cNvSpPr>
            <p:nvPr/>
          </p:nvSpPr>
          <p:spPr bwMode="auto">
            <a:xfrm>
              <a:off x="1611" y="238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09" name="Line 155"/>
            <p:cNvSpPr>
              <a:spLocks noChangeShapeType="1"/>
            </p:cNvSpPr>
            <p:nvPr/>
          </p:nvSpPr>
          <p:spPr bwMode="auto">
            <a:xfrm>
              <a:off x="1520" y="229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10" name="Line 156"/>
            <p:cNvSpPr>
              <a:spLocks noChangeShapeType="1"/>
            </p:cNvSpPr>
            <p:nvPr/>
          </p:nvSpPr>
          <p:spPr bwMode="auto">
            <a:xfrm>
              <a:off x="1429" y="238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11" name="Line 157"/>
            <p:cNvSpPr>
              <a:spLocks noChangeShapeType="1"/>
            </p:cNvSpPr>
            <p:nvPr/>
          </p:nvSpPr>
          <p:spPr bwMode="auto">
            <a:xfrm>
              <a:off x="2518" y="238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12" name="Line 158"/>
            <p:cNvSpPr>
              <a:spLocks noChangeShapeType="1"/>
            </p:cNvSpPr>
            <p:nvPr/>
          </p:nvSpPr>
          <p:spPr bwMode="auto">
            <a:xfrm>
              <a:off x="2427" y="2342"/>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13" name="Line 159"/>
            <p:cNvSpPr>
              <a:spLocks noChangeShapeType="1"/>
            </p:cNvSpPr>
            <p:nvPr/>
          </p:nvSpPr>
          <p:spPr bwMode="auto">
            <a:xfrm>
              <a:off x="2472" y="229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14" name="Line 160"/>
            <p:cNvSpPr>
              <a:spLocks noChangeShapeType="1"/>
            </p:cNvSpPr>
            <p:nvPr/>
          </p:nvSpPr>
          <p:spPr bwMode="auto">
            <a:xfrm flipV="1">
              <a:off x="2472" y="2251"/>
              <a:ext cx="46" cy="1"/>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15" name="Line 161"/>
            <p:cNvSpPr>
              <a:spLocks noChangeShapeType="1"/>
            </p:cNvSpPr>
            <p:nvPr/>
          </p:nvSpPr>
          <p:spPr bwMode="auto">
            <a:xfrm>
              <a:off x="2336" y="2251"/>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16" name="Line 162"/>
            <p:cNvSpPr>
              <a:spLocks noChangeShapeType="1"/>
            </p:cNvSpPr>
            <p:nvPr/>
          </p:nvSpPr>
          <p:spPr bwMode="auto">
            <a:xfrm>
              <a:off x="2019" y="2251"/>
              <a:ext cx="90"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17" name="Line 163"/>
            <p:cNvSpPr>
              <a:spLocks noChangeShapeType="1"/>
            </p:cNvSpPr>
            <p:nvPr/>
          </p:nvSpPr>
          <p:spPr bwMode="auto">
            <a:xfrm>
              <a:off x="2155" y="2342"/>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18" name="Line 164"/>
            <p:cNvSpPr>
              <a:spLocks noChangeShapeType="1"/>
            </p:cNvSpPr>
            <p:nvPr/>
          </p:nvSpPr>
          <p:spPr bwMode="auto">
            <a:xfrm>
              <a:off x="2200" y="2251"/>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19" name="Line 165"/>
            <p:cNvSpPr>
              <a:spLocks noChangeShapeType="1"/>
            </p:cNvSpPr>
            <p:nvPr/>
          </p:nvSpPr>
          <p:spPr bwMode="auto">
            <a:xfrm>
              <a:off x="2291" y="2342"/>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20" name="Line 166"/>
            <p:cNvSpPr>
              <a:spLocks noChangeShapeType="1"/>
            </p:cNvSpPr>
            <p:nvPr/>
          </p:nvSpPr>
          <p:spPr bwMode="auto">
            <a:xfrm>
              <a:off x="2019" y="2342"/>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21" name="Line 167"/>
            <p:cNvSpPr>
              <a:spLocks noChangeShapeType="1"/>
            </p:cNvSpPr>
            <p:nvPr/>
          </p:nvSpPr>
          <p:spPr bwMode="auto">
            <a:xfrm>
              <a:off x="2155" y="229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22" name="Line 168"/>
            <p:cNvSpPr>
              <a:spLocks noChangeShapeType="1"/>
            </p:cNvSpPr>
            <p:nvPr/>
          </p:nvSpPr>
          <p:spPr bwMode="auto">
            <a:xfrm>
              <a:off x="2382" y="2297"/>
              <a:ext cx="4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23" name="Line 169"/>
            <p:cNvSpPr>
              <a:spLocks noChangeShapeType="1"/>
            </p:cNvSpPr>
            <p:nvPr/>
          </p:nvSpPr>
          <p:spPr bwMode="auto">
            <a:xfrm>
              <a:off x="2245" y="229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24" name="Line 170"/>
            <p:cNvSpPr>
              <a:spLocks noChangeShapeType="1"/>
            </p:cNvSpPr>
            <p:nvPr/>
          </p:nvSpPr>
          <p:spPr bwMode="auto">
            <a:xfrm>
              <a:off x="2426" y="238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25" name="Line 171"/>
            <p:cNvSpPr>
              <a:spLocks noChangeShapeType="1"/>
            </p:cNvSpPr>
            <p:nvPr/>
          </p:nvSpPr>
          <p:spPr bwMode="auto">
            <a:xfrm>
              <a:off x="2155" y="238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26" name="Line 172"/>
            <p:cNvSpPr>
              <a:spLocks noChangeShapeType="1"/>
            </p:cNvSpPr>
            <p:nvPr/>
          </p:nvSpPr>
          <p:spPr bwMode="auto">
            <a:xfrm>
              <a:off x="2064" y="1661"/>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27" name="Line 173"/>
            <p:cNvSpPr>
              <a:spLocks noChangeShapeType="1"/>
            </p:cNvSpPr>
            <p:nvPr/>
          </p:nvSpPr>
          <p:spPr bwMode="auto">
            <a:xfrm>
              <a:off x="1973" y="238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28" name="Line 174"/>
            <p:cNvSpPr>
              <a:spLocks noChangeShapeType="1"/>
            </p:cNvSpPr>
            <p:nvPr/>
          </p:nvSpPr>
          <p:spPr bwMode="auto">
            <a:xfrm>
              <a:off x="3017" y="238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29" name="Line 175"/>
            <p:cNvSpPr>
              <a:spLocks noChangeShapeType="1"/>
            </p:cNvSpPr>
            <p:nvPr/>
          </p:nvSpPr>
          <p:spPr bwMode="auto">
            <a:xfrm>
              <a:off x="2926" y="2342"/>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30" name="Line 176"/>
            <p:cNvSpPr>
              <a:spLocks noChangeShapeType="1"/>
            </p:cNvSpPr>
            <p:nvPr/>
          </p:nvSpPr>
          <p:spPr bwMode="auto">
            <a:xfrm>
              <a:off x="1247" y="1434"/>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31" name="Line 177"/>
            <p:cNvSpPr>
              <a:spLocks noChangeShapeType="1"/>
            </p:cNvSpPr>
            <p:nvPr/>
          </p:nvSpPr>
          <p:spPr bwMode="auto">
            <a:xfrm flipV="1">
              <a:off x="1292" y="2115"/>
              <a:ext cx="46" cy="1"/>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32" name="Line 178"/>
            <p:cNvSpPr>
              <a:spLocks noChangeShapeType="1"/>
            </p:cNvSpPr>
            <p:nvPr/>
          </p:nvSpPr>
          <p:spPr bwMode="auto">
            <a:xfrm>
              <a:off x="2835" y="2251"/>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33" name="Line 179"/>
            <p:cNvSpPr>
              <a:spLocks noChangeShapeType="1"/>
            </p:cNvSpPr>
            <p:nvPr/>
          </p:nvSpPr>
          <p:spPr bwMode="auto">
            <a:xfrm>
              <a:off x="2518" y="2251"/>
              <a:ext cx="90"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34" name="Line 180"/>
            <p:cNvSpPr>
              <a:spLocks noChangeShapeType="1"/>
            </p:cNvSpPr>
            <p:nvPr/>
          </p:nvSpPr>
          <p:spPr bwMode="auto">
            <a:xfrm>
              <a:off x="2654" y="2342"/>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35" name="Line 181"/>
            <p:cNvSpPr>
              <a:spLocks noChangeShapeType="1"/>
            </p:cNvSpPr>
            <p:nvPr/>
          </p:nvSpPr>
          <p:spPr bwMode="auto">
            <a:xfrm>
              <a:off x="2699" y="2251"/>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36" name="Line 182"/>
            <p:cNvSpPr>
              <a:spLocks noChangeShapeType="1"/>
            </p:cNvSpPr>
            <p:nvPr/>
          </p:nvSpPr>
          <p:spPr bwMode="auto">
            <a:xfrm>
              <a:off x="2790" y="2342"/>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37" name="Line 183"/>
            <p:cNvSpPr>
              <a:spLocks noChangeShapeType="1"/>
            </p:cNvSpPr>
            <p:nvPr/>
          </p:nvSpPr>
          <p:spPr bwMode="auto">
            <a:xfrm>
              <a:off x="2064" y="2115"/>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38" name="Line 184"/>
            <p:cNvSpPr>
              <a:spLocks noChangeShapeType="1"/>
            </p:cNvSpPr>
            <p:nvPr/>
          </p:nvSpPr>
          <p:spPr bwMode="auto">
            <a:xfrm>
              <a:off x="2608" y="2296"/>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39" name="Line 185"/>
            <p:cNvSpPr>
              <a:spLocks noChangeShapeType="1"/>
            </p:cNvSpPr>
            <p:nvPr/>
          </p:nvSpPr>
          <p:spPr bwMode="auto">
            <a:xfrm>
              <a:off x="2881" y="229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40" name="Line 186"/>
            <p:cNvSpPr>
              <a:spLocks noChangeShapeType="1"/>
            </p:cNvSpPr>
            <p:nvPr/>
          </p:nvSpPr>
          <p:spPr bwMode="auto">
            <a:xfrm>
              <a:off x="2744" y="229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41" name="Line 187"/>
            <p:cNvSpPr>
              <a:spLocks noChangeShapeType="1"/>
            </p:cNvSpPr>
            <p:nvPr/>
          </p:nvSpPr>
          <p:spPr bwMode="auto">
            <a:xfrm>
              <a:off x="2881" y="238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42" name="Line 188"/>
            <p:cNvSpPr>
              <a:spLocks noChangeShapeType="1"/>
            </p:cNvSpPr>
            <p:nvPr/>
          </p:nvSpPr>
          <p:spPr bwMode="auto">
            <a:xfrm>
              <a:off x="2654" y="238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43" name="Line 189"/>
            <p:cNvSpPr>
              <a:spLocks noChangeShapeType="1"/>
            </p:cNvSpPr>
            <p:nvPr/>
          </p:nvSpPr>
          <p:spPr bwMode="auto">
            <a:xfrm>
              <a:off x="3061" y="2296"/>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44" name="Line 190"/>
            <p:cNvSpPr>
              <a:spLocks noChangeShapeType="1"/>
            </p:cNvSpPr>
            <p:nvPr/>
          </p:nvSpPr>
          <p:spPr bwMode="auto">
            <a:xfrm>
              <a:off x="2472" y="2387"/>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045" name="Group 191"/>
            <p:cNvGrpSpPr>
              <a:grpSpLocks/>
            </p:cNvGrpSpPr>
            <p:nvPr/>
          </p:nvGrpSpPr>
          <p:grpSpPr bwMode="auto">
            <a:xfrm>
              <a:off x="3107" y="2251"/>
              <a:ext cx="591" cy="136"/>
              <a:chOff x="4649" y="2704"/>
              <a:chExt cx="591" cy="136"/>
            </a:xfrm>
          </p:grpSpPr>
          <p:sp>
            <p:nvSpPr>
              <p:cNvPr id="39056" name="Line 192"/>
              <p:cNvSpPr>
                <a:spLocks noChangeShapeType="1"/>
              </p:cNvSpPr>
              <p:nvPr/>
            </p:nvSpPr>
            <p:spPr bwMode="auto">
              <a:xfrm>
                <a:off x="5194" y="2840"/>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57" name="Line 193"/>
              <p:cNvSpPr>
                <a:spLocks noChangeShapeType="1"/>
              </p:cNvSpPr>
              <p:nvPr/>
            </p:nvSpPr>
            <p:spPr bwMode="auto">
              <a:xfrm>
                <a:off x="5103" y="2795"/>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58" name="Line 194"/>
              <p:cNvSpPr>
                <a:spLocks noChangeShapeType="1"/>
              </p:cNvSpPr>
              <p:nvPr/>
            </p:nvSpPr>
            <p:spPr bwMode="auto">
              <a:xfrm>
                <a:off x="5148" y="2750"/>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59" name="Line 195"/>
              <p:cNvSpPr>
                <a:spLocks noChangeShapeType="1"/>
              </p:cNvSpPr>
              <p:nvPr/>
            </p:nvSpPr>
            <p:spPr bwMode="auto">
              <a:xfrm flipV="1">
                <a:off x="5148" y="2704"/>
                <a:ext cx="46" cy="1"/>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60" name="Line 196"/>
              <p:cNvSpPr>
                <a:spLocks noChangeShapeType="1"/>
              </p:cNvSpPr>
              <p:nvPr/>
            </p:nvSpPr>
            <p:spPr bwMode="auto">
              <a:xfrm>
                <a:off x="5012" y="2704"/>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61" name="Line 197"/>
              <p:cNvSpPr>
                <a:spLocks noChangeShapeType="1"/>
              </p:cNvSpPr>
              <p:nvPr/>
            </p:nvSpPr>
            <p:spPr bwMode="auto">
              <a:xfrm>
                <a:off x="4695" y="2704"/>
                <a:ext cx="90"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62" name="Line 198"/>
              <p:cNvSpPr>
                <a:spLocks noChangeShapeType="1"/>
              </p:cNvSpPr>
              <p:nvPr/>
            </p:nvSpPr>
            <p:spPr bwMode="auto">
              <a:xfrm>
                <a:off x="4831" y="2795"/>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63" name="Line 199"/>
              <p:cNvSpPr>
                <a:spLocks noChangeShapeType="1"/>
              </p:cNvSpPr>
              <p:nvPr/>
            </p:nvSpPr>
            <p:spPr bwMode="auto">
              <a:xfrm>
                <a:off x="4876" y="2704"/>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64" name="Line 200"/>
              <p:cNvSpPr>
                <a:spLocks noChangeShapeType="1"/>
              </p:cNvSpPr>
              <p:nvPr/>
            </p:nvSpPr>
            <p:spPr bwMode="auto">
              <a:xfrm>
                <a:off x="4967" y="2795"/>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65" name="Line 201"/>
              <p:cNvSpPr>
                <a:spLocks noChangeShapeType="1"/>
              </p:cNvSpPr>
              <p:nvPr/>
            </p:nvSpPr>
            <p:spPr bwMode="auto">
              <a:xfrm>
                <a:off x="4695" y="2795"/>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66" name="Line 202"/>
              <p:cNvSpPr>
                <a:spLocks noChangeShapeType="1"/>
              </p:cNvSpPr>
              <p:nvPr/>
            </p:nvSpPr>
            <p:spPr bwMode="auto">
              <a:xfrm>
                <a:off x="4831" y="2750"/>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67" name="Line 203"/>
              <p:cNvSpPr>
                <a:spLocks noChangeShapeType="1"/>
              </p:cNvSpPr>
              <p:nvPr/>
            </p:nvSpPr>
            <p:spPr bwMode="auto">
              <a:xfrm>
                <a:off x="5058" y="2750"/>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68" name="Line 204"/>
              <p:cNvSpPr>
                <a:spLocks noChangeShapeType="1"/>
              </p:cNvSpPr>
              <p:nvPr/>
            </p:nvSpPr>
            <p:spPr bwMode="auto">
              <a:xfrm>
                <a:off x="4921" y="2750"/>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69" name="Line 205"/>
              <p:cNvSpPr>
                <a:spLocks noChangeShapeType="1"/>
              </p:cNvSpPr>
              <p:nvPr/>
            </p:nvSpPr>
            <p:spPr bwMode="auto">
              <a:xfrm>
                <a:off x="5058" y="2840"/>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70" name="Line 206"/>
              <p:cNvSpPr>
                <a:spLocks noChangeShapeType="1"/>
              </p:cNvSpPr>
              <p:nvPr/>
            </p:nvSpPr>
            <p:spPr bwMode="auto">
              <a:xfrm>
                <a:off x="4831" y="2840"/>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71" name="Line 207"/>
              <p:cNvSpPr>
                <a:spLocks noChangeShapeType="1"/>
              </p:cNvSpPr>
              <p:nvPr/>
            </p:nvSpPr>
            <p:spPr bwMode="auto">
              <a:xfrm>
                <a:off x="4740" y="2750"/>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72" name="Line 208"/>
              <p:cNvSpPr>
                <a:spLocks noChangeShapeType="1"/>
              </p:cNvSpPr>
              <p:nvPr/>
            </p:nvSpPr>
            <p:spPr bwMode="auto">
              <a:xfrm>
                <a:off x="4649" y="2840"/>
                <a:ext cx="46" cy="0"/>
              </a:xfrm>
              <a:prstGeom prst="line">
                <a:avLst/>
              </a:prstGeom>
              <a:noFill/>
              <a:ln w="349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046" name="Line 209"/>
            <p:cNvSpPr>
              <a:spLocks noChangeShapeType="1"/>
            </p:cNvSpPr>
            <p:nvPr/>
          </p:nvSpPr>
          <p:spPr bwMode="auto">
            <a:xfrm>
              <a:off x="884" y="2387"/>
              <a:ext cx="285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47" name="Line 210"/>
            <p:cNvSpPr>
              <a:spLocks noChangeShapeType="1"/>
            </p:cNvSpPr>
            <p:nvPr/>
          </p:nvSpPr>
          <p:spPr bwMode="auto">
            <a:xfrm flipV="1">
              <a:off x="1610" y="2251"/>
              <a:ext cx="4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48" name="Line 211"/>
            <p:cNvSpPr>
              <a:spLocks noChangeShapeType="1"/>
            </p:cNvSpPr>
            <p:nvPr/>
          </p:nvSpPr>
          <p:spPr bwMode="auto">
            <a:xfrm flipV="1">
              <a:off x="2200" y="2251"/>
              <a:ext cx="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49" name="Arc 212"/>
            <p:cNvSpPr>
              <a:spLocks/>
            </p:cNvSpPr>
            <p:nvPr/>
          </p:nvSpPr>
          <p:spPr bwMode="auto">
            <a:xfrm flipH="1" flipV="1">
              <a:off x="2154" y="2206"/>
              <a:ext cx="45" cy="4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49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50" name="Arc 213"/>
            <p:cNvSpPr>
              <a:spLocks/>
            </p:cNvSpPr>
            <p:nvPr/>
          </p:nvSpPr>
          <p:spPr bwMode="auto">
            <a:xfrm flipV="1">
              <a:off x="2018" y="2160"/>
              <a:ext cx="46"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51" name="Arc 214"/>
            <p:cNvSpPr>
              <a:spLocks/>
            </p:cNvSpPr>
            <p:nvPr/>
          </p:nvSpPr>
          <p:spPr bwMode="auto">
            <a:xfrm flipV="1">
              <a:off x="2563" y="2160"/>
              <a:ext cx="46"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49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52" name="Line 215"/>
            <p:cNvSpPr>
              <a:spLocks noChangeShapeType="1"/>
            </p:cNvSpPr>
            <p:nvPr/>
          </p:nvSpPr>
          <p:spPr bwMode="auto">
            <a:xfrm flipV="1">
              <a:off x="2744" y="2251"/>
              <a:ext cx="363"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53" name="Line 216"/>
            <p:cNvSpPr>
              <a:spLocks noChangeShapeType="1"/>
            </p:cNvSpPr>
            <p:nvPr/>
          </p:nvSpPr>
          <p:spPr bwMode="auto">
            <a:xfrm flipV="1">
              <a:off x="3288" y="2251"/>
              <a:ext cx="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54" name="Arc 217"/>
            <p:cNvSpPr>
              <a:spLocks/>
            </p:cNvSpPr>
            <p:nvPr/>
          </p:nvSpPr>
          <p:spPr bwMode="auto">
            <a:xfrm flipV="1">
              <a:off x="3107" y="2160"/>
              <a:ext cx="46"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49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55" name="Arc 218"/>
            <p:cNvSpPr>
              <a:spLocks/>
            </p:cNvSpPr>
            <p:nvPr/>
          </p:nvSpPr>
          <p:spPr bwMode="auto">
            <a:xfrm flipH="1" flipV="1">
              <a:off x="2699" y="2206"/>
              <a:ext cx="45" cy="4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49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2188" name="Text Box 220"/>
          <p:cNvSpPr txBox="1">
            <a:spLocks noChangeArrowheads="1"/>
          </p:cNvSpPr>
          <p:nvPr/>
        </p:nvSpPr>
        <p:spPr bwMode="auto">
          <a:xfrm>
            <a:off x="341313" y="4910138"/>
            <a:ext cx="83169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buFontTx/>
              <a:buNone/>
            </a:pPr>
            <a:r>
              <a:rPr lang="zh-CN" altLang="en-US" sz="2800" b="1">
                <a:latin typeface="Arial" panose="020B0604020202020204" pitchFamily="34" charset="0"/>
              </a:rPr>
              <a:t>黏性流体在水平均匀圆管中沿着流体流动方向，其压强的降落与各支管到容器的距离成正比。</a:t>
            </a:r>
            <a:r>
              <a:rPr lang="zh-CN" altLang="en-US" sz="2800">
                <a:latin typeface="Arial" panose="020B0604020202020204" pitchFamily="34" charset="0"/>
              </a:rPr>
              <a:t> </a:t>
            </a:r>
          </a:p>
        </p:txBody>
      </p:sp>
      <p:sp>
        <p:nvSpPr>
          <p:cNvPr id="3892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A24AA0C7-4E59-4C68-AC27-E385268E9B22}" type="slidenum">
              <a:rPr lang="en-US" altLang="zh-CN" sz="1800" smtClean="0">
                <a:solidFill>
                  <a:srgbClr val="0000FF"/>
                </a:solidFill>
                <a:latin typeface="Arial" panose="020B0604020202020204" pitchFamily="34" charset="0"/>
              </a:rPr>
              <a:pPr>
                <a:spcBef>
                  <a:spcPct val="0"/>
                </a:spcBef>
                <a:buFontTx/>
                <a:buNone/>
              </a:pPr>
              <a:t>24</a:t>
            </a:fld>
            <a:endParaRPr lang="en-US" altLang="zh-CN" sz="1800" smtClean="0">
              <a:solidFill>
                <a:srgbClr val="0000FF"/>
              </a:solidFill>
              <a:latin typeface="Arial" panose="020B0604020202020204" pitchFamily="34" charset="0"/>
            </a:endParaRPr>
          </a:p>
        </p:txBody>
      </p:sp>
      <p:sp>
        <p:nvSpPr>
          <p:cNvPr id="209" name="Rectangle 217"/>
          <p:cNvSpPr>
            <a:spLocks noChangeArrowheads="1"/>
          </p:cNvSpPr>
          <p:nvPr/>
        </p:nvSpPr>
        <p:spPr bwMode="auto">
          <a:xfrm>
            <a:off x="-87313" y="5997575"/>
            <a:ext cx="9321801"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eaLnBrk="1" hangingPunct="1">
              <a:spcBef>
                <a:spcPct val="0"/>
              </a:spcBef>
              <a:buFontTx/>
              <a:buNone/>
            </a:pPr>
            <a:r>
              <a:rPr lang="zh-CN" altLang="en-US" sz="2800" b="1">
                <a:latin typeface="Arial" panose="020B0604020202020204" pitchFamily="34" charset="0"/>
              </a:rPr>
              <a:t>为什么同样楼层时，远离水塔比靠近水塔的住家水压低</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11981"/>
                                        </p:tgtEl>
                                        <p:attrNameLst>
                                          <p:attrName>style.visibility</p:attrName>
                                        </p:attrNameLst>
                                      </p:cBhvr>
                                      <p:to>
                                        <p:strVal val="visible"/>
                                      </p:to>
                                    </p:set>
                                    <p:animEffect transition="in" filter="wipe(left)">
                                      <p:cBhvr>
                                        <p:cTn id="7" dur="500"/>
                                        <p:tgtEl>
                                          <p:spTgt spid="2119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1970">
                                            <p:txEl>
                                              <p:pRg st="0" end="0"/>
                                            </p:txEl>
                                          </p:spTgt>
                                        </p:tgtEl>
                                        <p:attrNameLst>
                                          <p:attrName>style.visibility</p:attrName>
                                        </p:attrNameLst>
                                      </p:cBhvr>
                                      <p:to>
                                        <p:strVal val="visible"/>
                                      </p:to>
                                    </p:set>
                                    <p:animEffect transition="in" filter="blinds(horizontal)">
                                      <p:cBhvr>
                                        <p:cTn id="12" dur="500"/>
                                        <p:tgtEl>
                                          <p:spTgt spid="21197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1971"/>
                                        </p:tgtEl>
                                        <p:attrNameLst>
                                          <p:attrName>style.visibility</p:attrName>
                                        </p:attrNameLst>
                                      </p:cBhvr>
                                      <p:to>
                                        <p:strVal val="visible"/>
                                      </p:to>
                                    </p:set>
                                    <p:animEffect transition="in" filter="wipe(left)">
                                      <p:cBhvr>
                                        <p:cTn id="17" dur="500"/>
                                        <p:tgtEl>
                                          <p:spTgt spid="2119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11985"/>
                                        </p:tgtEl>
                                        <p:attrNameLst>
                                          <p:attrName>style.visibility</p:attrName>
                                        </p:attrNameLst>
                                      </p:cBhvr>
                                      <p:to>
                                        <p:strVal val="visible"/>
                                      </p:to>
                                    </p:set>
                                    <p:animEffect transition="in" filter="wipe(left)">
                                      <p:cBhvr>
                                        <p:cTn id="22" dur="500"/>
                                        <p:tgtEl>
                                          <p:spTgt spid="2119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2188"/>
                                        </p:tgtEl>
                                        <p:attrNameLst>
                                          <p:attrName>style.visibility</p:attrName>
                                        </p:attrNameLst>
                                      </p:cBhvr>
                                      <p:to>
                                        <p:strVal val="visible"/>
                                      </p:to>
                                    </p:set>
                                    <p:animEffect transition="in" filter="blinds(horizontal)">
                                      <p:cBhvr>
                                        <p:cTn id="31" dur="500"/>
                                        <p:tgtEl>
                                          <p:spTgt spid="21218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09"/>
                                        </p:tgtEl>
                                        <p:attrNameLst>
                                          <p:attrName>style.visibility</p:attrName>
                                        </p:attrNameLst>
                                      </p:cBhvr>
                                      <p:to>
                                        <p:strVal val="visible"/>
                                      </p:to>
                                    </p:set>
                                    <p:animEffect transition="in" filter="wipe(left)">
                                      <p:cBhvr>
                                        <p:cTn id="36" dur="20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build="p"/>
      <p:bldP spid="212188" grpId="0"/>
      <p:bldP spid="20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body" idx="1"/>
          </p:nvPr>
        </p:nvSpPr>
        <p:spPr>
          <a:xfrm>
            <a:off x="254000" y="2493963"/>
            <a:ext cx="6804025" cy="2916237"/>
          </a:xfrm>
        </p:spPr>
        <p:txBody>
          <a:bodyPr/>
          <a:lstStyle/>
          <a:p>
            <a:pPr eaLnBrk="1" hangingPunct="1">
              <a:lnSpc>
                <a:spcPct val="120000"/>
              </a:lnSpc>
              <a:spcBef>
                <a:spcPct val="0"/>
              </a:spcBef>
              <a:buFontTx/>
              <a:buNone/>
            </a:pPr>
            <a:r>
              <a:rPr lang="en-US" altLang="zh-CN" sz="2800" b="1" smtClean="0"/>
              <a:t>(2) </a:t>
            </a:r>
            <a:r>
              <a:rPr lang="zh-CN" altLang="en-US" sz="2800" b="1" smtClean="0"/>
              <a:t>小球在黏性流体中的运动：</a:t>
            </a:r>
          </a:p>
          <a:p>
            <a:pPr eaLnBrk="1" hangingPunct="1">
              <a:lnSpc>
                <a:spcPct val="120000"/>
              </a:lnSpc>
              <a:spcBef>
                <a:spcPct val="0"/>
              </a:spcBef>
              <a:buFontTx/>
              <a:buNone/>
            </a:pPr>
            <a:r>
              <a:rPr lang="zh-CN" altLang="en-US" sz="2800" b="1" smtClean="0"/>
              <a:t>   受力分析</a:t>
            </a:r>
            <a:r>
              <a:rPr lang="en-US" altLang="zh-CN" sz="2800" b="1" smtClean="0"/>
              <a:t>: </a:t>
            </a:r>
            <a:r>
              <a:rPr lang="zh-CN" altLang="en-US" sz="2800" b="1" smtClean="0"/>
              <a:t>重力</a:t>
            </a:r>
            <a:r>
              <a:rPr lang="en-US" altLang="zh-CN" sz="2800" b="1" i="1" smtClean="0">
                <a:solidFill>
                  <a:srgbClr val="0000FF"/>
                </a:solidFill>
              </a:rPr>
              <a:t>mg</a:t>
            </a:r>
            <a:r>
              <a:rPr lang="zh-CN" altLang="en-US" sz="2800" b="1" smtClean="0"/>
              <a:t>、浮力</a:t>
            </a:r>
            <a:r>
              <a:rPr lang="en-US" altLang="zh-CN" sz="2800" b="1" i="1" smtClean="0">
                <a:solidFill>
                  <a:srgbClr val="0000FF"/>
                </a:solidFill>
              </a:rPr>
              <a:t>F</a:t>
            </a:r>
            <a:r>
              <a:rPr lang="zh-CN" altLang="en-US" sz="2800" b="1" smtClean="0"/>
              <a:t>、黏性阻力</a:t>
            </a:r>
            <a:r>
              <a:rPr lang="en-US" altLang="zh-CN" sz="2800" b="1" i="1" smtClean="0">
                <a:solidFill>
                  <a:srgbClr val="0000FF"/>
                </a:solidFill>
              </a:rPr>
              <a:t>f</a:t>
            </a:r>
          </a:p>
          <a:p>
            <a:pPr eaLnBrk="1" hangingPunct="1">
              <a:lnSpc>
                <a:spcPct val="120000"/>
              </a:lnSpc>
              <a:spcBef>
                <a:spcPct val="0"/>
              </a:spcBef>
              <a:buFontTx/>
              <a:buNone/>
            </a:pPr>
            <a:r>
              <a:rPr lang="en-US" altLang="zh-CN" sz="2800" b="1" smtClean="0"/>
              <a:t>   </a:t>
            </a:r>
            <a:r>
              <a:rPr lang="zh-CN" altLang="en-US" sz="2800" b="1" smtClean="0"/>
              <a:t>开始</a:t>
            </a:r>
            <a:r>
              <a:rPr lang="en-US" altLang="zh-CN" sz="2800" b="1" smtClean="0">
                <a:solidFill>
                  <a:srgbClr val="0000FF"/>
                </a:solidFill>
              </a:rPr>
              <a:t>:  </a:t>
            </a:r>
            <a:r>
              <a:rPr lang="en-US" altLang="zh-CN" sz="2800" b="1" i="1" smtClean="0">
                <a:solidFill>
                  <a:srgbClr val="0000FF"/>
                </a:solidFill>
              </a:rPr>
              <a:t>mg</a:t>
            </a:r>
            <a:r>
              <a:rPr lang="en-US" altLang="zh-CN" sz="2800" b="1" smtClean="0">
                <a:solidFill>
                  <a:srgbClr val="0000FF"/>
                </a:solidFill>
              </a:rPr>
              <a:t>&gt;</a:t>
            </a:r>
            <a:r>
              <a:rPr lang="en-US" altLang="zh-CN" sz="2800" b="1" i="1" smtClean="0">
                <a:solidFill>
                  <a:srgbClr val="0000FF"/>
                </a:solidFill>
              </a:rPr>
              <a:t>F</a:t>
            </a:r>
            <a:r>
              <a:rPr lang="en-US" altLang="zh-CN" sz="2800" b="1" smtClean="0"/>
              <a:t>, </a:t>
            </a:r>
            <a:r>
              <a:rPr lang="zh-CN" altLang="en-US" sz="2800" b="1" smtClean="0"/>
              <a:t>加速下降</a:t>
            </a:r>
          </a:p>
          <a:p>
            <a:pPr eaLnBrk="1" hangingPunct="1">
              <a:lnSpc>
                <a:spcPct val="120000"/>
              </a:lnSpc>
              <a:spcBef>
                <a:spcPct val="0"/>
              </a:spcBef>
              <a:buFontTx/>
              <a:buNone/>
            </a:pPr>
            <a:r>
              <a:rPr lang="zh-CN" altLang="en-US" sz="2800" b="1" smtClean="0">
                <a:sym typeface="Symbol" panose="05050102010706020507" pitchFamily="18" charset="2"/>
              </a:rPr>
              <a:t>   然后</a:t>
            </a:r>
            <a:r>
              <a:rPr lang="en-US" altLang="zh-CN" sz="2800" b="1" smtClean="0">
                <a:sym typeface="Symbol" panose="05050102010706020507" pitchFamily="18" charset="2"/>
              </a:rPr>
              <a:t>: </a:t>
            </a:r>
            <a:r>
              <a:rPr lang="en-US" altLang="zh-CN" sz="2800" b="1" smtClean="0">
                <a:latin typeface="Book Antiqua" panose="02040602050305030304" pitchFamily="18" charset="0"/>
                <a:sym typeface="Symbol" panose="05050102010706020507" pitchFamily="18" charset="2"/>
              </a:rPr>
              <a:t> </a:t>
            </a:r>
            <a:r>
              <a:rPr lang="en-US" altLang="zh-CN" sz="2800" b="1" i="1" smtClean="0">
                <a:solidFill>
                  <a:srgbClr val="0000FF"/>
                </a:solidFill>
                <a:latin typeface="Book Antiqua" panose="02040602050305030304" pitchFamily="18" charset="0"/>
              </a:rPr>
              <a:t>v</a:t>
            </a:r>
            <a:r>
              <a:rPr lang="en-US" altLang="zh-CN" sz="2800" b="1" smtClean="0">
                <a:solidFill>
                  <a:srgbClr val="0000FF"/>
                </a:solidFill>
              </a:rPr>
              <a:t>↑,  </a:t>
            </a:r>
            <a:r>
              <a:rPr lang="en-US" altLang="zh-CN" sz="2800" b="1" i="1" smtClean="0">
                <a:solidFill>
                  <a:srgbClr val="0000FF"/>
                </a:solidFill>
              </a:rPr>
              <a:t>f</a:t>
            </a:r>
            <a:r>
              <a:rPr lang="en-US" altLang="zh-CN" sz="2800" b="1" smtClean="0">
                <a:solidFill>
                  <a:srgbClr val="0000FF"/>
                </a:solidFill>
              </a:rPr>
              <a:t> ↑</a:t>
            </a:r>
            <a:endParaRPr lang="zh-CN" altLang="en-US" sz="2800" b="1" smtClean="0"/>
          </a:p>
          <a:p>
            <a:pPr eaLnBrk="1" hangingPunct="1">
              <a:lnSpc>
                <a:spcPct val="120000"/>
              </a:lnSpc>
              <a:spcBef>
                <a:spcPct val="0"/>
              </a:spcBef>
              <a:buFontTx/>
              <a:buNone/>
            </a:pPr>
            <a:r>
              <a:rPr lang="zh-CN" altLang="en-US" sz="2800" b="1" smtClean="0"/>
              <a:t>   最终</a:t>
            </a:r>
            <a:r>
              <a:rPr lang="en-US" altLang="zh-CN" sz="2800" b="1" smtClean="0"/>
              <a:t>:  </a:t>
            </a:r>
            <a:r>
              <a:rPr lang="en-US" altLang="zh-CN" sz="2800" b="1" i="1" smtClean="0">
                <a:solidFill>
                  <a:srgbClr val="0000FF"/>
                </a:solidFill>
              </a:rPr>
              <a:t>mg </a:t>
            </a:r>
            <a:r>
              <a:rPr lang="en-US" altLang="zh-CN" sz="2800" b="1" smtClean="0">
                <a:solidFill>
                  <a:srgbClr val="0000FF"/>
                </a:solidFill>
              </a:rPr>
              <a:t>= </a:t>
            </a:r>
            <a:r>
              <a:rPr lang="en-US" altLang="zh-CN" sz="2800" b="1" i="1" smtClean="0">
                <a:solidFill>
                  <a:srgbClr val="0000FF"/>
                </a:solidFill>
              </a:rPr>
              <a:t>F+ f</a:t>
            </a:r>
          </a:p>
        </p:txBody>
      </p:sp>
      <p:sp>
        <p:nvSpPr>
          <p:cNvPr id="153604" name="Rectangle 4"/>
          <p:cNvSpPr>
            <a:spLocks noChangeArrowheads="1"/>
          </p:cNvSpPr>
          <p:nvPr/>
        </p:nvSpPr>
        <p:spPr bwMode="auto">
          <a:xfrm>
            <a:off x="1038225" y="6121400"/>
            <a:ext cx="64087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buClr>
                <a:schemeClr val="accent2"/>
              </a:buClr>
              <a:buSzPct val="80000"/>
              <a:buFont typeface="Wingdings" panose="05000000000000000000" pitchFamily="2" charset="2"/>
              <a:buNone/>
            </a:pPr>
            <a:r>
              <a:rPr lang="zh-CN" altLang="en-US" sz="2800" b="1">
                <a:solidFill>
                  <a:srgbClr val="0000FF"/>
                </a:solidFill>
                <a:latin typeface="Arial" panose="020B0604020202020204" pitchFamily="34" charset="0"/>
              </a:rPr>
              <a:t>重力              浮力           黏性阻力               </a:t>
            </a:r>
            <a:r>
              <a:rPr lang="zh-CN" altLang="en-US" sz="2800" b="1" baseline="40000">
                <a:solidFill>
                  <a:srgbClr val="0000FF"/>
                </a:solidFill>
                <a:latin typeface="Arial" panose="020B0604020202020204" pitchFamily="34" charset="0"/>
              </a:rPr>
              <a:t> </a:t>
            </a:r>
            <a:endParaRPr lang="zh-CN" altLang="en-US" sz="2800" b="1">
              <a:solidFill>
                <a:srgbClr val="0000FF"/>
              </a:solidFill>
              <a:latin typeface="Arial" panose="020B0604020202020204" pitchFamily="34" charset="0"/>
              <a:sym typeface="Symbol" panose="05050102010706020507" pitchFamily="18" charset="2"/>
            </a:endParaRPr>
          </a:p>
        </p:txBody>
      </p:sp>
      <p:sp>
        <p:nvSpPr>
          <p:cNvPr id="153605" name="AutoShape 5"/>
          <p:cNvSpPr>
            <a:spLocks noChangeArrowheads="1"/>
          </p:cNvSpPr>
          <p:nvPr/>
        </p:nvSpPr>
        <p:spPr bwMode="auto">
          <a:xfrm>
            <a:off x="3292475" y="4654550"/>
            <a:ext cx="976313" cy="4318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hlink"/>
          </a:solidFill>
          <a:ln w="12700" cap="sq">
            <a:solidFill>
              <a:schemeClr val="tx1"/>
            </a:solidFill>
            <a:miter lim="800000"/>
            <a:headEnd type="none" w="sm" len="sm"/>
            <a:tailEnd type="none" w="sm" len="sm"/>
          </a:ln>
        </p:spPr>
        <p:txBody>
          <a:bodyPr wrap="none" anchor="ctr"/>
          <a:lstStyle/>
          <a:p>
            <a:endParaRPr lang="zh-CN" altLang="en-US"/>
          </a:p>
        </p:txBody>
      </p:sp>
      <p:graphicFrame>
        <p:nvGraphicFramePr>
          <p:cNvPr id="153606" name="Object 2"/>
          <p:cNvGraphicFramePr>
            <a:graphicFrameLocks noChangeAspect="1"/>
          </p:cNvGraphicFramePr>
          <p:nvPr/>
        </p:nvGraphicFramePr>
        <p:xfrm>
          <a:off x="982663" y="5138738"/>
          <a:ext cx="5335587" cy="1036637"/>
        </p:xfrm>
        <a:graphic>
          <a:graphicData uri="http://schemas.openxmlformats.org/presentationml/2006/ole">
            <mc:AlternateContent xmlns:mc="http://schemas.openxmlformats.org/markup-compatibility/2006">
              <mc:Choice xmlns:v="urn:schemas-microsoft-com:vml" Requires="v">
                <p:oleObj spid="_x0000_s39961" name="公式" r:id="rId3" imgW="1892300" imgH="419100" progId="Equation.3">
                  <p:embed/>
                </p:oleObj>
              </mc:Choice>
              <mc:Fallback>
                <p:oleObj name="公式" r:id="rId3" imgW="1892300" imgH="419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663" y="5138738"/>
                        <a:ext cx="5335587" cy="103663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pSp>
        <p:nvGrpSpPr>
          <p:cNvPr id="2" name="Group 22"/>
          <p:cNvGrpSpPr>
            <a:grpSpLocks/>
          </p:cNvGrpSpPr>
          <p:nvPr/>
        </p:nvGrpSpPr>
        <p:grpSpPr bwMode="auto">
          <a:xfrm>
            <a:off x="7019925" y="3635375"/>
            <a:ext cx="1582738" cy="2743200"/>
            <a:chOff x="158" y="2432"/>
            <a:chExt cx="1451" cy="1728"/>
          </a:xfrm>
        </p:grpSpPr>
        <p:sp>
          <p:nvSpPr>
            <p:cNvPr id="39950" name="Line 9"/>
            <p:cNvSpPr>
              <a:spLocks noChangeShapeType="1"/>
            </p:cNvSpPr>
            <p:nvPr/>
          </p:nvSpPr>
          <p:spPr bwMode="auto">
            <a:xfrm>
              <a:off x="158" y="2432"/>
              <a:ext cx="0" cy="172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1" name="Line 10"/>
            <p:cNvSpPr>
              <a:spLocks noChangeShapeType="1"/>
            </p:cNvSpPr>
            <p:nvPr/>
          </p:nvSpPr>
          <p:spPr bwMode="auto">
            <a:xfrm>
              <a:off x="158" y="4160"/>
              <a:ext cx="1440"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2" name="Line 11"/>
            <p:cNvSpPr>
              <a:spLocks noChangeShapeType="1"/>
            </p:cNvSpPr>
            <p:nvPr/>
          </p:nvSpPr>
          <p:spPr bwMode="auto">
            <a:xfrm>
              <a:off x="1598" y="2432"/>
              <a:ext cx="11" cy="172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3" name="Line 13"/>
            <p:cNvSpPr>
              <a:spLocks noChangeShapeType="1"/>
            </p:cNvSpPr>
            <p:nvPr/>
          </p:nvSpPr>
          <p:spPr bwMode="auto">
            <a:xfrm>
              <a:off x="158" y="2720"/>
              <a:ext cx="14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4" name="Rectangle 16" descr="80%"/>
            <p:cNvSpPr>
              <a:spLocks noChangeArrowheads="1"/>
            </p:cNvSpPr>
            <p:nvPr/>
          </p:nvSpPr>
          <p:spPr bwMode="auto">
            <a:xfrm>
              <a:off x="158" y="2720"/>
              <a:ext cx="1440" cy="1440"/>
            </a:xfrm>
            <a:prstGeom prst="rect">
              <a:avLst/>
            </a:prstGeom>
            <a:pattFill prst="pct80">
              <a:fgClr>
                <a:schemeClr val="hlink">
                  <a:alpha val="50195"/>
                </a:schemeClr>
              </a:fgClr>
              <a:bgClr>
                <a:srgbClr val="FFFFFF">
                  <a:alpha val="50195"/>
                </a:srgb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grpSp>
      <p:sp>
        <p:nvSpPr>
          <p:cNvPr id="153623" name="Rectangle 23"/>
          <p:cNvSpPr>
            <a:spLocks noChangeArrowheads="1"/>
          </p:cNvSpPr>
          <p:nvPr/>
        </p:nvSpPr>
        <p:spPr bwMode="auto">
          <a:xfrm>
            <a:off x="214313" y="425450"/>
            <a:ext cx="91440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120000"/>
              </a:lnSpc>
              <a:spcBef>
                <a:spcPct val="0"/>
              </a:spcBef>
              <a:buClr>
                <a:schemeClr val="accent2"/>
              </a:buClr>
              <a:buSzPct val="80000"/>
              <a:buFont typeface="Wingdings" panose="05000000000000000000" pitchFamily="2" charset="2"/>
              <a:buNone/>
            </a:pPr>
            <a:r>
              <a:rPr lang="en-US" altLang="zh-CN" sz="2800" b="1"/>
              <a:t>(1) </a:t>
            </a:r>
            <a:r>
              <a:rPr lang="zh-CN" altLang="en-US" sz="2800" b="1"/>
              <a:t>定律</a:t>
            </a:r>
            <a:r>
              <a:rPr lang="en-US" altLang="zh-CN" sz="2800" b="1"/>
              <a:t>: </a:t>
            </a:r>
            <a:r>
              <a:rPr lang="zh-CN" altLang="en-US" sz="2800" b="1"/>
              <a:t>固体在黏性流体中运动受到的黏性阻力</a:t>
            </a:r>
            <a:r>
              <a:rPr lang="en-US" altLang="zh-CN" sz="2800" b="1"/>
              <a:t>,</a:t>
            </a:r>
            <a:r>
              <a:rPr lang="zh-CN" altLang="en-US" sz="2800" b="1"/>
              <a:t>实验：</a:t>
            </a:r>
            <a:endParaRPr lang="en-US" altLang="zh-CN" sz="2800" b="1"/>
          </a:p>
          <a:p>
            <a:pPr eaLnBrk="1" hangingPunct="1">
              <a:lnSpc>
                <a:spcPct val="120000"/>
              </a:lnSpc>
              <a:spcBef>
                <a:spcPct val="0"/>
              </a:spcBef>
              <a:buClr>
                <a:schemeClr val="accent2"/>
              </a:buClr>
              <a:buSzPct val="80000"/>
              <a:buFont typeface="Wingdings" panose="05000000000000000000" pitchFamily="2" charset="2"/>
              <a:buNone/>
            </a:pPr>
            <a:r>
              <a:rPr lang="en-US" altLang="zh-CN" sz="2800" b="1"/>
              <a:t>   ① </a:t>
            </a:r>
            <a:r>
              <a:rPr lang="en-US" altLang="zh-CN" sz="2800" b="1" i="1">
                <a:solidFill>
                  <a:srgbClr val="0000FF"/>
                </a:solidFill>
                <a:latin typeface="Book Antiqua" panose="02040602050305030304" pitchFamily="18" charset="0"/>
              </a:rPr>
              <a:t>v</a:t>
            </a:r>
            <a:r>
              <a:rPr lang="en-US" altLang="zh-CN" sz="2800" b="1" i="1">
                <a:solidFill>
                  <a:srgbClr val="0000FF"/>
                </a:solidFill>
              </a:rPr>
              <a:t> </a:t>
            </a:r>
            <a:r>
              <a:rPr lang="zh-CN" altLang="en-US" sz="2800" b="1"/>
              <a:t>较小</a:t>
            </a:r>
            <a:r>
              <a:rPr lang="en-US" altLang="zh-CN" sz="2800" b="1"/>
              <a:t>, </a:t>
            </a:r>
            <a:r>
              <a:rPr lang="en-US" altLang="zh-CN" sz="2800" b="1" i="1">
                <a:solidFill>
                  <a:srgbClr val="FF0000"/>
                </a:solidFill>
              </a:rPr>
              <a:t>Re</a:t>
            </a:r>
            <a:r>
              <a:rPr lang="en-US" altLang="zh-CN" sz="2800" b="1">
                <a:solidFill>
                  <a:srgbClr val="FF0000"/>
                </a:solidFill>
              </a:rPr>
              <a:t>&lt;1</a:t>
            </a:r>
            <a:r>
              <a:rPr lang="en-US" altLang="zh-CN" sz="2800" b="1">
                <a:solidFill>
                  <a:srgbClr val="0000FF"/>
                </a:solidFill>
              </a:rPr>
              <a:t>, </a:t>
            </a:r>
            <a:r>
              <a:rPr lang="en-US" altLang="zh-CN" sz="2800" b="1" i="1">
                <a:solidFill>
                  <a:srgbClr val="0000FF"/>
                </a:solidFill>
              </a:rPr>
              <a:t>f</a:t>
            </a:r>
            <a:r>
              <a:rPr lang="en-US" altLang="zh-CN" sz="2800" b="1">
                <a:solidFill>
                  <a:srgbClr val="0000FF"/>
                </a:solidFill>
              </a:rPr>
              <a:t>∝</a:t>
            </a:r>
            <a:r>
              <a:rPr lang="en-US" altLang="zh-CN" sz="2800" b="1" i="1">
                <a:solidFill>
                  <a:srgbClr val="0000FF"/>
                </a:solidFill>
              </a:rPr>
              <a:t>l</a:t>
            </a:r>
            <a:r>
              <a:rPr lang="en-US" altLang="zh-CN" sz="2800" b="1">
                <a:solidFill>
                  <a:srgbClr val="0000FF"/>
                </a:solidFill>
              </a:rPr>
              <a:t>(</a:t>
            </a:r>
            <a:r>
              <a:rPr lang="zh-CN" altLang="en-US" sz="2800" b="1">
                <a:solidFill>
                  <a:srgbClr val="0000FF"/>
                </a:solidFill>
              </a:rPr>
              <a:t>线度</a:t>
            </a:r>
            <a:r>
              <a:rPr lang="en-US" altLang="zh-CN" sz="2800" b="1">
                <a:solidFill>
                  <a:srgbClr val="0000FF"/>
                </a:solidFill>
              </a:rPr>
              <a:t>)</a:t>
            </a:r>
            <a:r>
              <a:rPr lang="zh-CN" altLang="en-US" sz="2800" b="1">
                <a:solidFill>
                  <a:srgbClr val="0000FF"/>
                </a:solidFill>
              </a:rPr>
              <a:t>、</a:t>
            </a:r>
            <a:r>
              <a:rPr lang="en-US" altLang="zh-CN" sz="2800" b="1" i="1">
                <a:solidFill>
                  <a:srgbClr val="0000FF"/>
                </a:solidFill>
                <a:latin typeface="Book Antiqua" panose="02040602050305030304" pitchFamily="18" charset="0"/>
              </a:rPr>
              <a:t>v</a:t>
            </a:r>
            <a:r>
              <a:rPr lang="zh-CN" altLang="en-US" sz="2800" b="1">
                <a:solidFill>
                  <a:srgbClr val="0000FF"/>
                </a:solidFill>
              </a:rPr>
              <a:t>、 </a:t>
            </a:r>
            <a:r>
              <a:rPr lang="zh-CN" altLang="en-US" sz="2800" b="1" i="1">
                <a:solidFill>
                  <a:srgbClr val="0000FF"/>
                </a:solidFill>
                <a:sym typeface="Symbol" panose="05050102010706020507" pitchFamily="18" charset="2"/>
              </a:rPr>
              <a:t></a:t>
            </a:r>
            <a:r>
              <a:rPr lang="zh-CN" altLang="en-US" sz="2800" b="1" i="1">
                <a:solidFill>
                  <a:srgbClr val="0000FF"/>
                </a:solidFill>
              </a:rPr>
              <a:t> </a:t>
            </a:r>
            <a:r>
              <a:rPr lang="zh-CN" altLang="en-US" sz="2800" b="1">
                <a:solidFill>
                  <a:srgbClr val="0000FF"/>
                </a:solidFill>
              </a:rPr>
              <a:t>；</a:t>
            </a:r>
          </a:p>
          <a:p>
            <a:pPr eaLnBrk="1" hangingPunct="1">
              <a:lnSpc>
                <a:spcPct val="120000"/>
              </a:lnSpc>
              <a:spcBef>
                <a:spcPct val="0"/>
              </a:spcBef>
              <a:buClr>
                <a:schemeClr val="accent2"/>
              </a:buClr>
              <a:buSzPct val="80000"/>
              <a:buFont typeface="Wingdings" panose="05000000000000000000" pitchFamily="2" charset="2"/>
              <a:buNone/>
            </a:pPr>
            <a:r>
              <a:rPr lang="zh-CN" altLang="en-US" sz="2800" b="1"/>
              <a:t>   ② 比例系数与固体的形状有关；</a:t>
            </a:r>
          </a:p>
          <a:p>
            <a:pPr eaLnBrk="1" hangingPunct="1">
              <a:lnSpc>
                <a:spcPct val="120000"/>
              </a:lnSpc>
              <a:spcBef>
                <a:spcPct val="0"/>
              </a:spcBef>
              <a:buClr>
                <a:schemeClr val="accent2"/>
              </a:buClr>
              <a:buSzPct val="80000"/>
              <a:buFont typeface="Wingdings" panose="05000000000000000000" pitchFamily="2" charset="2"/>
              <a:buNone/>
            </a:pPr>
            <a:r>
              <a:rPr lang="zh-CN" altLang="en-US" sz="2800" b="1"/>
              <a:t>   ③ 球体在沉降过程中所受阻力</a:t>
            </a:r>
            <a:r>
              <a:rPr lang="en-US" altLang="zh-CN" sz="2800" b="1">
                <a:solidFill>
                  <a:srgbClr val="0000FF"/>
                </a:solidFill>
              </a:rPr>
              <a:t>:  </a:t>
            </a:r>
            <a:r>
              <a:rPr lang="en-US" altLang="zh-CN" sz="2800" b="1" i="1">
                <a:solidFill>
                  <a:srgbClr val="0000FF"/>
                </a:solidFill>
              </a:rPr>
              <a:t>f </a:t>
            </a:r>
            <a:r>
              <a:rPr lang="en-US" altLang="zh-CN" sz="2800" b="1">
                <a:solidFill>
                  <a:srgbClr val="0000FF"/>
                </a:solidFill>
              </a:rPr>
              <a:t>= 6</a:t>
            </a:r>
            <a:r>
              <a:rPr lang="en-US" altLang="zh-CN" sz="2800" b="1">
                <a:solidFill>
                  <a:srgbClr val="0000FF"/>
                </a:solidFill>
                <a:sym typeface="Symbol" panose="05050102010706020507" pitchFamily="18" charset="2"/>
              </a:rPr>
              <a:t></a:t>
            </a:r>
            <a:r>
              <a:rPr lang="en-US" altLang="zh-CN" sz="2800" b="1" i="1">
                <a:solidFill>
                  <a:srgbClr val="0000FF"/>
                </a:solidFill>
                <a:sym typeface="Symbol" panose="05050102010706020507" pitchFamily="18" charset="2"/>
              </a:rPr>
              <a:t>r</a:t>
            </a:r>
            <a:r>
              <a:rPr lang="en-US" altLang="zh-CN" sz="2800" b="1" i="1">
                <a:solidFill>
                  <a:srgbClr val="0000FF"/>
                </a:solidFill>
                <a:latin typeface="Book Antiqua" panose="02040602050305030304" pitchFamily="18" charset="0"/>
                <a:sym typeface="Symbol" panose="05050102010706020507" pitchFamily="18" charset="2"/>
              </a:rPr>
              <a:t>v</a:t>
            </a:r>
          </a:p>
        </p:txBody>
      </p:sp>
      <p:sp>
        <p:nvSpPr>
          <p:cNvPr id="38920" name="Text Box 25"/>
          <p:cNvSpPr txBox="1">
            <a:spLocks noChangeArrowheads="1"/>
          </p:cNvSpPr>
          <p:nvPr/>
        </p:nvSpPr>
        <p:spPr bwMode="auto">
          <a:xfrm>
            <a:off x="174625" y="0"/>
            <a:ext cx="4730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10000"/>
              </a:spcBef>
              <a:buClr>
                <a:schemeClr val="accent2"/>
              </a:buClr>
              <a:buSzPct val="80000"/>
              <a:buFont typeface="Wingdings" panose="05000000000000000000" pitchFamily="2" charset="2"/>
              <a:buNone/>
            </a:pPr>
            <a:r>
              <a:rPr lang="en-US" altLang="zh-CN" sz="2800" b="1">
                <a:latin typeface="Arial" panose="020B0604020202020204" pitchFamily="34" charset="0"/>
                <a:ea typeface="黑体" panose="02010609060101010101" pitchFamily="49" charset="-122"/>
              </a:rPr>
              <a:t>2.  </a:t>
            </a:r>
            <a:r>
              <a:rPr lang="zh-CN" altLang="en-US" sz="2800" b="1">
                <a:latin typeface="Arial" panose="020B0604020202020204" pitchFamily="34" charset="0"/>
                <a:ea typeface="黑体" panose="02010609060101010101" pitchFamily="49" charset="-122"/>
              </a:rPr>
              <a:t>斯托克司定律</a:t>
            </a:r>
            <a:endParaRPr lang="en-US" altLang="zh-CN" sz="2800">
              <a:latin typeface="Arial" panose="020B0604020202020204" pitchFamily="34" charset="0"/>
              <a:ea typeface="黑体" panose="02010609060101010101" pitchFamily="49" charset="-122"/>
            </a:endParaRPr>
          </a:p>
        </p:txBody>
      </p:sp>
      <p:grpSp>
        <p:nvGrpSpPr>
          <p:cNvPr id="3" name="Group 27"/>
          <p:cNvGrpSpPr>
            <a:grpSpLocks/>
          </p:cNvGrpSpPr>
          <p:nvPr/>
        </p:nvGrpSpPr>
        <p:grpSpPr bwMode="auto">
          <a:xfrm>
            <a:off x="7667625" y="4067175"/>
            <a:ext cx="288925" cy="790575"/>
            <a:chOff x="5420" y="1752"/>
            <a:chExt cx="182" cy="498"/>
          </a:xfrm>
        </p:grpSpPr>
        <p:sp>
          <p:nvSpPr>
            <p:cNvPr id="39948" name="Oval 28"/>
            <p:cNvSpPr>
              <a:spLocks noChangeArrowheads="1"/>
            </p:cNvSpPr>
            <p:nvPr/>
          </p:nvSpPr>
          <p:spPr bwMode="auto">
            <a:xfrm>
              <a:off x="5420" y="1752"/>
              <a:ext cx="182" cy="181"/>
            </a:xfrm>
            <a:prstGeom prst="ellipse">
              <a:avLst/>
            </a:prstGeom>
            <a:gradFill rotWithShape="1">
              <a:gsLst>
                <a:gs pos="0">
                  <a:srgbClr val="FFCC66"/>
                </a:gs>
                <a:gs pos="100000">
                  <a:srgbClr val="CC9900"/>
                </a:gs>
              </a:gsLst>
              <a:path path="shape">
                <a:fillToRect l="50000" t="50000" r="50000" b="50000"/>
              </a:path>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39949" name="Line 29"/>
            <p:cNvSpPr>
              <a:spLocks noChangeShapeType="1"/>
            </p:cNvSpPr>
            <p:nvPr/>
          </p:nvSpPr>
          <p:spPr bwMode="auto">
            <a:xfrm>
              <a:off x="5511" y="1933"/>
              <a:ext cx="0" cy="317"/>
            </a:xfrm>
            <a:prstGeom prst="line">
              <a:avLst/>
            </a:prstGeom>
            <a:noFill/>
            <a:ln w="57150">
              <a:solidFill>
                <a:srgbClr val="CC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99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96DDD6EB-0A39-4CA4-B2AF-8CB05AB5B39A}" type="slidenum">
              <a:rPr lang="en-US" altLang="zh-CN" sz="1800" smtClean="0">
                <a:solidFill>
                  <a:srgbClr val="0000FF"/>
                </a:solidFill>
                <a:latin typeface="Arial" panose="020B0604020202020204" pitchFamily="34" charset="0"/>
              </a:rPr>
              <a:pPr>
                <a:spcBef>
                  <a:spcPct val="0"/>
                </a:spcBef>
                <a:buFontTx/>
                <a:buNone/>
              </a:pPr>
              <a:t>25</a:t>
            </a:fld>
            <a:endParaRPr lang="en-US" altLang="zh-CN" sz="1800" smtClean="0">
              <a:solidFill>
                <a:srgbClr val="0000FF"/>
              </a:solidFill>
              <a:latin typeface="Arial" panose="020B0604020202020204" pitchFamily="34" charset="0"/>
            </a:endParaRPr>
          </a:p>
        </p:txBody>
      </p:sp>
      <p:sp>
        <p:nvSpPr>
          <p:cNvPr id="18" name="矩形 17"/>
          <p:cNvSpPr>
            <a:spLocks noChangeArrowheads="1"/>
          </p:cNvSpPr>
          <p:nvPr/>
        </p:nvSpPr>
        <p:spPr bwMode="auto">
          <a:xfrm>
            <a:off x="4560888" y="4591050"/>
            <a:ext cx="24193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zh-CN" altLang="en-US" sz="2800" b="1">
                <a:latin typeface="Arial" panose="020B0604020202020204" pitchFamily="34" charset="0"/>
              </a:rPr>
              <a:t>匀速运动</a:t>
            </a:r>
            <a:endParaRPr lang="zh-CN" altLang="en-US" sz="180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8920"/>
                                        </p:tgtEl>
                                        <p:attrNameLst>
                                          <p:attrName>style.visibility</p:attrName>
                                        </p:attrNameLst>
                                      </p:cBhvr>
                                      <p:to>
                                        <p:strVal val="visible"/>
                                      </p:to>
                                    </p:set>
                                    <p:animEffect transition="in" filter="blinds(horizontal)">
                                      <p:cBhvr>
                                        <p:cTn id="7" dur="500"/>
                                        <p:tgtEl>
                                          <p:spTgt spid="389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3623">
                                            <p:txEl>
                                              <p:pRg st="0" end="0"/>
                                            </p:txEl>
                                          </p:spTgt>
                                        </p:tgtEl>
                                        <p:attrNameLst>
                                          <p:attrName>style.visibility</p:attrName>
                                        </p:attrNameLst>
                                      </p:cBhvr>
                                      <p:to>
                                        <p:strVal val="visible"/>
                                      </p:to>
                                    </p:set>
                                    <p:animEffect transition="in" filter="blinds(horizontal)">
                                      <p:cBhvr>
                                        <p:cTn id="12" dur="500"/>
                                        <p:tgtEl>
                                          <p:spTgt spid="1536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3623">
                                            <p:txEl>
                                              <p:pRg st="1" end="1"/>
                                            </p:txEl>
                                          </p:spTgt>
                                        </p:tgtEl>
                                        <p:attrNameLst>
                                          <p:attrName>style.visibility</p:attrName>
                                        </p:attrNameLst>
                                      </p:cBhvr>
                                      <p:to>
                                        <p:strVal val="visible"/>
                                      </p:to>
                                    </p:set>
                                    <p:animEffect transition="in" filter="blinds(horizontal)">
                                      <p:cBhvr>
                                        <p:cTn id="17" dur="500"/>
                                        <p:tgtEl>
                                          <p:spTgt spid="15362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53623">
                                            <p:txEl>
                                              <p:pRg st="2" end="2"/>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53623">
                                            <p:txEl>
                                              <p:pRg st="3" end="3"/>
                                            </p:txEl>
                                          </p:spTgt>
                                        </p:tgtEl>
                                        <p:attrNameLst>
                                          <p:attrName>style.visibility</p:attrName>
                                        </p:attrNameLst>
                                      </p:cBhvr>
                                      <p:to>
                                        <p:strVal val="visible"/>
                                      </p:to>
                                    </p:set>
                                    <p:animEffect transition="in" filter="blinds(horizontal)">
                                      <p:cBhvr>
                                        <p:cTn id="26" dur="500"/>
                                        <p:tgtEl>
                                          <p:spTgt spid="153623">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53602">
                                            <p:txEl>
                                              <p:pRg st="0" end="0"/>
                                            </p:txEl>
                                          </p:spTgt>
                                        </p:tgtEl>
                                        <p:attrNameLst>
                                          <p:attrName>style.visibility</p:attrName>
                                        </p:attrNameLst>
                                      </p:cBhvr>
                                      <p:to>
                                        <p:strVal val="visible"/>
                                      </p:to>
                                    </p:set>
                                    <p:animEffect transition="in" filter="blinds(horizontal)">
                                      <p:cBhvr>
                                        <p:cTn id="31" dur="500"/>
                                        <p:tgtEl>
                                          <p:spTgt spid="153602">
                                            <p:txEl>
                                              <p:pRg st="0" end="0"/>
                                            </p:txEl>
                                          </p:spTgt>
                                        </p:tgtEl>
                                      </p:cBhvr>
                                    </p:animEffect>
                                  </p:childTnLst>
                                </p:cTn>
                              </p:par>
                            </p:childTnLst>
                          </p:cTn>
                        </p:par>
                        <p:par>
                          <p:cTn id="32" fill="hold" nodeType="afterGroup">
                            <p:stCondLst>
                              <p:cond delay="500"/>
                            </p:stCondLst>
                            <p:childTnLst>
                              <p:par>
                                <p:cTn id="33" presetID="3" presetClass="entr" presetSubtype="10" fill="hold" grpId="0" nodeType="afterEffect">
                                  <p:stCondLst>
                                    <p:cond delay="0"/>
                                  </p:stCondLst>
                                  <p:childTnLst>
                                    <p:set>
                                      <p:cBhvr>
                                        <p:cTn id="34" dur="1" fill="hold">
                                          <p:stCondLst>
                                            <p:cond delay="0"/>
                                          </p:stCondLst>
                                        </p:cTn>
                                        <p:tgtEl>
                                          <p:spTgt spid="153602">
                                            <p:txEl>
                                              <p:pRg st="1" end="1"/>
                                            </p:txEl>
                                          </p:spTgt>
                                        </p:tgtEl>
                                        <p:attrNameLst>
                                          <p:attrName>style.visibility</p:attrName>
                                        </p:attrNameLst>
                                      </p:cBhvr>
                                      <p:to>
                                        <p:strVal val="visible"/>
                                      </p:to>
                                    </p:set>
                                    <p:animEffect transition="in" filter="blinds(horizontal)">
                                      <p:cBhvr>
                                        <p:cTn id="35" dur="500"/>
                                        <p:tgtEl>
                                          <p:spTgt spid="153602">
                                            <p:txEl>
                                              <p:pRg st="1" end="1"/>
                                            </p:txEl>
                                          </p:spTgt>
                                        </p:tgtEl>
                                      </p:cBhvr>
                                    </p:animEffect>
                                  </p:childTnLst>
                                </p:cTn>
                              </p:par>
                            </p:childTnLst>
                          </p:cTn>
                        </p:par>
                        <p:par>
                          <p:cTn id="36" fill="hold" nodeType="afterGroup">
                            <p:stCondLst>
                              <p:cond delay="1000"/>
                            </p:stCondLst>
                            <p:childTnLst>
                              <p:par>
                                <p:cTn id="37" presetID="1" presetClass="entr" presetSubtype="0"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par>
                          <p:cTn id="39" fill="hold" nodeType="afterGroup">
                            <p:stCondLst>
                              <p:cond delay="1000"/>
                            </p:stCondLst>
                            <p:childTnLst>
                              <p:par>
                                <p:cTn id="40" presetID="2" presetClass="entr" presetSubtype="1"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ppt_x"/>
                                          </p:val>
                                        </p:tav>
                                        <p:tav tm="100000">
                                          <p:val>
                                            <p:strVal val="#ppt_x"/>
                                          </p:val>
                                        </p:tav>
                                      </p:tavLst>
                                    </p:anim>
                                    <p:anim calcmode="lin" valueType="num">
                                      <p:cBhvr additive="base">
                                        <p:cTn id="4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path" presetSubtype="0" accel="50000" decel="50000" fill="hold" nodeType="clickEffect">
                                  <p:stCondLst>
                                    <p:cond delay="0"/>
                                  </p:stCondLst>
                                  <p:childTnLst>
                                    <p:animMotion origin="layout" path="M -2.77778E-7 1.85185E-6 L -2.77778E-7 0.12083 " pathEditMode="relative" rAng="0" ptsTypes="AA">
                                      <p:cBhvr>
                                        <p:cTn id="47" dur="2000" fill="hold"/>
                                        <p:tgtEl>
                                          <p:spTgt spid="3"/>
                                        </p:tgtEl>
                                        <p:attrNameLst>
                                          <p:attrName>ppt_x</p:attrName>
                                          <p:attrName>ppt_y</p:attrName>
                                        </p:attrNameLst>
                                      </p:cBhvr>
                                      <p:rCtr x="0" y="6000"/>
                                    </p:animMotion>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3602">
                                            <p:txEl>
                                              <p:pRg st="2" end="2"/>
                                            </p:txEl>
                                          </p:spTgt>
                                        </p:tgtEl>
                                        <p:attrNameLst>
                                          <p:attrName>style.visibility</p:attrName>
                                        </p:attrNameLst>
                                      </p:cBhvr>
                                      <p:to>
                                        <p:strVal val="visible"/>
                                      </p:to>
                                    </p:set>
                                    <p:animEffect transition="in" filter="blinds(horizontal)">
                                      <p:cBhvr>
                                        <p:cTn id="52" dur="500"/>
                                        <p:tgtEl>
                                          <p:spTgt spid="153602">
                                            <p:txEl>
                                              <p:pRg st="2" end="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3602">
                                            <p:txEl>
                                              <p:pRg st="3" end="3"/>
                                            </p:txEl>
                                          </p:spTgt>
                                        </p:tgtEl>
                                        <p:attrNameLst>
                                          <p:attrName>style.visibility</p:attrName>
                                        </p:attrNameLst>
                                      </p:cBhvr>
                                      <p:to>
                                        <p:strVal val="visible"/>
                                      </p:to>
                                    </p:set>
                                    <p:animEffect transition="in" filter="blinds(horizontal)">
                                      <p:cBhvr>
                                        <p:cTn id="57" dur="500"/>
                                        <p:tgtEl>
                                          <p:spTgt spid="153602">
                                            <p:txEl>
                                              <p:pRg st="3" end="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53602">
                                            <p:txEl>
                                              <p:pRg st="4" end="4"/>
                                            </p:txEl>
                                          </p:spTgt>
                                        </p:tgtEl>
                                        <p:attrNameLst>
                                          <p:attrName>style.visibility</p:attrName>
                                        </p:attrNameLst>
                                      </p:cBhvr>
                                      <p:to>
                                        <p:strVal val="visible"/>
                                      </p:to>
                                    </p:set>
                                    <p:animEffect transition="in" filter="blinds(horizontal)">
                                      <p:cBhvr>
                                        <p:cTn id="62" dur="500"/>
                                        <p:tgtEl>
                                          <p:spTgt spid="153602">
                                            <p:txEl>
                                              <p:pRg st="4" end="4"/>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53605"/>
                                        </p:tgtEl>
                                        <p:attrNameLst>
                                          <p:attrName>style.visibility</p:attrName>
                                        </p:attrNameLst>
                                      </p:cBhvr>
                                      <p:to>
                                        <p:strVal val="visible"/>
                                      </p:to>
                                    </p:set>
                                    <p:animEffect transition="in" filter="wipe(left)">
                                      <p:cBhvr>
                                        <p:cTn id="67" dur="500"/>
                                        <p:tgtEl>
                                          <p:spTgt spid="153605"/>
                                        </p:tgtEl>
                                      </p:cBhvr>
                                    </p:animEffect>
                                  </p:childTnLst>
                                </p:cTn>
                              </p:par>
                            </p:childTnLst>
                          </p:cTn>
                        </p:par>
                        <p:par>
                          <p:cTn id="68" fill="hold" nodeType="afterGroup">
                            <p:stCondLst>
                              <p:cond delay="500"/>
                            </p:stCondLst>
                            <p:childTnLst>
                              <p:par>
                                <p:cTn id="69" presetID="3" presetClass="entr" presetSubtype="10" fill="hold" grpId="0" nodeType="after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blinds(horizontal)">
                                      <p:cBhvr>
                                        <p:cTn id="71" dur="500"/>
                                        <p:tgtEl>
                                          <p:spTgt spid="1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153606"/>
                                        </p:tgtEl>
                                        <p:attrNameLst>
                                          <p:attrName>style.visibility</p:attrName>
                                        </p:attrNameLst>
                                      </p:cBhvr>
                                      <p:to>
                                        <p:strVal val="visible"/>
                                      </p:to>
                                    </p:set>
                                  </p:childTnLst>
                                </p:cTn>
                              </p:par>
                            </p:childTnLst>
                          </p:cTn>
                        </p:par>
                        <p:par>
                          <p:cTn id="76" fill="hold" nodeType="afterGroup">
                            <p:stCondLst>
                              <p:cond delay="0"/>
                            </p:stCondLst>
                            <p:childTnLst>
                              <p:par>
                                <p:cTn id="77" presetID="3" presetClass="entr" presetSubtype="10" fill="hold" grpId="0" nodeType="afterEffect">
                                  <p:stCondLst>
                                    <p:cond delay="0"/>
                                  </p:stCondLst>
                                  <p:childTnLst>
                                    <p:set>
                                      <p:cBhvr>
                                        <p:cTn id="78" dur="1" fill="hold">
                                          <p:stCondLst>
                                            <p:cond delay="0"/>
                                          </p:stCondLst>
                                        </p:cTn>
                                        <p:tgtEl>
                                          <p:spTgt spid="153604"/>
                                        </p:tgtEl>
                                        <p:attrNameLst>
                                          <p:attrName>style.visibility</p:attrName>
                                        </p:attrNameLst>
                                      </p:cBhvr>
                                      <p:to>
                                        <p:strVal val="visible"/>
                                      </p:to>
                                    </p:set>
                                    <p:animEffect transition="in" filter="blinds(horizontal)">
                                      <p:cBhvr>
                                        <p:cTn id="79" dur="500"/>
                                        <p:tgtEl>
                                          <p:spTgt spid="15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build="p"/>
      <p:bldP spid="153604" grpId="0"/>
      <p:bldP spid="153605" grpId="0" animBg="1"/>
      <p:bldP spid="38920"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body" idx="1"/>
          </p:nvPr>
        </p:nvSpPr>
        <p:spPr>
          <a:xfrm>
            <a:off x="250825" y="404813"/>
            <a:ext cx="8305800" cy="1112837"/>
          </a:xfrm>
        </p:spPr>
        <p:txBody>
          <a:bodyPr/>
          <a:lstStyle/>
          <a:p>
            <a:pPr eaLnBrk="1" hangingPunct="1">
              <a:lnSpc>
                <a:spcPct val="90000"/>
              </a:lnSpc>
              <a:buFontTx/>
              <a:buNone/>
            </a:pPr>
            <a:r>
              <a:rPr lang="en-US" altLang="zh-CN" sz="2800" b="1" smtClean="0"/>
              <a:t>(3)  </a:t>
            </a:r>
            <a:r>
              <a:rPr lang="zh-CN" altLang="en-US" sz="2800" b="1" smtClean="0"/>
              <a:t>收尾速度或沉降速度</a:t>
            </a:r>
            <a:endParaRPr lang="en-US" altLang="zh-CN" sz="2800" b="1" smtClean="0">
              <a:solidFill>
                <a:srgbClr val="333399"/>
              </a:solidFill>
            </a:endParaRPr>
          </a:p>
        </p:txBody>
      </p:sp>
      <p:graphicFrame>
        <p:nvGraphicFramePr>
          <p:cNvPr id="154641" name="Object 2"/>
          <p:cNvGraphicFramePr>
            <a:graphicFrameLocks noChangeAspect="1"/>
          </p:cNvGraphicFramePr>
          <p:nvPr/>
        </p:nvGraphicFramePr>
        <p:xfrm>
          <a:off x="2555875" y="1035050"/>
          <a:ext cx="2913063" cy="982663"/>
        </p:xfrm>
        <a:graphic>
          <a:graphicData uri="http://schemas.openxmlformats.org/presentationml/2006/ole">
            <mc:AlternateContent xmlns:mc="http://schemas.openxmlformats.org/markup-compatibility/2006">
              <mc:Choice xmlns:v="urn:schemas-microsoft-com:vml" Requires="v">
                <p:oleObj spid="_x0000_s40972" name="Equation" r:id="rId3" imgW="1123933" imgH="342900" progId="Equation.DSMT4">
                  <p:embed/>
                </p:oleObj>
              </mc:Choice>
              <mc:Fallback>
                <p:oleObj name="Equation" r:id="rId3" imgW="1123933" imgH="3429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035050"/>
                        <a:ext cx="2913063" cy="9826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154643" name="Rectangle 19"/>
          <p:cNvSpPr>
            <a:spLocks noChangeArrowheads="1"/>
          </p:cNvSpPr>
          <p:nvPr/>
        </p:nvSpPr>
        <p:spPr bwMode="auto">
          <a:xfrm>
            <a:off x="250825" y="2139950"/>
            <a:ext cx="8569325"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120000"/>
              </a:lnSpc>
              <a:spcBef>
                <a:spcPct val="0"/>
              </a:spcBef>
              <a:buClr>
                <a:schemeClr val="accent2"/>
              </a:buClr>
              <a:buSzPct val="80000"/>
              <a:buFont typeface="Wingdings" panose="05000000000000000000" pitchFamily="2" charset="2"/>
              <a:buNone/>
            </a:pPr>
            <a:r>
              <a:rPr lang="en-US" altLang="zh-CN" sz="2800" b="1"/>
              <a:t>(4) </a:t>
            </a:r>
            <a:r>
              <a:rPr lang="zh-CN" altLang="en-US" sz="2800" b="1"/>
              <a:t>应用</a:t>
            </a:r>
            <a:r>
              <a:rPr lang="en-US" altLang="zh-CN" sz="2800" b="1"/>
              <a:t>:</a:t>
            </a:r>
          </a:p>
          <a:p>
            <a:pPr eaLnBrk="1" hangingPunct="1">
              <a:lnSpc>
                <a:spcPct val="120000"/>
              </a:lnSpc>
              <a:spcBef>
                <a:spcPct val="0"/>
              </a:spcBef>
              <a:buClr>
                <a:schemeClr val="accent2"/>
              </a:buClr>
              <a:buSzPct val="80000"/>
              <a:buFont typeface="Wingdings" panose="05000000000000000000" pitchFamily="2" charset="2"/>
              <a:buNone/>
            </a:pPr>
            <a:r>
              <a:rPr lang="en-US" altLang="zh-CN" sz="2800" b="1"/>
              <a:t> ① </a:t>
            </a:r>
            <a:r>
              <a:rPr lang="zh-CN" altLang="en-US" sz="2800" b="1"/>
              <a:t>沉降法测量流体的黏度；</a:t>
            </a:r>
            <a:r>
              <a:rPr lang="zh-CN" altLang="en-US" sz="2800" b="1" i="1">
                <a:solidFill>
                  <a:srgbClr val="0000FF"/>
                </a:solidFill>
                <a:sym typeface="Symbol" panose="05050102010706020507" pitchFamily="18" charset="2"/>
              </a:rPr>
              <a:t></a:t>
            </a:r>
            <a:r>
              <a:rPr lang="en-US" altLang="zh-CN" sz="2800" b="1">
                <a:solidFill>
                  <a:srgbClr val="0000FF"/>
                </a:solidFill>
                <a:sym typeface="Symbol" panose="05050102010706020507" pitchFamily="18" charset="2"/>
              </a:rPr>
              <a:t>=2</a:t>
            </a:r>
            <a:r>
              <a:rPr lang="en-US" altLang="zh-CN" sz="2800" b="1" i="1">
                <a:solidFill>
                  <a:srgbClr val="0000FF"/>
                </a:solidFill>
                <a:sym typeface="Symbol" panose="05050102010706020507" pitchFamily="18" charset="2"/>
              </a:rPr>
              <a:t>gr</a:t>
            </a:r>
            <a:r>
              <a:rPr lang="en-US" altLang="zh-CN" sz="2800" b="1" baseline="50000">
                <a:solidFill>
                  <a:srgbClr val="0000FF"/>
                </a:solidFill>
                <a:sym typeface="Symbol" panose="05050102010706020507" pitchFamily="18" charset="2"/>
              </a:rPr>
              <a:t>2</a:t>
            </a:r>
            <a:r>
              <a:rPr lang="en-US" altLang="zh-CN" sz="2800" b="1">
                <a:solidFill>
                  <a:srgbClr val="0000FF"/>
                </a:solidFill>
                <a:sym typeface="Symbol" panose="05050102010706020507" pitchFamily="18" charset="2"/>
              </a:rPr>
              <a:t>(</a:t>
            </a:r>
            <a:r>
              <a:rPr lang="en-US" altLang="zh-CN" sz="2800" b="1" i="1">
                <a:solidFill>
                  <a:srgbClr val="0000FF"/>
                </a:solidFill>
                <a:sym typeface="Symbol" panose="05050102010706020507" pitchFamily="18" charset="2"/>
              </a:rPr>
              <a:t> </a:t>
            </a:r>
            <a:r>
              <a:rPr lang="en-US" altLang="zh-CN" sz="2800" b="1">
                <a:solidFill>
                  <a:srgbClr val="0000FF"/>
                </a:solidFill>
                <a:sym typeface="Symbol" panose="05050102010706020507" pitchFamily="18" charset="2"/>
              </a:rPr>
              <a:t> </a:t>
            </a:r>
            <a:r>
              <a:rPr lang="en-US" altLang="zh-CN" sz="2800" b="1" i="1">
                <a:solidFill>
                  <a:srgbClr val="0000FF"/>
                </a:solidFill>
                <a:sym typeface="Symbol" panose="05050102010706020507" pitchFamily="18" charset="2"/>
              </a:rPr>
              <a:t> </a:t>
            </a:r>
            <a:r>
              <a:rPr lang="en-US" altLang="zh-CN" sz="2800" b="1">
                <a:solidFill>
                  <a:srgbClr val="0000FF"/>
                </a:solidFill>
                <a:sym typeface="Symbol" panose="05050102010706020507" pitchFamily="18" charset="2"/>
              </a:rPr>
              <a:t>)</a:t>
            </a:r>
            <a:r>
              <a:rPr lang="en-US" altLang="zh-CN" sz="2800" b="1" i="1">
                <a:solidFill>
                  <a:srgbClr val="0000FF"/>
                </a:solidFill>
                <a:sym typeface="Symbol" panose="05050102010706020507" pitchFamily="18" charset="2"/>
              </a:rPr>
              <a:t> </a:t>
            </a:r>
            <a:r>
              <a:rPr lang="en-US" altLang="zh-CN" sz="2800" b="1">
                <a:solidFill>
                  <a:srgbClr val="0000FF"/>
                </a:solidFill>
                <a:sym typeface="Symbol" panose="05050102010706020507" pitchFamily="18" charset="2"/>
              </a:rPr>
              <a:t>/9</a:t>
            </a:r>
            <a:r>
              <a:rPr lang="en-US" altLang="zh-CN" sz="2800" b="1" i="1">
                <a:solidFill>
                  <a:srgbClr val="0000FF"/>
                </a:solidFill>
                <a:latin typeface="Book Antiqua" panose="02040602050305030304" pitchFamily="18" charset="0"/>
                <a:sym typeface="Symbol" panose="05050102010706020507" pitchFamily="18" charset="2"/>
              </a:rPr>
              <a:t>v</a:t>
            </a:r>
          </a:p>
          <a:p>
            <a:pPr eaLnBrk="1" hangingPunct="1">
              <a:lnSpc>
                <a:spcPct val="120000"/>
              </a:lnSpc>
              <a:spcBef>
                <a:spcPct val="0"/>
              </a:spcBef>
              <a:buClr>
                <a:schemeClr val="accent2"/>
              </a:buClr>
              <a:buSzPct val="80000"/>
              <a:buFont typeface="Wingdings" panose="05000000000000000000" pitchFamily="2" charset="2"/>
              <a:buNone/>
            </a:pPr>
            <a:r>
              <a:rPr lang="en-US" altLang="zh-CN" sz="2800" b="1"/>
              <a:t> ② </a:t>
            </a:r>
            <a:r>
              <a:rPr lang="zh-CN" altLang="en-US" sz="2800" b="1"/>
              <a:t>测量小球的半径（密立根油滴实验）；</a:t>
            </a:r>
          </a:p>
          <a:p>
            <a:pPr eaLnBrk="1" hangingPunct="1">
              <a:lnSpc>
                <a:spcPct val="120000"/>
              </a:lnSpc>
              <a:spcBef>
                <a:spcPct val="0"/>
              </a:spcBef>
              <a:buClr>
                <a:schemeClr val="accent2"/>
              </a:buClr>
              <a:buSzPct val="80000"/>
              <a:buFontTx/>
              <a:buNone/>
            </a:pPr>
            <a:r>
              <a:rPr lang="zh-CN" altLang="en-US" sz="2800" b="1"/>
              <a:t> ③ 离心沉降机的原理；</a:t>
            </a:r>
          </a:p>
          <a:p>
            <a:pPr eaLnBrk="1" hangingPunct="1">
              <a:lnSpc>
                <a:spcPct val="120000"/>
              </a:lnSpc>
              <a:spcBef>
                <a:spcPct val="0"/>
              </a:spcBef>
              <a:buClr>
                <a:schemeClr val="accent2"/>
              </a:buClr>
              <a:buSzPct val="80000"/>
              <a:buFont typeface="Wingdings" panose="05000000000000000000" pitchFamily="2" charset="2"/>
              <a:buNone/>
            </a:pPr>
            <a:r>
              <a:rPr lang="zh-CN" altLang="en-US" sz="2800" b="1"/>
              <a:t> ④ 制造混悬液类的药物时</a:t>
            </a:r>
            <a:r>
              <a:rPr lang="en-US" altLang="zh-CN" sz="2800" b="1"/>
              <a:t>, </a:t>
            </a:r>
            <a:r>
              <a:rPr lang="zh-CN" altLang="en-US" sz="2800" b="1"/>
              <a:t>可以增加悬浮介质的黏度、密度和减小药物颗粒的半径来提高药液的稳定性。</a:t>
            </a:r>
            <a:r>
              <a:rPr lang="en-US" altLang="zh-CN" sz="2800" b="1">
                <a:solidFill>
                  <a:srgbClr val="FFFF00"/>
                </a:solidFill>
              </a:rPr>
              <a:t>    </a:t>
            </a:r>
            <a:endParaRPr lang="en-US" altLang="zh-CN" sz="2800" b="1">
              <a:solidFill>
                <a:srgbClr val="0000FF"/>
              </a:solidFill>
            </a:endParaRPr>
          </a:p>
        </p:txBody>
      </p:sp>
      <p:sp>
        <p:nvSpPr>
          <p:cNvPr id="409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122874C8-52BC-45D0-8ABA-429D76BDAD32}" type="slidenum">
              <a:rPr lang="en-US" altLang="zh-CN" sz="1800" smtClean="0">
                <a:solidFill>
                  <a:srgbClr val="0000FF"/>
                </a:solidFill>
                <a:latin typeface="Arial" panose="020B0604020202020204" pitchFamily="34" charset="0"/>
              </a:rPr>
              <a:pPr>
                <a:spcBef>
                  <a:spcPct val="0"/>
                </a:spcBef>
                <a:buFontTx/>
                <a:buNone/>
              </a:pPr>
              <a:t>26</a:t>
            </a:fld>
            <a:endParaRPr lang="en-US" altLang="zh-CN" sz="1800" smtClean="0">
              <a:solidFill>
                <a:srgbClr val="0000FF"/>
              </a:solidFill>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4626">
                                            <p:txEl>
                                              <p:pRg st="0" end="0"/>
                                            </p:txEl>
                                          </p:spTgt>
                                        </p:tgtEl>
                                        <p:attrNameLst>
                                          <p:attrName>style.visibility</p:attrName>
                                        </p:attrNameLst>
                                      </p:cBhvr>
                                      <p:to>
                                        <p:strVal val="visible"/>
                                      </p:to>
                                    </p:set>
                                    <p:animEffect transition="in" filter="blinds(horizontal)">
                                      <p:cBhvr>
                                        <p:cTn id="7" dur="500"/>
                                        <p:tgtEl>
                                          <p:spTgt spid="1546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4641"/>
                                        </p:tgtEl>
                                        <p:attrNameLst>
                                          <p:attrName>style.visibility</p:attrName>
                                        </p:attrNameLst>
                                      </p:cBhvr>
                                      <p:to>
                                        <p:strVal val="visible"/>
                                      </p:to>
                                    </p:set>
                                    <p:animEffect transition="in" filter="blinds(horizontal)">
                                      <p:cBhvr>
                                        <p:cTn id="12" dur="500"/>
                                        <p:tgtEl>
                                          <p:spTgt spid="1546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4643">
                                            <p:txEl>
                                              <p:pRg st="0" end="0"/>
                                            </p:txEl>
                                          </p:spTgt>
                                        </p:tgtEl>
                                        <p:attrNameLst>
                                          <p:attrName>style.visibility</p:attrName>
                                        </p:attrNameLst>
                                      </p:cBhvr>
                                      <p:to>
                                        <p:strVal val="visible"/>
                                      </p:to>
                                    </p:set>
                                    <p:animEffect transition="in" filter="blinds(horizontal)">
                                      <p:cBhvr>
                                        <p:cTn id="17" dur="500"/>
                                        <p:tgtEl>
                                          <p:spTgt spid="15464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4643">
                                            <p:txEl>
                                              <p:pRg st="1" end="1"/>
                                            </p:txEl>
                                          </p:spTgt>
                                        </p:tgtEl>
                                        <p:attrNameLst>
                                          <p:attrName>style.visibility</p:attrName>
                                        </p:attrNameLst>
                                      </p:cBhvr>
                                      <p:to>
                                        <p:strVal val="visible"/>
                                      </p:to>
                                    </p:set>
                                    <p:animEffect transition="in" filter="blinds(horizontal)">
                                      <p:cBhvr>
                                        <p:cTn id="22" dur="500"/>
                                        <p:tgtEl>
                                          <p:spTgt spid="15464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4643">
                                            <p:txEl>
                                              <p:pRg st="2" end="2"/>
                                            </p:txEl>
                                          </p:spTgt>
                                        </p:tgtEl>
                                        <p:attrNameLst>
                                          <p:attrName>style.visibility</p:attrName>
                                        </p:attrNameLst>
                                      </p:cBhvr>
                                      <p:to>
                                        <p:strVal val="visible"/>
                                      </p:to>
                                    </p:set>
                                    <p:animEffect transition="in" filter="blinds(horizontal)">
                                      <p:cBhvr>
                                        <p:cTn id="27" dur="500"/>
                                        <p:tgtEl>
                                          <p:spTgt spid="15464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54643">
                                            <p:txEl>
                                              <p:pRg st="3" end="3"/>
                                            </p:txEl>
                                          </p:spTgt>
                                        </p:tgtEl>
                                        <p:attrNameLst>
                                          <p:attrName>style.visibility</p:attrName>
                                        </p:attrNameLst>
                                      </p:cBhvr>
                                      <p:to>
                                        <p:strVal val="visible"/>
                                      </p:to>
                                    </p:set>
                                    <p:animEffect transition="in" filter="blinds(horizontal)">
                                      <p:cBhvr>
                                        <p:cTn id="32" dur="500"/>
                                        <p:tgtEl>
                                          <p:spTgt spid="154643">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54643">
                                            <p:txEl>
                                              <p:pRg st="4" end="4"/>
                                            </p:txEl>
                                          </p:spTgt>
                                        </p:tgtEl>
                                        <p:attrNameLst>
                                          <p:attrName>style.visibility</p:attrName>
                                        </p:attrNameLst>
                                      </p:cBhvr>
                                      <p:to>
                                        <p:strVal val="visible"/>
                                      </p:to>
                                    </p:set>
                                    <p:animEffect transition="in" filter="blinds(horizontal)">
                                      <p:cBhvr>
                                        <p:cTn id="37" dur="500"/>
                                        <p:tgtEl>
                                          <p:spTgt spid="154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EC423D44-D180-4EEA-99C5-0D7A2A74850B}" type="slidenum">
              <a:rPr lang="en-US" altLang="zh-CN" sz="1800" smtClean="0">
                <a:solidFill>
                  <a:srgbClr val="0000FF"/>
                </a:solidFill>
                <a:latin typeface="Arial" panose="020B0604020202020204" pitchFamily="34" charset="0"/>
              </a:rPr>
              <a:pPr>
                <a:spcBef>
                  <a:spcPct val="0"/>
                </a:spcBef>
                <a:buFontTx/>
                <a:buNone/>
              </a:pPr>
              <a:t>27</a:t>
            </a:fld>
            <a:endParaRPr lang="en-US" altLang="zh-CN" sz="1800" smtClean="0">
              <a:solidFill>
                <a:srgbClr val="0000FF"/>
              </a:solidFill>
              <a:latin typeface="Arial" panose="020B0604020202020204" pitchFamily="34" charset="0"/>
            </a:endParaRPr>
          </a:p>
        </p:txBody>
      </p:sp>
      <p:sp>
        <p:nvSpPr>
          <p:cNvPr id="41987" name="Text Box 2"/>
          <p:cNvSpPr txBox="1">
            <a:spLocks noChangeArrowheads="1"/>
          </p:cNvSpPr>
          <p:nvPr/>
        </p:nvSpPr>
        <p:spPr bwMode="auto">
          <a:xfrm>
            <a:off x="323850" y="981075"/>
            <a:ext cx="7993063"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110000"/>
              </a:lnSpc>
              <a:spcBef>
                <a:spcPct val="0"/>
              </a:spcBef>
              <a:buFontTx/>
              <a:buNone/>
            </a:pPr>
            <a:r>
              <a:rPr kumimoji="1" lang="en-US" altLang="zh-CN" sz="2800" b="1">
                <a:solidFill>
                  <a:schemeClr val="folHlink"/>
                </a:solidFill>
              </a:rPr>
              <a:t>1</a:t>
            </a:r>
            <a:r>
              <a:rPr kumimoji="1" lang="zh-CN" altLang="en-US" sz="2800" b="1">
                <a:solidFill>
                  <a:schemeClr val="folHlink"/>
                </a:solidFill>
              </a:rPr>
              <a:t>．</a:t>
            </a:r>
            <a:r>
              <a:rPr kumimoji="1" lang="zh-CN" altLang="en-US" sz="2800" b="1"/>
              <a:t>流体在同一流管中作稳定流动时，对于不同截面积处的流量是（   ）</a:t>
            </a:r>
          </a:p>
          <a:p>
            <a:pPr eaLnBrk="1" hangingPunct="1">
              <a:lnSpc>
                <a:spcPct val="110000"/>
              </a:lnSpc>
              <a:spcBef>
                <a:spcPct val="0"/>
              </a:spcBef>
              <a:buFontTx/>
              <a:buNone/>
            </a:pPr>
            <a:r>
              <a:rPr kumimoji="1" lang="zh-CN" altLang="en-US" sz="2800" b="1"/>
              <a:t>    </a:t>
            </a:r>
            <a:r>
              <a:rPr kumimoji="1" lang="en-US" altLang="zh-CN" sz="2800" b="1"/>
              <a:t>A</a:t>
            </a:r>
            <a:r>
              <a:rPr kumimoji="1" lang="zh-CN" altLang="en-US" sz="2800" b="1"/>
              <a:t>．截面积大处流量大；</a:t>
            </a:r>
          </a:p>
          <a:p>
            <a:pPr eaLnBrk="1" hangingPunct="1">
              <a:lnSpc>
                <a:spcPct val="110000"/>
              </a:lnSpc>
              <a:spcBef>
                <a:spcPct val="0"/>
              </a:spcBef>
              <a:buFontTx/>
              <a:buNone/>
            </a:pPr>
            <a:r>
              <a:rPr kumimoji="1" lang="zh-CN" altLang="en-US" sz="2800" b="1"/>
              <a:t>    </a:t>
            </a:r>
            <a:r>
              <a:rPr kumimoji="1" lang="en-US" altLang="zh-CN" sz="2800" b="1"/>
              <a:t>B</a:t>
            </a:r>
            <a:r>
              <a:rPr kumimoji="1" lang="zh-CN" altLang="en-US" sz="2800" b="1"/>
              <a:t>．截面积小处流量小；</a:t>
            </a:r>
          </a:p>
          <a:p>
            <a:pPr eaLnBrk="1" hangingPunct="1">
              <a:lnSpc>
                <a:spcPct val="110000"/>
              </a:lnSpc>
              <a:spcBef>
                <a:spcPct val="0"/>
              </a:spcBef>
              <a:buFontTx/>
              <a:buNone/>
            </a:pPr>
            <a:r>
              <a:rPr kumimoji="1" lang="zh-CN" altLang="en-US" sz="2800" b="1">
                <a:solidFill>
                  <a:srgbClr val="333399"/>
                </a:solidFill>
              </a:rPr>
              <a:t>    </a:t>
            </a:r>
            <a:r>
              <a:rPr kumimoji="1" lang="en-US" altLang="zh-CN" sz="2800" b="1"/>
              <a:t>C</a:t>
            </a:r>
            <a:r>
              <a:rPr kumimoji="1" lang="zh-CN" altLang="en-US" sz="2800" b="1"/>
              <a:t>．截面积大处流量等于截面积小处流量；</a:t>
            </a:r>
          </a:p>
          <a:p>
            <a:pPr eaLnBrk="1" hangingPunct="1">
              <a:lnSpc>
                <a:spcPct val="110000"/>
              </a:lnSpc>
              <a:spcBef>
                <a:spcPct val="0"/>
              </a:spcBef>
              <a:buFontTx/>
              <a:buNone/>
            </a:pPr>
            <a:r>
              <a:rPr kumimoji="1" lang="zh-CN" altLang="en-US" sz="2800" b="1"/>
              <a:t>    </a:t>
            </a:r>
            <a:r>
              <a:rPr kumimoji="1" lang="en-US" altLang="zh-CN" sz="2800" b="1"/>
              <a:t>D</a:t>
            </a:r>
            <a:r>
              <a:rPr kumimoji="1" lang="zh-CN" altLang="en-US" sz="2800" b="1"/>
              <a:t>．截面积大处流量不等于面积小处流量。</a:t>
            </a:r>
          </a:p>
          <a:p>
            <a:pPr eaLnBrk="1" hangingPunct="1">
              <a:lnSpc>
                <a:spcPct val="110000"/>
              </a:lnSpc>
              <a:spcBef>
                <a:spcPct val="0"/>
              </a:spcBef>
              <a:buFontTx/>
              <a:buNone/>
            </a:pPr>
            <a:r>
              <a:rPr kumimoji="1" lang="zh-CN" altLang="en-US" sz="2800" b="1"/>
              <a:t>   </a:t>
            </a:r>
          </a:p>
          <a:p>
            <a:pPr eaLnBrk="1" hangingPunct="1">
              <a:lnSpc>
                <a:spcPct val="110000"/>
              </a:lnSpc>
              <a:spcBef>
                <a:spcPct val="0"/>
              </a:spcBef>
              <a:buFontTx/>
              <a:buNone/>
            </a:pPr>
            <a:r>
              <a:rPr kumimoji="1" lang="en-US" altLang="zh-CN" sz="2800" b="1">
                <a:solidFill>
                  <a:schemeClr val="folHlink"/>
                </a:solidFill>
              </a:rPr>
              <a:t>2</a:t>
            </a:r>
            <a:r>
              <a:rPr kumimoji="1" lang="zh-CN" altLang="en-US" sz="2800" b="1">
                <a:solidFill>
                  <a:schemeClr val="folHlink"/>
                </a:solidFill>
              </a:rPr>
              <a:t>．</a:t>
            </a:r>
            <a:r>
              <a:rPr kumimoji="1" lang="zh-CN" altLang="en-US" sz="2800" b="1"/>
              <a:t>流体在流管中作稳定流动，截面积</a:t>
            </a:r>
            <a:r>
              <a:rPr kumimoji="1" lang="en-US" altLang="zh-CN" sz="2800" b="1">
                <a:solidFill>
                  <a:srgbClr val="333399"/>
                </a:solidFill>
              </a:rPr>
              <a:t>0.5 cm</a:t>
            </a:r>
            <a:r>
              <a:rPr kumimoji="1" lang="en-US" altLang="zh-CN" sz="2800" b="1" baseline="30000">
                <a:solidFill>
                  <a:srgbClr val="333399"/>
                </a:solidFill>
              </a:rPr>
              <a:t>2</a:t>
            </a:r>
            <a:r>
              <a:rPr kumimoji="1" lang="zh-CN" altLang="en-US" sz="2800" b="1"/>
              <a:t>处的流速为</a:t>
            </a:r>
            <a:r>
              <a:rPr kumimoji="1" lang="en-US" altLang="zh-CN" sz="2800" b="1">
                <a:solidFill>
                  <a:srgbClr val="333399"/>
                </a:solidFill>
              </a:rPr>
              <a:t>12 cm/s</a:t>
            </a:r>
            <a:r>
              <a:rPr kumimoji="1" lang="zh-CN" altLang="en-US" sz="2800" b="1"/>
              <a:t>。流速</a:t>
            </a:r>
            <a:r>
              <a:rPr kumimoji="1" lang="en-US" altLang="zh-CN" sz="2800" b="1">
                <a:solidFill>
                  <a:srgbClr val="333399"/>
                </a:solidFill>
              </a:rPr>
              <a:t>4 cm</a:t>
            </a:r>
            <a:r>
              <a:rPr kumimoji="1" lang="en-US" altLang="zh-CN" sz="2800" b="1">
                <a:solidFill>
                  <a:srgbClr val="333399"/>
                </a:solidFill>
                <a:sym typeface="Symbol" panose="05050102010706020507" pitchFamily="18" charset="2"/>
              </a:rPr>
              <a:t>/</a:t>
            </a:r>
            <a:r>
              <a:rPr kumimoji="1" lang="en-US" altLang="zh-CN" sz="2800" b="1">
                <a:solidFill>
                  <a:srgbClr val="333399"/>
                </a:solidFill>
              </a:rPr>
              <a:t>s</a:t>
            </a:r>
            <a:r>
              <a:rPr kumimoji="1" lang="zh-CN" altLang="en-US" sz="2800" b="1"/>
              <a:t>的地方的截面积是（   ）</a:t>
            </a:r>
          </a:p>
          <a:p>
            <a:pPr eaLnBrk="1" hangingPunct="1">
              <a:lnSpc>
                <a:spcPct val="110000"/>
              </a:lnSpc>
              <a:spcBef>
                <a:spcPct val="0"/>
              </a:spcBef>
              <a:buFontTx/>
              <a:buNone/>
            </a:pPr>
            <a:r>
              <a:rPr kumimoji="1" lang="zh-CN" altLang="en-US" sz="2800" b="1"/>
              <a:t>    </a:t>
            </a:r>
            <a:r>
              <a:rPr kumimoji="1" lang="en-US" altLang="zh-CN" sz="2800" b="1"/>
              <a:t>A</a:t>
            </a:r>
            <a:r>
              <a:rPr kumimoji="1" lang="zh-CN" altLang="en-US" sz="2800" b="1"/>
              <a:t>．</a:t>
            </a:r>
            <a:r>
              <a:rPr kumimoji="1" lang="en-US" altLang="zh-CN" sz="2800" b="1"/>
              <a:t>0.5 cm</a:t>
            </a:r>
            <a:r>
              <a:rPr kumimoji="1" lang="en-US" altLang="zh-CN" sz="2800" b="1" baseline="30000"/>
              <a:t>2</a:t>
            </a:r>
            <a:r>
              <a:rPr kumimoji="1" lang="zh-CN" altLang="en-US" sz="2800" b="1"/>
              <a:t>；            </a:t>
            </a:r>
            <a:r>
              <a:rPr kumimoji="1" lang="en-US" altLang="zh-CN" sz="2800" b="1"/>
              <a:t>B</a:t>
            </a:r>
            <a:r>
              <a:rPr kumimoji="1" lang="zh-CN" altLang="en-US" sz="2800" b="1"/>
              <a:t>．</a:t>
            </a:r>
            <a:r>
              <a:rPr kumimoji="1" lang="en-US" altLang="zh-CN" sz="2800" b="1"/>
              <a:t>1.2 cm</a:t>
            </a:r>
            <a:r>
              <a:rPr kumimoji="1" lang="en-US" altLang="zh-CN" sz="2800" b="1" baseline="30000"/>
              <a:t>2</a:t>
            </a:r>
            <a:r>
              <a:rPr kumimoji="1" lang="zh-CN" altLang="en-US" sz="2800" b="1"/>
              <a:t>；        </a:t>
            </a:r>
          </a:p>
          <a:p>
            <a:pPr eaLnBrk="1" hangingPunct="1">
              <a:lnSpc>
                <a:spcPct val="110000"/>
              </a:lnSpc>
              <a:spcBef>
                <a:spcPct val="0"/>
              </a:spcBef>
              <a:buFontTx/>
              <a:buNone/>
            </a:pPr>
            <a:r>
              <a:rPr kumimoji="1" lang="zh-CN" altLang="en-US" sz="2800" b="1">
                <a:solidFill>
                  <a:srgbClr val="333399"/>
                </a:solidFill>
              </a:rPr>
              <a:t>    </a:t>
            </a:r>
            <a:r>
              <a:rPr kumimoji="1" lang="en-US" altLang="zh-CN" sz="2800" b="1"/>
              <a:t>C</a:t>
            </a:r>
            <a:r>
              <a:rPr kumimoji="1" lang="zh-CN" altLang="en-US" sz="2800" b="1"/>
              <a:t>．</a:t>
            </a:r>
            <a:r>
              <a:rPr kumimoji="1" lang="en-US" altLang="zh-CN" sz="2800" b="1"/>
              <a:t>1.5 cm</a:t>
            </a:r>
            <a:r>
              <a:rPr kumimoji="1" lang="en-US" altLang="zh-CN" sz="2800" b="1" baseline="30000"/>
              <a:t>2</a:t>
            </a:r>
            <a:r>
              <a:rPr kumimoji="1" lang="zh-CN" altLang="en-US" sz="2800" b="1"/>
              <a:t>；            </a:t>
            </a:r>
            <a:r>
              <a:rPr kumimoji="1" lang="en-US" altLang="zh-CN" sz="2800" b="1"/>
              <a:t>D</a:t>
            </a:r>
            <a:r>
              <a:rPr kumimoji="1" lang="zh-CN" altLang="en-US" sz="2800" b="1"/>
              <a:t>．</a:t>
            </a:r>
            <a:r>
              <a:rPr kumimoji="1" lang="en-US" altLang="zh-CN" sz="2800" b="1"/>
              <a:t>2.0 cm</a:t>
            </a:r>
            <a:r>
              <a:rPr kumimoji="1" lang="en-US" altLang="zh-CN" sz="2800" b="1" baseline="30000"/>
              <a:t>2</a:t>
            </a:r>
            <a:r>
              <a:rPr kumimoji="1" lang="zh-CN" altLang="en-US" sz="2800" b="1"/>
              <a:t> 。</a:t>
            </a:r>
          </a:p>
        </p:txBody>
      </p:sp>
      <p:sp>
        <p:nvSpPr>
          <p:cNvPr id="41988" name="Text Box 3"/>
          <p:cNvSpPr txBox="1">
            <a:spLocks noChangeArrowheads="1"/>
          </p:cNvSpPr>
          <p:nvPr/>
        </p:nvSpPr>
        <p:spPr bwMode="auto">
          <a:xfrm>
            <a:off x="323850" y="188913"/>
            <a:ext cx="4032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kumimoji="1" lang="zh-CN" altLang="en-US" sz="2800" b="1">
                <a:solidFill>
                  <a:schemeClr val="folHlink"/>
                </a:solidFill>
                <a:ea typeface="黑体" panose="02010609060101010101" pitchFamily="49" charset="-122"/>
              </a:rPr>
              <a:t>课堂练习</a:t>
            </a:r>
          </a:p>
        </p:txBody>
      </p:sp>
      <p:sp>
        <p:nvSpPr>
          <p:cNvPr id="254982" name="Text Box 6"/>
          <p:cNvSpPr txBox="1">
            <a:spLocks noChangeArrowheads="1"/>
          </p:cNvSpPr>
          <p:nvPr/>
        </p:nvSpPr>
        <p:spPr bwMode="auto">
          <a:xfrm>
            <a:off x="323850" y="2708275"/>
            <a:ext cx="11509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en-US" altLang="zh-CN" sz="5400" b="1">
                <a:solidFill>
                  <a:srgbClr val="FF3300"/>
                </a:solidFill>
                <a:latin typeface="Arial" panose="020B0604020202020204" pitchFamily="34" charset="0"/>
              </a:rPr>
              <a:t>√</a:t>
            </a:r>
          </a:p>
        </p:txBody>
      </p:sp>
      <p:sp>
        <p:nvSpPr>
          <p:cNvPr id="254983" name="Text Box 7"/>
          <p:cNvSpPr txBox="1">
            <a:spLocks noChangeArrowheads="1"/>
          </p:cNvSpPr>
          <p:nvPr/>
        </p:nvSpPr>
        <p:spPr bwMode="auto">
          <a:xfrm>
            <a:off x="323850" y="5516563"/>
            <a:ext cx="11509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en-US" altLang="zh-CN" sz="5400" b="1">
                <a:solidFill>
                  <a:srgbClr val="FF3300"/>
                </a:solidFill>
                <a:latin typeface="Arial" panose="020B0604020202020204" pitchFamily="34" charset="0"/>
              </a:rPr>
              <a:t>√</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54982"/>
                                        </p:tgtEl>
                                        <p:attrNameLst>
                                          <p:attrName>style.visibility</p:attrName>
                                        </p:attrNameLst>
                                      </p:cBhvr>
                                      <p:to>
                                        <p:strVal val="visible"/>
                                      </p:to>
                                    </p:set>
                                    <p:animEffect transition="in" filter="box(out)">
                                      <p:cBhvr>
                                        <p:cTn id="7" dur="2000"/>
                                        <p:tgtEl>
                                          <p:spTgt spid="2549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54983"/>
                                        </p:tgtEl>
                                        <p:attrNameLst>
                                          <p:attrName>style.visibility</p:attrName>
                                        </p:attrNameLst>
                                      </p:cBhvr>
                                      <p:to>
                                        <p:strVal val="visible"/>
                                      </p:to>
                                    </p:set>
                                    <p:animEffect transition="in" filter="box(out)">
                                      <p:cBhvr>
                                        <p:cTn id="12" dur="2000"/>
                                        <p:tgtEl>
                                          <p:spTgt spid="254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2" grpId="0"/>
      <p:bldP spid="254983"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E8DCAEB0-C360-4E65-A21F-783E9C4C7903}" type="slidenum">
              <a:rPr lang="en-US" altLang="zh-CN" sz="1800" smtClean="0">
                <a:solidFill>
                  <a:srgbClr val="0000FF"/>
                </a:solidFill>
                <a:latin typeface="Arial" panose="020B0604020202020204" pitchFamily="34" charset="0"/>
              </a:rPr>
              <a:pPr>
                <a:spcBef>
                  <a:spcPct val="0"/>
                </a:spcBef>
                <a:buFontTx/>
                <a:buNone/>
              </a:pPr>
              <a:t>28</a:t>
            </a:fld>
            <a:endParaRPr lang="en-US" altLang="zh-CN" sz="1800" smtClean="0">
              <a:solidFill>
                <a:srgbClr val="0000FF"/>
              </a:solidFill>
              <a:latin typeface="Arial" panose="020B0604020202020204" pitchFamily="34" charset="0"/>
            </a:endParaRPr>
          </a:p>
        </p:txBody>
      </p:sp>
      <p:sp>
        <p:nvSpPr>
          <p:cNvPr id="43011" name="Text Box 2"/>
          <p:cNvSpPr txBox="1">
            <a:spLocks noChangeArrowheads="1"/>
          </p:cNvSpPr>
          <p:nvPr/>
        </p:nvSpPr>
        <p:spPr bwMode="auto">
          <a:xfrm>
            <a:off x="250825" y="360363"/>
            <a:ext cx="8642350" cy="624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120000"/>
              </a:lnSpc>
              <a:spcBef>
                <a:spcPct val="0"/>
              </a:spcBef>
              <a:buFontTx/>
              <a:buNone/>
            </a:pPr>
            <a:r>
              <a:rPr kumimoji="1" lang="en-US" altLang="zh-CN" sz="2800" b="1">
                <a:solidFill>
                  <a:schemeClr val="folHlink"/>
                </a:solidFill>
              </a:rPr>
              <a:t>3</a:t>
            </a:r>
            <a:r>
              <a:rPr kumimoji="1" lang="zh-CN" altLang="en-US" sz="2800" b="1">
                <a:solidFill>
                  <a:schemeClr val="folHlink"/>
                </a:solidFill>
              </a:rPr>
              <a:t>．</a:t>
            </a:r>
            <a:r>
              <a:rPr kumimoji="1" lang="zh-CN" altLang="en-US" sz="2800" b="1"/>
              <a:t>理想液体在半径为</a:t>
            </a:r>
            <a:r>
              <a:rPr kumimoji="1" lang="en-US" altLang="zh-CN" sz="2800" b="1" i="1">
                <a:solidFill>
                  <a:srgbClr val="333399"/>
                </a:solidFill>
              </a:rPr>
              <a:t>r</a:t>
            </a:r>
            <a:r>
              <a:rPr kumimoji="1" lang="zh-CN" altLang="en-US" sz="2800" b="1"/>
              <a:t>的流管中以流速</a:t>
            </a:r>
            <a:r>
              <a:rPr kumimoji="1" lang="en-US" altLang="zh-CN" sz="2800" b="1" i="1">
                <a:solidFill>
                  <a:srgbClr val="333399"/>
                </a:solidFill>
                <a:latin typeface="Book Antiqua" panose="02040602050305030304" pitchFamily="18" charset="0"/>
              </a:rPr>
              <a:t>v</a:t>
            </a:r>
            <a:r>
              <a:rPr kumimoji="1" lang="zh-CN" altLang="en-US" sz="2800" b="1"/>
              <a:t>作稳定流动，将此管与</a:t>
            </a:r>
            <a:r>
              <a:rPr kumimoji="1" lang="en-US" altLang="zh-CN" sz="2800" b="1">
                <a:solidFill>
                  <a:srgbClr val="333399"/>
                </a:solidFill>
              </a:rPr>
              <a:t>6</a:t>
            </a:r>
            <a:r>
              <a:rPr kumimoji="1" lang="zh-CN" altLang="en-US" sz="2800" b="1"/>
              <a:t>个并联的半径为</a:t>
            </a:r>
            <a:r>
              <a:rPr kumimoji="1" lang="en-US" altLang="zh-CN" sz="2800" b="1" i="1">
                <a:solidFill>
                  <a:srgbClr val="333399"/>
                </a:solidFill>
              </a:rPr>
              <a:t>r</a:t>
            </a:r>
            <a:r>
              <a:rPr kumimoji="1" lang="en-US" altLang="zh-CN" sz="2800" b="1">
                <a:solidFill>
                  <a:srgbClr val="333399"/>
                </a:solidFill>
              </a:rPr>
              <a:t>/3</a:t>
            </a:r>
            <a:r>
              <a:rPr kumimoji="1" lang="zh-CN" altLang="en-US" sz="2800" b="1"/>
              <a:t>的流管接通，则液体在半径为</a:t>
            </a:r>
            <a:r>
              <a:rPr kumimoji="1" lang="en-US" altLang="zh-CN" sz="2800" b="1" i="1">
                <a:solidFill>
                  <a:srgbClr val="333399"/>
                </a:solidFill>
              </a:rPr>
              <a:t>r</a:t>
            </a:r>
            <a:r>
              <a:rPr kumimoji="1" lang="en-US" altLang="zh-CN" sz="2800" b="1">
                <a:solidFill>
                  <a:srgbClr val="333399"/>
                </a:solidFill>
              </a:rPr>
              <a:t>/3</a:t>
            </a:r>
            <a:r>
              <a:rPr kumimoji="1" lang="zh-CN" altLang="en-US" sz="2800" b="1"/>
              <a:t>的流管中作稳定流动的流速为（   ）</a:t>
            </a:r>
          </a:p>
          <a:p>
            <a:pPr eaLnBrk="1" hangingPunct="1">
              <a:lnSpc>
                <a:spcPct val="120000"/>
              </a:lnSpc>
              <a:spcBef>
                <a:spcPct val="0"/>
              </a:spcBef>
              <a:buFontTx/>
              <a:buNone/>
            </a:pPr>
            <a:endParaRPr kumimoji="1" lang="zh-CN" altLang="en-US" sz="2800" b="1"/>
          </a:p>
          <a:p>
            <a:pPr eaLnBrk="1" hangingPunct="1">
              <a:lnSpc>
                <a:spcPct val="120000"/>
              </a:lnSpc>
              <a:spcBef>
                <a:spcPct val="0"/>
              </a:spcBef>
              <a:buFontTx/>
              <a:buNone/>
            </a:pPr>
            <a:r>
              <a:rPr kumimoji="1" lang="zh-CN" altLang="en-US" sz="2800"/>
              <a:t>    </a:t>
            </a:r>
            <a:r>
              <a:rPr kumimoji="1" lang="en-US" altLang="zh-CN" sz="2800" b="1"/>
              <a:t>A</a:t>
            </a:r>
            <a:r>
              <a:rPr kumimoji="1" lang="zh-CN" altLang="en-US" sz="2800" b="1"/>
              <a:t>．</a:t>
            </a:r>
            <a:r>
              <a:rPr kumimoji="1" lang="en-US" altLang="zh-CN" sz="2800" b="1" i="1">
                <a:latin typeface="Book Antiqua" panose="02040602050305030304" pitchFamily="18" charset="0"/>
              </a:rPr>
              <a:t>v</a:t>
            </a:r>
            <a:r>
              <a:rPr kumimoji="1" lang="en-US" altLang="zh-CN" sz="2800" b="1"/>
              <a:t>/6</a:t>
            </a:r>
            <a:r>
              <a:rPr kumimoji="1" lang="zh-CN" altLang="en-US" sz="2800" b="1"/>
              <a:t>；        </a:t>
            </a:r>
            <a:r>
              <a:rPr kumimoji="1" lang="en-US" altLang="zh-CN" sz="2800" b="1"/>
              <a:t>B</a:t>
            </a:r>
            <a:r>
              <a:rPr kumimoji="1" lang="zh-CN" altLang="en-US" sz="2800" b="1"/>
              <a:t>．</a:t>
            </a:r>
            <a:r>
              <a:rPr kumimoji="1" lang="en-US" altLang="zh-CN" sz="2800" b="1" i="1">
                <a:latin typeface="Book Antiqua" panose="02040602050305030304" pitchFamily="18" charset="0"/>
              </a:rPr>
              <a:t>v</a:t>
            </a:r>
            <a:r>
              <a:rPr kumimoji="1" lang="zh-CN" altLang="en-US" sz="2800" b="1"/>
              <a:t>；        </a:t>
            </a:r>
            <a:r>
              <a:rPr kumimoji="1" lang="en-US" altLang="zh-CN" sz="2800" b="1"/>
              <a:t>C</a:t>
            </a:r>
            <a:r>
              <a:rPr kumimoji="1" lang="zh-CN" altLang="en-US" sz="2800" b="1"/>
              <a:t>．</a:t>
            </a:r>
            <a:r>
              <a:rPr kumimoji="1" lang="en-US" altLang="zh-CN" sz="2800" b="1"/>
              <a:t>3</a:t>
            </a:r>
            <a:r>
              <a:rPr kumimoji="1" lang="en-US" altLang="zh-CN" sz="2800" b="1" i="1">
                <a:latin typeface="Book Antiqua" panose="02040602050305030304" pitchFamily="18" charset="0"/>
              </a:rPr>
              <a:t>v</a:t>
            </a:r>
            <a:r>
              <a:rPr kumimoji="1" lang="en-US" altLang="zh-CN" sz="2800" b="1"/>
              <a:t>/2</a:t>
            </a:r>
            <a:r>
              <a:rPr kumimoji="1" lang="en-US" altLang="zh-CN" sz="2800"/>
              <a:t> </a:t>
            </a:r>
            <a:r>
              <a:rPr kumimoji="1" lang="zh-CN" altLang="en-US" sz="2800" b="1"/>
              <a:t>；    </a:t>
            </a:r>
            <a:r>
              <a:rPr kumimoji="1" lang="en-US" altLang="zh-CN" sz="2800" b="1"/>
              <a:t>D</a:t>
            </a:r>
            <a:r>
              <a:rPr kumimoji="1" lang="zh-CN" altLang="en-US" sz="2800" b="1"/>
              <a:t>．</a:t>
            </a:r>
            <a:r>
              <a:rPr kumimoji="1" lang="en-US" altLang="zh-CN" sz="2800" b="1" i="1">
                <a:latin typeface="Book Antiqua" panose="02040602050305030304" pitchFamily="18" charset="0"/>
              </a:rPr>
              <a:t>v</a:t>
            </a:r>
            <a:r>
              <a:rPr kumimoji="1" lang="en-US" altLang="zh-CN" sz="2800" b="1"/>
              <a:t>/3</a:t>
            </a:r>
            <a:r>
              <a:rPr kumimoji="1" lang="en-US" altLang="zh-CN" sz="2800"/>
              <a:t> </a:t>
            </a:r>
            <a:r>
              <a:rPr kumimoji="1" lang="zh-CN" altLang="en-US" sz="2800" b="1"/>
              <a:t>。</a:t>
            </a:r>
          </a:p>
          <a:p>
            <a:pPr eaLnBrk="1" hangingPunct="1">
              <a:lnSpc>
                <a:spcPct val="120000"/>
              </a:lnSpc>
              <a:spcBef>
                <a:spcPct val="0"/>
              </a:spcBef>
              <a:buFontTx/>
              <a:buNone/>
            </a:pPr>
            <a:r>
              <a:rPr kumimoji="1" lang="zh-CN" altLang="en-US" sz="2800" b="1"/>
              <a:t>    </a:t>
            </a:r>
          </a:p>
          <a:p>
            <a:pPr eaLnBrk="1" hangingPunct="1">
              <a:lnSpc>
                <a:spcPct val="120000"/>
              </a:lnSpc>
              <a:spcBef>
                <a:spcPct val="0"/>
              </a:spcBef>
              <a:buFontTx/>
              <a:buNone/>
            </a:pPr>
            <a:r>
              <a:rPr kumimoji="1" lang="en-US" altLang="zh-CN" sz="2800" b="1">
                <a:solidFill>
                  <a:schemeClr val="folHlink"/>
                </a:solidFill>
              </a:rPr>
              <a:t>4</a:t>
            </a:r>
            <a:r>
              <a:rPr kumimoji="1" lang="zh-CN" altLang="en-US" sz="2800" b="1">
                <a:solidFill>
                  <a:schemeClr val="folHlink"/>
                </a:solidFill>
              </a:rPr>
              <a:t>．</a:t>
            </a:r>
            <a:r>
              <a:rPr kumimoji="1" lang="zh-CN" altLang="en-US" sz="2800" b="1"/>
              <a:t>理想流体在一水平管中做稳定流动时，截面积</a:t>
            </a:r>
            <a:r>
              <a:rPr kumimoji="1" lang="en-US" altLang="zh-CN" sz="2800" b="1" i="1">
                <a:solidFill>
                  <a:srgbClr val="333399"/>
                </a:solidFill>
              </a:rPr>
              <a:t>S</a:t>
            </a:r>
            <a:r>
              <a:rPr kumimoji="1" lang="zh-CN" altLang="en-US" sz="2800" b="1">
                <a:solidFill>
                  <a:srgbClr val="333399"/>
                </a:solidFill>
              </a:rPr>
              <a:t>、</a:t>
            </a:r>
            <a:r>
              <a:rPr kumimoji="1" lang="zh-CN" altLang="en-US" sz="2800" b="1"/>
              <a:t>流速</a:t>
            </a:r>
            <a:r>
              <a:rPr kumimoji="1" lang="en-US" altLang="zh-CN" sz="2800" b="1" i="1">
                <a:solidFill>
                  <a:srgbClr val="333399"/>
                </a:solidFill>
                <a:latin typeface="Book Antiqua" panose="02040602050305030304" pitchFamily="18" charset="0"/>
              </a:rPr>
              <a:t>v</a:t>
            </a:r>
            <a:r>
              <a:rPr kumimoji="1" lang="zh-CN" altLang="en-US" sz="2800" b="1">
                <a:solidFill>
                  <a:srgbClr val="333399"/>
                </a:solidFill>
              </a:rPr>
              <a:t>、</a:t>
            </a:r>
            <a:r>
              <a:rPr kumimoji="1" lang="zh-CN" altLang="en-US" sz="2800" b="1"/>
              <a:t>压强</a:t>
            </a:r>
            <a:r>
              <a:rPr kumimoji="1" lang="zh-CN" altLang="en-US" sz="2800" b="1">
                <a:solidFill>
                  <a:srgbClr val="0000CC"/>
                </a:solidFill>
              </a:rPr>
              <a:t> </a:t>
            </a:r>
            <a:r>
              <a:rPr kumimoji="1" lang="en-US" altLang="zh-CN" sz="2800" b="1" i="1">
                <a:solidFill>
                  <a:srgbClr val="333399"/>
                </a:solidFill>
              </a:rPr>
              <a:t>p</a:t>
            </a:r>
            <a:r>
              <a:rPr kumimoji="1" lang="zh-CN" altLang="en-US" sz="2800" b="1"/>
              <a:t>的关系是（   ）</a:t>
            </a:r>
          </a:p>
          <a:p>
            <a:pPr eaLnBrk="1" hangingPunct="1">
              <a:lnSpc>
                <a:spcPct val="120000"/>
              </a:lnSpc>
              <a:spcBef>
                <a:spcPct val="0"/>
              </a:spcBef>
              <a:buFontTx/>
              <a:buNone/>
            </a:pPr>
            <a:r>
              <a:rPr kumimoji="1" lang="zh-CN" altLang="en-US" sz="2800" b="1">
                <a:solidFill>
                  <a:srgbClr val="0000CC"/>
                </a:solidFill>
              </a:rPr>
              <a:t>    </a:t>
            </a:r>
            <a:r>
              <a:rPr kumimoji="1" lang="en-US" altLang="zh-CN" sz="2800" b="1"/>
              <a:t>A</a:t>
            </a:r>
            <a:r>
              <a:rPr kumimoji="1" lang="zh-CN" altLang="en-US" sz="2800" b="1"/>
              <a:t>．</a:t>
            </a:r>
            <a:r>
              <a:rPr kumimoji="1" lang="en-US" altLang="zh-CN" sz="2800" b="1" i="1">
                <a:solidFill>
                  <a:srgbClr val="333399"/>
                </a:solidFill>
              </a:rPr>
              <a:t>S</a:t>
            </a:r>
            <a:r>
              <a:rPr kumimoji="1" lang="zh-CN" altLang="en-US" sz="2800" b="1"/>
              <a:t>大处、</a:t>
            </a:r>
            <a:r>
              <a:rPr kumimoji="1" lang="en-US" altLang="zh-CN" sz="2800" b="1" i="1">
                <a:solidFill>
                  <a:srgbClr val="333399"/>
                </a:solidFill>
                <a:latin typeface="Book Antiqua" panose="02040602050305030304" pitchFamily="18" charset="0"/>
              </a:rPr>
              <a:t>v</a:t>
            </a:r>
            <a:r>
              <a:rPr kumimoji="1" lang="zh-CN" altLang="en-US" sz="2800" b="1"/>
              <a:t>小、</a:t>
            </a:r>
            <a:r>
              <a:rPr kumimoji="1" lang="en-US" altLang="zh-CN" sz="2800" b="1" i="1">
                <a:solidFill>
                  <a:srgbClr val="333399"/>
                </a:solidFill>
              </a:rPr>
              <a:t>p</a:t>
            </a:r>
            <a:r>
              <a:rPr kumimoji="1" lang="zh-CN" altLang="en-US" sz="2800" b="1"/>
              <a:t>小；</a:t>
            </a:r>
            <a:r>
              <a:rPr kumimoji="1" lang="zh-CN" altLang="en-US" sz="2800" b="1">
                <a:solidFill>
                  <a:srgbClr val="0000CC"/>
                </a:solidFill>
              </a:rPr>
              <a:t>   </a:t>
            </a:r>
          </a:p>
          <a:p>
            <a:pPr eaLnBrk="1" hangingPunct="1">
              <a:lnSpc>
                <a:spcPct val="120000"/>
              </a:lnSpc>
              <a:spcBef>
                <a:spcPct val="0"/>
              </a:spcBef>
              <a:buFontTx/>
              <a:buNone/>
            </a:pPr>
            <a:r>
              <a:rPr kumimoji="1" lang="zh-CN" altLang="en-US" sz="2800" b="1">
                <a:solidFill>
                  <a:srgbClr val="0000CC"/>
                </a:solidFill>
              </a:rPr>
              <a:t>    </a:t>
            </a:r>
            <a:r>
              <a:rPr kumimoji="1" lang="en-US" altLang="zh-CN" sz="2800" b="1"/>
              <a:t>B</a:t>
            </a:r>
            <a:r>
              <a:rPr kumimoji="1" lang="zh-CN" altLang="en-US" sz="2800" b="1"/>
              <a:t>．</a:t>
            </a:r>
            <a:r>
              <a:rPr kumimoji="1" lang="en-US" altLang="zh-CN" sz="2800" b="1" i="1">
                <a:solidFill>
                  <a:srgbClr val="333399"/>
                </a:solidFill>
              </a:rPr>
              <a:t>S</a:t>
            </a:r>
            <a:r>
              <a:rPr kumimoji="1" lang="zh-CN" altLang="en-US" sz="2800" b="1"/>
              <a:t>大处、</a:t>
            </a:r>
            <a:r>
              <a:rPr kumimoji="1" lang="en-US" altLang="zh-CN" sz="2800" b="1" i="1">
                <a:solidFill>
                  <a:srgbClr val="333399"/>
                </a:solidFill>
                <a:latin typeface="Book Antiqua" panose="02040602050305030304" pitchFamily="18" charset="0"/>
              </a:rPr>
              <a:t>v</a:t>
            </a:r>
            <a:r>
              <a:rPr kumimoji="1" lang="zh-CN" altLang="en-US" sz="2800" b="1"/>
              <a:t>大、</a:t>
            </a:r>
            <a:r>
              <a:rPr kumimoji="1" lang="en-US" altLang="zh-CN" sz="2800" b="1" i="1">
                <a:solidFill>
                  <a:srgbClr val="333399"/>
                </a:solidFill>
              </a:rPr>
              <a:t>p</a:t>
            </a:r>
            <a:r>
              <a:rPr kumimoji="1" lang="zh-CN" altLang="en-US" sz="2800" b="1"/>
              <a:t>大；  </a:t>
            </a:r>
          </a:p>
          <a:p>
            <a:pPr eaLnBrk="1" hangingPunct="1">
              <a:lnSpc>
                <a:spcPct val="120000"/>
              </a:lnSpc>
              <a:spcBef>
                <a:spcPct val="0"/>
              </a:spcBef>
              <a:buFontTx/>
              <a:buNone/>
            </a:pPr>
            <a:r>
              <a:rPr kumimoji="1" lang="zh-CN" altLang="en-US" sz="2800" b="1"/>
              <a:t>    </a:t>
            </a:r>
            <a:r>
              <a:rPr kumimoji="1" lang="en-US" altLang="zh-CN" sz="2800" b="1"/>
              <a:t>C</a:t>
            </a:r>
            <a:r>
              <a:rPr kumimoji="1" lang="zh-CN" altLang="en-US" sz="2800" b="1"/>
              <a:t>．</a:t>
            </a:r>
            <a:r>
              <a:rPr kumimoji="1" lang="en-US" altLang="zh-CN" sz="2800" b="1" i="1">
                <a:solidFill>
                  <a:srgbClr val="333399"/>
                </a:solidFill>
              </a:rPr>
              <a:t>S</a:t>
            </a:r>
            <a:r>
              <a:rPr kumimoji="1" lang="zh-CN" altLang="en-US" sz="2800" b="1"/>
              <a:t>小处、</a:t>
            </a:r>
            <a:r>
              <a:rPr kumimoji="1" lang="en-US" altLang="zh-CN" sz="2800" b="1" i="1">
                <a:solidFill>
                  <a:srgbClr val="333399"/>
                </a:solidFill>
                <a:latin typeface="Book Antiqua" panose="02040602050305030304" pitchFamily="18" charset="0"/>
              </a:rPr>
              <a:t>v</a:t>
            </a:r>
            <a:r>
              <a:rPr kumimoji="1" lang="zh-CN" altLang="en-US" sz="2800" b="1"/>
              <a:t>大、</a:t>
            </a:r>
            <a:r>
              <a:rPr kumimoji="1" lang="en-US" altLang="zh-CN" sz="2800" b="1" i="1">
                <a:solidFill>
                  <a:srgbClr val="333399"/>
                </a:solidFill>
              </a:rPr>
              <a:t>p</a:t>
            </a:r>
            <a:r>
              <a:rPr kumimoji="1" lang="zh-CN" altLang="en-US" sz="2800" b="1"/>
              <a:t>小；  </a:t>
            </a:r>
          </a:p>
          <a:p>
            <a:pPr eaLnBrk="1" hangingPunct="1">
              <a:lnSpc>
                <a:spcPct val="120000"/>
              </a:lnSpc>
              <a:spcBef>
                <a:spcPct val="0"/>
              </a:spcBef>
              <a:buFontTx/>
              <a:buNone/>
            </a:pPr>
            <a:r>
              <a:rPr kumimoji="1" lang="zh-CN" altLang="en-US" sz="2800" b="1"/>
              <a:t>    </a:t>
            </a:r>
            <a:r>
              <a:rPr kumimoji="1" lang="en-US" altLang="zh-CN" sz="2800" b="1"/>
              <a:t>D</a:t>
            </a:r>
            <a:r>
              <a:rPr kumimoji="1" lang="zh-CN" altLang="en-US" sz="2800" b="1"/>
              <a:t>．</a:t>
            </a:r>
            <a:r>
              <a:rPr kumimoji="1" lang="en-US" altLang="zh-CN" sz="2800" b="1" i="1">
                <a:solidFill>
                  <a:srgbClr val="333399"/>
                </a:solidFill>
              </a:rPr>
              <a:t>S</a:t>
            </a:r>
            <a:r>
              <a:rPr kumimoji="1" lang="zh-CN" altLang="en-US" sz="2800" b="1"/>
              <a:t>小处、</a:t>
            </a:r>
            <a:r>
              <a:rPr kumimoji="1" lang="en-US" altLang="zh-CN" sz="2800" b="1" i="1">
                <a:solidFill>
                  <a:srgbClr val="333399"/>
                </a:solidFill>
                <a:latin typeface="Book Antiqua" panose="02040602050305030304" pitchFamily="18" charset="0"/>
              </a:rPr>
              <a:t>v</a:t>
            </a:r>
            <a:r>
              <a:rPr kumimoji="1" lang="zh-CN" altLang="en-US" sz="2800" b="1"/>
              <a:t>小、</a:t>
            </a:r>
            <a:r>
              <a:rPr kumimoji="1" lang="en-US" altLang="zh-CN" sz="2800" b="1" i="1">
                <a:solidFill>
                  <a:srgbClr val="333399"/>
                </a:solidFill>
              </a:rPr>
              <a:t>p</a:t>
            </a:r>
            <a:r>
              <a:rPr kumimoji="1" lang="zh-CN" altLang="en-US" sz="2800" b="1"/>
              <a:t>小。</a:t>
            </a:r>
          </a:p>
        </p:txBody>
      </p:sp>
      <p:sp>
        <p:nvSpPr>
          <p:cNvPr id="256005" name="Text Box 5"/>
          <p:cNvSpPr txBox="1">
            <a:spLocks noChangeArrowheads="1"/>
          </p:cNvSpPr>
          <p:nvPr/>
        </p:nvSpPr>
        <p:spPr bwMode="auto">
          <a:xfrm>
            <a:off x="4356100" y="2205038"/>
            <a:ext cx="11509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en-US" altLang="zh-CN" sz="5400" b="1">
                <a:solidFill>
                  <a:srgbClr val="FF3300"/>
                </a:solidFill>
                <a:latin typeface="Arial" panose="020B0604020202020204" pitchFamily="34" charset="0"/>
              </a:rPr>
              <a:t>√</a:t>
            </a:r>
          </a:p>
        </p:txBody>
      </p:sp>
      <p:sp>
        <p:nvSpPr>
          <p:cNvPr id="256006" name="Text Box 6"/>
          <p:cNvSpPr txBox="1">
            <a:spLocks noChangeArrowheads="1"/>
          </p:cNvSpPr>
          <p:nvPr/>
        </p:nvSpPr>
        <p:spPr bwMode="auto">
          <a:xfrm>
            <a:off x="323850" y="5300663"/>
            <a:ext cx="11509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en-US" altLang="zh-CN" sz="5400" b="1">
                <a:solidFill>
                  <a:srgbClr val="FF3300"/>
                </a:solidFill>
                <a:latin typeface="Arial" panose="020B0604020202020204" pitchFamily="34" charset="0"/>
              </a:rPr>
              <a:t>√</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56005"/>
                                        </p:tgtEl>
                                        <p:attrNameLst>
                                          <p:attrName>style.visibility</p:attrName>
                                        </p:attrNameLst>
                                      </p:cBhvr>
                                      <p:to>
                                        <p:strVal val="visible"/>
                                      </p:to>
                                    </p:set>
                                    <p:animEffect transition="in" filter="box(out)">
                                      <p:cBhvr>
                                        <p:cTn id="7" dur="2000"/>
                                        <p:tgtEl>
                                          <p:spTgt spid="2560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56006"/>
                                        </p:tgtEl>
                                        <p:attrNameLst>
                                          <p:attrName>style.visibility</p:attrName>
                                        </p:attrNameLst>
                                      </p:cBhvr>
                                      <p:to>
                                        <p:strVal val="visible"/>
                                      </p:to>
                                    </p:set>
                                    <p:animEffect transition="in" filter="box(out)">
                                      <p:cBhvr>
                                        <p:cTn id="12" dur="2000"/>
                                        <p:tgtEl>
                                          <p:spTgt spid="256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5" grpId="0"/>
      <p:bldP spid="256006"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B802D0F7-50C4-4E2F-9EA7-EF52D5B299B5}" type="slidenum">
              <a:rPr lang="en-US" altLang="zh-CN" sz="1800" smtClean="0">
                <a:solidFill>
                  <a:srgbClr val="0000FF"/>
                </a:solidFill>
                <a:latin typeface="Arial" panose="020B0604020202020204" pitchFamily="34" charset="0"/>
              </a:rPr>
              <a:pPr>
                <a:spcBef>
                  <a:spcPct val="0"/>
                </a:spcBef>
                <a:buFontTx/>
                <a:buNone/>
              </a:pPr>
              <a:t>29</a:t>
            </a:fld>
            <a:endParaRPr lang="en-US" altLang="zh-CN" sz="1800" smtClean="0">
              <a:solidFill>
                <a:srgbClr val="0000FF"/>
              </a:solidFill>
              <a:latin typeface="Arial" panose="020B0604020202020204" pitchFamily="34" charset="0"/>
            </a:endParaRPr>
          </a:p>
        </p:txBody>
      </p:sp>
      <p:sp>
        <p:nvSpPr>
          <p:cNvPr id="44035" name="Text Box 2"/>
          <p:cNvSpPr txBox="1">
            <a:spLocks noChangeArrowheads="1"/>
          </p:cNvSpPr>
          <p:nvPr/>
        </p:nvSpPr>
        <p:spPr bwMode="auto">
          <a:xfrm>
            <a:off x="250825" y="115888"/>
            <a:ext cx="8642350" cy="667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110000"/>
              </a:lnSpc>
              <a:spcBef>
                <a:spcPct val="0"/>
              </a:spcBef>
              <a:buFontTx/>
              <a:buNone/>
            </a:pPr>
            <a:r>
              <a:rPr kumimoji="1" lang="en-US" altLang="zh-CN" sz="2800" b="1">
                <a:solidFill>
                  <a:schemeClr val="folHlink"/>
                </a:solidFill>
              </a:rPr>
              <a:t>5</a:t>
            </a:r>
            <a:r>
              <a:rPr kumimoji="1" lang="zh-CN" altLang="en-US" sz="2800" b="1">
                <a:solidFill>
                  <a:schemeClr val="folHlink"/>
                </a:solidFill>
              </a:rPr>
              <a:t>．</a:t>
            </a:r>
            <a:r>
              <a:rPr kumimoji="1" lang="zh-CN" altLang="en-US" sz="2800" b="1"/>
              <a:t>一个截面积不同的水平管道，在不同的截面积处竖直接两个管状压强计，水不流动时，两压强计中液面高度相同；水流动起来时，压强计中液面怎样变化（将水视为理想流体）（   ）</a:t>
            </a:r>
          </a:p>
          <a:p>
            <a:pPr eaLnBrk="1" hangingPunct="1">
              <a:lnSpc>
                <a:spcPct val="110000"/>
              </a:lnSpc>
              <a:spcBef>
                <a:spcPct val="0"/>
              </a:spcBef>
              <a:buFontTx/>
              <a:buNone/>
            </a:pPr>
            <a:r>
              <a:rPr kumimoji="1" lang="zh-CN" altLang="en-US" sz="2800" b="1"/>
              <a:t>    </a:t>
            </a:r>
            <a:r>
              <a:rPr kumimoji="1" lang="en-US" altLang="zh-CN" sz="2800" b="1"/>
              <a:t>A</a:t>
            </a:r>
            <a:r>
              <a:rPr kumimoji="1" lang="zh-CN" altLang="en-US" sz="2800" b="1"/>
              <a:t>．两液面同时升高相等的高度；</a:t>
            </a:r>
          </a:p>
          <a:p>
            <a:pPr eaLnBrk="1" hangingPunct="1">
              <a:lnSpc>
                <a:spcPct val="110000"/>
              </a:lnSpc>
              <a:spcBef>
                <a:spcPct val="0"/>
              </a:spcBef>
              <a:buFontTx/>
              <a:buNone/>
            </a:pPr>
            <a:r>
              <a:rPr kumimoji="1" lang="zh-CN" altLang="en-US" sz="2800" b="1"/>
              <a:t>    </a:t>
            </a:r>
            <a:r>
              <a:rPr kumimoji="1" lang="en-US" altLang="zh-CN" sz="2800" b="1"/>
              <a:t>B</a:t>
            </a:r>
            <a:r>
              <a:rPr kumimoji="1" lang="zh-CN" altLang="en-US" sz="2800" b="1"/>
              <a:t>．两液面同时下降相等的高度；</a:t>
            </a:r>
          </a:p>
          <a:p>
            <a:pPr eaLnBrk="1" hangingPunct="1">
              <a:lnSpc>
                <a:spcPct val="110000"/>
              </a:lnSpc>
              <a:spcBef>
                <a:spcPct val="0"/>
              </a:spcBef>
              <a:buFontTx/>
              <a:buNone/>
            </a:pPr>
            <a:r>
              <a:rPr kumimoji="1" lang="zh-CN" altLang="en-US" sz="2800" b="1"/>
              <a:t>    </a:t>
            </a:r>
            <a:r>
              <a:rPr kumimoji="1" lang="en-US" altLang="zh-CN" sz="2800" b="1"/>
              <a:t>C</a:t>
            </a:r>
            <a:r>
              <a:rPr kumimoji="1" lang="zh-CN" altLang="en-US" sz="2800" b="1"/>
              <a:t>．两液面同时下降，但是下降的高度不同；</a:t>
            </a:r>
          </a:p>
          <a:p>
            <a:pPr eaLnBrk="1" hangingPunct="1">
              <a:lnSpc>
                <a:spcPct val="110000"/>
              </a:lnSpc>
              <a:spcBef>
                <a:spcPct val="0"/>
              </a:spcBef>
              <a:buFontTx/>
              <a:buNone/>
            </a:pPr>
            <a:r>
              <a:rPr kumimoji="1" lang="zh-CN" altLang="en-US" sz="2800" b="1"/>
              <a:t>    </a:t>
            </a:r>
            <a:r>
              <a:rPr kumimoji="1" lang="en-US" altLang="zh-CN" sz="2800" b="1"/>
              <a:t>D</a:t>
            </a:r>
            <a:r>
              <a:rPr kumimoji="1" lang="zh-CN" altLang="en-US" sz="2800" b="1"/>
              <a:t>．两液面都不变化。</a:t>
            </a:r>
          </a:p>
          <a:p>
            <a:pPr eaLnBrk="1" hangingPunct="1">
              <a:lnSpc>
                <a:spcPct val="110000"/>
              </a:lnSpc>
              <a:spcBef>
                <a:spcPct val="0"/>
              </a:spcBef>
              <a:buFontTx/>
              <a:buNone/>
            </a:pPr>
            <a:r>
              <a:rPr kumimoji="1" lang="zh-CN" altLang="en-US" sz="2800" b="1"/>
              <a:t>    </a:t>
            </a:r>
          </a:p>
          <a:p>
            <a:pPr eaLnBrk="1" hangingPunct="1">
              <a:lnSpc>
                <a:spcPct val="110000"/>
              </a:lnSpc>
              <a:spcBef>
                <a:spcPct val="0"/>
              </a:spcBef>
              <a:buFontTx/>
              <a:buNone/>
            </a:pPr>
            <a:r>
              <a:rPr kumimoji="1" lang="en-US" altLang="zh-CN" sz="2800" b="1">
                <a:solidFill>
                  <a:schemeClr val="folHlink"/>
                </a:solidFill>
              </a:rPr>
              <a:t>6</a:t>
            </a:r>
            <a:r>
              <a:rPr kumimoji="1" lang="zh-CN" altLang="en-US" sz="2800" b="1">
                <a:solidFill>
                  <a:schemeClr val="folHlink"/>
                </a:solidFill>
              </a:rPr>
              <a:t>．</a:t>
            </a:r>
            <a:r>
              <a:rPr kumimoji="1" lang="zh-CN" altLang="en-US" sz="2800" b="1"/>
              <a:t>一个截面积很大顶端开口的容器，在其底侧面和底部中心各开一个截面积为</a:t>
            </a:r>
            <a:r>
              <a:rPr kumimoji="1" lang="en-US" altLang="zh-CN" sz="2800" b="1">
                <a:solidFill>
                  <a:srgbClr val="333399"/>
                </a:solidFill>
              </a:rPr>
              <a:t>0.5 cm</a:t>
            </a:r>
            <a:r>
              <a:rPr kumimoji="1" lang="en-US" altLang="zh-CN" sz="2800" b="1" baseline="30000">
                <a:solidFill>
                  <a:srgbClr val="333399"/>
                </a:solidFill>
              </a:rPr>
              <a:t>2</a:t>
            </a:r>
            <a:r>
              <a:rPr kumimoji="1" lang="zh-CN" altLang="en-US" sz="2800" b="1"/>
              <a:t>的小孔，水从容器顶部以</a:t>
            </a:r>
            <a:r>
              <a:rPr kumimoji="1" lang="en-US" altLang="zh-CN" sz="2800" b="1">
                <a:solidFill>
                  <a:srgbClr val="333399"/>
                </a:solidFill>
              </a:rPr>
              <a:t>200 cm</a:t>
            </a:r>
            <a:r>
              <a:rPr kumimoji="1" lang="en-US" altLang="zh-CN" sz="2800" b="1" baseline="30000">
                <a:solidFill>
                  <a:srgbClr val="333399"/>
                </a:solidFill>
              </a:rPr>
              <a:t>3</a:t>
            </a:r>
            <a:r>
              <a:rPr kumimoji="1" lang="en-US" altLang="zh-CN" sz="2800" b="1">
                <a:solidFill>
                  <a:srgbClr val="333399"/>
                </a:solidFill>
              </a:rPr>
              <a:t>/s</a:t>
            </a:r>
            <a:r>
              <a:rPr kumimoji="1" lang="en-US" altLang="zh-CN" sz="2800" b="1" baseline="30000">
                <a:solidFill>
                  <a:srgbClr val="333399"/>
                </a:solidFill>
                <a:sym typeface="Symbol" panose="05050102010706020507" pitchFamily="18" charset="2"/>
              </a:rPr>
              <a:t> </a:t>
            </a:r>
            <a:r>
              <a:rPr kumimoji="1" lang="zh-CN" altLang="en-US" sz="2800" b="1"/>
              <a:t>的流量注入容器中，则容器中水面的最大高度约为（   ）</a:t>
            </a:r>
          </a:p>
          <a:p>
            <a:pPr eaLnBrk="1" hangingPunct="1">
              <a:lnSpc>
                <a:spcPct val="110000"/>
              </a:lnSpc>
              <a:spcBef>
                <a:spcPct val="0"/>
              </a:spcBef>
              <a:buFontTx/>
              <a:buNone/>
            </a:pPr>
            <a:r>
              <a:rPr kumimoji="1" lang="zh-CN" altLang="en-US" sz="2800" b="1"/>
              <a:t>    </a:t>
            </a:r>
            <a:r>
              <a:rPr kumimoji="1" lang="en-US" altLang="zh-CN" sz="2800" b="1"/>
              <a:t>A</a:t>
            </a:r>
            <a:r>
              <a:rPr kumimoji="1" lang="zh-CN" altLang="en-US" sz="2800" b="1"/>
              <a:t>．</a:t>
            </a:r>
            <a:r>
              <a:rPr kumimoji="1" lang="en-US" altLang="zh-CN" sz="2800" b="1"/>
              <a:t>0.5 cm</a:t>
            </a:r>
            <a:r>
              <a:rPr kumimoji="1" lang="zh-CN" altLang="en-US" sz="2800" b="1"/>
              <a:t>；   </a:t>
            </a:r>
            <a:r>
              <a:rPr kumimoji="1" lang="en-US" altLang="zh-CN" sz="2800" b="1"/>
              <a:t>B</a:t>
            </a:r>
            <a:r>
              <a:rPr kumimoji="1" lang="zh-CN" altLang="en-US" sz="2800" b="1"/>
              <a:t>．</a:t>
            </a:r>
            <a:r>
              <a:rPr kumimoji="1" lang="en-US" altLang="zh-CN" sz="2800" b="1"/>
              <a:t>5 cm</a:t>
            </a:r>
            <a:r>
              <a:rPr kumimoji="1" lang="zh-CN" altLang="en-US" sz="2800" b="1"/>
              <a:t>；  </a:t>
            </a:r>
            <a:r>
              <a:rPr kumimoji="1" lang="en-US" altLang="zh-CN" sz="2800" b="1"/>
              <a:t>C</a:t>
            </a:r>
            <a:r>
              <a:rPr kumimoji="1" lang="zh-CN" altLang="en-US" sz="2800" b="1"/>
              <a:t>．</a:t>
            </a:r>
            <a:r>
              <a:rPr kumimoji="1" lang="en-US" altLang="zh-CN" sz="2800" b="1"/>
              <a:t>10 cm</a:t>
            </a:r>
            <a:r>
              <a:rPr kumimoji="1" lang="zh-CN" altLang="en-US" sz="2800" b="1"/>
              <a:t>；  </a:t>
            </a:r>
            <a:r>
              <a:rPr kumimoji="1" lang="en-US" altLang="zh-CN" sz="2800" b="1"/>
              <a:t>D</a:t>
            </a:r>
            <a:r>
              <a:rPr kumimoji="1" lang="zh-CN" altLang="en-US" sz="2800" b="1"/>
              <a:t>．</a:t>
            </a:r>
            <a:r>
              <a:rPr kumimoji="1" lang="en-US" altLang="zh-CN" sz="2800" b="1"/>
              <a:t>20 cm</a:t>
            </a:r>
            <a:r>
              <a:rPr kumimoji="1" lang="zh-CN" altLang="en-US" sz="2800" b="1"/>
              <a:t> 。</a:t>
            </a:r>
          </a:p>
        </p:txBody>
      </p:sp>
      <p:sp>
        <p:nvSpPr>
          <p:cNvPr id="260101" name="Text Box 5"/>
          <p:cNvSpPr txBox="1">
            <a:spLocks noChangeArrowheads="1"/>
          </p:cNvSpPr>
          <p:nvPr/>
        </p:nvSpPr>
        <p:spPr bwMode="auto">
          <a:xfrm>
            <a:off x="323850" y="2708275"/>
            <a:ext cx="11509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en-US" altLang="zh-CN" sz="5400" b="1">
                <a:solidFill>
                  <a:srgbClr val="FF3300"/>
                </a:solidFill>
                <a:latin typeface="Arial" panose="020B0604020202020204" pitchFamily="34" charset="0"/>
              </a:rPr>
              <a:t>√</a:t>
            </a:r>
          </a:p>
        </p:txBody>
      </p:sp>
      <p:sp>
        <p:nvSpPr>
          <p:cNvPr id="260102" name="Text Box 6"/>
          <p:cNvSpPr txBox="1">
            <a:spLocks noChangeArrowheads="1"/>
          </p:cNvSpPr>
          <p:nvPr/>
        </p:nvSpPr>
        <p:spPr bwMode="auto">
          <a:xfrm>
            <a:off x="6443663" y="5943600"/>
            <a:ext cx="11509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en-US" altLang="zh-CN" sz="5400" b="1">
                <a:solidFill>
                  <a:srgbClr val="FF3300"/>
                </a:solidFill>
                <a:latin typeface="Arial" panose="020B0604020202020204" pitchFamily="34" charset="0"/>
              </a:rPr>
              <a:t>√</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60101"/>
                                        </p:tgtEl>
                                        <p:attrNameLst>
                                          <p:attrName>style.visibility</p:attrName>
                                        </p:attrNameLst>
                                      </p:cBhvr>
                                      <p:to>
                                        <p:strVal val="visible"/>
                                      </p:to>
                                    </p:set>
                                    <p:animEffect transition="in" filter="box(out)">
                                      <p:cBhvr>
                                        <p:cTn id="7" dur="2000"/>
                                        <p:tgtEl>
                                          <p:spTgt spid="260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60102"/>
                                        </p:tgtEl>
                                        <p:attrNameLst>
                                          <p:attrName>style.visibility</p:attrName>
                                        </p:attrNameLst>
                                      </p:cBhvr>
                                      <p:to>
                                        <p:strVal val="visible"/>
                                      </p:to>
                                    </p:set>
                                    <p:animEffect transition="in" filter="box(out)">
                                      <p:cBhvr>
                                        <p:cTn id="12" dur="2000"/>
                                        <p:tgtEl>
                                          <p:spTgt spid="260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1" grpId="0"/>
      <p:bldP spid="26010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sz="half" idx="1"/>
          </p:nvPr>
        </p:nvSpPr>
        <p:spPr>
          <a:xfrm>
            <a:off x="625475" y="95250"/>
            <a:ext cx="3810000" cy="503238"/>
          </a:xfrm>
        </p:spPr>
        <p:txBody>
          <a:bodyPr/>
          <a:lstStyle/>
          <a:p>
            <a:pPr eaLnBrk="1" hangingPunct="1">
              <a:lnSpc>
                <a:spcPct val="90000"/>
              </a:lnSpc>
              <a:buFontTx/>
              <a:buNone/>
            </a:pPr>
            <a:r>
              <a:rPr lang="en-US" altLang="zh-CN" sz="2800" b="1" smtClean="0">
                <a:solidFill>
                  <a:srgbClr val="0000FF"/>
                </a:solidFill>
              </a:rPr>
              <a:t>2. </a:t>
            </a:r>
            <a:r>
              <a:rPr lang="zh-CN" altLang="en-US" sz="2800" b="1" smtClean="0">
                <a:solidFill>
                  <a:srgbClr val="0000FF"/>
                </a:solidFill>
              </a:rPr>
              <a:t>空吸</a:t>
            </a:r>
            <a:endParaRPr lang="en-US" altLang="zh-CN" sz="2800" b="1" smtClean="0">
              <a:solidFill>
                <a:srgbClr val="0000FF"/>
              </a:solidFill>
            </a:endParaRPr>
          </a:p>
        </p:txBody>
      </p:sp>
      <p:graphicFrame>
        <p:nvGraphicFramePr>
          <p:cNvPr id="125957" name="Object 2"/>
          <p:cNvGraphicFramePr>
            <a:graphicFrameLocks noChangeAspect="1"/>
          </p:cNvGraphicFramePr>
          <p:nvPr/>
        </p:nvGraphicFramePr>
        <p:xfrm>
          <a:off x="4614863" y="4613275"/>
          <a:ext cx="3960812" cy="950913"/>
        </p:xfrm>
        <a:graphic>
          <a:graphicData uri="http://schemas.openxmlformats.org/presentationml/2006/ole">
            <mc:AlternateContent xmlns:mc="http://schemas.openxmlformats.org/markup-compatibility/2006">
              <mc:Choice xmlns:v="urn:schemas-microsoft-com:vml" Requires="v">
                <p:oleObj spid="_x0000_s10360" name="Equation" r:id="rId5" imgW="1409734" imgH="304740" progId="Equation.DSMT4">
                  <p:embed/>
                </p:oleObj>
              </mc:Choice>
              <mc:Fallback>
                <p:oleObj name="Equation" r:id="rId5" imgW="1409734" imgH="30474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4863" y="4613275"/>
                        <a:ext cx="3960812" cy="9509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graphicFrame>
        <p:nvGraphicFramePr>
          <p:cNvPr id="10244" name="Object 32"/>
          <p:cNvGraphicFramePr>
            <a:graphicFrameLocks noChangeAspect="1"/>
          </p:cNvGraphicFramePr>
          <p:nvPr/>
        </p:nvGraphicFramePr>
        <p:xfrm>
          <a:off x="5253038" y="115888"/>
          <a:ext cx="3760787" cy="763587"/>
        </p:xfrm>
        <a:graphic>
          <a:graphicData uri="http://schemas.openxmlformats.org/presentationml/2006/ole">
            <mc:AlternateContent xmlns:mc="http://schemas.openxmlformats.org/markup-compatibility/2006">
              <mc:Choice xmlns:v="urn:schemas-microsoft-com:vml" Requires="v">
                <p:oleObj spid="_x0000_s10361" name="公式" r:id="rId7" imgW="1358949" imgH="234900" progId="Equation.3">
                  <p:embed/>
                </p:oleObj>
              </mc:Choice>
              <mc:Fallback>
                <p:oleObj name="公式" r:id="rId7" imgW="1358949" imgH="234900" progId="Equation.3">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3038" y="115888"/>
                        <a:ext cx="3760787" cy="763587"/>
                      </a:xfrm>
                      <a:prstGeom prst="rect">
                        <a:avLst/>
                      </a:prstGeom>
                      <a:solidFill>
                        <a:srgbClr val="FFCC00">
                          <a:alpha val="27843"/>
                        </a:srgbClr>
                      </a:solidFill>
                      <a:ln w="28575">
                        <a:solidFill>
                          <a:srgbClr val="FF0000"/>
                        </a:solidFill>
                        <a:miter lim="800000"/>
                        <a:headEnd/>
                        <a:tailEnd/>
                      </a:ln>
                    </p:spPr>
                  </p:pic>
                </p:oleObj>
              </mc:Fallback>
            </mc:AlternateContent>
          </a:graphicData>
        </a:graphic>
      </p:graphicFrame>
      <p:sp>
        <p:nvSpPr>
          <p:cNvPr id="9" name="Rectangle 12"/>
          <p:cNvSpPr>
            <a:spLocks noChangeArrowheads="1"/>
          </p:cNvSpPr>
          <p:nvPr/>
        </p:nvSpPr>
        <p:spPr bwMode="auto">
          <a:xfrm>
            <a:off x="625475" y="6024563"/>
            <a:ext cx="78882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defRPr/>
            </a:pPr>
            <a:r>
              <a:rPr lang="zh-CN" altLang="en-US" sz="2800" b="1" dirty="0">
                <a:latin typeface="Times New Roman" pitchFamily="18" charset="0"/>
                <a:cs typeface="Times New Roman" pitchFamily="18" charset="0"/>
              </a:rPr>
              <a:t>实例</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喷雾器、</a:t>
            </a:r>
            <a:r>
              <a:rPr lang="zh-CN" altLang="en-US" sz="2800" b="1" dirty="0">
                <a:latin typeface="Arial" charset="0"/>
              </a:rPr>
              <a:t>水流抽气机、内燃机中汽化器</a:t>
            </a:r>
          </a:p>
          <a:p>
            <a:pPr marL="342900" indent="-342900" algn="ctr" eaLnBrk="1" hangingPunct="1">
              <a:lnSpc>
                <a:spcPct val="90000"/>
              </a:lnSpc>
              <a:spcBef>
                <a:spcPct val="20000"/>
              </a:spcBef>
              <a:buClr>
                <a:schemeClr val="accent2"/>
              </a:buClr>
              <a:buSzPct val="80000"/>
              <a:buFont typeface="Wingdings" pitchFamily="2" charset="2"/>
              <a:buNone/>
              <a:defRPr/>
            </a:pPr>
            <a:endParaRPr lang="zh-CN" altLang="en-US" sz="2800" b="1" dirty="0">
              <a:latin typeface="Times New Roman" pitchFamily="18" charset="0"/>
              <a:cs typeface="Times New Roman" pitchFamily="18" charset="0"/>
            </a:endParaRPr>
          </a:p>
        </p:txBody>
      </p:sp>
      <p:sp>
        <p:nvSpPr>
          <p:cNvPr id="10" name="Text Box 4"/>
          <p:cNvSpPr txBox="1">
            <a:spLocks noChangeArrowheads="1"/>
          </p:cNvSpPr>
          <p:nvPr/>
        </p:nvSpPr>
        <p:spPr bwMode="auto">
          <a:xfrm>
            <a:off x="5767388" y="4048125"/>
            <a:ext cx="27717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110000"/>
              </a:lnSpc>
              <a:buClr>
                <a:schemeClr val="accent2"/>
              </a:buClr>
              <a:buSzPct val="80000"/>
              <a:buFont typeface="Wingdings" panose="05000000000000000000" pitchFamily="2" charset="2"/>
              <a:buNone/>
            </a:pPr>
            <a:r>
              <a:rPr lang="en-US" altLang="zh-CN" sz="2800" b="1" i="1">
                <a:solidFill>
                  <a:srgbClr val="333399"/>
                </a:solidFill>
              </a:rPr>
              <a:t>S</a:t>
            </a:r>
            <a:r>
              <a:rPr lang="en-US" altLang="zh-CN" sz="2800" b="1" baseline="-25000">
                <a:solidFill>
                  <a:srgbClr val="333399"/>
                </a:solidFill>
              </a:rPr>
              <a:t>2</a:t>
            </a:r>
            <a:r>
              <a:rPr lang="en-US" altLang="zh-CN" sz="2800" b="1" i="1">
                <a:solidFill>
                  <a:srgbClr val="333399"/>
                </a:solidFill>
                <a:latin typeface="Book Antiqua" panose="02040602050305030304" pitchFamily="18" charset="0"/>
              </a:rPr>
              <a:t>v</a:t>
            </a:r>
            <a:r>
              <a:rPr lang="en-US" altLang="zh-CN" sz="2800" b="1" baseline="-25000">
                <a:solidFill>
                  <a:srgbClr val="333399"/>
                </a:solidFill>
              </a:rPr>
              <a:t>2</a:t>
            </a:r>
            <a:r>
              <a:rPr lang="en-US" altLang="zh-CN" sz="2800" b="1">
                <a:solidFill>
                  <a:srgbClr val="333399"/>
                </a:solidFill>
              </a:rPr>
              <a:t>=</a:t>
            </a:r>
            <a:r>
              <a:rPr lang="en-US" altLang="zh-CN" sz="2800" b="1" i="1">
                <a:solidFill>
                  <a:srgbClr val="333399"/>
                </a:solidFill>
              </a:rPr>
              <a:t>S</a:t>
            </a:r>
            <a:r>
              <a:rPr lang="en-US" altLang="zh-CN" sz="2800" b="1" baseline="-25000">
                <a:solidFill>
                  <a:srgbClr val="333399"/>
                </a:solidFill>
              </a:rPr>
              <a:t>1</a:t>
            </a:r>
            <a:r>
              <a:rPr lang="en-US" altLang="zh-CN" sz="2800" b="1" i="1">
                <a:solidFill>
                  <a:srgbClr val="333399"/>
                </a:solidFill>
                <a:latin typeface="Book Antiqua" panose="02040602050305030304" pitchFamily="18" charset="0"/>
              </a:rPr>
              <a:t>v</a:t>
            </a:r>
            <a:r>
              <a:rPr lang="en-US" altLang="zh-CN" sz="2800" b="1" baseline="-25000">
                <a:solidFill>
                  <a:srgbClr val="333399"/>
                </a:solidFill>
              </a:rPr>
              <a:t>1</a:t>
            </a:r>
          </a:p>
        </p:txBody>
      </p:sp>
      <p:sp>
        <p:nvSpPr>
          <p:cNvPr id="102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D6D70560-CE9F-4A3A-A014-3B54D02EF0A4}" type="slidenum">
              <a:rPr lang="en-US" altLang="zh-CN" sz="1800" smtClean="0">
                <a:solidFill>
                  <a:srgbClr val="0000FF"/>
                </a:solidFill>
                <a:latin typeface="Arial" panose="020B0604020202020204" pitchFamily="34" charset="0"/>
              </a:rPr>
              <a:pPr>
                <a:spcBef>
                  <a:spcPct val="0"/>
                </a:spcBef>
                <a:buFontTx/>
                <a:buNone/>
              </a:pPr>
              <a:t>3</a:t>
            </a:fld>
            <a:endParaRPr lang="en-US" altLang="zh-CN" sz="1800" smtClean="0">
              <a:solidFill>
                <a:srgbClr val="0000FF"/>
              </a:solidFill>
              <a:latin typeface="Arial" panose="020B0604020202020204" pitchFamily="34" charset="0"/>
            </a:endParaRPr>
          </a:p>
        </p:txBody>
      </p:sp>
      <p:grpSp>
        <p:nvGrpSpPr>
          <p:cNvPr id="11" name="Group 134"/>
          <p:cNvGrpSpPr>
            <a:grpSpLocks/>
          </p:cNvGrpSpPr>
          <p:nvPr/>
        </p:nvGrpSpPr>
        <p:grpSpPr bwMode="auto">
          <a:xfrm>
            <a:off x="4624388" y="1122363"/>
            <a:ext cx="3889375" cy="1298575"/>
            <a:chOff x="1104" y="288"/>
            <a:chExt cx="2450" cy="818"/>
          </a:xfrm>
        </p:grpSpPr>
        <p:sp>
          <p:nvSpPr>
            <p:cNvPr id="10288" name="Line 31"/>
            <p:cNvSpPr>
              <a:spLocks noChangeShapeType="1"/>
            </p:cNvSpPr>
            <p:nvPr/>
          </p:nvSpPr>
          <p:spPr bwMode="auto">
            <a:xfrm flipV="1">
              <a:off x="1104" y="561"/>
              <a:ext cx="8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9" name="Line 36"/>
            <p:cNvSpPr>
              <a:spLocks noChangeShapeType="1"/>
            </p:cNvSpPr>
            <p:nvPr/>
          </p:nvSpPr>
          <p:spPr bwMode="auto">
            <a:xfrm flipV="1">
              <a:off x="1240" y="696"/>
              <a:ext cx="362" cy="0"/>
            </a:xfrm>
            <a:prstGeom prst="line">
              <a:avLst/>
            </a:prstGeom>
            <a:noFill/>
            <a:ln w="222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90" name="Line 39"/>
            <p:cNvSpPr>
              <a:spLocks noChangeShapeType="1"/>
            </p:cNvSpPr>
            <p:nvPr/>
          </p:nvSpPr>
          <p:spPr bwMode="auto">
            <a:xfrm flipV="1">
              <a:off x="2646" y="697"/>
              <a:ext cx="363" cy="0"/>
            </a:xfrm>
            <a:prstGeom prst="line">
              <a:avLst/>
            </a:prstGeom>
            <a:noFill/>
            <a:ln w="222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291" name="Group 130"/>
            <p:cNvGrpSpPr>
              <a:grpSpLocks/>
            </p:cNvGrpSpPr>
            <p:nvPr/>
          </p:nvGrpSpPr>
          <p:grpSpPr bwMode="auto">
            <a:xfrm>
              <a:off x="1104" y="288"/>
              <a:ext cx="2450" cy="818"/>
              <a:chOff x="1104" y="288"/>
              <a:chExt cx="2450" cy="818"/>
            </a:xfrm>
          </p:grpSpPr>
          <p:sp>
            <p:nvSpPr>
              <p:cNvPr id="10292" name="Text Box 8"/>
              <p:cNvSpPr txBox="1">
                <a:spLocks noChangeArrowheads="1"/>
              </p:cNvSpPr>
              <p:nvPr/>
            </p:nvSpPr>
            <p:spPr bwMode="auto">
              <a:xfrm>
                <a:off x="1376" y="288"/>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400"/>
                  <a:t>A</a:t>
                </a:r>
                <a:endParaRPr lang="en-US" altLang="zh-CN" sz="2400" baseline="-25000"/>
              </a:p>
            </p:txBody>
          </p:sp>
          <p:sp>
            <p:nvSpPr>
              <p:cNvPr id="10293" name="Line 9"/>
              <p:cNvSpPr>
                <a:spLocks noChangeShapeType="1"/>
              </p:cNvSpPr>
              <p:nvPr/>
            </p:nvSpPr>
            <p:spPr bwMode="auto">
              <a:xfrm flipV="1">
                <a:off x="3009" y="833"/>
                <a:ext cx="45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94" name="Line 10"/>
              <p:cNvSpPr>
                <a:spLocks noChangeShapeType="1"/>
              </p:cNvSpPr>
              <p:nvPr/>
            </p:nvSpPr>
            <p:spPr bwMode="auto">
              <a:xfrm flipV="1">
                <a:off x="3009" y="697"/>
                <a:ext cx="408"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95" name="Text Box 11"/>
              <p:cNvSpPr txBox="1">
                <a:spLocks noChangeArrowheads="1"/>
              </p:cNvSpPr>
              <p:nvPr/>
            </p:nvSpPr>
            <p:spPr bwMode="auto">
              <a:xfrm>
                <a:off x="2193" y="379"/>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400"/>
                  <a:t>B</a:t>
                </a:r>
                <a:endParaRPr lang="en-US" altLang="zh-CN" sz="2400" baseline="-25000"/>
              </a:p>
            </p:txBody>
          </p:sp>
          <p:sp>
            <p:nvSpPr>
              <p:cNvPr id="10296" name="Text Box 21"/>
              <p:cNvSpPr txBox="1">
                <a:spLocks noChangeArrowheads="1"/>
              </p:cNvSpPr>
              <p:nvPr/>
            </p:nvSpPr>
            <p:spPr bwMode="auto">
              <a:xfrm>
                <a:off x="3145" y="288"/>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400"/>
                  <a:t>C</a:t>
                </a:r>
                <a:endParaRPr lang="en-US" altLang="zh-CN" sz="2400" baseline="-25000"/>
              </a:p>
            </p:txBody>
          </p:sp>
          <p:sp>
            <p:nvSpPr>
              <p:cNvPr id="10297" name="Freeform 24"/>
              <p:cNvSpPr>
                <a:spLocks/>
              </p:cNvSpPr>
              <p:nvPr/>
            </p:nvSpPr>
            <p:spPr bwMode="auto">
              <a:xfrm>
                <a:off x="1966" y="561"/>
                <a:ext cx="726" cy="181"/>
              </a:xfrm>
              <a:custGeom>
                <a:avLst/>
                <a:gdLst>
                  <a:gd name="T0" fmla="*/ 0 w 544"/>
                  <a:gd name="T1" fmla="*/ 0 h 272"/>
                  <a:gd name="T2" fmla="*/ 2735 w 544"/>
                  <a:gd name="T3" fmla="*/ 10 h 272"/>
                  <a:gd name="T4" fmla="*/ 5473 w 544"/>
                  <a:gd name="T5" fmla="*/ 0 h 272"/>
                  <a:gd name="T6" fmla="*/ 0 60000 65536"/>
                  <a:gd name="T7" fmla="*/ 0 60000 65536"/>
                  <a:gd name="T8" fmla="*/ 0 60000 65536"/>
                </a:gdLst>
                <a:ahLst/>
                <a:cxnLst>
                  <a:cxn ang="T6">
                    <a:pos x="T0" y="T1"/>
                  </a:cxn>
                  <a:cxn ang="T7">
                    <a:pos x="T2" y="T3"/>
                  </a:cxn>
                  <a:cxn ang="T8">
                    <a:pos x="T4" y="T5"/>
                  </a:cxn>
                </a:cxnLst>
                <a:rect l="0" t="0" r="r" b="b"/>
                <a:pathLst>
                  <a:path w="544" h="272">
                    <a:moveTo>
                      <a:pt x="0" y="0"/>
                    </a:moveTo>
                    <a:cubicBezTo>
                      <a:pt x="90" y="136"/>
                      <a:pt x="181" y="272"/>
                      <a:pt x="272" y="272"/>
                    </a:cubicBezTo>
                    <a:cubicBezTo>
                      <a:pt x="363" y="272"/>
                      <a:pt x="499" y="45"/>
                      <a:pt x="544" y="0"/>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98" name="Line 25"/>
              <p:cNvSpPr>
                <a:spLocks noChangeShapeType="1"/>
              </p:cNvSpPr>
              <p:nvPr/>
            </p:nvSpPr>
            <p:spPr bwMode="auto">
              <a:xfrm flipV="1">
                <a:off x="2692" y="561"/>
                <a:ext cx="8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99" name="Freeform 26"/>
              <p:cNvSpPr>
                <a:spLocks/>
              </p:cNvSpPr>
              <p:nvPr/>
            </p:nvSpPr>
            <p:spPr bwMode="auto">
              <a:xfrm>
                <a:off x="1966" y="697"/>
                <a:ext cx="681" cy="91"/>
              </a:xfrm>
              <a:custGeom>
                <a:avLst/>
                <a:gdLst>
                  <a:gd name="T0" fmla="*/ 0 w 544"/>
                  <a:gd name="T1" fmla="*/ 0 h 272"/>
                  <a:gd name="T2" fmla="*/ 1645 w 544"/>
                  <a:gd name="T3" fmla="*/ 0 h 272"/>
                  <a:gd name="T4" fmla="*/ 3285 w 544"/>
                  <a:gd name="T5" fmla="*/ 0 h 272"/>
                  <a:gd name="T6" fmla="*/ 0 60000 65536"/>
                  <a:gd name="T7" fmla="*/ 0 60000 65536"/>
                  <a:gd name="T8" fmla="*/ 0 60000 65536"/>
                </a:gdLst>
                <a:ahLst/>
                <a:cxnLst>
                  <a:cxn ang="T6">
                    <a:pos x="T0" y="T1"/>
                  </a:cxn>
                  <a:cxn ang="T7">
                    <a:pos x="T2" y="T3"/>
                  </a:cxn>
                  <a:cxn ang="T8">
                    <a:pos x="T4" y="T5"/>
                  </a:cxn>
                </a:cxnLst>
                <a:rect l="0" t="0" r="r" b="b"/>
                <a:pathLst>
                  <a:path w="544" h="272">
                    <a:moveTo>
                      <a:pt x="0" y="0"/>
                    </a:moveTo>
                    <a:cubicBezTo>
                      <a:pt x="90" y="136"/>
                      <a:pt x="181" y="272"/>
                      <a:pt x="272" y="272"/>
                    </a:cubicBezTo>
                    <a:cubicBezTo>
                      <a:pt x="363" y="272"/>
                      <a:pt x="499" y="45"/>
                      <a:pt x="544" y="0"/>
                    </a:cubicBezTo>
                  </a:path>
                </a:pathLst>
              </a:cu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0" name="Freeform 27"/>
              <p:cNvSpPr>
                <a:spLocks/>
              </p:cNvSpPr>
              <p:nvPr/>
            </p:nvSpPr>
            <p:spPr bwMode="auto">
              <a:xfrm rot="10800000">
                <a:off x="1966" y="924"/>
                <a:ext cx="726" cy="182"/>
              </a:xfrm>
              <a:custGeom>
                <a:avLst/>
                <a:gdLst>
                  <a:gd name="T0" fmla="*/ 0 w 544"/>
                  <a:gd name="T1" fmla="*/ 0 h 272"/>
                  <a:gd name="T2" fmla="*/ 2735 w 544"/>
                  <a:gd name="T3" fmla="*/ 11 h 272"/>
                  <a:gd name="T4" fmla="*/ 5473 w 544"/>
                  <a:gd name="T5" fmla="*/ 0 h 272"/>
                  <a:gd name="T6" fmla="*/ 0 60000 65536"/>
                  <a:gd name="T7" fmla="*/ 0 60000 65536"/>
                  <a:gd name="T8" fmla="*/ 0 60000 65536"/>
                </a:gdLst>
                <a:ahLst/>
                <a:cxnLst>
                  <a:cxn ang="T6">
                    <a:pos x="T0" y="T1"/>
                  </a:cxn>
                  <a:cxn ang="T7">
                    <a:pos x="T2" y="T3"/>
                  </a:cxn>
                  <a:cxn ang="T8">
                    <a:pos x="T4" y="T5"/>
                  </a:cxn>
                </a:cxnLst>
                <a:rect l="0" t="0" r="r" b="b"/>
                <a:pathLst>
                  <a:path w="544" h="272">
                    <a:moveTo>
                      <a:pt x="0" y="0"/>
                    </a:moveTo>
                    <a:cubicBezTo>
                      <a:pt x="90" y="136"/>
                      <a:pt x="181" y="272"/>
                      <a:pt x="272" y="272"/>
                    </a:cubicBezTo>
                    <a:cubicBezTo>
                      <a:pt x="363" y="272"/>
                      <a:pt x="499" y="45"/>
                      <a:pt x="544" y="0"/>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1" name="Line 28"/>
              <p:cNvSpPr>
                <a:spLocks noChangeShapeType="1"/>
              </p:cNvSpPr>
              <p:nvPr/>
            </p:nvSpPr>
            <p:spPr bwMode="auto">
              <a:xfrm flipV="1">
                <a:off x="1603" y="832"/>
                <a:ext cx="1452" cy="0"/>
              </a:xfrm>
              <a:prstGeom prst="line">
                <a:avLst/>
              </a:prstGeom>
              <a:noFill/>
              <a:ln w="222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2" name="Line 29"/>
              <p:cNvSpPr>
                <a:spLocks noChangeShapeType="1"/>
              </p:cNvSpPr>
              <p:nvPr/>
            </p:nvSpPr>
            <p:spPr bwMode="auto">
              <a:xfrm flipV="1">
                <a:off x="3009" y="969"/>
                <a:ext cx="408"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3" name="Line 30"/>
              <p:cNvSpPr>
                <a:spLocks noChangeShapeType="1"/>
              </p:cNvSpPr>
              <p:nvPr/>
            </p:nvSpPr>
            <p:spPr bwMode="auto">
              <a:xfrm flipV="1">
                <a:off x="2692" y="1105"/>
                <a:ext cx="8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4" name="Line 32"/>
              <p:cNvSpPr>
                <a:spLocks noChangeShapeType="1"/>
              </p:cNvSpPr>
              <p:nvPr/>
            </p:nvSpPr>
            <p:spPr bwMode="auto">
              <a:xfrm flipV="1">
                <a:off x="1104" y="1105"/>
                <a:ext cx="8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5" name="Line 33"/>
              <p:cNvSpPr>
                <a:spLocks noChangeShapeType="1"/>
              </p:cNvSpPr>
              <p:nvPr/>
            </p:nvSpPr>
            <p:spPr bwMode="auto">
              <a:xfrm flipV="1">
                <a:off x="1195" y="833"/>
                <a:ext cx="453" cy="0"/>
              </a:xfrm>
              <a:prstGeom prst="line">
                <a:avLst/>
              </a:prstGeom>
              <a:noFill/>
              <a:ln w="222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6" name="Line 34"/>
              <p:cNvSpPr>
                <a:spLocks noChangeShapeType="1"/>
              </p:cNvSpPr>
              <p:nvPr/>
            </p:nvSpPr>
            <p:spPr bwMode="auto">
              <a:xfrm flipV="1">
                <a:off x="1603" y="697"/>
                <a:ext cx="362"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7" name="Line 35"/>
              <p:cNvSpPr>
                <a:spLocks noChangeShapeType="1"/>
              </p:cNvSpPr>
              <p:nvPr/>
            </p:nvSpPr>
            <p:spPr bwMode="auto">
              <a:xfrm flipV="1">
                <a:off x="1558" y="969"/>
                <a:ext cx="407"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8" name="Line 37"/>
              <p:cNvSpPr>
                <a:spLocks noChangeShapeType="1"/>
              </p:cNvSpPr>
              <p:nvPr/>
            </p:nvSpPr>
            <p:spPr bwMode="auto">
              <a:xfrm flipV="1">
                <a:off x="1240" y="969"/>
                <a:ext cx="362" cy="0"/>
              </a:xfrm>
              <a:prstGeom prst="line">
                <a:avLst/>
              </a:prstGeom>
              <a:noFill/>
              <a:ln w="222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9" name="Line 38"/>
              <p:cNvSpPr>
                <a:spLocks noChangeShapeType="1"/>
              </p:cNvSpPr>
              <p:nvPr/>
            </p:nvSpPr>
            <p:spPr bwMode="auto">
              <a:xfrm flipV="1">
                <a:off x="2646" y="969"/>
                <a:ext cx="363" cy="0"/>
              </a:xfrm>
              <a:prstGeom prst="line">
                <a:avLst/>
              </a:prstGeom>
              <a:noFill/>
              <a:ln w="222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10" name="Freeform 41"/>
              <p:cNvSpPr>
                <a:spLocks/>
              </p:cNvSpPr>
              <p:nvPr/>
            </p:nvSpPr>
            <p:spPr bwMode="auto">
              <a:xfrm rot="10800000">
                <a:off x="1966" y="878"/>
                <a:ext cx="681" cy="91"/>
              </a:xfrm>
              <a:custGeom>
                <a:avLst/>
                <a:gdLst>
                  <a:gd name="T0" fmla="*/ 0 w 544"/>
                  <a:gd name="T1" fmla="*/ 0 h 272"/>
                  <a:gd name="T2" fmla="*/ 1645 w 544"/>
                  <a:gd name="T3" fmla="*/ 0 h 272"/>
                  <a:gd name="T4" fmla="*/ 3285 w 544"/>
                  <a:gd name="T5" fmla="*/ 0 h 272"/>
                  <a:gd name="T6" fmla="*/ 0 60000 65536"/>
                  <a:gd name="T7" fmla="*/ 0 60000 65536"/>
                  <a:gd name="T8" fmla="*/ 0 60000 65536"/>
                </a:gdLst>
                <a:ahLst/>
                <a:cxnLst>
                  <a:cxn ang="T6">
                    <a:pos x="T0" y="T1"/>
                  </a:cxn>
                  <a:cxn ang="T7">
                    <a:pos x="T2" y="T3"/>
                  </a:cxn>
                  <a:cxn ang="T8">
                    <a:pos x="T4" y="T5"/>
                  </a:cxn>
                </a:cxnLst>
                <a:rect l="0" t="0" r="r" b="b"/>
                <a:pathLst>
                  <a:path w="544" h="272">
                    <a:moveTo>
                      <a:pt x="0" y="0"/>
                    </a:moveTo>
                    <a:cubicBezTo>
                      <a:pt x="90" y="136"/>
                      <a:pt x="181" y="272"/>
                      <a:pt x="272" y="272"/>
                    </a:cubicBezTo>
                    <a:cubicBezTo>
                      <a:pt x="363" y="272"/>
                      <a:pt x="499" y="45"/>
                      <a:pt x="544" y="0"/>
                    </a:cubicBezTo>
                  </a:path>
                </a:pathLst>
              </a:cu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5" name="Group 53"/>
          <p:cNvGrpSpPr>
            <a:grpSpLocks/>
          </p:cNvGrpSpPr>
          <p:nvPr/>
        </p:nvGrpSpPr>
        <p:grpSpPr bwMode="auto">
          <a:xfrm>
            <a:off x="5386388" y="1579563"/>
            <a:ext cx="533400" cy="838200"/>
            <a:chOff x="1584" y="576"/>
            <a:chExt cx="336" cy="528"/>
          </a:xfrm>
        </p:grpSpPr>
        <p:sp>
          <p:nvSpPr>
            <p:cNvPr id="36" name="Oval 49"/>
            <p:cNvSpPr>
              <a:spLocks noChangeArrowheads="1"/>
            </p:cNvSpPr>
            <p:nvPr/>
          </p:nvSpPr>
          <p:spPr bwMode="auto">
            <a:xfrm>
              <a:off x="1584" y="576"/>
              <a:ext cx="192" cy="528"/>
            </a:xfrm>
            <a:prstGeom prst="ellipse">
              <a:avLst/>
            </a:prstGeom>
            <a:gradFill rotWithShape="1">
              <a:gsLst>
                <a:gs pos="0">
                  <a:schemeClr val="accent1">
                    <a:alpha val="52000"/>
                  </a:schemeClr>
                </a:gs>
                <a:gs pos="100000">
                  <a:schemeClr val="accent1">
                    <a:gamma/>
                    <a:shade val="46275"/>
                    <a:invGamma/>
                    <a:alpha val="46001"/>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285" name="Line 50"/>
            <p:cNvSpPr>
              <a:spLocks noChangeShapeType="1"/>
            </p:cNvSpPr>
            <p:nvPr/>
          </p:nvSpPr>
          <p:spPr bwMode="auto">
            <a:xfrm>
              <a:off x="1728" y="698"/>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6" name="Line 51"/>
            <p:cNvSpPr>
              <a:spLocks noChangeShapeType="1"/>
            </p:cNvSpPr>
            <p:nvPr/>
          </p:nvSpPr>
          <p:spPr bwMode="auto">
            <a:xfrm>
              <a:off x="1680" y="841"/>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7" name="Line 52"/>
            <p:cNvSpPr>
              <a:spLocks noChangeShapeType="1"/>
            </p:cNvSpPr>
            <p:nvPr/>
          </p:nvSpPr>
          <p:spPr bwMode="auto">
            <a:xfrm>
              <a:off x="1680" y="960"/>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 name="Group 54"/>
          <p:cNvGrpSpPr>
            <a:grpSpLocks/>
          </p:cNvGrpSpPr>
          <p:nvPr/>
        </p:nvGrpSpPr>
        <p:grpSpPr bwMode="auto">
          <a:xfrm>
            <a:off x="7672388" y="1579563"/>
            <a:ext cx="533400" cy="838200"/>
            <a:chOff x="1584" y="576"/>
            <a:chExt cx="336" cy="528"/>
          </a:xfrm>
        </p:grpSpPr>
        <p:sp>
          <p:nvSpPr>
            <p:cNvPr id="41" name="Oval 55"/>
            <p:cNvSpPr>
              <a:spLocks noChangeArrowheads="1"/>
            </p:cNvSpPr>
            <p:nvPr/>
          </p:nvSpPr>
          <p:spPr bwMode="auto">
            <a:xfrm>
              <a:off x="1584" y="576"/>
              <a:ext cx="192" cy="528"/>
            </a:xfrm>
            <a:prstGeom prst="ellipse">
              <a:avLst/>
            </a:prstGeom>
            <a:gradFill rotWithShape="1">
              <a:gsLst>
                <a:gs pos="0">
                  <a:schemeClr val="accent1">
                    <a:alpha val="52000"/>
                  </a:schemeClr>
                </a:gs>
                <a:gs pos="100000">
                  <a:schemeClr val="accent1">
                    <a:gamma/>
                    <a:shade val="46275"/>
                    <a:invGamma/>
                    <a:alpha val="46001"/>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281" name="Line 56"/>
            <p:cNvSpPr>
              <a:spLocks noChangeShapeType="1"/>
            </p:cNvSpPr>
            <p:nvPr/>
          </p:nvSpPr>
          <p:spPr bwMode="auto">
            <a:xfrm>
              <a:off x="1728" y="698"/>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2" name="Line 57"/>
            <p:cNvSpPr>
              <a:spLocks noChangeShapeType="1"/>
            </p:cNvSpPr>
            <p:nvPr/>
          </p:nvSpPr>
          <p:spPr bwMode="auto">
            <a:xfrm>
              <a:off x="1680" y="841"/>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3" name="Line 58"/>
            <p:cNvSpPr>
              <a:spLocks noChangeShapeType="1"/>
            </p:cNvSpPr>
            <p:nvPr/>
          </p:nvSpPr>
          <p:spPr bwMode="auto">
            <a:xfrm>
              <a:off x="1680" y="960"/>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45" name="Object 64"/>
          <p:cNvGraphicFramePr>
            <a:graphicFrameLocks noChangeAspect="1"/>
          </p:cNvGraphicFramePr>
          <p:nvPr/>
        </p:nvGraphicFramePr>
        <p:xfrm>
          <a:off x="5214938" y="2417763"/>
          <a:ext cx="904875" cy="523875"/>
        </p:xfrm>
        <a:graphic>
          <a:graphicData uri="http://schemas.openxmlformats.org/presentationml/2006/ole">
            <mc:AlternateContent xmlns:mc="http://schemas.openxmlformats.org/markup-compatibility/2006">
              <mc:Choice xmlns:v="urn:schemas-microsoft-com:vml" Requires="v">
                <p:oleObj spid="_x0000_s10362" name="Equation" r:id="rId9" imgW="342751" imgH="228501" progId="Equation.DSMT4">
                  <p:embed/>
                </p:oleObj>
              </mc:Choice>
              <mc:Fallback>
                <p:oleObj name="Equation" r:id="rId9" imgW="342751" imgH="228501" progId="Equation.DSMT4">
                  <p:embed/>
                  <p:pic>
                    <p:nvPicPr>
                      <p:cNvPr id="0" name="Object 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4938" y="2417763"/>
                        <a:ext cx="904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Object 65"/>
          <p:cNvGraphicFramePr>
            <a:graphicFrameLocks noChangeAspect="1"/>
          </p:cNvGraphicFramePr>
          <p:nvPr/>
        </p:nvGraphicFramePr>
        <p:xfrm>
          <a:off x="7612063" y="2413000"/>
          <a:ext cx="792162" cy="528638"/>
        </p:xfrm>
        <a:graphic>
          <a:graphicData uri="http://schemas.openxmlformats.org/presentationml/2006/ole">
            <mc:AlternateContent xmlns:mc="http://schemas.openxmlformats.org/markup-compatibility/2006">
              <mc:Choice xmlns:v="urn:schemas-microsoft-com:vml" Requires="v">
                <p:oleObj spid="_x0000_s10363" name="Equation" r:id="rId11" imgW="342751" imgH="228501" progId="Equation.DSMT4">
                  <p:embed/>
                </p:oleObj>
              </mc:Choice>
              <mc:Fallback>
                <p:oleObj name="Equation" r:id="rId11" imgW="342751" imgH="228501" progId="Equation.DSMT4">
                  <p:embed/>
                  <p:pic>
                    <p:nvPicPr>
                      <p:cNvPr id="0" name="Object 6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12063" y="2413000"/>
                        <a:ext cx="792162"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7" name="Group 66"/>
          <p:cNvGrpSpPr>
            <a:grpSpLocks/>
          </p:cNvGrpSpPr>
          <p:nvPr/>
        </p:nvGrpSpPr>
        <p:grpSpPr bwMode="auto">
          <a:xfrm>
            <a:off x="6529388" y="1844675"/>
            <a:ext cx="228600" cy="268288"/>
            <a:chOff x="1584" y="576"/>
            <a:chExt cx="336" cy="528"/>
          </a:xfrm>
        </p:grpSpPr>
        <p:sp>
          <p:nvSpPr>
            <p:cNvPr id="48" name="Oval 67"/>
            <p:cNvSpPr>
              <a:spLocks noChangeArrowheads="1"/>
            </p:cNvSpPr>
            <p:nvPr/>
          </p:nvSpPr>
          <p:spPr bwMode="auto">
            <a:xfrm>
              <a:off x="1584" y="576"/>
              <a:ext cx="191" cy="528"/>
            </a:xfrm>
            <a:prstGeom prst="ellipse">
              <a:avLst/>
            </a:prstGeom>
            <a:gradFill rotWithShape="1">
              <a:gsLst>
                <a:gs pos="0">
                  <a:schemeClr val="accent1">
                    <a:alpha val="52000"/>
                  </a:schemeClr>
                </a:gs>
                <a:gs pos="100000">
                  <a:schemeClr val="accent1">
                    <a:gamma/>
                    <a:shade val="46275"/>
                    <a:invGamma/>
                    <a:alpha val="46001"/>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277" name="Line 68"/>
            <p:cNvSpPr>
              <a:spLocks noChangeShapeType="1"/>
            </p:cNvSpPr>
            <p:nvPr/>
          </p:nvSpPr>
          <p:spPr bwMode="auto">
            <a:xfrm>
              <a:off x="1728" y="698"/>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8" name="Line 69"/>
            <p:cNvSpPr>
              <a:spLocks noChangeShapeType="1"/>
            </p:cNvSpPr>
            <p:nvPr/>
          </p:nvSpPr>
          <p:spPr bwMode="auto">
            <a:xfrm>
              <a:off x="1680" y="841"/>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9" name="Line 70"/>
            <p:cNvSpPr>
              <a:spLocks noChangeShapeType="1"/>
            </p:cNvSpPr>
            <p:nvPr/>
          </p:nvSpPr>
          <p:spPr bwMode="auto">
            <a:xfrm>
              <a:off x="1680" y="960"/>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52" name="Object 71"/>
          <p:cNvGraphicFramePr>
            <a:graphicFrameLocks noChangeAspect="1"/>
          </p:cNvGraphicFramePr>
          <p:nvPr/>
        </p:nvGraphicFramePr>
        <p:xfrm>
          <a:off x="6865938" y="898525"/>
          <a:ext cx="846137" cy="563563"/>
        </p:xfrm>
        <a:graphic>
          <a:graphicData uri="http://schemas.openxmlformats.org/presentationml/2006/ole">
            <mc:AlternateContent xmlns:mc="http://schemas.openxmlformats.org/markup-compatibility/2006">
              <mc:Choice xmlns:v="urn:schemas-microsoft-com:vml" Requires="v">
                <p:oleObj spid="_x0000_s10364" name="Equation" r:id="rId13" imgW="342751" imgH="228501" progId="Equation.DSMT4">
                  <p:embed/>
                </p:oleObj>
              </mc:Choice>
              <mc:Fallback>
                <p:oleObj name="Equation" r:id="rId13" imgW="342751" imgH="228501" progId="Equation.DSMT4">
                  <p:embed/>
                  <p:pic>
                    <p:nvPicPr>
                      <p:cNvPr id="0" name="Object 7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65938" y="898525"/>
                        <a:ext cx="846137"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 name="Line 72"/>
          <p:cNvSpPr>
            <a:spLocks noChangeShapeType="1"/>
          </p:cNvSpPr>
          <p:nvPr/>
        </p:nvSpPr>
        <p:spPr bwMode="auto">
          <a:xfrm flipV="1">
            <a:off x="6605588" y="1427163"/>
            <a:ext cx="381000" cy="38100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4" name="Object 73"/>
          <p:cNvGraphicFramePr>
            <a:graphicFrameLocks noChangeAspect="1"/>
          </p:cNvGraphicFramePr>
          <p:nvPr/>
        </p:nvGraphicFramePr>
        <p:xfrm>
          <a:off x="4737100" y="3073400"/>
          <a:ext cx="1255713" cy="550863"/>
        </p:xfrm>
        <a:graphic>
          <a:graphicData uri="http://schemas.openxmlformats.org/presentationml/2006/ole">
            <mc:AlternateContent xmlns:mc="http://schemas.openxmlformats.org/markup-compatibility/2006">
              <mc:Choice xmlns:v="urn:schemas-microsoft-com:vml" Requires="v">
                <p:oleObj spid="_x0000_s10365" name="Equation" r:id="rId15" imgW="520700" imgH="228600" progId="Equation.DSMT4">
                  <p:embed/>
                </p:oleObj>
              </mc:Choice>
              <mc:Fallback>
                <p:oleObj name="Equation" r:id="rId15" imgW="520700" imgH="228600" progId="Equation.DSMT4">
                  <p:embed/>
                  <p:pic>
                    <p:nvPicPr>
                      <p:cNvPr id="0" name="Object 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7100" y="3073400"/>
                        <a:ext cx="1255713"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 name="Oval 168"/>
          <p:cNvSpPr>
            <a:spLocks noChangeArrowheads="1"/>
          </p:cNvSpPr>
          <p:nvPr/>
        </p:nvSpPr>
        <p:spPr bwMode="auto">
          <a:xfrm>
            <a:off x="6529388" y="2112963"/>
            <a:ext cx="152400" cy="152400"/>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grpSp>
        <p:nvGrpSpPr>
          <p:cNvPr id="57" name="Group 169"/>
          <p:cNvGrpSpPr>
            <a:grpSpLocks/>
          </p:cNvGrpSpPr>
          <p:nvPr/>
        </p:nvGrpSpPr>
        <p:grpSpPr bwMode="auto">
          <a:xfrm>
            <a:off x="6243638" y="2112963"/>
            <a:ext cx="1008062" cy="1728787"/>
            <a:chOff x="2124" y="960"/>
            <a:chExt cx="635" cy="1089"/>
          </a:xfrm>
        </p:grpSpPr>
        <p:sp>
          <p:nvSpPr>
            <p:cNvPr id="10261" name="Rectangle 170" descr="横虚线"/>
            <p:cNvSpPr>
              <a:spLocks noChangeArrowheads="1"/>
            </p:cNvSpPr>
            <p:nvPr/>
          </p:nvSpPr>
          <p:spPr bwMode="auto">
            <a:xfrm>
              <a:off x="2158" y="1776"/>
              <a:ext cx="453" cy="272"/>
            </a:xfrm>
            <a:prstGeom prst="rect">
              <a:avLst/>
            </a:prstGeom>
            <a:pattFill prst="dashHorz">
              <a:fgClr>
                <a:schemeClr val="bg2"/>
              </a:fgClr>
              <a:bgClr>
                <a:schemeClr val="bg1"/>
              </a:bgClr>
            </a:patt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262" name="Line 171"/>
            <p:cNvSpPr>
              <a:spLocks noChangeShapeType="1"/>
            </p:cNvSpPr>
            <p:nvPr/>
          </p:nvSpPr>
          <p:spPr bwMode="auto">
            <a:xfrm>
              <a:off x="2124" y="1641"/>
              <a:ext cx="1" cy="408"/>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3" name="Line 172"/>
            <p:cNvSpPr>
              <a:spLocks noChangeShapeType="1"/>
            </p:cNvSpPr>
            <p:nvPr/>
          </p:nvSpPr>
          <p:spPr bwMode="auto">
            <a:xfrm>
              <a:off x="2578" y="1641"/>
              <a:ext cx="1" cy="408"/>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4" name="Line 173"/>
            <p:cNvSpPr>
              <a:spLocks noChangeShapeType="1"/>
            </p:cNvSpPr>
            <p:nvPr/>
          </p:nvSpPr>
          <p:spPr bwMode="auto">
            <a:xfrm>
              <a:off x="2124" y="2049"/>
              <a:ext cx="45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5" name="Line 174"/>
            <p:cNvSpPr>
              <a:spLocks noChangeShapeType="1"/>
            </p:cNvSpPr>
            <p:nvPr/>
          </p:nvSpPr>
          <p:spPr bwMode="auto">
            <a:xfrm flipV="1">
              <a:off x="2124" y="1595"/>
              <a:ext cx="91" cy="4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6" name="Line 175"/>
            <p:cNvSpPr>
              <a:spLocks noChangeShapeType="1"/>
            </p:cNvSpPr>
            <p:nvPr/>
          </p:nvSpPr>
          <p:spPr bwMode="auto">
            <a:xfrm>
              <a:off x="2487" y="1595"/>
              <a:ext cx="91" cy="4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7" name="Line 176"/>
            <p:cNvSpPr>
              <a:spLocks noChangeShapeType="1"/>
            </p:cNvSpPr>
            <p:nvPr/>
          </p:nvSpPr>
          <p:spPr bwMode="auto">
            <a:xfrm>
              <a:off x="2215" y="1550"/>
              <a:ext cx="1" cy="45"/>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8" name="Line 177"/>
            <p:cNvSpPr>
              <a:spLocks noChangeShapeType="1"/>
            </p:cNvSpPr>
            <p:nvPr/>
          </p:nvSpPr>
          <p:spPr bwMode="auto">
            <a:xfrm>
              <a:off x="2487" y="1550"/>
              <a:ext cx="1" cy="45"/>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9" name="Line 178"/>
            <p:cNvSpPr>
              <a:spLocks noChangeShapeType="1"/>
            </p:cNvSpPr>
            <p:nvPr/>
          </p:nvSpPr>
          <p:spPr bwMode="auto">
            <a:xfrm>
              <a:off x="2260" y="1505"/>
              <a:ext cx="1" cy="181"/>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0" name="Line 179"/>
            <p:cNvSpPr>
              <a:spLocks noChangeShapeType="1"/>
            </p:cNvSpPr>
            <p:nvPr/>
          </p:nvSpPr>
          <p:spPr bwMode="auto">
            <a:xfrm>
              <a:off x="2441" y="1505"/>
              <a:ext cx="1" cy="181"/>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1" name="Text Box 180"/>
            <p:cNvSpPr txBox="1">
              <a:spLocks noChangeArrowheads="1"/>
            </p:cNvSpPr>
            <p:nvPr/>
          </p:nvSpPr>
          <p:spPr bwMode="auto">
            <a:xfrm>
              <a:off x="2396" y="1233"/>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400" b="1" i="1"/>
                <a:t>p</a:t>
              </a:r>
              <a:r>
                <a:rPr lang="en-US" altLang="zh-CN" sz="2400" b="1" baseline="-25000"/>
                <a:t>0</a:t>
              </a:r>
            </a:p>
          </p:txBody>
        </p:sp>
        <p:sp>
          <p:nvSpPr>
            <p:cNvPr id="10272" name="Line 181"/>
            <p:cNvSpPr>
              <a:spLocks noChangeShapeType="1"/>
            </p:cNvSpPr>
            <p:nvPr/>
          </p:nvSpPr>
          <p:spPr bwMode="auto">
            <a:xfrm>
              <a:off x="2305" y="960"/>
              <a:ext cx="1" cy="9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3" name="Line 182"/>
            <p:cNvSpPr>
              <a:spLocks noChangeShapeType="1"/>
            </p:cNvSpPr>
            <p:nvPr/>
          </p:nvSpPr>
          <p:spPr bwMode="auto">
            <a:xfrm>
              <a:off x="2396" y="960"/>
              <a:ext cx="1" cy="9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4" name="Line 183"/>
            <p:cNvSpPr>
              <a:spLocks noChangeShapeType="1"/>
            </p:cNvSpPr>
            <p:nvPr/>
          </p:nvSpPr>
          <p:spPr bwMode="auto">
            <a:xfrm>
              <a:off x="2124" y="1777"/>
              <a:ext cx="18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5" name="Line 184"/>
            <p:cNvSpPr>
              <a:spLocks noChangeShapeType="1"/>
            </p:cNvSpPr>
            <p:nvPr/>
          </p:nvSpPr>
          <p:spPr bwMode="auto">
            <a:xfrm>
              <a:off x="2396" y="1777"/>
              <a:ext cx="18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3" name="Rectangle 185" descr="横虚线"/>
          <p:cNvSpPr>
            <a:spLocks noChangeArrowheads="1"/>
          </p:cNvSpPr>
          <p:nvPr/>
        </p:nvSpPr>
        <p:spPr bwMode="auto">
          <a:xfrm>
            <a:off x="6537325" y="2112963"/>
            <a:ext cx="144463" cy="1655762"/>
          </a:xfrm>
          <a:prstGeom prst="rect">
            <a:avLst/>
          </a:prstGeom>
          <a:pattFill prst="dashHorz">
            <a:fgClr>
              <a:schemeClr val="bg2"/>
            </a:fgClr>
            <a:bgClr>
              <a:schemeClr val="bg1"/>
            </a:bgClr>
          </a:patt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Tree>
    <p:controls>
      <mc:AlternateContent xmlns:mc="http://schemas.openxmlformats.org/markup-compatibility/2006">
        <mc:Choice xmlns:v="urn:schemas-microsoft-com:vml" Requires="v">
          <p:control spid="10366" name="ShockwaveFlash1" r:id="rId2" imgW="4114800" imgH="3200400"/>
        </mc:Choice>
        <mc:Fallback>
          <p:control name="ShockwaveFlash1" r:id="rId2" imgW="4114800" imgH="3200400">
            <p:pic>
              <p:nvPicPr>
                <p:cNvPr id="10260" name="ShockwaveFlash1"/>
                <p:cNvPicPr preferRelativeResize="0">
                  <a:picLocks noChangeArrowheads="1" noChangeShapeType="1"/>
                </p:cNvPicPr>
                <p:nvPr/>
              </p:nvPicPr>
              <p:blipFill>
                <a:blip r:embed="rId17"/>
                <a:srcRect/>
                <a:stretch>
                  <a:fillRect/>
                </a:stretch>
              </p:blipFill>
              <p:spPr bwMode="auto">
                <a:xfrm>
                  <a:off x="298450" y="754063"/>
                  <a:ext cx="3659188" cy="496093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Effect transition="in" filter="blinds(horizontal)">
                                      <p:cBhvr>
                                        <p:cTn id="7" dur="500"/>
                                        <p:tgtEl>
                                          <p:spTgt spid="125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2595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blinds(horizontal)">
                                      <p:cBhvr>
                                        <p:cTn id="26" dur="500"/>
                                        <p:tgtEl>
                                          <p:spTgt spid="35"/>
                                        </p:tgtEl>
                                      </p:cBhvr>
                                    </p:animEffect>
                                  </p:childTnLst>
                                </p:cTn>
                              </p:par>
                            </p:childTnLst>
                          </p:cTn>
                        </p:par>
                        <p:par>
                          <p:cTn id="27" fill="hold" nodeType="afterGroup">
                            <p:stCondLst>
                              <p:cond delay="500"/>
                            </p:stCondLst>
                            <p:childTnLst>
                              <p:par>
                                <p:cTn id="28" presetID="3" presetClass="entr" presetSubtype="10" fill="hold"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blinds(horizontal)">
                                      <p:cBhvr>
                                        <p:cTn id="30" dur="500"/>
                                        <p:tgtEl>
                                          <p:spTgt spid="45"/>
                                        </p:tgtEl>
                                      </p:cBhvr>
                                    </p:animEffect>
                                  </p:childTnLst>
                                </p:cTn>
                              </p:par>
                            </p:childTnLst>
                          </p:cTn>
                        </p:par>
                        <p:par>
                          <p:cTn id="31" fill="hold" nodeType="afterGroup">
                            <p:stCondLst>
                              <p:cond delay="1000"/>
                            </p:stCondLst>
                            <p:childTnLst>
                              <p:par>
                                <p:cTn id="32" presetID="3" presetClass="entr" presetSubtype="10"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blinds(horizontal)">
                                      <p:cBhvr>
                                        <p:cTn id="34" dur="500"/>
                                        <p:tgtEl>
                                          <p:spTgt spid="40"/>
                                        </p:tgtEl>
                                      </p:cBhvr>
                                    </p:animEffect>
                                  </p:childTnLst>
                                </p:cTn>
                              </p:par>
                            </p:childTnLst>
                          </p:cTn>
                        </p:par>
                        <p:par>
                          <p:cTn id="35" fill="hold" nodeType="afterGroup">
                            <p:stCondLst>
                              <p:cond delay="1500"/>
                            </p:stCondLst>
                            <p:childTnLst>
                              <p:par>
                                <p:cTn id="36" presetID="3" presetClass="entr" presetSubtype="10" fill="hold" nodeType="after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blinds(horizontal)">
                                      <p:cBhvr>
                                        <p:cTn id="38" dur="500"/>
                                        <p:tgtEl>
                                          <p:spTgt spid="4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blinds(horizontal)">
                                      <p:cBhvr>
                                        <p:cTn id="43" dur="500"/>
                                        <p:tgtEl>
                                          <p:spTgt spid="47"/>
                                        </p:tgtEl>
                                      </p:cBhvr>
                                    </p:animEffect>
                                  </p:childTnLst>
                                </p:cTn>
                              </p:par>
                            </p:childTnLst>
                          </p:cTn>
                        </p:par>
                        <p:par>
                          <p:cTn id="44" fill="hold" nodeType="afterGroup">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wipe(down)">
                                      <p:cBhvr>
                                        <p:cTn id="47" dur="500"/>
                                        <p:tgtEl>
                                          <p:spTgt spid="53"/>
                                        </p:tgtEl>
                                      </p:cBhvr>
                                    </p:animEffect>
                                  </p:childTnLst>
                                </p:cTn>
                              </p:par>
                            </p:childTnLst>
                          </p:cTn>
                        </p:par>
                        <p:par>
                          <p:cTn id="48" fill="hold" nodeType="afterGroup">
                            <p:stCondLst>
                              <p:cond delay="1000"/>
                            </p:stCondLst>
                            <p:childTnLst>
                              <p:par>
                                <p:cTn id="49" presetID="3" presetClass="entr" presetSubtype="10" fill="hold" nodeType="after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blinds(horizontal)">
                                      <p:cBhvr>
                                        <p:cTn id="51" dur="500"/>
                                        <p:tgtEl>
                                          <p:spTgt spid="5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blinds(horizontal)">
                                      <p:cBhvr>
                                        <p:cTn id="56" dur="500"/>
                                        <p:tgtEl>
                                          <p:spTgt spid="5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blinds(horizontal)">
                                      <p:cBhvr>
                                        <p:cTn id="61" dur="500"/>
                                        <p:tgtEl>
                                          <p:spTgt spid="5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nodeType="click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blinds(horizontal)">
                                      <p:cBhvr>
                                        <p:cTn id="66" dur="500"/>
                                        <p:tgtEl>
                                          <p:spTgt spid="5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73"/>
                                        </p:tgtEl>
                                        <p:attrNameLst>
                                          <p:attrName>style.visibility</p:attrName>
                                        </p:attrNameLst>
                                      </p:cBhvr>
                                      <p:to>
                                        <p:strVal val="visible"/>
                                      </p:to>
                                    </p:set>
                                    <p:animEffect transition="in" filter="slide(fromBottom)">
                                      <p:cBhvr>
                                        <p:cTn id="71" dur="5000"/>
                                        <p:tgtEl>
                                          <p:spTgt spid="7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blinds(horizontal)">
                                      <p:cBhvr>
                                        <p:cTn id="7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p:bldP spid="9" grpId="0"/>
      <p:bldP spid="10" grpId="0"/>
      <p:bldP spid="53" grpId="0" animBg="1"/>
      <p:bldP spid="56" grpId="0" animBg="1"/>
      <p:bldP spid="73"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23850" y="549275"/>
            <a:ext cx="84963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kumimoji="1" lang="en-US" altLang="zh-CN" sz="2800" b="1">
                <a:solidFill>
                  <a:schemeClr val="folHlink"/>
                </a:solidFill>
              </a:rPr>
              <a:t>7</a:t>
            </a:r>
            <a:r>
              <a:rPr kumimoji="1" lang="zh-CN" altLang="en-US" sz="2800" b="1">
                <a:solidFill>
                  <a:schemeClr val="folHlink"/>
                </a:solidFill>
              </a:rPr>
              <a:t>．</a:t>
            </a:r>
            <a:r>
              <a:rPr lang="zh-CN" altLang="en-US" sz="2800" b="1"/>
              <a:t>黏滞流体在半径为</a:t>
            </a:r>
            <a:r>
              <a:rPr lang="en-US" altLang="zh-CN" sz="2800" b="1" i="1">
                <a:solidFill>
                  <a:srgbClr val="333399"/>
                </a:solidFill>
              </a:rPr>
              <a:t>r</a:t>
            </a:r>
            <a:r>
              <a:rPr lang="zh-CN" altLang="en-US" sz="2800" b="1"/>
              <a:t>的水平管中流动，其体积流量为</a:t>
            </a:r>
            <a:r>
              <a:rPr lang="en-US" altLang="zh-CN" sz="2800" b="1" i="1">
                <a:solidFill>
                  <a:srgbClr val="333399"/>
                </a:solidFill>
              </a:rPr>
              <a:t>Q</a:t>
            </a:r>
            <a:r>
              <a:rPr lang="zh-CN" altLang="en-US" sz="2800" b="1"/>
              <a:t>，如果在半径为</a:t>
            </a:r>
            <a:r>
              <a:rPr lang="en-US" altLang="zh-CN" sz="2800" b="1" i="1">
                <a:solidFill>
                  <a:srgbClr val="333399"/>
                </a:solidFill>
              </a:rPr>
              <a:t>r</a:t>
            </a:r>
            <a:r>
              <a:rPr lang="en-US" altLang="zh-CN" sz="2800" b="1">
                <a:solidFill>
                  <a:srgbClr val="333399"/>
                </a:solidFill>
              </a:rPr>
              <a:t>/3</a:t>
            </a:r>
            <a:r>
              <a:rPr lang="zh-CN" altLang="en-US" sz="2800" b="1"/>
              <a:t>的水平管中流动，其它条件不变，则其体积流量为（   ）</a:t>
            </a:r>
          </a:p>
          <a:p>
            <a:pPr eaLnBrk="1" hangingPunct="1">
              <a:spcBef>
                <a:spcPct val="0"/>
              </a:spcBef>
              <a:buFontTx/>
              <a:buNone/>
            </a:pPr>
            <a:r>
              <a:rPr lang="zh-CN" altLang="en-US" sz="2800" b="1"/>
              <a:t>     </a:t>
            </a:r>
            <a:r>
              <a:rPr lang="en-US" altLang="zh-CN" sz="2800" b="1"/>
              <a:t>A</a:t>
            </a:r>
            <a:r>
              <a:rPr lang="zh-CN" altLang="en-US" sz="2800" b="1"/>
              <a:t>．</a:t>
            </a:r>
            <a:r>
              <a:rPr lang="en-US" altLang="zh-CN" sz="2800" b="1"/>
              <a:t>3</a:t>
            </a:r>
            <a:r>
              <a:rPr lang="en-US" altLang="zh-CN" sz="2800" b="1" i="1"/>
              <a:t>Q</a:t>
            </a:r>
            <a:r>
              <a:rPr lang="zh-CN" altLang="en-US" sz="2800" b="1"/>
              <a:t>；                 </a:t>
            </a:r>
            <a:r>
              <a:rPr lang="en-US" altLang="zh-CN" sz="2800" b="1"/>
              <a:t>B</a:t>
            </a:r>
            <a:r>
              <a:rPr lang="zh-CN" altLang="en-US" sz="2800" b="1"/>
              <a:t>． </a:t>
            </a:r>
            <a:r>
              <a:rPr lang="en-US" altLang="zh-CN" sz="2800" b="1" i="1"/>
              <a:t>Q</a:t>
            </a:r>
            <a:r>
              <a:rPr lang="en-US" altLang="zh-CN" sz="2800" b="1"/>
              <a:t> /3</a:t>
            </a:r>
            <a:r>
              <a:rPr lang="zh-CN" altLang="en-US" sz="2800" b="1"/>
              <a:t>；           </a:t>
            </a:r>
          </a:p>
          <a:p>
            <a:pPr eaLnBrk="1" hangingPunct="1">
              <a:spcBef>
                <a:spcPct val="0"/>
              </a:spcBef>
              <a:buFontTx/>
              <a:buNone/>
            </a:pPr>
            <a:r>
              <a:rPr lang="zh-CN" altLang="en-US" sz="2800" b="1"/>
              <a:t>     </a:t>
            </a:r>
            <a:r>
              <a:rPr lang="en-US" altLang="zh-CN" sz="2800" b="1"/>
              <a:t>C</a:t>
            </a:r>
            <a:r>
              <a:rPr lang="zh-CN" altLang="en-US" sz="2800" b="1"/>
              <a:t>．</a:t>
            </a:r>
            <a:r>
              <a:rPr lang="en-US" altLang="zh-CN" sz="2800" b="1"/>
              <a:t>81</a:t>
            </a:r>
            <a:r>
              <a:rPr lang="en-US" altLang="zh-CN" sz="2800" b="1" i="1"/>
              <a:t>Q</a:t>
            </a:r>
            <a:r>
              <a:rPr lang="zh-CN" altLang="en-US" sz="2800" b="1"/>
              <a:t>；               </a:t>
            </a:r>
            <a:r>
              <a:rPr lang="en-US" altLang="zh-CN" sz="2800" b="1">
                <a:solidFill>
                  <a:schemeClr val="tx2"/>
                </a:solidFill>
              </a:rPr>
              <a:t>D</a:t>
            </a:r>
            <a:r>
              <a:rPr lang="zh-CN" altLang="en-US" sz="2800" b="1">
                <a:solidFill>
                  <a:schemeClr val="tx2"/>
                </a:solidFill>
              </a:rPr>
              <a:t>． </a:t>
            </a:r>
            <a:r>
              <a:rPr lang="en-US" altLang="zh-CN" sz="2800" b="1" i="1"/>
              <a:t>Q</a:t>
            </a:r>
            <a:r>
              <a:rPr lang="en-US" altLang="zh-CN" sz="2800" b="1"/>
              <a:t> /81</a:t>
            </a:r>
            <a:r>
              <a:rPr lang="zh-CN" altLang="en-US" sz="2800" b="1"/>
              <a:t>．</a:t>
            </a:r>
          </a:p>
          <a:p>
            <a:pPr eaLnBrk="1" hangingPunct="1">
              <a:spcBef>
                <a:spcPct val="0"/>
              </a:spcBef>
              <a:buFontTx/>
              <a:buNone/>
            </a:pPr>
            <a:endParaRPr lang="zh-CN" altLang="en-US" sz="2800" b="1"/>
          </a:p>
          <a:p>
            <a:pPr eaLnBrk="1" hangingPunct="1">
              <a:spcBef>
                <a:spcPct val="0"/>
              </a:spcBef>
              <a:buFontTx/>
              <a:buNone/>
            </a:pPr>
            <a:r>
              <a:rPr kumimoji="1" lang="en-US" altLang="zh-CN" sz="2800" b="1">
                <a:solidFill>
                  <a:schemeClr val="folHlink"/>
                </a:solidFill>
              </a:rPr>
              <a:t>8</a:t>
            </a:r>
            <a:r>
              <a:rPr kumimoji="1" lang="zh-CN" altLang="en-US" sz="2800" b="1">
                <a:solidFill>
                  <a:schemeClr val="folHlink"/>
                </a:solidFill>
              </a:rPr>
              <a:t>．</a:t>
            </a:r>
            <a:r>
              <a:rPr lang="zh-CN" altLang="en-US" sz="2800" b="1"/>
              <a:t>粘滞流体通过长度为</a:t>
            </a:r>
            <a:r>
              <a:rPr lang="en-US" altLang="zh-CN" sz="2800" b="1" i="1">
                <a:solidFill>
                  <a:srgbClr val="333399"/>
                </a:solidFill>
              </a:rPr>
              <a:t>l</a:t>
            </a:r>
            <a:r>
              <a:rPr lang="zh-CN" altLang="en-US" sz="2800" b="1"/>
              <a:t>、管径为</a:t>
            </a:r>
            <a:r>
              <a:rPr lang="en-US" altLang="zh-CN" sz="2800" b="1" i="1">
                <a:solidFill>
                  <a:srgbClr val="333399"/>
                </a:solidFill>
              </a:rPr>
              <a:t>r</a:t>
            </a:r>
            <a:r>
              <a:rPr lang="zh-CN" altLang="en-US" sz="2800" b="1"/>
              <a:t>的流管，流阻为</a:t>
            </a:r>
            <a:r>
              <a:rPr lang="en-US" altLang="zh-CN" sz="2800" b="1" i="1">
                <a:solidFill>
                  <a:srgbClr val="333399"/>
                </a:solidFill>
              </a:rPr>
              <a:t>R</a:t>
            </a:r>
            <a:r>
              <a:rPr lang="en-US" altLang="zh-CN" sz="2800" b="1" i="1" baseline="-25000">
                <a:solidFill>
                  <a:srgbClr val="333399"/>
                </a:solidFill>
              </a:rPr>
              <a:t>f</a:t>
            </a:r>
            <a:r>
              <a:rPr lang="zh-CN" altLang="en-US" sz="2800" b="1"/>
              <a:t>，若再连接长度为</a:t>
            </a:r>
            <a:r>
              <a:rPr lang="en-US" altLang="zh-CN" sz="2800" b="1" i="1">
                <a:solidFill>
                  <a:srgbClr val="333399"/>
                </a:solidFill>
              </a:rPr>
              <a:t>l</a:t>
            </a:r>
            <a:r>
              <a:rPr lang="zh-CN" altLang="en-US" sz="2800" b="1"/>
              <a:t>、管径为</a:t>
            </a:r>
            <a:r>
              <a:rPr lang="en-US" altLang="zh-CN" sz="2800" b="1" i="1">
                <a:solidFill>
                  <a:srgbClr val="333399"/>
                </a:solidFill>
              </a:rPr>
              <a:t>r</a:t>
            </a:r>
            <a:r>
              <a:rPr lang="en-US" altLang="zh-CN" sz="2800" b="1">
                <a:solidFill>
                  <a:srgbClr val="333399"/>
                </a:solidFill>
              </a:rPr>
              <a:t>/3</a:t>
            </a:r>
            <a:r>
              <a:rPr lang="zh-CN" altLang="en-US" sz="2800" b="1"/>
              <a:t>的流管，则这两段流管的总流阻为 （  ）</a:t>
            </a:r>
          </a:p>
          <a:p>
            <a:pPr eaLnBrk="1" hangingPunct="1">
              <a:spcBef>
                <a:spcPct val="0"/>
              </a:spcBef>
              <a:buFontTx/>
              <a:buNone/>
            </a:pPr>
            <a:r>
              <a:rPr lang="zh-CN" altLang="en-US" sz="2800" b="1"/>
              <a:t>      </a:t>
            </a:r>
            <a:r>
              <a:rPr lang="en-US" altLang="zh-CN" sz="2800" b="1"/>
              <a:t>A</a:t>
            </a:r>
            <a:r>
              <a:rPr lang="zh-CN" altLang="en-US" sz="2800" b="1"/>
              <a:t>．</a:t>
            </a:r>
            <a:r>
              <a:rPr lang="en-US" altLang="zh-CN" sz="2800" b="1"/>
              <a:t>2</a:t>
            </a:r>
            <a:r>
              <a:rPr lang="en-US" altLang="zh-CN" sz="2800" b="1" i="1"/>
              <a:t>R</a:t>
            </a:r>
            <a:r>
              <a:rPr lang="en-US" altLang="zh-CN" sz="2800" b="1" i="1" baseline="-25000"/>
              <a:t>f </a:t>
            </a:r>
            <a:r>
              <a:rPr lang="zh-CN" altLang="en-US" sz="2800" b="1"/>
              <a:t>；                </a:t>
            </a:r>
            <a:r>
              <a:rPr lang="en-US" altLang="zh-CN" sz="2800" b="1"/>
              <a:t>B</a:t>
            </a:r>
            <a:r>
              <a:rPr lang="zh-CN" altLang="en-US" sz="2800" b="1"/>
              <a:t>．</a:t>
            </a:r>
            <a:r>
              <a:rPr lang="en-US" altLang="zh-CN" sz="2800" b="1"/>
              <a:t>9</a:t>
            </a:r>
            <a:r>
              <a:rPr lang="en-US" altLang="zh-CN" sz="2800" b="1" i="1"/>
              <a:t>R</a:t>
            </a:r>
            <a:r>
              <a:rPr lang="en-US" altLang="zh-CN" sz="2800" b="1" i="1" baseline="-25000"/>
              <a:t>f </a:t>
            </a:r>
            <a:r>
              <a:rPr lang="zh-CN" altLang="en-US" sz="2800" b="1"/>
              <a:t>；          </a:t>
            </a:r>
          </a:p>
          <a:p>
            <a:pPr eaLnBrk="1" hangingPunct="1">
              <a:spcBef>
                <a:spcPct val="0"/>
              </a:spcBef>
              <a:buFontTx/>
              <a:buNone/>
            </a:pPr>
            <a:r>
              <a:rPr lang="zh-CN" altLang="en-US" sz="2800" b="1"/>
              <a:t>      </a:t>
            </a:r>
            <a:r>
              <a:rPr lang="en-US" altLang="zh-CN" sz="2800" b="1"/>
              <a:t>C</a:t>
            </a:r>
            <a:r>
              <a:rPr lang="zh-CN" altLang="en-US" sz="2800" b="1"/>
              <a:t>．</a:t>
            </a:r>
            <a:r>
              <a:rPr lang="en-US" altLang="zh-CN" sz="2800" b="1"/>
              <a:t>10</a:t>
            </a:r>
            <a:r>
              <a:rPr lang="en-US" altLang="zh-CN" sz="2800" b="1" i="1"/>
              <a:t>R</a:t>
            </a:r>
            <a:r>
              <a:rPr lang="en-US" altLang="zh-CN" sz="2800" b="1" i="1" baseline="-25000"/>
              <a:t>f </a:t>
            </a:r>
            <a:r>
              <a:rPr lang="zh-CN" altLang="en-US" sz="2800" b="1"/>
              <a:t>；             </a:t>
            </a:r>
            <a:r>
              <a:rPr lang="zh-CN" altLang="en-US" sz="2800" b="1">
                <a:solidFill>
                  <a:schemeClr val="tx2"/>
                </a:solidFill>
              </a:rPr>
              <a:t> </a:t>
            </a:r>
            <a:r>
              <a:rPr lang="en-US" altLang="zh-CN" sz="2800" b="1">
                <a:solidFill>
                  <a:schemeClr val="tx2"/>
                </a:solidFill>
              </a:rPr>
              <a:t>D</a:t>
            </a:r>
            <a:r>
              <a:rPr lang="zh-CN" altLang="en-US" sz="2800" b="1">
                <a:solidFill>
                  <a:schemeClr val="tx2"/>
                </a:solidFill>
              </a:rPr>
              <a:t>．</a:t>
            </a:r>
            <a:r>
              <a:rPr lang="en-US" altLang="zh-CN" sz="2800" b="1"/>
              <a:t>82</a:t>
            </a:r>
            <a:r>
              <a:rPr lang="en-US" altLang="zh-CN" sz="2800" b="1" i="1"/>
              <a:t>R</a:t>
            </a:r>
            <a:r>
              <a:rPr lang="en-US" altLang="zh-CN" sz="2800" b="1" i="1" baseline="-25000"/>
              <a:t>f </a:t>
            </a:r>
            <a:r>
              <a:rPr lang="zh-CN" altLang="en-US" sz="2800" b="1"/>
              <a:t>．</a:t>
            </a:r>
          </a:p>
          <a:p>
            <a:pPr eaLnBrk="1" hangingPunct="1">
              <a:spcBef>
                <a:spcPct val="0"/>
              </a:spcBef>
              <a:buFontTx/>
              <a:buNone/>
            </a:pPr>
            <a:endParaRPr lang="en-US" altLang="zh-CN" sz="2800" b="1"/>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B4DE8EE1-C80D-4C4B-97E2-7E39C4090F23}" type="slidenum">
              <a:rPr lang="en-US" altLang="zh-CN" sz="1800" smtClean="0">
                <a:solidFill>
                  <a:srgbClr val="0000FF"/>
                </a:solidFill>
                <a:latin typeface="Arial" panose="020B0604020202020204" pitchFamily="34" charset="0"/>
              </a:rPr>
              <a:pPr>
                <a:spcBef>
                  <a:spcPct val="0"/>
                </a:spcBef>
                <a:buFontTx/>
                <a:buNone/>
              </a:pPr>
              <a:t>30</a:t>
            </a:fld>
            <a:endParaRPr lang="en-US" altLang="zh-CN" sz="1800" smtClean="0">
              <a:solidFill>
                <a:srgbClr val="0000FF"/>
              </a:solidFill>
              <a:latin typeface="Arial" panose="020B0604020202020204" pitchFamily="34" charset="0"/>
            </a:endParaRPr>
          </a:p>
        </p:txBody>
      </p:sp>
      <p:sp>
        <p:nvSpPr>
          <p:cNvPr id="4" name="Text Box 5"/>
          <p:cNvSpPr txBox="1">
            <a:spLocks noChangeArrowheads="1"/>
          </p:cNvSpPr>
          <p:nvPr/>
        </p:nvSpPr>
        <p:spPr bwMode="auto">
          <a:xfrm>
            <a:off x="3590925" y="2232025"/>
            <a:ext cx="11509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en-US" altLang="zh-CN" sz="5400" b="1">
                <a:solidFill>
                  <a:srgbClr val="FF3300"/>
                </a:solidFill>
                <a:latin typeface="Arial" panose="020B0604020202020204" pitchFamily="34" charset="0"/>
              </a:rPr>
              <a:t>√</a:t>
            </a:r>
          </a:p>
        </p:txBody>
      </p:sp>
      <p:sp>
        <p:nvSpPr>
          <p:cNvPr id="5" name="Text Box 5"/>
          <p:cNvSpPr txBox="1">
            <a:spLocks noChangeArrowheads="1"/>
          </p:cNvSpPr>
          <p:nvPr/>
        </p:nvSpPr>
        <p:spPr bwMode="auto">
          <a:xfrm>
            <a:off x="3695700" y="4841875"/>
            <a:ext cx="11509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50000"/>
              </a:spcBef>
              <a:buFontTx/>
              <a:buNone/>
            </a:pPr>
            <a:r>
              <a:rPr lang="en-US" altLang="zh-CN" sz="5400" b="1">
                <a:solidFill>
                  <a:srgbClr val="FF3300"/>
                </a:solidFill>
                <a:latin typeface="Arial" panose="020B0604020202020204" pitchFamily="34" charset="0"/>
              </a:rPr>
              <a:t>√</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4"/>
          <p:cNvSpPr>
            <a:spLocks noChangeArrowheads="1"/>
          </p:cNvSpPr>
          <p:nvPr/>
        </p:nvSpPr>
        <p:spPr bwMode="auto">
          <a:xfrm>
            <a:off x="0" y="749300"/>
            <a:ext cx="8496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b="1" dirty="0" smtClean="0">
                <a:latin typeface="黑体" panose="02010609060101010101" pitchFamily="49" charset="-122"/>
                <a:ea typeface="黑体" panose="02010609060101010101" pitchFamily="49" charset="-122"/>
              </a:rPr>
              <a:t>第</a:t>
            </a:r>
            <a:r>
              <a:rPr lang="en-US" altLang="zh-CN" b="1" dirty="0" smtClean="0">
                <a:latin typeface="黑体" panose="02010609060101010101" pitchFamily="49" charset="-122"/>
                <a:ea typeface="黑体" panose="02010609060101010101" pitchFamily="49" charset="-122"/>
              </a:rPr>
              <a:t>5</a:t>
            </a:r>
            <a:r>
              <a:rPr lang="zh-CN" altLang="en-US" b="1" dirty="0" smtClean="0">
                <a:latin typeface="黑体" panose="02010609060101010101" pitchFamily="49" charset="-122"/>
                <a:ea typeface="黑体" panose="02010609060101010101" pitchFamily="49" charset="-122"/>
              </a:rPr>
              <a:t>章    </a:t>
            </a:r>
            <a:r>
              <a:rPr lang="zh-CN" altLang="en-US" b="1" dirty="0">
                <a:latin typeface="黑体" panose="02010609060101010101" pitchFamily="49" charset="-122"/>
                <a:ea typeface="黑体" panose="02010609060101010101" pitchFamily="49" charset="-122"/>
              </a:rPr>
              <a:t>狭义相对论</a:t>
            </a:r>
          </a:p>
        </p:txBody>
      </p:sp>
      <p:sp>
        <p:nvSpPr>
          <p:cNvPr id="141323" name="Rectangle 11"/>
          <p:cNvSpPr>
            <a:spLocks noChangeArrowheads="1"/>
          </p:cNvSpPr>
          <p:nvPr/>
        </p:nvSpPr>
        <p:spPr bwMode="auto">
          <a:xfrm>
            <a:off x="1982788" y="1844675"/>
            <a:ext cx="6697662" cy="519113"/>
          </a:xfrm>
          <a:prstGeom prst="rect">
            <a:avLst/>
          </a:prstGeom>
          <a:noFill/>
          <a:ln w="9525">
            <a:noFill/>
            <a:miter lim="800000"/>
            <a:headEnd/>
            <a:tailEnd/>
          </a:ln>
          <a:effectLst/>
        </p:spPr>
        <p:txBody>
          <a:bodyPr>
            <a:spAutoFit/>
          </a:bodyPr>
          <a:lstStyle/>
          <a:p>
            <a:pPr eaLnBrk="1" hangingPunct="1">
              <a:defRPr/>
            </a:pPr>
            <a:r>
              <a:rPr lang="zh-CN" altLang="en-US" sz="2800" b="1" dirty="0">
                <a:latin typeface="+mn-ea"/>
                <a:ea typeface="+mn-ea"/>
              </a:rPr>
              <a:t>第</a:t>
            </a:r>
            <a:r>
              <a:rPr lang="en-US" altLang="zh-CN" sz="2800" b="1" dirty="0">
                <a:latin typeface="+mn-ea"/>
                <a:ea typeface="+mn-ea"/>
              </a:rPr>
              <a:t>1</a:t>
            </a:r>
            <a:r>
              <a:rPr lang="zh-CN" altLang="en-US" sz="2800" b="1" dirty="0">
                <a:latin typeface="+mn-ea"/>
                <a:ea typeface="+mn-ea"/>
              </a:rPr>
              <a:t>节    伽利略变换 </a:t>
            </a:r>
          </a:p>
        </p:txBody>
      </p:sp>
      <p:sp>
        <p:nvSpPr>
          <p:cNvPr id="141324" name="Rectangle 12"/>
          <p:cNvSpPr>
            <a:spLocks noChangeArrowheads="1"/>
          </p:cNvSpPr>
          <p:nvPr/>
        </p:nvSpPr>
        <p:spPr bwMode="auto">
          <a:xfrm>
            <a:off x="1982788" y="2420938"/>
            <a:ext cx="6121400" cy="519112"/>
          </a:xfrm>
          <a:prstGeom prst="rect">
            <a:avLst/>
          </a:prstGeom>
          <a:noFill/>
          <a:ln w="9525">
            <a:noFill/>
            <a:miter lim="800000"/>
            <a:headEnd/>
            <a:tailEnd/>
          </a:ln>
          <a:effectLst/>
        </p:spPr>
        <p:txBody>
          <a:bodyPr>
            <a:spAutoFit/>
          </a:bodyPr>
          <a:lstStyle/>
          <a:p>
            <a:pPr eaLnBrk="1" hangingPunct="1">
              <a:defRPr/>
            </a:pPr>
            <a:r>
              <a:rPr lang="zh-CN" altLang="en-US" sz="2800" b="1" dirty="0">
                <a:latin typeface="+mn-ea"/>
                <a:ea typeface="+mn-ea"/>
              </a:rPr>
              <a:t>第</a:t>
            </a:r>
            <a:r>
              <a:rPr lang="en-US" altLang="zh-CN" sz="2800" b="1" dirty="0">
                <a:latin typeface="+mn-ea"/>
                <a:ea typeface="+mn-ea"/>
              </a:rPr>
              <a:t>2</a:t>
            </a:r>
            <a:r>
              <a:rPr lang="zh-CN" altLang="en-US" sz="2800" b="1" dirty="0">
                <a:latin typeface="+mn-ea"/>
                <a:ea typeface="+mn-ea"/>
              </a:rPr>
              <a:t>节    狭义相对论基本原理 </a:t>
            </a:r>
          </a:p>
        </p:txBody>
      </p:sp>
      <p:sp>
        <p:nvSpPr>
          <p:cNvPr id="141325" name="Rectangle 13"/>
          <p:cNvSpPr>
            <a:spLocks noChangeArrowheads="1"/>
          </p:cNvSpPr>
          <p:nvPr/>
        </p:nvSpPr>
        <p:spPr bwMode="auto">
          <a:xfrm>
            <a:off x="1981200" y="3017838"/>
            <a:ext cx="6280150" cy="519112"/>
          </a:xfrm>
          <a:prstGeom prst="rect">
            <a:avLst/>
          </a:prstGeom>
          <a:noFill/>
          <a:ln w="9525">
            <a:noFill/>
            <a:miter lim="800000"/>
            <a:headEnd/>
            <a:tailEnd/>
          </a:ln>
          <a:effectLst/>
        </p:spPr>
        <p:txBody>
          <a:bodyPr>
            <a:spAutoFit/>
          </a:bodyPr>
          <a:lstStyle/>
          <a:p>
            <a:pPr eaLnBrk="1" hangingPunct="1">
              <a:defRPr/>
            </a:pPr>
            <a:r>
              <a:rPr lang="zh-CN" altLang="en-US" sz="2800" b="1" dirty="0">
                <a:latin typeface="+mn-ea"/>
                <a:ea typeface="+mn-ea"/>
              </a:rPr>
              <a:t>第</a:t>
            </a:r>
            <a:r>
              <a:rPr lang="en-US" altLang="zh-CN" sz="2800" b="1" dirty="0">
                <a:latin typeface="+mn-ea"/>
                <a:ea typeface="+mn-ea"/>
              </a:rPr>
              <a:t>3</a:t>
            </a:r>
            <a:r>
              <a:rPr lang="zh-CN" altLang="en-US" sz="2800" b="1" dirty="0">
                <a:latin typeface="+mn-ea"/>
                <a:ea typeface="+mn-ea"/>
              </a:rPr>
              <a:t>节    洛仑兹变换 </a:t>
            </a:r>
          </a:p>
        </p:txBody>
      </p:sp>
      <p:sp>
        <p:nvSpPr>
          <p:cNvPr id="141326" name="Rectangle 14"/>
          <p:cNvSpPr>
            <a:spLocks noChangeArrowheads="1"/>
          </p:cNvSpPr>
          <p:nvPr/>
        </p:nvSpPr>
        <p:spPr bwMode="auto">
          <a:xfrm>
            <a:off x="1978025" y="3608388"/>
            <a:ext cx="6053138" cy="519112"/>
          </a:xfrm>
          <a:prstGeom prst="rect">
            <a:avLst/>
          </a:prstGeom>
          <a:noFill/>
          <a:ln w="9525">
            <a:noFill/>
            <a:miter lim="800000"/>
            <a:headEnd/>
            <a:tailEnd/>
          </a:ln>
          <a:effectLst/>
        </p:spPr>
        <p:txBody>
          <a:bodyPr>
            <a:spAutoFit/>
          </a:bodyPr>
          <a:lstStyle/>
          <a:p>
            <a:pPr eaLnBrk="1" hangingPunct="1">
              <a:defRPr/>
            </a:pPr>
            <a:r>
              <a:rPr lang="zh-CN" altLang="en-US" sz="2800" b="1" dirty="0">
                <a:latin typeface="+mn-ea"/>
                <a:ea typeface="+mn-ea"/>
              </a:rPr>
              <a:t>第</a:t>
            </a:r>
            <a:r>
              <a:rPr lang="en-US" altLang="zh-CN" sz="2800" b="1" dirty="0">
                <a:latin typeface="+mn-ea"/>
                <a:ea typeface="+mn-ea"/>
              </a:rPr>
              <a:t>4</a:t>
            </a:r>
            <a:r>
              <a:rPr lang="zh-CN" altLang="en-US" sz="2800" b="1" dirty="0">
                <a:latin typeface="+mn-ea"/>
                <a:ea typeface="+mn-ea"/>
              </a:rPr>
              <a:t>节    洛仑兹速度变换 </a:t>
            </a:r>
          </a:p>
        </p:txBody>
      </p:sp>
      <p:sp>
        <p:nvSpPr>
          <p:cNvPr id="141327" name="Rectangle 15"/>
          <p:cNvSpPr>
            <a:spLocks noChangeArrowheads="1"/>
          </p:cNvSpPr>
          <p:nvPr/>
        </p:nvSpPr>
        <p:spPr bwMode="auto">
          <a:xfrm>
            <a:off x="1982788" y="4205288"/>
            <a:ext cx="7127875" cy="523875"/>
          </a:xfrm>
          <a:prstGeom prst="rect">
            <a:avLst/>
          </a:prstGeom>
          <a:noFill/>
          <a:ln w="9525">
            <a:noFill/>
            <a:miter lim="800000"/>
            <a:headEnd/>
            <a:tailEnd/>
          </a:ln>
          <a:effectLst/>
        </p:spPr>
        <p:txBody>
          <a:bodyPr>
            <a:spAutoFit/>
          </a:bodyPr>
          <a:lstStyle/>
          <a:p>
            <a:pPr eaLnBrk="1" hangingPunct="1">
              <a:defRPr/>
            </a:pPr>
            <a:r>
              <a:rPr lang="zh-CN" altLang="en-US" sz="2800" b="1" dirty="0">
                <a:latin typeface="+mn-ea"/>
                <a:ea typeface="+mn-ea"/>
              </a:rPr>
              <a:t>第</a:t>
            </a:r>
            <a:r>
              <a:rPr lang="en-US" altLang="zh-CN" sz="2800" b="1" dirty="0">
                <a:latin typeface="+mn-ea"/>
                <a:ea typeface="+mn-ea"/>
              </a:rPr>
              <a:t>5</a:t>
            </a:r>
            <a:r>
              <a:rPr lang="zh-CN" altLang="en-US" sz="2800" b="1" dirty="0">
                <a:latin typeface="+mn-ea"/>
                <a:ea typeface="+mn-ea"/>
              </a:rPr>
              <a:t>节    狭义相对论时空观</a:t>
            </a:r>
          </a:p>
        </p:txBody>
      </p:sp>
      <p:sp>
        <p:nvSpPr>
          <p:cNvPr id="141328" name="Rectangle 16"/>
          <p:cNvSpPr>
            <a:spLocks noChangeArrowheads="1"/>
          </p:cNvSpPr>
          <p:nvPr/>
        </p:nvSpPr>
        <p:spPr bwMode="auto">
          <a:xfrm>
            <a:off x="1982788" y="4781550"/>
            <a:ext cx="6480175" cy="519113"/>
          </a:xfrm>
          <a:prstGeom prst="rect">
            <a:avLst/>
          </a:prstGeom>
          <a:noFill/>
          <a:ln w="9525">
            <a:noFill/>
            <a:miter lim="800000"/>
            <a:headEnd/>
            <a:tailEnd/>
          </a:ln>
          <a:effectLst/>
        </p:spPr>
        <p:txBody>
          <a:bodyPr>
            <a:spAutoFit/>
          </a:bodyPr>
          <a:lstStyle/>
          <a:p>
            <a:pPr eaLnBrk="1" hangingPunct="1">
              <a:defRPr/>
            </a:pPr>
            <a:r>
              <a:rPr lang="zh-CN" altLang="en-US" sz="2800" b="1" dirty="0">
                <a:latin typeface="+mn-ea"/>
                <a:ea typeface="+mn-ea"/>
              </a:rPr>
              <a:t>第</a:t>
            </a:r>
            <a:r>
              <a:rPr lang="en-US" altLang="zh-CN" sz="2800" b="1" dirty="0">
                <a:latin typeface="+mn-ea"/>
                <a:ea typeface="+mn-ea"/>
              </a:rPr>
              <a:t>6</a:t>
            </a:r>
            <a:r>
              <a:rPr lang="zh-CN" altLang="en-US" sz="2800" b="1" dirty="0">
                <a:latin typeface="+mn-ea"/>
                <a:ea typeface="+mn-ea"/>
              </a:rPr>
              <a:t>节    狭义相对论动力学简介    </a:t>
            </a:r>
          </a:p>
        </p:txBody>
      </p:sp>
    </p:spTree>
    <p:extLst>
      <p:ext uri="{BB962C8B-B14F-4D97-AF65-F5344CB8AC3E}">
        <p14:creationId xmlns:p14="http://schemas.microsoft.com/office/powerpoint/2010/main" val="16049136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41316"/>
                                        </p:tgtEl>
                                        <p:attrNameLst>
                                          <p:attrName>style.visibility</p:attrName>
                                        </p:attrNameLst>
                                      </p:cBhvr>
                                      <p:to>
                                        <p:strVal val="visible"/>
                                      </p:to>
                                    </p:set>
                                    <p:anim calcmode="lin" valueType="num">
                                      <p:cBhvr>
                                        <p:cTn id="7" dur="500" fill="hold"/>
                                        <p:tgtEl>
                                          <p:spTgt spid="141316"/>
                                        </p:tgtEl>
                                        <p:attrNameLst>
                                          <p:attrName>ppt_w</p:attrName>
                                        </p:attrNameLst>
                                      </p:cBhvr>
                                      <p:tavLst>
                                        <p:tav tm="0">
                                          <p:val>
                                            <p:fltVal val="0"/>
                                          </p:val>
                                        </p:tav>
                                        <p:tav tm="100000">
                                          <p:val>
                                            <p:strVal val="#ppt_w"/>
                                          </p:val>
                                        </p:tav>
                                      </p:tavLst>
                                    </p:anim>
                                    <p:anim calcmode="lin" valueType="num">
                                      <p:cBhvr>
                                        <p:cTn id="8" dur="500" fill="hold"/>
                                        <p:tgtEl>
                                          <p:spTgt spid="14131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grpId="0" nodeType="clickEffect">
                                  <p:stCondLst>
                                    <p:cond delay="0"/>
                                  </p:stCondLst>
                                  <p:childTnLst>
                                    <p:set>
                                      <p:cBhvr>
                                        <p:cTn id="12" dur="1" fill="hold">
                                          <p:stCondLst>
                                            <p:cond delay="0"/>
                                          </p:stCondLst>
                                        </p:cTn>
                                        <p:tgtEl>
                                          <p:spTgt spid="141323"/>
                                        </p:tgtEl>
                                        <p:attrNameLst>
                                          <p:attrName>style.visibility</p:attrName>
                                        </p:attrNameLst>
                                      </p:cBhvr>
                                      <p:to>
                                        <p:strVal val="visible"/>
                                      </p:to>
                                    </p:set>
                                    <p:anim calcmode="lin" valueType="num">
                                      <p:cBhvr>
                                        <p:cTn id="13" dur="500" fill="hold"/>
                                        <p:tgtEl>
                                          <p:spTgt spid="141323"/>
                                        </p:tgtEl>
                                        <p:attrNameLst>
                                          <p:attrName>ppt_w</p:attrName>
                                        </p:attrNameLst>
                                      </p:cBhvr>
                                      <p:tavLst>
                                        <p:tav tm="0">
                                          <p:val>
                                            <p:fltVal val="0"/>
                                          </p:val>
                                        </p:tav>
                                        <p:tav tm="100000">
                                          <p:val>
                                            <p:strVal val="#ppt_w"/>
                                          </p:val>
                                        </p:tav>
                                      </p:tavLst>
                                    </p:anim>
                                    <p:anim calcmode="lin" valueType="num">
                                      <p:cBhvr>
                                        <p:cTn id="14" dur="500" fill="hold"/>
                                        <p:tgtEl>
                                          <p:spTgt spid="141323"/>
                                        </p:tgtEl>
                                        <p:attrNameLst>
                                          <p:attrName>ppt_h</p:attrName>
                                        </p:attrNameLst>
                                      </p:cBhvr>
                                      <p:tavLst>
                                        <p:tav tm="0">
                                          <p:val>
                                            <p:fltVal val="0"/>
                                          </p:val>
                                        </p:tav>
                                        <p:tav tm="100000">
                                          <p:val>
                                            <p:strVal val="#ppt_h"/>
                                          </p:val>
                                        </p:tav>
                                      </p:tavLst>
                                    </p:anim>
                                    <p:anim calcmode="lin" valueType="num">
                                      <p:cBhvr>
                                        <p:cTn id="15" dur="500" fill="hold"/>
                                        <p:tgtEl>
                                          <p:spTgt spid="141323"/>
                                        </p:tgtEl>
                                        <p:attrNameLst>
                                          <p:attrName>ppt_x</p:attrName>
                                        </p:attrNameLst>
                                      </p:cBhvr>
                                      <p:tavLst>
                                        <p:tav tm="0">
                                          <p:val>
                                            <p:fltVal val="0.5"/>
                                          </p:val>
                                        </p:tav>
                                        <p:tav tm="100000">
                                          <p:val>
                                            <p:strVal val="#ppt_x"/>
                                          </p:val>
                                        </p:tav>
                                      </p:tavLst>
                                    </p:anim>
                                    <p:anim calcmode="lin" valueType="num">
                                      <p:cBhvr>
                                        <p:cTn id="16" dur="500" fill="hold"/>
                                        <p:tgtEl>
                                          <p:spTgt spid="141323"/>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0"/>
                                  </p:stCondLst>
                                  <p:childTnLst>
                                    <p:set>
                                      <p:cBhvr>
                                        <p:cTn id="18" dur="1" fill="hold">
                                          <p:stCondLst>
                                            <p:cond delay="0"/>
                                          </p:stCondLst>
                                        </p:cTn>
                                        <p:tgtEl>
                                          <p:spTgt spid="141324"/>
                                        </p:tgtEl>
                                        <p:attrNameLst>
                                          <p:attrName>style.visibility</p:attrName>
                                        </p:attrNameLst>
                                      </p:cBhvr>
                                      <p:to>
                                        <p:strVal val="visible"/>
                                      </p:to>
                                    </p:set>
                                    <p:anim calcmode="lin" valueType="num">
                                      <p:cBhvr>
                                        <p:cTn id="19" dur="500" fill="hold"/>
                                        <p:tgtEl>
                                          <p:spTgt spid="141324"/>
                                        </p:tgtEl>
                                        <p:attrNameLst>
                                          <p:attrName>ppt_w</p:attrName>
                                        </p:attrNameLst>
                                      </p:cBhvr>
                                      <p:tavLst>
                                        <p:tav tm="0">
                                          <p:val>
                                            <p:fltVal val="0"/>
                                          </p:val>
                                        </p:tav>
                                        <p:tav tm="100000">
                                          <p:val>
                                            <p:strVal val="#ppt_w"/>
                                          </p:val>
                                        </p:tav>
                                      </p:tavLst>
                                    </p:anim>
                                    <p:anim calcmode="lin" valueType="num">
                                      <p:cBhvr>
                                        <p:cTn id="20" dur="500" fill="hold"/>
                                        <p:tgtEl>
                                          <p:spTgt spid="141324"/>
                                        </p:tgtEl>
                                        <p:attrNameLst>
                                          <p:attrName>ppt_h</p:attrName>
                                        </p:attrNameLst>
                                      </p:cBhvr>
                                      <p:tavLst>
                                        <p:tav tm="0">
                                          <p:val>
                                            <p:fltVal val="0"/>
                                          </p:val>
                                        </p:tav>
                                        <p:tav tm="100000">
                                          <p:val>
                                            <p:strVal val="#ppt_h"/>
                                          </p:val>
                                        </p:tav>
                                      </p:tavLst>
                                    </p:anim>
                                    <p:anim calcmode="lin" valueType="num">
                                      <p:cBhvr>
                                        <p:cTn id="21" dur="500" fill="hold"/>
                                        <p:tgtEl>
                                          <p:spTgt spid="141324"/>
                                        </p:tgtEl>
                                        <p:attrNameLst>
                                          <p:attrName>ppt_x</p:attrName>
                                        </p:attrNameLst>
                                      </p:cBhvr>
                                      <p:tavLst>
                                        <p:tav tm="0">
                                          <p:val>
                                            <p:fltVal val="0.5"/>
                                          </p:val>
                                        </p:tav>
                                        <p:tav tm="100000">
                                          <p:val>
                                            <p:strVal val="#ppt_x"/>
                                          </p:val>
                                        </p:tav>
                                      </p:tavLst>
                                    </p:anim>
                                    <p:anim calcmode="lin" valueType="num">
                                      <p:cBhvr>
                                        <p:cTn id="22" dur="500" fill="hold"/>
                                        <p:tgtEl>
                                          <p:spTgt spid="141324"/>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0"/>
                                  </p:stCondLst>
                                  <p:childTnLst>
                                    <p:set>
                                      <p:cBhvr>
                                        <p:cTn id="24" dur="1" fill="hold">
                                          <p:stCondLst>
                                            <p:cond delay="0"/>
                                          </p:stCondLst>
                                        </p:cTn>
                                        <p:tgtEl>
                                          <p:spTgt spid="141325"/>
                                        </p:tgtEl>
                                        <p:attrNameLst>
                                          <p:attrName>style.visibility</p:attrName>
                                        </p:attrNameLst>
                                      </p:cBhvr>
                                      <p:to>
                                        <p:strVal val="visible"/>
                                      </p:to>
                                    </p:set>
                                    <p:anim calcmode="lin" valueType="num">
                                      <p:cBhvr>
                                        <p:cTn id="25" dur="500" fill="hold"/>
                                        <p:tgtEl>
                                          <p:spTgt spid="141325"/>
                                        </p:tgtEl>
                                        <p:attrNameLst>
                                          <p:attrName>ppt_w</p:attrName>
                                        </p:attrNameLst>
                                      </p:cBhvr>
                                      <p:tavLst>
                                        <p:tav tm="0">
                                          <p:val>
                                            <p:fltVal val="0"/>
                                          </p:val>
                                        </p:tav>
                                        <p:tav tm="100000">
                                          <p:val>
                                            <p:strVal val="#ppt_w"/>
                                          </p:val>
                                        </p:tav>
                                      </p:tavLst>
                                    </p:anim>
                                    <p:anim calcmode="lin" valueType="num">
                                      <p:cBhvr>
                                        <p:cTn id="26" dur="500" fill="hold"/>
                                        <p:tgtEl>
                                          <p:spTgt spid="141325"/>
                                        </p:tgtEl>
                                        <p:attrNameLst>
                                          <p:attrName>ppt_h</p:attrName>
                                        </p:attrNameLst>
                                      </p:cBhvr>
                                      <p:tavLst>
                                        <p:tav tm="0">
                                          <p:val>
                                            <p:fltVal val="0"/>
                                          </p:val>
                                        </p:tav>
                                        <p:tav tm="100000">
                                          <p:val>
                                            <p:strVal val="#ppt_h"/>
                                          </p:val>
                                        </p:tav>
                                      </p:tavLst>
                                    </p:anim>
                                    <p:anim calcmode="lin" valueType="num">
                                      <p:cBhvr>
                                        <p:cTn id="27" dur="500" fill="hold"/>
                                        <p:tgtEl>
                                          <p:spTgt spid="141325"/>
                                        </p:tgtEl>
                                        <p:attrNameLst>
                                          <p:attrName>ppt_x</p:attrName>
                                        </p:attrNameLst>
                                      </p:cBhvr>
                                      <p:tavLst>
                                        <p:tav tm="0">
                                          <p:val>
                                            <p:fltVal val="0.5"/>
                                          </p:val>
                                        </p:tav>
                                        <p:tav tm="100000">
                                          <p:val>
                                            <p:strVal val="#ppt_x"/>
                                          </p:val>
                                        </p:tav>
                                      </p:tavLst>
                                    </p:anim>
                                    <p:anim calcmode="lin" valueType="num">
                                      <p:cBhvr>
                                        <p:cTn id="28" dur="500" fill="hold"/>
                                        <p:tgtEl>
                                          <p:spTgt spid="141325"/>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0"/>
                                  </p:stCondLst>
                                  <p:childTnLst>
                                    <p:set>
                                      <p:cBhvr>
                                        <p:cTn id="30" dur="1" fill="hold">
                                          <p:stCondLst>
                                            <p:cond delay="0"/>
                                          </p:stCondLst>
                                        </p:cTn>
                                        <p:tgtEl>
                                          <p:spTgt spid="141326"/>
                                        </p:tgtEl>
                                        <p:attrNameLst>
                                          <p:attrName>style.visibility</p:attrName>
                                        </p:attrNameLst>
                                      </p:cBhvr>
                                      <p:to>
                                        <p:strVal val="visible"/>
                                      </p:to>
                                    </p:set>
                                    <p:anim calcmode="lin" valueType="num">
                                      <p:cBhvr>
                                        <p:cTn id="31" dur="500" fill="hold"/>
                                        <p:tgtEl>
                                          <p:spTgt spid="141326"/>
                                        </p:tgtEl>
                                        <p:attrNameLst>
                                          <p:attrName>ppt_w</p:attrName>
                                        </p:attrNameLst>
                                      </p:cBhvr>
                                      <p:tavLst>
                                        <p:tav tm="0">
                                          <p:val>
                                            <p:fltVal val="0"/>
                                          </p:val>
                                        </p:tav>
                                        <p:tav tm="100000">
                                          <p:val>
                                            <p:strVal val="#ppt_w"/>
                                          </p:val>
                                        </p:tav>
                                      </p:tavLst>
                                    </p:anim>
                                    <p:anim calcmode="lin" valueType="num">
                                      <p:cBhvr>
                                        <p:cTn id="32" dur="500" fill="hold"/>
                                        <p:tgtEl>
                                          <p:spTgt spid="141326"/>
                                        </p:tgtEl>
                                        <p:attrNameLst>
                                          <p:attrName>ppt_h</p:attrName>
                                        </p:attrNameLst>
                                      </p:cBhvr>
                                      <p:tavLst>
                                        <p:tav tm="0">
                                          <p:val>
                                            <p:fltVal val="0"/>
                                          </p:val>
                                        </p:tav>
                                        <p:tav tm="100000">
                                          <p:val>
                                            <p:strVal val="#ppt_h"/>
                                          </p:val>
                                        </p:tav>
                                      </p:tavLst>
                                    </p:anim>
                                    <p:anim calcmode="lin" valueType="num">
                                      <p:cBhvr>
                                        <p:cTn id="33" dur="500" fill="hold"/>
                                        <p:tgtEl>
                                          <p:spTgt spid="141326"/>
                                        </p:tgtEl>
                                        <p:attrNameLst>
                                          <p:attrName>ppt_x</p:attrName>
                                        </p:attrNameLst>
                                      </p:cBhvr>
                                      <p:tavLst>
                                        <p:tav tm="0">
                                          <p:val>
                                            <p:fltVal val="0.5"/>
                                          </p:val>
                                        </p:tav>
                                        <p:tav tm="100000">
                                          <p:val>
                                            <p:strVal val="#ppt_x"/>
                                          </p:val>
                                        </p:tav>
                                      </p:tavLst>
                                    </p:anim>
                                    <p:anim calcmode="lin" valueType="num">
                                      <p:cBhvr>
                                        <p:cTn id="34" dur="500" fill="hold"/>
                                        <p:tgtEl>
                                          <p:spTgt spid="141326"/>
                                        </p:tgtEl>
                                        <p:attrNameLst>
                                          <p:attrName>ppt_y</p:attrName>
                                        </p:attrNameLst>
                                      </p:cBhvr>
                                      <p:tavLst>
                                        <p:tav tm="0">
                                          <p:val>
                                            <p:fltVal val="0.5"/>
                                          </p:val>
                                        </p:tav>
                                        <p:tav tm="100000">
                                          <p:val>
                                            <p:strVal val="#ppt_y"/>
                                          </p:val>
                                        </p:tav>
                                      </p:tavLst>
                                    </p:anim>
                                  </p:childTnLst>
                                </p:cTn>
                              </p:par>
                              <p:par>
                                <p:cTn id="35" presetID="23" presetClass="entr" presetSubtype="528" fill="hold" grpId="0" nodeType="withEffect">
                                  <p:stCondLst>
                                    <p:cond delay="0"/>
                                  </p:stCondLst>
                                  <p:childTnLst>
                                    <p:set>
                                      <p:cBhvr>
                                        <p:cTn id="36" dur="1" fill="hold">
                                          <p:stCondLst>
                                            <p:cond delay="0"/>
                                          </p:stCondLst>
                                        </p:cTn>
                                        <p:tgtEl>
                                          <p:spTgt spid="141327"/>
                                        </p:tgtEl>
                                        <p:attrNameLst>
                                          <p:attrName>style.visibility</p:attrName>
                                        </p:attrNameLst>
                                      </p:cBhvr>
                                      <p:to>
                                        <p:strVal val="visible"/>
                                      </p:to>
                                    </p:set>
                                    <p:anim calcmode="lin" valueType="num">
                                      <p:cBhvr>
                                        <p:cTn id="37" dur="500" fill="hold"/>
                                        <p:tgtEl>
                                          <p:spTgt spid="141327"/>
                                        </p:tgtEl>
                                        <p:attrNameLst>
                                          <p:attrName>ppt_w</p:attrName>
                                        </p:attrNameLst>
                                      </p:cBhvr>
                                      <p:tavLst>
                                        <p:tav tm="0">
                                          <p:val>
                                            <p:fltVal val="0"/>
                                          </p:val>
                                        </p:tav>
                                        <p:tav tm="100000">
                                          <p:val>
                                            <p:strVal val="#ppt_w"/>
                                          </p:val>
                                        </p:tav>
                                      </p:tavLst>
                                    </p:anim>
                                    <p:anim calcmode="lin" valueType="num">
                                      <p:cBhvr>
                                        <p:cTn id="38" dur="500" fill="hold"/>
                                        <p:tgtEl>
                                          <p:spTgt spid="141327"/>
                                        </p:tgtEl>
                                        <p:attrNameLst>
                                          <p:attrName>ppt_h</p:attrName>
                                        </p:attrNameLst>
                                      </p:cBhvr>
                                      <p:tavLst>
                                        <p:tav tm="0">
                                          <p:val>
                                            <p:fltVal val="0"/>
                                          </p:val>
                                        </p:tav>
                                        <p:tav tm="100000">
                                          <p:val>
                                            <p:strVal val="#ppt_h"/>
                                          </p:val>
                                        </p:tav>
                                      </p:tavLst>
                                    </p:anim>
                                    <p:anim calcmode="lin" valueType="num">
                                      <p:cBhvr>
                                        <p:cTn id="39" dur="500" fill="hold"/>
                                        <p:tgtEl>
                                          <p:spTgt spid="141327"/>
                                        </p:tgtEl>
                                        <p:attrNameLst>
                                          <p:attrName>ppt_x</p:attrName>
                                        </p:attrNameLst>
                                      </p:cBhvr>
                                      <p:tavLst>
                                        <p:tav tm="0">
                                          <p:val>
                                            <p:fltVal val="0.5"/>
                                          </p:val>
                                        </p:tav>
                                        <p:tav tm="100000">
                                          <p:val>
                                            <p:strVal val="#ppt_x"/>
                                          </p:val>
                                        </p:tav>
                                      </p:tavLst>
                                    </p:anim>
                                    <p:anim calcmode="lin" valueType="num">
                                      <p:cBhvr>
                                        <p:cTn id="40" dur="500" fill="hold"/>
                                        <p:tgtEl>
                                          <p:spTgt spid="141327"/>
                                        </p:tgtEl>
                                        <p:attrNameLst>
                                          <p:attrName>ppt_y</p:attrName>
                                        </p:attrNameLst>
                                      </p:cBhvr>
                                      <p:tavLst>
                                        <p:tav tm="0">
                                          <p:val>
                                            <p:fltVal val="0.5"/>
                                          </p:val>
                                        </p:tav>
                                        <p:tav tm="100000">
                                          <p:val>
                                            <p:strVal val="#ppt_y"/>
                                          </p:val>
                                        </p:tav>
                                      </p:tavLst>
                                    </p:anim>
                                  </p:childTnLst>
                                </p:cTn>
                              </p:par>
                              <p:par>
                                <p:cTn id="41" presetID="23" presetClass="entr" presetSubtype="528" fill="hold" grpId="0" nodeType="withEffect">
                                  <p:stCondLst>
                                    <p:cond delay="0"/>
                                  </p:stCondLst>
                                  <p:childTnLst>
                                    <p:set>
                                      <p:cBhvr>
                                        <p:cTn id="42" dur="1" fill="hold">
                                          <p:stCondLst>
                                            <p:cond delay="0"/>
                                          </p:stCondLst>
                                        </p:cTn>
                                        <p:tgtEl>
                                          <p:spTgt spid="141328"/>
                                        </p:tgtEl>
                                        <p:attrNameLst>
                                          <p:attrName>style.visibility</p:attrName>
                                        </p:attrNameLst>
                                      </p:cBhvr>
                                      <p:to>
                                        <p:strVal val="visible"/>
                                      </p:to>
                                    </p:set>
                                    <p:anim calcmode="lin" valueType="num">
                                      <p:cBhvr>
                                        <p:cTn id="43" dur="500" fill="hold"/>
                                        <p:tgtEl>
                                          <p:spTgt spid="141328"/>
                                        </p:tgtEl>
                                        <p:attrNameLst>
                                          <p:attrName>ppt_w</p:attrName>
                                        </p:attrNameLst>
                                      </p:cBhvr>
                                      <p:tavLst>
                                        <p:tav tm="0">
                                          <p:val>
                                            <p:fltVal val="0"/>
                                          </p:val>
                                        </p:tav>
                                        <p:tav tm="100000">
                                          <p:val>
                                            <p:strVal val="#ppt_w"/>
                                          </p:val>
                                        </p:tav>
                                      </p:tavLst>
                                    </p:anim>
                                    <p:anim calcmode="lin" valueType="num">
                                      <p:cBhvr>
                                        <p:cTn id="44" dur="500" fill="hold"/>
                                        <p:tgtEl>
                                          <p:spTgt spid="141328"/>
                                        </p:tgtEl>
                                        <p:attrNameLst>
                                          <p:attrName>ppt_h</p:attrName>
                                        </p:attrNameLst>
                                      </p:cBhvr>
                                      <p:tavLst>
                                        <p:tav tm="0">
                                          <p:val>
                                            <p:fltVal val="0"/>
                                          </p:val>
                                        </p:tav>
                                        <p:tav tm="100000">
                                          <p:val>
                                            <p:strVal val="#ppt_h"/>
                                          </p:val>
                                        </p:tav>
                                      </p:tavLst>
                                    </p:anim>
                                    <p:anim calcmode="lin" valueType="num">
                                      <p:cBhvr>
                                        <p:cTn id="45" dur="500" fill="hold"/>
                                        <p:tgtEl>
                                          <p:spTgt spid="141328"/>
                                        </p:tgtEl>
                                        <p:attrNameLst>
                                          <p:attrName>ppt_x</p:attrName>
                                        </p:attrNameLst>
                                      </p:cBhvr>
                                      <p:tavLst>
                                        <p:tav tm="0">
                                          <p:val>
                                            <p:fltVal val="0.5"/>
                                          </p:val>
                                        </p:tav>
                                        <p:tav tm="100000">
                                          <p:val>
                                            <p:strVal val="#ppt_x"/>
                                          </p:val>
                                        </p:tav>
                                      </p:tavLst>
                                    </p:anim>
                                    <p:anim calcmode="lin" valueType="num">
                                      <p:cBhvr>
                                        <p:cTn id="46" dur="500" fill="hold"/>
                                        <p:tgtEl>
                                          <p:spTgt spid="14132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utoUpdateAnimBg="0"/>
      <p:bldP spid="141323" grpId="0" autoUpdateAnimBg="0"/>
      <p:bldP spid="141324" grpId="0" autoUpdateAnimBg="0"/>
      <p:bldP spid="141325" grpId="0" autoUpdateAnimBg="0"/>
      <p:bldP spid="141326" grpId="0" autoUpdateAnimBg="0"/>
      <p:bldP spid="141327" grpId="0" autoUpdateAnimBg="0"/>
      <p:bldP spid="14132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body" sz="half" idx="1"/>
          </p:nvPr>
        </p:nvSpPr>
        <p:spPr>
          <a:xfrm>
            <a:off x="323850" y="260350"/>
            <a:ext cx="5003800" cy="620713"/>
          </a:xfrm>
        </p:spPr>
        <p:txBody>
          <a:bodyPr/>
          <a:lstStyle/>
          <a:p>
            <a:pPr eaLnBrk="1" hangingPunct="1">
              <a:lnSpc>
                <a:spcPct val="90000"/>
              </a:lnSpc>
              <a:buFontTx/>
              <a:buNone/>
            </a:pPr>
            <a:r>
              <a:rPr lang="en-US" altLang="zh-CN" sz="2800" b="1" smtClean="0">
                <a:solidFill>
                  <a:srgbClr val="0000FF"/>
                </a:solidFill>
              </a:rPr>
              <a:t>3. </a:t>
            </a:r>
            <a:r>
              <a:rPr lang="zh-CN" altLang="en-US" sz="2800" b="1" smtClean="0">
                <a:solidFill>
                  <a:srgbClr val="0000FF"/>
                </a:solidFill>
              </a:rPr>
              <a:t>流速计</a:t>
            </a:r>
            <a:r>
              <a:rPr lang="en-US" altLang="zh-CN" sz="2800" b="1" smtClean="0">
                <a:solidFill>
                  <a:srgbClr val="0000FF"/>
                </a:solidFill>
              </a:rPr>
              <a:t>(</a:t>
            </a:r>
            <a:r>
              <a:rPr lang="zh-CN" altLang="en-US" sz="2800" b="1" smtClean="0">
                <a:solidFill>
                  <a:srgbClr val="0000FF"/>
                </a:solidFill>
              </a:rPr>
              <a:t>皮托管</a:t>
            </a:r>
            <a:r>
              <a:rPr lang="en-US" altLang="zh-CN" sz="2800" b="1" smtClean="0">
                <a:solidFill>
                  <a:srgbClr val="0000FF"/>
                </a:solidFill>
              </a:rPr>
              <a:t>)</a:t>
            </a:r>
          </a:p>
        </p:txBody>
      </p:sp>
      <p:graphicFrame>
        <p:nvGraphicFramePr>
          <p:cNvPr id="129027" name="Object 2"/>
          <p:cNvGraphicFramePr>
            <a:graphicFrameLocks noChangeAspect="1"/>
          </p:cNvGraphicFramePr>
          <p:nvPr/>
        </p:nvGraphicFramePr>
        <p:xfrm>
          <a:off x="1522413" y="4424363"/>
          <a:ext cx="2305050" cy="923925"/>
        </p:xfrm>
        <a:graphic>
          <a:graphicData uri="http://schemas.openxmlformats.org/presentationml/2006/ole">
            <mc:AlternateContent xmlns:mc="http://schemas.openxmlformats.org/markup-compatibility/2006">
              <mc:Choice xmlns:v="urn:schemas-microsoft-com:vml" Requires="v">
                <p:oleObj spid="_x0000_s12323" name="公式" r:id="rId3" imgW="901704" imgH="304740" progId="Equation.3">
                  <p:embed/>
                </p:oleObj>
              </mc:Choice>
              <mc:Fallback>
                <p:oleObj name="公式" r:id="rId3" imgW="901704" imgH="3047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3" y="4424363"/>
                        <a:ext cx="2305050" cy="9239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sp>
        <p:nvSpPr>
          <p:cNvPr id="129034" name="Rectangle 10"/>
          <p:cNvSpPr>
            <a:spLocks noChangeArrowheads="1"/>
          </p:cNvSpPr>
          <p:nvPr/>
        </p:nvSpPr>
        <p:spPr bwMode="auto">
          <a:xfrm>
            <a:off x="423863" y="857250"/>
            <a:ext cx="45005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buFontTx/>
              <a:buNone/>
            </a:pPr>
            <a:r>
              <a:rPr lang="en-US" altLang="zh-CN" sz="2800" b="1"/>
              <a:t>(1) </a:t>
            </a:r>
            <a:r>
              <a:rPr lang="zh-CN" altLang="en-US" sz="2800" b="1">
                <a:latin typeface="Arial" panose="020B0604020202020204" pitchFamily="34" charset="0"/>
              </a:rPr>
              <a:t>原理图</a:t>
            </a:r>
            <a:endParaRPr lang="en-US" altLang="zh-CN" sz="2800" b="1">
              <a:solidFill>
                <a:schemeClr val="accent2"/>
              </a:solidFill>
            </a:endParaRPr>
          </a:p>
        </p:txBody>
      </p:sp>
      <p:graphicFrame>
        <p:nvGraphicFramePr>
          <p:cNvPr id="129050" name="Object 3"/>
          <p:cNvGraphicFramePr>
            <a:graphicFrameLocks noChangeAspect="1"/>
          </p:cNvGraphicFramePr>
          <p:nvPr/>
        </p:nvGraphicFramePr>
        <p:xfrm>
          <a:off x="2046288" y="5673725"/>
          <a:ext cx="4419600" cy="1057275"/>
        </p:xfrm>
        <a:graphic>
          <a:graphicData uri="http://schemas.openxmlformats.org/presentationml/2006/ole">
            <mc:AlternateContent xmlns:mc="http://schemas.openxmlformats.org/markup-compatibility/2006">
              <mc:Choice xmlns:v="urn:schemas-microsoft-com:vml" Requires="v">
                <p:oleObj spid="_x0000_s12324" name="公式" r:id="rId5" imgW="2025637" imgH="368280" progId="Equation.3">
                  <p:embed/>
                </p:oleObj>
              </mc:Choice>
              <mc:Fallback>
                <p:oleObj name="公式" r:id="rId5" imgW="2025637" imgH="3682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6288" y="5673725"/>
                        <a:ext cx="4419600" cy="10572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pic>
        <p:nvPicPr>
          <p:cNvPr id="129054"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0450" y="755650"/>
            <a:ext cx="6264275"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5199063" y="3449638"/>
            <a:ext cx="8905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2800" b="1" i="1">
                <a:solidFill>
                  <a:schemeClr val="accent2"/>
                </a:solidFill>
                <a:latin typeface="Book Antiqua" panose="02040602050305030304" pitchFamily="18" charset="0"/>
              </a:rPr>
              <a:t>v</a:t>
            </a:r>
            <a:r>
              <a:rPr lang="en-US" altLang="zh-CN" sz="2800" b="1" baseline="-25000">
                <a:solidFill>
                  <a:schemeClr val="accent2"/>
                </a:solidFill>
              </a:rPr>
              <a:t>2</a:t>
            </a:r>
            <a:r>
              <a:rPr lang="en-US" altLang="zh-CN" sz="2800" b="1">
                <a:solidFill>
                  <a:schemeClr val="accent2"/>
                </a:solidFill>
              </a:rPr>
              <a:t>=0</a:t>
            </a:r>
            <a:endParaRPr lang="zh-CN" altLang="en-US" sz="2800">
              <a:latin typeface="Arial" panose="020B0604020202020204" pitchFamily="34" charset="0"/>
            </a:endParaRPr>
          </a:p>
        </p:txBody>
      </p:sp>
      <p:sp>
        <p:nvSpPr>
          <p:cNvPr id="122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89FD3349-E8E4-4AAA-A119-1461FC8C924A}" type="slidenum">
              <a:rPr lang="en-US" altLang="zh-CN" sz="1800" smtClean="0">
                <a:solidFill>
                  <a:srgbClr val="0000FF"/>
                </a:solidFill>
                <a:latin typeface="Arial" panose="020B0604020202020204" pitchFamily="34" charset="0"/>
              </a:rPr>
              <a:pPr>
                <a:spcBef>
                  <a:spcPct val="0"/>
                </a:spcBef>
                <a:buFontTx/>
                <a:buNone/>
              </a:pPr>
              <a:t>4</a:t>
            </a:fld>
            <a:endParaRPr lang="en-US" altLang="zh-CN" sz="1800" smtClean="0">
              <a:solidFill>
                <a:srgbClr val="0000FF"/>
              </a:solidFill>
              <a:latin typeface="Arial" panose="020B0604020202020204" pitchFamily="34" charset="0"/>
            </a:endParaRPr>
          </a:p>
        </p:txBody>
      </p:sp>
      <p:graphicFrame>
        <p:nvGraphicFramePr>
          <p:cNvPr id="2" name="对象 1"/>
          <p:cNvGraphicFramePr>
            <a:graphicFrameLocks noChangeAspect="1"/>
          </p:cNvGraphicFramePr>
          <p:nvPr/>
        </p:nvGraphicFramePr>
        <p:xfrm>
          <a:off x="4371975" y="5024438"/>
          <a:ext cx="2495550" cy="592137"/>
        </p:xfrm>
        <a:graphic>
          <a:graphicData uri="http://schemas.openxmlformats.org/presentationml/2006/ole">
            <mc:AlternateContent xmlns:mc="http://schemas.openxmlformats.org/markup-compatibility/2006">
              <mc:Choice xmlns:v="urn:schemas-microsoft-com:vml" Requires="v">
                <p:oleObj spid="_x0000_s12325" name="Equation" r:id="rId8" imgW="965200" imgH="228600" progId="Equation.DSMT4">
                  <p:embed/>
                </p:oleObj>
              </mc:Choice>
              <mc:Fallback>
                <p:oleObj name="Equation" r:id="rId8" imgW="965200" imgH="228600" progId="Equation.DSMT4">
                  <p:embed/>
                  <p:pic>
                    <p:nvPicPr>
                      <p:cNvPr id="0" name="对象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1975" y="5024438"/>
                        <a:ext cx="249555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4414838" y="4503738"/>
          <a:ext cx="2309812" cy="554037"/>
        </p:xfrm>
        <a:graphic>
          <a:graphicData uri="http://schemas.openxmlformats.org/presentationml/2006/ole">
            <mc:AlternateContent xmlns:mc="http://schemas.openxmlformats.org/markup-compatibility/2006">
              <mc:Choice xmlns:v="urn:schemas-microsoft-com:vml" Requires="v">
                <p:oleObj spid="_x0000_s12326" name="Equation" r:id="rId10" imgW="952087" imgH="228501" progId="Equation.DSMT4">
                  <p:embed/>
                </p:oleObj>
              </mc:Choice>
              <mc:Fallback>
                <p:oleObj name="Equation" r:id="rId10" imgW="952087" imgH="228501" progId="Equation.DSMT4">
                  <p:embed/>
                  <p:pic>
                    <p:nvPicPr>
                      <p:cNvPr id="0" name="对象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4838" y="4503738"/>
                        <a:ext cx="230981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9026">
                                            <p:txEl>
                                              <p:pRg st="0" end="0"/>
                                            </p:txEl>
                                          </p:spTgt>
                                        </p:tgtEl>
                                        <p:attrNameLst>
                                          <p:attrName>style.visibility</p:attrName>
                                        </p:attrNameLst>
                                      </p:cBhvr>
                                      <p:to>
                                        <p:strVal val="visible"/>
                                      </p:to>
                                    </p:set>
                                    <p:animEffect transition="in" filter="blinds(horizontal)">
                                      <p:cBhvr>
                                        <p:cTn id="7" dur="500"/>
                                        <p:tgtEl>
                                          <p:spTgt spid="1290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9034"/>
                                        </p:tgtEl>
                                        <p:attrNameLst>
                                          <p:attrName>style.visibility</p:attrName>
                                        </p:attrNameLst>
                                      </p:cBhvr>
                                      <p:to>
                                        <p:strVal val="visible"/>
                                      </p:to>
                                    </p:set>
                                    <p:animEffect transition="in" filter="blinds(horizontal)">
                                      <p:cBhvr>
                                        <p:cTn id="12" dur="500"/>
                                        <p:tgtEl>
                                          <p:spTgt spid="1290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905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29027"/>
                                        </p:tgtEl>
                                        <p:attrNameLst>
                                          <p:attrName>style.visibility</p:attrName>
                                        </p:attrNameLst>
                                      </p:cBhvr>
                                      <p:to>
                                        <p:strVal val="visible"/>
                                      </p:to>
                                    </p:set>
                                    <p:animEffect transition="in" filter="blinds(horizontal)">
                                      <p:cBhvr>
                                        <p:cTn id="26" dur="500"/>
                                        <p:tgtEl>
                                          <p:spTgt spid="12902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29050"/>
                                        </p:tgtEl>
                                        <p:attrNameLst>
                                          <p:attrName>style.visibility</p:attrName>
                                        </p:attrNameLst>
                                      </p:cBhvr>
                                      <p:to>
                                        <p:strVal val="visible"/>
                                      </p:to>
                                    </p:set>
                                    <p:animEffect transition="in" filter="blinds(horizontal)">
                                      <p:cBhvr>
                                        <p:cTn id="41" dur="500"/>
                                        <p:tgtEl>
                                          <p:spTgt spid="129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build="p"/>
      <p:bldP spid="129034"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07876" name="Object 2"/>
          <p:cNvGraphicFramePr>
            <a:graphicFrameLocks noChangeAspect="1"/>
          </p:cNvGraphicFramePr>
          <p:nvPr/>
        </p:nvGraphicFramePr>
        <p:xfrm>
          <a:off x="1069975" y="4918075"/>
          <a:ext cx="2233613" cy="1247775"/>
        </p:xfrm>
        <a:graphic>
          <a:graphicData uri="http://schemas.openxmlformats.org/presentationml/2006/ole">
            <mc:AlternateContent xmlns:mc="http://schemas.openxmlformats.org/markup-compatibility/2006">
              <mc:Choice xmlns:v="urn:schemas-microsoft-com:vml" Requires="v">
                <p:oleObj spid="_x0000_s13340" name="公式" r:id="rId3" imgW="1034969" imgH="431820" progId="Equation.3">
                  <p:embed/>
                </p:oleObj>
              </mc:Choice>
              <mc:Fallback>
                <p:oleObj name="公式" r:id="rId3" imgW="1034969" imgH="4318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975" y="4918075"/>
                        <a:ext cx="2233613" cy="12477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sp>
        <p:nvSpPr>
          <p:cNvPr id="207877" name="Rectangle 5"/>
          <p:cNvSpPr>
            <a:spLocks noChangeArrowheads="1"/>
          </p:cNvSpPr>
          <p:nvPr/>
        </p:nvSpPr>
        <p:spPr bwMode="auto">
          <a:xfrm>
            <a:off x="539750" y="4230688"/>
            <a:ext cx="37798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90000"/>
              </a:lnSpc>
              <a:buClr>
                <a:schemeClr val="accent2"/>
              </a:buClr>
              <a:buSzPct val="80000"/>
              <a:buFont typeface="Wingdings" panose="05000000000000000000" pitchFamily="2" charset="2"/>
              <a:buNone/>
            </a:pPr>
            <a:r>
              <a:rPr lang="en-US" altLang="zh-CN" sz="2800" b="1">
                <a:latin typeface="宋体" panose="02010600030101010101" pitchFamily="2" charset="-122"/>
              </a:rPr>
              <a:t>①</a:t>
            </a:r>
            <a:r>
              <a:rPr lang="en-US" altLang="zh-CN" sz="2800" b="1">
                <a:latin typeface="Arial" panose="020B0604020202020204" pitchFamily="34" charset="0"/>
              </a:rPr>
              <a:t> </a:t>
            </a:r>
            <a:r>
              <a:rPr lang="zh-CN" altLang="en-US" sz="2800" b="1">
                <a:latin typeface="Arial" panose="020B0604020202020204" pitchFamily="34" charset="0"/>
              </a:rPr>
              <a:t>测量液体</a:t>
            </a:r>
            <a:endParaRPr lang="zh-CN" altLang="en-US" sz="2800" b="1">
              <a:solidFill>
                <a:schemeClr val="accent2"/>
              </a:solidFill>
              <a:latin typeface="Arial" panose="020B0604020202020204" pitchFamily="34" charset="0"/>
            </a:endParaRPr>
          </a:p>
        </p:txBody>
      </p:sp>
      <p:sp>
        <p:nvSpPr>
          <p:cNvPr id="207882" name="Rectangle 10"/>
          <p:cNvSpPr>
            <a:spLocks noChangeArrowheads="1"/>
          </p:cNvSpPr>
          <p:nvPr/>
        </p:nvSpPr>
        <p:spPr bwMode="auto">
          <a:xfrm>
            <a:off x="250825" y="260350"/>
            <a:ext cx="45005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buFontTx/>
              <a:buNone/>
            </a:pPr>
            <a:r>
              <a:rPr lang="en-US" altLang="zh-CN" sz="2800" b="1"/>
              <a:t>(2) </a:t>
            </a:r>
            <a:r>
              <a:rPr lang="zh-CN" altLang="en-US" sz="2800" b="1">
                <a:latin typeface="Arial" panose="020B0604020202020204" pitchFamily="34" charset="0"/>
              </a:rPr>
              <a:t>组合皮托管</a:t>
            </a:r>
            <a:r>
              <a:rPr lang="en-US" altLang="zh-CN" sz="2800" b="1"/>
              <a:t>1</a:t>
            </a:r>
          </a:p>
        </p:txBody>
      </p:sp>
      <p:sp>
        <p:nvSpPr>
          <p:cNvPr id="207883" name="Rectangle 11"/>
          <p:cNvSpPr>
            <a:spLocks noChangeArrowheads="1"/>
          </p:cNvSpPr>
          <p:nvPr/>
        </p:nvSpPr>
        <p:spPr bwMode="auto">
          <a:xfrm>
            <a:off x="4572000" y="4230688"/>
            <a:ext cx="4140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90000"/>
              </a:lnSpc>
              <a:buClr>
                <a:schemeClr val="accent2"/>
              </a:buClr>
              <a:buSzPct val="80000"/>
              <a:buFont typeface="Wingdings" panose="05000000000000000000" pitchFamily="2" charset="2"/>
              <a:buNone/>
            </a:pPr>
            <a:r>
              <a:rPr lang="en-US" altLang="zh-CN" sz="2800" b="1">
                <a:latin typeface="宋体" panose="02010600030101010101" pitchFamily="2" charset="-122"/>
              </a:rPr>
              <a:t>②</a:t>
            </a:r>
            <a:r>
              <a:rPr lang="en-US" altLang="zh-CN" sz="2800" b="1">
                <a:latin typeface="Arial" panose="020B0604020202020204" pitchFamily="34" charset="0"/>
              </a:rPr>
              <a:t> </a:t>
            </a:r>
            <a:r>
              <a:rPr lang="zh-CN" altLang="en-US" sz="2800" b="1">
                <a:latin typeface="Arial" panose="020B0604020202020204" pitchFamily="34" charset="0"/>
              </a:rPr>
              <a:t>测量气体</a:t>
            </a:r>
            <a:endParaRPr lang="zh-CN" altLang="en-US" sz="2800" b="1">
              <a:solidFill>
                <a:schemeClr val="accent2"/>
              </a:solidFill>
              <a:latin typeface="Arial" panose="020B0604020202020204" pitchFamily="34" charset="0"/>
            </a:endParaRPr>
          </a:p>
        </p:txBody>
      </p:sp>
      <p:pic>
        <p:nvPicPr>
          <p:cNvPr id="207894"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1257300"/>
            <a:ext cx="8132762"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F8635D30-561D-4B47-AAC8-8C849DA37473}" type="slidenum">
              <a:rPr lang="en-US" altLang="zh-CN" sz="1800" smtClean="0">
                <a:solidFill>
                  <a:srgbClr val="0000FF"/>
                </a:solidFill>
                <a:latin typeface="Arial" panose="020B0604020202020204" pitchFamily="34" charset="0"/>
              </a:rPr>
              <a:pPr>
                <a:spcBef>
                  <a:spcPct val="0"/>
                </a:spcBef>
                <a:buFontTx/>
                <a:buNone/>
              </a:pPr>
              <a:t>5</a:t>
            </a:fld>
            <a:endParaRPr lang="en-US" altLang="zh-CN" sz="1800" smtClean="0">
              <a:solidFill>
                <a:srgbClr val="0000FF"/>
              </a:solidFill>
              <a:latin typeface="Arial" panose="020B0604020202020204" pitchFamily="34" charset="0"/>
            </a:endParaRPr>
          </a:p>
        </p:txBody>
      </p:sp>
      <p:graphicFrame>
        <p:nvGraphicFramePr>
          <p:cNvPr id="129050" name="Object 10"/>
          <p:cNvGraphicFramePr>
            <a:graphicFrameLocks noChangeAspect="1"/>
          </p:cNvGraphicFramePr>
          <p:nvPr/>
        </p:nvGraphicFramePr>
        <p:xfrm>
          <a:off x="4625975" y="90488"/>
          <a:ext cx="4419600" cy="1057275"/>
        </p:xfrm>
        <a:graphic>
          <a:graphicData uri="http://schemas.openxmlformats.org/presentationml/2006/ole">
            <mc:AlternateContent xmlns:mc="http://schemas.openxmlformats.org/markup-compatibility/2006">
              <mc:Choice xmlns:v="urn:schemas-microsoft-com:vml" Requires="v">
                <p:oleObj spid="_x0000_s13341" name="公式" r:id="rId6" imgW="2025637" imgH="368280" progId="Equation.3">
                  <p:embed/>
                </p:oleObj>
              </mc:Choice>
              <mc:Fallback>
                <p:oleObj name="公式" r:id="rId6" imgW="2025637" imgH="36828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5975" y="90488"/>
                        <a:ext cx="4419600" cy="1057275"/>
                      </a:xfrm>
                      <a:prstGeom prst="rect">
                        <a:avLst/>
                      </a:prstGeom>
                      <a:noFill/>
                      <a:ln w="15875">
                        <a:solidFill>
                          <a:srgbClr val="FF0000"/>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3" name="对象 2"/>
          <p:cNvGraphicFramePr>
            <a:graphicFrameLocks noChangeAspect="1"/>
          </p:cNvGraphicFramePr>
          <p:nvPr/>
        </p:nvGraphicFramePr>
        <p:xfrm>
          <a:off x="4191000" y="4906963"/>
          <a:ext cx="4452938" cy="1057275"/>
        </p:xfrm>
        <a:graphic>
          <a:graphicData uri="http://schemas.openxmlformats.org/presentationml/2006/ole">
            <mc:AlternateContent xmlns:mc="http://schemas.openxmlformats.org/markup-compatibility/2006">
              <mc:Choice xmlns:v="urn:schemas-microsoft-com:vml" Requires="v">
                <p:oleObj spid="_x0000_s13342" name="公式" r:id="rId8" imgW="4838621" imgH="958860" progId="Equation.3">
                  <p:embed/>
                </p:oleObj>
              </mc:Choice>
              <mc:Fallback>
                <p:oleObj name="公式" r:id="rId8" imgW="4838621" imgH="958860" progId="Equation.3">
                  <p:embed/>
                  <p:pic>
                    <p:nvPicPr>
                      <p:cNvPr id="0" name="对象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1000" y="4906963"/>
                        <a:ext cx="4452938" cy="10572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29050"/>
                                        </p:tgtEl>
                                        <p:attrNameLst>
                                          <p:attrName>style.visibility</p:attrName>
                                        </p:attrNameLst>
                                      </p:cBhvr>
                                      <p:to>
                                        <p:strVal val="visible"/>
                                      </p:to>
                                    </p:set>
                                    <p:animEffect transition="in" filter="blinds(horizontal)">
                                      <p:cBhvr>
                                        <p:cTn id="7" dur="500"/>
                                        <p:tgtEl>
                                          <p:spTgt spid="12905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7882"/>
                                        </p:tgtEl>
                                        <p:attrNameLst>
                                          <p:attrName>style.visibility</p:attrName>
                                        </p:attrNameLst>
                                      </p:cBhvr>
                                      <p:to>
                                        <p:strVal val="visible"/>
                                      </p:to>
                                    </p:set>
                                    <p:animEffect transition="in" filter="blinds(horizontal)">
                                      <p:cBhvr>
                                        <p:cTn id="11" dur="500"/>
                                        <p:tgtEl>
                                          <p:spTgt spid="20788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0789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07877"/>
                                        </p:tgtEl>
                                        <p:attrNameLst>
                                          <p:attrName>style.visibility</p:attrName>
                                        </p:attrNameLst>
                                      </p:cBhvr>
                                      <p:to>
                                        <p:strVal val="visible"/>
                                      </p:to>
                                    </p:set>
                                    <p:animEffect transition="in" filter="blinds(horizontal)">
                                      <p:cBhvr>
                                        <p:cTn id="20" dur="500"/>
                                        <p:tgtEl>
                                          <p:spTgt spid="20787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07876"/>
                                        </p:tgtEl>
                                        <p:attrNameLst>
                                          <p:attrName>style.visibility</p:attrName>
                                        </p:attrNameLst>
                                      </p:cBhvr>
                                      <p:to>
                                        <p:strVal val="visible"/>
                                      </p:to>
                                    </p:set>
                                    <p:animEffect transition="in" filter="blinds(horizontal)">
                                      <p:cBhvr>
                                        <p:cTn id="25" dur="500"/>
                                        <p:tgtEl>
                                          <p:spTgt spid="20787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07883"/>
                                        </p:tgtEl>
                                        <p:attrNameLst>
                                          <p:attrName>style.visibility</p:attrName>
                                        </p:attrNameLst>
                                      </p:cBhvr>
                                      <p:to>
                                        <p:strVal val="visible"/>
                                      </p:to>
                                    </p:set>
                                    <p:animEffect transition="in" filter="blinds(horizontal)">
                                      <p:cBhvr>
                                        <p:cTn id="30" dur="500"/>
                                        <p:tgtEl>
                                          <p:spTgt spid="20788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7" grpId="0"/>
      <p:bldP spid="207882" grpId="0"/>
      <p:bldP spid="207883"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10"/>
          <p:cNvSpPr>
            <a:spLocks noChangeArrowheads="1"/>
          </p:cNvSpPr>
          <p:nvPr/>
        </p:nvSpPr>
        <p:spPr bwMode="auto">
          <a:xfrm>
            <a:off x="120650" y="196850"/>
            <a:ext cx="1981200"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buFontTx/>
              <a:buNone/>
            </a:pPr>
            <a:r>
              <a:rPr lang="en-US" altLang="zh-CN" sz="2800" b="1"/>
              <a:t>(3) </a:t>
            </a:r>
            <a:r>
              <a:rPr lang="zh-CN" altLang="en-US" sz="2800" b="1">
                <a:latin typeface="Arial" panose="020B0604020202020204" pitchFamily="34" charset="0"/>
              </a:rPr>
              <a:t>组合皮托管</a:t>
            </a:r>
            <a:r>
              <a:rPr lang="en-US" altLang="zh-CN" sz="2800" b="1"/>
              <a:t>2</a:t>
            </a:r>
          </a:p>
        </p:txBody>
      </p:sp>
      <p:sp>
        <p:nvSpPr>
          <p:cNvPr id="143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96670703-537F-433B-9F2D-0500782A17AC}" type="slidenum">
              <a:rPr lang="en-US" altLang="zh-CN" sz="1800" smtClean="0">
                <a:solidFill>
                  <a:srgbClr val="0000FF"/>
                </a:solidFill>
                <a:latin typeface="Arial" panose="020B0604020202020204" pitchFamily="34" charset="0"/>
              </a:rPr>
              <a:pPr>
                <a:spcBef>
                  <a:spcPct val="0"/>
                </a:spcBef>
                <a:buFontTx/>
                <a:buNone/>
              </a:pPr>
              <a:t>6</a:t>
            </a:fld>
            <a:endParaRPr lang="en-US" altLang="zh-CN" sz="1800" smtClean="0">
              <a:solidFill>
                <a:srgbClr val="0000FF"/>
              </a:solidFill>
              <a:latin typeface="Arial" panose="020B0604020202020204" pitchFamily="34" charset="0"/>
            </a:endParaRPr>
          </a:p>
        </p:txBody>
      </p:sp>
      <p:grpSp>
        <p:nvGrpSpPr>
          <p:cNvPr id="5" name="组合 4"/>
          <p:cNvGrpSpPr>
            <a:grpSpLocks/>
          </p:cNvGrpSpPr>
          <p:nvPr/>
        </p:nvGrpSpPr>
        <p:grpSpPr bwMode="auto">
          <a:xfrm>
            <a:off x="5243513" y="3703638"/>
            <a:ext cx="3997325" cy="2611437"/>
            <a:chOff x="5124050" y="3980340"/>
            <a:chExt cx="3998067" cy="2611159"/>
          </a:xfrm>
        </p:grpSpPr>
        <p:pic>
          <p:nvPicPr>
            <p:cNvPr id="14345" name="Picture 6" descr="C:\Documents and Settings\Administrator\桌面\750px-Pitot-cs%C5%91_helikopteren_4.jpg"/>
            <p:cNvPicPr>
              <a:picLocks noChangeAspect="1" noChangeArrowheads="1"/>
            </p:cNvPicPr>
            <p:nvPr/>
          </p:nvPicPr>
          <p:blipFill>
            <a:blip r:embed="rId4">
              <a:extLst>
                <a:ext uri="{28A0092B-C50C-407E-A947-70E740481C1C}">
                  <a14:useLocalDpi xmlns:a14="http://schemas.microsoft.com/office/drawing/2010/main" val="0"/>
                </a:ext>
              </a:extLst>
            </a:blip>
            <a:srcRect t="13719" b="20216"/>
            <a:stretch>
              <a:fillRect/>
            </a:stretch>
          </p:blipFill>
          <p:spPr bwMode="auto">
            <a:xfrm>
              <a:off x="5436170" y="3980340"/>
              <a:ext cx="3373825" cy="178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矩形 3"/>
            <p:cNvSpPr>
              <a:spLocks noChangeArrowheads="1"/>
            </p:cNvSpPr>
            <p:nvPr/>
          </p:nvSpPr>
          <p:spPr bwMode="auto">
            <a:xfrm>
              <a:off x="5124050" y="5760502"/>
              <a:ext cx="399806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eaLnBrk="1" hangingPunct="1">
                <a:spcBef>
                  <a:spcPct val="0"/>
                </a:spcBef>
                <a:buFontTx/>
                <a:buNone/>
              </a:pPr>
              <a:r>
                <a:rPr lang="fi-FI" altLang="zh-CN" sz="2400" b="1">
                  <a:latin typeface="Calibri" panose="020F0502020204030204" pitchFamily="34" charset="0"/>
                </a:rPr>
                <a:t>Pitot tube on </a:t>
              </a:r>
              <a:r>
                <a:rPr lang="en-US" altLang="zh-CN" sz="2400" b="1">
                  <a:latin typeface="Calibri" panose="020F0502020204030204" pitchFamily="34" charset="0"/>
                </a:rPr>
                <a:t>a </a:t>
              </a:r>
              <a:r>
                <a:rPr lang="fi-FI" altLang="zh-CN" sz="2400" b="1">
                  <a:latin typeface="Calibri" panose="020F0502020204030204" pitchFamily="34" charset="0"/>
                </a:rPr>
                <a:t>helicopter to measure airspeed</a:t>
              </a:r>
              <a:endParaRPr lang="zh-CN" altLang="en-US" sz="2400" b="1">
                <a:latin typeface="Calibri" panose="020F0502020204030204" pitchFamily="34" charset="0"/>
              </a:endParaRPr>
            </a:p>
          </p:txBody>
        </p:sp>
      </p:grpSp>
      <p:grpSp>
        <p:nvGrpSpPr>
          <p:cNvPr id="4" name="组合 3"/>
          <p:cNvGrpSpPr>
            <a:grpSpLocks/>
          </p:cNvGrpSpPr>
          <p:nvPr/>
        </p:nvGrpSpPr>
        <p:grpSpPr bwMode="auto">
          <a:xfrm>
            <a:off x="30163" y="3587750"/>
            <a:ext cx="5702300" cy="3095625"/>
            <a:chOff x="29755" y="3587750"/>
            <a:chExt cx="5702487" cy="3095440"/>
          </a:xfrm>
        </p:grpSpPr>
        <p:pic>
          <p:nvPicPr>
            <p:cNvPr id="1434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55" y="3587750"/>
              <a:ext cx="5313363" cy="203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矩形 2"/>
            <p:cNvSpPr>
              <a:spLocks noChangeArrowheads="1"/>
            </p:cNvSpPr>
            <p:nvPr/>
          </p:nvSpPr>
          <p:spPr bwMode="auto">
            <a:xfrm>
              <a:off x="120650" y="5482861"/>
              <a:ext cx="56115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2400" b="1">
                  <a:latin typeface="Calibri" panose="020F0502020204030204" pitchFamily="34" charset="0"/>
                </a:rPr>
                <a:t>Close-up of a Pitot tube, showing the stagnation pressure hole and two of the five static circumferential pressure holes.</a:t>
              </a:r>
              <a:endParaRPr lang="zh-CN" altLang="en-US" sz="2400" b="1">
                <a:latin typeface="Calibri" panose="020F0502020204030204" pitchFamily="34" charset="0"/>
              </a:endParaRPr>
            </a:p>
          </p:txBody>
        </p:sp>
      </p:grpSp>
    </p:spTree>
    <p:controls>
      <mc:AlternateContent xmlns:mc="http://schemas.openxmlformats.org/markup-compatibility/2006">
        <mc:Choice xmlns:v="urn:schemas-microsoft-com:vml" Requires="v">
          <p:control spid="14354" name="ShockwaveFlash1" r:id="rId2" imgW="6462720" imgH="4348080"/>
        </mc:Choice>
        <mc:Fallback>
          <p:control name="ShockwaveFlash1" r:id="rId2" imgW="6462720" imgH="4348080">
            <p:pic>
              <p:nvPicPr>
                <p:cNvPr id="14341" name="ShockwaveFlash1"/>
                <p:cNvPicPr preferRelativeResize="0">
                  <a:picLocks noChangeArrowheads="1" noChangeShapeType="1"/>
                </p:cNvPicPr>
                <p:nvPr/>
              </p:nvPicPr>
              <p:blipFill>
                <a:blip r:embed="rId6"/>
                <a:srcRect/>
                <a:stretch>
                  <a:fillRect/>
                </a:stretch>
              </p:blipFill>
              <p:spPr bwMode="auto">
                <a:xfrm>
                  <a:off x="2233613" y="203200"/>
                  <a:ext cx="4926012" cy="33845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blinds(horizontal)">
                                      <p:cBhvr>
                                        <p:cTn id="7" dur="500"/>
                                        <p:tgtEl>
                                          <p:spTgt spid="23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8" name="Rectangle 2"/>
          <p:cNvSpPr>
            <a:spLocks noGrp="1" noChangeArrowheads="1"/>
          </p:cNvSpPr>
          <p:nvPr>
            <p:ph type="body" sz="half" idx="1"/>
          </p:nvPr>
        </p:nvSpPr>
        <p:spPr>
          <a:xfrm>
            <a:off x="323850" y="333375"/>
            <a:ext cx="3327400" cy="962025"/>
          </a:xfrm>
        </p:spPr>
        <p:txBody>
          <a:bodyPr/>
          <a:lstStyle/>
          <a:p>
            <a:pPr eaLnBrk="1" hangingPunct="1">
              <a:lnSpc>
                <a:spcPct val="90000"/>
              </a:lnSpc>
              <a:buFontTx/>
              <a:buNone/>
            </a:pPr>
            <a:r>
              <a:rPr lang="en-US" altLang="zh-CN" sz="2800" b="1" dirty="0" smtClean="0">
                <a:solidFill>
                  <a:srgbClr val="0000FF"/>
                </a:solidFill>
              </a:rPr>
              <a:t>4. </a:t>
            </a:r>
            <a:r>
              <a:rPr lang="zh-CN" altLang="en-US" sz="2800" b="1" dirty="0" smtClean="0">
                <a:solidFill>
                  <a:srgbClr val="0000FF"/>
                </a:solidFill>
              </a:rPr>
              <a:t>流量计</a:t>
            </a:r>
            <a:endParaRPr lang="en-US" altLang="zh-CN" sz="2800" b="1" dirty="0" smtClean="0">
              <a:solidFill>
                <a:srgbClr val="0000FF"/>
              </a:solidFill>
            </a:endParaRPr>
          </a:p>
          <a:p>
            <a:pPr eaLnBrk="1" hangingPunct="1">
              <a:lnSpc>
                <a:spcPct val="90000"/>
              </a:lnSpc>
              <a:buFontTx/>
              <a:buNone/>
            </a:pPr>
            <a:r>
              <a:rPr lang="zh-CN" altLang="en-US" sz="2800" b="1" dirty="0" smtClean="0">
                <a:solidFill>
                  <a:srgbClr val="0000FF"/>
                </a:solidFill>
              </a:rPr>
              <a:t>（汾丘里流量计）</a:t>
            </a:r>
          </a:p>
        </p:txBody>
      </p:sp>
      <p:graphicFrame>
        <p:nvGraphicFramePr>
          <p:cNvPr id="239619" name="Object 2"/>
          <p:cNvGraphicFramePr>
            <a:graphicFrameLocks noChangeAspect="1"/>
          </p:cNvGraphicFramePr>
          <p:nvPr/>
        </p:nvGraphicFramePr>
        <p:xfrm>
          <a:off x="684213" y="2636838"/>
          <a:ext cx="4608512" cy="917575"/>
        </p:xfrm>
        <a:graphic>
          <a:graphicData uri="http://schemas.openxmlformats.org/presentationml/2006/ole">
            <mc:AlternateContent xmlns:mc="http://schemas.openxmlformats.org/markup-compatibility/2006">
              <mc:Choice xmlns:v="urn:schemas-microsoft-com:vml" Requires="v">
                <p:oleObj spid="_x0000_s15414" name="公式" r:id="rId3" imgW="1758926" imgH="304740" progId="Equation.3">
                  <p:embed/>
                </p:oleObj>
              </mc:Choice>
              <mc:Fallback>
                <p:oleObj name="公式" r:id="rId3" imgW="1758926" imgH="3047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636838"/>
                        <a:ext cx="4608512" cy="9175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graphicFrame>
        <p:nvGraphicFramePr>
          <p:cNvPr id="239620" name="Object 3"/>
          <p:cNvGraphicFramePr>
            <a:graphicFrameLocks noChangeAspect="1"/>
          </p:cNvGraphicFramePr>
          <p:nvPr>
            <p:extLst>
              <p:ext uri="{D42A27DB-BD31-4B8C-83A1-F6EECF244321}">
                <p14:modId xmlns:p14="http://schemas.microsoft.com/office/powerpoint/2010/main" val="1050192821"/>
              </p:ext>
            </p:extLst>
          </p:nvPr>
        </p:nvGraphicFramePr>
        <p:xfrm>
          <a:off x="1033285" y="3716338"/>
          <a:ext cx="3488058" cy="1096962"/>
        </p:xfrm>
        <a:graphic>
          <a:graphicData uri="http://schemas.openxmlformats.org/presentationml/2006/ole">
            <mc:AlternateContent xmlns:mc="http://schemas.openxmlformats.org/markup-compatibility/2006">
              <mc:Choice xmlns:v="urn:schemas-microsoft-com:vml" Requires="v">
                <p:oleObj spid="_x0000_s15415" name="公式" r:id="rId5" imgW="1238289" imgH="387360" progId="Equation.3">
                  <p:embed/>
                </p:oleObj>
              </mc:Choice>
              <mc:Fallback>
                <p:oleObj name="公式" r:id="rId5" imgW="1238289" imgH="3873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3285" y="3716338"/>
                        <a:ext cx="3488058" cy="1096962"/>
                      </a:xfrm>
                      <a:prstGeom prst="rect">
                        <a:avLst/>
                      </a:prstGeom>
                      <a:solidFill>
                        <a:schemeClr val="bg1"/>
                      </a:solidFill>
                      <a:ln>
                        <a:noFill/>
                      </a:ln>
                      <a:extLst/>
                    </p:spPr>
                  </p:pic>
                </p:oleObj>
              </mc:Fallback>
            </mc:AlternateContent>
          </a:graphicData>
        </a:graphic>
      </p:graphicFrame>
      <p:graphicFrame>
        <p:nvGraphicFramePr>
          <p:cNvPr id="239621" name="Object 4"/>
          <p:cNvGraphicFramePr>
            <a:graphicFrameLocks noChangeAspect="1"/>
          </p:cNvGraphicFramePr>
          <p:nvPr/>
        </p:nvGraphicFramePr>
        <p:xfrm>
          <a:off x="2185988" y="5356225"/>
          <a:ext cx="1465262" cy="550863"/>
        </p:xfrm>
        <a:graphic>
          <a:graphicData uri="http://schemas.openxmlformats.org/presentationml/2006/ole">
            <mc:AlternateContent xmlns:mc="http://schemas.openxmlformats.org/markup-compatibility/2006">
              <mc:Choice xmlns:v="urn:schemas-microsoft-com:vml" Requires="v">
                <p:oleObj spid="_x0000_s15416" name="Equation" r:id="rId7" imgW="469851" imgH="127080" progId="Equation.DSMT4">
                  <p:embed/>
                </p:oleObj>
              </mc:Choice>
              <mc:Fallback>
                <p:oleObj name="Equation" r:id="rId7" imgW="469851" imgH="1270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5988" y="5356225"/>
                        <a:ext cx="1465262" cy="550863"/>
                      </a:xfrm>
                      <a:prstGeom prst="rect">
                        <a:avLst/>
                      </a:prstGeom>
                      <a:solidFill>
                        <a:schemeClr val="bg1"/>
                      </a:solidFill>
                      <a:ln>
                        <a:noFill/>
                      </a:ln>
                      <a:extLs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239626" name="Rectangle 10"/>
          <p:cNvSpPr>
            <a:spLocks noChangeArrowheads="1"/>
          </p:cNvSpPr>
          <p:nvPr/>
        </p:nvSpPr>
        <p:spPr bwMode="auto">
          <a:xfrm>
            <a:off x="317500" y="1479550"/>
            <a:ext cx="35052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buFontTx/>
              <a:buNone/>
            </a:pPr>
            <a:r>
              <a:rPr lang="en-US" altLang="zh-CN" sz="2800" b="1" dirty="0"/>
              <a:t>(1) </a:t>
            </a:r>
            <a:r>
              <a:rPr lang="zh-CN" altLang="en-US" sz="2800" b="1" dirty="0"/>
              <a:t>测量液体流量</a:t>
            </a:r>
          </a:p>
          <a:p>
            <a:pPr eaLnBrk="1" hangingPunct="1">
              <a:buFontTx/>
              <a:buNone/>
            </a:pPr>
            <a:r>
              <a:rPr lang="zh-CN" altLang="en-US" sz="2800" b="1" dirty="0"/>
              <a:t>的汾丘里流量计</a:t>
            </a:r>
          </a:p>
        </p:txBody>
      </p:sp>
      <p:graphicFrame>
        <p:nvGraphicFramePr>
          <p:cNvPr id="239627" name="Object 5"/>
          <p:cNvGraphicFramePr>
            <a:graphicFrameLocks noGrp="1" noChangeAspect="1"/>
          </p:cNvGraphicFramePr>
          <p:nvPr>
            <p:ph sz="half" idx="2"/>
          </p:nvPr>
        </p:nvGraphicFramePr>
        <p:xfrm>
          <a:off x="5508625" y="2852738"/>
          <a:ext cx="2663825" cy="509587"/>
        </p:xfrm>
        <a:graphic>
          <a:graphicData uri="http://schemas.openxmlformats.org/presentationml/2006/ole">
            <mc:AlternateContent xmlns:mc="http://schemas.openxmlformats.org/markup-compatibility/2006">
              <mc:Choice xmlns:v="urn:schemas-microsoft-com:vml" Requires="v">
                <p:oleObj spid="_x0000_s15417" name="公式" r:id="rId9" imgW="1034969" imgH="120600" progId="Equation.3">
                  <p:embed/>
                </p:oleObj>
              </mc:Choice>
              <mc:Fallback>
                <p:oleObj name="公式" r:id="rId9" imgW="1034969" imgH="1206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8625" y="2852738"/>
                        <a:ext cx="2663825" cy="50958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graphicFrame>
        <p:nvGraphicFramePr>
          <p:cNvPr id="239628" name="Object 6"/>
          <p:cNvGraphicFramePr>
            <a:graphicFrameLocks noChangeAspect="1"/>
          </p:cNvGraphicFramePr>
          <p:nvPr>
            <p:extLst>
              <p:ext uri="{D42A27DB-BD31-4B8C-83A1-F6EECF244321}">
                <p14:modId xmlns:p14="http://schemas.microsoft.com/office/powerpoint/2010/main" val="1358933500"/>
              </p:ext>
            </p:extLst>
          </p:nvPr>
        </p:nvGraphicFramePr>
        <p:xfrm>
          <a:off x="4572000" y="3716338"/>
          <a:ext cx="2438400" cy="1079500"/>
        </p:xfrm>
        <a:graphic>
          <a:graphicData uri="http://schemas.openxmlformats.org/presentationml/2006/ole">
            <mc:AlternateContent xmlns:mc="http://schemas.openxmlformats.org/markup-compatibility/2006">
              <mc:Choice xmlns:v="urn:schemas-microsoft-com:vml" Requires="v">
                <p:oleObj spid="_x0000_s15418" name="公式" r:id="rId11" imgW="850919" imgH="387360" progId="Equation.3">
                  <p:embed/>
                </p:oleObj>
              </mc:Choice>
              <mc:Fallback>
                <p:oleObj name="公式" r:id="rId11" imgW="850919" imgH="38736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3716338"/>
                        <a:ext cx="2438400" cy="1079500"/>
                      </a:xfrm>
                      <a:prstGeom prst="rect">
                        <a:avLst/>
                      </a:prstGeom>
                      <a:solidFill>
                        <a:schemeClr val="bg1"/>
                      </a:solidFill>
                      <a:ln>
                        <a:noFill/>
                      </a:ln>
                      <a:extLst/>
                    </p:spPr>
                  </p:pic>
                </p:oleObj>
              </mc:Fallback>
            </mc:AlternateContent>
          </a:graphicData>
        </a:graphic>
      </p:graphicFrame>
      <p:graphicFrame>
        <p:nvGraphicFramePr>
          <p:cNvPr id="239629" name="Object 7"/>
          <p:cNvGraphicFramePr>
            <a:graphicFrameLocks noChangeAspect="1"/>
          </p:cNvGraphicFramePr>
          <p:nvPr/>
        </p:nvGraphicFramePr>
        <p:xfrm>
          <a:off x="3705225" y="5049838"/>
          <a:ext cx="2736850" cy="1149350"/>
        </p:xfrm>
        <a:graphic>
          <a:graphicData uri="http://schemas.openxmlformats.org/presentationml/2006/ole">
            <mc:AlternateContent xmlns:mc="http://schemas.openxmlformats.org/markup-compatibility/2006">
              <mc:Choice xmlns:v="urn:schemas-microsoft-com:vml" Requires="v">
                <p:oleObj spid="_x0000_s15419" name="公式" r:id="rId13" imgW="1003274" imgH="387360" progId="Equation.3">
                  <p:embed/>
                </p:oleObj>
              </mc:Choice>
              <mc:Fallback>
                <p:oleObj name="公式" r:id="rId13" imgW="1003274" imgH="38736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5225" y="5049838"/>
                        <a:ext cx="2736850" cy="1149350"/>
                      </a:xfrm>
                      <a:prstGeom prst="rect">
                        <a:avLst/>
                      </a:prstGeom>
                      <a:solidFill>
                        <a:schemeClr val="bg1"/>
                      </a:solidFill>
                      <a:ln>
                        <a:noFill/>
                      </a:ln>
                      <a:extLs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pic>
        <p:nvPicPr>
          <p:cNvPr id="239634" name="Picture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8038" y="333375"/>
            <a:ext cx="489585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7DBC0B69-E8B8-43EF-B4BC-26E1A632F588}" type="slidenum">
              <a:rPr lang="en-US" altLang="zh-CN" sz="1800" smtClean="0">
                <a:solidFill>
                  <a:srgbClr val="0000FF"/>
                </a:solidFill>
                <a:latin typeface="Arial" panose="020B0604020202020204" pitchFamily="34" charset="0"/>
              </a:rPr>
              <a:pPr>
                <a:spcBef>
                  <a:spcPct val="0"/>
                </a:spcBef>
                <a:buFontTx/>
                <a:buNone/>
              </a:pPr>
              <a:t>7</a:t>
            </a:fld>
            <a:endParaRPr lang="en-US" altLang="zh-CN" sz="1800" smtClean="0">
              <a:solidFill>
                <a:srgbClr val="0000FF"/>
              </a:solidFill>
              <a:latin typeface="Arial" panose="020B0604020202020204" pitchFamily="34"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9618">
                                            <p:txEl>
                                              <p:pRg st="0" end="0"/>
                                            </p:txEl>
                                          </p:spTgt>
                                        </p:tgtEl>
                                        <p:attrNameLst>
                                          <p:attrName>style.visibility</p:attrName>
                                        </p:attrNameLst>
                                      </p:cBhvr>
                                      <p:to>
                                        <p:strVal val="visible"/>
                                      </p:to>
                                    </p:set>
                                    <p:animEffect transition="in" filter="blinds(horizontal)">
                                      <p:cBhvr>
                                        <p:cTn id="7" dur="500"/>
                                        <p:tgtEl>
                                          <p:spTgt spid="239618">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39618">
                                            <p:txEl>
                                              <p:pRg st="1" end="1"/>
                                            </p:txEl>
                                          </p:spTgt>
                                        </p:tgtEl>
                                        <p:attrNameLst>
                                          <p:attrName>style.visibility</p:attrName>
                                        </p:attrNameLst>
                                      </p:cBhvr>
                                      <p:to>
                                        <p:strVal val="visible"/>
                                      </p:to>
                                    </p:set>
                                    <p:animEffect transition="in" filter="blinds(horizontal)">
                                      <p:cBhvr>
                                        <p:cTn id="11" dur="500"/>
                                        <p:tgtEl>
                                          <p:spTgt spid="239618">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39626"/>
                                        </p:tgtEl>
                                        <p:attrNameLst>
                                          <p:attrName>style.visibility</p:attrName>
                                        </p:attrNameLst>
                                      </p:cBhvr>
                                      <p:to>
                                        <p:strVal val="visible"/>
                                      </p:to>
                                    </p:set>
                                    <p:animEffect transition="in" filter="blinds(horizontal)">
                                      <p:cBhvr>
                                        <p:cTn id="16" dur="500"/>
                                        <p:tgtEl>
                                          <p:spTgt spid="2396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3963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39619"/>
                                        </p:tgtEl>
                                        <p:attrNameLst>
                                          <p:attrName>style.visibility</p:attrName>
                                        </p:attrNameLst>
                                      </p:cBhvr>
                                      <p:to>
                                        <p:strVal val="visible"/>
                                      </p:to>
                                    </p:set>
                                    <p:animEffect transition="in" filter="blinds(horizontal)">
                                      <p:cBhvr>
                                        <p:cTn id="25" dur="500"/>
                                        <p:tgtEl>
                                          <p:spTgt spid="23961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39627"/>
                                        </p:tgtEl>
                                        <p:attrNameLst>
                                          <p:attrName>style.visibility</p:attrName>
                                        </p:attrNameLst>
                                      </p:cBhvr>
                                      <p:to>
                                        <p:strVal val="visible"/>
                                      </p:to>
                                    </p:set>
                                    <p:animEffect transition="in" filter="blinds(horizontal)">
                                      <p:cBhvr>
                                        <p:cTn id="30" dur="500"/>
                                        <p:tgtEl>
                                          <p:spTgt spid="23962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39620"/>
                                        </p:tgtEl>
                                        <p:attrNameLst>
                                          <p:attrName>style.visibility</p:attrName>
                                        </p:attrNameLst>
                                      </p:cBhvr>
                                      <p:to>
                                        <p:strVal val="visible"/>
                                      </p:to>
                                    </p:set>
                                    <p:animEffect transition="in" filter="blinds(horizontal)">
                                      <p:cBhvr>
                                        <p:cTn id="35" dur="500"/>
                                        <p:tgtEl>
                                          <p:spTgt spid="23962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239628"/>
                                        </p:tgtEl>
                                        <p:attrNameLst>
                                          <p:attrName>style.visibility</p:attrName>
                                        </p:attrNameLst>
                                      </p:cBhvr>
                                      <p:to>
                                        <p:strVal val="visible"/>
                                      </p:to>
                                    </p:set>
                                    <p:animEffect transition="in" filter="blinds(horizontal)">
                                      <p:cBhvr>
                                        <p:cTn id="40" dur="500"/>
                                        <p:tgtEl>
                                          <p:spTgt spid="23962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239621"/>
                                        </p:tgtEl>
                                        <p:attrNameLst>
                                          <p:attrName>style.visibility</p:attrName>
                                        </p:attrNameLst>
                                      </p:cBhvr>
                                      <p:to>
                                        <p:strVal val="visible"/>
                                      </p:to>
                                    </p:set>
                                    <p:animEffect transition="in" filter="blinds(horizontal)">
                                      <p:cBhvr>
                                        <p:cTn id="45" dur="500"/>
                                        <p:tgtEl>
                                          <p:spTgt spid="23962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239629"/>
                                        </p:tgtEl>
                                        <p:attrNameLst>
                                          <p:attrName>style.visibility</p:attrName>
                                        </p:attrNameLst>
                                      </p:cBhvr>
                                      <p:to>
                                        <p:strVal val="visible"/>
                                      </p:to>
                                    </p:set>
                                    <p:animEffect transition="in" filter="blinds(horizontal)">
                                      <p:cBhvr>
                                        <p:cTn id="50" dur="500"/>
                                        <p:tgtEl>
                                          <p:spTgt spid="239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build="p"/>
      <p:bldP spid="239626"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6" name="Rectangle 2"/>
          <p:cNvSpPr>
            <a:spLocks noGrp="1" noChangeArrowheads="1"/>
          </p:cNvSpPr>
          <p:nvPr>
            <p:ph type="body" idx="1"/>
          </p:nvPr>
        </p:nvSpPr>
        <p:spPr>
          <a:xfrm>
            <a:off x="390525" y="404813"/>
            <a:ext cx="3095625" cy="1177925"/>
          </a:xfrm>
        </p:spPr>
        <p:txBody>
          <a:bodyPr/>
          <a:lstStyle/>
          <a:p>
            <a:pPr eaLnBrk="1" hangingPunct="1">
              <a:lnSpc>
                <a:spcPct val="90000"/>
              </a:lnSpc>
              <a:buFontTx/>
              <a:buNone/>
            </a:pPr>
            <a:r>
              <a:rPr lang="en-US" altLang="zh-CN" sz="2800" b="1" smtClean="0"/>
              <a:t>(2) </a:t>
            </a:r>
            <a:r>
              <a:rPr lang="zh-CN" altLang="en-US" sz="2800" b="1" smtClean="0"/>
              <a:t>测量气体流量</a:t>
            </a:r>
          </a:p>
          <a:p>
            <a:pPr eaLnBrk="1" hangingPunct="1">
              <a:lnSpc>
                <a:spcPct val="90000"/>
              </a:lnSpc>
              <a:buFontTx/>
              <a:buNone/>
            </a:pPr>
            <a:r>
              <a:rPr lang="zh-CN" altLang="en-US" sz="2800" b="1" smtClean="0"/>
              <a:t>的汾丘里流量计</a:t>
            </a:r>
            <a:endParaRPr lang="zh-CN" altLang="en-US" sz="2800" b="1" smtClean="0">
              <a:solidFill>
                <a:schemeClr val="accent2"/>
              </a:solidFill>
            </a:endParaRPr>
          </a:p>
        </p:txBody>
      </p:sp>
      <p:graphicFrame>
        <p:nvGraphicFramePr>
          <p:cNvPr id="236547" name="Object 2"/>
          <p:cNvGraphicFramePr>
            <a:graphicFrameLocks noChangeAspect="1"/>
          </p:cNvGraphicFramePr>
          <p:nvPr/>
        </p:nvGraphicFramePr>
        <p:xfrm>
          <a:off x="466725" y="1476375"/>
          <a:ext cx="4271963" cy="1565275"/>
        </p:xfrm>
        <a:graphic>
          <a:graphicData uri="http://schemas.openxmlformats.org/presentationml/2006/ole">
            <mc:AlternateContent xmlns:mc="http://schemas.openxmlformats.org/markup-compatibility/2006">
              <mc:Choice xmlns:v="urn:schemas-microsoft-com:vml" Requires="v">
                <p:oleObj spid="_x0000_s16416" name="公式" r:id="rId4" imgW="1409734" imgH="539820" progId="Equation.3">
                  <p:embed/>
                </p:oleObj>
              </mc:Choice>
              <mc:Fallback>
                <p:oleObj name="公式" r:id="rId4" imgW="1409734" imgH="53982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5" y="1476375"/>
                        <a:ext cx="4271963" cy="15652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graphicFrame>
        <p:nvGraphicFramePr>
          <p:cNvPr id="236548" name="Object 3"/>
          <p:cNvGraphicFramePr>
            <a:graphicFrameLocks noChangeAspect="1"/>
          </p:cNvGraphicFramePr>
          <p:nvPr/>
        </p:nvGraphicFramePr>
        <p:xfrm>
          <a:off x="549275" y="2905125"/>
          <a:ext cx="3506788" cy="2652713"/>
        </p:xfrm>
        <a:graphic>
          <a:graphicData uri="http://schemas.openxmlformats.org/presentationml/2006/ole">
            <mc:AlternateContent xmlns:mc="http://schemas.openxmlformats.org/markup-compatibility/2006">
              <mc:Choice xmlns:v="urn:schemas-microsoft-com:vml" Requires="v">
                <p:oleObj spid="_x0000_s16417" name="Equation" r:id="rId6" imgW="1269985" imgH="927180" progId="Equation.DSMT4">
                  <p:embed/>
                </p:oleObj>
              </mc:Choice>
              <mc:Fallback>
                <p:oleObj name="Equation" r:id="rId6" imgW="1269985" imgH="92718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275" y="2905125"/>
                        <a:ext cx="3506788" cy="26527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236549" name="Object 4"/>
          <p:cNvGraphicFramePr>
            <a:graphicFrameLocks noChangeAspect="1"/>
          </p:cNvGraphicFramePr>
          <p:nvPr/>
        </p:nvGraphicFramePr>
        <p:xfrm>
          <a:off x="2147888" y="5500688"/>
          <a:ext cx="4940300" cy="1258887"/>
        </p:xfrm>
        <a:graphic>
          <a:graphicData uri="http://schemas.openxmlformats.org/presentationml/2006/ole">
            <mc:AlternateContent xmlns:mc="http://schemas.openxmlformats.org/markup-compatibility/2006">
              <mc:Choice xmlns:v="urn:schemas-microsoft-com:vml" Requires="v">
                <p:oleObj spid="_x0000_s16418" name="Equation" r:id="rId8" imgW="1924067" imgH="387360" progId="Equation.DSMT4">
                  <p:embed/>
                </p:oleObj>
              </mc:Choice>
              <mc:Fallback>
                <p:oleObj name="Equation" r:id="rId8" imgW="1924067" imgH="38736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47888" y="5500688"/>
                        <a:ext cx="4940300" cy="125888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pic>
        <p:nvPicPr>
          <p:cNvPr id="236557"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8138" y="207963"/>
            <a:ext cx="464185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E751192D-69E7-4475-9E00-E58227FA1C01}" type="slidenum">
              <a:rPr lang="en-US" altLang="zh-CN" sz="1800" smtClean="0">
                <a:solidFill>
                  <a:srgbClr val="0000FF"/>
                </a:solidFill>
                <a:latin typeface="Arial" panose="020B0604020202020204" pitchFamily="34" charset="0"/>
              </a:rPr>
              <a:pPr>
                <a:spcBef>
                  <a:spcPct val="0"/>
                </a:spcBef>
                <a:buFontTx/>
                <a:buNone/>
              </a:pPr>
              <a:t>8</a:t>
            </a:fld>
            <a:endParaRPr lang="en-US" altLang="zh-CN" sz="1800" smtClean="0">
              <a:solidFill>
                <a:srgbClr val="0000FF"/>
              </a:solidFill>
              <a:latin typeface="Arial" panose="020B0604020202020204" pitchFamily="34" charset="0"/>
            </a:endParaRPr>
          </a:p>
        </p:txBody>
      </p:sp>
      <p:grpSp>
        <p:nvGrpSpPr>
          <p:cNvPr id="4" name="组合 3"/>
          <p:cNvGrpSpPr>
            <a:grpSpLocks/>
          </p:cNvGrpSpPr>
          <p:nvPr/>
        </p:nvGrpSpPr>
        <p:grpSpPr bwMode="auto">
          <a:xfrm>
            <a:off x="5954713" y="2533650"/>
            <a:ext cx="2609850" cy="2954338"/>
            <a:chOff x="5954796" y="2533711"/>
            <a:chExt cx="2609767" cy="2955048"/>
          </a:xfrm>
        </p:grpSpPr>
        <p:pic>
          <p:nvPicPr>
            <p:cNvPr id="16393" name="Picture 8" descr="C:\Documents and Settings\Administrator\桌面\VenturiFlow.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54796" y="2533711"/>
              <a:ext cx="2609767" cy="243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4" name="矩形 2"/>
            <p:cNvSpPr>
              <a:spLocks noChangeArrowheads="1"/>
            </p:cNvSpPr>
            <p:nvPr/>
          </p:nvSpPr>
          <p:spPr bwMode="auto">
            <a:xfrm>
              <a:off x="6093618" y="4965539"/>
              <a:ext cx="23321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eaLnBrk="1" hangingPunct="1">
                <a:spcBef>
                  <a:spcPct val="0"/>
                </a:spcBef>
                <a:buFontTx/>
                <a:buNone/>
              </a:pPr>
              <a:r>
                <a:rPr lang="en-US" altLang="zh-CN" sz="2800" b="1">
                  <a:latin typeface="Calibri" panose="020F0502020204030204" pitchFamily="34" charset="0"/>
                </a:rPr>
                <a:t>Venturi Tube</a:t>
              </a:r>
              <a:endParaRPr lang="zh-CN" altLang="en-US" sz="2800" b="1">
                <a:latin typeface="Calibri" panose="020F0502020204030204" pitchFamily="34" charset="0"/>
              </a:endParaRPr>
            </a:p>
          </p:txBody>
        </p:sp>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6546">
                                            <p:txEl>
                                              <p:pRg st="0" end="0"/>
                                            </p:txEl>
                                          </p:spTgt>
                                        </p:tgtEl>
                                        <p:attrNameLst>
                                          <p:attrName>style.visibility</p:attrName>
                                        </p:attrNameLst>
                                      </p:cBhvr>
                                      <p:to>
                                        <p:strVal val="visible"/>
                                      </p:to>
                                    </p:set>
                                    <p:anim calcmode="lin" valueType="num">
                                      <p:cBhvr additive="base">
                                        <p:cTn id="7" dur="500" fill="hold"/>
                                        <p:tgtEl>
                                          <p:spTgt spid="23654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654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6546">
                                            <p:txEl>
                                              <p:pRg st="1" end="1"/>
                                            </p:txEl>
                                          </p:spTgt>
                                        </p:tgtEl>
                                        <p:attrNameLst>
                                          <p:attrName>style.visibility</p:attrName>
                                        </p:attrNameLst>
                                      </p:cBhvr>
                                      <p:to>
                                        <p:strVal val="visible"/>
                                      </p:to>
                                    </p:set>
                                    <p:anim calcmode="lin" valueType="num">
                                      <p:cBhvr additive="base">
                                        <p:cTn id="11" dur="500" fill="hold"/>
                                        <p:tgtEl>
                                          <p:spTgt spid="23654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654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3655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6547"/>
                                        </p:tgtEl>
                                        <p:attrNameLst>
                                          <p:attrName>style.visibility</p:attrName>
                                        </p:attrNameLst>
                                      </p:cBhvr>
                                      <p:to>
                                        <p:strVal val="visible"/>
                                      </p:to>
                                    </p:set>
                                    <p:animEffect transition="in" filter="blinds(horizontal)">
                                      <p:cBhvr>
                                        <p:cTn id="27" dur="500"/>
                                        <p:tgtEl>
                                          <p:spTgt spid="2365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36548"/>
                                        </p:tgtEl>
                                        <p:attrNameLst>
                                          <p:attrName>style.visibility</p:attrName>
                                        </p:attrNameLst>
                                      </p:cBhvr>
                                      <p:to>
                                        <p:strVal val="visible"/>
                                      </p:to>
                                    </p:set>
                                    <p:animEffect transition="in" filter="blinds(horizontal)">
                                      <p:cBhvr>
                                        <p:cTn id="32" dur="500"/>
                                        <p:tgtEl>
                                          <p:spTgt spid="2365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36549"/>
                                        </p:tgtEl>
                                        <p:attrNameLst>
                                          <p:attrName>style.visibility</p:attrName>
                                        </p:attrNameLst>
                                      </p:cBhvr>
                                      <p:to>
                                        <p:strVal val="visible"/>
                                      </p:to>
                                    </p:set>
                                    <p:animEffect transition="in" filter="blinds(horizontal)">
                                      <p:cBhvr>
                                        <p:cTn id="37" dur="500"/>
                                        <p:tgtEl>
                                          <p:spTgt spid="236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3" name="Rectangle 13"/>
          <p:cNvSpPr>
            <a:spLocks noChangeArrowheads="1"/>
          </p:cNvSpPr>
          <p:nvPr/>
        </p:nvSpPr>
        <p:spPr bwMode="auto">
          <a:xfrm>
            <a:off x="252413" y="2065338"/>
            <a:ext cx="864076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90000"/>
              </a:lnSpc>
              <a:buFontTx/>
              <a:buNone/>
            </a:pPr>
            <a:r>
              <a:rPr lang="en-US" altLang="zh-CN" sz="2800" b="1">
                <a:latin typeface="Arial" panose="020B0604020202020204" pitchFamily="34" charset="0"/>
              </a:rPr>
              <a:t>1. </a:t>
            </a:r>
            <a:r>
              <a:rPr lang="zh-CN" altLang="en-US" sz="2800" b="1">
                <a:latin typeface="Arial" panose="020B0604020202020204" pitchFamily="34" charset="0"/>
              </a:rPr>
              <a:t>实验</a:t>
            </a:r>
            <a:r>
              <a:rPr lang="en-US" altLang="zh-CN" sz="2800" b="1">
                <a:latin typeface="Arial" panose="020B0604020202020204" pitchFamily="34" charset="0"/>
              </a:rPr>
              <a:t>: </a:t>
            </a:r>
            <a:r>
              <a:rPr lang="zh-CN" altLang="en-US" sz="2800" b="1">
                <a:latin typeface="Arial" panose="020B0604020202020204" pitchFamily="34" charset="0"/>
              </a:rPr>
              <a:t>甘油在竖直圆管中的分层流动分析</a:t>
            </a:r>
          </a:p>
        </p:txBody>
      </p:sp>
      <p:pic>
        <p:nvPicPr>
          <p:cNvPr id="133134"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2665413"/>
            <a:ext cx="31115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1741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286389FB-6A1F-4D60-81D8-D3F0938DC37E}" type="slidenum">
              <a:rPr lang="en-US" altLang="zh-CN" sz="1800" smtClean="0">
                <a:solidFill>
                  <a:srgbClr val="0000FF"/>
                </a:solidFill>
                <a:latin typeface="Arial" panose="020B0604020202020204" pitchFamily="34" charset="0"/>
              </a:rPr>
              <a:pPr>
                <a:spcBef>
                  <a:spcPct val="0"/>
                </a:spcBef>
                <a:buFontTx/>
                <a:buNone/>
              </a:pPr>
              <a:t>9</a:t>
            </a:fld>
            <a:endParaRPr lang="en-US" altLang="zh-CN" sz="1800" smtClean="0">
              <a:solidFill>
                <a:srgbClr val="0000FF"/>
              </a:solidFill>
              <a:latin typeface="Arial" panose="020B0604020202020204" pitchFamily="34" charset="0"/>
            </a:endParaRPr>
          </a:p>
        </p:txBody>
      </p:sp>
      <p:sp>
        <p:nvSpPr>
          <p:cNvPr id="8" name="Rectangle 315"/>
          <p:cNvSpPr>
            <a:spLocks noChangeArrowheads="1"/>
          </p:cNvSpPr>
          <p:nvPr/>
        </p:nvSpPr>
        <p:spPr bwMode="auto">
          <a:xfrm>
            <a:off x="223838" y="1316038"/>
            <a:ext cx="39401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2800" b="1" dirty="0">
                <a:solidFill>
                  <a:srgbClr val="0000FF"/>
                </a:solidFill>
                <a:latin typeface="+mn-ea"/>
                <a:ea typeface="+mn-ea"/>
              </a:rPr>
              <a:t>甘油、血液</a:t>
            </a:r>
            <a:r>
              <a:rPr lang="zh-CN" altLang="en-US" sz="2800" b="1" dirty="0">
                <a:solidFill>
                  <a:srgbClr val="0000FF"/>
                </a:solidFill>
                <a:latin typeface="+mn-ea"/>
                <a:ea typeface="+mn-ea"/>
                <a:sym typeface="Symbol" pitchFamily="18" charset="2"/>
              </a:rPr>
              <a:t></a:t>
            </a:r>
          </a:p>
        </p:txBody>
      </p:sp>
      <p:sp>
        <p:nvSpPr>
          <p:cNvPr id="9" name="Text Box 316"/>
          <p:cNvSpPr txBox="1">
            <a:spLocks noChangeArrowheads="1"/>
          </p:cNvSpPr>
          <p:nvPr/>
        </p:nvSpPr>
        <p:spPr bwMode="auto">
          <a:xfrm>
            <a:off x="252413" y="685800"/>
            <a:ext cx="87249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800" b="1" dirty="0">
                <a:latin typeface="+mn-ea"/>
                <a:ea typeface="+mn-ea"/>
              </a:rPr>
              <a:t>理想流体： 绝对不可压缩；完全没有黏性</a:t>
            </a:r>
          </a:p>
        </p:txBody>
      </p:sp>
      <p:sp>
        <p:nvSpPr>
          <p:cNvPr id="10" name="Rectangle 317"/>
          <p:cNvSpPr>
            <a:spLocks noChangeArrowheads="1"/>
          </p:cNvSpPr>
          <p:nvPr/>
        </p:nvSpPr>
        <p:spPr bwMode="auto">
          <a:xfrm>
            <a:off x="2433638" y="1316038"/>
            <a:ext cx="36718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800" b="1" dirty="0">
                <a:solidFill>
                  <a:srgbClr val="0000FF"/>
                </a:solidFill>
                <a:latin typeface="+mn-ea"/>
                <a:ea typeface="+mn-ea"/>
                <a:sym typeface="Symbol" pitchFamily="18" charset="2"/>
              </a:rPr>
              <a:t></a:t>
            </a:r>
            <a:r>
              <a:rPr lang="zh-CN" altLang="en-US" sz="2800" b="1" dirty="0">
                <a:solidFill>
                  <a:srgbClr val="0000FF"/>
                </a:solidFill>
                <a:latin typeface="+mn-ea"/>
                <a:ea typeface="+mn-ea"/>
              </a:rPr>
              <a:t>较大的黏性</a:t>
            </a:r>
          </a:p>
        </p:txBody>
      </p:sp>
      <p:sp>
        <p:nvSpPr>
          <p:cNvPr id="11" name="Rectangle 356"/>
          <p:cNvSpPr>
            <a:spLocks noChangeArrowheads="1"/>
          </p:cNvSpPr>
          <p:nvPr/>
        </p:nvSpPr>
        <p:spPr bwMode="auto">
          <a:xfrm>
            <a:off x="5051425" y="1316038"/>
            <a:ext cx="45085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2800" b="1" dirty="0">
                <a:solidFill>
                  <a:srgbClr val="FF0000"/>
                </a:solidFill>
                <a:latin typeface="+mn-ea"/>
                <a:ea typeface="+mn-ea"/>
              </a:rPr>
              <a:t>黏性与哪些因素有关？</a:t>
            </a:r>
          </a:p>
        </p:txBody>
      </p:sp>
      <p:sp>
        <p:nvSpPr>
          <p:cNvPr id="12" name="Rectangle 9"/>
          <p:cNvSpPr txBox="1">
            <a:spLocks noChangeArrowheads="1"/>
          </p:cNvSpPr>
          <p:nvPr/>
        </p:nvSpPr>
        <p:spPr bwMode="auto">
          <a:xfrm>
            <a:off x="252413" y="57150"/>
            <a:ext cx="86391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eaLnBrk="1" hangingPunct="1">
              <a:lnSpc>
                <a:spcPct val="110000"/>
              </a:lnSpc>
              <a:spcBef>
                <a:spcPct val="0"/>
              </a:spcBef>
              <a:buFontTx/>
              <a:buNone/>
            </a:pPr>
            <a:r>
              <a:rPr lang="zh-CN" altLang="en-US" b="1">
                <a:ea typeface="黑体" panose="02010609060101010101" pitchFamily="49" charset="-122"/>
              </a:rPr>
              <a:t>第</a:t>
            </a:r>
            <a:r>
              <a:rPr lang="en-US" altLang="zh-CN" b="1">
                <a:ea typeface="黑体" panose="02010609060101010101" pitchFamily="49" charset="-122"/>
              </a:rPr>
              <a:t>2</a:t>
            </a:r>
            <a:r>
              <a:rPr lang="zh-CN" altLang="en-US" b="1">
                <a:ea typeface="黑体" panose="02010609060101010101" pitchFamily="49" charset="-122"/>
              </a:rPr>
              <a:t>节 黏性流体的运动 </a:t>
            </a:r>
            <a:r>
              <a:rPr lang="en-US" altLang="zh-CN" sz="2800" b="1">
                <a:solidFill>
                  <a:srgbClr val="0000FF"/>
                </a:solidFill>
                <a:ea typeface="黑体" panose="02010609060101010101" pitchFamily="49" charset="-122"/>
              </a:rPr>
              <a:t>Motion of Viscous Fluid</a:t>
            </a:r>
          </a:p>
        </p:txBody>
      </p:sp>
    </p:spTree>
    <p:controls>
      <mc:AlternateContent xmlns:mc="http://schemas.openxmlformats.org/markup-compatibility/2006">
        <mc:Choice xmlns:v="urn:schemas-microsoft-com:vml" Requires="v">
          <p:control spid="17426" name="ShockwaveFlash1" r:id="rId2" imgW="3809880" imgH="4343400"/>
        </mc:Choice>
        <mc:Fallback>
          <p:control name="ShockwaveFlash1" r:id="rId2" imgW="3809880" imgH="4343400">
            <p:pic>
              <p:nvPicPr>
                <p:cNvPr id="17418" name="ShockwaveFlash1"/>
                <p:cNvPicPr preferRelativeResize="0">
                  <a:picLocks noChangeArrowheads="1" noChangeShapeType="1"/>
                </p:cNvPicPr>
                <p:nvPr/>
              </p:nvPicPr>
              <p:blipFill>
                <a:blip r:embed="rId5"/>
                <a:srcRect/>
                <a:stretch>
                  <a:fillRect/>
                </a:stretch>
              </p:blipFill>
              <p:spPr bwMode="auto">
                <a:xfrm>
                  <a:off x="1446213" y="2665413"/>
                  <a:ext cx="2159000" cy="388778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p:cTn id="7"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33133"/>
                                        </p:tgtEl>
                                        <p:attrNameLst>
                                          <p:attrName>style.visibility</p:attrName>
                                        </p:attrNameLst>
                                      </p:cBhvr>
                                      <p:to>
                                        <p:strVal val="visible"/>
                                      </p:to>
                                    </p:set>
                                    <p:animEffect transition="in" filter="wipe(left)">
                                      <p:cBhvr>
                                        <p:cTn id="33" dur="500"/>
                                        <p:tgtEl>
                                          <p:spTgt spid="13313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133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3" grpId="0"/>
      <p:bldP spid="8" grpId="0"/>
      <p:bldP spid="9" grpId="0"/>
      <p:bldP spid="10" grpId="0"/>
      <p:bldP spid="11" grpId="0"/>
      <p:bldP spid="12" grpId="0" build="p"/>
    </p:bldLst>
  </p:timing>
</p:sld>
</file>

<file path=ppt/theme/theme1.xml><?xml version="1.0" encoding="utf-8"?>
<a:theme xmlns:a="http://schemas.openxmlformats.org/drawingml/2006/main" name="1_默认设计模板">
  <a:themeElements>
    <a:clrScheme name="1_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FF33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FF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6811</TotalTime>
  <Words>2644</Words>
  <Application>Microsoft Office PowerPoint</Application>
  <PresentationFormat>全屏显示(4:3)</PresentationFormat>
  <Paragraphs>336</Paragraphs>
  <Slides>31</Slides>
  <Notes>9</Notes>
  <HiddenSlides>0</HiddenSlides>
  <MMClips>2</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45" baseType="lpstr">
      <vt:lpstr>黑体</vt:lpstr>
      <vt:lpstr>华文楷体</vt:lpstr>
      <vt:lpstr>华文新魏</vt:lpstr>
      <vt:lpstr>楷体_GB2312</vt:lpstr>
      <vt:lpstr>宋体</vt:lpstr>
      <vt:lpstr>Arial</vt:lpstr>
      <vt:lpstr>Book Antiqua</vt:lpstr>
      <vt:lpstr>Calibri</vt:lpstr>
      <vt:lpstr>Symbol</vt:lpstr>
      <vt:lpstr>Times New Roman</vt:lpstr>
      <vt:lpstr>Wingdings</vt:lpstr>
      <vt:lpstr>1_默认设计模板</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几种流体的黏度系数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wzj</dc:title>
  <dc:creator>Jie Zhang</dc:creator>
  <cp:keywords>光的干涉、杨氏双缝干涉</cp:keywords>
  <cp:lastModifiedBy>Jie Zhang</cp:lastModifiedBy>
  <cp:revision>902</cp:revision>
  <cp:lastPrinted>2019-03-29T08:13:11Z</cp:lastPrinted>
  <dcterms:created xsi:type="dcterms:W3CDTF">2000-10-06T07:52:23Z</dcterms:created>
  <dcterms:modified xsi:type="dcterms:W3CDTF">2019-03-29T08:13:44Z</dcterms:modified>
</cp:coreProperties>
</file>