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0"/>
  </p:handoutMasterIdLst>
  <p:sldIdLst>
    <p:sldId id="423" r:id="rId3"/>
    <p:sldId id="257" r:id="rId4"/>
    <p:sldId id="415" r:id="rId6"/>
    <p:sldId id="277" r:id="rId7"/>
    <p:sldId id="382" r:id="rId8"/>
    <p:sldId id="278" r:id="rId9"/>
    <p:sldId id="280" r:id="rId10"/>
    <p:sldId id="315" r:id="rId11"/>
    <p:sldId id="316" r:id="rId12"/>
    <p:sldId id="259" r:id="rId13"/>
    <p:sldId id="260" r:id="rId14"/>
    <p:sldId id="261" r:id="rId15"/>
    <p:sldId id="281" r:id="rId16"/>
    <p:sldId id="387" r:id="rId17"/>
    <p:sldId id="309" r:id="rId18"/>
    <p:sldId id="317" r:id="rId19"/>
    <p:sldId id="313" r:id="rId20"/>
    <p:sldId id="389" r:id="rId21"/>
    <p:sldId id="391" r:id="rId22"/>
    <p:sldId id="410" r:id="rId23"/>
    <p:sldId id="412" r:id="rId24"/>
    <p:sldId id="413" r:id="rId25"/>
    <p:sldId id="393" r:id="rId26"/>
    <p:sldId id="314" r:id="rId27"/>
    <p:sldId id="394" r:id="rId28"/>
    <p:sldId id="396" r:id="rId29"/>
    <p:sldId id="286" r:id="rId30"/>
    <p:sldId id="406" r:id="rId31"/>
    <p:sldId id="407" r:id="rId32"/>
    <p:sldId id="408" r:id="rId33"/>
    <p:sldId id="409" r:id="rId34"/>
    <p:sldId id="417" r:id="rId35"/>
    <p:sldId id="418" r:id="rId36"/>
    <p:sldId id="419" r:id="rId37"/>
    <p:sldId id="420" r:id="rId38"/>
    <p:sldId id="421" r:id="rId39"/>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8000"/>
    <a:srgbClr val="990000"/>
    <a:srgbClr val="FF6600"/>
    <a:srgbClr val="9933FF"/>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7229" autoAdjust="0"/>
  </p:normalViewPr>
  <p:slideViewPr>
    <p:cSldViewPr snapToGrid="0">
      <p:cViewPr varScale="1">
        <p:scale>
          <a:sx n="61" d="100"/>
          <a:sy n="61" d="100"/>
        </p:scale>
        <p:origin x="1440"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75.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99.emf"/><Relationship Id="rId8" Type="http://schemas.openxmlformats.org/officeDocument/2006/relationships/image" Target="../media/image98.emf"/><Relationship Id="rId7" Type="http://schemas.openxmlformats.org/officeDocument/2006/relationships/image" Target="../media/image97.emf"/><Relationship Id="rId6" Type="http://schemas.openxmlformats.org/officeDocument/2006/relationships/image" Target="../media/image96.emf"/><Relationship Id="rId5" Type="http://schemas.openxmlformats.org/officeDocument/2006/relationships/image" Target="../media/image95.emf"/><Relationship Id="rId4" Type="http://schemas.openxmlformats.org/officeDocument/2006/relationships/image" Target="../media/image94.emf"/><Relationship Id="rId3" Type="http://schemas.openxmlformats.org/officeDocument/2006/relationships/image" Target="../media/image93.emf"/><Relationship Id="rId20" Type="http://schemas.openxmlformats.org/officeDocument/2006/relationships/image" Target="../media/image110.emf"/><Relationship Id="rId2" Type="http://schemas.openxmlformats.org/officeDocument/2006/relationships/image" Target="../media/image92.emf"/><Relationship Id="rId19" Type="http://schemas.openxmlformats.org/officeDocument/2006/relationships/image" Target="../media/image109.emf"/><Relationship Id="rId18" Type="http://schemas.openxmlformats.org/officeDocument/2006/relationships/image" Target="../media/image108.emf"/><Relationship Id="rId17" Type="http://schemas.openxmlformats.org/officeDocument/2006/relationships/image" Target="../media/image107.emf"/><Relationship Id="rId16" Type="http://schemas.openxmlformats.org/officeDocument/2006/relationships/image" Target="../media/image106.emf"/><Relationship Id="rId15" Type="http://schemas.openxmlformats.org/officeDocument/2006/relationships/image" Target="../media/image105.emf"/><Relationship Id="rId14" Type="http://schemas.openxmlformats.org/officeDocument/2006/relationships/image" Target="../media/image104.emf"/><Relationship Id="rId13" Type="http://schemas.openxmlformats.org/officeDocument/2006/relationships/image" Target="../media/image103.emf"/><Relationship Id="rId12" Type="http://schemas.openxmlformats.org/officeDocument/2006/relationships/image" Target="../media/image102.emf"/><Relationship Id="rId11" Type="http://schemas.openxmlformats.org/officeDocument/2006/relationships/image" Target="../media/image101.emf"/><Relationship Id="rId10" Type="http://schemas.openxmlformats.org/officeDocument/2006/relationships/image" Target="../media/image100.emf"/><Relationship Id="rId1" Type="http://schemas.openxmlformats.org/officeDocument/2006/relationships/image" Target="../media/image91.e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19.emf"/><Relationship Id="rId8" Type="http://schemas.openxmlformats.org/officeDocument/2006/relationships/image" Target="../media/image118.emf"/><Relationship Id="rId7" Type="http://schemas.openxmlformats.org/officeDocument/2006/relationships/image" Target="../media/image117.emf"/><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 Id="rId3" Type="http://schemas.openxmlformats.org/officeDocument/2006/relationships/image" Target="../media/image113.emf"/><Relationship Id="rId23" Type="http://schemas.openxmlformats.org/officeDocument/2006/relationships/image" Target="../media/image133.emf"/><Relationship Id="rId22" Type="http://schemas.openxmlformats.org/officeDocument/2006/relationships/image" Target="../media/image132.emf"/><Relationship Id="rId21" Type="http://schemas.openxmlformats.org/officeDocument/2006/relationships/image" Target="../media/image131.emf"/><Relationship Id="rId20" Type="http://schemas.openxmlformats.org/officeDocument/2006/relationships/image" Target="../media/image130.emf"/><Relationship Id="rId2" Type="http://schemas.openxmlformats.org/officeDocument/2006/relationships/image" Target="../media/image112.emf"/><Relationship Id="rId19" Type="http://schemas.openxmlformats.org/officeDocument/2006/relationships/image" Target="../media/image129.emf"/><Relationship Id="rId18" Type="http://schemas.openxmlformats.org/officeDocument/2006/relationships/image" Target="../media/image128.emf"/><Relationship Id="rId17" Type="http://schemas.openxmlformats.org/officeDocument/2006/relationships/image" Target="../media/image127.emf"/><Relationship Id="rId16" Type="http://schemas.openxmlformats.org/officeDocument/2006/relationships/image" Target="../media/image126.emf"/><Relationship Id="rId15" Type="http://schemas.openxmlformats.org/officeDocument/2006/relationships/image" Target="../media/image125.emf"/><Relationship Id="rId14" Type="http://schemas.openxmlformats.org/officeDocument/2006/relationships/image" Target="../media/image124.emf"/><Relationship Id="rId13" Type="http://schemas.openxmlformats.org/officeDocument/2006/relationships/image" Target="../media/image123.emf"/><Relationship Id="rId12" Type="http://schemas.openxmlformats.org/officeDocument/2006/relationships/image" Target="../media/image122.emf"/><Relationship Id="rId11" Type="http://schemas.openxmlformats.org/officeDocument/2006/relationships/image" Target="../media/image121.emf"/><Relationship Id="rId10" Type="http://schemas.openxmlformats.org/officeDocument/2006/relationships/image" Target="../media/image120.emf"/><Relationship Id="rId1" Type="http://schemas.openxmlformats.org/officeDocument/2006/relationships/image" Target="../media/image11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image" Target="../media/image136.emf"/><Relationship Id="rId1" Type="http://schemas.openxmlformats.org/officeDocument/2006/relationships/image" Target="../media/image135.e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46.emf"/><Relationship Id="rId8" Type="http://schemas.openxmlformats.org/officeDocument/2006/relationships/image" Target="../media/image145.emf"/><Relationship Id="rId7" Type="http://schemas.openxmlformats.org/officeDocument/2006/relationships/image" Target="../media/image144.emf"/><Relationship Id="rId6" Type="http://schemas.openxmlformats.org/officeDocument/2006/relationships/image" Target="../media/image143.emf"/><Relationship Id="rId5" Type="http://schemas.openxmlformats.org/officeDocument/2006/relationships/image" Target="../media/image142.emf"/><Relationship Id="rId4" Type="http://schemas.openxmlformats.org/officeDocument/2006/relationships/image" Target="../media/image141.emf"/><Relationship Id="rId3" Type="http://schemas.openxmlformats.org/officeDocument/2006/relationships/image" Target="../media/image140.emf"/><Relationship Id="rId2" Type="http://schemas.openxmlformats.org/officeDocument/2006/relationships/image" Target="../media/image139.emf"/><Relationship Id="rId16" Type="http://schemas.openxmlformats.org/officeDocument/2006/relationships/image" Target="../media/image153.emf"/><Relationship Id="rId15" Type="http://schemas.openxmlformats.org/officeDocument/2006/relationships/image" Target="../media/image152.emf"/><Relationship Id="rId14" Type="http://schemas.openxmlformats.org/officeDocument/2006/relationships/image" Target="../media/image151.emf"/><Relationship Id="rId13" Type="http://schemas.openxmlformats.org/officeDocument/2006/relationships/image" Target="../media/image150.emf"/><Relationship Id="rId12" Type="http://schemas.openxmlformats.org/officeDocument/2006/relationships/image" Target="../media/image149.emf"/><Relationship Id="rId11" Type="http://schemas.openxmlformats.org/officeDocument/2006/relationships/image" Target="../media/image148.emf"/><Relationship Id="rId10" Type="http://schemas.openxmlformats.org/officeDocument/2006/relationships/image" Target="../media/image147.emf"/><Relationship Id="rId1" Type="http://schemas.openxmlformats.org/officeDocument/2006/relationships/image" Target="../media/image138.e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62.emf"/><Relationship Id="rId8" Type="http://schemas.openxmlformats.org/officeDocument/2006/relationships/image" Target="../media/image161.wmf"/><Relationship Id="rId7" Type="http://schemas.openxmlformats.org/officeDocument/2006/relationships/image" Target="../media/image160.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 Id="rId3" Type="http://schemas.openxmlformats.org/officeDocument/2006/relationships/image" Target="../media/image156.wmf"/><Relationship Id="rId24" Type="http://schemas.openxmlformats.org/officeDocument/2006/relationships/image" Target="../media/image177.wmf"/><Relationship Id="rId23" Type="http://schemas.openxmlformats.org/officeDocument/2006/relationships/image" Target="../media/image176.wmf"/><Relationship Id="rId22" Type="http://schemas.openxmlformats.org/officeDocument/2006/relationships/image" Target="../media/image175.wmf"/><Relationship Id="rId21" Type="http://schemas.openxmlformats.org/officeDocument/2006/relationships/image" Target="../media/image174.wmf"/><Relationship Id="rId20" Type="http://schemas.openxmlformats.org/officeDocument/2006/relationships/image" Target="../media/image173.wmf"/><Relationship Id="rId2" Type="http://schemas.openxmlformats.org/officeDocument/2006/relationships/image" Target="../media/image155.wmf"/><Relationship Id="rId19" Type="http://schemas.openxmlformats.org/officeDocument/2006/relationships/image" Target="../media/image172.emf"/><Relationship Id="rId18" Type="http://schemas.openxmlformats.org/officeDocument/2006/relationships/image" Target="../media/image171.emf"/><Relationship Id="rId17" Type="http://schemas.openxmlformats.org/officeDocument/2006/relationships/image" Target="../media/image170.emf"/><Relationship Id="rId16" Type="http://schemas.openxmlformats.org/officeDocument/2006/relationships/image" Target="../media/image169.emf"/><Relationship Id="rId15" Type="http://schemas.openxmlformats.org/officeDocument/2006/relationships/image" Target="../media/image168.emf"/><Relationship Id="rId14" Type="http://schemas.openxmlformats.org/officeDocument/2006/relationships/image" Target="../media/image167.emf"/><Relationship Id="rId13" Type="http://schemas.openxmlformats.org/officeDocument/2006/relationships/image" Target="../media/image166.emf"/><Relationship Id="rId12" Type="http://schemas.openxmlformats.org/officeDocument/2006/relationships/image" Target="../media/image165.emf"/><Relationship Id="rId11" Type="http://schemas.openxmlformats.org/officeDocument/2006/relationships/image" Target="../media/image164.emf"/><Relationship Id="rId10" Type="http://schemas.openxmlformats.org/officeDocument/2006/relationships/image" Target="../media/image163.emf"/><Relationship Id="rId1" Type="http://schemas.openxmlformats.org/officeDocument/2006/relationships/image" Target="../media/image154.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84.wmf"/><Relationship Id="rId8" Type="http://schemas.openxmlformats.org/officeDocument/2006/relationships/image" Target="../media/image183.wmf"/><Relationship Id="rId7" Type="http://schemas.openxmlformats.org/officeDocument/2006/relationships/image" Target="../media/image182.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91.wmf"/><Relationship Id="rId7" Type="http://schemas.openxmlformats.org/officeDocument/2006/relationships/image" Target="../media/image174.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1.emf"/><Relationship Id="rId8" Type="http://schemas.openxmlformats.org/officeDocument/2006/relationships/image" Target="../media/image20.emf"/><Relationship Id="rId7" Type="http://schemas.openxmlformats.org/officeDocument/2006/relationships/image" Target="../media/image19.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3" Type="http://schemas.openxmlformats.org/officeDocument/2006/relationships/image" Target="../media/image15.emf"/><Relationship Id="rId20" Type="http://schemas.openxmlformats.org/officeDocument/2006/relationships/image" Target="../media/image32.emf"/><Relationship Id="rId2" Type="http://schemas.openxmlformats.org/officeDocument/2006/relationships/image" Target="../media/image14.emf"/><Relationship Id="rId19" Type="http://schemas.openxmlformats.org/officeDocument/2006/relationships/image" Target="../media/image31.emf"/><Relationship Id="rId18" Type="http://schemas.openxmlformats.org/officeDocument/2006/relationships/image" Target="../media/image30.emf"/><Relationship Id="rId17" Type="http://schemas.openxmlformats.org/officeDocument/2006/relationships/image" Target="../media/image29.emf"/><Relationship Id="rId16" Type="http://schemas.openxmlformats.org/officeDocument/2006/relationships/image" Target="../media/image28.emf"/><Relationship Id="rId15" Type="http://schemas.openxmlformats.org/officeDocument/2006/relationships/image" Target="../media/image27.emf"/><Relationship Id="rId14" Type="http://schemas.openxmlformats.org/officeDocument/2006/relationships/image" Target="../media/image26.emf"/><Relationship Id="rId13" Type="http://schemas.openxmlformats.org/officeDocument/2006/relationships/image" Target="../media/image25.emf"/><Relationship Id="rId12" Type="http://schemas.openxmlformats.org/officeDocument/2006/relationships/image" Target="../media/image24.emf"/><Relationship Id="rId11" Type="http://schemas.openxmlformats.org/officeDocument/2006/relationships/image" Target="../media/image23.emf"/><Relationship Id="rId10" Type="http://schemas.openxmlformats.org/officeDocument/2006/relationships/image" Target="../media/image22.emf"/><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95.emf"/><Relationship Id="rId3" Type="http://schemas.openxmlformats.org/officeDocument/2006/relationships/image" Target="../media/image194.emf"/><Relationship Id="rId2" Type="http://schemas.openxmlformats.org/officeDocument/2006/relationships/image" Target="../media/image193.emf"/><Relationship Id="rId1" Type="http://schemas.openxmlformats.org/officeDocument/2006/relationships/image" Target="../media/image192.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36.emf"/><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45.emf"/><Relationship Id="rId8" Type="http://schemas.openxmlformats.org/officeDocument/2006/relationships/image" Target="../media/image44.emf"/><Relationship Id="rId7" Type="http://schemas.openxmlformats.org/officeDocument/2006/relationships/image" Target="../media/image43.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 Id="rId3" Type="http://schemas.openxmlformats.org/officeDocument/2006/relationships/image" Target="../media/image39.emf"/><Relationship Id="rId2" Type="http://schemas.openxmlformats.org/officeDocument/2006/relationships/image" Target="../media/image38.emf"/><Relationship Id="rId11" Type="http://schemas.openxmlformats.org/officeDocument/2006/relationships/image" Target="../media/image47.emf"/><Relationship Id="rId10" Type="http://schemas.openxmlformats.org/officeDocument/2006/relationships/image" Target="../media/image46.emf"/><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54.emf"/><Relationship Id="rId6" Type="http://schemas.openxmlformats.org/officeDocument/2006/relationships/image" Target="../media/image53.emf"/><Relationship Id="rId5" Type="http://schemas.openxmlformats.org/officeDocument/2006/relationships/image" Target="../media/image52.wmf"/><Relationship Id="rId4" Type="http://schemas.openxmlformats.org/officeDocument/2006/relationships/image" Target="../media/image51.emf"/><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68.emf"/><Relationship Id="rId4" Type="http://schemas.openxmlformats.org/officeDocument/2006/relationships/image" Target="../media/image67.emf"/><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Arial" panose="020B0604020202020204" pitchFamily="34" charset="0"/>
              </a:defRPr>
            </a:lvl1pPr>
          </a:lstStyle>
          <a:p>
            <a:pPr>
              <a:defRPr/>
            </a:pPr>
            <a:endParaRPr lang="zh-CN" alt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atin typeface="Arial" panose="020B0604020202020204" pitchFamily="34" charset="0"/>
              </a:defRPr>
            </a:lvl1pPr>
          </a:lstStyle>
          <a:p>
            <a:pPr>
              <a:defRPr/>
            </a:pPr>
            <a:fld id="{A11932EC-79D4-40CC-8949-FA9B58CF0933}" type="datetimeFigureOut">
              <a:rPr lang="zh-CN" altLang="en-US"/>
            </a:fld>
            <a:endParaRPr lang="zh-CN" alt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atin typeface="Arial" panose="020B0604020202020204" pitchFamily="34" charset="0"/>
              </a:defRPr>
            </a:lvl1pPr>
          </a:lstStyle>
          <a:p>
            <a:pPr>
              <a:defRPr/>
            </a:pPr>
            <a:endParaRPr lang="zh-CN" alt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vl1pPr>
          </a:lstStyle>
          <a:p>
            <a:pPr>
              <a:defRPr/>
            </a:pPr>
            <a:fld id="{C40FD116-5964-4D25-A94C-2B8679157A6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defRPr kumimoji="1" sz="1300" b="1">
                <a:latin typeface="Times New Roman" panose="02020603050405020304" pitchFamily="18" charset="0"/>
              </a:defRPr>
            </a:lvl1pPr>
          </a:lstStyle>
          <a:p>
            <a:pPr>
              <a:defRPr/>
            </a:pPr>
            <a:endParaRPr lang="en-US" altLang="zh-CN"/>
          </a:p>
        </p:txBody>
      </p:sp>
      <p:sp>
        <p:nvSpPr>
          <p:cNvPr id="26627"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defRPr kumimoji="1" sz="1300" b="1">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6630"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defRPr kumimoji="1" sz="1300" b="1">
                <a:latin typeface="Times New Roman" panose="02020603050405020304" pitchFamily="18"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kumimoji="1" sz="1300" b="1">
                <a:latin typeface="Times New Roman" panose="02020603050405020304" pitchFamily="18" charset="0"/>
              </a:defRPr>
            </a:lvl1pPr>
          </a:lstStyle>
          <a:p>
            <a:pPr>
              <a:defRPr/>
            </a:pPr>
            <a:fld id="{61FB6BA6-AA94-46F2-A418-B7E00ACFA53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8%B4%E6%9E%81%E5%B0%84%E7%BA%BF"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2E74C4-D323-4B28-82DD-30345B3F44C3}" type="slidenum">
              <a:rPr lang="en-US" altLang="zh-CN" sz="1300" smtClean="0"/>
            </a:fld>
            <a:endParaRPr lang="en-US" altLang="zh-CN" sz="1300" smtClean="0"/>
          </a:p>
        </p:txBody>
      </p:sp>
      <p:sp>
        <p:nvSpPr>
          <p:cNvPr id="7171" name="Rectangle 1026"/>
          <p:cNvSpPr>
            <a:spLocks noGrp="1" noRot="1" noChangeAspect="1" noChangeArrowheads="1" noTextEdit="1"/>
          </p:cNvSpPr>
          <p:nvPr>
            <p:ph type="sldImg"/>
          </p:nvPr>
        </p:nvSpPr>
        <p:spPr/>
      </p:sp>
      <p:sp>
        <p:nvSpPr>
          <p:cNvPr id="7172"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000" b="1" smtClean="0"/>
              <a:t>前面几章讨论的是</a:t>
            </a:r>
            <a:r>
              <a:rPr lang="zh-CN" altLang="en-US" sz="3000" b="1" smtClean="0">
                <a:solidFill>
                  <a:schemeClr val="accent1"/>
                </a:solidFill>
              </a:rPr>
              <a:t>牛顿力学</a:t>
            </a:r>
            <a:r>
              <a:rPr lang="zh-CN" altLang="en-US" sz="3000" b="1" smtClean="0"/>
              <a:t>的基本内容，其基础是牛顿三定律。</a:t>
            </a:r>
            <a:r>
              <a:rPr lang="zh-CN" altLang="en-US" b="1" smtClean="0">
                <a:solidFill>
                  <a:srgbClr val="00FF00"/>
                </a:solidFill>
              </a:rPr>
              <a:t>在经典力学不断取得辉煌成就的同时，</a:t>
            </a:r>
            <a:endParaRPr lang="en-US" altLang="zh-CN" b="1" smtClean="0">
              <a:solidFill>
                <a:srgbClr val="00FF00"/>
              </a:solidFill>
            </a:endParaRPr>
          </a:p>
          <a:p>
            <a:pPr eaLnBrk="1" hangingPunct="1"/>
            <a:r>
              <a:rPr lang="en-US" altLang="zh-CN" smtClean="0">
                <a:solidFill>
                  <a:schemeClr val="accent2"/>
                </a:solidFill>
                <a:latin typeface="黑体" panose="02010609060101010101" pitchFamily="2" charset="-122"/>
              </a:rPr>
              <a:t> </a:t>
            </a:r>
            <a:r>
              <a:rPr lang="zh-CN" altLang="en-US" smtClean="0">
                <a:solidFill>
                  <a:schemeClr val="accent2"/>
                </a:solidFill>
                <a:latin typeface="黑体" panose="02010609060101010101" pitchFamily="2" charset="-122"/>
              </a:rPr>
              <a:t>在上世纪初，发生了三次概念上的革命，它们深刻地改变了人们对物理世界的了解，这就是狭义相对论（</a:t>
            </a:r>
            <a:r>
              <a:rPr lang="en-US" altLang="zh-CN" smtClean="0">
                <a:solidFill>
                  <a:schemeClr val="accent2"/>
                </a:solidFill>
              </a:rPr>
              <a:t>1905</a:t>
            </a:r>
            <a:r>
              <a:rPr lang="zh-CN" altLang="en-US" smtClean="0">
                <a:solidFill>
                  <a:schemeClr val="accent2"/>
                </a:solidFill>
                <a:latin typeface="黑体" panose="02010609060101010101" pitchFamily="2" charset="-122"/>
              </a:rPr>
              <a:t>）、广义相对论（</a:t>
            </a:r>
            <a:r>
              <a:rPr lang="en-US" altLang="zh-CN" smtClean="0">
                <a:solidFill>
                  <a:schemeClr val="accent2"/>
                </a:solidFill>
              </a:rPr>
              <a:t>1916</a:t>
            </a:r>
            <a:r>
              <a:rPr lang="zh-CN" altLang="en-US" smtClean="0">
                <a:solidFill>
                  <a:schemeClr val="accent2"/>
                </a:solidFill>
                <a:latin typeface="黑体" panose="02010609060101010101" pitchFamily="2" charset="-122"/>
              </a:rPr>
              <a:t>）和量子力学（</a:t>
            </a:r>
            <a:r>
              <a:rPr lang="en-US" altLang="zh-CN" smtClean="0">
                <a:solidFill>
                  <a:schemeClr val="accent2"/>
                </a:solidFill>
              </a:rPr>
              <a:t>1925</a:t>
            </a:r>
            <a:r>
              <a:rPr lang="zh-CN" altLang="en-US" smtClean="0">
                <a:solidFill>
                  <a:schemeClr val="accent2"/>
                </a:solidFill>
                <a:latin typeface="黑体" panose="02010609060101010101" pitchFamily="2" charset="-122"/>
              </a:rPr>
              <a:t>）。</a:t>
            </a:r>
            <a:endParaRPr lang="zh-CN" altLang="en-US" b="1" smtClean="0">
              <a:solidFill>
                <a:srgbClr val="00FF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latin typeface="华文新魏" panose="02010800040101010101" pitchFamily="2" charset="-122"/>
                <a:ea typeface="华文新魏" panose="02010800040101010101" pitchFamily="2" charset="-122"/>
              </a:rPr>
              <a:t>爱因斯坦对迈克尔逊－莫雷实验的评价</a:t>
            </a:r>
            <a:r>
              <a:rPr lang="zh-CN" altLang="en-US" b="1" smtClean="0">
                <a:latin typeface="黑体" panose="02010609060101010101" pitchFamily="2" charset="-122"/>
              </a:rPr>
              <a:t>：</a:t>
            </a:r>
            <a:r>
              <a:rPr lang="en-US" altLang="zh-CN" b="1" smtClean="0">
                <a:latin typeface="黑体" panose="02010609060101010101" pitchFamily="2" charset="-122"/>
              </a:rPr>
              <a:t> </a:t>
            </a:r>
            <a:r>
              <a:rPr lang="en-US" altLang="zh-CN" b="1" smtClean="0"/>
              <a:t>“</a:t>
            </a:r>
            <a:r>
              <a:rPr lang="zh-CN" altLang="en-US" b="1" smtClean="0">
                <a:latin typeface="黑体" panose="02010609060101010101" pitchFamily="2" charset="-122"/>
              </a:rPr>
              <a:t>还在学生时代，我就在想这个问题了。我知道迈克耳逊实验的奇怪结果。我很快得出结论：</a:t>
            </a:r>
            <a:r>
              <a:rPr lang="zh-CN" altLang="en-US" b="1" smtClean="0">
                <a:solidFill>
                  <a:srgbClr val="FF0000"/>
                </a:solidFill>
                <a:latin typeface="华文新魏" panose="02010800040101010101" pitchFamily="2" charset="-122"/>
                <a:ea typeface="华文新魏" panose="02010800040101010101" pitchFamily="2" charset="-122"/>
              </a:rPr>
              <a:t>如果我们承认</a:t>
            </a:r>
            <a:r>
              <a:rPr lang="zh-CN" altLang="en-US" b="1" smtClean="0">
                <a:solidFill>
                  <a:srgbClr val="FF0000"/>
                </a:solidFill>
                <a:latin typeface="黑体" panose="02010609060101010101" pitchFamily="2" charset="-122"/>
              </a:rPr>
              <a:t>迈克耳逊</a:t>
            </a:r>
            <a:r>
              <a:rPr lang="zh-CN" altLang="en-US" b="1" smtClean="0">
                <a:solidFill>
                  <a:srgbClr val="FF0000"/>
                </a:solidFill>
                <a:latin typeface="华文新魏" panose="02010800040101010101" pitchFamily="2" charset="-122"/>
                <a:ea typeface="华文新魏" panose="02010800040101010101" pitchFamily="2" charset="-122"/>
              </a:rPr>
              <a:t>的零结果是事实</a:t>
            </a:r>
            <a:r>
              <a:rPr lang="zh-CN" altLang="en-US" b="1" smtClean="0">
                <a:solidFill>
                  <a:srgbClr val="FF0000"/>
                </a:solidFill>
                <a:latin typeface="黑体" panose="02010609060101010101" pitchFamily="2" charset="-122"/>
              </a:rPr>
              <a:t>，</a:t>
            </a:r>
            <a:r>
              <a:rPr lang="zh-CN" altLang="en-US" b="1" smtClean="0">
                <a:solidFill>
                  <a:srgbClr val="FF0000"/>
                </a:solidFill>
                <a:latin typeface="华文新魏" panose="02010800040101010101" pitchFamily="2" charset="-122"/>
                <a:ea typeface="华文新魏" panose="02010800040101010101" pitchFamily="2" charset="-122"/>
              </a:rPr>
              <a:t>那么地球相对以太运动的想法就是错误的</a:t>
            </a:r>
            <a:r>
              <a:rPr lang="zh-CN" altLang="en-US" b="1" smtClean="0">
                <a:solidFill>
                  <a:srgbClr val="FF0000"/>
                </a:solidFill>
                <a:latin typeface="黑体" panose="02010609060101010101" pitchFamily="2" charset="-122"/>
              </a:rPr>
              <a:t>。</a:t>
            </a:r>
            <a:r>
              <a:rPr lang="zh-CN" altLang="en-US" b="1" smtClean="0">
                <a:latin typeface="黑体" panose="02010609060101010101" pitchFamily="2" charset="-122"/>
              </a:rPr>
              <a:t>这是引导我走向狭义相对论的最早的想法。</a:t>
            </a:r>
            <a:r>
              <a:rPr lang="zh-CN" altLang="en-US" b="1" smtClean="0"/>
              <a:t>”</a:t>
            </a:r>
            <a:endParaRPr lang="en-US" altLang="zh-CN" b="1" smtClean="0"/>
          </a:p>
          <a:p>
            <a:r>
              <a:rPr lang="en-US" altLang="zh-CN" b="1" smtClean="0">
                <a:cs typeface="Times New Roman" panose="02020603050405020304" pitchFamily="18" charset="0"/>
              </a:rPr>
              <a:t>1892</a:t>
            </a:r>
            <a:r>
              <a:rPr lang="zh-CN" altLang="en-US" b="1" smtClean="0">
                <a:cs typeface="Times New Roman" panose="02020603050405020304" pitchFamily="18" charset="0"/>
              </a:rPr>
              <a:t>年</a:t>
            </a:r>
            <a:r>
              <a:rPr lang="en-US" altLang="zh-CN" b="1" smtClean="0">
                <a:cs typeface="Times New Roman" panose="02020603050405020304" pitchFamily="18" charset="0"/>
              </a:rPr>
              <a:t>G.F.Fitzgerald </a:t>
            </a:r>
            <a:r>
              <a:rPr lang="zh-CN" altLang="en-US" b="1" smtClean="0">
                <a:cs typeface="Times New Roman" panose="02020603050405020304" pitchFamily="18" charset="0"/>
              </a:rPr>
              <a:t>和</a:t>
            </a:r>
            <a:r>
              <a:rPr lang="en-US" altLang="en-US" b="1" smtClean="0">
                <a:cs typeface="Times New Roman" panose="02020603050405020304" pitchFamily="18" charset="0"/>
              </a:rPr>
              <a:t> </a:t>
            </a:r>
            <a:r>
              <a:rPr lang="en-US" altLang="zh-CN" b="1" smtClean="0">
                <a:cs typeface="Times New Roman" panose="02020603050405020304" pitchFamily="18" charset="0"/>
              </a:rPr>
              <a:t>H.A.Lorentz </a:t>
            </a:r>
            <a:r>
              <a:rPr lang="zh-CN" altLang="en-US" b="1" smtClean="0">
                <a:cs typeface="Times New Roman" panose="02020603050405020304" pitchFamily="18" charset="0"/>
              </a:rPr>
              <a:t>独立提出运动长度收缩的概念。</a:t>
            </a:r>
            <a:endParaRPr lang="zh-CN" altLang="en-US" b="1" smtClean="0">
              <a:cs typeface="Times New Roman" panose="02020603050405020304" pitchFamily="18" charset="0"/>
            </a:endParaRPr>
          </a:p>
          <a:p>
            <a:r>
              <a:rPr lang="en-US" altLang="zh-CN" b="1" smtClean="0">
                <a:solidFill>
                  <a:srgbClr val="0000CC"/>
                </a:solidFill>
                <a:cs typeface="Times New Roman" panose="02020603050405020304" pitchFamily="18" charset="0"/>
              </a:rPr>
              <a:t>1899</a:t>
            </a:r>
            <a:r>
              <a:rPr lang="zh-CN" altLang="en-US" b="1" smtClean="0">
                <a:solidFill>
                  <a:srgbClr val="0000CC"/>
                </a:solidFill>
                <a:cs typeface="Times New Roman" panose="02020603050405020304" pitchFamily="18" charset="0"/>
              </a:rPr>
              <a:t>年</a:t>
            </a:r>
            <a:r>
              <a:rPr lang="en-US" altLang="zh-CN" b="1" smtClean="0">
                <a:solidFill>
                  <a:srgbClr val="0000CC"/>
                </a:solidFill>
                <a:cs typeface="Times New Roman" panose="02020603050405020304" pitchFamily="18" charset="0"/>
              </a:rPr>
              <a:t>H.A.Lorentz </a:t>
            </a:r>
            <a:r>
              <a:rPr lang="zh-CN" altLang="en-US" b="1" smtClean="0">
                <a:solidFill>
                  <a:srgbClr val="0000CC"/>
                </a:solidFill>
                <a:cs typeface="Times New Roman" panose="02020603050405020304" pitchFamily="18" charset="0"/>
              </a:rPr>
              <a:t>从“以太”论出发，导出了 </a:t>
            </a:r>
            <a:r>
              <a:rPr lang="en-US" altLang="zh-CN" b="1" smtClean="0">
                <a:solidFill>
                  <a:srgbClr val="0000CC"/>
                </a:solidFill>
                <a:cs typeface="Times New Roman" panose="02020603050405020304" pitchFamily="18" charset="0"/>
              </a:rPr>
              <a:t>Lorentz </a:t>
            </a:r>
            <a:r>
              <a:rPr lang="zh-CN" altLang="en-US" b="1" smtClean="0">
                <a:solidFill>
                  <a:srgbClr val="0000CC"/>
                </a:solidFill>
                <a:cs typeface="Times New Roman" panose="02020603050405020304" pitchFamily="18" charset="0"/>
              </a:rPr>
              <a:t>变换。</a:t>
            </a:r>
            <a:endParaRPr lang="zh-CN" altLang="en-US" b="1" smtClean="0">
              <a:solidFill>
                <a:srgbClr val="0000CC"/>
              </a:solidFill>
              <a:cs typeface="Times New Roman" panose="02020603050405020304" pitchFamily="18" charset="0"/>
            </a:endParaRPr>
          </a:p>
          <a:p>
            <a:r>
              <a:rPr lang="en-US" altLang="zh-CN" b="1" smtClean="0">
                <a:cs typeface="Times New Roman" panose="02020603050405020304" pitchFamily="18" charset="0"/>
              </a:rPr>
              <a:t>1904</a:t>
            </a:r>
            <a:r>
              <a:rPr lang="zh-CN" altLang="en-US" b="1" smtClean="0">
                <a:cs typeface="Times New Roman" panose="02020603050405020304" pitchFamily="18" charset="0"/>
              </a:rPr>
              <a:t>年庞加莱提出物体质量随运动速度增加而增加，极限速度为光速 </a:t>
            </a:r>
            <a:r>
              <a:rPr lang="en-US" altLang="zh-CN" b="1" i="1" smtClean="0">
                <a:cs typeface="Times New Roman" panose="02020603050405020304" pitchFamily="18" charset="0"/>
              </a:rPr>
              <a:t>c</a:t>
            </a:r>
            <a:r>
              <a:rPr lang="zh-CN" altLang="en-US" b="1" smtClean="0">
                <a:cs typeface="Times New Roman" panose="02020603050405020304" pitchFamily="18" charset="0"/>
              </a:rPr>
              <a:t>。</a:t>
            </a:r>
            <a:endParaRPr lang="zh-CN" altLang="en-US" b="1" smtClean="0">
              <a:cs typeface="Times New Roman" panose="02020603050405020304" pitchFamily="18" charset="0"/>
            </a:endParaRPr>
          </a:p>
          <a:p>
            <a:r>
              <a:rPr lang="zh-CN" altLang="en-US" b="1" smtClean="0">
                <a:latin typeface="黑体" panose="02010609060101010101" pitchFamily="2" charset="-122"/>
              </a:rPr>
              <a:t> </a:t>
            </a:r>
            <a:endParaRPr lang="zh-CN" altLang="en-US" smtClean="0"/>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749318B-AA60-473A-8B83-A1BC2C2BEBA5}" type="slidenum">
              <a:rPr lang="en-US" altLang="zh-CN" sz="1300" smtClean="0"/>
            </a:fld>
            <a:endParaRPr lang="en-US" altLang="zh-CN" sz="13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43011"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dirty="0" smtClean="0"/>
              <a:t>6</a:t>
            </a:r>
            <a:r>
              <a:rPr lang="zh-CN" altLang="en-US" dirty="0" smtClean="0"/>
              <a:t>月</a:t>
            </a:r>
            <a:r>
              <a:rPr lang="zh-CN" altLang="en-US" b="1" dirty="0" smtClean="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论动体的电动力学</a:t>
            </a:r>
            <a:endParaRPr lang="en-US" altLang="zh-CN" b="1" dirty="0" smtClean="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a:defRPr/>
            </a:pPr>
            <a:r>
              <a:rPr lang="en-US" altLang="zh-CN" b="1" dirty="0" smtClean="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9</a:t>
            </a:r>
            <a:r>
              <a:rPr lang="zh-CN" altLang="en-US" b="1" dirty="0" smtClean="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月物体的惯性是否与它所含的能量有关。</a:t>
            </a:r>
            <a:endParaRPr lang="zh-CN" altLang="en-US" dirty="0" smtClean="0"/>
          </a:p>
        </p:txBody>
      </p:sp>
      <p:sp>
        <p:nvSpPr>
          <p:cNvPr id="389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C2F461-85C6-41D0-8CB2-18E4B6556248}" type="slidenum">
              <a:rPr lang="en-US" altLang="zh-CN" sz="1300" smtClean="0"/>
            </a:fld>
            <a:endParaRPr lang="en-US" altLang="zh-CN" sz="13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2A0ABC2-E03B-4687-8019-B7D7674063DE}" type="slidenum">
              <a:rPr lang="en-US" altLang="zh-CN" sz="1300" smtClean="0"/>
            </a:fld>
            <a:endParaRPr lang="en-US" altLang="zh-CN" sz="1300" smtClean="0"/>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zh-CN" altLang="en-US" sz="3000" b="1" dirty="0" smtClean="0">
                <a:solidFill>
                  <a:schemeClr val="accent1"/>
                </a:solidFill>
                <a:latin typeface="宋体" panose="02010600030101010101" pitchFamily="2" charset="-122"/>
              </a:rPr>
              <a:t>与伽利略的速度相加原理针锋相对！</a:t>
            </a:r>
            <a:endParaRPr lang="zh-CN" altLang="en-US" sz="2600" b="1" dirty="0" smtClean="0">
              <a:solidFill>
                <a:schemeClr val="accent1"/>
              </a:solidFill>
            </a:endParaRPr>
          </a:p>
          <a:p>
            <a:pPr eaLnBrk="1" hangingPunct="1"/>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Coordinate transformation</a:t>
            </a:r>
            <a:endParaRPr lang="zh-CN" altLang="en-US" smtClean="0"/>
          </a:p>
        </p:txBody>
      </p:sp>
      <p:sp>
        <p:nvSpPr>
          <p:cNvPr id="471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860F91D-3E26-4F56-8E60-79242350A611}" type="slidenum">
              <a:rPr lang="en-US" altLang="zh-CN" sz="1300" smtClean="0"/>
            </a:fld>
            <a:endParaRPr lang="en-US" altLang="zh-CN" sz="13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9FD1A5-814B-42CF-A66E-92CA29728BBE}" type="slidenum">
              <a:rPr lang="en-US" altLang="zh-CN" sz="1300" smtClean="0"/>
            </a:fld>
            <a:endParaRPr lang="en-US" altLang="zh-CN" sz="1300" smtClean="0"/>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使用想像力去进行的实验，所做的都是在现实中无法做到（或现实未做到）的实验。 </a:t>
            </a: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A769746-65A9-4335-BF60-3FDEC1655465}" type="slidenum">
              <a:rPr lang="en-US" altLang="zh-CN" sz="1300" smtClean="0"/>
            </a:fld>
            <a:endParaRPr lang="en-US" altLang="zh-CN" sz="1300" smtClean="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000" b="1" smtClean="0"/>
              <a:t>既然时间在不同的参考系中测量的值不相同，而光速为恒量，因此，</a:t>
            </a:r>
            <a:endParaRPr lang="zh-CN" altLang="en-US" sz="3000"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马克斯</a:t>
            </a:r>
            <a:r>
              <a:rPr lang="en-US" altLang="zh-CN" dirty="0" smtClean="0"/>
              <a:t>·</a:t>
            </a:r>
            <a:r>
              <a:rPr lang="zh-CN" altLang="en-US" dirty="0" smtClean="0"/>
              <a:t>普朗克（</a:t>
            </a:r>
            <a:r>
              <a:rPr lang="en-US" altLang="zh-CN" dirty="0" smtClean="0"/>
              <a:t>Max Planck</a:t>
            </a:r>
            <a:r>
              <a:rPr lang="zh-CN" altLang="en-US" dirty="0" smtClean="0"/>
              <a:t>，</a:t>
            </a:r>
            <a:r>
              <a:rPr lang="en-US" altLang="zh-CN" dirty="0" smtClean="0"/>
              <a:t>1858</a:t>
            </a:r>
            <a:r>
              <a:rPr lang="zh-CN" altLang="en-US" dirty="0" smtClean="0"/>
              <a:t>年</a:t>
            </a:r>
            <a:r>
              <a:rPr lang="en-US" altLang="zh-CN" dirty="0" smtClean="0"/>
              <a:t>4</a:t>
            </a:r>
            <a:r>
              <a:rPr lang="zh-CN" altLang="en-US" dirty="0" smtClean="0"/>
              <a:t>月</a:t>
            </a:r>
            <a:r>
              <a:rPr lang="en-US" altLang="zh-CN" dirty="0" smtClean="0"/>
              <a:t>23</a:t>
            </a:r>
            <a:r>
              <a:rPr lang="zh-CN" altLang="en-US" dirty="0" smtClean="0"/>
              <a:t>日</a:t>
            </a:r>
            <a:r>
              <a:rPr lang="en-US" altLang="zh-CN" dirty="0" smtClean="0"/>
              <a:t>—1947</a:t>
            </a:r>
            <a:r>
              <a:rPr lang="zh-CN" altLang="en-US" dirty="0" smtClean="0"/>
              <a:t>年</a:t>
            </a:r>
            <a:r>
              <a:rPr lang="en-US" altLang="zh-CN" dirty="0" smtClean="0"/>
              <a:t>10</a:t>
            </a:r>
            <a:r>
              <a:rPr lang="zh-CN" altLang="en-US" dirty="0" smtClean="0"/>
              <a:t>月</a:t>
            </a:r>
            <a:r>
              <a:rPr lang="en-US" altLang="zh-CN" dirty="0" smtClean="0"/>
              <a:t>4</a:t>
            </a:r>
            <a:r>
              <a:rPr lang="zh-CN" altLang="en-US" dirty="0" smtClean="0"/>
              <a:t>日），出生于德国荷尔施泰因，是德国著名的物理学家和量子力学的重要创始人，且和爱因斯坦并称为二十世纪最重要的两大物理学家。他因发现能量量子化而对物理学的又一次飞跃做出了重要贡献，并在</a:t>
            </a:r>
            <a:r>
              <a:rPr lang="en-US" altLang="zh-CN" dirty="0" smtClean="0"/>
              <a:t>1918</a:t>
            </a:r>
            <a:r>
              <a:rPr lang="zh-CN" altLang="en-US" dirty="0" smtClean="0"/>
              <a:t>年荣获诺贝尔物理学奖</a:t>
            </a:r>
            <a:r>
              <a:rPr lang="en-US" altLang="zh-CN" dirty="0" smtClean="0"/>
              <a:t>[1] </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b="1" dirty="0" smtClean="0"/>
              <a:t>In 1907 Michelson received the Nobel Prize in Physics. He became the first American to receive the Nobel Prize in sciences.</a:t>
            </a:r>
            <a:endParaRPr lang="en-US" altLang="zh-CN" sz="1200" b="1" dirty="0" smtClean="0"/>
          </a:p>
          <a:p>
            <a:endParaRPr lang="en-US" altLang="zh-CN" dirty="0" smtClean="0"/>
          </a:p>
          <a:p>
            <a:r>
              <a:rPr lang="zh-CN" altLang="en-US" dirty="0" smtClean="0"/>
              <a:t>威廉</a:t>
            </a:r>
            <a:r>
              <a:rPr lang="en-US" altLang="zh-CN" dirty="0" smtClean="0"/>
              <a:t>·</a:t>
            </a:r>
            <a:r>
              <a:rPr lang="zh-CN" altLang="en-US" dirty="0" smtClean="0"/>
              <a:t>伦琴（德语：</a:t>
            </a:r>
            <a:r>
              <a:rPr lang="en-US" altLang="zh-CN" dirty="0" smtClean="0"/>
              <a:t>Wilhelm </a:t>
            </a:r>
            <a:r>
              <a:rPr lang="en-US" altLang="zh-CN" dirty="0" err="1" smtClean="0"/>
              <a:t>Röntgen</a:t>
            </a:r>
            <a:r>
              <a:rPr lang="zh-CN" altLang="en-US" dirty="0" smtClean="0"/>
              <a:t>，</a:t>
            </a:r>
            <a:r>
              <a:rPr lang="en-US" altLang="zh-CN" dirty="0" smtClean="0"/>
              <a:t>1845</a:t>
            </a:r>
            <a:r>
              <a:rPr lang="zh-CN" altLang="en-US" dirty="0" smtClean="0"/>
              <a:t>年</a:t>
            </a:r>
            <a:r>
              <a:rPr lang="en-US" altLang="zh-CN" dirty="0" smtClean="0"/>
              <a:t>3</a:t>
            </a:r>
            <a:r>
              <a:rPr lang="zh-CN" altLang="en-US" dirty="0" smtClean="0"/>
              <a:t>月</a:t>
            </a:r>
            <a:r>
              <a:rPr lang="en-US" altLang="zh-CN" dirty="0" smtClean="0"/>
              <a:t>27</a:t>
            </a:r>
            <a:r>
              <a:rPr lang="zh-CN" altLang="en-US" dirty="0" smtClean="0"/>
              <a:t>日</a:t>
            </a:r>
            <a:r>
              <a:rPr lang="en-US" altLang="zh-CN" dirty="0" smtClean="0"/>
              <a:t>-1923</a:t>
            </a:r>
            <a:r>
              <a:rPr lang="zh-CN" altLang="en-US" dirty="0" smtClean="0"/>
              <a:t>年</a:t>
            </a:r>
            <a:r>
              <a:rPr lang="en-US" altLang="zh-CN" dirty="0" smtClean="0"/>
              <a:t>2</a:t>
            </a:r>
            <a:r>
              <a:rPr lang="zh-CN" altLang="en-US" dirty="0" smtClean="0"/>
              <a:t>月</a:t>
            </a:r>
            <a:r>
              <a:rPr lang="en-US" altLang="zh-CN" dirty="0" smtClean="0"/>
              <a:t>10</a:t>
            </a:r>
            <a:r>
              <a:rPr lang="zh-CN" altLang="en-US" dirty="0" smtClean="0"/>
              <a:t>日），德国物理学家，由于发现了</a:t>
            </a:r>
            <a:r>
              <a:rPr lang="en-US" altLang="zh-CN" dirty="0" smtClean="0"/>
              <a:t>X</a:t>
            </a:r>
            <a:r>
              <a:rPr lang="zh-CN" altLang="en-US" dirty="0" smtClean="0"/>
              <a:t>射线，为开创医疗影像技术铺平了道路，</a:t>
            </a:r>
            <a:r>
              <a:rPr lang="en-US" altLang="zh-CN" dirty="0" smtClean="0"/>
              <a:t>1901</a:t>
            </a:r>
            <a:r>
              <a:rPr lang="zh-CN" altLang="en-US" dirty="0" smtClean="0"/>
              <a:t>年被授予首次诺贝尔物理学奖。这时欧洲的物理学家们和伦琴都在研究真空放电现象和</a:t>
            </a:r>
            <a:r>
              <a:rPr lang="zh-CN" altLang="en-US" dirty="0" smtClean="0">
                <a:hlinkClick r:id="rId3"/>
              </a:rPr>
              <a:t>阴极射线</a:t>
            </a:r>
            <a:r>
              <a:rPr lang="zh-CN" altLang="en-US" dirty="0" smtClean="0"/>
              <a:t>。伦琴在克鲁克斯高度真空管通高压电流时看到阴极射线，电子碰在管壁上发生蓝白色的荧光，还发现玻璃管外也有荧光。</a:t>
            </a:r>
            <a:endParaRPr lang="en-US" altLang="zh-CN" dirty="0" smtClean="0"/>
          </a:p>
          <a:p>
            <a:r>
              <a:rPr lang="zh-CN" altLang="en-US" dirty="0" smtClean="0"/>
              <a:t>安东尼</a:t>
            </a:r>
            <a:r>
              <a:rPr lang="en-US" altLang="zh-CN" dirty="0" smtClean="0"/>
              <a:t>·</a:t>
            </a:r>
            <a:r>
              <a:rPr lang="zh-CN" altLang="en-US" dirty="0" smtClean="0"/>
              <a:t>亨利</a:t>
            </a:r>
            <a:r>
              <a:rPr lang="en-US" altLang="zh-CN" dirty="0" smtClean="0"/>
              <a:t>·</a:t>
            </a:r>
            <a:r>
              <a:rPr lang="zh-CN" altLang="en-US" dirty="0" smtClean="0"/>
              <a:t>贝克勒尔（</a:t>
            </a:r>
            <a:r>
              <a:rPr lang="en-US" altLang="zh-CN" dirty="0" smtClean="0"/>
              <a:t>Antoine Henri Becquerel </a:t>
            </a:r>
            <a:r>
              <a:rPr lang="zh-CN" altLang="en-US" dirty="0" smtClean="0"/>
              <a:t>，</a:t>
            </a:r>
            <a:r>
              <a:rPr lang="en-US" altLang="zh-CN" dirty="0" smtClean="0"/>
              <a:t>1852—1908</a:t>
            </a:r>
            <a:r>
              <a:rPr lang="zh-CN" altLang="en-US" dirty="0" smtClean="0"/>
              <a:t>年），法国物理学家。安东尼</a:t>
            </a:r>
            <a:r>
              <a:rPr lang="en-US" altLang="zh-CN" dirty="0" smtClean="0"/>
              <a:t>·</a:t>
            </a:r>
            <a:r>
              <a:rPr lang="zh-CN" altLang="en-US" dirty="0" smtClean="0"/>
              <a:t>亨利</a:t>
            </a:r>
            <a:r>
              <a:rPr lang="en-US" altLang="zh-CN" dirty="0" smtClean="0"/>
              <a:t>·</a:t>
            </a:r>
            <a:r>
              <a:rPr lang="zh-CN" altLang="en-US" dirty="0" smtClean="0"/>
              <a:t>贝克勒尔</a:t>
            </a:r>
            <a:r>
              <a:rPr lang="en-US" altLang="zh-CN" dirty="0" smtClean="0"/>
              <a:t>1852</a:t>
            </a:r>
            <a:r>
              <a:rPr lang="zh-CN" altLang="en-US" dirty="0" smtClean="0"/>
              <a:t>年生于法国。因发现天然放射性，与皮埃尔</a:t>
            </a:r>
            <a:r>
              <a:rPr lang="en-US" altLang="zh-CN" dirty="0" smtClean="0"/>
              <a:t>·</a:t>
            </a:r>
            <a:r>
              <a:rPr lang="zh-CN" altLang="en-US" dirty="0" smtClean="0"/>
              <a:t>居里（</a:t>
            </a:r>
            <a:r>
              <a:rPr lang="en-US" altLang="zh-CN" dirty="0" smtClean="0"/>
              <a:t>Pierre Curie 1859—1906</a:t>
            </a:r>
            <a:r>
              <a:rPr lang="zh-CN" altLang="en-US" dirty="0" smtClean="0"/>
              <a:t>年）和玛丽</a:t>
            </a:r>
            <a:r>
              <a:rPr lang="en-US" altLang="zh-CN" dirty="0" smtClean="0"/>
              <a:t>·</a:t>
            </a:r>
            <a:r>
              <a:rPr lang="zh-CN" altLang="en-US" dirty="0" smtClean="0"/>
              <a:t>居里（</a:t>
            </a:r>
            <a:r>
              <a:rPr lang="en-US" altLang="zh-CN" dirty="0" smtClean="0"/>
              <a:t>Marie Curie 1867—1934</a:t>
            </a:r>
            <a:r>
              <a:rPr lang="zh-CN" altLang="en-US" dirty="0" smtClean="0"/>
              <a:t>年）夫妇因在放射学方面的深入研究和杰出贡献，共同获得了</a:t>
            </a:r>
            <a:r>
              <a:rPr lang="en-US" altLang="zh-CN" dirty="0" smtClean="0"/>
              <a:t>1903</a:t>
            </a:r>
            <a:r>
              <a:rPr lang="zh-CN" altLang="en-US" dirty="0" smtClean="0"/>
              <a:t>年度诺贝尔物理学奖。受伦琴的影响，</a:t>
            </a:r>
            <a:r>
              <a:rPr lang="en-US" altLang="zh-CN" dirty="0" smtClean="0"/>
              <a:t>1896</a:t>
            </a:r>
            <a:r>
              <a:rPr lang="zh-CN" altLang="en-US" dirty="0" smtClean="0"/>
              <a:t>年亨利</a:t>
            </a:r>
            <a:r>
              <a:rPr lang="en-US" altLang="zh-CN" dirty="0" smtClean="0"/>
              <a:t>·</a:t>
            </a:r>
            <a:r>
              <a:rPr lang="zh-CN" altLang="en-US" dirty="0" smtClean="0"/>
              <a:t>贝克勒在发光材料的试验中偶然发现了一种新射线的穿透性。这样伦琴的发现间接地影响了放射性的发现。</a:t>
            </a:r>
            <a:endParaRPr lang="en-US" altLang="zh-CN" dirty="0" smtClean="0"/>
          </a:p>
          <a:p>
            <a:r>
              <a:rPr lang="en-US" altLang="zh-CN" dirty="0" smtClean="0"/>
              <a:t>1897</a:t>
            </a:r>
            <a:r>
              <a:rPr lang="zh-CN" altLang="en-US" dirty="0" smtClean="0"/>
              <a:t>年，英国剑桥大学卡文迪许实验室的约瑟夫</a:t>
            </a:r>
            <a:r>
              <a:rPr lang="en-US" altLang="zh-CN" dirty="0" smtClean="0"/>
              <a:t>·</a:t>
            </a:r>
            <a:r>
              <a:rPr lang="zh-CN" altLang="en-US" dirty="0" smtClean="0"/>
              <a:t>汤姆逊重做了赫兹的实验。使用真空度更高的真空管和更强的电场，他观察出负极射线的偏转，并计算出负级射线粒子（电子）的质量</a:t>
            </a:r>
            <a:r>
              <a:rPr lang="en-US" altLang="zh-CN" dirty="0" smtClean="0"/>
              <a:t>-</a:t>
            </a:r>
            <a:r>
              <a:rPr lang="zh-CN" altLang="en-US" dirty="0" smtClean="0"/>
              <a:t>电荷比例，因此获得了</a:t>
            </a:r>
            <a:r>
              <a:rPr lang="en-US" altLang="zh-CN" dirty="0" smtClean="0">
                <a:solidFill>
                  <a:srgbClr val="FF0000"/>
                </a:solidFill>
              </a:rPr>
              <a:t>1906</a:t>
            </a:r>
            <a:r>
              <a:rPr lang="zh-CN" altLang="en-US" dirty="0" smtClean="0">
                <a:solidFill>
                  <a:srgbClr val="FF0000"/>
                </a:solidFill>
              </a:rPr>
              <a:t>年</a:t>
            </a:r>
            <a:r>
              <a:rPr lang="zh-CN" altLang="en-US" dirty="0" smtClean="0"/>
              <a:t>的诺贝尔物理学奖。</a:t>
            </a:r>
            <a:endParaRPr lang="en-US" altLang="zh-CN" dirty="0" smtClean="0"/>
          </a:p>
          <a:p>
            <a:endParaRPr lang="zh-CN" altLang="en-US" dirty="0" smtClean="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F32555-2085-4A1C-9347-32C655AD8770}" type="slidenum">
              <a:rPr lang="en-US" altLang="zh-CN" sz="1300" smtClean="0"/>
            </a:fld>
            <a:endParaRPr lang="en-US" altLang="zh-CN" sz="13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a:bodyPr>
          <a:lstStyle/>
          <a:p>
            <a:pPr>
              <a:defRPr/>
            </a:pPr>
            <a:r>
              <a:rPr lang="zh-CN" altLang="en-US" b="1" dirty="0" smtClean="0"/>
              <a:t>对这些问题的回答，物理学经历了从</a:t>
            </a:r>
            <a:r>
              <a:rPr lang="zh-CN" altLang="en-US" b="1" dirty="0" smtClean="0">
                <a:solidFill>
                  <a:schemeClr val="folHlink"/>
                </a:solidFill>
                <a:effectLst>
                  <a:outerShdw blurRad="38100" dist="38100" dir="2700000" algn="tl">
                    <a:srgbClr val="C0C0C0"/>
                  </a:outerShdw>
                </a:effectLst>
                <a:ea typeface="黑体" panose="02010609060101010101" pitchFamily="2" charset="-122"/>
                <a:cs typeface="Times New Roman" panose="02020603050405020304" pitchFamily="18" charset="0"/>
              </a:rPr>
              <a:t>牛顿力学</a:t>
            </a:r>
            <a:r>
              <a:rPr lang="zh-CN" altLang="en-US" b="1" dirty="0" smtClean="0"/>
              <a:t>到</a:t>
            </a:r>
            <a:r>
              <a:rPr lang="zh-CN" altLang="en-US" b="1" dirty="0" smtClean="0">
                <a:solidFill>
                  <a:schemeClr val="folHlink"/>
                </a:solidFill>
                <a:effectLst>
                  <a:outerShdw blurRad="38100" dist="38100" dir="2700000" algn="tl">
                    <a:srgbClr val="C0C0C0"/>
                  </a:outerShdw>
                </a:effectLst>
                <a:ea typeface="黑体" panose="02010609060101010101" pitchFamily="2" charset="-122"/>
              </a:rPr>
              <a:t>相对论</a:t>
            </a:r>
            <a:r>
              <a:rPr lang="zh-CN" altLang="en-US" b="1" dirty="0" smtClean="0"/>
              <a:t>的发展。</a:t>
            </a:r>
            <a:endParaRPr lang="zh-CN" altLang="en-US" b="1" dirty="0" smtClean="0"/>
          </a:p>
          <a:p>
            <a:pPr>
              <a:defRPr/>
            </a:pPr>
            <a:endParaRPr lang="zh-CN" altLang="en-US" dirty="0"/>
          </a:p>
        </p:txBody>
      </p:sp>
      <p:sp>
        <p:nvSpPr>
          <p:cNvPr id="112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D34FFA-48D1-419D-8892-D58698B380FA}" type="slidenum">
              <a:rPr lang="en-US" altLang="zh-CN" sz="1300" smtClean="0"/>
            </a:fld>
            <a:endParaRPr lang="en-US" altLang="zh-CN" sz="13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地恒动不止而人不知，譬如人在大舟中，闭牖（友）而坐，舟行而不觉也。</a:t>
            </a:r>
            <a:endParaRPr lang="zh-CN" altLang="en-US" dirty="0"/>
          </a:p>
        </p:txBody>
      </p:sp>
      <p:sp>
        <p:nvSpPr>
          <p:cNvPr id="4" name="灯片编号占位符 3"/>
          <p:cNvSpPr>
            <a:spLocks noGrp="1"/>
          </p:cNvSpPr>
          <p:nvPr>
            <p:ph type="sldNum" sz="quarter" idx="10"/>
          </p:nvPr>
        </p:nvSpPr>
        <p:spPr/>
        <p:txBody>
          <a:bodyPr/>
          <a:lstStyle/>
          <a:p>
            <a:pPr>
              <a:defRPr/>
            </a:pPr>
            <a:fld id="{61FB6BA6-AA94-46F2-A418-B7E00ACFA53F}"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ABE240-0E4B-4E34-8D99-2F4A7478E052}" type="slidenum">
              <a:rPr lang="en-US" altLang="zh-CN" sz="1300" smtClean="0"/>
            </a:fld>
            <a:endParaRPr lang="en-US" altLang="zh-CN" sz="1300" smtClean="0"/>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17</a:t>
            </a:r>
            <a:r>
              <a:rPr lang="zh-CN" altLang="en-US" b="1" smtClean="0"/>
              <a:t>世纪笛卡尔提出以太论。</a:t>
            </a:r>
            <a:endParaRPr lang="zh-CN" altLang="zh-CN" b="1"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644C5AE-84F1-47CA-A8A9-C12B7E548DE9}" type="slidenum">
              <a:rPr lang="en-US" altLang="zh-CN" sz="1300" smtClean="0"/>
            </a:fld>
            <a:endParaRPr lang="en-US" altLang="zh-CN" sz="1300" smtClean="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50000"/>
              </a:spcBef>
            </a:pPr>
            <a:r>
              <a:rPr lang="zh-CN" altLang="en-US" sz="3000" b="1" smtClean="0">
                <a:latin typeface="宋体" panose="02010600030101010101" pitchFamily="2" charset="-122"/>
              </a:rPr>
              <a:t>牛顿力学规律是</a:t>
            </a:r>
            <a:r>
              <a:rPr lang="zh-CN" altLang="en-US" sz="3000" b="1" smtClean="0">
                <a:solidFill>
                  <a:schemeClr val="accent1"/>
                </a:solidFill>
                <a:latin typeface="宋体" panose="02010600030101010101" pitchFamily="2" charset="-122"/>
              </a:rPr>
              <a:t>宏观低速物体的力学规律，</a:t>
            </a:r>
            <a:r>
              <a:rPr lang="zh-CN" altLang="en-US" sz="3000" b="1" smtClean="0">
                <a:solidFill>
                  <a:schemeClr val="folHlink"/>
                </a:solidFill>
                <a:latin typeface="宋体" panose="02010600030101010101" pitchFamily="2" charset="-122"/>
              </a:rPr>
              <a:t>在任何惯性系中形式相同。</a:t>
            </a:r>
            <a:endParaRPr lang="zh-CN" altLang="en-US" sz="3000" b="1" smtClean="0">
              <a:solidFill>
                <a:schemeClr val="folHlink"/>
              </a:solidFill>
              <a:latin typeface="宋体" panose="02010600030101010101" pitchFamily="2" charset="-122"/>
            </a:endParaRPr>
          </a:p>
          <a:p>
            <a:pPr>
              <a:spcBef>
                <a:spcPct val="50000"/>
              </a:spcBef>
            </a:pPr>
            <a:r>
              <a:rPr lang="zh-CN" altLang="en-US" sz="3000" b="1" smtClean="0">
                <a:latin typeface="宋体" panose="02010600030101010101" pitchFamily="2" charset="-122"/>
              </a:rPr>
              <a:t>牛顿力学规律在伽利略变换下形式不变。</a:t>
            </a:r>
            <a:endParaRPr lang="zh-CN" altLang="en-US" sz="3000" b="1" smtClean="0">
              <a:latin typeface="宋体" panose="02010600030101010101" pitchFamily="2" charset="-122"/>
            </a:endParaRPr>
          </a:p>
          <a:p>
            <a:pPr>
              <a:spcBef>
                <a:spcPct val="50000"/>
              </a:spcBef>
            </a:pPr>
            <a:r>
              <a:rPr lang="zh-CN" altLang="en-US" sz="3000" b="1" smtClean="0">
                <a:solidFill>
                  <a:schemeClr val="accent1"/>
                </a:solidFill>
                <a:latin typeface="宋体" panose="02010600030101010101" pitchFamily="2" charset="-122"/>
              </a:rPr>
              <a:t>牛顿力学规律是伽利略不变式。</a:t>
            </a:r>
            <a:endParaRPr lang="zh-CN" altLang="en-US" sz="3000" b="1" smtClean="0">
              <a:solidFill>
                <a:schemeClr val="accent1"/>
              </a:solidFill>
              <a:latin typeface="宋体" panose="02010600030101010101" pitchFamily="2" charset="-122"/>
            </a:endParaRPr>
          </a:p>
          <a:p>
            <a:pPr>
              <a:spcBef>
                <a:spcPct val="50000"/>
              </a:spcBef>
            </a:pPr>
            <a:endParaRPr lang="zh-CN" altLang="en-US" sz="3000" b="1" smtClean="0">
              <a:latin typeface="宋体" panose="02010600030101010101" pitchFamily="2" charset="-122"/>
            </a:endParaRPr>
          </a:p>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3DF08B6-EC8E-487A-8BA9-ED96FA6EEC34}" type="slidenum">
              <a:rPr lang="en-US" altLang="zh-CN" sz="1300" smtClean="0"/>
            </a:fld>
            <a:endParaRPr lang="en-US" altLang="zh-CN" sz="1300" smtClean="0"/>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600" b="1" dirty="0" smtClean="0"/>
              <a:t>电磁现象符合相对性原理！大量实验事实还表明在所有的惯性参照系中光沿着各方向的传播速度都是真空中光速</a:t>
            </a:r>
            <a:r>
              <a:rPr lang="en-US" altLang="zh-CN" sz="2600" b="1" dirty="0" smtClean="0"/>
              <a:t>c</a:t>
            </a:r>
            <a:r>
              <a:rPr lang="zh-CN" altLang="en-US" sz="2600" b="1" dirty="0" smtClean="0"/>
              <a:t>，与光源及观察者的运动无关。尽管如此，由于人们长期受经典框架的束缚，为使彻利略变换仍适用于电磁理论而提出种种解释，但终未获得成功。正是在这样的基础上．爱因斯坦通过自己独创性的分析，</a:t>
            </a:r>
            <a:r>
              <a:rPr lang="zh-CN" altLang="en-US" b="1" dirty="0" smtClean="0"/>
              <a:t>经过周密思考和大胆探索，摆脱了绝对时空观的束缚；认为自然界具有内在的统一性。</a:t>
            </a:r>
            <a:endParaRPr lang="zh-CN" alt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D63A3B0-95C9-4190-8A41-0F05280A5495}" type="slidenum">
              <a:rPr lang="en-US" altLang="zh-CN" sz="1300" smtClean="0"/>
            </a:fld>
            <a:endParaRPr lang="en-US" altLang="zh-CN" sz="1300" smtClean="0"/>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b="1" dirty="0" smtClean="0"/>
              <a:t>17</a:t>
            </a:r>
            <a:r>
              <a:rPr kumimoji="0" lang="zh-CN" altLang="en-US" b="1" dirty="0" smtClean="0"/>
              <a:t>世纪上半叶笛卡尔最早提出以太假设。</a:t>
            </a:r>
            <a:r>
              <a:rPr kumimoji="0" lang="en-US" altLang="zh-CN" b="1" dirty="0" smtClean="0"/>
              <a:t>19</a:t>
            </a:r>
            <a:r>
              <a:rPr kumimoji="0" lang="zh-CN" altLang="en-US" b="1" dirty="0" smtClean="0"/>
              <a:t>世纪上半叶，菲涅尔提出静止以太理论。根据伽利略的相对性原理，用力学方法不能确定地球相对于静止以太的绝对运动，于是物理学家试图用光的方法来测量地球的绝对运动。</a:t>
            </a:r>
            <a:endParaRPr kumimoji="0" lang="zh-CN" alt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0000CC"/>
                </a:solidFill>
              </a:rPr>
              <a:t>恒星的光行差（</a:t>
            </a:r>
            <a:r>
              <a:rPr lang="en-US" altLang="zh-CN" smtClean="0">
                <a:solidFill>
                  <a:srgbClr val="0000CC"/>
                </a:solidFill>
              </a:rPr>
              <a:t>J.Bradley</a:t>
            </a:r>
            <a:r>
              <a:rPr lang="zh-CN" altLang="en-US" smtClean="0">
                <a:solidFill>
                  <a:srgbClr val="0000CC"/>
                </a:solidFill>
              </a:rPr>
              <a:t>，</a:t>
            </a:r>
            <a:r>
              <a:rPr lang="en-US" altLang="zh-CN" smtClean="0">
                <a:solidFill>
                  <a:srgbClr val="0000CC"/>
                </a:solidFill>
              </a:rPr>
              <a:t>1727</a:t>
            </a:r>
            <a:r>
              <a:rPr lang="zh-CN" altLang="en-US" smtClean="0">
                <a:solidFill>
                  <a:srgbClr val="0000CC"/>
                </a:solidFill>
              </a:rPr>
              <a:t>）下面的恒星光行差现象，可以否定“以太拖曳”假说。</a:t>
            </a:r>
            <a:r>
              <a:rPr lang="zh-CN" altLang="en-US" smtClean="0">
                <a:solidFill>
                  <a:srgbClr val="0033CC"/>
                </a:solidFill>
              </a:rPr>
              <a:t>双星观测结果否定</a:t>
            </a:r>
            <a:r>
              <a:rPr lang="zh-CN" altLang="en-US" smtClean="0">
                <a:solidFill>
                  <a:srgbClr val="0000CC"/>
                </a:solidFill>
              </a:rPr>
              <a:t>发射理论</a:t>
            </a:r>
            <a:endParaRPr lang="en-US" altLang="zh-CN" smtClean="0">
              <a:solidFill>
                <a:srgbClr val="0000CC"/>
              </a:solidFill>
            </a:endParaRPr>
          </a:p>
          <a:p>
            <a:r>
              <a:rPr lang="en-US" altLang="zh-CN" smtClean="0">
                <a:solidFill>
                  <a:srgbClr val="0000CC"/>
                </a:solidFill>
              </a:rPr>
              <a:t>V</a:t>
            </a:r>
            <a:r>
              <a:rPr lang="zh-CN" altLang="en-US" smtClean="0">
                <a:solidFill>
                  <a:srgbClr val="0000CC"/>
                </a:solidFill>
              </a:rPr>
              <a:t>是地球轨道速度</a:t>
            </a:r>
            <a:r>
              <a:rPr lang="en-US" altLang="zh-CN" smtClean="0">
                <a:solidFill>
                  <a:srgbClr val="0000CC"/>
                </a:solidFill>
              </a:rPr>
              <a:t>v=30km/s</a:t>
            </a:r>
            <a:endParaRPr lang="en-US" altLang="zh-CN" smtClean="0">
              <a:solidFill>
                <a:srgbClr val="0000CC"/>
              </a:solidFill>
            </a:endParaRPr>
          </a:p>
          <a:p>
            <a:r>
              <a:rPr lang="zh-CN" altLang="en-US" smtClean="0"/>
              <a:t>地球以每秒</a:t>
            </a:r>
            <a:r>
              <a:rPr lang="en-US" altLang="zh-CN" smtClean="0"/>
              <a:t>30</a:t>
            </a:r>
            <a:r>
              <a:rPr lang="zh-CN" altLang="en-US" smtClean="0"/>
              <a:t>公里的速度绕太阳运动，就必须会遇到每秒</a:t>
            </a:r>
            <a:r>
              <a:rPr lang="en-US" altLang="zh-CN" smtClean="0"/>
              <a:t>30</a:t>
            </a:r>
            <a:r>
              <a:rPr lang="zh-CN" altLang="en-US" smtClean="0"/>
              <a:t>公里的“以太风”迎面吹来</a:t>
            </a:r>
            <a:endParaRPr lang="en-US" altLang="zh-CN" smtClean="0"/>
          </a:p>
          <a:p>
            <a:r>
              <a:rPr lang="zh-CN" altLang="en-US" smtClean="0">
                <a:solidFill>
                  <a:srgbClr val="0000CC"/>
                </a:solidFill>
              </a:rPr>
              <a:t>迈克尔孙不喜欢相对论，他对自己的工作会引出这样一个怪物而感到懊恼，直到晚年他还留恋他的“可爱的以太”。</a:t>
            </a:r>
            <a:endParaRPr lang="zh-CN" altLang="en-US" smtClean="0">
              <a:solidFill>
                <a:srgbClr val="0000CC"/>
              </a:solidFill>
            </a:endParaRPr>
          </a:p>
          <a:p>
            <a:endParaRPr lang="zh-CN" altLang="en-US" smtClean="0"/>
          </a:p>
        </p:txBody>
      </p:sp>
      <p:sp>
        <p:nvSpPr>
          <p:cNvPr id="317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F49329-62D9-4A66-BF9A-2BA9FBBB207E}" type="slidenum">
              <a:rPr lang="en-US" altLang="zh-CN" sz="1300" smtClean="0"/>
            </a:fld>
            <a:endParaRPr lang="en-US" altLang="zh-CN" sz="13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B20A0B6-E4AA-428D-B086-94CB2C86AF9C}" type="slidenum">
              <a:rPr lang="en-US" altLang="zh-CN"/>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67961A3-E247-435E-87D1-12CCA874F555}" type="slidenum">
              <a:rPr lang="en-US" altLang="zh-CN"/>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D4D5F94-2BEC-4B5E-B790-8F826674B0FE}" type="slidenum">
              <a:rPr lang="en-US" altLang="zh-CN"/>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ltLang="zh-CN" smtClean="0"/>
              <a:t>Click to edit Master title style</a:t>
            </a:r>
            <a:endParaRPr lang="zh-CN" altLang="en-US"/>
          </a:p>
        </p:txBody>
      </p:sp>
      <p:sp>
        <p:nvSpPr>
          <p:cNvPr id="3" name="Content Placeholder 2"/>
          <p:cNvSpPr>
            <a:spLocks noGrp="1"/>
          </p:cNvSpPr>
          <p:nvPr>
            <p:ph sz="quarter" idx="1"/>
          </p:nvPr>
        </p:nvSpPr>
        <p:spPr>
          <a:xfrm>
            <a:off x="685800" y="19812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Content Placeholder 4"/>
          <p:cNvSpPr>
            <a:spLocks noGrp="1"/>
          </p:cNvSpPr>
          <p:nvPr>
            <p:ph sz="quarter" idx="3"/>
          </p:nvPr>
        </p:nvSpPr>
        <p:spPr>
          <a:xfrm>
            <a:off x="685800" y="41148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Content Placeholder 5"/>
          <p:cNvSpPr>
            <a:spLocks noGrp="1"/>
          </p:cNvSpPr>
          <p:nvPr>
            <p:ph sz="quarter" idx="4"/>
          </p:nvPr>
        </p:nvSpPr>
        <p:spPr>
          <a:xfrm>
            <a:off x="4648200" y="41148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pPr>
              <a:defRPr/>
            </a:pPr>
            <a:fld id="{FB936478-3E41-40B6-BAC0-6029F8B8C2D7}" type="slidenum">
              <a:rPr lang="en-US" altLang="zh-CN"/>
            </a:fld>
            <a:endParaRPr lang="en-US" altLang="zh-CN"/>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Content Placeholder 4"/>
          <p:cNvSpPr>
            <a:spLocks noGrp="1"/>
          </p:cNvSpPr>
          <p:nvPr>
            <p:ph sz="quarter" idx="3"/>
          </p:nvPr>
        </p:nvSpPr>
        <p:spPr>
          <a:xfrm>
            <a:off x="4648200" y="4114800"/>
            <a:ext cx="3810000" cy="19812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C68D0B65-789D-4573-8C15-7B73BB9E2B2D}" type="slidenum">
              <a:rPr lang="en-US" altLang="zh-CN"/>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B2058B2-2854-4C3E-A287-30469F6FC5F9}" type="slidenum">
              <a:rPr lang="en-US" altLang="zh-CN"/>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0703CB7-D2E0-4C85-928E-C4B3B8152DBF}" type="slidenum">
              <a:rPr lang="en-US" altLang="zh-CN"/>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94DA52F-059A-4CD9-AF12-342ACA007906}" type="slidenum">
              <a:rPr lang="en-US" altLang="zh-CN"/>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BEF99FA-A81F-44C0-ADA4-9FE0A77DA69F}" type="slidenum">
              <a:rPr lang="en-US" altLang="zh-CN"/>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0410D5A-2FC4-4FAD-BA25-CE07B333DAE6}" type="slidenum">
              <a:rPr lang="en-US" altLang="zh-CN"/>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23A751-2CE5-4A8B-BAE9-F89A03791E02}" type="slidenum">
              <a:rPr lang="en-US" altLang="zh-CN"/>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97FE03B-0006-4874-8BD9-F5227A320F75}" type="slidenum">
              <a:rPr lang="en-US" altLang="zh-CN"/>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AD8DC8-7A3B-4C9B-85C8-40CD60515888}"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704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8704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87046" name="Rectangle 6"/>
          <p:cNvSpPr>
            <a:spLocks noGrp="1" noChangeArrowheads="1"/>
          </p:cNvSpPr>
          <p:nvPr>
            <p:ph type="sldNum" sz="quarter" idx="4"/>
          </p:nvPr>
        </p:nvSpPr>
        <p:spPr bwMode="auto">
          <a:xfrm>
            <a:off x="7010400" y="6381750"/>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b="1">
                <a:solidFill>
                  <a:srgbClr val="0000FF"/>
                </a:solidFill>
              </a:defRPr>
            </a:lvl1pPr>
          </a:lstStyle>
          <a:p>
            <a:pPr>
              <a:defRPr/>
            </a:pPr>
            <a:fld id="{C645328F-0056-42BE-8704-4E294A53C25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wmf"/><Relationship Id="rId19" Type="http://schemas.openxmlformats.org/officeDocument/2006/relationships/slideLayout" Target="../slideLayouts/slideLayout1.xml"/><Relationship Id="rId18" Type="http://schemas.openxmlformats.org/officeDocument/2006/relationships/image" Target="../media/image9.wmf"/><Relationship Id="rId17" Type="http://schemas.openxmlformats.org/officeDocument/2006/relationships/oleObject" Target="../embeddings/oleObject9.bin"/><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40.emf"/><Relationship Id="rId7" Type="http://schemas.openxmlformats.org/officeDocument/2006/relationships/oleObject" Target="../embeddings/oleObject37.bin"/><Relationship Id="rId6" Type="http://schemas.openxmlformats.org/officeDocument/2006/relationships/image" Target="../media/image39.emf"/><Relationship Id="rId5" Type="http://schemas.openxmlformats.org/officeDocument/2006/relationships/oleObject" Target="../embeddings/oleObject36.bin"/><Relationship Id="rId4" Type="http://schemas.openxmlformats.org/officeDocument/2006/relationships/image" Target="../media/image38.emf"/><Relationship Id="rId3" Type="http://schemas.openxmlformats.org/officeDocument/2006/relationships/oleObject" Target="../embeddings/oleObject35.bin"/><Relationship Id="rId24" Type="http://schemas.openxmlformats.org/officeDocument/2006/relationships/vmlDrawing" Target="../drawings/vmlDrawing4.vml"/><Relationship Id="rId23" Type="http://schemas.openxmlformats.org/officeDocument/2006/relationships/slideLayout" Target="../slideLayouts/slideLayout7.xml"/><Relationship Id="rId22" Type="http://schemas.openxmlformats.org/officeDocument/2006/relationships/image" Target="../media/image47.emf"/><Relationship Id="rId21" Type="http://schemas.openxmlformats.org/officeDocument/2006/relationships/oleObject" Target="../embeddings/oleObject44.bin"/><Relationship Id="rId20" Type="http://schemas.openxmlformats.org/officeDocument/2006/relationships/image" Target="../media/image46.emf"/><Relationship Id="rId2" Type="http://schemas.openxmlformats.org/officeDocument/2006/relationships/image" Target="../media/image37.emf"/><Relationship Id="rId19" Type="http://schemas.openxmlformats.org/officeDocument/2006/relationships/oleObject" Target="../embeddings/oleObject43.bin"/><Relationship Id="rId18" Type="http://schemas.openxmlformats.org/officeDocument/2006/relationships/image" Target="../media/image45.emf"/><Relationship Id="rId17" Type="http://schemas.openxmlformats.org/officeDocument/2006/relationships/oleObject" Target="../embeddings/oleObject42.bin"/><Relationship Id="rId16" Type="http://schemas.openxmlformats.org/officeDocument/2006/relationships/image" Target="../media/image44.emf"/><Relationship Id="rId15" Type="http://schemas.openxmlformats.org/officeDocument/2006/relationships/oleObject" Target="../embeddings/oleObject41.bin"/><Relationship Id="rId14" Type="http://schemas.openxmlformats.org/officeDocument/2006/relationships/image" Target="../media/image43.emf"/><Relationship Id="rId13" Type="http://schemas.openxmlformats.org/officeDocument/2006/relationships/oleObject" Target="../embeddings/oleObject40.bin"/><Relationship Id="rId12" Type="http://schemas.openxmlformats.org/officeDocument/2006/relationships/image" Target="../media/image42.emf"/><Relationship Id="rId11" Type="http://schemas.openxmlformats.org/officeDocument/2006/relationships/oleObject" Target="../embeddings/oleObject39.bin"/><Relationship Id="rId10" Type="http://schemas.openxmlformats.org/officeDocument/2006/relationships/image" Target="../media/image41.emf"/><Relationship Id="rId1"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51.emf"/><Relationship Id="rId7" Type="http://schemas.openxmlformats.org/officeDocument/2006/relationships/oleObject" Target="../embeddings/oleObject48.bin"/><Relationship Id="rId6" Type="http://schemas.openxmlformats.org/officeDocument/2006/relationships/image" Target="../media/image50.emf"/><Relationship Id="rId5" Type="http://schemas.openxmlformats.org/officeDocument/2006/relationships/oleObject" Target="../embeddings/oleObject47.bin"/><Relationship Id="rId4" Type="http://schemas.openxmlformats.org/officeDocument/2006/relationships/image" Target="../media/image49.emf"/><Relationship Id="rId3" Type="http://schemas.openxmlformats.org/officeDocument/2006/relationships/oleObject" Target="../embeddings/oleObject46.bin"/><Relationship Id="rId2" Type="http://schemas.openxmlformats.org/officeDocument/2006/relationships/image" Target="../media/image48.emf"/><Relationship Id="rId16" Type="http://schemas.openxmlformats.org/officeDocument/2006/relationships/vmlDrawing" Target="../drawings/vmlDrawing5.vml"/><Relationship Id="rId15" Type="http://schemas.openxmlformats.org/officeDocument/2006/relationships/slideLayout" Target="../slideLayouts/slideLayout7.xml"/><Relationship Id="rId14" Type="http://schemas.openxmlformats.org/officeDocument/2006/relationships/image" Target="../media/image54.emf"/><Relationship Id="rId13" Type="http://schemas.openxmlformats.org/officeDocument/2006/relationships/oleObject" Target="../embeddings/oleObject51.bin"/><Relationship Id="rId12" Type="http://schemas.openxmlformats.org/officeDocument/2006/relationships/image" Target="../media/image53.emf"/><Relationship Id="rId11" Type="http://schemas.openxmlformats.org/officeDocument/2006/relationships/oleObject" Target="../embeddings/oleObject50.bin"/><Relationship Id="rId10" Type="http://schemas.openxmlformats.org/officeDocument/2006/relationships/image" Target="../media/image52.wmf"/><Relationship Id="rId1"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55.emf"/><Relationship Id="rId1" Type="http://schemas.openxmlformats.org/officeDocument/2006/relationships/oleObject" Target="../embeddings/oleObject52.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56.emf"/><Relationship Id="rId1"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60.emf"/><Relationship Id="rId7" Type="http://schemas.openxmlformats.org/officeDocument/2006/relationships/oleObject" Target="../embeddings/oleObject57.bin"/><Relationship Id="rId6" Type="http://schemas.openxmlformats.org/officeDocument/2006/relationships/image" Target="../media/image59.emf"/><Relationship Id="rId5" Type="http://schemas.openxmlformats.org/officeDocument/2006/relationships/oleObject" Target="../embeddings/oleObject56.bin"/><Relationship Id="rId4" Type="http://schemas.openxmlformats.org/officeDocument/2006/relationships/image" Target="../media/image58.emf"/><Relationship Id="rId3" Type="http://schemas.openxmlformats.org/officeDocument/2006/relationships/oleObject" Target="../embeddings/oleObject55.bin"/><Relationship Id="rId2" Type="http://schemas.openxmlformats.org/officeDocument/2006/relationships/image" Target="../media/image57.emf"/><Relationship Id="rId14" Type="http://schemas.openxmlformats.org/officeDocument/2006/relationships/vmlDrawing" Target="../drawings/vmlDrawing8.vml"/><Relationship Id="rId13" Type="http://schemas.openxmlformats.org/officeDocument/2006/relationships/slideLayout" Target="../slideLayouts/slideLayout7.xml"/><Relationship Id="rId12" Type="http://schemas.openxmlformats.org/officeDocument/2006/relationships/image" Target="../media/image62.emf"/><Relationship Id="rId11" Type="http://schemas.openxmlformats.org/officeDocument/2006/relationships/oleObject" Target="../embeddings/oleObject59.bin"/><Relationship Id="rId10" Type="http://schemas.openxmlformats.org/officeDocument/2006/relationships/image" Target="../media/image61.emf"/><Relationship Id="rId1" Type="http://schemas.openxmlformats.org/officeDocument/2006/relationships/oleObject" Target="../embeddings/oleObject54.bin"/></Relationships>
</file>

<file path=ppt/slides/_rels/slide17.xml.rels><?xml version="1.0" encoding="UTF-8" standalone="yes"?>
<Relationships xmlns="http://schemas.openxmlformats.org/package/2006/relationships"><Relationship Id="rId9" Type="http://schemas.openxmlformats.org/officeDocument/2006/relationships/image" Target="../media/image67.emf"/><Relationship Id="rId8" Type="http://schemas.openxmlformats.org/officeDocument/2006/relationships/oleObject" Target="../embeddings/oleObject63.bin"/><Relationship Id="rId7" Type="http://schemas.openxmlformats.org/officeDocument/2006/relationships/image" Target="../media/image66.emf"/><Relationship Id="rId6" Type="http://schemas.openxmlformats.org/officeDocument/2006/relationships/oleObject" Target="../embeddings/oleObject62.bin"/><Relationship Id="rId5" Type="http://schemas.openxmlformats.org/officeDocument/2006/relationships/image" Target="../media/image65.emf"/><Relationship Id="rId4" Type="http://schemas.openxmlformats.org/officeDocument/2006/relationships/oleObject" Target="../embeddings/oleObject61.bin"/><Relationship Id="rId3" Type="http://schemas.openxmlformats.org/officeDocument/2006/relationships/image" Target="../media/image64.emf"/><Relationship Id="rId2" Type="http://schemas.openxmlformats.org/officeDocument/2006/relationships/oleObject" Target="../embeddings/oleObject60.bin"/><Relationship Id="rId13" Type="http://schemas.openxmlformats.org/officeDocument/2006/relationships/vmlDrawing" Target="../drawings/vmlDrawing9.vml"/><Relationship Id="rId12" Type="http://schemas.openxmlformats.org/officeDocument/2006/relationships/slideLayout" Target="../slideLayouts/slideLayout7.xml"/><Relationship Id="rId11" Type="http://schemas.openxmlformats.org/officeDocument/2006/relationships/image" Target="../media/image68.emf"/><Relationship Id="rId10" Type="http://schemas.openxmlformats.org/officeDocument/2006/relationships/oleObject" Target="../embeddings/oleObject64.bin"/><Relationship Id="rId1" Type="http://schemas.openxmlformats.org/officeDocument/2006/relationships/image" Target="../media/image63.jpeg"/></Relationships>
</file>

<file path=ppt/slides/_rels/slide18.xml.rels><?xml version="1.0" encoding="UTF-8" standalone="yes"?>
<Relationships xmlns="http://schemas.openxmlformats.org/package/2006/relationships"><Relationship Id="rId9" Type="http://schemas.openxmlformats.org/officeDocument/2006/relationships/image" Target="../media/image72.wmf"/><Relationship Id="rId8" Type="http://schemas.openxmlformats.org/officeDocument/2006/relationships/oleObject" Target="../embeddings/oleObject68.bin"/><Relationship Id="rId7" Type="http://schemas.openxmlformats.org/officeDocument/2006/relationships/image" Target="../media/image71.wmf"/><Relationship Id="rId6" Type="http://schemas.openxmlformats.org/officeDocument/2006/relationships/oleObject" Target="../embeddings/oleObject67.bin"/><Relationship Id="rId5" Type="http://schemas.openxmlformats.org/officeDocument/2006/relationships/image" Target="../media/image70.wmf"/><Relationship Id="rId4" Type="http://schemas.openxmlformats.org/officeDocument/2006/relationships/oleObject" Target="../embeddings/oleObject66.bin"/><Relationship Id="rId3" Type="http://schemas.openxmlformats.org/officeDocument/2006/relationships/image" Target="../media/image69.wmf"/><Relationship Id="rId2" Type="http://schemas.openxmlformats.org/officeDocument/2006/relationships/oleObject" Target="../embeddings/oleObject65.bin"/><Relationship Id="rId17" Type="http://schemas.openxmlformats.org/officeDocument/2006/relationships/vmlDrawing" Target="../drawings/vmlDrawing10.vml"/><Relationship Id="rId16" Type="http://schemas.openxmlformats.org/officeDocument/2006/relationships/slideLayout" Target="../slideLayouts/slideLayout7.xml"/><Relationship Id="rId15" Type="http://schemas.openxmlformats.org/officeDocument/2006/relationships/image" Target="../media/image75.wmf"/><Relationship Id="rId14" Type="http://schemas.openxmlformats.org/officeDocument/2006/relationships/oleObject" Target="../embeddings/oleObject71.bin"/><Relationship Id="rId13" Type="http://schemas.openxmlformats.org/officeDocument/2006/relationships/image" Target="../media/image74.wmf"/><Relationship Id="rId12" Type="http://schemas.openxmlformats.org/officeDocument/2006/relationships/oleObject" Target="../embeddings/oleObject70.bin"/><Relationship Id="rId11" Type="http://schemas.openxmlformats.org/officeDocument/2006/relationships/image" Target="../media/image73.wmf"/><Relationship Id="rId10" Type="http://schemas.openxmlformats.org/officeDocument/2006/relationships/oleObject" Target="../embeddings/oleObject69.bin"/><Relationship Id="rId1" Type="http://schemas.openxmlformats.org/officeDocument/2006/relationships/image" Target="../media/image63.jpe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9.wmf"/><Relationship Id="rId7" Type="http://schemas.openxmlformats.org/officeDocument/2006/relationships/oleObject" Target="../embeddings/oleObject75.bin"/><Relationship Id="rId6" Type="http://schemas.openxmlformats.org/officeDocument/2006/relationships/image" Target="../media/image78.wmf"/><Relationship Id="rId5" Type="http://schemas.openxmlformats.org/officeDocument/2006/relationships/oleObject" Target="../embeddings/oleObject74.bin"/><Relationship Id="rId4" Type="http://schemas.openxmlformats.org/officeDocument/2006/relationships/image" Target="../media/image77.wmf"/><Relationship Id="rId3" Type="http://schemas.openxmlformats.org/officeDocument/2006/relationships/oleObject" Target="../embeddings/oleObject73.bin"/><Relationship Id="rId2" Type="http://schemas.openxmlformats.org/officeDocument/2006/relationships/image" Target="../media/image76.wmf"/><Relationship Id="rId13" Type="http://schemas.openxmlformats.org/officeDocument/2006/relationships/notesSlide" Target="../notesSlides/notesSlide9.xml"/><Relationship Id="rId12" Type="http://schemas.openxmlformats.org/officeDocument/2006/relationships/vmlDrawing" Target="../drawings/vmlDrawing11.vml"/><Relationship Id="rId11" Type="http://schemas.openxmlformats.org/officeDocument/2006/relationships/slideLayout" Target="../slideLayouts/slideLayout1.xml"/><Relationship Id="rId10" Type="http://schemas.openxmlformats.org/officeDocument/2006/relationships/image" Target="../media/image80.wmf"/><Relationship Id="rId1" Type="http://schemas.openxmlformats.org/officeDocument/2006/relationships/oleObject" Target="../embeddings/oleObject7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2.jpe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9.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90.emf"/><Relationship Id="rId1" Type="http://schemas.openxmlformats.org/officeDocument/2006/relationships/oleObject" Target="../embeddings/oleObject7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94.emf"/><Relationship Id="rId7" Type="http://schemas.openxmlformats.org/officeDocument/2006/relationships/oleObject" Target="../embeddings/oleObject81.bin"/><Relationship Id="rId6" Type="http://schemas.openxmlformats.org/officeDocument/2006/relationships/image" Target="../media/image93.emf"/><Relationship Id="rId5" Type="http://schemas.openxmlformats.org/officeDocument/2006/relationships/oleObject" Target="../embeddings/oleObject80.bin"/><Relationship Id="rId43" Type="http://schemas.openxmlformats.org/officeDocument/2006/relationships/notesSlide" Target="../notesSlides/notesSlide14.xml"/><Relationship Id="rId42" Type="http://schemas.openxmlformats.org/officeDocument/2006/relationships/vmlDrawing" Target="../drawings/vmlDrawing13.vml"/><Relationship Id="rId41" Type="http://schemas.openxmlformats.org/officeDocument/2006/relationships/slideLayout" Target="../slideLayouts/slideLayout7.xml"/><Relationship Id="rId40" Type="http://schemas.openxmlformats.org/officeDocument/2006/relationships/image" Target="../media/image110.emf"/><Relationship Id="rId4" Type="http://schemas.openxmlformats.org/officeDocument/2006/relationships/image" Target="../media/image92.emf"/><Relationship Id="rId39" Type="http://schemas.openxmlformats.org/officeDocument/2006/relationships/oleObject" Target="../embeddings/oleObject97.bin"/><Relationship Id="rId38" Type="http://schemas.openxmlformats.org/officeDocument/2006/relationships/image" Target="../media/image109.emf"/><Relationship Id="rId37" Type="http://schemas.openxmlformats.org/officeDocument/2006/relationships/oleObject" Target="../embeddings/oleObject96.bin"/><Relationship Id="rId36" Type="http://schemas.openxmlformats.org/officeDocument/2006/relationships/image" Target="../media/image108.emf"/><Relationship Id="rId35" Type="http://schemas.openxmlformats.org/officeDocument/2006/relationships/oleObject" Target="../embeddings/oleObject95.bin"/><Relationship Id="rId34" Type="http://schemas.openxmlformats.org/officeDocument/2006/relationships/image" Target="../media/image107.emf"/><Relationship Id="rId33" Type="http://schemas.openxmlformats.org/officeDocument/2006/relationships/oleObject" Target="../embeddings/oleObject94.bin"/><Relationship Id="rId32" Type="http://schemas.openxmlformats.org/officeDocument/2006/relationships/image" Target="../media/image106.emf"/><Relationship Id="rId31" Type="http://schemas.openxmlformats.org/officeDocument/2006/relationships/oleObject" Target="../embeddings/oleObject93.bin"/><Relationship Id="rId30" Type="http://schemas.openxmlformats.org/officeDocument/2006/relationships/image" Target="../media/image105.emf"/><Relationship Id="rId3" Type="http://schemas.openxmlformats.org/officeDocument/2006/relationships/oleObject" Target="../embeddings/oleObject79.bin"/><Relationship Id="rId29" Type="http://schemas.openxmlformats.org/officeDocument/2006/relationships/oleObject" Target="../embeddings/oleObject92.bin"/><Relationship Id="rId28" Type="http://schemas.openxmlformats.org/officeDocument/2006/relationships/image" Target="../media/image104.emf"/><Relationship Id="rId27" Type="http://schemas.openxmlformats.org/officeDocument/2006/relationships/oleObject" Target="../embeddings/oleObject91.bin"/><Relationship Id="rId26" Type="http://schemas.openxmlformats.org/officeDocument/2006/relationships/image" Target="../media/image103.emf"/><Relationship Id="rId25" Type="http://schemas.openxmlformats.org/officeDocument/2006/relationships/oleObject" Target="../embeddings/oleObject90.bin"/><Relationship Id="rId24" Type="http://schemas.openxmlformats.org/officeDocument/2006/relationships/image" Target="../media/image102.emf"/><Relationship Id="rId23" Type="http://schemas.openxmlformats.org/officeDocument/2006/relationships/oleObject" Target="../embeddings/oleObject89.bin"/><Relationship Id="rId22" Type="http://schemas.openxmlformats.org/officeDocument/2006/relationships/image" Target="../media/image101.emf"/><Relationship Id="rId21" Type="http://schemas.openxmlformats.org/officeDocument/2006/relationships/oleObject" Target="../embeddings/oleObject88.bin"/><Relationship Id="rId20" Type="http://schemas.openxmlformats.org/officeDocument/2006/relationships/image" Target="../media/image100.emf"/><Relationship Id="rId2" Type="http://schemas.openxmlformats.org/officeDocument/2006/relationships/image" Target="../media/image91.emf"/><Relationship Id="rId19" Type="http://schemas.openxmlformats.org/officeDocument/2006/relationships/oleObject" Target="../embeddings/oleObject87.bin"/><Relationship Id="rId18" Type="http://schemas.openxmlformats.org/officeDocument/2006/relationships/image" Target="../media/image99.emf"/><Relationship Id="rId17" Type="http://schemas.openxmlformats.org/officeDocument/2006/relationships/oleObject" Target="../embeddings/oleObject86.bin"/><Relationship Id="rId16" Type="http://schemas.openxmlformats.org/officeDocument/2006/relationships/image" Target="../media/image98.emf"/><Relationship Id="rId15" Type="http://schemas.openxmlformats.org/officeDocument/2006/relationships/oleObject" Target="../embeddings/oleObject85.bin"/><Relationship Id="rId14" Type="http://schemas.openxmlformats.org/officeDocument/2006/relationships/image" Target="../media/image97.emf"/><Relationship Id="rId13" Type="http://schemas.openxmlformats.org/officeDocument/2006/relationships/oleObject" Target="../embeddings/oleObject84.bin"/><Relationship Id="rId12" Type="http://schemas.openxmlformats.org/officeDocument/2006/relationships/image" Target="../media/image96.emf"/><Relationship Id="rId11" Type="http://schemas.openxmlformats.org/officeDocument/2006/relationships/oleObject" Target="../embeddings/oleObject83.bin"/><Relationship Id="rId10" Type="http://schemas.openxmlformats.org/officeDocument/2006/relationships/image" Target="../media/image95.emf"/><Relationship Id="rId1" Type="http://schemas.openxmlformats.org/officeDocument/2006/relationships/oleObject" Target="../embeddings/oleObject7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14.emf"/><Relationship Id="rId7" Type="http://schemas.openxmlformats.org/officeDocument/2006/relationships/oleObject" Target="../embeddings/oleObject101.bin"/><Relationship Id="rId6" Type="http://schemas.openxmlformats.org/officeDocument/2006/relationships/image" Target="../media/image113.emf"/><Relationship Id="rId5" Type="http://schemas.openxmlformats.org/officeDocument/2006/relationships/oleObject" Target="../embeddings/oleObject100.bin"/><Relationship Id="rId48" Type="http://schemas.openxmlformats.org/officeDocument/2006/relationships/vmlDrawing" Target="../drawings/vmlDrawing14.vml"/><Relationship Id="rId47" Type="http://schemas.openxmlformats.org/officeDocument/2006/relationships/slideLayout" Target="../slideLayouts/slideLayout7.xml"/><Relationship Id="rId46" Type="http://schemas.openxmlformats.org/officeDocument/2006/relationships/image" Target="../media/image133.emf"/><Relationship Id="rId45" Type="http://schemas.openxmlformats.org/officeDocument/2006/relationships/oleObject" Target="../embeddings/oleObject120.bin"/><Relationship Id="rId44" Type="http://schemas.openxmlformats.org/officeDocument/2006/relationships/image" Target="../media/image132.emf"/><Relationship Id="rId43" Type="http://schemas.openxmlformats.org/officeDocument/2006/relationships/oleObject" Target="../embeddings/oleObject119.bin"/><Relationship Id="rId42" Type="http://schemas.openxmlformats.org/officeDocument/2006/relationships/image" Target="../media/image131.emf"/><Relationship Id="rId41" Type="http://schemas.openxmlformats.org/officeDocument/2006/relationships/oleObject" Target="../embeddings/oleObject118.bin"/><Relationship Id="rId40" Type="http://schemas.openxmlformats.org/officeDocument/2006/relationships/image" Target="../media/image130.emf"/><Relationship Id="rId4" Type="http://schemas.openxmlformats.org/officeDocument/2006/relationships/image" Target="../media/image112.emf"/><Relationship Id="rId39" Type="http://schemas.openxmlformats.org/officeDocument/2006/relationships/oleObject" Target="../embeddings/oleObject117.bin"/><Relationship Id="rId38" Type="http://schemas.openxmlformats.org/officeDocument/2006/relationships/image" Target="../media/image129.emf"/><Relationship Id="rId37" Type="http://schemas.openxmlformats.org/officeDocument/2006/relationships/oleObject" Target="../embeddings/oleObject116.bin"/><Relationship Id="rId36" Type="http://schemas.openxmlformats.org/officeDocument/2006/relationships/image" Target="../media/image128.emf"/><Relationship Id="rId35" Type="http://schemas.openxmlformats.org/officeDocument/2006/relationships/oleObject" Target="../embeddings/oleObject115.bin"/><Relationship Id="rId34" Type="http://schemas.openxmlformats.org/officeDocument/2006/relationships/image" Target="../media/image127.emf"/><Relationship Id="rId33" Type="http://schemas.openxmlformats.org/officeDocument/2006/relationships/oleObject" Target="../embeddings/oleObject114.bin"/><Relationship Id="rId32" Type="http://schemas.openxmlformats.org/officeDocument/2006/relationships/image" Target="../media/image126.emf"/><Relationship Id="rId31" Type="http://schemas.openxmlformats.org/officeDocument/2006/relationships/oleObject" Target="../embeddings/oleObject113.bin"/><Relationship Id="rId30" Type="http://schemas.openxmlformats.org/officeDocument/2006/relationships/image" Target="../media/image125.emf"/><Relationship Id="rId3" Type="http://schemas.openxmlformats.org/officeDocument/2006/relationships/oleObject" Target="../embeddings/oleObject99.bin"/><Relationship Id="rId29" Type="http://schemas.openxmlformats.org/officeDocument/2006/relationships/oleObject" Target="../embeddings/oleObject112.bin"/><Relationship Id="rId28" Type="http://schemas.openxmlformats.org/officeDocument/2006/relationships/image" Target="../media/image124.emf"/><Relationship Id="rId27" Type="http://schemas.openxmlformats.org/officeDocument/2006/relationships/oleObject" Target="../embeddings/oleObject111.bin"/><Relationship Id="rId26" Type="http://schemas.openxmlformats.org/officeDocument/2006/relationships/image" Target="../media/image123.emf"/><Relationship Id="rId25" Type="http://schemas.openxmlformats.org/officeDocument/2006/relationships/oleObject" Target="../embeddings/oleObject110.bin"/><Relationship Id="rId24" Type="http://schemas.openxmlformats.org/officeDocument/2006/relationships/image" Target="../media/image122.emf"/><Relationship Id="rId23" Type="http://schemas.openxmlformats.org/officeDocument/2006/relationships/oleObject" Target="../embeddings/oleObject109.bin"/><Relationship Id="rId22" Type="http://schemas.openxmlformats.org/officeDocument/2006/relationships/image" Target="../media/image121.emf"/><Relationship Id="rId21" Type="http://schemas.openxmlformats.org/officeDocument/2006/relationships/oleObject" Target="../embeddings/oleObject108.bin"/><Relationship Id="rId20" Type="http://schemas.openxmlformats.org/officeDocument/2006/relationships/image" Target="../media/image120.emf"/><Relationship Id="rId2" Type="http://schemas.openxmlformats.org/officeDocument/2006/relationships/image" Target="../media/image111.emf"/><Relationship Id="rId19" Type="http://schemas.openxmlformats.org/officeDocument/2006/relationships/oleObject" Target="../embeddings/oleObject107.bin"/><Relationship Id="rId18" Type="http://schemas.openxmlformats.org/officeDocument/2006/relationships/image" Target="../media/image119.emf"/><Relationship Id="rId17" Type="http://schemas.openxmlformats.org/officeDocument/2006/relationships/oleObject" Target="../embeddings/oleObject106.bin"/><Relationship Id="rId16" Type="http://schemas.openxmlformats.org/officeDocument/2006/relationships/image" Target="../media/image118.emf"/><Relationship Id="rId15" Type="http://schemas.openxmlformats.org/officeDocument/2006/relationships/oleObject" Target="../embeddings/oleObject105.bin"/><Relationship Id="rId14" Type="http://schemas.openxmlformats.org/officeDocument/2006/relationships/image" Target="../media/image117.emf"/><Relationship Id="rId13" Type="http://schemas.openxmlformats.org/officeDocument/2006/relationships/oleObject" Target="../embeddings/oleObject104.bin"/><Relationship Id="rId12" Type="http://schemas.openxmlformats.org/officeDocument/2006/relationships/image" Target="../media/image116.emf"/><Relationship Id="rId11" Type="http://schemas.openxmlformats.org/officeDocument/2006/relationships/oleObject" Target="../embeddings/oleObject103.bin"/><Relationship Id="rId10" Type="http://schemas.openxmlformats.org/officeDocument/2006/relationships/image" Target="../media/image115.emf"/><Relationship Id="rId1" Type="http://schemas.openxmlformats.org/officeDocument/2006/relationships/oleObject" Target="../embeddings/oleObject98.bin"/></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7.xml"/><Relationship Id="rId7" Type="http://schemas.openxmlformats.org/officeDocument/2006/relationships/image" Target="../media/image137.emf"/><Relationship Id="rId6" Type="http://schemas.openxmlformats.org/officeDocument/2006/relationships/oleObject" Target="../embeddings/oleObject123.bin"/><Relationship Id="rId5" Type="http://schemas.openxmlformats.org/officeDocument/2006/relationships/image" Target="../media/image136.emf"/><Relationship Id="rId4" Type="http://schemas.openxmlformats.org/officeDocument/2006/relationships/oleObject" Target="../embeddings/oleObject122.bin"/><Relationship Id="rId3" Type="http://schemas.openxmlformats.org/officeDocument/2006/relationships/image" Target="../media/image135.emf"/><Relationship Id="rId2" Type="http://schemas.openxmlformats.org/officeDocument/2006/relationships/oleObject" Target="../embeddings/oleObject121.bin"/><Relationship Id="rId10" Type="http://schemas.openxmlformats.org/officeDocument/2006/relationships/notesSlide" Target="../notesSlides/notesSlide15.xml"/><Relationship Id="rId1" Type="http://schemas.openxmlformats.org/officeDocument/2006/relationships/image" Target="../media/image134.jpe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141.emf"/><Relationship Id="rId7" Type="http://schemas.openxmlformats.org/officeDocument/2006/relationships/oleObject" Target="../embeddings/oleObject127.bin"/><Relationship Id="rId6" Type="http://schemas.openxmlformats.org/officeDocument/2006/relationships/image" Target="../media/image140.emf"/><Relationship Id="rId5" Type="http://schemas.openxmlformats.org/officeDocument/2006/relationships/oleObject" Target="../embeddings/oleObject126.bin"/><Relationship Id="rId4" Type="http://schemas.openxmlformats.org/officeDocument/2006/relationships/image" Target="../media/image139.emf"/><Relationship Id="rId34" Type="http://schemas.openxmlformats.org/officeDocument/2006/relationships/vmlDrawing" Target="../drawings/vmlDrawing16.vml"/><Relationship Id="rId33" Type="http://schemas.openxmlformats.org/officeDocument/2006/relationships/slideLayout" Target="../slideLayouts/slideLayout7.xml"/><Relationship Id="rId32" Type="http://schemas.openxmlformats.org/officeDocument/2006/relationships/image" Target="../media/image153.emf"/><Relationship Id="rId31" Type="http://schemas.openxmlformats.org/officeDocument/2006/relationships/oleObject" Target="../embeddings/oleObject139.bin"/><Relationship Id="rId30" Type="http://schemas.openxmlformats.org/officeDocument/2006/relationships/image" Target="../media/image152.emf"/><Relationship Id="rId3" Type="http://schemas.openxmlformats.org/officeDocument/2006/relationships/oleObject" Target="../embeddings/oleObject125.bin"/><Relationship Id="rId29" Type="http://schemas.openxmlformats.org/officeDocument/2006/relationships/oleObject" Target="../embeddings/oleObject138.bin"/><Relationship Id="rId28" Type="http://schemas.openxmlformats.org/officeDocument/2006/relationships/image" Target="../media/image151.emf"/><Relationship Id="rId27" Type="http://schemas.openxmlformats.org/officeDocument/2006/relationships/oleObject" Target="../embeddings/oleObject137.bin"/><Relationship Id="rId26" Type="http://schemas.openxmlformats.org/officeDocument/2006/relationships/image" Target="../media/image150.emf"/><Relationship Id="rId25" Type="http://schemas.openxmlformats.org/officeDocument/2006/relationships/oleObject" Target="../embeddings/oleObject136.bin"/><Relationship Id="rId24" Type="http://schemas.openxmlformats.org/officeDocument/2006/relationships/image" Target="../media/image149.emf"/><Relationship Id="rId23" Type="http://schemas.openxmlformats.org/officeDocument/2006/relationships/oleObject" Target="../embeddings/oleObject135.bin"/><Relationship Id="rId22" Type="http://schemas.openxmlformats.org/officeDocument/2006/relationships/image" Target="../media/image148.emf"/><Relationship Id="rId21" Type="http://schemas.openxmlformats.org/officeDocument/2006/relationships/oleObject" Target="../embeddings/oleObject134.bin"/><Relationship Id="rId20" Type="http://schemas.openxmlformats.org/officeDocument/2006/relationships/image" Target="../media/image147.emf"/><Relationship Id="rId2" Type="http://schemas.openxmlformats.org/officeDocument/2006/relationships/image" Target="../media/image138.emf"/><Relationship Id="rId19" Type="http://schemas.openxmlformats.org/officeDocument/2006/relationships/oleObject" Target="../embeddings/oleObject133.bin"/><Relationship Id="rId18" Type="http://schemas.openxmlformats.org/officeDocument/2006/relationships/image" Target="../media/image146.emf"/><Relationship Id="rId17" Type="http://schemas.openxmlformats.org/officeDocument/2006/relationships/oleObject" Target="../embeddings/oleObject132.bin"/><Relationship Id="rId16" Type="http://schemas.openxmlformats.org/officeDocument/2006/relationships/image" Target="../media/image145.emf"/><Relationship Id="rId15" Type="http://schemas.openxmlformats.org/officeDocument/2006/relationships/oleObject" Target="../embeddings/oleObject131.bin"/><Relationship Id="rId14" Type="http://schemas.openxmlformats.org/officeDocument/2006/relationships/image" Target="../media/image144.emf"/><Relationship Id="rId13" Type="http://schemas.openxmlformats.org/officeDocument/2006/relationships/oleObject" Target="../embeddings/oleObject130.bin"/><Relationship Id="rId12" Type="http://schemas.openxmlformats.org/officeDocument/2006/relationships/image" Target="../media/image143.emf"/><Relationship Id="rId11" Type="http://schemas.openxmlformats.org/officeDocument/2006/relationships/oleObject" Target="../embeddings/oleObject129.bin"/><Relationship Id="rId10" Type="http://schemas.openxmlformats.org/officeDocument/2006/relationships/image" Target="../media/image142.emf"/><Relationship Id="rId1" Type="http://schemas.openxmlformats.org/officeDocument/2006/relationships/oleObject" Target="../embeddings/oleObject124.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44.bin"/><Relationship Id="rId8" Type="http://schemas.openxmlformats.org/officeDocument/2006/relationships/image" Target="../media/image157.wmf"/><Relationship Id="rId7" Type="http://schemas.openxmlformats.org/officeDocument/2006/relationships/oleObject" Target="../embeddings/oleObject143.bin"/><Relationship Id="rId6" Type="http://schemas.openxmlformats.org/officeDocument/2006/relationships/image" Target="../media/image156.wmf"/><Relationship Id="rId50" Type="http://schemas.openxmlformats.org/officeDocument/2006/relationships/vmlDrawing" Target="../drawings/vmlDrawing17.vml"/><Relationship Id="rId5" Type="http://schemas.openxmlformats.org/officeDocument/2006/relationships/oleObject" Target="../embeddings/oleObject142.bin"/><Relationship Id="rId49" Type="http://schemas.openxmlformats.org/officeDocument/2006/relationships/slideLayout" Target="../slideLayouts/slideLayout12.xml"/><Relationship Id="rId48" Type="http://schemas.openxmlformats.org/officeDocument/2006/relationships/image" Target="../media/image177.wmf"/><Relationship Id="rId47" Type="http://schemas.openxmlformats.org/officeDocument/2006/relationships/oleObject" Target="../embeddings/oleObject163.bin"/><Relationship Id="rId46" Type="http://schemas.openxmlformats.org/officeDocument/2006/relationships/image" Target="../media/image176.wmf"/><Relationship Id="rId45" Type="http://schemas.openxmlformats.org/officeDocument/2006/relationships/oleObject" Target="../embeddings/oleObject162.bin"/><Relationship Id="rId44" Type="http://schemas.openxmlformats.org/officeDocument/2006/relationships/image" Target="../media/image175.wmf"/><Relationship Id="rId43" Type="http://schemas.openxmlformats.org/officeDocument/2006/relationships/oleObject" Target="../embeddings/oleObject161.bin"/><Relationship Id="rId42" Type="http://schemas.openxmlformats.org/officeDocument/2006/relationships/image" Target="../media/image174.wmf"/><Relationship Id="rId41" Type="http://schemas.openxmlformats.org/officeDocument/2006/relationships/oleObject" Target="../embeddings/oleObject160.bin"/><Relationship Id="rId40" Type="http://schemas.openxmlformats.org/officeDocument/2006/relationships/image" Target="../media/image173.wmf"/><Relationship Id="rId4" Type="http://schemas.openxmlformats.org/officeDocument/2006/relationships/image" Target="../media/image155.wmf"/><Relationship Id="rId39" Type="http://schemas.openxmlformats.org/officeDocument/2006/relationships/oleObject" Target="../embeddings/oleObject159.bin"/><Relationship Id="rId38" Type="http://schemas.openxmlformats.org/officeDocument/2006/relationships/image" Target="../media/image172.emf"/><Relationship Id="rId37" Type="http://schemas.openxmlformats.org/officeDocument/2006/relationships/oleObject" Target="../embeddings/oleObject158.bin"/><Relationship Id="rId36" Type="http://schemas.openxmlformats.org/officeDocument/2006/relationships/image" Target="../media/image171.emf"/><Relationship Id="rId35" Type="http://schemas.openxmlformats.org/officeDocument/2006/relationships/oleObject" Target="../embeddings/oleObject157.bin"/><Relationship Id="rId34" Type="http://schemas.openxmlformats.org/officeDocument/2006/relationships/image" Target="../media/image170.emf"/><Relationship Id="rId33" Type="http://schemas.openxmlformats.org/officeDocument/2006/relationships/oleObject" Target="../embeddings/oleObject156.bin"/><Relationship Id="rId32" Type="http://schemas.openxmlformats.org/officeDocument/2006/relationships/image" Target="../media/image169.emf"/><Relationship Id="rId31" Type="http://schemas.openxmlformats.org/officeDocument/2006/relationships/oleObject" Target="../embeddings/oleObject155.bin"/><Relationship Id="rId30" Type="http://schemas.openxmlformats.org/officeDocument/2006/relationships/image" Target="../media/image168.emf"/><Relationship Id="rId3" Type="http://schemas.openxmlformats.org/officeDocument/2006/relationships/oleObject" Target="../embeddings/oleObject141.bin"/><Relationship Id="rId29" Type="http://schemas.openxmlformats.org/officeDocument/2006/relationships/oleObject" Target="../embeddings/oleObject154.bin"/><Relationship Id="rId28" Type="http://schemas.openxmlformats.org/officeDocument/2006/relationships/image" Target="../media/image167.emf"/><Relationship Id="rId27" Type="http://schemas.openxmlformats.org/officeDocument/2006/relationships/oleObject" Target="../embeddings/oleObject153.bin"/><Relationship Id="rId26" Type="http://schemas.openxmlformats.org/officeDocument/2006/relationships/image" Target="../media/image166.emf"/><Relationship Id="rId25" Type="http://schemas.openxmlformats.org/officeDocument/2006/relationships/oleObject" Target="../embeddings/oleObject152.bin"/><Relationship Id="rId24" Type="http://schemas.openxmlformats.org/officeDocument/2006/relationships/image" Target="../media/image165.emf"/><Relationship Id="rId23" Type="http://schemas.openxmlformats.org/officeDocument/2006/relationships/oleObject" Target="../embeddings/oleObject151.bin"/><Relationship Id="rId22" Type="http://schemas.openxmlformats.org/officeDocument/2006/relationships/image" Target="../media/image164.emf"/><Relationship Id="rId21" Type="http://schemas.openxmlformats.org/officeDocument/2006/relationships/oleObject" Target="../embeddings/oleObject150.bin"/><Relationship Id="rId20" Type="http://schemas.openxmlformats.org/officeDocument/2006/relationships/image" Target="../media/image163.emf"/><Relationship Id="rId2" Type="http://schemas.openxmlformats.org/officeDocument/2006/relationships/image" Target="../media/image154.wmf"/><Relationship Id="rId19" Type="http://schemas.openxmlformats.org/officeDocument/2006/relationships/oleObject" Target="../embeddings/oleObject149.bin"/><Relationship Id="rId18" Type="http://schemas.openxmlformats.org/officeDocument/2006/relationships/image" Target="../media/image162.emf"/><Relationship Id="rId17" Type="http://schemas.openxmlformats.org/officeDocument/2006/relationships/oleObject" Target="../embeddings/oleObject148.bin"/><Relationship Id="rId16" Type="http://schemas.openxmlformats.org/officeDocument/2006/relationships/image" Target="../media/image161.wmf"/><Relationship Id="rId15" Type="http://schemas.openxmlformats.org/officeDocument/2006/relationships/oleObject" Target="../embeddings/oleObject147.bin"/><Relationship Id="rId14" Type="http://schemas.openxmlformats.org/officeDocument/2006/relationships/image" Target="../media/image160.wmf"/><Relationship Id="rId13" Type="http://schemas.openxmlformats.org/officeDocument/2006/relationships/oleObject" Target="../embeddings/oleObject146.bin"/><Relationship Id="rId12" Type="http://schemas.openxmlformats.org/officeDocument/2006/relationships/image" Target="../media/image159.wmf"/><Relationship Id="rId11" Type="http://schemas.openxmlformats.org/officeDocument/2006/relationships/oleObject" Target="../embeddings/oleObject145.bin"/><Relationship Id="rId10" Type="http://schemas.openxmlformats.org/officeDocument/2006/relationships/image" Target="../media/image158.wmf"/><Relationship Id="rId1" Type="http://schemas.openxmlformats.org/officeDocument/2006/relationships/oleObject" Target="../embeddings/oleObject140.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68.bin"/><Relationship Id="rId8" Type="http://schemas.openxmlformats.org/officeDocument/2006/relationships/image" Target="../media/image179.wmf"/><Relationship Id="rId7" Type="http://schemas.openxmlformats.org/officeDocument/2006/relationships/oleObject" Target="../embeddings/oleObject167.bin"/><Relationship Id="rId6" Type="http://schemas.openxmlformats.org/officeDocument/2006/relationships/image" Target="../media/image177.wmf"/><Relationship Id="rId5" Type="http://schemas.openxmlformats.org/officeDocument/2006/relationships/oleObject" Target="../embeddings/oleObject166.bin"/><Relationship Id="rId4" Type="http://schemas.openxmlformats.org/officeDocument/2006/relationships/image" Target="../media/image176.wmf"/><Relationship Id="rId3" Type="http://schemas.openxmlformats.org/officeDocument/2006/relationships/oleObject" Target="../embeddings/oleObject165.bin"/><Relationship Id="rId20" Type="http://schemas.openxmlformats.org/officeDocument/2006/relationships/vmlDrawing" Target="../drawings/vmlDrawing18.vml"/><Relationship Id="rId2" Type="http://schemas.openxmlformats.org/officeDocument/2006/relationships/image" Target="../media/image178.wmf"/><Relationship Id="rId19" Type="http://schemas.openxmlformats.org/officeDocument/2006/relationships/slideLayout" Target="../slideLayouts/slideLayout13.xml"/><Relationship Id="rId18" Type="http://schemas.openxmlformats.org/officeDocument/2006/relationships/image" Target="../media/image184.wmf"/><Relationship Id="rId17" Type="http://schemas.openxmlformats.org/officeDocument/2006/relationships/oleObject" Target="../embeddings/oleObject172.bin"/><Relationship Id="rId16" Type="http://schemas.openxmlformats.org/officeDocument/2006/relationships/image" Target="../media/image183.wmf"/><Relationship Id="rId15" Type="http://schemas.openxmlformats.org/officeDocument/2006/relationships/oleObject" Target="../embeddings/oleObject171.bin"/><Relationship Id="rId14" Type="http://schemas.openxmlformats.org/officeDocument/2006/relationships/image" Target="../media/image182.wmf"/><Relationship Id="rId13" Type="http://schemas.openxmlformats.org/officeDocument/2006/relationships/oleObject" Target="../embeddings/oleObject170.bin"/><Relationship Id="rId12" Type="http://schemas.openxmlformats.org/officeDocument/2006/relationships/image" Target="../media/image181.wmf"/><Relationship Id="rId11" Type="http://schemas.openxmlformats.org/officeDocument/2006/relationships/oleObject" Target="../embeddings/oleObject169.bin"/><Relationship Id="rId10" Type="http://schemas.openxmlformats.org/officeDocument/2006/relationships/image" Target="../media/image180.wmf"/><Relationship Id="rId1" Type="http://schemas.openxmlformats.org/officeDocument/2006/relationships/oleObject" Target="../embeddings/oleObject164.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77.bin"/><Relationship Id="rId8" Type="http://schemas.openxmlformats.org/officeDocument/2006/relationships/image" Target="../media/image188.wmf"/><Relationship Id="rId7" Type="http://schemas.openxmlformats.org/officeDocument/2006/relationships/oleObject" Target="../embeddings/oleObject176.bin"/><Relationship Id="rId6" Type="http://schemas.openxmlformats.org/officeDocument/2006/relationships/image" Target="../media/image187.wmf"/><Relationship Id="rId5" Type="http://schemas.openxmlformats.org/officeDocument/2006/relationships/oleObject" Target="../embeddings/oleObject175.bin"/><Relationship Id="rId4" Type="http://schemas.openxmlformats.org/officeDocument/2006/relationships/image" Target="../media/image186.wmf"/><Relationship Id="rId3" Type="http://schemas.openxmlformats.org/officeDocument/2006/relationships/oleObject" Target="../embeddings/oleObject174.bin"/><Relationship Id="rId2" Type="http://schemas.openxmlformats.org/officeDocument/2006/relationships/image" Target="../media/image185.wmf"/><Relationship Id="rId18" Type="http://schemas.openxmlformats.org/officeDocument/2006/relationships/vmlDrawing" Target="../drawings/vmlDrawing19.vml"/><Relationship Id="rId17" Type="http://schemas.openxmlformats.org/officeDocument/2006/relationships/slideLayout" Target="../slideLayouts/slideLayout4.xml"/><Relationship Id="rId16" Type="http://schemas.openxmlformats.org/officeDocument/2006/relationships/image" Target="../media/image191.wmf"/><Relationship Id="rId15" Type="http://schemas.openxmlformats.org/officeDocument/2006/relationships/oleObject" Target="../embeddings/oleObject180.bin"/><Relationship Id="rId14" Type="http://schemas.openxmlformats.org/officeDocument/2006/relationships/image" Target="../media/image174.wmf"/><Relationship Id="rId13" Type="http://schemas.openxmlformats.org/officeDocument/2006/relationships/oleObject" Target="../embeddings/oleObject179.bin"/><Relationship Id="rId12" Type="http://schemas.openxmlformats.org/officeDocument/2006/relationships/image" Target="../media/image190.wmf"/><Relationship Id="rId11" Type="http://schemas.openxmlformats.org/officeDocument/2006/relationships/oleObject" Target="../embeddings/oleObject178.bin"/><Relationship Id="rId10" Type="http://schemas.openxmlformats.org/officeDocument/2006/relationships/image" Target="../media/image189.wmf"/><Relationship Id="rId1" Type="http://schemas.openxmlformats.org/officeDocument/2006/relationships/oleObject" Target="../embeddings/oleObject173.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5.emf"/><Relationship Id="rId7" Type="http://schemas.openxmlformats.org/officeDocument/2006/relationships/oleObject" Target="../embeddings/oleObject184.bin"/><Relationship Id="rId6" Type="http://schemas.openxmlformats.org/officeDocument/2006/relationships/image" Target="../media/image194.emf"/><Relationship Id="rId5" Type="http://schemas.openxmlformats.org/officeDocument/2006/relationships/oleObject" Target="../embeddings/oleObject183.bin"/><Relationship Id="rId4" Type="http://schemas.openxmlformats.org/officeDocument/2006/relationships/image" Target="../media/image193.emf"/><Relationship Id="rId3" Type="http://schemas.openxmlformats.org/officeDocument/2006/relationships/oleObject" Target="../embeddings/oleObject182.bin"/><Relationship Id="rId2" Type="http://schemas.openxmlformats.org/officeDocument/2006/relationships/image" Target="../media/image192.emf"/><Relationship Id="rId10" Type="http://schemas.openxmlformats.org/officeDocument/2006/relationships/vmlDrawing" Target="../drawings/vmlDrawing20.vml"/><Relationship Id="rId1" Type="http://schemas.openxmlformats.org/officeDocument/2006/relationships/oleObject" Target="../embeddings/oleObject181.bin"/></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6.emf"/><Relationship Id="rId7" Type="http://schemas.openxmlformats.org/officeDocument/2006/relationships/oleObject" Target="../embeddings/oleObject13.bin"/><Relationship Id="rId6" Type="http://schemas.openxmlformats.org/officeDocument/2006/relationships/image" Target="../media/image15.emf"/><Relationship Id="rId5" Type="http://schemas.openxmlformats.org/officeDocument/2006/relationships/oleObject" Target="../embeddings/oleObject12.bin"/><Relationship Id="rId42" Type="http://schemas.openxmlformats.org/officeDocument/2006/relationships/vmlDrawing" Target="../drawings/vmlDrawing2.vml"/><Relationship Id="rId41" Type="http://schemas.openxmlformats.org/officeDocument/2006/relationships/slideLayout" Target="../slideLayouts/slideLayout7.xml"/><Relationship Id="rId40" Type="http://schemas.openxmlformats.org/officeDocument/2006/relationships/image" Target="../media/image32.emf"/><Relationship Id="rId4" Type="http://schemas.openxmlformats.org/officeDocument/2006/relationships/image" Target="../media/image14.emf"/><Relationship Id="rId39" Type="http://schemas.openxmlformats.org/officeDocument/2006/relationships/oleObject" Target="../embeddings/oleObject29.bin"/><Relationship Id="rId38" Type="http://schemas.openxmlformats.org/officeDocument/2006/relationships/image" Target="../media/image31.emf"/><Relationship Id="rId37" Type="http://schemas.openxmlformats.org/officeDocument/2006/relationships/oleObject" Target="../embeddings/oleObject28.bin"/><Relationship Id="rId36" Type="http://schemas.openxmlformats.org/officeDocument/2006/relationships/image" Target="../media/image30.emf"/><Relationship Id="rId35" Type="http://schemas.openxmlformats.org/officeDocument/2006/relationships/oleObject" Target="../embeddings/oleObject27.bin"/><Relationship Id="rId34" Type="http://schemas.openxmlformats.org/officeDocument/2006/relationships/image" Target="../media/image29.emf"/><Relationship Id="rId33" Type="http://schemas.openxmlformats.org/officeDocument/2006/relationships/oleObject" Target="../embeddings/oleObject26.bin"/><Relationship Id="rId32" Type="http://schemas.openxmlformats.org/officeDocument/2006/relationships/image" Target="../media/image28.emf"/><Relationship Id="rId31" Type="http://schemas.openxmlformats.org/officeDocument/2006/relationships/oleObject" Target="../embeddings/oleObject25.bin"/><Relationship Id="rId30" Type="http://schemas.openxmlformats.org/officeDocument/2006/relationships/image" Target="../media/image27.emf"/><Relationship Id="rId3" Type="http://schemas.openxmlformats.org/officeDocument/2006/relationships/oleObject" Target="../embeddings/oleObject11.bin"/><Relationship Id="rId29" Type="http://schemas.openxmlformats.org/officeDocument/2006/relationships/oleObject" Target="../embeddings/oleObject24.bin"/><Relationship Id="rId28" Type="http://schemas.openxmlformats.org/officeDocument/2006/relationships/image" Target="../media/image26.emf"/><Relationship Id="rId27" Type="http://schemas.openxmlformats.org/officeDocument/2006/relationships/oleObject" Target="../embeddings/oleObject23.bin"/><Relationship Id="rId26" Type="http://schemas.openxmlformats.org/officeDocument/2006/relationships/image" Target="../media/image25.emf"/><Relationship Id="rId25" Type="http://schemas.openxmlformats.org/officeDocument/2006/relationships/oleObject" Target="../embeddings/oleObject22.bin"/><Relationship Id="rId24" Type="http://schemas.openxmlformats.org/officeDocument/2006/relationships/image" Target="../media/image24.emf"/><Relationship Id="rId23" Type="http://schemas.openxmlformats.org/officeDocument/2006/relationships/oleObject" Target="../embeddings/oleObject21.bin"/><Relationship Id="rId22" Type="http://schemas.openxmlformats.org/officeDocument/2006/relationships/image" Target="../media/image23.emf"/><Relationship Id="rId21" Type="http://schemas.openxmlformats.org/officeDocument/2006/relationships/oleObject" Target="../embeddings/oleObject20.bin"/><Relationship Id="rId20" Type="http://schemas.openxmlformats.org/officeDocument/2006/relationships/image" Target="../media/image22.emf"/><Relationship Id="rId2" Type="http://schemas.openxmlformats.org/officeDocument/2006/relationships/image" Target="../media/image13.emf"/><Relationship Id="rId19" Type="http://schemas.openxmlformats.org/officeDocument/2006/relationships/oleObject" Target="../embeddings/oleObject19.bin"/><Relationship Id="rId18" Type="http://schemas.openxmlformats.org/officeDocument/2006/relationships/image" Target="../media/image21.emf"/><Relationship Id="rId17" Type="http://schemas.openxmlformats.org/officeDocument/2006/relationships/oleObject" Target="../embeddings/oleObject18.bin"/><Relationship Id="rId16" Type="http://schemas.openxmlformats.org/officeDocument/2006/relationships/image" Target="../media/image20.emf"/><Relationship Id="rId15" Type="http://schemas.openxmlformats.org/officeDocument/2006/relationships/oleObject" Target="../embeddings/oleObject17.bin"/><Relationship Id="rId14" Type="http://schemas.openxmlformats.org/officeDocument/2006/relationships/image" Target="../media/image19.emf"/><Relationship Id="rId13" Type="http://schemas.openxmlformats.org/officeDocument/2006/relationships/oleObject" Target="../embeddings/oleObject16.bin"/><Relationship Id="rId12" Type="http://schemas.openxmlformats.org/officeDocument/2006/relationships/image" Target="../media/image18.emf"/><Relationship Id="rId11" Type="http://schemas.openxmlformats.org/officeDocument/2006/relationships/oleObject" Target="../embeddings/oleObject15.bin"/><Relationship Id="rId10" Type="http://schemas.openxmlformats.org/officeDocument/2006/relationships/image" Target="../media/image17.e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6.emf"/><Relationship Id="rId7" Type="http://schemas.openxmlformats.org/officeDocument/2006/relationships/oleObject" Target="../embeddings/oleObject33.bin"/><Relationship Id="rId6" Type="http://schemas.openxmlformats.org/officeDocument/2006/relationships/image" Target="../media/image35.emf"/><Relationship Id="rId5" Type="http://schemas.openxmlformats.org/officeDocument/2006/relationships/oleObject" Target="../embeddings/oleObject32.bin"/><Relationship Id="rId4" Type="http://schemas.openxmlformats.org/officeDocument/2006/relationships/image" Target="../media/image34.emf"/><Relationship Id="rId3" Type="http://schemas.openxmlformats.org/officeDocument/2006/relationships/oleObject" Target="../embeddings/oleObject31.bin"/><Relationship Id="rId2" Type="http://schemas.openxmlformats.org/officeDocument/2006/relationships/image" Target="../media/image33.emf"/><Relationship Id="rId10" Type="http://schemas.openxmlformats.org/officeDocument/2006/relationships/vmlDrawing" Target="../drawings/vmlDrawing3.vml"/><Relationship Id="rId1"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8E3DACD-90FE-4CE4-85CB-6044E35CF2C1}" type="slidenum">
              <a:rPr lang="zh-CN" altLang="en-US" sz="1800">
                <a:solidFill>
                  <a:srgbClr val="0000FF"/>
                </a:solidFill>
              </a:rPr>
            </a:fld>
            <a:endParaRPr lang="zh-CN" altLang="en-US" sz="1800"/>
          </a:p>
        </p:txBody>
      </p:sp>
      <p:sp>
        <p:nvSpPr>
          <p:cNvPr id="4099" name="Text Box 2078"/>
          <p:cNvSpPr>
            <a:spLocks noChangeArrowheads="1"/>
          </p:cNvSpPr>
          <p:nvPr/>
        </p:nvSpPr>
        <p:spPr bwMode="auto">
          <a:xfrm>
            <a:off x="88900" y="561975"/>
            <a:ext cx="1954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sym typeface="Times New Roman" panose="02020603050405020304" pitchFamily="18" charset="0"/>
              </a:rPr>
              <a:t>3</a:t>
            </a:r>
            <a:r>
              <a:rPr lang="en-US" altLang="zh-CN" sz="2800" b="1">
                <a:latin typeface="Times New Roman" panose="02020603050405020304" pitchFamily="18" charset="0"/>
                <a:sym typeface="Times New Roman" panose="02020603050405020304" pitchFamily="18" charset="0"/>
              </a:rPr>
              <a:t>-T</a:t>
            </a:r>
            <a:r>
              <a:rPr lang="zh-CN" altLang="en-US" sz="2800" b="1">
                <a:latin typeface="Times New Roman" panose="02020603050405020304" pitchFamily="18" charset="0"/>
                <a:sym typeface="Times New Roman" panose="02020603050405020304" pitchFamily="18" charset="0"/>
              </a:rPr>
              <a:t>6</a:t>
            </a:r>
            <a:r>
              <a:rPr lang="en-US" altLang="zh-CN" sz="2800" b="1">
                <a:latin typeface="Times New Roman" panose="02020603050405020304" pitchFamily="18" charset="0"/>
                <a:sym typeface="Times New Roman" panose="02020603050405020304" pitchFamily="18" charset="0"/>
              </a:rPr>
              <a:t>:</a:t>
            </a:r>
            <a:r>
              <a:rPr lang="zh-CN" altLang="en-US" sz="2800" b="1">
                <a:latin typeface="Times New Roman" panose="02020603050405020304" pitchFamily="18" charset="0"/>
                <a:sym typeface="Times New Roman" panose="02020603050405020304" pitchFamily="18" charset="0"/>
              </a:rPr>
              <a:t>(1)</a:t>
            </a:r>
            <a:endParaRPr lang="zh-CN" altLang="en-US" sz="1800"/>
          </a:p>
        </p:txBody>
      </p:sp>
      <p:sp>
        <p:nvSpPr>
          <p:cNvPr id="4100" name="Text Box 2078"/>
          <p:cNvSpPr>
            <a:spLocks noChangeArrowheads="1"/>
          </p:cNvSpPr>
          <p:nvPr/>
        </p:nvSpPr>
        <p:spPr bwMode="auto">
          <a:xfrm>
            <a:off x="34925" y="3175"/>
            <a:ext cx="2816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sym typeface="Times New Roman" panose="02020603050405020304" pitchFamily="18" charset="0"/>
              </a:rPr>
              <a:t>作业11</a:t>
            </a:r>
            <a:r>
              <a:rPr lang="en-US" altLang="zh-CN" sz="2800" b="1">
                <a:latin typeface="Times New Roman" panose="02020603050405020304" pitchFamily="18" charset="0"/>
                <a:sym typeface="Times New Roman" panose="02020603050405020304" pitchFamily="18" charset="0"/>
              </a:rPr>
              <a:t>-</a:t>
            </a:r>
            <a:r>
              <a:rPr lang="zh-CN" altLang="en-US" sz="2800" b="1">
                <a:latin typeface="Times New Roman" panose="02020603050405020304" pitchFamily="18" charset="0"/>
                <a:sym typeface="Times New Roman" panose="02020603050405020304" pitchFamily="18" charset="0"/>
              </a:rPr>
              <a:t>12页：</a:t>
            </a:r>
            <a:endParaRPr lang="zh-CN" altLang="en-US" sz="1800"/>
          </a:p>
        </p:txBody>
      </p:sp>
      <p:sp>
        <p:nvSpPr>
          <p:cNvPr id="4101" name="Text Box 2078"/>
          <p:cNvSpPr>
            <a:spLocks noChangeArrowheads="1"/>
          </p:cNvSpPr>
          <p:nvPr/>
        </p:nvSpPr>
        <p:spPr bwMode="auto">
          <a:xfrm>
            <a:off x="88900" y="1906588"/>
            <a:ext cx="1504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sym typeface="Times New Roman" panose="02020603050405020304" pitchFamily="18" charset="0"/>
              </a:rPr>
              <a:t>3-T7：</a:t>
            </a:r>
            <a:endParaRPr lang="zh-CN" altLang="en-US" sz="2800" b="1">
              <a:latin typeface="Times New Roman" panose="02020603050405020304" pitchFamily="18" charset="0"/>
              <a:sym typeface="Times New Roman" panose="02020603050405020304" pitchFamily="18" charset="0"/>
            </a:endParaRPr>
          </a:p>
        </p:txBody>
      </p:sp>
      <p:graphicFrame>
        <p:nvGraphicFramePr>
          <p:cNvPr id="4102" name="Object 5"/>
          <p:cNvGraphicFramePr>
            <a:graphicFrameLocks noChangeAspect="1"/>
          </p:cNvGraphicFramePr>
          <p:nvPr/>
        </p:nvGraphicFramePr>
        <p:xfrm>
          <a:off x="1565275" y="623888"/>
          <a:ext cx="2098675" cy="401637"/>
        </p:xfrm>
        <a:graphic>
          <a:graphicData uri="http://schemas.openxmlformats.org/presentationml/2006/ole">
            <mc:AlternateContent xmlns:mc="http://schemas.openxmlformats.org/markup-compatibility/2006">
              <mc:Choice xmlns:v="urn:schemas-microsoft-com:vml" Requires="v">
                <p:oleObj spid="_x0000_s71745" name="Equation" r:id="rId1" imgW="862965" imgH="177800" progId="Equation.DSMT4">
                  <p:embed/>
                </p:oleObj>
              </mc:Choice>
              <mc:Fallback>
                <p:oleObj name="Equation" r:id="rId1" imgW="862965" imgH="177800" progId="Equation.DSMT4">
                  <p:embed/>
                  <p:pic>
                    <p:nvPicPr>
                      <p:cNvPr id="0" name="图片 717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75" y="623888"/>
                        <a:ext cx="20986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3" name="Object 6"/>
          <p:cNvGraphicFramePr>
            <a:graphicFrameLocks noChangeAspect="1"/>
          </p:cNvGraphicFramePr>
          <p:nvPr/>
        </p:nvGraphicFramePr>
        <p:xfrm>
          <a:off x="1109663" y="1577975"/>
          <a:ext cx="1944687" cy="1093788"/>
        </p:xfrm>
        <a:graphic>
          <a:graphicData uri="http://schemas.openxmlformats.org/presentationml/2006/ole">
            <mc:AlternateContent xmlns:mc="http://schemas.openxmlformats.org/markup-compatibility/2006">
              <mc:Choice xmlns:v="urn:schemas-microsoft-com:vml" Requires="v">
                <p:oleObj spid="_x0000_s71746" name="" r:id="rId3" imgW="800100" imgH="482600" progId="Equation.DSMT4">
                  <p:embed/>
                </p:oleObj>
              </mc:Choice>
              <mc:Fallback>
                <p:oleObj name="" r:id="rId3" imgW="800100" imgH="482600" progId="Equation.DSMT4">
                  <p:embed/>
                  <p:pic>
                    <p:nvPicPr>
                      <p:cNvPr id="0" name="图片 717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1577975"/>
                        <a:ext cx="1944687"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4" name="Object 7"/>
          <p:cNvGraphicFramePr>
            <a:graphicFrameLocks noChangeAspect="1"/>
          </p:cNvGraphicFramePr>
          <p:nvPr/>
        </p:nvGraphicFramePr>
        <p:xfrm>
          <a:off x="3900488" y="2576513"/>
          <a:ext cx="4259262" cy="949325"/>
        </p:xfrm>
        <a:graphic>
          <a:graphicData uri="http://schemas.openxmlformats.org/presentationml/2006/ole">
            <mc:AlternateContent xmlns:mc="http://schemas.openxmlformats.org/markup-compatibility/2006">
              <mc:Choice xmlns:v="urn:schemas-microsoft-com:vml" Requires="v">
                <p:oleObj spid="_x0000_s71747" name="" r:id="rId5" imgW="1752600" imgH="419100" progId="Equation.DSMT4">
                  <p:embed/>
                </p:oleObj>
              </mc:Choice>
              <mc:Fallback>
                <p:oleObj name="" r:id="rId5" imgW="1752600" imgH="419100" progId="Equation.DSMT4">
                  <p:embed/>
                  <p:pic>
                    <p:nvPicPr>
                      <p:cNvPr id="0" name="图片 717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0488" y="2576513"/>
                        <a:ext cx="425926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5" name="Text Box 2078"/>
          <p:cNvSpPr>
            <a:spLocks noChangeArrowheads="1"/>
          </p:cNvSpPr>
          <p:nvPr/>
        </p:nvSpPr>
        <p:spPr bwMode="auto">
          <a:xfrm>
            <a:off x="88900" y="2774950"/>
            <a:ext cx="1720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sym typeface="Times New Roman" panose="02020603050405020304" pitchFamily="18" charset="0"/>
              </a:rPr>
              <a:t>3</a:t>
            </a:r>
            <a:r>
              <a:rPr lang="en-US" altLang="zh-CN" sz="2800" b="1">
                <a:latin typeface="Times New Roman" panose="02020603050405020304" pitchFamily="18" charset="0"/>
                <a:sym typeface="Times New Roman" panose="02020603050405020304" pitchFamily="18" charset="0"/>
              </a:rPr>
              <a:t>-T</a:t>
            </a:r>
            <a:r>
              <a:rPr lang="zh-CN" altLang="en-US" sz="2800" b="1">
                <a:latin typeface="Times New Roman" panose="02020603050405020304" pitchFamily="18" charset="0"/>
                <a:sym typeface="Times New Roman" panose="02020603050405020304" pitchFamily="18" charset="0"/>
              </a:rPr>
              <a:t>8</a:t>
            </a:r>
            <a:r>
              <a:rPr lang="en-US" altLang="zh-CN" sz="2800" b="1">
                <a:latin typeface="Times New Roman" panose="02020603050405020304" pitchFamily="18" charset="0"/>
                <a:sym typeface="Times New Roman" panose="02020603050405020304" pitchFamily="18" charset="0"/>
              </a:rPr>
              <a:t>:</a:t>
            </a:r>
            <a:endParaRPr lang="zh-CN" altLang="en-US" sz="1800"/>
          </a:p>
        </p:txBody>
      </p:sp>
      <p:graphicFrame>
        <p:nvGraphicFramePr>
          <p:cNvPr id="4106" name="Object 9"/>
          <p:cNvGraphicFramePr>
            <a:graphicFrameLocks noChangeAspect="1"/>
          </p:cNvGraphicFramePr>
          <p:nvPr/>
        </p:nvGraphicFramePr>
        <p:xfrm>
          <a:off x="1322388" y="2587625"/>
          <a:ext cx="2100262" cy="947738"/>
        </p:xfrm>
        <a:graphic>
          <a:graphicData uri="http://schemas.openxmlformats.org/presentationml/2006/ole">
            <mc:AlternateContent xmlns:mc="http://schemas.openxmlformats.org/markup-compatibility/2006">
              <mc:Choice xmlns:v="urn:schemas-microsoft-com:vml" Requires="v">
                <p:oleObj spid="_x0000_s71748" name="" r:id="rId7" imgW="863600" imgH="419100" progId="Equation.DSMT4">
                  <p:embed/>
                </p:oleObj>
              </mc:Choice>
              <mc:Fallback>
                <p:oleObj name="" r:id="rId7" imgW="863600" imgH="419100" progId="Equation.DSMT4">
                  <p:embed/>
                  <p:pic>
                    <p:nvPicPr>
                      <p:cNvPr id="0" name="图片 717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2388" y="2587625"/>
                        <a:ext cx="2100262"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7" name="Object 10"/>
          <p:cNvGraphicFramePr>
            <a:graphicFrameLocks noChangeAspect="1"/>
          </p:cNvGraphicFramePr>
          <p:nvPr/>
        </p:nvGraphicFramePr>
        <p:xfrm>
          <a:off x="5395913" y="3605213"/>
          <a:ext cx="1636712" cy="457200"/>
        </p:xfrm>
        <a:graphic>
          <a:graphicData uri="http://schemas.openxmlformats.org/presentationml/2006/ole">
            <mc:AlternateContent xmlns:mc="http://schemas.openxmlformats.org/markup-compatibility/2006">
              <mc:Choice xmlns:v="urn:schemas-microsoft-com:vml" Requires="v">
                <p:oleObj spid="_x0000_s71749" name="Equation" r:id="rId9" imgW="673100" imgH="203200" progId="Equation.DSMT4">
                  <p:embed/>
                </p:oleObj>
              </mc:Choice>
              <mc:Fallback>
                <p:oleObj name="Equation" r:id="rId9" imgW="673100" imgH="203200" progId="Equation.DSMT4">
                  <p:embed/>
                  <p:pic>
                    <p:nvPicPr>
                      <p:cNvPr id="0" name="图片 717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913" y="3605213"/>
                        <a:ext cx="163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8" name="Text Box 2078"/>
          <p:cNvSpPr>
            <a:spLocks noChangeArrowheads="1"/>
          </p:cNvSpPr>
          <p:nvPr/>
        </p:nvSpPr>
        <p:spPr bwMode="auto">
          <a:xfrm>
            <a:off x="88900" y="3530600"/>
            <a:ext cx="1938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sym typeface="Times New Roman" panose="02020603050405020304" pitchFamily="18" charset="0"/>
              </a:rPr>
              <a:t>3</a:t>
            </a:r>
            <a:r>
              <a:rPr lang="en-US" altLang="zh-CN" sz="2800" b="1">
                <a:latin typeface="Times New Roman" panose="02020603050405020304" pitchFamily="18" charset="0"/>
                <a:sym typeface="Times New Roman" panose="02020603050405020304" pitchFamily="18" charset="0"/>
              </a:rPr>
              <a:t>-T</a:t>
            </a:r>
            <a:r>
              <a:rPr lang="zh-CN" altLang="en-US" sz="2800" b="1">
                <a:latin typeface="Times New Roman" panose="02020603050405020304" pitchFamily="18" charset="0"/>
                <a:sym typeface="Times New Roman" panose="02020603050405020304" pitchFamily="18" charset="0"/>
              </a:rPr>
              <a:t>9</a:t>
            </a:r>
            <a:r>
              <a:rPr lang="en-US" altLang="zh-CN" sz="2800" b="1">
                <a:latin typeface="Times New Roman" panose="02020603050405020304" pitchFamily="18" charset="0"/>
                <a:sym typeface="Times New Roman" panose="02020603050405020304" pitchFamily="18" charset="0"/>
              </a:rPr>
              <a:t>:</a:t>
            </a:r>
            <a:endParaRPr lang="zh-CN" altLang="en-US" sz="1800"/>
          </a:p>
        </p:txBody>
      </p:sp>
      <p:graphicFrame>
        <p:nvGraphicFramePr>
          <p:cNvPr id="4109" name="Object 13"/>
          <p:cNvGraphicFramePr>
            <a:graphicFrameLocks noChangeAspect="1"/>
          </p:cNvGraphicFramePr>
          <p:nvPr/>
        </p:nvGraphicFramePr>
        <p:xfrm>
          <a:off x="1658938" y="3638550"/>
          <a:ext cx="2314575" cy="400050"/>
        </p:xfrm>
        <a:graphic>
          <a:graphicData uri="http://schemas.openxmlformats.org/presentationml/2006/ole">
            <mc:AlternateContent xmlns:mc="http://schemas.openxmlformats.org/markup-compatibility/2006">
              <mc:Choice xmlns:v="urn:schemas-microsoft-com:vml" Requires="v">
                <p:oleObj spid="_x0000_s71750" name="" r:id="rId11" imgW="952500" imgH="177800" progId="Equation.DSMT4">
                  <p:embed/>
                </p:oleObj>
              </mc:Choice>
              <mc:Fallback>
                <p:oleObj name="" r:id="rId11" imgW="952500" imgH="177800" progId="Equation.DSMT4">
                  <p:embed/>
                  <p:pic>
                    <p:nvPicPr>
                      <p:cNvPr id="0" name="图片 717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8938" y="3638550"/>
                        <a:ext cx="2314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0" name="Text Box 2078"/>
          <p:cNvSpPr>
            <a:spLocks noChangeArrowheads="1"/>
          </p:cNvSpPr>
          <p:nvPr/>
        </p:nvSpPr>
        <p:spPr bwMode="auto">
          <a:xfrm>
            <a:off x="88900" y="4548188"/>
            <a:ext cx="335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sym typeface="Times New Roman" panose="02020603050405020304" pitchFamily="18" charset="0"/>
              </a:rPr>
              <a:t>3</a:t>
            </a:r>
            <a:r>
              <a:rPr lang="en-US" altLang="zh-CN" sz="2800" b="1">
                <a:latin typeface="Times New Roman" panose="02020603050405020304" pitchFamily="18" charset="0"/>
                <a:sym typeface="Times New Roman" panose="02020603050405020304" pitchFamily="18" charset="0"/>
              </a:rPr>
              <a:t>-T</a:t>
            </a:r>
            <a:r>
              <a:rPr lang="zh-CN" altLang="en-US" sz="2800" b="1">
                <a:latin typeface="Times New Roman" panose="02020603050405020304" pitchFamily="18" charset="0"/>
                <a:sym typeface="Times New Roman" panose="02020603050405020304" pitchFamily="18" charset="0"/>
              </a:rPr>
              <a:t>10</a:t>
            </a:r>
            <a:r>
              <a:rPr lang="en-US" altLang="zh-CN" sz="2800" b="1">
                <a:latin typeface="Times New Roman" panose="02020603050405020304" pitchFamily="18" charset="0"/>
                <a:sym typeface="Times New Roman" panose="02020603050405020304" pitchFamily="18" charset="0"/>
              </a:rPr>
              <a:t>:</a:t>
            </a:r>
            <a:endParaRPr lang="zh-CN" altLang="en-US" sz="1800"/>
          </a:p>
        </p:txBody>
      </p:sp>
      <p:graphicFrame>
        <p:nvGraphicFramePr>
          <p:cNvPr id="4111" name="Object 15"/>
          <p:cNvGraphicFramePr>
            <a:graphicFrameLocks noChangeAspect="1"/>
          </p:cNvGraphicFramePr>
          <p:nvPr/>
        </p:nvGraphicFramePr>
        <p:xfrm>
          <a:off x="1355725" y="4252913"/>
          <a:ext cx="4727575" cy="1003300"/>
        </p:xfrm>
        <a:graphic>
          <a:graphicData uri="http://schemas.openxmlformats.org/presentationml/2006/ole">
            <mc:AlternateContent xmlns:mc="http://schemas.openxmlformats.org/markup-compatibility/2006">
              <mc:Choice xmlns:v="urn:schemas-microsoft-com:vml" Requires="v">
                <p:oleObj spid="_x0000_s71751" name="" r:id="rId13" imgW="1943100" imgH="444500" progId="Equation.DSMT4">
                  <p:embed/>
                </p:oleObj>
              </mc:Choice>
              <mc:Fallback>
                <p:oleObj name="" r:id="rId13" imgW="1943100" imgH="444500" progId="Equation.DSMT4">
                  <p:embed/>
                  <p:pic>
                    <p:nvPicPr>
                      <p:cNvPr id="0" name="图片 717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5725" y="4252913"/>
                        <a:ext cx="47275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2" name="Text Box 16"/>
          <p:cNvSpPr txBox="1">
            <a:spLocks noChangeArrowheads="1"/>
          </p:cNvSpPr>
          <p:nvPr/>
        </p:nvSpPr>
        <p:spPr bwMode="auto">
          <a:xfrm>
            <a:off x="4632325" y="3530600"/>
            <a:ext cx="982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ym typeface="Times New Roman" panose="02020603050405020304" pitchFamily="18" charset="0"/>
              </a:rPr>
              <a:t> </a:t>
            </a:r>
            <a:r>
              <a:rPr lang="zh-CN" altLang="en-US" sz="2800" b="1">
                <a:latin typeface="Times New Roman" panose="02020603050405020304" pitchFamily="18" charset="0"/>
                <a:sym typeface="Times New Roman" panose="02020603050405020304" pitchFamily="18" charset="0"/>
              </a:rPr>
              <a:t>(2)</a:t>
            </a:r>
            <a:endParaRPr lang="zh-CN" altLang="en-US" sz="2800" b="1">
              <a:latin typeface="Times New Roman" panose="02020603050405020304" pitchFamily="18" charset="0"/>
              <a:sym typeface="Times New Roman" panose="02020603050405020304" pitchFamily="18" charset="0"/>
            </a:endParaRPr>
          </a:p>
        </p:txBody>
      </p:sp>
      <p:graphicFrame>
        <p:nvGraphicFramePr>
          <p:cNvPr id="4113" name="Object 18"/>
          <p:cNvGraphicFramePr>
            <a:graphicFrameLocks noChangeAspect="1"/>
          </p:cNvGraphicFramePr>
          <p:nvPr/>
        </p:nvGraphicFramePr>
        <p:xfrm>
          <a:off x="1366838" y="5300663"/>
          <a:ext cx="4664075" cy="919162"/>
        </p:xfrm>
        <a:graphic>
          <a:graphicData uri="http://schemas.openxmlformats.org/presentationml/2006/ole">
            <mc:AlternateContent xmlns:mc="http://schemas.openxmlformats.org/markup-compatibility/2006">
              <mc:Choice xmlns:v="urn:schemas-microsoft-com:vml" Requires="v">
                <p:oleObj spid="_x0000_s71752" name="Equation" r:id="rId15" imgW="1917065" imgH="406400" progId="Equation.DSMT4">
                  <p:embed/>
                </p:oleObj>
              </mc:Choice>
              <mc:Fallback>
                <p:oleObj name="Equation" r:id="rId15" imgW="1917065" imgH="406400" progId="Equation.DSMT4">
                  <p:embed/>
                  <p:pic>
                    <p:nvPicPr>
                      <p:cNvPr id="0" name="图片 717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66838" y="5300663"/>
                        <a:ext cx="466407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4" name="Text Box 19"/>
          <p:cNvSpPr txBox="1">
            <a:spLocks noChangeArrowheads="1"/>
          </p:cNvSpPr>
          <p:nvPr/>
        </p:nvSpPr>
        <p:spPr bwMode="auto">
          <a:xfrm>
            <a:off x="979488" y="3536950"/>
            <a:ext cx="663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ym typeface="Times New Roman" panose="02020603050405020304" pitchFamily="18" charset="0"/>
              </a:rPr>
              <a:t> </a:t>
            </a:r>
            <a:r>
              <a:rPr lang="zh-CN" altLang="en-US" sz="2800" b="1">
                <a:latin typeface="Times New Roman" panose="02020603050405020304" pitchFamily="18" charset="0"/>
                <a:sym typeface="Times New Roman" panose="02020603050405020304" pitchFamily="18" charset="0"/>
              </a:rPr>
              <a:t>(1)</a:t>
            </a:r>
            <a:endParaRPr lang="zh-CN" altLang="en-US" sz="2800" b="1">
              <a:latin typeface="Times New Roman" panose="02020603050405020304" pitchFamily="18" charset="0"/>
              <a:sym typeface="Times New Roman" panose="02020603050405020304" pitchFamily="18" charset="0"/>
            </a:endParaRPr>
          </a:p>
        </p:txBody>
      </p:sp>
      <p:graphicFrame>
        <p:nvGraphicFramePr>
          <p:cNvPr id="4115" name="Object 12"/>
          <p:cNvGraphicFramePr>
            <a:graphicFrameLocks noChangeAspect="1"/>
          </p:cNvGraphicFramePr>
          <p:nvPr/>
        </p:nvGraphicFramePr>
        <p:xfrm>
          <a:off x="1571625" y="1069975"/>
          <a:ext cx="2225675" cy="542925"/>
        </p:xfrm>
        <a:graphic>
          <a:graphicData uri="http://schemas.openxmlformats.org/presentationml/2006/ole">
            <mc:AlternateContent xmlns:mc="http://schemas.openxmlformats.org/markup-compatibility/2006">
              <mc:Choice xmlns:v="urn:schemas-microsoft-com:vml" Requires="v">
                <p:oleObj spid="_x0000_s71753" name="Equation" r:id="rId17" imgW="914400" imgH="241300" progId="Equation.DSMT4">
                  <p:embed/>
                </p:oleObj>
              </mc:Choice>
              <mc:Fallback>
                <p:oleObj name="Equation" r:id="rId17" imgW="914400" imgH="241300" progId="Equation.DSMT4">
                  <p:embed/>
                  <p:pic>
                    <p:nvPicPr>
                      <p:cNvPr id="0" name="图片 717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71625" y="1069975"/>
                        <a:ext cx="22256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16" name="Text Box 17"/>
          <p:cNvSpPr txBox="1">
            <a:spLocks noChangeArrowheads="1"/>
          </p:cNvSpPr>
          <p:nvPr/>
        </p:nvSpPr>
        <p:spPr bwMode="auto">
          <a:xfrm>
            <a:off x="925513" y="1030288"/>
            <a:ext cx="1055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sym typeface="Times New Roman" panose="02020603050405020304" pitchFamily="18" charset="0"/>
              </a:rPr>
              <a:t>(2)</a:t>
            </a:r>
            <a:endParaRPr lang="zh-CN" altLang="en-US" sz="2800" b="1">
              <a:latin typeface="Times New Roman" panose="02020603050405020304" pitchFamily="18" charset="0"/>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13F753-D769-4F91-8397-F333B0BBF379}" type="slidenum">
              <a:rPr lang="en-US" altLang="zh-CN" sz="1800" smtClean="0">
                <a:solidFill>
                  <a:srgbClr val="0000FF"/>
                </a:solidFill>
              </a:rPr>
            </a:fld>
            <a:endParaRPr lang="en-US" altLang="zh-CN" sz="1800" smtClean="0">
              <a:solidFill>
                <a:srgbClr val="0000FF"/>
              </a:solidFill>
            </a:endParaRPr>
          </a:p>
        </p:txBody>
      </p:sp>
      <p:sp>
        <p:nvSpPr>
          <p:cNvPr id="6146" name="Text Box 2"/>
          <p:cNvSpPr txBox="1">
            <a:spLocks noChangeArrowheads="1"/>
          </p:cNvSpPr>
          <p:nvPr/>
        </p:nvSpPr>
        <p:spPr bwMode="auto">
          <a:xfrm>
            <a:off x="228600" y="228600"/>
            <a:ext cx="3200400" cy="1031875"/>
          </a:xfrm>
          <a:prstGeom prst="rect">
            <a:avLst/>
          </a:prstGeom>
          <a:noFill/>
          <a:ln w="12699">
            <a:noFill/>
            <a:miter lim="800000"/>
            <a:headEnd type="none" w="sm" len="sm"/>
            <a:tailEnd type="none" w="sm" len="sm"/>
          </a:ln>
          <a:effectLst/>
        </p:spPr>
        <p:txBody>
          <a:bodyPr>
            <a:spAutoFit/>
          </a:bodyPr>
          <a:lstStyle/>
          <a:p>
            <a:pPr defTabSz="762000">
              <a:lnSpc>
                <a:spcPct val="110000"/>
              </a:lnSpc>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三、伽利略速度变换与加速度变换</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graphicFrame>
        <p:nvGraphicFramePr>
          <p:cNvPr id="6147" name="Object 3"/>
          <p:cNvGraphicFramePr>
            <a:graphicFrameLocks noChangeAspect="1"/>
          </p:cNvGraphicFramePr>
          <p:nvPr/>
        </p:nvGraphicFramePr>
        <p:xfrm>
          <a:off x="3657600" y="307975"/>
          <a:ext cx="1319213" cy="862013"/>
        </p:xfrm>
        <a:graphic>
          <a:graphicData uri="http://schemas.openxmlformats.org/presentationml/2006/ole">
            <mc:AlternateContent xmlns:mc="http://schemas.openxmlformats.org/markup-compatibility/2006">
              <mc:Choice xmlns:v="urn:schemas-microsoft-com:vml" Requires="v">
                <p:oleObj spid="_x0000_s18537" name="公式" r:id="rId1" imgW="812800" imgH="533400" progId="Equation.3">
                  <p:embed/>
                </p:oleObj>
              </mc:Choice>
              <mc:Fallback>
                <p:oleObj name="公式" r:id="rId1" imgW="812800" imgH="5334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07975"/>
                        <a:ext cx="1319213" cy="8620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5410200" y="307975"/>
          <a:ext cx="1600200" cy="854075"/>
        </p:xfrm>
        <a:graphic>
          <a:graphicData uri="http://schemas.openxmlformats.org/presentationml/2006/ole">
            <mc:AlternateContent xmlns:mc="http://schemas.openxmlformats.org/markup-compatibility/2006">
              <mc:Choice xmlns:v="urn:schemas-microsoft-com:vml" Requires="v">
                <p:oleObj spid="_x0000_s18538" name="公式" r:id="rId3" imgW="965200" imgH="533400" progId="Equation.3">
                  <p:embed/>
                </p:oleObj>
              </mc:Choice>
              <mc:Fallback>
                <p:oleObj name="公式" r:id="rId3" imgW="9652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07975"/>
                        <a:ext cx="1600200" cy="854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3348038" y="1196975"/>
          <a:ext cx="2149475" cy="2301875"/>
        </p:xfrm>
        <a:graphic>
          <a:graphicData uri="http://schemas.openxmlformats.org/presentationml/2006/ole">
            <mc:AlternateContent xmlns:mc="http://schemas.openxmlformats.org/markup-compatibility/2006">
              <mc:Choice xmlns:v="urn:schemas-microsoft-com:vml" Requires="v">
                <p:oleObj spid="_x0000_s18539" name="公式" r:id="rId5" imgW="1511300" imgH="1511300" progId="Equation.3">
                  <p:embed/>
                </p:oleObj>
              </mc:Choice>
              <mc:Fallback>
                <p:oleObj name="公式" r:id="rId5" imgW="1511300" imgH="151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196975"/>
                        <a:ext cx="2149475" cy="23018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3348038" y="3500438"/>
          <a:ext cx="2206625" cy="2281237"/>
        </p:xfrm>
        <a:graphic>
          <a:graphicData uri="http://schemas.openxmlformats.org/presentationml/2006/ole">
            <mc:AlternateContent xmlns:mc="http://schemas.openxmlformats.org/markup-compatibility/2006">
              <mc:Choice xmlns:v="urn:schemas-microsoft-com:vml" Requires="v">
                <p:oleObj spid="_x0000_s18540" name="公式" r:id="rId7" imgW="1536700" imgH="1511300" progId="Equation.3">
                  <p:embed/>
                </p:oleObj>
              </mc:Choice>
              <mc:Fallback>
                <p:oleObj name="公式" r:id="rId7" imgW="1536700" imgH="151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3500438"/>
                        <a:ext cx="2206625" cy="228123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AutoShape 10"/>
          <p:cNvSpPr>
            <a:spLocks noChangeArrowheads="1"/>
          </p:cNvSpPr>
          <p:nvPr/>
        </p:nvSpPr>
        <p:spPr bwMode="auto">
          <a:xfrm>
            <a:off x="5727700" y="4678363"/>
            <a:ext cx="1219200" cy="228600"/>
          </a:xfrm>
          <a:prstGeom prst="rightArrow">
            <a:avLst>
              <a:gd name="adj1" fmla="val 50000"/>
              <a:gd name="adj2" fmla="val 133333"/>
            </a:avLst>
          </a:prstGeom>
          <a:solidFill>
            <a:srgbClr val="CC99FF">
              <a:alpha val="50195"/>
            </a:srgbClr>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5" name="Text Box 11"/>
          <p:cNvSpPr txBox="1">
            <a:spLocks noChangeArrowheads="1"/>
          </p:cNvSpPr>
          <p:nvPr/>
        </p:nvSpPr>
        <p:spPr bwMode="auto">
          <a:xfrm>
            <a:off x="5651500" y="4221163"/>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2" charset="-122"/>
              </a:rPr>
              <a:t>惯性系</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pSp>
        <p:nvGrpSpPr>
          <p:cNvPr id="2" name="Group 39"/>
          <p:cNvGrpSpPr/>
          <p:nvPr/>
        </p:nvGrpSpPr>
        <p:grpSpPr bwMode="auto">
          <a:xfrm>
            <a:off x="0" y="1412875"/>
            <a:ext cx="2835275" cy="1998663"/>
            <a:chOff x="0" y="890"/>
            <a:chExt cx="1786" cy="1259"/>
          </a:xfrm>
        </p:grpSpPr>
        <p:sp>
          <p:nvSpPr>
            <p:cNvPr id="18457" name="Text Box 8"/>
            <p:cNvSpPr txBox="1">
              <a:spLocks noChangeArrowheads="1"/>
            </p:cNvSpPr>
            <p:nvPr/>
          </p:nvSpPr>
          <p:spPr bwMode="auto">
            <a:xfrm>
              <a:off x="0" y="1305"/>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solidFill>
                    <a:srgbClr val="0000FF"/>
                  </a:solidFill>
                  <a:latin typeface="Times New Roman" panose="02020603050405020304" pitchFamily="18" charset="0"/>
                  <a:ea typeface="黑体" panose="02010609060101010101" pitchFamily="2" charset="-122"/>
                </a:rPr>
                <a:t>正</a:t>
              </a:r>
              <a:endParaRPr kumimoji="1" lang="zh-CN" altLang="en-US" sz="2400">
                <a:solidFill>
                  <a:srgbClr val="0000FF"/>
                </a:solidFill>
                <a:latin typeface="Times New Roman" panose="02020603050405020304" pitchFamily="18" charset="0"/>
                <a:ea typeface="黑体" panose="02010609060101010101" pitchFamily="2" charset="-122"/>
              </a:endParaRPr>
            </a:p>
          </p:txBody>
        </p:sp>
        <p:graphicFrame>
          <p:nvGraphicFramePr>
            <p:cNvPr id="18458" name="Object 13"/>
            <p:cNvGraphicFramePr>
              <a:graphicFrameLocks noChangeAspect="1"/>
            </p:cNvGraphicFramePr>
            <p:nvPr/>
          </p:nvGraphicFramePr>
          <p:xfrm>
            <a:off x="521" y="890"/>
            <a:ext cx="1265" cy="1259"/>
          </p:xfrm>
          <a:graphic>
            <a:graphicData uri="http://schemas.openxmlformats.org/presentationml/2006/ole">
              <mc:AlternateContent xmlns:mc="http://schemas.openxmlformats.org/markup-compatibility/2006">
                <mc:Choice xmlns:v="urn:schemas-microsoft-com:vml" Requires="v">
                  <p:oleObj spid="_x0000_s18541" name="公式" r:id="rId9" imgW="1308100" imgH="1270000" progId="Equation.3">
                    <p:embed/>
                  </p:oleObj>
                </mc:Choice>
                <mc:Fallback>
                  <p:oleObj name="公式" r:id="rId9" imgW="1308100" imgH="12700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 y="890"/>
                          <a:ext cx="1265" cy="125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9" name="AutoShape 14"/>
            <p:cNvSpPr/>
            <p:nvPr/>
          </p:nvSpPr>
          <p:spPr bwMode="auto">
            <a:xfrm>
              <a:off x="340" y="1117"/>
              <a:ext cx="181" cy="821"/>
            </a:xfrm>
            <a:prstGeom prst="leftBrace">
              <a:avLst>
                <a:gd name="adj1" fmla="val 37799"/>
                <a:gd name="adj2" fmla="val 50000"/>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 name="Group 40"/>
          <p:cNvGrpSpPr/>
          <p:nvPr/>
        </p:nvGrpSpPr>
        <p:grpSpPr bwMode="auto">
          <a:xfrm>
            <a:off x="0" y="3716338"/>
            <a:ext cx="2871788" cy="2016125"/>
            <a:chOff x="0" y="2341"/>
            <a:chExt cx="1809" cy="1270"/>
          </a:xfrm>
        </p:grpSpPr>
        <p:sp>
          <p:nvSpPr>
            <p:cNvPr id="18454" name="Text Box 9"/>
            <p:cNvSpPr txBox="1">
              <a:spLocks noChangeArrowheads="1"/>
            </p:cNvSpPr>
            <p:nvPr/>
          </p:nvSpPr>
          <p:spPr bwMode="auto">
            <a:xfrm>
              <a:off x="0" y="2748"/>
              <a:ext cx="5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solidFill>
                    <a:srgbClr val="0000FF"/>
                  </a:solidFill>
                  <a:latin typeface="Times New Roman" panose="02020603050405020304" pitchFamily="18" charset="0"/>
                  <a:ea typeface="黑体" panose="02010609060101010101" pitchFamily="2" charset="-122"/>
                </a:rPr>
                <a:t>逆</a:t>
              </a:r>
              <a:endParaRPr kumimoji="1" lang="zh-CN" altLang="en-US" sz="2400">
                <a:solidFill>
                  <a:srgbClr val="0000FF"/>
                </a:solidFill>
                <a:latin typeface="Times New Roman" panose="02020603050405020304" pitchFamily="18" charset="0"/>
                <a:ea typeface="黑体" panose="02010609060101010101" pitchFamily="2" charset="-122"/>
              </a:endParaRPr>
            </a:p>
          </p:txBody>
        </p:sp>
        <p:graphicFrame>
          <p:nvGraphicFramePr>
            <p:cNvPr id="18455" name="Object 16"/>
            <p:cNvGraphicFramePr>
              <a:graphicFrameLocks noChangeAspect="1"/>
            </p:cNvGraphicFramePr>
            <p:nvPr/>
          </p:nvGraphicFramePr>
          <p:xfrm>
            <a:off x="521" y="2341"/>
            <a:ext cx="1288" cy="1270"/>
          </p:xfrm>
          <a:graphic>
            <a:graphicData uri="http://schemas.openxmlformats.org/presentationml/2006/ole">
              <mc:AlternateContent xmlns:mc="http://schemas.openxmlformats.org/markup-compatibility/2006">
                <mc:Choice xmlns:v="urn:schemas-microsoft-com:vml" Requires="v">
                  <p:oleObj spid="_x0000_s18542" name="公式" r:id="rId11" imgW="1308100" imgH="1270000" progId="Equation.3">
                    <p:embed/>
                  </p:oleObj>
                </mc:Choice>
                <mc:Fallback>
                  <p:oleObj name="公式" r:id="rId11" imgW="1308100" imgH="12700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 y="2341"/>
                          <a:ext cx="1288" cy="127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6" name="AutoShape 17"/>
            <p:cNvSpPr/>
            <p:nvPr/>
          </p:nvSpPr>
          <p:spPr bwMode="auto">
            <a:xfrm>
              <a:off x="340" y="2598"/>
              <a:ext cx="181" cy="753"/>
            </a:xfrm>
            <a:prstGeom prst="leftBrace">
              <a:avLst>
                <a:gd name="adj1" fmla="val 34669"/>
                <a:gd name="adj2" fmla="val 50000"/>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 name="Group 31"/>
          <p:cNvGrpSpPr/>
          <p:nvPr/>
        </p:nvGrpSpPr>
        <p:grpSpPr bwMode="auto">
          <a:xfrm>
            <a:off x="7092950" y="3933825"/>
            <a:ext cx="1735138" cy="1901825"/>
            <a:chOff x="4320" y="2688"/>
            <a:chExt cx="1297" cy="1262"/>
          </a:xfrm>
        </p:grpSpPr>
        <p:graphicFrame>
          <p:nvGraphicFramePr>
            <p:cNvPr id="18452" name="Object 22"/>
            <p:cNvGraphicFramePr>
              <a:graphicFrameLocks noChangeAspect="1"/>
            </p:cNvGraphicFramePr>
            <p:nvPr/>
          </p:nvGraphicFramePr>
          <p:xfrm>
            <a:off x="4560" y="2688"/>
            <a:ext cx="1057" cy="1262"/>
          </p:xfrm>
          <a:graphic>
            <a:graphicData uri="http://schemas.openxmlformats.org/presentationml/2006/ole">
              <mc:AlternateContent xmlns:mc="http://schemas.openxmlformats.org/markup-compatibility/2006">
                <mc:Choice xmlns:v="urn:schemas-microsoft-com:vml" Requires="v">
                  <p:oleObj spid="_x0000_s18543" name="公式" r:id="rId13" imgW="812800" imgH="1270000" progId="Equation.3">
                    <p:embed/>
                  </p:oleObj>
                </mc:Choice>
                <mc:Fallback>
                  <p:oleObj name="公式" r:id="rId13" imgW="812800" imgH="12700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0" y="2688"/>
                          <a:ext cx="1057" cy="126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3" name="AutoShape 23"/>
            <p:cNvSpPr/>
            <p:nvPr/>
          </p:nvSpPr>
          <p:spPr bwMode="auto">
            <a:xfrm>
              <a:off x="4320" y="2880"/>
              <a:ext cx="240" cy="912"/>
            </a:xfrm>
            <a:prstGeom prst="leftBrace">
              <a:avLst>
                <a:gd name="adj1" fmla="val 31667"/>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6168" name="Object 24"/>
          <p:cNvGraphicFramePr>
            <a:graphicFrameLocks noChangeAspect="1"/>
          </p:cNvGraphicFramePr>
          <p:nvPr/>
        </p:nvGraphicFramePr>
        <p:xfrm>
          <a:off x="7429500" y="476250"/>
          <a:ext cx="1028700" cy="512763"/>
        </p:xfrm>
        <a:graphic>
          <a:graphicData uri="http://schemas.openxmlformats.org/presentationml/2006/ole">
            <mc:AlternateContent xmlns:mc="http://schemas.openxmlformats.org/markup-compatibility/2006">
              <mc:Choice xmlns:v="urn:schemas-microsoft-com:vml" Requires="v">
                <p:oleObj spid="_x0000_s18544" name="公式" r:id="rId15" imgW="546100" imgH="203200" progId="Equation.3">
                  <p:embed/>
                </p:oleObj>
              </mc:Choice>
              <mc:Fallback>
                <p:oleObj name="公式" r:id="rId15" imgW="546100" imgH="20320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29500" y="476250"/>
                        <a:ext cx="10287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1"/>
          <p:cNvGrpSpPr/>
          <p:nvPr/>
        </p:nvGrpSpPr>
        <p:grpSpPr bwMode="auto">
          <a:xfrm>
            <a:off x="5880100" y="4983163"/>
            <a:ext cx="1066800" cy="1066800"/>
            <a:chOff x="3704" y="3139"/>
            <a:chExt cx="672" cy="672"/>
          </a:xfrm>
        </p:grpSpPr>
        <p:sp>
          <p:nvSpPr>
            <p:cNvPr id="18449" name="Rectangle 32"/>
            <p:cNvSpPr>
              <a:spLocks noChangeArrowheads="1"/>
            </p:cNvSpPr>
            <p:nvPr/>
          </p:nvSpPr>
          <p:spPr bwMode="auto">
            <a:xfrm>
              <a:off x="3752" y="3139"/>
              <a:ext cx="528" cy="672"/>
            </a:xfrm>
            <a:prstGeom prst="rect">
              <a:avLst/>
            </a:prstGeom>
            <a:solidFill>
              <a:srgbClr val="CCFFFF"/>
            </a:solidFill>
            <a:ln w="31750">
              <a:solidFill>
                <a:srgbClr val="FF66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8450" name="Object 7"/>
            <p:cNvGraphicFramePr>
              <a:graphicFrameLocks noChangeAspect="1"/>
            </p:cNvGraphicFramePr>
            <p:nvPr/>
          </p:nvGraphicFramePr>
          <p:xfrm>
            <a:off x="3752" y="3139"/>
            <a:ext cx="448" cy="365"/>
          </p:xfrm>
          <a:graphic>
            <a:graphicData uri="http://schemas.openxmlformats.org/presentationml/2006/ole">
              <mc:AlternateContent xmlns:mc="http://schemas.openxmlformats.org/markup-compatibility/2006">
                <mc:Choice xmlns:v="urn:schemas-microsoft-com:vml" Requires="v">
                  <p:oleObj spid="_x0000_s18545" name="公式" r:id="rId17" imgW="355600" imgH="203200" progId="Equation.3">
                    <p:embed/>
                  </p:oleObj>
                </mc:Choice>
                <mc:Fallback>
                  <p:oleObj name="公式" r:id="rId17" imgW="355600" imgH="203200" progId="Equation.3">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52" y="3139"/>
                          <a:ext cx="448" cy="36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2" name="Text Box 28"/>
            <p:cNvSpPr txBox="1">
              <a:spLocks noChangeArrowheads="1"/>
            </p:cNvSpPr>
            <p:nvPr/>
          </p:nvSpPr>
          <p:spPr bwMode="auto">
            <a:xfrm>
              <a:off x="3704" y="3427"/>
              <a:ext cx="672" cy="327"/>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rPr>
                <a:t>常数</a:t>
              </a:r>
              <a:endParaRPr kumimoji="1" lang="zh-CN" altLang="en-US" sz="2800" b="1" dirty="0">
                <a:effectLst>
                  <a:outerShdw blurRad="38100" dist="38100" dir="2700000" algn="tl">
                    <a:srgbClr val="C0C0C0"/>
                  </a:outerShdw>
                </a:effectLst>
                <a:latin typeface="Times New Roman" panose="02020603050405020304" pitchFamily="18" charset="0"/>
                <a:ea typeface="楷体_GB2312" pitchFamily="49" charset="-122"/>
              </a:endParaRPr>
            </a:p>
          </p:txBody>
        </p:sp>
      </p:grpSp>
      <p:graphicFrame>
        <p:nvGraphicFramePr>
          <p:cNvPr id="6180" name="Object 36"/>
          <p:cNvGraphicFramePr>
            <a:graphicFrameLocks noChangeAspect="1"/>
          </p:cNvGraphicFramePr>
          <p:nvPr/>
        </p:nvGraphicFramePr>
        <p:xfrm>
          <a:off x="468313" y="5949950"/>
          <a:ext cx="2195512" cy="614363"/>
        </p:xfrm>
        <a:graphic>
          <a:graphicData uri="http://schemas.openxmlformats.org/presentationml/2006/ole">
            <mc:AlternateContent xmlns:mc="http://schemas.openxmlformats.org/markup-compatibility/2006">
              <mc:Choice xmlns:v="urn:schemas-microsoft-com:vml" Requires="v">
                <p:oleObj spid="_x0000_s18546" name="公式" r:id="rId19" imgW="1117600" imgH="203200" progId="Equation.3">
                  <p:embed/>
                </p:oleObj>
              </mc:Choice>
              <mc:Fallback>
                <p:oleObj name="公式" r:id="rId19" imgW="1117600" imgH="203200" progId="Equation.3">
                  <p:embed/>
                  <p:pic>
                    <p:nvPicPr>
                      <p:cNvPr id="0" name="Object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8313" y="5949950"/>
                        <a:ext cx="2195512" cy="61436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8" name="Object 38"/>
          <p:cNvGraphicFramePr>
            <a:graphicFrameLocks noChangeAspect="1"/>
          </p:cNvGraphicFramePr>
          <p:nvPr/>
        </p:nvGraphicFramePr>
        <p:xfrm>
          <a:off x="6659563" y="1268413"/>
          <a:ext cx="2060575" cy="2519362"/>
        </p:xfrm>
        <a:graphic>
          <a:graphicData uri="http://schemas.openxmlformats.org/presentationml/2006/ole">
            <mc:AlternateContent xmlns:mc="http://schemas.openxmlformats.org/markup-compatibility/2006">
              <mc:Choice xmlns:v="urn:schemas-microsoft-com:vml" Requires="v">
                <p:oleObj spid="_x0000_s18547" name="公式" r:id="rId21" imgW="1270000" imgH="1574800" progId="Equation.3">
                  <p:embed/>
                </p:oleObj>
              </mc:Choice>
              <mc:Fallback>
                <p:oleObj name="公式" r:id="rId21" imgW="1270000" imgH="1574800"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59563" y="1268413"/>
                        <a:ext cx="2060575" cy="251936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linds(horizontal)">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blinds(vertical)">
                                      <p:cBhvr>
                                        <p:cTn id="17" dur="500"/>
                                        <p:tgtEl>
                                          <p:spTgt spid="614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168"/>
                                        </p:tgtEl>
                                        <p:attrNameLst>
                                          <p:attrName>style.visibility</p:attrName>
                                        </p:attrNameLst>
                                      </p:cBhvr>
                                      <p:to>
                                        <p:strVal val="visible"/>
                                      </p:to>
                                    </p:set>
                                    <p:animEffect transition="in" filter="box(in)">
                                      <p:cBhvr>
                                        <p:cTn id="22" dur="500"/>
                                        <p:tgtEl>
                                          <p:spTgt spid="61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180"/>
                                        </p:tgtEl>
                                        <p:attrNameLst>
                                          <p:attrName>style.visibility</p:attrName>
                                        </p:attrNameLst>
                                      </p:cBhvr>
                                      <p:to>
                                        <p:strVal val="visible"/>
                                      </p:to>
                                    </p:set>
                                    <p:animEffect transition="in" filter="box(in)">
                                      <p:cBhvr>
                                        <p:cTn id="37" dur="500"/>
                                        <p:tgtEl>
                                          <p:spTgt spid="61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6149"/>
                                        </p:tgtEl>
                                        <p:attrNameLst>
                                          <p:attrName>style.visibility</p:attrName>
                                        </p:attrNameLst>
                                      </p:cBhvr>
                                      <p:to>
                                        <p:strVal val="visible"/>
                                      </p:to>
                                    </p:set>
                                    <p:animEffect transition="in" filter="blinds(vertical)">
                                      <p:cBhvr>
                                        <p:cTn id="42" dur="500"/>
                                        <p:tgtEl>
                                          <p:spTgt spid="61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6150"/>
                                        </p:tgtEl>
                                        <p:attrNameLst>
                                          <p:attrName>style.visibility</p:attrName>
                                        </p:attrNameLst>
                                      </p:cBhvr>
                                      <p:to>
                                        <p:strVal val="visible"/>
                                      </p:to>
                                    </p:set>
                                    <p:animEffect transition="in" filter="blinds(vertical)">
                                      <p:cBhvr>
                                        <p:cTn id="47" dur="500"/>
                                        <p:tgtEl>
                                          <p:spTgt spid="615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6155"/>
                                        </p:tgtEl>
                                        <p:attrNameLst>
                                          <p:attrName>style.visibility</p:attrName>
                                        </p:attrNameLst>
                                      </p:cBhvr>
                                      <p:to>
                                        <p:strVal val="visible"/>
                                      </p:to>
                                    </p:set>
                                    <p:animEffect transition="in" filter="barn(outVertical)">
                                      <p:cBhvr>
                                        <p:cTn id="52" dur="500"/>
                                        <p:tgtEl>
                                          <p:spTgt spid="615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6154"/>
                                        </p:tgtEl>
                                        <p:attrNameLst>
                                          <p:attrName>style.visibility</p:attrName>
                                        </p:attrNameLst>
                                      </p:cBhvr>
                                      <p:to>
                                        <p:strVal val="visible"/>
                                      </p:to>
                                    </p:set>
                                    <p:animEffect transition="in" filter="slide(fromLeft)">
                                      <p:cBhvr>
                                        <p:cTn id="57" dur="500"/>
                                        <p:tgtEl>
                                          <p:spTgt spid="6154"/>
                                        </p:tgtEl>
                                      </p:cBhvr>
                                    </p:animEffect>
                                  </p:childTnLst>
                                </p:cTn>
                              </p:par>
                            </p:childTnLst>
                          </p:cTn>
                        </p:par>
                        <p:par>
                          <p:cTn id="58" fill="hold">
                            <p:stCondLst>
                              <p:cond delay="500"/>
                            </p:stCondLst>
                            <p:childTnLst>
                              <p:par>
                                <p:cTn id="59" presetID="3" presetClass="entr" presetSubtype="10" fill="hold"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linds(horizontal)">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additive="base">
                                        <p:cTn id="66" dur="500" fill="hold"/>
                                        <p:tgtEl>
                                          <p:spTgt spid="4"/>
                                        </p:tgtEl>
                                        <p:attrNameLst>
                                          <p:attrName>ppt_x</p:attrName>
                                        </p:attrNameLst>
                                      </p:cBhvr>
                                      <p:tavLst>
                                        <p:tav tm="0">
                                          <p:val>
                                            <p:strVal val="1+#ppt_w/2"/>
                                          </p:val>
                                        </p:tav>
                                        <p:tav tm="100000">
                                          <p:val>
                                            <p:strVal val="#ppt_x"/>
                                          </p:val>
                                        </p:tav>
                                      </p:tavLst>
                                    </p:anim>
                                    <p:anim calcmode="lin" valueType="num">
                                      <p:cBhvr additive="base">
                                        <p:cTn id="6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54" grpId="0" animBg="1"/>
      <p:bldP spid="615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14C1B6-E991-4D7E-982A-B77B743076CD}" type="slidenum">
              <a:rPr lang="en-US" altLang="zh-CN" sz="1800" smtClean="0">
                <a:solidFill>
                  <a:srgbClr val="0000FF"/>
                </a:solidFill>
              </a:rPr>
            </a:fld>
            <a:endParaRPr lang="en-US" altLang="zh-CN" sz="1800" smtClean="0">
              <a:solidFill>
                <a:srgbClr val="0000FF"/>
              </a:solidFill>
            </a:endParaRPr>
          </a:p>
        </p:txBody>
      </p:sp>
      <p:sp>
        <p:nvSpPr>
          <p:cNvPr id="7171" name="Text Box 3"/>
          <p:cNvSpPr txBox="1">
            <a:spLocks noChangeArrowheads="1"/>
          </p:cNvSpPr>
          <p:nvPr/>
        </p:nvSpPr>
        <p:spPr bwMode="auto">
          <a:xfrm>
            <a:off x="250825" y="260350"/>
            <a:ext cx="6934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四、力学定律对伽利略变换不变</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7173" name="Text Box 5"/>
          <p:cNvSpPr txBox="1">
            <a:spLocks noChangeArrowheads="1"/>
          </p:cNvSpPr>
          <p:nvPr/>
        </p:nvSpPr>
        <p:spPr bwMode="auto">
          <a:xfrm>
            <a:off x="291465" y="1039495"/>
            <a:ext cx="8305800" cy="1758950"/>
          </a:xfrm>
          <a:prstGeom prst="rect">
            <a:avLst/>
          </a:prstGeom>
          <a:noFill/>
          <a:ln w="9525">
            <a:noFill/>
            <a:miter lim="800000"/>
          </a:ln>
          <a:effectLst/>
        </p:spPr>
        <p:txBody>
          <a:bodyPr>
            <a:spAutoFit/>
          </a:bodyPr>
          <a:lstStyle/>
          <a:p>
            <a:pPr eaLnBrk="1" hangingPunct="1">
              <a:lnSpc>
                <a:spcPct val="130000"/>
              </a:lnSpc>
              <a:spcBef>
                <a:spcPct val="50000"/>
              </a:spcBef>
              <a:defRPr/>
            </a:pPr>
            <a:r>
              <a:rPr kumimoji="1" lang="zh-CN" altLang="en-US" sz="2800" b="1">
                <a:latin typeface="Times New Roman" panose="02020603050405020304" pitchFamily="18" charset="0"/>
              </a:rPr>
              <a:t>由于同一质点的</a:t>
            </a: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加速度</a:t>
            </a:r>
            <a:r>
              <a:rPr kumimoji="1" lang="zh-CN" altLang="en-US" sz="2800" b="1">
                <a:latin typeface="Times New Roman" panose="02020603050405020304" pitchFamily="18" charset="0"/>
              </a:rPr>
              <a:t>在不同惯性系中的量值是一样的，牛顿定律在不同惯性系中具有完全相同的形式。因此，</a:t>
            </a:r>
            <a:r>
              <a:rPr kumimoji="1" lang="zh-CN" altLang="en-US" sz="28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牛顿三定律皆对伽利略变换不变</a:t>
            </a:r>
            <a:r>
              <a:rPr kumimoji="1" lang="zh-CN" altLang="en-US" sz="2800" b="1">
                <a:latin typeface="Times New Roman" panose="02020603050405020304" pitchFamily="18" charset="0"/>
              </a:rPr>
              <a:t>。</a:t>
            </a:r>
            <a:endParaRPr kumimoji="1" lang="zh-CN" altLang="en-US" sz="3200">
              <a:latin typeface="Times New Roman" panose="02020603050405020304" pitchFamily="18" charset="0"/>
            </a:endParaRPr>
          </a:p>
        </p:txBody>
      </p:sp>
      <p:sp>
        <p:nvSpPr>
          <p:cNvPr id="7177" name="Text Box 9"/>
          <p:cNvSpPr txBox="1">
            <a:spLocks noChangeArrowheads="1"/>
          </p:cNvSpPr>
          <p:nvPr/>
        </p:nvSpPr>
        <p:spPr bwMode="auto">
          <a:xfrm>
            <a:off x="291465" y="3223895"/>
            <a:ext cx="8229600" cy="1758950"/>
          </a:xfrm>
          <a:prstGeom prst="rect">
            <a:avLst/>
          </a:prstGeom>
          <a:noFill/>
          <a:ln w="9525">
            <a:noFill/>
            <a:miter lim="800000"/>
          </a:ln>
          <a:effectLst/>
        </p:spPr>
        <p:txBody>
          <a:bodyPr>
            <a:spAutoFit/>
          </a:bodyPr>
          <a:lstStyle/>
          <a:p>
            <a:pPr eaLnBrk="1" hangingPunct="1">
              <a:lnSpc>
                <a:spcPct val="130000"/>
              </a:lnSpc>
              <a:spcBef>
                <a:spcPct val="50000"/>
              </a:spcBef>
              <a:defRPr/>
            </a:pPr>
            <a:r>
              <a:rPr kumimoji="1" lang="zh-CN" altLang="en-US" sz="2800" b="1" dirty="0">
                <a:latin typeface="Times New Roman" panose="02020603050405020304" pitchFamily="18" charset="0"/>
              </a:rPr>
              <a:t>其它由牛顿运动定律导出的力学规律如动量守恒定律、能量守恒定律、角动量守恒定律等也对伽利略变换不变。即</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力学定律对伽利略变换不变。</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7178" name="Text Box 10"/>
          <p:cNvSpPr txBox="1">
            <a:spLocks noChangeArrowheads="1"/>
          </p:cNvSpPr>
          <p:nvPr/>
        </p:nvSpPr>
        <p:spPr bwMode="auto">
          <a:xfrm>
            <a:off x="3222625" y="5358447"/>
            <a:ext cx="4724400" cy="647700"/>
          </a:xfrm>
          <a:prstGeom prst="rect">
            <a:avLst/>
          </a:prstGeom>
          <a:noFill/>
          <a:ln w="9525">
            <a:noFill/>
            <a:miter lim="800000"/>
          </a:ln>
          <a:effectLst/>
        </p:spPr>
        <p:txBody>
          <a:bodyPr>
            <a:spAutoFit/>
          </a:bodyPr>
          <a:lstStyle/>
          <a:p>
            <a:pPr eaLnBrk="1" hangingPunct="1">
              <a:lnSpc>
                <a:spcPct val="130000"/>
              </a:lnSpc>
              <a:spcBef>
                <a:spcPct val="50000"/>
              </a:spcBef>
              <a:defRPr/>
            </a:pPr>
            <a:r>
              <a:rPr kumimoji="1" lang="en-US" altLang="zh-CN" sz="2800" b="1" i="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力学的相对性原理</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checkerboard(across)">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arn(outHorizontal)">
                                      <p:cBhvr>
                                        <p:cTn id="12" dur="500"/>
                                        <p:tgtEl>
                                          <p:spTgt spid="717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77"/>
                                        </p:tgtEl>
                                        <p:attrNameLst>
                                          <p:attrName>style.visibility</p:attrName>
                                        </p:attrNameLst>
                                      </p:cBhvr>
                                      <p:to>
                                        <p:strVal val="visible"/>
                                      </p:to>
                                    </p:set>
                                    <p:animEffect transition="in" filter="box(in)">
                                      <p:cBhvr>
                                        <p:cTn id="17" dur="500"/>
                                        <p:tgtEl>
                                          <p:spTgt spid="7177"/>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178"/>
                                        </p:tgtEl>
                                        <p:attrNameLst>
                                          <p:attrName>style.visibility</p:attrName>
                                        </p:attrNameLst>
                                      </p:cBhvr>
                                      <p:to>
                                        <p:strVal val="visible"/>
                                      </p:to>
                                    </p:set>
                                    <p:anim calcmode="lin" valueType="num">
                                      <p:cBhvr>
                                        <p:cTn id="22" dur="500" fill="hold"/>
                                        <p:tgtEl>
                                          <p:spTgt spid="7178"/>
                                        </p:tgtEl>
                                        <p:attrNameLst>
                                          <p:attrName>ppt_w</p:attrName>
                                        </p:attrNameLst>
                                      </p:cBhvr>
                                      <p:tavLst>
                                        <p:tav tm="0">
                                          <p:val>
                                            <p:fltVal val="0"/>
                                          </p:val>
                                        </p:tav>
                                        <p:tav tm="100000">
                                          <p:val>
                                            <p:strVal val="#ppt_w"/>
                                          </p:val>
                                        </p:tav>
                                      </p:tavLst>
                                    </p:anim>
                                    <p:anim calcmode="lin" valueType="num">
                                      <p:cBhvr>
                                        <p:cTn id="23" dur="500" fill="hold"/>
                                        <p:tgtEl>
                                          <p:spTgt spid="71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7" grpId="0" autoUpdateAnimBg="0"/>
      <p:bldP spid="717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C159EA-44D3-486A-98C7-D34549B5F4FF}" type="slidenum">
              <a:rPr lang="en-US" altLang="zh-CN" sz="1800" smtClean="0">
                <a:solidFill>
                  <a:srgbClr val="0000FF"/>
                </a:solidFill>
              </a:rPr>
            </a:fld>
            <a:endParaRPr lang="en-US" altLang="zh-CN" sz="1800" smtClean="0">
              <a:solidFill>
                <a:srgbClr val="0000FF"/>
              </a:solidFill>
            </a:endParaRPr>
          </a:p>
        </p:txBody>
      </p:sp>
      <p:sp>
        <p:nvSpPr>
          <p:cNvPr id="8194" name="Text Box 2"/>
          <p:cNvSpPr txBox="1">
            <a:spLocks noChangeArrowheads="1"/>
          </p:cNvSpPr>
          <p:nvPr/>
        </p:nvSpPr>
        <p:spPr bwMode="auto">
          <a:xfrm>
            <a:off x="376238" y="134938"/>
            <a:ext cx="66294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五、牛顿力学的时空观</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8195" name="Text Box 3"/>
          <p:cNvSpPr txBox="1">
            <a:spLocks noChangeArrowheads="1"/>
          </p:cNvSpPr>
          <p:nvPr/>
        </p:nvSpPr>
        <p:spPr bwMode="auto">
          <a:xfrm>
            <a:off x="376238" y="731838"/>
            <a:ext cx="3505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由伽利略变换可得：</a:t>
            </a:r>
            <a:endParaRPr kumimoji="1" lang="zh-CN" altLang="en-US" sz="2800" b="1">
              <a:latin typeface="Times New Roman" panose="02020603050405020304" pitchFamily="18" charset="0"/>
            </a:endParaRPr>
          </a:p>
        </p:txBody>
      </p:sp>
      <p:sp>
        <p:nvSpPr>
          <p:cNvPr id="8197" name="Text Box 5"/>
          <p:cNvSpPr txBox="1">
            <a:spLocks noChangeArrowheads="1"/>
          </p:cNvSpPr>
          <p:nvPr/>
        </p:nvSpPr>
        <p:spPr bwMode="auto">
          <a:xfrm>
            <a:off x="376238" y="1285875"/>
            <a:ext cx="35814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任何一个物理事件所经历的时间，从任何一个参考系来测量，都将是完全一样的。</a:t>
            </a:r>
            <a:endParaRPr kumimoji="1" lang="zh-CN" altLang="en-US" sz="2800" b="1">
              <a:latin typeface="Times New Roman" panose="02020603050405020304" pitchFamily="18" charset="0"/>
            </a:endParaRPr>
          </a:p>
        </p:txBody>
      </p:sp>
      <p:sp>
        <p:nvSpPr>
          <p:cNvPr id="8198" name="Rectangle 6"/>
          <p:cNvSpPr>
            <a:spLocks noChangeArrowheads="1"/>
          </p:cNvSpPr>
          <p:nvPr/>
        </p:nvSpPr>
        <p:spPr bwMode="auto">
          <a:xfrm>
            <a:off x="3644900" y="2686050"/>
            <a:ext cx="5486400" cy="579438"/>
          </a:xfrm>
          <a:prstGeom prst="rect">
            <a:avLst/>
          </a:prstGeom>
          <a:noFill/>
          <a:ln w="9525">
            <a:noFill/>
            <a:miter lim="800000"/>
          </a:ln>
          <a:effectLst/>
        </p:spPr>
        <p:txBody>
          <a:bodyPr>
            <a:spAutoFit/>
          </a:bodyPr>
          <a:lstStyle/>
          <a:p>
            <a:pPr eaLnBrk="1" hangingPunct="1">
              <a:defRPr/>
            </a:pPr>
            <a:r>
              <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时间的量度与参考系无关。</a:t>
            </a:r>
            <a:endPar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grpSp>
        <p:nvGrpSpPr>
          <p:cNvPr id="2" name="Group 20"/>
          <p:cNvGrpSpPr/>
          <p:nvPr/>
        </p:nvGrpSpPr>
        <p:grpSpPr bwMode="auto">
          <a:xfrm>
            <a:off x="376238" y="3429000"/>
            <a:ext cx="7926387" cy="1001713"/>
            <a:chOff x="336" y="2496"/>
            <a:chExt cx="4993" cy="631"/>
          </a:xfrm>
        </p:grpSpPr>
        <p:sp>
          <p:nvSpPr>
            <p:cNvPr id="21521" name="Text Box 8"/>
            <p:cNvSpPr txBox="1">
              <a:spLocks noChangeArrowheads="1"/>
            </p:cNvSpPr>
            <p:nvPr/>
          </p:nvSpPr>
          <p:spPr bwMode="auto">
            <a:xfrm>
              <a:off x="336" y="2496"/>
              <a:ext cx="4993"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对空间中某两点之间的距离，在      系和    系中的测量值分别是：</a:t>
              </a:r>
              <a:endParaRPr kumimoji="1" lang="zh-CN" altLang="en-US" sz="2800" b="1">
                <a:latin typeface="Times New Roman" panose="02020603050405020304" pitchFamily="18" charset="0"/>
              </a:endParaRPr>
            </a:p>
          </p:txBody>
        </p:sp>
        <p:graphicFrame>
          <p:nvGraphicFramePr>
            <p:cNvPr id="21522" name="Object 9"/>
            <p:cNvGraphicFramePr>
              <a:graphicFrameLocks noChangeAspect="1"/>
            </p:cNvGraphicFramePr>
            <p:nvPr/>
          </p:nvGraphicFramePr>
          <p:xfrm>
            <a:off x="4338" y="2527"/>
            <a:ext cx="243" cy="297"/>
          </p:xfrm>
          <a:graphic>
            <a:graphicData uri="http://schemas.openxmlformats.org/presentationml/2006/ole">
              <mc:AlternateContent xmlns:mc="http://schemas.openxmlformats.org/markup-compatibility/2006">
                <mc:Choice xmlns:v="urn:schemas-microsoft-com:vml" Requires="v">
                  <p:oleObj spid="_x0000_s21573" name="公式" r:id="rId1" imgW="139700" imgH="203200" progId="Equation.3">
                    <p:embed/>
                  </p:oleObj>
                </mc:Choice>
                <mc:Fallback>
                  <p:oleObj name="公式" r:id="rId1" imgW="139700" imgH="2032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 y="2527"/>
                          <a:ext cx="243"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3" name="Object 10"/>
            <p:cNvGraphicFramePr>
              <a:graphicFrameLocks noChangeAspect="1"/>
            </p:cNvGraphicFramePr>
            <p:nvPr/>
          </p:nvGraphicFramePr>
          <p:xfrm>
            <a:off x="3565" y="2514"/>
            <a:ext cx="315" cy="296"/>
          </p:xfrm>
          <a:graphic>
            <a:graphicData uri="http://schemas.openxmlformats.org/presentationml/2006/ole">
              <mc:AlternateContent xmlns:mc="http://schemas.openxmlformats.org/markup-compatibility/2006">
                <mc:Choice xmlns:v="urn:schemas-microsoft-com:vml" Requires="v">
                  <p:oleObj spid="_x0000_s21574" name="公式" r:id="rId3" imgW="228600" imgH="203200" progId="Equation.3">
                    <p:embed/>
                  </p:oleObj>
                </mc:Choice>
                <mc:Fallback>
                  <p:oleObj name="公式" r:id="rId3" imgW="228600" imgH="203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 y="2514"/>
                          <a:ext cx="3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06" name="Object 14"/>
          <p:cNvGraphicFramePr>
            <a:graphicFrameLocks noChangeAspect="1"/>
          </p:cNvGraphicFramePr>
          <p:nvPr/>
        </p:nvGraphicFramePr>
        <p:xfrm>
          <a:off x="2085975" y="4283075"/>
          <a:ext cx="4719638" cy="622300"/>
        </p:xfrm>
        <a:graphic>
          <a:graphicData uri="http://schemas.openxmlformats.org/presentationml/2006/ole">
            <mc:AlternateContent xmlns:mc="http://schemas.openxmlformats.org/markup-compatibility/2006">
              <mc:Choice xmlns:v="urn:schemas-microsoft-com:vml" Requires="v">
                <p:oleObj spid="_x0000_s21575" name="公式" r:id="rId5" imgW="3733800" imgH="368300" progId="Equation.3">
                  <p:embed/>
                </p:oleObj>
              </mc:Choice>
              <mc:Fallback>
                <p:oleObj name="公式" r:id="rId5" imgW="3733800" imgH="3683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975" y="4283075"/>
                        <a:ext cx="47196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7" name="Object 15"/>
          <p:cNvGraphicFramePr>
            <a:graphicFrameLocks noChangeAspect="1"/>
          </p:cNvGraphicFramePr>
          <p:nvPr/>
        </p:nvGraphicFramePr>
        <p:xfrm>
          <a:off x="2052638" y="4870450"/>
          <a:ext cx="4786312" cy="685800"/>
        </p:xfrm>
        <a:graphic>
          <a:graphicData uri="http://schemas.openxmlformats.org/presentationml/2006/ole">
            <mc:AlternateContent xmlns:mc="http://schemas.openxmlformats.org/markup-compatibility/2006">
              <mc:Choice xmlns:v="urn:schemas-microsoft-com:vml" Requires="v">
                <p:oleObj spid="_x0000_s21576" name="公式" r:id="rId7" imgW="3429000" imgH="368300" progId="Equation.3">
                  <p:embed/>
                </p:oleObj>
              </mc:Choice>
              <mc:Fallback>
                <p:oleObj name="公式" r:id="rId7" imgW="3429000" imgH="3683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2638" y="4870450"/>
                        <a:ext cx="4786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8" name="AutoShape 16"/>
          <p:cNvSpPr>
            <a:spLocks noChangeArrowheads="1"/>
          </p:cNvSpPr>
          <p:nvPr/>
        </p:nvSpPr>
        <p:spPr bwMode="auto">
          <a:xfrm>
            <a:off x="5059363" y="2239963"/>
            <a:ext cx="1546225" cy="433387"/>
          </a:xfrm>
          <a:prstGeom prst="wedgeRoundRectCallout">
            <a:avLst>
              <a:gd name="adj1" fmla="val -100759"/>
              <a:gd name="adj2" fmla="val -47000"/>
              <a:gd name="adj3" fmla="val 16667"/>
            </a:avLst>
          </a:prstGeom>
          <a:noFill/>
          <a:ln w="28575" algn="ctr">
            <a:solidFill>
              <a:srgbClr val="8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nvGrpSpPr>
          <p:cNvPr id="3" name="Group 19"/>
          <p:cNvGrpSpPr/>
          <p:nvPr/>
        </p:nvGrpSpPr>
        <p:grpSpPr bwMode="auto">
          <a:xfrm>
            <a:off x="4692650" y="269875"/>
            <a:ext cx="3046413" cy="2416175"/>
            <a:chOff x="3171" y="513"/>
            <a:chExt cx="1919" cy="1522"/>
          </a:xfrm>
        </p:grpSpPr>
        <p:graphicFrame>
          <p:nvGraphicFramePr>
            <p:cNvPr id="21519" name="Object 17"/>
            <p:cNvGraphicFramePr>
              <a:graphicFrameLocks noChangeAspect="1"/>
            </p:cNvGraphicFramePr>
            <p:nvPr/>
          </p:nvGraphicFramePr>
          <p:xfrm>
            <a:off x="3389" y="513"/>
            <a:ext cx="1701" cy="1522"/>
          </p:xfrm>
          <a:graphic>
            <a:graphicData uri="http://schemas.openxmlformats.org/presentationml/2006/ole">
              <mc:AlternateContent xmlns:mc="http://schemas.openxmlformats.org/markup-compatibility/2006">
                <mc:Choice xmlns:v="urn:schemas-microsoft-com:vml" Requires="v">
                  <p:oleObj spid="_x0000_s21577" name="公式" r:id="rId9" imgW="965200" imgH="863600" progId="Equation.3">
                    <p:embed/>
                  </p:oleObj>
                </mc:Choice>
                <mc:Fallback>
                  <p:oleObj name="公式" r:id="rId9" imgW="965200" imgH="863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9" y="513"/>
                          <a:ext cx="1701" cy="1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AutoShape 18"/>
            <p:cNvSpPr/>
            <p:nvPr/>
          </p:nvSpPr>
          <p:spPr bwMode="auto">
            <a:xfrm flipH="1">
              <a:off x="3171" y="673"/>
              <a:ext cx="136" cy="1270"/>
            </a:xfrm>
            <a:prstGeom prst="rightBrace">
              <a:avLst>
                <a:gd name="adj1" fmla="val 77819"/>
                <a:gd name="adj2" fmla="val 48046"/>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17" name="Object 0"/>
          <p:cNvGraphicFramePr>
            <a:graphicFrameLocks noChangeAspect="1"/>
          </p:cNvGraphicFramePr>
          <p:nvPr/>
        </p:nvGraphicFramePr>
        <p:xfrm>
          <a:off x="5445125" y="5499100"/>
          <a:ext cx="2236788" cy="522288"/>
        </p:xfrm>
        <a:graphic>
          <a:graphicData uri="http://schemas.openxmlformats.org/presentationml/2006/ole">
            <mc:AlternateContent xmlns:mc="http://schemas.openxmlformats.org/markup-compatibility/2006">
              <mc:Choice xmlns:v="urn:schemas-microsoft-com:vml" Requires="v">
                <p:oleObj spid="_x0000_s21578" name="公式" r:id="rId11" imgW="1384300" imgH="203200" progId="Equation.3">
                  <p:embed/>
                </p:oleObj>
              </mc:Choice>
              <mc:Fallback>
                <p:oleObj name="公式" r:id="rId11" imgW="1384300" imgH="203200" progId="Equation.3">
                  <p:embed/>
                  <p:pic>
                    <p:nvPicPr>
                      <p:cNvPr id="0" name="Object 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5125" y="5499100"/>
                        <a:ext cx="2236788" cy="522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5"/>
          <p:cNvSpPr txBox="1">
            <a:spLocks noChangeArrowheads="1"/>
          </p:cNvSpPr>
          <p:nvPr/>
        </p:nvSpPr>
        <p:spPr bwMode="auto">
          <a:xfrm>
            <a:off x="779463" y="5505450"/>
            <a:ext cx="5410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测量距离两端要求</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同时</a:t>
            </a:r>
            <a:r>
              <a:rPr kumimoji="1" lang="zh-CN" altLang="en-US" sz="2800" b="1" dirty="0">
                <a:latin typeface="Times New Roman" panose="02020603050405020304" pitchFamily="18" charset="0"/>
              </a:rPr>
              <a:t>进行：</a:t>
            </a:r>
            <a:endParaRPr kumimoji="1" lang="zh-CN" altLang="en-US" sz="2800" b="1" dirty="0">
              <a:latin typeface="Times New Roman" panose="02020603050405020304" pitchFamily="18" charset="0"/>
            </a:endParaRPr>
          </a:p>
        </p:txBody>
      </p:sp>
      <p:graphicFrame>
        <p:nvGraphicFramePr>
          <p:cNvPr id="19" name="Object 1"/>
          <p:cNvGraphicFramePr>
            <a:graphicFrameLocks noChangeAspect="1"/>
          </p:cNvGraphicFramePr>
          <p:nvPr/>
        </p:nvGraphicFramePr>
        <p:xfrm>
          <a:off x="3732213" y="6134100"/>
          <a:ext cx="1744662" cy="512763"/>
        </p:xfrm>
        <a:graphic>
          <a:graphicData uri="http://schemas.openxmlformats.org/presentationml/2006/ole">
            <mc:AlternateContent xmlns:mc="http://schemas.openxmlformats.org/markup-compatibility/2006">
              <mc:Choice xmlns:v="urn:schemas-microsoft-com:vml" Requires="v">
                <p:oleObj spid="_x0000_s21579" name="公式" r:id="rId13" imgW="977900" imgH="165100" progId="Equation.3">
                  <p:embed/>
                </p:oleObj>
              </mc:Choice>
              <mc:Fallback>
                <p:oleObj name="公式" r:id="rId13" imgW="977900" imgH="1651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2213" y="6134100"/>
                        <a:ext cx="1744662" cy="5127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horizontal)">
                                      <p:cBhvr>
                                        <p:cTn id="12" dur="500"/>
                                        <p:tgtEl>
                                          <p:spTgt spid="819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8208"/>
                                        </p:tgtEl>
                                        <p:attrNameLst>
                                          <p:attrName>style.visibility</p:attrName>
                                        </p:attrNameLst>
                                      </p:cBhvr>
                                      <p:to>
                                        <p:strVal val="visible"/>
                                      </p:to>
                                    </p:set>
                                    <p:animEffect transition="in" filter="wipe(right)">
                                      <p:cBhvr>
                                        <p:cTn id="21" dur="500"/>
                                        <p:tgtEl>
                                          <p:spTgt spid="8208"/>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8197"/>
                                        </p:tgtEl>
                                        <p:attrNameLst>
                                          <p:attrName>style.visibility</p:attrName>
                                        </p:attrNameLst>
                                      </p:cBhvr>
                                      <p:to>
                                        <p:strVal val="visible"/>
                                      </p:to>
                                    </p:set>
                                    <p:animEffect transition="in" filter="dissolve">
                                      <p:cBhvr>
                                        <p:cTn id="25" dur="500"/>
                                        <p:tgtEl>
                                          <p:spTgt spid="8197"/>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8198"/>
                                        </p:tgtEl>
                                        <p:attrNameLst>
                                          <p:attrName>style.visibility</p:attrName>
                                        </p:attrNameLst>
                                      </p:cBhvr>
                                      <p:to>
                                        <p:strVal val="visible"/>
                                      </p:to>
                                    </p:set>
                                    <p:anim calcmode="lin" valueType="num">
                                      <p:cBhvr>
                                        <p:cTn id="30" dur="500" fill="hold"/>
                                        <p:tgtEl>
                                          <p:spTgt spid="8198"/>
                                        </p:tgtEl>
                                        <p:attrNameLst>
                                          <p:attrName>ppt_w</p:attrName>
                                        </p:attrNameLst>
                                      </p:cBhvr>
                                      <p:tavLst>
                                        <p:tav tm="0">
                                          <p:val>
                                            <p:fltVal val="0"/>
                                          </p:val>
                                        </p:tav>
                                        <p:tav tm="100000">
                                          <p:val>
                                            <p:strVal val="#ppt_w"/>
                                          </p:val>
                                        </p:tav>
                                      </p:tavLst>
                                    </p:anim>
                                    <p:anim calcmode="lin" valueType="num">
                                      <p:cBhvr>
                                        <p:cTn id="31" dur="500" fill="hold"/>
                                        <p:tgtEl>
                                          <p:spTgt spid="8198"/>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206"/>
                                        </p:tgtEl>
                                        <p:attrNameLst>
                                          <p:attrName>style.visibility</p:attrName>
                                        </p:attrNameLst>
                                      </p:cBhvr>
                                      <p:to>
                                        <p:strVal val="visible"/>
                                      </p:to>
                                    </p:set>
                                    <p:animEffect transition="in" filter="blinds(horizontal)">
                                      <p:cBhvr>
                                        <p:cTn id="41" dur="500"/>
                                        <p:tgtEl>
                                          <p:spTgt spid="820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207"/>
                                        </p:tgtEl>
                                        <p:attrNameLst>
                                          <p:attrName>style.visibility</p:attrName>
                                        </p:attrNameLst>
                                      </p:cBhvr>
                                      <p:to>
                                        <p:strVal val="visible"/>
                                      </p:to>
                                    </p:set>
                                    <p:animEffect transition="in" filter="blinds(horizontal)">
                                      <p:cBhvr>
                                        <p:cTn id="46" dur="500"/>
                                        <p:tgtEl>
                                          <p:spTgt spid="8207"/>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heckerboard(across)">
                                      <p:cBhvr>
                                        <p:cTn id="51" dur="500"/>
                                        <p:tgtEl>
                                          <p:spTgt spid="18"/>
                                        </p:tgtEl>
                                      </p:cBhvr>
                                    </p:animEffect>
                                  </p:childTnLst>
                                </p:cTn>
                              </p:par>
                            </p:childTnLst>
                          </p:cTn>
                        </p:par>
                        <p:par>
                          <p:cTn id="52" fill="hold">
                            <p:stCondLst>
                              <p:cond delay="500"/>
                            </p:stCondLst>
                            <p:childTnLst>
                              <p:par>
                                <p:cTn id="53" presetID="3" presetClass="entr" presetSubtype="10"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7" grpId="0" autoUpdateAnimBg="0"/>
      <p:bldP spid="8198" grpId="0" autoUpdateAnimBg="0"/>
      <p:bldP spid="8208" grpId="0" animBg="1" autoUpdateAnimBg="0"/>
      <p:bldP spid="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00CB7C-3D1C-407C-932F-3C4A81F7B30C}" type="slidenum">
              <a:rPr lang="en-US" altLang="zh-CN" sz="1800" smtClean="0">
                <a:solidFill>
                  <a:srgbClr val="0000FF"/>
                </a:solidFill>
              </a:rPr>
            </a:fld>
            <a:endParaRPr lang="en-US" altLang="zh-CN" sz="1800" smtClean="0">
              <a:solidFill>
                <a:srgbClr val="0000FF"/>
              </a:solidFill>
            </a:endParaRPr>
          </a:p>
        </p:txBody>
      </p:sp>
      <p:graphicFrame>
        <p:nvGraphicFramePr>
          <p:cNvPr id="106497" name="Object 1"/>
          <p:cNvGraphicFramePr>
            <a:graphicFrameLocks noChangeAspect="1"/>
          </p:cNvGraphicFramePr>
          <p:nvPr/>
        </p:nvGraphicFramePr>
        <p:xfrm>
          <a:off x="3529013" y="547688"/>
          <a:ext cx="1744662" cy="512762"/>
        </p:xfrm>
        <a:graphic>
          <a:graphicData uri="http://schemas.openxmlformats.org/presentationml/2006/ole">
            <mc:AlternateContent xmlns:mc="http://schemas.openxmlformats.org/markup-compatibility/2006">
              <mc:Choice xmlns:v="urn:schemas-microsoft-com:vml" Requires="v">
                <p:oleObj spid="_x0000_s22546" name="公式" r:id="rId1" imgW="977900" imgH="165100" progId="Equation.3">
                  <p:embed/>
                </p:oleObj>
              </mc:Choice>
              <mc:Fallback>
                <p:oleObj name="公式" r:id="rId1" imgW="977900" imgH="1651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3" y="547688"/>
                        <a:ext cx="1744662" cy="5127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Text Box 7"/>
          <p:cNvSpPr txBox="1">
            <a:spLocks noChangeArrowheads="1"/>
          </p:cNvSpPr>
          <p:nvPr/>
        </p:nvSpPr>
        <p:spPr bwMode="auto">
          <a:xfrm>
            <a:off x="477838" y="1258888"/>
            <a:ext cx="7467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空间任何两点间的距离，在任何一个惯性参考系中测量，都是绝对相等的。</a:t>
            </a:r>
            <a:endParaRPr kumimoji="1" lang="zh-CN" altLang="en-US" sz="2800" b="1">
              <a:latin typeface="Times New Roman" panose="02020603050405020304" pitchFamily="18" charset="0"/>
            </a:endParaRPr>
          </a:p>
        </p:txBody>
      </p:sp>
      <p:sp>
        <p:nvSpPr>
          <p:cNvPr id="29704" name="Rectangle 8"/>
          <p:cNvSpPr>
            <a:spLocks noChangeArrowheads="1"/>
          </p:cNvSpPr>
          <p:nvPr/>
        </p:nvSpPr>
        <p:spPr bwMode="auto">
          <a:xfrm>
            <a:off x="2784158" y="2356644"/>
            <a:ext cx="5791200" cy="579438"/>
          </a:xfrm>
          <a:prstGeom prst="rect">
            <a:avLst/>
          </a:prstGeom>
          <a:noFill/>
          <a:ln w="9525">
            <a:noFill/>
            <a:miter lim="800000"/>
          </a:ln>
          <a:effectLst/>
        </p:spPr>
        <p:txBody>
          <a:bodyPr>
            <a:spAutoFit/>
          </a:bodyPr>
          <a:lstStyle/>
          <a:p>
            <a:pPr eaLnBrk="1" hangingPunct="1">
              <a:defRPr/>
            </a:pPr>
            <a:r>
              <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空间的量度与参考系无关。</a:t>
            </a:r>
            <a:endPar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29705" name="Text Box 9"/>
          <p:cNvSpPr txBox="1">
            <a:spLocks noChangeArrowheads="1"/>
          </p:cNvSpPr>
          <p:nvPr/>
        </p:nvSpPr>
        <p:spPr bwMode="auto">
          <a:xfrm>
            <a:off x="477838" y="4991100"/>
            <a:ext cx="7696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实践证明，绝对时空观是不正确的；</a:t>
            </a:r>
            <a:endParaRPr kumimoji="1" lang="zh-CN" altLang="en-US" sz="2800" b="1">
              <a:latin typeface="Times New Roman" panose="02020603050405020304" pitchFamily="18" charset="0"/>
            </a:endParaRPr>
          </a:p>
        </p:txBody>
      </p:sp>
      <p:sp>
        <p:nvSpPr>
          <p:cNvPr id="29706" name="Text Box 10"/>
          <p:cNvSpPr txBox="1">
            <a:spLocks noChangeArrowheads="1"/>
          </p:cNvSpPr>
          <p:nvPr/>
        </p:nvSpPr>
        <p:spPr bwMode="auto">
          <a:xfrm>
            <a:off x="401638" y="3162300"/>
            <a:ext cx="8001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综上所述，时间的量度和空间的量度都与参考系无关，时间与空间无关，时间、空间与物质无关。</a:t>
            </a:r>
            <a:endParaRPr kumimoji="1" lang="zh-CN" altLang="en-US" sz="2800" b="1">
              <a:latin typeface="Times New Roman" panose="02020603050405020304" pitchFamily="18" charset="0"/>
            </a:endParaRPr>
          </a:p>
        </p:txBody>
      </p:sp>
      <p:sp>
        <p:nvSpPr>
          <p:cNvPr id="29707" name="Text Box 11"/>
          <p:cNvSpPr txBox="1">
            <a:spLocks noChangeArrowheads="1"/>
          </p:cNvSpPr>
          <p:nvPr/>
        </p:nvSpPr>
        <p:spPr bwMode="auto">
          <a:xfrm>
            <a:off x="3068638" y="4268788"/>
            <a:ext cx="6019800" cy="604837"/>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牛顿力学的绝对时空观。</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29708" name="Text Box 12"/>
          <p:cNvSpPr txBox="1">
            <a:spLocks noChangeArrowheads="1"/>
          </p:cNvSpPr>
          <p:nvPr/>
        </p:nvSpPr>
        <p:spPr bwMode="auto">
          <a:xfrm>
            <a:off x="457200" y="5614988"/>
            <a:ext cx="8496300" cy="604837"/>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相对论扬弃了绝对时空观，并建立了新的时空概念。</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6497"/>
                                        </p:tgtEl>
                                        <p:attrNameLst>
                                          <p:attrName>style.visibility</p:attrName>
                                        </p:attrNameLst>
                                      </p:cBhvr>
                                      <p:to>
                                        <p:strVal val="visible"/>
                                      </p:to>
                                    </p:set>
                                    <p:animEffect transition="in" filter="blinds(horizontal)">
                                      <p:cBhvr>
                                        <p:cTn id="7" dur="500"/>
                                        <p:tgtEl>
                                          <p:spTgt spid="1064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dissolve">
                                      <p:cBhvr>
                                        <p:cTn id="12" dur="500"/>
                                        <p:tgtEl>
                                          <p:spTgt spid="2970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9704"/>
                                        </p:tgtEl>
                                        <p:attrNameLst>
                                          <p:attrName>style.visibility</p:attrName>
                                        </p:attrNameLst>
                                      </p:cBhvr>
                                      <p:to>
                                        <p:strVal val="visible"/>
                                      </p:to>
                                    </p:set>
                                    <p:anim calcmode="lin" valueType="num">
                                      <p:cBhvr>
                                        <p:cTn id="17" dur="500" fill="hold"/>
                                        <p:tgtEl>
                                          <p:spTgt spid="29704"/>
                                        </p:tgtEl>
                                        <p:attrNameLst>
                                          <p:attrName>ppt_w</p:attrName>
                                        </p:attrNameLst>
                                      </p:cBhvr>
                                      <p:tavLst>
                                        <p:tav tm="0">
                                          <p:val>
                                            <p:fltVal val="0"/>
                                          </p:val>
                                        </p:tav>
                                        <p:tav tm="100000">
                                          <p:val>
                                            <p:strVal val="#ppt_w"/>
                                          </p:val>
                                        </p:tav>
                                      </p:tavLst>
                                    </p:anim>
                                    <p:anim calcmode="lin" valueType="num">
                                      <p:cBhvr>
                                        <p:cTn id="18" dur="500" fill="hold"/>
                                        <p:tgtEl>
                                          <p:spTgt spid="2970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706"/>
                                        </p:tgtEl>
                                        <p:attrNameLst>
                                          <p:attrName>style.visibility</p:attrName>
                                        </p:attrNameLst>
                                      </p:cBhvr>
                                      <p:to>
                                        <p:strVal val="visible"/>
                                      </p:to>
                                    </p:set>
                                    <p:animEffect transition="in" filter="blinds(horizontal)">
                                      <p:cBhvr>
                                        <p:cTn id="23" dur="500"/>
                                        <p:tgtEl>
                                          <p:spTgt spid="29706"/>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9707"/>
                                        </p:tgtEl>
                                        <p:attrNameLst>
                                          <p:attrName>style.visibility</p:attrName>
                                        </p:attrNameLst>
                                      </p:cBhvr>
                                      <p:to>
                                        <p:strVal val="visible"/>
                                      </p:to>
                                    </p:set>
                                    <p:anim calcmode="lin" valueType="num">
                                      <p:cBhvr>
                                        <p:cTn id="28" dur="500" fill="hold"/>
                                        <p:tgtEl>
                                          <p:spTgt spid="29707"/>
                                        </p:tgtEl>
                                        <p:attrNameLst>
                                          <p:attrName>ppt_w</p:attrName>
                                        </p:attrNameLst>
                                      </p:cBhvr>
                                      <p:tavLst>
                                        <p:tav tm="0">
                                          <p:val>
                                            <p:fltVal val="0"/>
                                          </p:val>
                                        </p:tav>
                                        <p:tav tm="100000">
                                          <p:val>
                                            <p:strVal val="#ppt_w"/>
                                          </p:val>
                                        </p:tav>
                                      </p:tavLst>
                                    </p:anim>
                                    <p:anim calcmode="lin" valueType="num">
                                      <p:cBhvr>
                                        <p:cTn id="29" dur="500" fill="hold"/>
                                        <p:tgtEl>
                                          <p:spTgt spid="29707"/>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705"/>
                                        </p:tgtEl>
                                        <p:attrNameLst>
                                          <p:attrName>style.visibility</p:attrName>
                                        </p:attrNameLst>
                                      </p:cBhvr>
                                      <p:to>
                                        <p:strVal val="visible"/>
                                      </p:to>
                                    </p:set>
                                    <p:animEffect transition="in" filter="wipe(down)">
                                      <p:cBhvr>
                                        <p:cTn id="34" dur="500"/>
                                        <p:tgtEl>
                                          <p:spTgt spid="29705"/>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708"/>
                                        </p:tgtEl>
                                        <p:attrNameLst>
                                          <p:attrName>style.visibility</p:attrName>
                                        </p:attrNameLst>
                                      </p:cBhvr>
                                      <p:to>
                                        <p:strVal val="visible"/>
                                      </p:to>
                                    </p:set>
                                    <p:animEffect transition="in" filter="wipe(down)">
                                      <p:cBhvr>
                                        <p:cTn id="38" dur="500"/>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P spid="29704" grpId="0" autoUpdateAnimBg="0"/>
      <p:bldP spid="29705" grpId="0" autoUpdateAnimBg="0"/>
      <p:bldP spid="29706" grpId="0" autoUpdateAnimBg="0"/>
      <p:bldP spid="29707" grpId="0" autoUpdateAnimBg="0"/>
      <p:bldP spid="2970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FC7505-7764-4F7F-AED3-8EC5CF37A61F}" type="slidenum">
              <a:rPr lang="en-US" altLang="zh-CN" sz="1800" smtClean="0">
                <a:solidFill>
                  <a:srgbClr val="0000FF"/>
                </a:solidFill>
              </a:rPr>
            </a:fld>
            <a:endParaRPr lang="en-US" altLang="zh-CN" sz="1800" smtClean="0">
              <a:solidFill>
                <a:srgbClr val="0000FF"/>
              </a:solidFill>
            </a:endParaRPr>
          </a:p>
        </p:txBody>
      </p:sp>
      <p:sp>
        <p:nvSpPr>
          <p:cNvPr id="69636" name="Rectangle 4"/>
          <p:cNvSpPr>
            <a:spLocks noChangeArrowheads="1"/>
          </p:cNvSpPr>
          <p:nvPr/>
        </p:nvSpPr>
        <p:spPr bwMode="auto">
          <a:xfrm>
            <a:off x="280988" y="1401763"/>
            <a:ext cx="8424862"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lang="en-US" altLang="zh-CN" sz="2800" b="1">
                <a:latin typeface="Times New Roman" panose="02020603050405020304" pitchFamily="18" charset="0"/>
              </a:rPr>
              <a:t>19</a:t>
            </a:r>
            <a:r>
              <a:rPr lang="zh-CN" altLang="en-US" sz="2800" b="1">
                <a:latin typeface="宋体" panose="02010600030101010101" pitchFamily="2" charset="-122"/>
              </a:rPr>
              <a:t>世纪末电磁学有了很大发展，</a:t>
            </a:r>
            <a:r>
              <a:rPr lang="en-US" altLang="zh-CN" sz="2800" b="1">
                <a:latin typeface="Times New Roman" panose="02020603050405020304" pitchFamily="18" charset="0"/>
              </a:rPr>
              <a:t>1865</a:t>
            </a:r>
            <a:r>
              <a:rPr lang="zh-CN" altLang="en-US" sz="2800" b="1">
                <a:latin typeface="宋体" panose="02010600030101010101" pitchFamily="2" charset="-122"/>
              </a:rPr>
              <a:t>年麦克斯韦总结出电磁场方程组；预言了电磁波的存在；指出光是一种电磁波，真空中其速率各向均为</a:t>
            </a:r>
            <a:r>
              <a:rPr lang="en-US" altLang="zh-CN" sz="2800" b="1" i="1">
                <a:latin typeface="Times New Roman" panose="02020603050405020304" pitchFamily="18" charset="0"/>
              </a:rPr>
              <a:t>c</a:t>
            </a:r>
            <a:r>
              <a:rPr lang="en-US" altLang="zh-CN" sz="2800" b="1">
                <a:latin typeface="宋体" panose="02010600030101010101" pitchFamily="2" charset="-122"/>
              </a:rPr>
              <a:t> </a:t>
            </a:r>
            <a:r>
              <a:rPr lang="zh-CN" altLang="en-US" sz="2800" b="1">
                <a:latin typeface="宋体" panose="02010600030101010101" pitchFamily="2" charset="-122"/>
              </a:rPr>
              <a:t>；</a:t>
            </a:r>
            <a:r>
              <a:rPr lang="en-US" altLang="zh-CN" sz="2800" b="1">
                <a:latin typeface="Times New Roman" panose="02020603050405020304" pitchFamily="18" charset="0"/>
              </a:rPr>
              <a:t>1888</a:t>
            </a:r>
            <a:r>
              <a:rPr lang="zh-CN" altLang="en-US" sz="2800" b="1">
                <a:latin typeface="宋体" panose="02010600030101010101" pitchFamily="2" charset="-122"/>
              </a:rPr>
              <a:t>年赫兹在实验上证实了电磁波的存在。</a:t>
            </a:r>
            <a:r>
              <a:rPr lang="zh-CN" altLang="en-US" b="1">
                <a:latin typeface="宋体" panose="02010600030101010101" pitchFamily="2" charset="-122"/>
              </a:rPr>
              <a:t>                  </a:t>
            </a:r>
            <a:endParaRPr lang="zh-CN" altLang="en-US" b="1">
              <a:latin typeface="宋体" panose="02010600030101010101" pitchFamily="2" charset="-122"/>
            </a:endParaRPr>
          </a:p>
        </p:txBody>
      </p:sp>
      <p:sp>
        <p:nvSpPr>
          <p:cNvPr id="69637" name="Rectangle 5"/>
          <p:cNvSpPr>
            <a:spLocks noChangeArrowheads="1"/>
          </p:cNvSpPr>
          <p:nvPr/>
        </p:nvSpPr>
        <p:spPr bwMode="auto">
          <a:xfrm>
            <a:off x="241300" y="5486400"/>
            <a:ext cx="640873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lang="zh-CN" altLang="en-US" sz="2800" b="1">
                <a:latin typeface="宋体" panose="02010600030101010101" pitchFamily="2" charset="-122"/>
              </a:rPr>
              <a:t>但按伽利略变换，光速在一个参考系中若是</a:t>
            </a:r>
            <a:r>
              <a:rPr lang="en-US" altLang="zh-CN" sz="2800" b="1" i="1">
                <a:latin typeface="Times New Roman" panose="02020603050405020304" pitchFamily="18" charset="0"/>
              </a:rPr>
              <a:t>c</a:t>
            </a:r>
            <a:r>
              <a:rPr lang="zh-CN" altLang="en-US" sz="2800" b="1">
                <a:latin typeface="宋体" panose="02010600030101010101" pitchFamily="2" charset="-122"/>
              </a:rPr>
              <a:t>，在另一参考系中必不是</a:t>
            </a:r>
            <a:r>
              <a:rPr lang="en-US" altLang="zh-CN" sz="2800" b="1" i="1">
                <a:latin typeface="Times New Roman" panose="02020603050405020304" pitchFamily="18" charset="0"/>
              </a:rPr>
              <a:t>c</a:t>
            </a:r>
            <a:r>
              <a:rPr lang="zh-CN" altLang="en-US" sz="2800" b="1">
                <a:latin typeface="宋体" panose="02010600030101010101" pitchFamily="2" charset="-122"/>
              </a:rPr>
              <a:t>。</a:t>
            </a:r>
            <a:endParaRPr lang="zh-CN" altLang="en-US" sz="2800" b="1">
              <a:latin typeface="宋体" panose="02010600030101010101" pitchFamily="2" charset="-122"/>
            </a:endParaRPr>
          </a:p>
        </p:txBody>
      </p:sp>
      <p:graphicFrame>
        <p:nvGraphicFramePr>
          <p:cNvPr id="69638" name="Object 6"/>
          <p:cNvGraphicFramePr>
            <a:graphicFrameLocks noChangeAspect="1"/>
          </p:cNvGraphicFramePr>
          <p:nvPr/>
        </p:nvGraphicFramePr>
        <p:xfrm>
          <a:off x="6834188" y="5611813"/>
          <a:ext cx="1862137" cy="552450"/>
        </p:xfrm>
        <a:graphic>
          <a:graphicData uri="http://schemas.openxmlformats.org/presentationml/2006/ole">
            <mc:AlternateContent xmlns:mc="http://schemas.openxmlformats.org/markup-compatibility/2006">
              <mc:Choice xmlns:v="urn:schemas-microsoft-com:vml" Requires="v">
                <p:oleObj spid="_x0000_s23572" name="公式" r:id="rId1" imgW="1066800" imgH="203200" progId="Equation.3">
                  <p:embed/>
                </p:oleObj>
              </mc:Choice>
              <mc:Fallback>
                <p:oleObj name="公式" r:id="rId1" imgW="1066800" imgH="203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188" y="5611813"/>
                        <a:ext cx="1862137" cy="552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0" name="Text Box 8"/>
          <p:cNvSpPr txBox="1">
            <a:spLocks noChangeArrowheads="1"/>
          </p:cNvSpPr>
          <p:nvPr/>
        </p:nvSpPr>
        <p:spPr bwMode="auto">
          <a:xfrm>
            <a:off x="292100" y="939800"/>
            <a:ext cx="8382000" cy="519113"/>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一、</a:t>
            </a:r>
            <a:r>
              <a:rPr kumimoji="1" lang="zh-CN" altLang="en-US" sz="2800" b="1" dirty="0">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2" charset="-122"/>
              </a:rPr>
              <a:t>伽利略变换的局限性</a:t>
            </a:r>
            <a:r>
              <a:rPr kumimoji="1" lang="zh-CN" altLang="en-US" sz="2800" b="1" dirty="0">
                <a:latin typeface="宋体" panose="02010600030101010101" pitchFamily="2" charset="-122"/>
              </a:rPr>
              <a:t>（</a:t>
            </a:r>
            <a:r>
              <a:rPr kumimoji="1" lang="zh-CN" altLang="en-US" sz="2800" b="1" dirty="0">
                <a:latin typeface="楷体_GB2312" pitchFamily="49" charset="-122"/>
                <a:ea typeface="楷体_GB2312" pitchFamily="49" charset="-122"/>
              </a:rPr>
              <a:t>牛顿力学的困难）</a:t>
            </a:r>
            <a:endParaRPr kumimoji="1" lang="zh-CN" altLang="en-US" sz="2800" b="1" dirty="0">
              <a:latin typeface="宋体" panose="02010600030101010101" pitchFamily="2" charset="-122"/>
            </a:endParaRPr>
          </a:p>
        </p:txBody>
      </p:sp>
      <p:sp>
        <p:nvSpPr>
          <p:cNvPr id="69643" name="Rectangle 11"/>
          <p:cNvSpPr>
            <a:spLocks noChangeArrowheads="1"/>
          </p:cNvSpPr>
          <p:nvPr/>
        </p:nvSpPr>
        <p:spPr bwMode="auto">
          <a:xfrm>
            <a:off x="241300" y="4838700"/>
            <a:ext cx="4500563" cy="647700"/>
          </a:xfrm>
          <a:prstGeom prst="rect">
            <a:avLst/>
          </a:prstGeom>
          <a:noFill/>
          <a:ln w="9525">
            <a:noFill/>
            <a:miter lim="800000"/>
          </a:ln>
          <a:effectLst/>
        </p:spPr>
        <p:txBody>
          <a:bodyPr>
            <a:spAutoFit/>
          </a:bodyPr>
          <a:lstStyle/>
          <a:p>
            <a:pPr indent="12700" algn="just" eaLnBrk="1" hangingPunct="1">
              <a:lnSpc>
                <a:spcPct val="130000"/>
              </a:lnSpc>
              <a:defRPr/>
            </a:pP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问题</a:t>
            </a: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1</a:t>
            </a: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sz="2800" b="1" dirty="0">
                <a:latin typeface="Times New Roman" panose="02020603050405020304" pitchFamily="18" charset="0"/>
              </a:rPr>
              <a:t>关于光速</a:t>
            </a:r>
            <a:endParaRPr lang="zh-CN" altLang="en-US" sz="2800" b="1" dirty="0">
              <a:latin typeface="Times New Roman" panose="02020603050405020304" pitchFamily="18" charset="0"/>
            </a:endParaRPr>
          </a:p>
        </p:txBody>
      </p:sp>
      <p:sp>
        <p:nvSpPr>
          <p:cNvPr id="9" name="Text Box 7"/>
          <p:cNvSpPr txBox="1">
            <a:spLocks noChangeArrowheads="1"/>
          </p:cNvSpPr>
          <p:nvPr/>
        </p:nvSpPr>
        <p:spPr bwMode="auto">
          <a:xfrm>
            <a:off x="1106488" y="60325"/>
            <a:ext cx="6477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Tx/>
              <a:buNone/>
            </a:pPr>
            <a:r>
              <a:rPr kumimoji="1" lang="zh-CN" altLang="en-US" b="1">
                <a:latin typeface="黑体" panose="02010609060101010101" pitchFamily="2" charset="-122"/>
                <a:ea typeface="黑体" panose="02010609060101010101" pitchFamily="2" charset="-122"/>
              </a:rPr>
              <a:t>第</a:t>
            </a:r>
            <a:r>
              <a:rPr kumimoji="1" lang="en-US" altLang="zh-CN" b="1">
                <a:latin typeface="黑体" panose="02010609060101010101" pitchFamily="2" charset="-122"/>
                <a:ea typeface="黑体" panose="02010609060101010101" pitchFamily="2" charset="-122"/>
              </a:rPr>
              <a:t>2</a:t>
            </a:r>
            <a:r>
              <a:rPr kumimoji="1" lang="zh-CN" altLang="en-US" b="1">
                <a:latin typeface="黑体" panose="02010609060101010101" pitchFamily="2" charset="-122"/>
                <a:ea typeface="黑体" panose="02010609060101010101" pitchFamily="2" charset="-122"/>
              </a:rPr>
              <a:t>节  狭义相对论基本原理</a:t>
            </a:r>
            <a:endParaRPr kumimoji="1" lang="zh-CN" altLang="en-US" b="1">
              <a:latin typeface="黑体" panose="02010609060101010101" pitchFamily="2" charset="-122"/>
              <a:ea typeface="黑体" panose="02010609060101010101" pitchFamily="2" charset="-122"/>
            </a:endParaRPr>
          </a:p>
        </p:txBody>
      </p:sp>
      <p:sp>
        <p:nvSpPr>
          <p:cNvPr id="10" name="Rectangle 29"/>
          <p:cNvSpPr>
            <a:spLocks noChangeArrowheads="1"/>
          </p:cNvSpPr>
          <p:nvPr/>
        </p:nvSpPr>
        <p:spPr bwMode="auto">
          <a:xfrm>
            <a:off x="687388" y="496888"/>
            <a:ext cx="7416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0000FF"/>
                </a:solidFill>
                <a:ea typeface="隶书" panose="02010509060101010101" pitchFamily="49" charset="-122"/>
              </a:rPr>
              <a:t>Basic Postulates of Special Relativity</a:t>
            </a:r>
            <a:endParaRPr lang="en-US" altLang="zh-CN" sz="2800">
              <a:solidFill>
                <a:srgbClr val="0000FF"/>
              </a:solidFill>
              <a:ea typeface="隶书" panose="02010509060101010101" pitchFamily="49" charset="-122"/>
            </a:endParaRPr>
          </a:p>
        </p:txBody>
      </p:sp>
      <p:sp>
        <p:nvSpPr>
          <p:cNvPr id="11" name="Rectangle 4"/>
          <p:cNvSpPr>
            <a:spLocks noChangeArrowheads="1"/>
          </p:cNvSpPr>
          <p:nvPr/>
        </p:nvSpPr>
        <p:spPr bwMode="auto">
          <a:xfrm>
            <a:off x="252413" y="3684588"/>
            <a:ext cx="8424862"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Tx/>
              <a:buNone/>
            </a:pPr>
            <a:r>
              <a:rPr lang="en-US" altLang="zh-CN" sz="2800" b="1">
                <a:latin typeface="Times New Roman" panose="02020603050405020304" pitchFamily="18" charset="0"/>
              </a:rPr>
              <a:t>19</a:t>
            </a:r>
            <a:r>
              <a:rPr lang="zh-CN" altLang="en-US" sz="2800" b="1">
                <a:latin typeface="宋体" panose="02010600030101010101" pitchFamily="2" charset="-122"/>
              </a:rPr>
              <a:t>世纪末观察和实验结果表明，在任何惯性系中所测得的光在真空中的速率都相等。</a:t>
            </a:r>
            <a:endParaRPr lang="zh-CN" altLang="en-US"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9640"/>
                                        </p:tgtEl>
                                        <p:attrNameLst>
                                          <p:attrName>style.visibility</p:attrName>
                                        </p:attrNameLst>
                                      </p:cBhvr>
                                      <p:to>
                                        <p:strVal val="visible"/>
                                      </p:to>
                                    </p:set>
                                    <p:animEffect transition="in" filter="box(in)">
                                      <p:cBhvr>
                                        <p:cTn id="16" dur="500"/>
                                        <p:tgtEl>
                                          <p:spTgt spid="6964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9636"/>
                                        </p:tgtEl>
                                        <p:attrNameLst>
                                          <p:attrName>style.visibility</p:attrName>
                                        </p:attrNameLst>
                                      </p:cBhvr>
                                      <p:to>
                                        <p:strVal val="visible"/>
                                      </p:to>
                                    </p:set>
                                    <p:animEffect transition="in" filter="blinds(horizontal)">
                                      <p:cBhvr>
                                        <p:cTn id="21" dur="500"/>
                                        <p:tgtEl>
                                          <p:spTgt spid="696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69643"/>
                                        </p:tgtEl>
                                        <p:attrNameLst>
                                          <p:attrName>style.visibility</p:attrName>
                                        </p:attrNameLst>
                                      </p:cBhvr>
                                      <p:to>
                                        <p:strVal val="visible"/>
                                      </p:to>
                                    </p:set>
                                    <p:animEffect transition="in" filter="box(in)">
                                      <p:cBhvr>
                                        <p:cTn id="31" dur="500"/>
                                        <p:tgtEl>
                                          <p:spTgt spid="6964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37"/>
                                        </p:tgtEl>
                                        <p:attrNameLst>
                                          <p:attrName>style.visibility</p:attrName>
                                        </p:attrNameLst>
                                      </p:cBhvr>
                                      <p:to>
                                        <p:strVal val="visible"/>
                                      </p:to>
                                    </p:set>
                                    <p:animEffect transition="in" filter="dissolve">
                                      <p:cBhvr>
                                        <p:cTn id="36" dur="500"/>
                                        <p:tgtEl>
                                          <p:spTgt spid="69637"/>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69638"/>
                                        </p:tgtEl>
                                        <p:attrNameLst>
                                          <p:attrName>style.visibility</p:attrName>
                                        </p:attrNameLst>
                                      </p:cBhvr>
                                      <p:to>
                                        <p:strVal val="visible"/>
                                      </p:to>
                                    </p:set>
                                    <p:animEffect transition="in" filter="blinds(horizontal)">
                                      <p:cBhvr>
                                        <p:cTn id="40"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7" grpId="0" autoUpdateAnimBg="0"/>
      <p:bldP spid="69640" grpId="0" autoUpdateAnimBg="0"/>
      <p:bldP spid="69643" grpId="0" autoUpdateAnimBg="0"/>
      <p:bldP spid="9" grpId="0" autoUpdateAnimBg="0"/>
      <p:bldP spid="10" grpId="0"/>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0E5C5C2-C3EC-4F26-88B8-A5EF42EE9C20}" type="slidenum">
              <a:rPr lang="en-US" altLang="zh-CN" sz="1800" smtClean="0">
                <a:solidFill>
                  <a:srgbClr val="0000FF"/>
                </a:solidFill>
              </a:rPr>
            </a:fld>
            <a:endParaRPr lang="en-US" altLang="zh-CN" sz="1800" smtClean="0">
              <a:solidFill>
                <a:srgbClr val="0000FF"/>
              </a:solidFill>
            </a:endParaRPr>
          </a:p>
        </p:txBody>
      </p:sp>
      <p:sp>
        <p:nvSpPr>
          <p:cNvPr id="71684" name="Rectangle 4"/>
          <p:cNvSpPr>
            <a:spLocks noChangeArrowheads="1"/>
          </p:cNvSpPr>
          <p:nvPr/>
        </p:nvSpPr>
        <p:spPr bwMode="auto">
          <a:xfrm>
            <a:off x="254000" y="1528763"/>
            <a:ext cx="8567738" cy="1165225"/>
          </a:xfrm>
          <a:prstGeom prst="rect">
            <a:avLst/>
          </a:prstGeom>
          <a:noFill/>
          <a:ln w="9525">
            <a:noFill/>
            <a:miter lim="800000"/>
          </a:ln>
          <a:effectLst/>
        </p:spPr>
        <p:txBody>
          <a:bodyPr>
            <a:spAutoFit/>
          </a:bodyPr>
          <a:lstStyle/>
          <a:p>
            <a:pPr indent="12700" algn="just" eaLnBrk="1" hangingPunct="1">
              <a:lnSpc>
                <a:spcPct val="110000"/>
              </a:lnSpc>
              <a:defRPr/>
            </a:pPr>
            <a:r>
              <a:rPr lang="zh-CN" altLang="en-US" sz="2800" b="1" dirty="0">
                <a:latin typeface="宋体" panose="02010600030101010101" pitchFamily="2" charset="-122"/>
              </a:rPr>
              <a:t>人们</a:t>
            </a:r>
            <a:r>
              <a:rPr lang="zh-CN" altLang="en-US" sz="2800" b="1" dirty="0">
                <a:solidFill>
                  <a:schemeClr val="folHlink"/>
                </a:solidFill>
                <a:latin typeface="黑体" panose="02010609060101010101" pitchFamily="2" charset="-122"/>
                <a:ea typeface="黑体" panose="02010609060101010101" pitchFamily="2" charset="-122"/>
              </a:rPr>
              <a:t>假设</a:t>
            </a:r>
            <a:r>
              <a:rPr lang="zh-CN" altLang="en-US" sz="2800" b="1" dirty="0">
                <a:latin typeface="宋体" panose="02010600030101010101" pitchFamily="2" charset="-122"/>
              </a:rPr>
              <a:t>：宇宙中充满了叫</a:t>
            </a:r>
            <a:r>
              <a:rPr lang="zh-CN" altLang="en-US" sz="2800" b="1" dirty="0">
                <a:latin typeface="Times New Roman" panose="02020603050405020304"/>
              </a:rPr>
              <a:t>“</a:t>
            </a:r>
            <a:r>
              <a:rPr lang="zh-CN" altLang="en-US" sz="3200" b="1" dirty="0">
                <a:solidFill>
                  <a:srgbClr val="9900FF"/>
                </a:solidFill>
                <a:effectLst>
                  <a:outerShdw blurRad="38100" dist="38100" dir="2700000" algn="tl">
                    <a:srgbClr val="C0C0C0"/>
                  </a:outerShdw>
                </a:effectLst>
                <a:latin typeface="楷体_GB2312" pitchFamily="49" charset="-122"/>
                <a:ea typeface="楷体_GB2312" pitchFamily="49" charset="-122"/>
              </a:rPr>
              <a:t>以太</a:t>
            </a:r>
            <a:r>
              <a:rPr lang="en-US" altLang="zh-CN" sz="2800" b="1" dirty="0">
                <a:latin typeface="宋体" panose="02010600030101010101" pitchFamily="2" charset="-122"/>
              </a:rPr>
              <a:t>(</a:t>
            </a:r>
            <a:r>
              <a:rPr lang="en-US" altLang="zh-CN" sz="2800" b="1" dirty="0">
                <a:latin typeface="Times New Roman" panose="02020603050405020304" pitchFamily="18" charset="0"/>
              </a:rPr>
              <a:t>ether</a:t>
            </a:r>
            <a:r>
              <a:rPr lang="en-US" altLang="zh-CN" sz="2800" b="1" dirty="0">
                <a:latin typeface="宋体" panose="02010600030101010101" pitchFamily="2" charset="-122"/>
              </a:rPr>
              <a:t>)</a:t>
            </a:r>
            <a:r>
              <a:rPr lang="en-US" altLang="zh-CN" sz="2800" b="1" dirty="0">
                <a:latin typeface="Times New Roman" panose="02020603050405020304"/>
              </a:rPr>
              <a:t>”</a:t>
            </a:r>
            <a:r>
              <a:rPr lang="zh-CN" altLang="en-US" sz="2800" b="1" dirty="0">
                <a:latin typeface="宋体" panose="02010600030101010101" pitchFamily="2" charset="-122"/>
              </a:rPr>
              <a:t>的物质，电磁波靠</a:t>
            </a:r>
            <a:r>
              <a:rPr lang="zh-CN" altLang="en-US" sz="2800" b="1" dirty="0">
                <a:latin typeface="Times New Roman" panose="02020603050405020304"/>
              </a:rPr>
              <a:t>“</a:t>
            </a:r>
            <a:r>
              <a:rPr lang="zh-CN" altLang="en-US" sz="2800" b="1" dirty="0">
                <a:latin typeface="宋体" panose="02010600030101010101" pitchFamily="2" charset="-122"/>
              </a:rPr>
              <a:t>以太</a:t>
            </a:r>
            <a:r>
              <a:rPr lang="zh-CN" altLang="en-US" sz="2800" b="1" dirty="0">
                <a:latin typeface="Times New Roman" panose="02020603050405020304"/>
              </a:rPr>
              <a:t>”</a:t>
            </a:r>
            <a:r>
              <a:rPr lang="zh-CN" altLang="en-US" sz="2800" b="1" dirty="0">
                <a:latin typeface="宋体" panose="02010600030101010101" pitchFamily="2" charset="-122"/>
              </a:rPr>
              <a:t>传播。</a:t>
            </a:r>
            <a:r>
              <a:rPr lang="zh-CN" altLang="en-US" sz="3200" b="1" dirty="0">
                <a:latin typeface="宋体" panose="02010600030101010101" pitchFamily="2" charset="-122"/>
              </a:rPr>
              <a:t>   </a:t>
            </a:r>
            <a:endParaRPr lang="zh-CN" altLang="en-US" sz="3200" b="1" dirty="0">
              <a:latin typeface="宋体" panose="02010600030101010101" pitchFamily="2" charset="-122"/>
            </a:endParaRPr>
          </a:p>
        </p:txBody>
      </p:sp>
      <p:sp>
        <p:nvSpPr>
          <p:cNvPr id="71685" name="Rectangle 5"/>
          <p:cNvSpPr>
            <a:spLocks noChangeArrowheads="1"/>
          </p:cNvSpPr>
          <p:nvPr/>
        </p:nvSpPr>
        <p:spPr bwMode="auto">
          <a:xfrm>
            <a:off x="203200" y="2651125"/>
            <a:ext cx="8618538"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2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以太”是相对一切运动的</a:t>
            </a:r>
            <a:r>
              <a:rPr lang="zh-CN" altLang="en-US" sz="2800" b="1">
                <a:solidFill>
                  <a:srgbClr val="FF0000"/>
                </a:solidFill>
                <a:latin typeface="宋体" panose="02010600030101010101" pitchFamily="2" charset="-122"/>
              </a:rPr>
              <a:t>绝对静止的参考系</a:t>
            </a:r>
            <a:r>
              <a:rPr lang="zh-CN" altLang="en-US" sz="2800" b="1">
                <a:latin typeface="宋体" panose="02010600030101010101" pitchFamily="2" charset="-122"/>
              </a:rPr>
              <a:t>；电磁场方程组只在</a:t>
            </a:r>
            <a:r>
              <a:rPr lang="zh-CN" altLang="en-US" sz="2800" b="1">
                <a:latin typeface="Times New Roman" panose="02020603050405020304" pitchFamily="18" charset="0"/>
              </a:rPr>
              <a:t>“</a:t>
            </a:r>
            <a:r>
              <a:rPr lang="zh-CN" altLang="en-US" sz="2800" b="1">
                <a:latin typeface="宋体" panose="02010600030101010101" pitchFamily="2" charset="-122"/>
              </a:rPr>
              <a:t>以太</a:t>
            </a:r>
            <a:r>
              <a:rPr lang="zh-CN" altLang="en-US" sz="2800" b="1">
                <a:latin typeface="Times New Roman" panose="02020603050405020304" pitchFamily="18" charset="0"/>
              </a:rPr>
              <a:t>”</a:t>
            </a:r>
            <a:r>
              <a:rPr lang="zh-CN" altLang="en-US" sz="2800" b="1">
                <a:latin typeface="宋体" panose="02010600030101010101" pitchFamily="2" charset="-122"/>
              </a:rPr>
              <a:t>参考系成立；光波在</a:t>
            </a:r>
            <a:r>
              <a:rPr lang="zh-CN" altLang="en-US" sz="2800" b="1">
                <a:latin typeface="Times New Roman" panose="02020603050405020304" pitchFamily="18" charset="0"/>
              </a:rPr>
              <a:t>“</a:t>
            </a:r>
            <a:r>
              <a:rPr lang="zh-CN" altLang="en-US" sz="2800" b="1">
                <a:latin typeface="宋体" panose="02010600030101010101" pitchFamily="2" charset="-122"/>
              </a:rPr>
              <a:t>以太</a:t>
            </a:r>
            <a:r>
              <a:rPr lang="zh-CN" altLang="en-US" sz="2800" b="1">
                <a:latin typeface="Times New Roman" panose="02020603050405020304" pitchFamily="18" charset="0"/>
              </a:rPr>
              <a:t>”</a:t>
            </a:r>
            <a:r>
              <a:rPr lang="zh-CN" altLang="en-US" sz="2800" b="1">
                <a:latin typeface="宋体" panose="02010600030101010101" pitchFamily="2" charset="-122"/>
              </a:rPr>
              <a:t>参考系中速率各向为</a:t>
            </a:r>
            <a:r>
              <a:rPr lang="en-US" altLang="zh-CN" sz="2800" b="1" i="1">
                <a:latin typeface="Times New Roman" panose="02020603050405020304" pitchFamily="18" charset="0"/>
              </a:rPr>
              <a:t>c</a:t>
            </a:r>
            <a:r>
              <a:rPr lang="zh-CN" altLang="en-US" sz="2800" b="1">
                <a:latin typeface="宋体" panose="02010600030101010101" pitchFamily="2" charset="-122"/>
              </a:rPr>
              <a:t>。</a:t>
            </a:r>
            <a:r>
              <a:rPr lang="zh-CN" altLang="en-US" b="1">
                <a:latin typeface="宋体" panose="02010600030101010101" pitchFamily="2" charset="-122"/>
              </a:rPr>
              <a:t> </a:t>
            </a:r>
            <a:endParaRPr lang="zh-CN" altLang="en-US" b="1">
              <a:latin typeface="宋体" panose="02010600030101010101" pitchFamily="2" charset="-122"/>
            </a:endParaRPr>
          </a:p>
        </p:txBody>
      </p:sp>
      <p:sp>
        <p:nvSpPr>
          <p:cNvPr id="71686" name="Rectangle 6"/>
          <p:cNvSpPr>
            <a:spLocks noChangeArrowheads="1"/>
          </p:cNvSpPr>
          <p:nvPr/>
        </p:nvSpPr>
        <p:spPr bwMode="auto">
          <a:xfrm>
            <a:off x="203200" y="4391025"/>
            <a:ext cx="8358188"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zh-CN" altLang="en-US" sz="2800" b="1">
                <a:latin typeface="Times New Roman" panose="02020603050405020304" pitchFamily="18" charset="0"/>
              </a:rPr>
              <a:t>按伽利略变换，电磁波相对于其他参考系（如地球）    速率就不会各向均匀，而和此参考系相对于“以太”的速度有关。</a:t>
            </a:r>
            <a:endParaRPr lang="zh-CN" altLang="en-US" sz="2800" b="1">
              <a:latin typeface="Times New Roman" panose="02020603050405020304" pitchFamily="18" charset="0"/>
            </a:endParaRPr>
          </a:p>
        </p:txBody>
      </p:sp>
      <p:sp>
        <p:nvSpPr>
          <p:cNvPr id="71687" name="Rectangle 7"/>
          <p:cNvSpPr>
            <a:spLocks noChangeArrowheads="1"/>
          </p:cNvSpPr>
          <p:nvPr/>
        </p:nvSpPr>
        <p:spPr bwMode="auto">
          <a:xfrm>
            <a:off x="203200" y="6040438"/>
            <a:ext cx="8153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Tx/>
              <a:buNone/>
            </a:pPr>
            <a:r>
              <a:rPr lang="zh-CN" altLang="en-US" sz="2800" b="1">
                <a:latin typeface="Times New Roman" panose="02020603050405020304" pitchFamily="18" charset="0"/>
              </a:rPr>
              <a:t>若此，如在地球上测光速，可能 </a:t>
            </a:r>
            <a:r>
              <a:rPr lang="en-US" altLang="zh-CN" sz="2800" b="1">
                <a:latin typeface="Times New Roman" panose="02020603050405020304" pitchFamily="18" charset="0"/>
              </a:rPr>
              <a:t>&gt; </a:t>
            </a:r>
            <a:r>
              <a:rPr lang="en-US" altLang="zh-CN" sz="2800" b="1" i="1">
                <a:latin typeface="Times New Roman" panose="02020603050405020304" pitchFamily="18" charset="0"/>
              </a:rPr>
              <a:t>c</a:t>
            </a:r>
            <a:r>
              <a:rPr lang="zh-CN" altLang="en-US" sz="2800" b="1">
                <a:latin typeface="Times New Roman" panose="02020603050405020304" pitchFamily="18" charset="0"/>
              </a:rPr>
              <a:t>或</a:t>
            </a:r>
            <a:r>
              <a:rPr lang="en-US" altLang="zh-CN" sz="2800" b="1">
                <a:latin typeface="Times New Roman" panose="02020603050405020304" pitchFamily="18" charset="0"/>
              </a:rPr>
              <a:t>&lt; </a:t>
            </a:r>
            <a:r>
              <a:rPr lang="en-US" altLang="zh-CN" sz="2800" b="1" i="1">
                <a:latin typeface="Times New Roman" panose="02020603050405020304" pitchFamily="18" charset="0"/>
              </a:rPr>
              <a:t>c</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71692" name="Rectangle 12"/>
          <p:cNvSpPr>
            <a:spLocks noChangeArrowheads="1"/>
          </p:cNvSpPr>
          <p:nvPr/>
        </p:nvSpPr>
        <p:spPr bwMode="auto">
          <a:xfrm>
            <a:off x="220663" y="892175"/>
            <a:ext cx="7343775" cy="652463"/>
          </a:xfrm>
          <a:prstGeom prst="rect">
            <a:avLst/>
          </a:prstGeom>
          <a:noFill/>
          <a:ln w="9525">
            <a:noFill/>
            <a:miter lim="800000"/>
          </a:ln>
          <a:effectLst/>
        </p:spPr>
        <p:txBody>
          <a:bodyPr>
            <a:spAutoFit/>
          </a:bodyPr>
          <a:lstStyle/>
          <a:p>
            <a:pPr indent="12700" algn="just" eaLnBrk="1" hangingPunct="1">
              <a:lnSpc>
                <a:spcPct val="130000"/>
              </a:lnSpc>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当时的解决办法：</a:t>
            </a:r>
            <a:r>
              <a:rPr lang="zh-CN" altLang="en-US" sz="2800" b="1" dirty="0">
                <a:latin typeface="Times New Roman" panose="02020603050405020304" pitchFamily="18" charset="0"/>
              </a:rPr>
              <a:t>关于</a:t>
            </a:r>
            <a:r>
              <a:rPr lang="zh-CN" altLang="zh-CN" sz="2800" b="1" dirty="0">
                <a:latin typeface="Times New Roman" panose="02020603050405020304" pitchFamily="18" charset="0"/>
              </a:rPr>
              <a:t>真空中的电磁波</a:t>
            </a:r>
            <a:endParaRPr lang="zh-CN" altLang="en-US" sz="2800" b="1" dirty="0">
              <a:latin typeface="Times New Roman" panose="02020603050405020304" pitchFamily="18" charset="0"/>
            </a:endParaRPr>
          </a:p>
        </p:txBody>
      </p:sp>
      <p:sp>
        <p:nvSpPr>
          <p:cNvPr id="8" name="Rectangle 13"/>
          <p:cNvSpPr>
            <a:spLocks noChangeArrowheads="1"/>
          </p:cNvSpPr>
          <p:nvPr/>
        </p:nvSpPr>
        <p:spPr bwMode="auto">
          <a:xfrm>
            <a:off x="211138" y="288925"/>
            <a:ext cx="7924800" cy="647700"/>
          </a:xfrm>
          <a:prstGeom prst="rect">
            <a:avLst/>
          </a:prstGeom>
          <a:noFill/>
          <a:ln w="9525">
            <a:noFill/>
            <a:miter lim="800000"/>
          </a:ln>
          <a:effectLst/>
        </p:spPr>
        <p:txBody>
          <a:bodyPr>
            <a:spAutoFit/>
          </a:bodyPr>
          <a:lstStyle/>
          <a:p>
            <a:pPr indent="12700" algn="just" eaLnBrk="1" hangingPunct="1">
              <a:lnSpc>
                <a:spcPct val="130000"/>
              </a:lnSpc>
              <a:defRPr/>
            </a:pP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问题</a:t>
            </a: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ea typeface="Tahoma" panose="020B0604030504040204" pitchFamily="34" charset="0"/>
                <a:cs typeface="Times New Roman" panose="02020603050405020304" pitchFamily="18" charset="0"/>
              </a:rPr>
              <a:t>2</a:t>
            </a:r>
            <a:r>
              <a:rPr kumimoji="1"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zh-CN" altLang="en-US" sz="2800" b="1" dirty="0">
                <a:latin typeface="Times New Roman" panose="02020603050405020304" pitchFamily="18" charset="0"/>
              </a:rPr>
              <a:t>伽利略变换对电磁规律不适用。</a:t>
            </a:r>
            <a:endParaRPr lang="zh-CN" altLang="en-US" sz="2800" b="1" dirty="0">
              <a:effectLst>
                <a:outerShdw blurRad="38100" dist="38100" dir="2700000" algn="tl">
                  <a:srgbClr val="C0C0C0"/>
                </a:outerShdw>
              </a:effectLst>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692"/>
                                        </p:tgtEl>
                                        <p:attrNameLst>
                                          <p:attrName>style.visibility</p:attrName>
                                        </p:attrNameLst>
                                      </p:cBhvr>
                                      <p:to>
                                        <p:strVal val="visible"/>
                                      </p:to>
                                    </p:set>
                                    <p:animEffect transition="in" filter="box(in)">
                                      <p:cBhvr>
                                        <p:cTn id="12" dur="500"/>
                                        <p:tgtEl>
                                          <p:spTgt spid="716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blinds(horizontal)">
                                      <p:cBhvr>
                                        <p:cTn id="17" dur="500"/>
                                        <p:tgtEl>
                                          <p:spTgt spid="7168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685"/>
                                        </p:tgtEl>
                                        <p:attrNameLst>
                                          <p:attrName>style.visibility</p:attrName>
                                        </p:attrNameLst>
                                      </p:cBhvr>
                                      <p:to>
                                        <p:strVal val="visible"/>
                                      </p:to>
                                    </p:set>
                                    <p:animEffect transition="in" filter="dissolve">
                                      <p:cBhvr>
                                        <p:cTn id="22" dur="500"/>
                                        <p:tgtEl>
                                          <p:spTgt spid="716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686"/>
                                        </p:tgtEl>
                                        <p:attrNameLst>
                                          <p:attrName>style.visibility</p:attrName>
                                        </p:attrNameLst>
                                      </p:cBhvr>
                                      <p:to>
                                        <p:strVal val="visible"/>
                                      </p:to>
                                    </p:set>
                                    <p:animEffect transition="in" filter="blinds(horizontal)">
                                      <p:cBhvr>
                                        <p:cTn id="27" dur="500"/>
                                        <p:tgtEl>
                                          <p:spTgt spid="7168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1687"/>
                                        </p:tgtEl>
                                        <p:attrNameLst>
                                          <p:attrName>style.visibility</p:attrName>
                                        </p:attrNameLst>
                                      </p:cBhvr>
                                      <p:to>
                                        <p:strVal val="visible"/>
                                      </p:to>
                                    </p:set>
                                    <p:animEffect transition="in" filter="box(in)">
                                      <p:cBhvr>
                                        <p:cTn id="32"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85" grpId="0" autoUpdateAnimBg="0"/>
      <p:bldP spid="71686" grpId="0" autoUpdateAnimBg="0"/>
      <p:bldP spid="71687" grpId="0" autoUpdateAnimBg="0"/>
      <p:bldP spid="71692" grpId="0" autoUpdateAnimBg="0"/>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D7DF23-540A-41FF-A799-5C93C565FC8B}" type="slidenum">
              <a:rPr lang="en-US" altLang="zh-CN" sz="1800" smtClean="0">
                <a:solidFill>
                  <a:srgbClr val="0000FF"/>
                </a:solidFill>
              </a:rPr>
            </a:fld>
            <a:endParaRPr lang="en-US" altLang="zh-CN" sz="1800" smtClean="0">
              <a:solidFill>
                <a:srgbClr val="0000FF"/>
              </a:solidFill>
            </a:endParaRPr>
          </a:p>
        </p:txBody>
      </p:sp>
      <p:sp>
        <p:nvSpPr>
          <p:cNvPr id="92166" name="Text Box 6"/>
          <p:cNvSpPr txBox="1">
            <a:spLocks noChangeArrowheads="1"/>
          </p:cNvSpPr>
          <p:nvPr/>
        </p:nvSpPr>
        <p:spPr bwMode="auto">
          <a:xfrm>
            <a:off x="134938" y="1270000"/>
            <a:ext cx="412591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华文中宋" panose="02010600040101010101" pitchFamily="2" charset="-122"/>
              </a:rPr>
              <a:t>光波靠 “以太” 传播，光对 “以太” 的绝对速度为</a:t>
            </a:r>
            <a:r>
              <a:rPr lang="en-US" altLang="zh-CN" sz="2800" b="1" i="1">
                <a:latin typeface="Times New Roman" panose="02020603050405020304" pitchFamily="18" charset="0"/>
              </a:rPr>
              <a:t>c</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ea typeface="华文中宋" panose="02010600040101010101" pitchFamily="2" charset="-122"/>
              </a:rPr>
              <a:t>。</a:t>
            </a:r>
            <a:endParaRPr kumimoji="1" lang="zh-CN" altLang="en-US" sz="2400" b="1">
              <a:latin typeface="Times New Roman" panose="02020603050405020304" pitchFamily="18" charset="0"/>
              <a:ea typeface="华文中宋" panose="02010600040101010101" pitchFamily="2" charset="-122"/>
            </a:endParaRPr>
          </a:p>
        </p:txBody>
      </p:sp>
      <p:sp>
        <p:nvSpPr>
          <p:cNvPr id="92168" name="Rectangle 8"/>
          <p:cNvSpPr>
            <a:spLocks noChangeArrowheads="1"/>
          </p:cNvSpPr>
          <p:nvPr/>
        </p:nvSpPr>
        <p:spPr bwMode="auto">
          <a:xfrm>
            <a:off x="134938" y="2252663"/>
            <a:ext cx="4424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若在</a:t>
            </a:r>
            <a:r>
              <a:rPr kumimoji="1" lang="zh-CN" altLang="en-US" sz="2400" b="1">
                <a:solidFill>
                  <a:srgbClr val="0000FF"/>
                </a:solidFill>
                <a:latin typeface="Times New Roman" panose="02020603050405020304" pitchFamily="18" charset="0"/>
                <a:ea typeface="黑体" panose="02010609060101010101" pitchFamily="2" charset="-122"/>
              </a:rPr>
              <a:t>地球</a:t>
            </a:r>
            <a:r>
              <a:rPr kumimoji="1" lang="zh-CN" altLang="en-US" sz="2400" b="1">
                <a:latin typeface="Times New Roman" panose="02020603050405020304" pitchFamily="18" charset="0"/>
              </a:rPr>
              <a:t>上固定一光源</a:t>
            </a:r>
            <a:endParaRPr kumimoji="1" lang="zh-CN" altLang="en-US" sz="2400" b="1">
              <a:latin typeface="Times New Roman" panose="02020603050405020304" pitchFamily="18" charset="0"/>
            </a:endParaRPr>
          </a:p>
        </p:txBody>
      </p:sp>
      <p:sp>
        <p:nvSpPr>
          <p:cNvPr id="92172" name="Text Box 12"/>
          <p:cNvSpPr txBox="1">
            <a:spLocks noChangeArrowheads="1"/>
          </p:cNvSpPr>
          <p:nvPr/>
        </p:nvSpPr>
        <p:spPr bwMode="auto">
          <a:xfrm>
            <a:off x="7146925" y="927100"/>
            <a:ext cx="1997075"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latin typeface="黑体" panose="02010609060101010101" pitchFamily="2" charset="-122"/>
                <a:ea typeface="黑体" panose="02010609060101010101" pitchFamily="2" charset="-122"/>
              </a:rPr>
              <a:t>光</a:t>
            </a:r>
            <a:r>
              <a:rPr kumimoji="1" lang="zh-CN" altLang="en-US" sz="2800" b="1">
                <a:latin typeface="华文中宋" panose="02010600040101010101" pitchFamily="2" charset="-122"/>
                <a:ea typeface="华文中宋" panose="02010600040101010101" pitchFamily="2" charset="-122"/>
              </a:rPr>
              <a:t>对</a:t>
            </a:r>
            <a:r>
              <a:rPr kumimoji="1" lang="zh-CN" altLang="en-US" sz="2800" b="1">
                <a:effectLst>
                  <a:outerShdw blurRad="38100" dist="38100" dir="2700000" algn="tl">
                    <a:srgbClr val="C0C0C0"/>
                  </a:outerShdw>
                </a:effectLst>
                <a:latin typeface="华文中宋" panose="02010600040101010101" pitchFamily="2" charset="-122"/>
                <a:ea typeface="华文中宋" panose="02010600040101010101" pitchFamily="2" charset="-122"/>
              </a:rPr>
              <a:t>以太</a:t>
            </a:r>
            <a:endParaRPr kumimoji="1" lang="zh-CN" altLang="en-US" sz="2800" b="1">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graphicFrame>
        <p:nvGraphicFramePr>
          <p:cNvPr id="92173" name="Object 13"/>
          <p:cNvGraphicFramePr>
            <a:graphicFrameLocks noChangeAspect="1"/>
          </p:cNvGraphicFramePr>
          <p:nvPr/>
        </p:nvGraphicFramePr>
        <p:xfrm>
          <a:off x="7435850" y="1430338"/>
          <a:ext cx="406400" cy="546100"/>
        </p:xfrm>
        <a:graphic>
          <a:graphicData uri="http://schemas.openxmlformats.org/presentationml/2006/ole">
            <mc:AlternateContent xmlns:mc="http://schemas.openxmlformats.org/markup-compatibility/2006">
              <mc:Choice xmlns:v="urn:schemas-microsoft-com:vml" Requires="v">
                <p:oleObj spid="_x0000_s27756" name="公式" r:id="rId1" imgW="88900" imgH="203200" progId="Equation.3">
                  <p:embed/>
                </p:oleObj>
              </mc:Choice>
              <mc:Fallback>
                <p:oleObj name="公式" r:id="rId1" imgW="88900" imgH="2032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850" y="1430338"/>
                        <a:ext cx="406400" cy="5461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4"/>
          <p:cNvGrpSpPr/>
          <p:nvPr/>
        </p:nvGrpSpPr>
        <p:grpSpPr bwMode="auto">
          <a:xfrm>
            <a:off x="4891088" y="1862138"/>
            <a:ext cx="4002087" cy="3954462"/>
            <a:chOff x="3081" y="981"/>
            <a:chExt cx="2521" cy="2491"/>
          </a:xfrm>
        </p:grpSpPr>
        <p:sp>
          <p:nvSpPr>
            <p:cNvPr id="27705" name="Line 15"/>
            <p:cNvSpPr>
              <a:spLocks noChangeShapeType="1"/>
            </p:cNvSpPr>
            <p:nvPr/>
          </p:nvSpPr>
          <p:spPr bwMode="auto">
            <a:xfrm flipV="1">
              <a:off x="4429" y="1416"/>
              <a:ext cx="873" cy="727"/>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06" name="Line 16"/>
            <p:cNvSpPr>
              <a:spLocks noChangeShapeType="1"/>
            </p:cNvSpPr>
            <p:nvPr/>
          </p:nvSpPr>
          <p:spPr bwMode="auto">
            <a:xfrm rot="120000" flipH="1" flipV="1">
              <a:off x="3448" y="1321"/>
              <a:ext cx="862" cy="817"/>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07" name="Line 17"/>
            <p:cNvSpPr>
              <a:spLocks noChangeShapeType="1"/>
            </p:cNvSpPr>
            <p:nvPr/>
          </p:nvSpPr>
          <p:spPr bwMode="auto">
            <a:xfrm>
              <a:off x="4383" y="2263"/>
              <a:ext cx="408" cy="1134"/>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08" name="Oval 18"/>
            <p:cNvSpPr>
              <a:spLocks noChangeArrowheads="1"/>
            </p:cNvSpPr>
            <p:nvPr/>
          </p:nvSpPr>
          <p:spPr bwMode="auto">
            <a:xfrm>
              <a:off x="3096" y="981"/>
              <a:ext cx="2492" cy="2491"/>
            </a:xfrm>
            <a:prstGeom prst="ellipse">
              <a:avLst/>
            </a:prstGeom>
            <a:noFill/>
            <a:ln w="38100">
              <a:solidFill>
                <a:schemeClr val="fo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709" name="Line 19"/>
            <p:cNvSpPr>
              <a:spLocks noChangeShapeType="1"/>
            </p:cNvSpPr>
            <p:nvPr/>
          </p:nvSpPr>
          <p:spPr bwMode="auto">
            <a:xfrm flipV="1">
              <a:off x="4422" y="2205"/>
              <a:ext cx="1180" cy="1"/>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0" name="Line 20"/>
            <p:cNvSpPr>
              <a:spLocks noChangeShapeType="1"/>
            </p:cNvSpPr>
            <p:nvPr/>
          </p:nvSpPr>
          <p:spPr bwMode="auto">
            <a:xfrm rot="120000" flipH="1">
              <a:off x="3441" y="2232"/>
              <a:ext cx="861" cy="862"/>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1" name="Line 21"/>
            <p:cNvSpPr>
              <a:spLocks noChangeShapeType="1"/>
            </p:cNvSpPr>
            <p:nvPr/>
          </p:nvSpPr>
          <p:spPr bwMode="auto">
            <a:xfrm rot="120000">
              <a:off x="4421" y="2295"/>
              <a:ext cx="997" cy="590"/>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2" name="Line 22"/>
            <p:cNvSpPr>
              <a:spLocks noChangeShapeType="1"/>
            </p:cNvSpPr>
            <p:nvPr/>
          </p:nvSpPr>
          <p:spPr bwMode="auto">
            <a:xfrm rot="120000" flipV="1">
              <a:off x="4375" y="1035"/>
              <a:ext cx="352" cy="1133"/>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3" name="Line 23"/>
            <p:cNvSpPr>
              <a:spLocks noChangeShapeType="1"/>
            </p:cNvSpPr>
            <p:nvPr/>
          </p:nvSpPr>
          <p:spPr bwMode="auto">
            <a:xfrm rot="120000" flipH="1">
              <a:off x="3081" y="2189"/>
              <a:ext cx="1180" cy="47"/>
            </a:xfrm>
            <a:prstGeom prst="line">
              <a:avLst/>
            </a:prstGeom>
            <a:noFill/>
            <a:ln w="38100">
              <a:solidFill>
                <a:schemeClr val="fo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92170" name="Oval 10"/>
          <p:cNvSpPr>
            <a:spLocks noChangeArrowheads="1"/>
          </p:cNvSpPr>
          <p:nvPr/>
        </p:nvSpPr>
        <p:spPr bwMode="auto">
          <a:xfrm>
            <a:off x="6748463" y="3662363"/>
            <a:ext cx="317500" cy="323850"/>
          </a:xfrm>
          <a:prstGeom prst="ellipse">
            <a:avLst/>
          </a:prstGeom>
          <a:gradFill rotWithShape="1">
            <a:gsLst>
              <a:gs pos="0">
                <a:srgbClr val="FF3300"/>
              </a:gs>
              <a:gs pos="100000">
                <a:srgbClr val="8A1C00"/>
              </a:gs>
            </a:gsLst>
            <a:path path="shape">
              <a:fillToRect l="50000" t="50000" r="50000" b="50000"/>
            </a:path>
          </a:gradFill>
          <a:ln w="28575">
            <a:solidFill>
              <a:schemeClr val="hlink"/>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185" name="Rectangle 25"/>
          <p:cNvSpPr>
            <a:spLocks noChangeArrowheads="1"/>
          </p:cNvSpPr>
          <p:nvPr/>
        </p:nvSpPr>
        <p:spPr bwMode="auto">
          <a:xfrm>
            <a:off x="4284663" y="1069975"/>
            <a:ext cx="237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黑体" panose="02010609060101010101" pitchFamily="2" charset="-122"/>
              </a:rPr>
              <a:t>地球</a:t>
            </a:r>
            <a:r>
              <a:rPr kumimoji="1" lang="zh-CN" altLang="en-US" sz="2800" b="1">
                <a:latin typeface="Times New Roman" panose="02020603050405020304" pitchFamily="18" charset="0"/>
              </a:rPr>
              <a:t>对以太</a:t>
            </a:r>
            <a:endParaRPr kumimoji="1" lang="zh-CN" altLang="en-US" sz="2800" b="1">
              <a:latin typeface="Times New Roman" panose="02020603050405020304" pitchFamily="18" charset="0"/>
            </a:endParaRPr>
          </a:p>
        </p:txBody>
      </p:sp>
      <p:graphicFrame>
        <p:nvGraphicFramePr>
          <p:cNvPr id="92187" name="Object 27"/>
          <p:cNvGraphicFramePr>
            <a:graphicFrameLocks noChangeAspect="1"/>
          </p:cNvGraphicFramePr>
          <p:nvPr/>
        </p:nvGraphicFramePr>
        <p:xfrm>
          <a:off x="4572000" y="1573213"/>
          <a:ext cx="423863" cy="593725"/>
        </p:xfrm>
        <a:graphic>
          <a:graphicData uri="http://schemas.openxmlformats.org/presentationml/2006/ole">
            <mc:AlternateContent xmlns:mc="http://schemas.openxmlformats.org/markup-compatibility/2006">
              <mc:Choice xmlns:v="urn:schemas-microsoft-com:vml" Requires="v">
                <p:oleObj spid="_x0000_s27757" name="公式" r:id="rId3" imgW="88900" imgH="203200" progId="Equation.3">
                  <p:embed/>
                </p:oleObj>
              </mc:Choice>
              <mc:Fallback>
                <p:oleObj name="公式" r:id="rId3" imgW="88900" imgH="2032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73213"/>
                        <a:ext cx="4238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8" name="Line 28"/>
          <p:cNvSpPr>
            <a:spLocks noChangeShapeType="1"/>
          </p:cNvSpPr>
          <p:nvPr/>
        </p:nvSpPr>
        <p:spPr bwMode="auto">
          <a:xfrm flipV="1">
            <a:off x="4835525" y="2398713"/>
            <a:ext cx="685800" cy="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92189" name="Rectangle 29"/>
          <p:cNvSpPr>
            <a:spLocks noChangeArrowheads="1"/>
          </p:cNvSpPr>
          <p:nvPr/>
        </p:nvSpPr>
        <p:spPr bwMode="auto">
          <a:xfrm>
            <a:off x="134938" y="2813050"/>
            <a:ext cx="3527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按伽利略的速度变换，满足：</a:t>
            </a:r>
            <a:endParaRPr kumimoji="1" lang="zh-CN" altLang="en-US" sz="2400" b="1">
              <a:latin typeface="Times New Roman" panose="02020603050405020304" pitchFamily="18" charset="0"/>
            </a:endParaRPr>
          </a:p>
        </p:txBody>
      </p:sp>
      <p:graphicFrame>
        <p:nvGraphicFramePr>
          <p:cNvPr id="92190" name="Object 30"/>
          <p:cNvGraphicFramePr>
            <a:graphicFrameLocks noChangeAspect="1"/>
          </p:cNvGraphicFramePr>
          <p:nvPr/>
        </p:nvGraphicFramePr>
        <p:xfrm>
          <a:off x="1025525" y="3779838"/>
          <a:ext cx="1876425" cy="558800"/>
        </p:xfrm>
        <a:graphic>
          <a:graphicData uri="http://schemas.openxmlformats.org/presentationml/2006/ole">
            <mc:AlternateContent xmlns:mc="http://schemas.openxmlformats.org/markup-compatibility/2006">
              <mc:Choice xmlns:v="urn:schemas-microsoft-com:vml" Requires="v">
                <p:oleObj spid="_x0000_s27758" name="Equation" r:id="rId5" imgW="1041400" imgH="203200" progId="Equation.DSMT4">
                  <p:embed/>
                </p:oleObj>
              </mc:Choice>
              <mc:Fallback>
                <p:oleObj name="Equation" r:id="rId5" imgW="1041400" imgH="203200"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525" y="3779838"/>
                        <a:ext cx="18764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1" name="Object 31"/>
          <p:cNvGraphicFramePr>
            <a:graphicFrameLocks noChangeAspect="1"/>
          </p:cNvGraphicFramePr>
          <p:nvPr/>
        </p:nvGraphicFramePr>
        <p:xfrm>
          <a:off x="4427538" y="5156200"/>
          <a:ext cx="392112" cy="498475"/>
        </p:xfrm>
        <a:graphic>
          <a:graphicData uri="http://schemas.openxmlformats.org/presentationml/2006/ole">
            <mc:AlternateContent xmlns:mc="http://schemas.openxmlformats.org/markup-compatibility/2006">
              <mc:Choice xmlns:v="urn:schemas-microsoft-com:vml" Requires="v">
                <p:oleObj spid="_x0000_s27759" name="公式" r:id="rId7" imgW="127000" imgH="203200" progId="Equation.3">
                  <p:embed/>
                </p:oleObj>
              </mc:Choice>
              <mc:Fallback>
                <p:oleObj name="公式" r:id="rId7" imgW="127000" imgH="20320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5156200"/>
                        <a:ext cx="392112"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2" name="Rectangle 32"/>
          <p:cNvSpPr>
            <a:spLocks noChangeArrowheads="1"/>
          </p:cNvSpPr>
          <p:nvPr/>
        </p:nvSpPr>
        <p:spPr bwMode="auto">
          <a:xfrm>
            <a:off x="3851275" y="5678488"/>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9900FF"/>
                </a:solidFill>
                <a:latin typeface="黑体" panose="02010609060101010101" pitchFamily="2" charset="-122"/>
                <a:ea typeface="黑体" panose="02010609060101010101" pitchFamily="2" charset="-122"/>
              </a:rPr>
              <a:t>光对地球</a:t>
            </a:r>
            <a:endParaRPr kumimoji="1" lang="zh-CN" altLang="en-US" sz="2800" b="1">
              <a:solidFill>
                <a:srgbClr val="9900FF"/>
              </a:solidFill>
              <a:latin typeface="黑体" panose="02010609060101010101" pitchFamily="2" charset="-122"/>
              <a:ea typeface="黑体" panose="02010609060101010101" pitchFamily="2" charset="-122"/>
            </a:endParaRPr>
          </a:p>
        </p:txBody>
      </p:sp>
      <p:grpSp>
        <p:nvGrpSpPr>
          <p:cNvPr id="3" name="Group 52"/>
          <p:cNvGrpSpPr/>
          <p:nvPr/>
        </p:nvGrpSpPr>
        <p:grpSpPr bwMode="auto">
          <a:xfrm>
            <a:off x="4211638" y="1982788"/>
            <a:ext cx="4654550" cy="3697287"/>
            <a:chOff x="2653" y="1057"/>
            <a:chExt cx="2932" cy="2329"/>
          </a:xfrm>
        </p:grpSpPr>
        <p:sp>
          <p:nvSpPr>
            <p:cNvPr id="27698" name="Line 34"/>
            <p:cNvSpPr>
              <a:spLocks noChangeShapeType="1"/>
            </p:cNvSpPr>
            <p:nvPr/>
          </p:nvSpPr>
          <p:spPr bwMode="auto">
            <a:xfrm flipV="1">
              <a:off x="4328" y="1057"/>
              <a:ext cx="424" cy="0"/>
            </a:xfrm>
            <a:prstGeom prst="line">
              <a:avLst/>
            </a:prstGeom>
            <a:noFill/>
            <a:ln w="31750">
              <a:solidFill>
                <a:srgbClr val="0000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7699" name="Line 35"/>
            <p:cNvSpPr>
              <a:spLocks noChangeShapeType="1"/>
            </p:cNvSpPr>
            <p:nvPr/>
          </p:nvSpPr>
          <p:spPr bwMode="auto">
            <a:xfrm flipV="1">
              <a:off x="2653" y="2211"/>
              <a:ext cx="432" cy="0"/>
            </a:xfrm>
            <a:prstGeom prst="line">
              <a:avLst/>
            </a:prstGeom>
            <a:noFill/>
            <a:ln w="31750">
              <a:solidFill>
                <a:srgbClr val="0000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7700" name="Line 36"/>
            <p:cNvSpPr>
              <a:spLocks noChangeShapeType="1"/>
            </p:cNvSpPr>
            <p:nvPr/>
          </p:nvSpPr>
          <p:spPr bwMode="auto">
            <a:xfrm flipV="1">
              <a:off x="2989" y="3064"/>
              <a:ext cx="440" cy="0"/>
            </a:xfrm>
            <a:prstGeom prst="line">
              <a:avLst/>
            </a:prstGeom>
            <a:noFill/>
            <a:ln w="31750">
              <a:solidFill>
                <a:srgbClr val="0000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7701" name="Line 37"/>
            <p:cNvSpPr>
              <a:spLocks noChangeShapeType="1"/>
            </p:cNvSpPr>
            <p:nvPr/>
          </p:nvSpPr>
          <p:spPr bwMode="auto">
            <a:xfrm flipV="1">
              <a:off x="4861" y="1422"/>
              <a:ext cx="432" cy="0"/>
            </a:xfrm>
            <a:prstGeom prst="line">
              <a:avLst/>
            </a:prstGeom>
            <a:noFill/>
            <a:ln w="31750">
              <a:solidFill>
                <a:srgbClr val="0000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7702" name="Line 38"/>
            <p:cNvSpPr>
              <a:spLocks noChangeShapeType="1"/>
            </p:cNvSpPr>
            <p:nvPr/>
          </p:nvSpPr>
          <p:spPr bwMode="auto">
            <a:xfrm flipV="1">
              <a:off x="5153" y="2182"/>
              <a:ext cx="432" cy="0"/>
            </a:xfrm>
            <a:prstGeom prst="line">
              <a:avLst/>
            </a:prstGeom>
            <a:noFill/>
            <a:ln w="31750">
              <a:solidFill>
                <a:srgbClr val="0000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7703" name="Line 39"/>
            <p:cNvSpPr>
              <a:spLocks noChangeShapeType="1"/>
            </p:cNvSpPr>
            <p:nvPr/>
          </p:nvSpPr>
          <p:spPr bwMode="auto">
            <a:xfrm flipV="1">
              <a:off x="4351" y="3386"/>
              <a:ext cx="432" cy="0"/>
            </a:xfrm>
            <a:prstGeom prst="line">
              <a:avLst/>
            </a:prstGeom>
            <a:noFill/>
            <a:ln w="31750">
              <a:solidFill>
                <a:srgbClr val="0000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27704" name="Line 40"/>
            <p:cNvSpPr>
              <a:spLocks noChangeShapeType="1"/>
            </p:cNvSpPr>
            <p:nvPr/>
          </p:nvSpPr>
          <p:spPr bwMode="auto">
            <a:xfrm flipV="1">
              <a:off x="4949" y="2883"/>
              <a:ext cx="432" cy="0"/>
            </a:xfrm>
            <a:prstGeom prst="line">
              <a:avLst/>
            </a:prstGeom>
            <a:noFill/>
            <a:ln w="31750">
              <a:solidFill>
                <a:srgbClr val="0000FF"/>
              </a:solidFill>
              <a:round/>
              <a:tailEnd type="arrow"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54"/>
          <p:cNvGrpSpPr/>
          <p:nvPr/>
        </p:nvGrpSpPr>
        <p:grpSpPr bwMode="auto">
          <a:xfrm>
            <a:off x="4211638" y="1862138"/>
            <a:ext cx="3968750" cy="3954462"/>
            <a:chOff x="2653" y="981"/>
            <a:chExt cx="2500" cy="2491"/>
          </a:xfrm>
        </p:grpSpPr>
        <p:sp>
          <p:nvSpPr>
            <p:cNvPr id="27688" name="Line 42"/>
            <p:cNvSpPr>
              <a:spLocks noChangeShapeType="1"/>
            </p:cNvSpPr>
            <p:nvPr/>
          </p:nvSpPr>
          <p:spPr bwMode="auto">
            <a:xfrm rot="120000" flipH="1" flipV="1">
              <a:off x="3008" y="1336"/>
              <a:ext cx="1270" cy="816"/>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27689" name="Group 53"/>
            <p:cNvGrpSpPr/>
            <p:nvPr/>
          </p:nvGrpSpPr>
          <p:grpSpPr bwMode="auto">
            <a:xfrm>
              <a:off x="2653" y="981"/>
              <a:ext cx="2500" cy="2491"/>
              <a:chOff x="2653" y="981"/>
              <a:chExt cx="2500" cy="2491"/>
            </a:xfrm>
          </p:grpSpPr>
          <p:sp>
            <p:nvSpPr>
              <p:cNvPr id="27690" name="Line 44"/>
              <p:cNvSpPr>
                <a:spLocks noChangeShapeType="1"/>
              </p:cNvSpPr>
              <p:nvPr/>
            </p:nvSpPr>
            <p:spPr bwMode="auto">
              <a:xfrm>
                <a:off x="4422" y="2296"/>
                <a:ext cx="545" cy="590"/>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1" name="Line 45"/>
              <p:cNvSpPr>
                <a:spLocks noChangeShapeType="1"/>
              </p:cNvSpPr>
              <p:nvPr/>
            </p:nvSpPr>
            <p:spPr bwMode="auto">
              <a:xfrm flipV="1">
                <a:off x="4412" y="1413"/>
                <a:ext cx="454" cy="726"/>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2" name="Line 46"/>
              <p:cNvSpPr>
                <a:spLocks noChangeShapeType="1"/>
              </p:cNvSpPr>
              <p:nvPr/>
            </p:nvSpPr>
            <p:spPr bwMode="auto">
              <a:xfrm flipH="1">
                <a:off x="2971" y="2251"/>
                <a:ext cx="1315" cy="816"/>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3" name="Line 47"/>
              <p:cNvSpPr>
                <a:spLocks noChangeShapeType="1"/>
              </p:cNvSpPr>
              <p:nvPr/>
            </p:nvSpPr>
            <p:spPr bwMode="auto">
              <a:xfrm flipV="1">
                <a:off x="4450" y="2230"/>
                <a:ext cx="703" cy="0"/>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4" name="Line 48"/>
              <p:cNvSpPr>
                <a:spLocks noChangeShapeType="1"/>
              </p:cNvSpPr>
              <p:nvPr/>
            </p:nvSpPr>
            <p:spPr bwMode="auto">
              <a:xfrm flipV="1">
                <a:off x="4345" y="1044"/>
                <a:ext cx="0" cy="1065"/>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5" name="Line 49"/>
              <p:cNvSpPr>
                <a:spLocks noChangeShapeType="1"/>
              </p:cNvSpPr>
              <p:nvPr/>
            </p:nvSpPr>
            <p:spPr bwMode="auto">
              <a:xfrm flipH="1" flipV="1">
                <a:off x="2661" y="2237"/>
                <a:ext cx="1587" cy="0"/>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6" name="Line 50"/>
              <p:cNvSpPr>
                <a:spLocks noChangeShapeType="1"/>
              </p:cNvSpPr>
              <p:nvPr/>
            </p:nvSpPr>
            <p:spPr bwMode="auto">
              <a:xfrm>
                <a:off x="4348" y="2323"/>
                <a:ext cx="0" cy="1088"/>
              </a:xfrm>
              <a:prstGeom prst="line">
                <a:avLst/>
              </a:prstGeom>
              <a:noFill/>
              <a:ln w="31750">
                <a:solidFill>
                  <a:srgbClr val="9900FF"/>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97" name="Oval 51"/>
              <p:cNvSpPr>
                <a:spLocks noChangeArrowheads="1"/>
              </p:cNvSpPr>
              <p:nvPr/>
            </p:nvSpPr>
            <p:spPr bwMode="auto">
              <a:xfrm>
                <a:off x="2653" y="981"/>
                <a:ext cx="2492" cy="2491"/>
              </a:xfrm>
              <a:prstGeom prst="ellipse">
                <a:avLst/>
              </a:prstGeom>
              <a:noFill/>
              <a:ln w="31750">
                <a:solidFill>
                  <a:srgbClr val="9900FF"/>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nvGrpSpPr>
          <p:cNvPr id="6" name="Group 98"/>
          <p:cNvGrpSpPr/>
          <p:nvPr/>
        </p:nvGrpSpPr>
        <p:grpSpPr bwMode="auto">
          <a:xfrm>
            <a:off x="5046663" y="2149475"/>
            <a:ext cx="3165475" cy="3298825"/>
            <a:chOff x="3179" y="1162"/>
            <a:chExt cx="1994" cy="2078"/>
          </a:xfrm>
        </p:grpSpPr>
        <p:graphicFrame>
          <p:nvGraphicFramePr>
            <p:cNvPr id="27670" name="Object 80"/>
            <p:cNvGraphicFramePr>
              <a:graphicFrameLocks noChangeAspect="1"/>
            </p:cNvGraphicFramePr>
            <p:nvPr/>
          </p:nvGraphicFramePr>
          <p:xfrm>
            <a:off x="3179" y="2227"/>
            <a:ext cx="499" cy="272"/>
          </p:xfrm>
          <a:graphic>
            <a:graphicData uri="http://schemas.openxmlformats.org/presentationml/2006/ole">
              <mc:AlternateContent xmlns:mc="http://schemas.openxmlformats.org/markup-compatibility/2006">
                <mc:Choice xmlns:v="urn:schemas-microsoft-com:vml" Requires="v">
                  <p:oleObj spid="_x0000_s27760" name="公式" r:id="rId9" imgW="533400" imgH="139700" progId="Equation.3">
                    <p:embed/>
                  </p:oleObj>
                </mc:Choice>
                <mc:Fallback>
                  <p:oleObj name="公式" r:id="rId9" imgW="533400" imgH="139700" progId="Equation.3">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9" y="2227"/>
                          <a:ext cx="49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1" name="Object 81"/>
            <p:cNvGraphicFramePr>
              <a:graphicFrameLocks noChangeAspect="1"/>
            </p:cNvGraphicFramePr>
            <p:nvPr/>
          </p:nvGraphicFramePr>
          <p:xfrm>
            <a:off x="4606" y="2229"/>
            <a:ext cx="567" cy="232"/>
          </p:xfrm>
          <a:graphic>
            <a:graphicData uri="http://schemas.openxmlformats.org/presentationml/2006/ole">
              <mc:AlternateContent xmlns:mc="http://schemas.openxmlformats.org/markup-compatibility/2006">
                <mc:Choice xmlns:v="urn:schemas-microsoft-com:vml" Requires="v">
                  <p:oleObj spid="_x0000_s27761" name="公式" r:id="rId11" imgW="533400" imgH="127000" progId="Equation.3">
                    <p:embed/>
                  </p:oleObj>
                </mc:Choice>
                <mc:Fallback>
                  <p:oleObj name="公式" r:id="rId11" imgW="533400" imgH="127000" progId="Equation.3">
                    <p:embed/>
                    <p:pic>
                      <p:nvPicPr>
                        <p:cNvPr id="0" name="Object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6" y="2229"/>
                          <a:ext cx="567"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72" name="Group 82"/>
            <p:cNvGrpSpPr/>
            <p:nvPr/>
          </p:nvGrpSpPr>
          <p:grpSpPr bwMode="auto">
            <a:xfrm>
              <a:off x="4105" y="1162"/>
              <a:ext cx="212" cy="726"/>
              <a:chOff x="2454" y="2443"/>
              <a:chExt cx="212" cy="726"/>
            </a:xfrm>
          </p:grpSpPr>
          <p:sp>
            <p:nvSpPr>
              <p:cNvPr id="27681" name="Freeform 83"/>
              <p:cNvSpPr/>
              <p:nvPr/>
            </p:nvSpPr>
            <p:spPr bwMode="auto">
              <a:xfrm rot="-5400000">
                <a:off x="2523" y="3038"/>
                <a:ext cx="63" cy="199"/>
              </a:xfrm>
              <a:custGeom>
                <a:avLst/>
                <a:gdLst>
                  <a:gd name="T0" fmla="*/ 0 w 170"/>
                  <a:gd name="T1" fmla="*/ 0 h 452"/>
                  <a:gd name="T2" fmla="*/ 0 w 170"/>
                  <a:gd name="T3" fmla="*/ 0 h 452"/>
                  <a:gd name="T4" fmla="*/ 0 w 170"/>
                  <a:gd name="T5" fmla="*/ 0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solidFill>
                <a:schemeClr val="bg1"/>
              </a:solidFill>
              <a:ln w="28575">
                <a:solidFill>
                  <a:srgbClr val="9900FF"/>
                </a:solidFill>
                <a:round/>
              </a:ln>
            </p:spPr>
            <p:txBody>
              <a:bodyPr/>
              <a:lstStyle/>
              <a:p>
                <a:endParaRPr lang="zh-CN" altLang="en-US"/>
              </a:p>
            </p:txBody>
          </p:sp>
          <p:sp>
            <p:nvSpPr>
              <p:cNvPr id="27682" name="Line 84"/>
              <p:cNvSpPr>
                <a:spLocks noChangeShapeType="1"/>
              </p:cNvSpPr>
              <p:nvPr/>
            </p:nvSpPr>
            <p:spPr bwMode="auto">
              <a:xfrm rot="-5400000">
                <a:off x="2120" y="2777"/>
                <a:ext cx="668" cy="0"/>
              </a:xfrm>
              <a:prstGeom prst="line">
                <a:avLst/>
              </a:prstGeom>
              <a:noFill/>
              <a:ln w="28575">
                <a:solidFill>
                  <a:srgbClr val="99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3" name="WordArt 85"/>
              <p:cNvSpPr>
                <a:spLocks noChangeArrowheads="1" noChangeShapeType="1" noTextEdit="1"/>
              </p:cNvSpPr>
              <p:nvPr/>
            </p:nvSpPr>
            <p:spPr bwMode="auto">
              <a:xfrm rot="-5400000">
                <a:off x="2523" y="2925"/>
                <a:ext cx="108"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FF"/>
                      </a:solidFill>
                      <a:round/>
                    </a:ln>
                    <a:solidFill>
                      <a:srgbClr val="9900FF"/>
                    </a:solidFill>
                    <a:latin typeface="Times New Roman" panose="02020603050405020304" pitchFamily="18" charset="0"/>
                    <a:cs typeface="Times New Roman" panose="02020603050405020304" pitchFamily="18" charset="0"/>
                  </a:rPr>
                  <a:t>c</a:t>
                </a:r>
                <a:endParaRPr lang="zh-CN" altLang="en-US" sz="3600" i="1" kern="10">
                  <a:ln w="9525">
                    <a:solidFill>
                      <a:srgbClr val="9900FF"/>
                    </a:solidFill>
                    <a:round/>
                  </a:ln>
                  <a:solidFill>
                    <a:srgbClr val="9900FF"/>
                  </a:solidFill>
                  <a:latin typeface="Times New Roman" panose="02020603050405020304" pitchFamily="18" charset="0"/>
                  <a:cs typeface="Times New Roman" panose="02020603050405020304" pitchFamily="18" charset="0"/>
                </a:endParaRPr>
              </a:p>
            </p:txBody>
          </p:sp>
          <p:sp>
            <p:nvSpPr>
              <p:cNvPr id="27684" name="Line 86"/>
              <p:cNvSpPr>
                <a:spLocks noChangeShapeType="1"/>
              </p:cNvSpPr>
              <p:nvPr/>
            </p:nvSpPr>
            <p:spPr bwMode="auto">
              <a:xfrm rot="-5400000">
                <a:off x="2527" y="2783"/>
                <a:ext cx="117" cy="2"/>
              </a:xfrm>
              <a:prstGeom prst="line">
                <a:avLst/>
              </a:prstGeom>
              <a:noFill/>
              <a:ln w="28575">
                <a:solidFill>
                  <a:srgbClr val="99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85" name="WordArt 87"/>
              <p:cNvSpPr>
                <a:spLocks noChangeArrowheads="1" noChangeShapeType="1" noTextEdit="1"/>
              </p:cNvSpPr>
              <p:nvPr/>
            </p:nvSpPr>
            <p:spPr bwMode="auto">
              <a:xfrm rot="-5400000">
                <a:off x="2525" y="2560"/>
                <a:ext cx="133" cy="149"/>
              </a:xfrm>
              <a:prstGeom prst="rect">
                <a:avLst/>
              </a:prstGeom>
            </p:spPr>
            <p:txBody>
              <a:bodyPr wrap="none" fromWordArt="1">
                <a:prstTxWarp prst="textPlain">
                  <a:avLst>
                    <a:gd name="adj" fmla="val 55796"/>
                  </a:avLst>
                </a:prstTxWarp>
              </a:bodyPr>
              <a:lstStyle/>
              <a:p>
                <a:pPr algn="ctr"/>
                <a:r>
                  <a:rPr lang="en-US" altLang="zh-CN" sz="1400" i="1" kern="10">
                    <a:ln w="9525">
                      <a:solidFill>
                        <a:srgbClr val="9900FF"/>
                      </a:solidFill>
                      <a:round/>
                    </a:ln>
                    <a:solidFill>
                      <a:srgbClr val="9900FF"/>
                    </a:solidFill>
                    <a:latin typeface="Book Antiqua" panose="02040602050305030304" pitchFamily="18" charset="0"/>
                  </a:rPr>
                  <a:t>v</a:t>
                </a:r>
                <a:endParaRPr lang="zh-CN" altLang="en-US" sz="1400" i="1" kern="10">
                  <a:ln w="9525">
                    <a:solidFill>
                      <a:srgbClr val="9900FF"/>
                    </a:solidFill>
                    <a:round/>
                  </a:ln>
                  <a:solidFill>
                    <a:srgbClr val="9900FF"/>
                  </a:solidFill>
                  <a:latin typeface="Book Antiqua" panose="02040602050305030304" pitchFamily="18" charset="0"/>
                </a:endParaRPr>
              </a:p>
            </p:txBody>
          </p:sp>
          <p:sp>
            <p:nvSpPr>
              <p:cNvPr id="27686" name="WordArt 88"/>
              <p:cNvSpPr>
                <a:spLocks noChangeArrowheads="1" noChangeShapeType="1" noTextEdit="1"/>
              </p:cNvSpPr>
              <p:nvPr/>
            </p:nvSpPr>
            <p:spPr bwMode="auto">
              <a:xfrm rot="-5400000">
                <a:off x="2491" y="2472"/>
                <a:ext cx="54" cy="7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FF"/>
                      </a:solidFill>
                      <a:round/>
                    </a:ln>
                    <a:solidFill>
                      <a:srgbClr val="9900FF"/>
                    </a:solidFill>
                    <a:latin typeface="宋体" panose="02010600030101010101" pitchFamily="2" charset="-122"/>
                  </a:rPr>
                  <a:t>2</a:t>
                </a:r>
                <a:endParaRPr lang="zh-CN" altLang="en-US" sz="3600" kern="10">
                  <a:ln w="9525">
                    <a:solidFill>
                      <a:srgbClr val="9900FF"/>
                    </a:solidFill>
                    <a:round/>
                  </a:ln>
                  <a:solidFill>
                    <a:srgbClr val="9900FF"/>
                  </a:solidFill>
                  <a:latin typeface="宋体" panose="02010600030101010101" pitchFamily="2" charset="-122"/>
                </a:endParaRPr>
              </a:p>
            </p:txBody>
          </p:sp>
          <p:sp>
            <p:nvSpPr>
              <p:cNvPr id="27687" name="WordArt 89"/>
              <p:cNvSpPr>
                <a:spLocks noChangeArrowheads="1" noChangeShapeType="1" noTextEdit="1"/>
              </p:cNvSpPr>
              <p:nvPr/>
            </p:nvSpPr>
            <p:spPr bwMode="auto">
              <a:xfrm rot="-5400000">
                <a:off x="2493" y="2843"/>
                <a:ext cx="54" cy="7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FF"/>
                      </a:solidFill>
                      <a:round/>
                    </a:ln>
                    <a:solidFill>
                      <a:srgbClr val="9900FF"/>
                    </a:solidFill>
                    <a:latin typeface="宋体" panose="02010600030101010101" pitchFamily="2" charset="-122"/>
                  </a:rPr>
                  <a:t>2</a:t>
                </a:r>
                <a:endParaRPr lang="zh-CN" altLang="en-US" sz="3600" kern="10">
                  <a:ln w="9525">
                    <a:solidFill>
                      <a:srgbClr val="9900FF"/>
                    </a:solidFill>
                    <a:round/>
                  </a:ln>
                  <a:solidFill>
                    <a:srgbClr val="9900FF"/>
                  </a:solidFill>
                  <a:latin typeface="宋体" panose="02010600030101010101" pitchFamily="2" charset="-122"/>
                </a:endParaRPr>
              </a:p>
            </p:txBody>
          </p:sp>
        </p:grpSp>
        <p:grpSp>
          <p:nvGrpSpPr>
            <p:cNvPr id="27673" name="Group 90"/>
            <p:cNvGrpSpPr/>
            <p:nvPr/>
          </p:nvGrpSpPr>
          <p:grpSpPr bwMode="auto">
            <a:xfrm>
              <a:off x="4105" y="2514"/>
              <a:ext cx="212" cy="726"/>
              <a:chOff x="2454" y="2443"/>
              <a:chExt cx="212" cy="726"/>
            </a:xfrm>
          </p:grpSpPr>
          <p:sp>
            <p:nvSpPr>
              <p:cNvPr id="27674" name="Freeform 91"/>
              <p:cNvSpPr/>
              <p:nvPr/>
            </p:nvSpPr>
            <p:spPr bwMode="auto">
              <a:xfrm rot="-5400000">
                <a:off x="2523" y="3038"/>
                <a:ext cx="63" cy="199"/>
              </a:xfrm>
              <a:custGeom>
                <a:avLst/>
                <a:gdLst>
                  <a:gd name="T0" fmla="*/ 0 w 170"/>
                  <a:gd name="T1" fmla="*/ 0 h 452"/>
                  <a:gd name="T2" fmla="*/ 0 w 170"/>
                  <a:gd name="T3" fmla="*/ 0 h 452"/>
                  <a:gd name="T4" fmla="*/ 0 w 170"/>
                  <a:gd name="T5" fmla="*/ 0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solidFill>
                <a:schemeClr val="bg1"/>
              </a:solidFill>
              <a:ln w="28575">
                <a:solidFill>
                  <a:srgbClr val="9900FF"/>
                </a:solidFill>
                <a:round/>
              </a:ln>
            </p:spPr>
            <p:txBody>
              <a:bodyPr/>
              <a:lstStyle/>
              <a:p>
                <a:endParaRPr lang="zh-CN" altLang="en-US"/>
              </a:p>
            </p:txBody>
          </p:sp>
          <p:sp>
            <p:nvSpPr>
              <p:cNvPr id="27675" name="Line 92"/>
              <p:cNvSpPr>
                <a:spLocks noChangeShapeType="1"/>
              </p:cNvSpPr>
              <p:nvPr/>
            </p:nvSpPr>
            <p:spPr bwMode="auto">
              <a:xfrm rot="-5400000">
                <a:off x="2120" y="2777"/>
                <a:ext cx="668" cy="0"/>
              </a:xfrm>
              <a:prstGeom prst="line">
                <a:avLst/>
              </a:prstGeom>
              <a:noFill/>
              <a:ln w="28575">
                <a:solidFill>
                  <a:srgbClr val="99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6" name="WordArt 93"/>
              <p:cNvSpPr>
                <a:spLocks noChangeArrowheads="1" noChangeShapeType="1" noTextEdit="1"/>
              </p:cNvSpPr>
              <p:nvPr/>
            </p:nvSpPr>
            <p:spPr bwMode="auto">
              <a:xfrm rot="-5400000">
                <a:off x="2523" y="2925"/>
                <a:ext cx="108" cy="119"/>
              </a:xfrm>
              <a:prstGeom prst="rect">
                <a:avLst/>
              </a:prstGeom>
            </p:spPr>
            <p:txBody>
              <a:bodyPr wrap="none" fromWordArt="1">
                <a:prstTxWarp prst="textPlain">
                  <a:avLst>
                    <a:gd name="adj" fmla="val 50000"/>
                  </a:avLst>
                </a:prstTxWarp>
              </a:bodyPr>
              <a:lstStyle/>
              <a:p>
                <a:pPr algn="ctr"/>
                <a:r>
                  <a:rPr lang="en-US" altLang="zh-CN" sz="3600" i="1" kern="10">
                    <a:ln w="9525">
                      <a:solidFill>
                        <a:srgbClr val="9900FF"/>
                      </a:solidFill>
                      <a:round/>
                    </a:ln>
                    <a:solidFill>
                      <a:srgbClr val="9900FF"/>
                    </a:solidFill>
                    <a:latin typeface="Times New Roman" panose="02020603050405020304" pitchFamily="18" charset="0"/>
                    <a:cs typeface="Times New Roman" panose="02020603050405020304" pitchFamily="18" charset="0"/>
                  </a:rPr>
                  <a:t>c</a:t>
                </a:r>
                <a:endParaRPr lang="zh-CN" altLang="en-US" sz="3600" i="1" kern="10">
                  <a:ln w="9525">
                    <a:solidFill>
                      <a:srgbClr val="9900FF"/>
                    </a:solidFill>
                    <a:round/>
                  </a:ln>
                  <a:solidFill>
                    <a:srgbClr val="9900FF"/>
                  </a:solidFill>
                  <a:latin typeface="Times New Roman" panose="02020603050405020304" pitchFamily="18" charset="0"/>
                  <a:cs typeface="Times New Roman" panose="02020603050405020304" pitchFamily="18" charset="0"/>
                </a:endParaRPr>
              </a:p>
            </p:txBody>
          </p:sp>
          <p:sp>
            <p:nvSpPr>
              <p:cNvPr id="27677" name="Line 94"/>
              <p:cNvSpPr>
                <a:spLocks noChangeShapeType="1"/>
              </p:cNvSpPr>
              <p:nvPr/>
            </p:nvSpPr>
            <p:spPr bwMode="auto">
              <a:xfrm rot="-5400000">
                <a:off x="2527" y="2783"/>
                <a:ext cx="117" cy="2"/>
              </a:xfrm>
              <a:prstGeom prst="line">
                <a:avLst/>
              </a:prstGeom>
              <a:noFill/>
              <a:ln w="28575">
                <a:solidFill>
                  <a:srgbClr val="99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8" name="WordArt 95"/>
              <p:cNvSpPr>
                <a:spLocks noChangeArrowheads="1" noChangeShapeType="1" noTextEdit="1"/>
              </p:cNvSpPr>
              <p:nvPr/>
            </p:nvSpPr>
            <p:spPr bwMode="auto">
              <a:xfrm rot="-5400000">
                <a:off x="2525" y="2560"/>
                <a:ext cx="133" cy="149"/>
              </a:xfrm>
              <a:prstGeom prst="rect">
                <a:avLst/>
              </a:prstGeom>
            </p:spPr>
            <p:txBody>
              <a:bodyPr wrap="none" fromWordArt="1">
                <a:prstTxWarp prst="textPlain">
                  <a:avLst>
                    <a:gd name="adj" fmla="val 55796"/>
                  </a:avLst>
                </a:prstTxWarp>
              </a:bodyPr>
              <a:lstStyle/>
              <a:p>
                <a:pPr algn="ctr"/>
                <a:r>
                  <a:rPr lang="en-US" altLang="zh-CN" sz="1400" i="1" kern="10">
                    <a:ln w="9525">
                      <a:solidFill>
                        <a:srgbClr val="9900FF"/>
                      </a:solidFill>
                      <a:round/>
                    </a:ln>
                    <a:solidFill>
                      <a:srgbClr val="9900FF"/>
                    </a:solidFill>
                    <a:latin typeface="Book Antiqua" panose="02040602050305030304" pitchFamily="18" charset="0"/>
                  </a:rPr>
                  <a:t>v</a:t>
                </a:r>
                <a:endParaRPr lang="zh-CN" altLang="en-US" sz="1400" i="1" kern="10">
                  <a:ln w="9525">
                    <a:solidFill>
                      <a:srgbClr val="9900FF"/>
                    </a:solidFill>
                    <a:round/>
                  </a:ln>
                  <a:solidFill>
                    <a:srgbClr val="9900FF"/>
                  </a:solidFill>
                  <a:latin typeface="Book Antiqua" panose="02040602050305030304" pitchFamily="18" charset="0"/>
                </a:endParaRPr>
              </a:p>
            </p:txBody>
          </p:sp>
          <p:sp>
            <p:nvSpPr>
              <p:cNvPr id="27679" name="WordArt 96"/>
              <p:cNvSpPr>
                <a:spLocks noChangeArrowheads="1" noChangeShapeType="1" noTextEdit="1"/>
              </p:cNvSpPr>
              <p:nvPr/>
            </p:nvSpPr>
            <p:spPr bwMode="auto">
              <a:xfrm rot="-5400000">
                <a:off x="2491" y="2472"/>
                <a:ext cx="54" cy="7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FF"/>
                      </a:solidFill>
                      <a:round/>
                    </a:ln>
                    <a:solidFill>
                      <a:srgbClr val="9900FF"/>
                    </a:solidFill>
                    <a:latin typeface="宋体" panose="02010600030101010101" pitchFamily="2" charset="-122"/>
                  </a:rPr>
                  <a:t>2</a:t>
                </a:r>
                <a:endParaRPr lang="zh-CN" altLang="en-US" sz="3600" kern="10">
                  <a:ln w="9525">
                    <a:solidFill>
                      <a:srgbClr val="9900FF"/>
                    </a:solidFill>
                    <a:round/>
                  </a:ln>
                  <a:solidFill>
                    <a:srgbClr val="9900FF"/>
                  </a:solidFill>
                  <a:latin typeface="宋体" panose="02010600030101010101" pitchFamily="2" charset="-122"/>
                </a:endParaRPr>
              </a:p>
            </p:txBody>
          </p:sp>
          <p:sp>
            <p:nvSpPr>
              <p:cNvPr id="27680" name="WordArt 97"/>
              <p:cNvSpPr>
                <a:spLocks noChangeArrowheads="1" noChangeShapeType="1" noTextEdit="1"/>
              </p:cNvSpPr>
              <p:nvPr/>
            </p:nvSpPr>
            <p:spPr bwMode="auto">
              <a:xfrm rot="-5400000">
                <a:off x="2493" y="2843"/>
                <a:ext cx="54" cy="72"/>
              </a:xfrm>
              <a:prstGeom prst="rect">
                <a:avLst/>
              </a:prstGeom>
            </p:spPr>
            <p:txBody>
              <a:bodyPr wrap="none" fromWordArt="1">
                <a:prstTxWarp prst="textPlain">
                  <a:avLst>
                    <a:gd name="adj" fmla="val 50000"/>
                  </a:avLst>
                </a:prstTxWarp>
              </a:bodyPr>
              <a:lstStyle/>
              <a:p>
                <a:pPr algn="ctr"/>
                <a:r>
                  <a:rPr lang="en-US" altLang="zh-CN" sz="3600" kern="10">
                    <a:ln w="9525">
                      <a:solidFill>
                        <a:srgbClr val="9900FF"/>
                      </a:solidFill>
                      <a:round/>
                    </a:ln>
                    <a:solidFill>
                      <a:srgbClr val="9900FF"/>
                    </a:solidFill>
                    <a:latin typeface="宋体" panose="02010600030101010101" pitchFamily="2" charset="-122"/>
                  </a:rPr>
                  <a:t>2</a:t>
                </a:r>
                <a:endParaRPr lang="zh-CN" altLang="en-US" sz="3600" kern="10">
                  <a:ln w="9525">
                    <a:solidFill>
                      <a:srgbClr val="9900FF"/>
                    </a:solidFill>
                    <a:round/>
                  </a:ln>
                  <a:solidFill>
                    <a:srgbClr val="9900FF"/>
                  </a:solidFill>
                  <a:latin typeface="宋体" panose="02010600030101010101" pitchFamily="2" charset="-122"/>
                </a:endParaRPr>
              </a:p>
            </p:txBody>
          </p:sp>
        </p:grpSp>
      </p:grpSp>
      <p:sp>
        <p:nvSpPr>
          <p:cNvPr id="92259" name="Rectangle 99"/>
          <p:cNvSpPr>
            <a:spLocks noChangeArrowheads="1"/>
          </p:cNvSpPr>
          <p:nvPr/>
        </p:nvSpPr>
        <p:spPr bwMode="auto">
          <a:xfrm>
            <a:off x="134938" y="4630738"/>
            <a:ext cx="34559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若能用实验证明光波对地球的相对运动符合上述规律，则地球对以太的绝对运动将被证实，“以太” 观点成立。</a:t>
            </a:r>
            <a:endParaRPr kumimoji="1" lang="zh-CN" altLang="en-US" sz="2400" b="1">
              <a:latin typeface="Times New Roman" panose="02020603050405020304" pitchFamily="18" charset="0"/>
            </a:endParaRPr>
          </a:p>
        </p:txBody>
      </p:sp>
      <p:sp>
        <p:nvSpPr>
          <p:cNvPr id="92260" name="Rectangle 100"/>
          <p:cNvSpPr>
            <a:spLocks noChangeArrowheads="1"/>
          </p:cNvSpPr>
          <p:nvPr/>
        </p:nvSpPr>
        <p:spPr bwMode="auto">
          <a:xfrm>
            <a:off x="3276600" y="6165850"/>
            <a:ext cx="5183188"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迈克耳逊设计了一种检验方法</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66" name="Rectangle 5"/>
          <p:cNvSpPr>
            <a:spLocks noChangeArrowheads="1"/>
          </p:cNvSpPr>
          <p:nvPr/>
        </p:nvSpPr>
        <p:spPr bwMode="auto">
          <a:xfrm>
            <a:off x="258763" y="341313"/>
            <a:ext cx="7870825" cy="523875"/>
          </a:xfrm>
          <a:prstGeom prst="rect">
            <a:avLst/>
          </a:prstGeom>
          <a:noFill/>
          <a:ln w="12700">
            <a:noFill/>
            <a:miter lim="800000"/>
            <a:headEnd type="none" w="sm" len="sm"/>
            <a:tailEnd type="none" w="sm" len="sm"/>
          </a:ln>
        </p:spPr>
        <p:txBody>
          <a:bodyPr>
            <a:spAutoFit/>
          </a:bodyPr>
          <a:lstStyle/>
          <a:p>
            <a:pPr defTabSz="762000" eaLnBrk="1" hangingPunct="1">
              <a:defRPr/>
            </a:pP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迈克耳逊</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莫雷实验（</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1881–1887</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blinds(horizontal)">
                                      <p:cBhvr>
                                        <p:cTn id="12" dur="500"/>
                                        <p:tgtEl>
                                          <p:spTgt spid="9216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92170"/>
                                        </p:tgtEl>
                                        <p:attrNameLst>
                                          <p:attrName>style.visibility</p:attrName>
                                        </p:attrNameLst>
                                      </p:cBhvr>
                                      <p:to>
                                        <p:strVal val="visible"/>
                                      </p:to>
                                    </p:set>
                                    <p:animEffect transition="in" filter="box(out)">
                                      <p:cBhvr>
                                        <p:cTn id="21" dur="500"/>
                                        <p:tgtEl>
                                          <p:spTgt spid="9217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172"/>
                                        </p:tgtEl>
                                        <p:attrNameLst>
                                          <p:attrName>style.visibility</p:attrName>
                                        </p:attrNameLst>
                                      </p:cBhvr>
                                      <p:to>
                                        <p:strVal val="visible"/>
                                      </p:to>
                                    </p:set>
                                    <p:animEffect transition="in" filter="blinds(horizontal)">
                                      <p:cBhvr>
                                        <p:cTn id="26" dur="500"/>
                                        <p:tgtEl>
                                          <p:spTgt spid="92172"/>
                                        </p:tgtEl>
                                      </p:cBhvr>
                                    </p:animEffect>
                                  </p:childTnLst>
                                </p:cTn>
                              </p:par>
                              <p:par>
                                <p:cTn id="27" presetID="4" presetClass="entr" presetSubtype="32" fill="hold" nodeType="withEffect">
                                  <p:stCondLst>
                                    <p:cond delay="0"/>
                                  </p:stCondLst>
                                  <p:childTnLst>
                                    <p:set>
                                      <p:cBhvr>
                                        <p:cTn id="28" dur="1" fill="hold">
                                          <p:stCondLst>
                                            <p:cond delay="0"/>
                                          </p:stCondLst>
                                        </p:cTn>
                                        <p:tgtEl>
                                          <p:spTgt spid="92173"/>
                                        </p:tgtEl>
                                        <p:attrNameLst>
                                          <p:attrName>style.visibility</p:attrName>
                                        </p:attrNameLst>
                                      </p:cBhvr>
                                      <p:to>
                                        <p:strVal val="visible"/>
                                      </p:to>
                                    </p:set>
                                    <p:animEffect transition="in" filter="box(out)">
                                      <p:cBhvr>
                                        <p:cTn id="29" dur="500"/>
                                        <p:tgtEl>
                                          <p:spTgt spid="92173"/>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32"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ircle(out)">
                                      <p:cBhvr>
                                        <p:cTn id="34" dur="2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2185"/>
                                        </p:tgtEl>
                                        <p:attrNameLst>
                                          <p:attrName>style.visibility</p:attrName>
                                        </p:attrNameLst>
                                      </p:cBhvr>
                                      <p:to>
                                        <p:strVal val="visible"/>
                                      </p:to>
                                    </p:set>
                                    <p:animEffect transition="in" filter="blinds(horizontal)">
                                      <p:cBhvr>
                                        <p:cTn id="39" dur="500"/>
                                        <p:tgtEl>
                                          <p:spTgt spid="92185"/>
                                        </p:tgtEl>
                                      </p:cBhvr>
                                    </p:animEffect>
                                  </p:childTnLst>
                                </p:cTn>
                              </p:par>
                            </p:childTnLst>
                          </p:cTn>
                        </p:par>
                        <p:par>
                          <p:cTn id="40" fill="hold">
                            <p:stCondLst>
                              <p:cond delay="500"/>
                            </p:stCondLst>
                            <p:childTnLst>
                              <p:par>
                                <p:cTn id="41" presetID="4" presetClass="entr" presetSubtype="16" fill="hold" nodeType="afterEffect">
                                  <p:stCondLst>
                                    <p:cond delay="0"/>
                                  </p:stCondLst>
                                  <p:childTnLst>
                                    <p:set>
                                      <p:cBhvr>
                                        <p:cTn id="42" dur="1" fill="hold">
                                          <p:stCondLst>
                                            <p:cond delay="0"/>
                                          </p:stCondLst>
                                        </p:cTn>
                                        <p:tgtEl>
                                          <p:spTgt spid="92187"/>
                                        </p:tgtEl>
                                        <p:attrNameLst>
                                          <p:attrName>style.visibility</p:attrName>
                                        </p:attrNameLst>
                                      </p:cBhvr>
                                      <p:to>
                                        <p:strVal val="visible"/>
                                      </p:to>
                                    </p:set>
                                    <p:animEffect transition="in" filter="box(in)">
                                      <p:cBhvr>
                                        <p:cTn id="43" dur="500"/>
                                        <p:tgtEl>
                                          <p:spTgt spid="9218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2188"/>
                                        </p:tgtEl>
                                        <p:attrNameLst>
                                          <p:attrName>style.visibility</p:attrName>
                                        </p:attrNameLst>
                                      </p:cBhvr>
                                      <p:to>
                                        <p:strVal val="visible"/>
                                      </p:to>
                                    </p:set>
                                    <p:animEffect transition="in" filter="wipe(left)">
                                      <p:cBhvr>
                                        <p:cTn id="48" dur="500"/>
                                        <p:tgtEl>
                                          <p:spTgt spid="9218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20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92191"/>
                                        </p:tgtEl>
                                        <p:attrNameLst>
                                          <p:attrName>style.visibility</p:attrName>
                                        </p:attrNameLst>
                                      </p:cBhvr>
                                      <p:to>
                                        <p:strVal val="visible"/>
                                      </p:to>
                                    </p:set>
                                    <p:animEffect transition="in" filter="box(in)">
                                      <p:cBhvr>
                                        <p:cTn id="58" dur="500"/>
                                        <p:tgtEl>
                                          <p:spTgt spid="92191"/>
                                        </p:tgtEl>
                                      </p:cBhvr>
                                    </p:animEffect>
                                  </p:childTnLst>
                                </p:cTn>
                              </p:par>
                            </p:childTnLst>
                          </p:cTn>
                        </p:par>
                        <p:par>
                          <p:cTn id="59" fill="hold">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92192"/>
                                        </p:tgtEl>
                                        <p:attrNameLst>
                                          <p:attrName>style.visibility</p:attrName>
                                        </p:attrNameLst>
                                      </p:cBhvr>
                                      <p:to>
                                        <p:strVal val="visible"/>
                                      </p:to>
                                    </p:set>
                                    <p:animEffect transition="in" filter="blinds(horizontal)">
                                      <p:cBhvr>
                                        <p:cTn id="62" dur="500"/>
                                        <p:tgtEl>
                                          <p:spTgt spid="92192"/>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92189"/>
                                        </p:tgtEl>
                                        <p:attrNameLst>
                                          <p:attrName>style.visibility</p:attrName>
                                        </p:attrNameLst>
                                      </p:cBhvr>
                                      <p:to>
                                        <p:strVal val="visible"/>
                                      </p:to>
                                    </p:set>
                                    <p:animEffect transition="in" filter="checkerboard(across)">
                                      <p:cBhvr>
                                        <p:cTn id="67" dur="500"/>
                                        <p:tgtEl>
                                          <p:spTgt spid="9218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92190"/>
                                        </p:tgtEl>
                                        <p:attrNameLst>
                                          <p:attrName>style.visibility</p:attrName>
                                        </p:attrNameLst>
                                      </p:cBhvr>
                                      <p:to>
                                        <p:strVal val="visible"/>
                                      </p:to>
                                    </p:set>
                                    <p:animEffect transition="in" filter="box(in)">
                                      <p:cBhvr>
                                        <p:cTn id="72" dur="500"/>
                                        <p:tgtEl>
                                          <p:spTgt spid="92190"/>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32"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circle(out)">
                                      <p:cBhvr>
                                        <p:cTn id="77" dur="20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32"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circle(out)">
                                      <p:cBhvr>
                                        <p:cTn id="82" dur="2000"/>
                                        <p:tgtEl>
                                          <p:spTgt spid="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2259"/>
                                        </p:tgtEl>
                                        <p:attrNameLst>
                                          <p:attrName>style.visibility</p:attrName>
                                        </p:attrNameLst>
                                      </p:cBhvr>
                                      <p:to>
                                        <p:strVal val="visible"/>
                                      </p:to>
                                    </p:set>
                                    <p:animEffect transition="in" filter="blinds(horizontal)">
                                      <p:cBhvr>
                                        <p:cTn id="87" dur="500"/>
                                        <p:tgtEl>
                                          <p:spTgt spid="92259"/>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2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P spid="92168" grpId="0"/>
      <p:bldP spid="92172" grpId="0"/>
      <p:bldP spid="92170" grpId="0" animBg="1"/>
      <p:bldP spid="92185" grpId="0"/>
      <p:bldP spid="92188" grpId="0" animBg="1"/>
      <p:bldP spid="92189" grpId="0"/>
      <p:bldP spid="92192" grpId="0"/>
      <p:bldP spid="92259" grpId="0"/>
      <p:bldP spid="92260" grpId="0"/>
      <p:bldP spid="6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BCC5E1-5EF2-4269-9262-4658C844212B}" type="slidenum">
              <a:rPr lang="en-US" altLang="zh-CN" sz="1800" smtClean="0">
                <a:solidFill>
                  <a:srgbClr val="0000FF"/>
                </a:solidFill>
              </a:rPr>
            </a:fld>
            <a:endParaRPr lang="en-US" altLang="zh-CN" sz="1800" smtClean="0">
              <a:solidFill>
                <a:srgbClr val="0000FF"/>
              </a:solidFill>
            </a:endParaRPr>
          </a:p>
        </p:txBody>
      </p:sp>
      <p:grpSp>
        <p:nvGrpSpPr>
          <p:cNvPr id="28675" name="Group 316"/>
          <p:cNvGrpSpPr/>
          <p:nvPr/>
        </p:nvGrpSpPr>
        <p:grpSpPr bwMode="auto">
          <a:xfrm>
            <a:off x="2206625" y="295275"/>
            <a:ext cx="5868988" cy="5492750"/>
            <a:chOff x="2572" y="2037"/>
            <a:chExt cx="613" cy="595"/>
          </a:xfrm>
        </p:grpSpPr>
        <p:sp>
          <p:nvSpPr>
            <p:cNvPr id="28961" name="Oval 317"/>
            <p:cNvSpPr>
              <a:spLocks noChangeArrowheads="1"/>
            </p:cNvSpPr>
            <p:nvPr/>
          </p:nvSpPr>
          <p:spPr bwMode="auto">
            <a:xfrm>
              <a:off x="2596" y="2042"/>
              <a:ext cx="576" cy="576"/>
            </a:xfrm>
            <a:prstGeom prst="ellipse">
              <a:avLst/>
            </a:prstGeom>
            <a:gradFill rotWithShape="0">
              <a:gsLst>
                <a:gs pos="0">
                  <a:schemeClr val="accent1"/>
                </a:gs>
                <a:gs pos="100000">
                  <a:srgbClr val="006C00"/>
                </a:gs>
              </a:gsLst>
              <a:lin ang="2700000" scaled="1"/>
            </a:gradFill>
            <a:ln w="9525">
              <a:solidFill>
                <a:schemeClr val="accent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62" name="Line 318"/>
            <p:cNvSpPr>
              <a:spLocks noChangeShapeType="1"/>
            </p:cNvSpPr>
            <p:nvPr/>
          </p:nvSpPr>
          <p:spPr bwMode="auto">
            <a:xfrm flipH="1">
              <a:off x="2772" y="2132"/>
              <a:ext cx="211" cy="461"/>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63" name="Arc 319"/>
            <p:cNvSpPr/>
            <p:nvPr/>
          </p:nvSpPr>
          <p:spPr bwMode="auto">
            <a:xfrm rot="1500455">
              <a:off x="2576" y="2309"/>
              <a:ext cx="576" cy="130"/>
            </a:xfrm>
            <a:custGeom>
              <a:avLst/>
              <a:gdLst>
                <a:gd name="T0" fmla="*/ 0 w 43193"/>
                <a:gd name="T1" fmla="*/ 0 h 24858"/>
                <a:gd name="T2" fmla="*/ 0 w 43193"/>
                <a:gd name="T3" fmla="*/ 0 h 24858"/>
                <a:gd name="T4" fmla="*/ 0 w 43193"/>
                <a:gd name="T5" fmla="*/ 0 h 24858"/>
                <a:gd name="T6" fmla="*/ 0 60000 65536"/>
                <a:gd name="T7" fmla="*/ 0 60000 65536"/>
                <a:gd name="T8" fmla="*/ 0 60000 65536"/>
                <a:gd name="T9" fmla="*/ 0 w 43193"/>
                <a:gd name="T10" fmla="*/ 0 h 24858"/>
                <a:gd name="T11" fmla="*/ 43193 w 43193"/>
                <a:gd name="T12" fmla="*/ 24858 h 24858"/>
              </a:gdLst>
              <a:ahLst/>
              <a:cxnLst>
                <a:cxn ang="T6">
                  <a:pos x="T0" y="T1"/>
                </a:cxn>
                <a:cxn ang="T7">
                  <a:pos x="T2" y="T3"/>
                </a:cxn>
                <a:cxn ang="T8">
                  <a:pos x="T4" y="T5"/>
                </a:cxn>
              </a:cxnLst>
              <a:rect l="T9" t="T10" r="T11" b="T12"/>
              <a:pathLst>
                <a:path w="43193" h="24858" fill="none" extrusionOk="0">
                  <a:moveTo>
                    <a:pt x="43193" y="3805"/>
                  </a:moveTo>
                  <a:cubicBezTo>
                    <a:pt x="42896" y="15517"/>
                    <a:pt x="33316" y="24857"/>
                    <a:pt x="21600" y="24858"/>
                  </a:cubicBezTo>
                  <a:cubicBezTo>
                    <a:pt x="9670" y="24858"/>
                    <a:pt x="0" y="15187"/>
                    <a:pt x="0" y="3258"/>
                  </a:cubicBezTo>
                  <a:cubicBezTo>
                    <a:pt x="-1" y="2167"/>
                    <a:pt x="82" y="1078"/>
                    <a:pt x="247" y="0"/>
                  </a:cubicBezTo>
                </a:path>
                <a:path w="43193" h="24858" stroke="0" extrusionOk="0">
                  <a:moveTo>
                    <a:pt x="43193" y="3805"/>
                  </a:moveTo>
                  <a:cubicBezTo>
                    <a:pt x="42896" y="15517"/>
                    <a:pt x="33316" y="24857"/>
                    <a:pt x="21600" y="24858"/>
                  </a:cubicBezTo>
                  <a:cubicBezTo>
                    <a:pt x="9670" y="24858"/>
                    <a:pt x="0" y="15187"/>
                    <a:pt x="0" y="3258"/>
                  </a:cubicBezTo>
                  <a:cubicBezTo>
                    <a:pt x="-1" y="2167"/>
                    <a:pt x="82" y="1078"/>
                    <a:pt x="247" y="0"/>
                  </a:cubicBezTo>
                  <a:lnTo>
                    <a:pt x="21600" y="3258"/>
                  </a:lnTo>
                  <a:lnTo>
                    <a:pt x="43193" y="3805"/>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64" name="Arc 320"/>
            <p:cNvSpPr/>
            <p:nvPr/>
          </p:nvSpPr>
          <p:spPr bwMode="auto">
            <a:xfrm rot="1500455">
              <a:off x="2655" y="2213"/>
              <a:ext cx="530" cy="97"/>
            </a:xfrm>
            <a:custGeom>
              <a:avLst/>
              <a:gdLst>
                <a:gd name="T0" fmla="*/ 0 w 43193"/>
                <a:gd name="T1" fmla="*/ 0 h 23530"/>
                <a:gd name="T2" fmla="*/ 0 w 43193"/>
                <a:gd name="T3" fmla="*/ 0 h 23530"/>
                <a:gd name="T4" fmla="*/ 0 w 43193"/>
                <a:gd name="T5" fmla="*/ 0 h 23530"/>
                <a:gd name="T6" fmla="*/ 0 60000 65536"/>
                <a:gd name="T7" fmla="*/ 0 60000 65536"/>
                <a:gd name="T8" fmla="*/ 0 60000 65536"/>
                <a:gd name="T9" fmla="*/ 0 w 43193"/>
                <a:gd name="T10" fmla="*/ 0 h 23530"/>
                <a:gd name="T11" fmla="*/ 43193 w 43193"/>
                <a:gd name="T12" fmla="*/ 23530 h 23530"/>
              </a:gdLst>
              <a:ahLst/>
              <a:cxnLst>
                <a:cxn ang="T6">
                  <a:pos x="T0" y="T1"/>
                </a:cxn>
                <a:cxn ang="T7">
                  <a:pos x="T2" y="T3"/>
                </a:cxn>
                <a:cxn ang="T8">
                  <a:pos x="T4" y="T5"/>
                </a:cxn>
              </a:cxnLst>
              <a:rect l="T9" t="T10" r="T11" b="T12"/>
              <a:pathLst>
                <a:path w="43193" h="23530" fill="none" extrusionOk="0">
                  <a:moveTo>
                    <a:pt x="43193" y="2477"/>
                  </a:moveTo>
                  <a:cubicBezTo>
                    <a:pt x="42896" y="14189"/>
                    <a:pt x="33316" y="23529"/>
                    <a:pt x="21600" y="23530"/>
                  </a:cubicBezTo>
                  <a:cubicBezTo>
                    <a:pt x="9670" y="23530"/>
                    <a:pt x="0" y="13859"/>
                    <a:pt x="0" y="1930"/>
                  </a:cubicBezTo>
                  <a:cubicBezTo>
                    <a:pt x="-1" y="1285"/>
                    <a:pt x="28" y="641"/>
                    <a:pt x="86" y="0"/>
                  </a:cubicBezTo>
                </a:path>
                <a:path w="43193" h="23530" stroke="0" extrusionOk="0">
                  <a:moveTo>
                    <a:pt x="43193" y="2477"/>
                  </a:moveTo>
                  <a:cubicBezTo>
                    <a:pt x="42896" y="14189"/>
                    <a:pt x="33316" y="23529"/>
                    <a:pt x="21600" y="23530"/>
                  </a:cubicBezTo>
                  <a:cubicBezTo>
                    <a:pt x="9670" y="23530"/>
                    <a:pt x="0" y="13859"/>
                    <a:pt x="0" y="1930"/>
                  </a:cubicBezTo>
                  <a:cubicBezTo>
                    <a:pt x="-1" y="1285"/>
                    <a:pt x="28" y="641"/>
                    <a:pt x="86" y="0"/>
                  </a:cubicBezTo>
                  <a:lnTo>
                    <a:pt x="21600" y="1930"/>
                  </a:lnTo>
                  <a:lnTo>
                    <a:pt x="43193" y="2477"/>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65" name="Arc 321"/>
            <p:cNvSpPr/>
            <p:nvPr/>
          </p:nvSpPr>
          <p:spPr bwMode="auto">
            <a:xfrm rot="1500455">
              <a:off x="2572" y="2450"/>
              <a:ext cx="460" cy="87"/>
            </a:xfrm>
            <a:custGeom>
              <a:avLst/>
              <a:gdLst>
                <a:gd name="T0" fmla="*/ 0 w 41371"/>
                <a:gd name="T1" fmla="*/ 0 h 21600"/>
                <a:gd name="T2" fmla="*/ 0 w 41371"/>
                <a:gd name="T3" fmla="*/ 0 h 21600"/>
                <a:gd name="T4" fmla="*/ 0 w 41371"/>
                <a:gd name="T5" fmla="*/ 0 h 21600"/>
                <a:gd name="T6" fmla="*/ 0 60000 65536"/>
                <a:gd name="T7" fmla="*/ 0 60000 65536"/>
                <a:gd name="T8" fmla="*/ 0 60000 65536"/>
                <a:gd name="T9" fmla="*/ 0 w 41371"/>
                <a:gd name="T10" fmla="*/ 0 h 21600"/>
                <a:gd name="T11" fmla="*/ 41371 w 41371"/>
                <a:gd name="T12" fmla="*/ 21600 h 21600"/>
              </a:gdLst>
              <a:ahLst/>
              <a:cxnLst>
                <a:cxn ang="T6">
                  <a:pos x="T0" y="T1"/>
                </a:cxn>
                <a:cxn ang="T7">
                  <a:pos x="T2" y="T3"/>
                </a:cxn>
                <a:cxn ang="T8">
                  <a:pos x="T4" y="T5"/>
                </a:cxn>
              </a:cxnLst>
              <a:rect l="T9" t="T10" r="T11" b="T12"/>
              <a:pathLst>
                <a:path w="41371" h="21600" fill="none" extrusionOk="0">
                  <a:moveTo>
                    <a:pt x="41370" y="7894"/>
                  </a:moveTo>
                  <a:cubicBezTo>
                    <a:pt x="38124" y="16162"/>
                    <a:pt x="30147" y="21599"/>
                    <a:pt x="21265" y="21600"/>
                  </a:cubicBezTo>
                  <a:cubicBezTo>
                    <a:pt x="10796" y="21600"/>
                    <a:pt x="1835" y="14093"/>
                    <a:pt x="-1" y="3788"/>
                  </a:cubicBezTo>
                </a:path>
                <a:path w="41371" h="21600" stroke="0" extrusionOk="0">
                  <a:moveTo>
                    <a:pt x="41370" y="7894"/>
                  </a:moveTo>
                  <a:cubicBezTo>
                    <a:pt x="38124" y="16162"/>
                    <a:pt x="30147" y="21599"/>
                    <a:pt x="21265" y="21600"/>
                  </a:cubicBezTo>
                  <a:cubicBezTo>
                    <a:pt x="10796" y="21600"/>
                    <a:pt x="1835" y="14093"/>
                    <a:pt x="-1" y="3788"/>
                  </a:cubicBezTo>
                  <a:lnTo>
                    <a:pt x="21265" y="0"/>
                  </a:lnTo>
                  <a:lnTo>
                    <a:pt x="41370" y="789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66" name="Arc 322"/>
            <p:cNvSpPr/>
            <p:nvPr/>
          </p:nvSpPr>
          <p:spPr bwMode="auto">
            <a:xfrm rot="1500455">
              <a:off x="2783" y="2121"/>
              <a:ext cx="358" cy="83"/>
            </a:xfrm>
            <a:custGeom>
              <a:avLst/>
              <a:gdLst>
                <a:gd name="T0" fmla="*/ 0 w 43200"/>
                <a:gd name="T1" fmla="*/ 0 h 25796"/>
                <a:gd name="T2" fmla="*/ 0 w 43200"/>
                <a:gd name="T3" fmla="*/ 0 h 25796"/>
                <a:gd name="T4" fmla="*/ 0 w 43200"/>
                <a:gd name="T5" fmla="*/ 0 h 25796"/>
                <a:gd name="T6" fmla="*/ 0 60000 65536"/>
                <a:gd name="T7" fmla="*/ 0 60000 65536"/>
                <a:gd name="T8" fmla="*/ 0 60000 65536"/>
                <a:gd name="T9" fmla="*/ 0 w 43200"/>
                <a:gd name="T10" fmla="*/ 0 h 25796"/>
                <a:gd name="T11" fmla="*/ 43200 w 43200"/>
                <a:gd name="T12" fmla="*/ 25796 h 25796"/>
              </a:gdLst>
              <a:ahLst/>
              <a:cxnLst>
                <a:cxn ang="T6">
                  <a:pos x="T0" y="T1"/>
                </a:cxn>
                <a:cxn ang="T7">
                  <a:pos x="T2" y="T3"/>
                </a:cxn>
                <a:cxn ang="T8">
                  <a:pos x="T4" y="T5"/>
                </a:cxn>
              </a:cxnLst>
              <a:rect l="T9" t="T10" r="T11" b="T12"/>
              <a:pathLst>
                <a:path w="43200" h="25796" fill="none" extrusionOk="0">
                  <a:moveTo>
                    <a:pt x="42788" y="-1"/>
                  </a:moveTo>
                  <a:cubicBezTo>
                    <a:pt x="43062" y="1381"/>
                    <a:pt x="43200" y="2787"/>
                    <a:pt x="43200" y="4196"/>
                  </a:cubicBezTo>
                  <a:cubicBezTo>
                    <a:pt x="43200" y="16125"/>
                    <a:pt x="33529" y="25796"/>
                    <a:pt x="21600" y="25796"/>
                  </a:cubicBezTo>
                  <a:cubicBezTo>
                    <a:pt x="9670" y="25796"/>
                    <a:pt x="0" y="16125"/>
                    <a:pt x="0" y="4196"/>
                  </a:cubicBezTo>
                  <a:cubicBezTo>
                    <a:pt x="-1" y="2963"/>
                    <a:pt x="105" y="1734"/>
                    <a:pt x="315" y="520"/>
                  </a:cubicBezTo>
                </a:path>
                <a:path w="43200" h="25796" stroke="0" extrusionOk="0">
                  <a:moveTo>
                    <a:pt x="42788" y="-1"/>
                  </a:moveTo>
                  <a:cubicBezTo>
                    <a:pt x="43062" y="1381"/>
                    <a:pt x="43200" y="2787"/>
                    <a:pt x="43200" y="4196"/>
                  </a:cubicBezTo>
                  <a:cubicBezTo>
                    <a:pt x="43200" y="16125"/>
                    <a:pt x="33529" y="25796"/>
                    <a:pt x="21600" y="25796"/>
                  </a:cubicBezTo>
                  <a:cubicBezTo>
                    <a:pt x="9670" y="25796"/>
                    <a:pt x="0" y="16125"/>
                    <a:pt x="0" y="4196"/>
                  </a:cubicBezTo>
                  <a:cubicBezTo>
                    <a:pt x="-1" y="2963"/>
                    <a:pt x="105" y="1734"/>
                    <a:pt x="315" y="520"/>
                  </a:cubicBezTo>
                  <a:lnTo>
                    <a:pt x="21600" y="4196"/>
                  </a:lnTo>
                  <a:lnTo>
                    <a:pt x="42788" y="-1"/>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67" name="Arc 323"/>
            <p:cNvSpPr/>
            <p:nvPr/>
          </p:nvSpPr>
          <p:spPr bwMode="auto">
            <a:xfrm rot="6946270">
              <a:off x="2566" y="2256"/>
              <a:ext cx="510" cy="137"/>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68" name="Arc 324"/>
            <p:cNvSpPr/>
            <p:nvPr/>
          </p:nvSpPr>
          <p:spPr bwMode="auto">
            <a:xfrm rot="6839910">
              <a:off x="2541" y="2160"/>
              <a:ext cx="484" cy="238"/>
            </a:xfrm>
            <a:custGeom>
              <a:avLst/>
              <a:gdLst>
                <a:gd name="T0" fmla="*/ 0 w 36423"/>
                <a:gd name="T1" fmla="*/ 0 h 21600"/>
                <a:gd name="T2" fmla="*/ 0 w 36423"/>
                <a:gd name="T3" fmla="*/ 0 h 21600"/>
                <a:gd name="T4" fmla="*/ 0 w 36423"/>
                <a:gd name="T5" fmla="*/ 0 h 21600"/>
                <a:gd name="T6" fmla="*/ 0 60000 65536"/>
                <a:gd name="T7" fmla="*/ 0 60000 65536"/>
                <a:gd name="T8" fmla="*/ 0 60000 65536"/>
                <a:gd name="T9" fmla="*/ 0 w 36423"/>
                <a:gd name="T10" fmla="*/ 0 h 21600"/>
                <a:gd name="T11" fmla="*/ 36423 w 36423"/>
                <a:gd name="T12" fmla="*/ 21600 h 21600"/>
              </a:gdLst>
              <a:ahLst/>
              <a:cxnLst>
                <a:cxn ang="T6">
                  <a:pos x="T0" y="T1"/>
                </a:cxn>
                <a:cxn ang="T7">
                  <a:pos x="T2" y="T3"/>
                </a:cxn>
                <a:cxn ang="T8">
                  <a:pos x="T4" y="T5"/>
                </a:cxn>
              </a:cxnLst>
              <a:rect l="T9" t="T10" r="T11" b="T12"/>
              <a:pathLst>
                <a:path w="36423" h="21600" fill="none" extrusionOk="0">
                  <a:moveTo>
                    <a:pt x="36422" y="14915"/>
                  </a:moveTo>
                  <a:cubicBezTo>
                    <a:pt x="32347" y="19184"/>
                    <a:pt x="26702" y="21599"/>
                    <a:pt x="20800" y="21600"/>
                  </a:cubicBezTo>
                  <a:cubicBezTo>
                    <a:pt x="11113" y="21600"/>
                    <a:pt x="2611" y="15151"/>
                    <a:pt x="-1" y="5824"/>
                  </a:cubicBezTo>
                </a:path>
                <a:path w="36423" h="21600" stroke="0" extrusionOk="0">
                  <a:moveTo>
                    <a:pt x="36422" y="14915"/>
                  </a:moveTo>
                  <a:cubicBezTo>
                    <a:pt x="32347" y="19184"/>
                    <a:pt x="26702" y="21599"/>
                    <a:pt x="20800" y="21600"/>
                  </a:cubicBezTo>
                  <a:cubicBezTo>
                    <a:pt x="11113" y="21600"/>
                    <a:pt x="2611" y="15151"/>
                    <a:pt x="-1" y="5824"/>
                  </a:cubicBezTo>
                  <a:lnTo>
                    <a:pt x="20800" y="0"/>
                  </a:lnTo>
                  <a:lnTo>
                    <a:pt x="36422" y="14915"/>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69" name="Oval 325"/>
            <p:cNvSpPr>
              <a:spLocks noChangeArrowheads="1"/>
            </p:cNvSpPr>
            <p:nvPr/>
          </p:nvSpPr>
          <p:spPr bwMode="auto">
            <a:xfrm rot="1467072">
              <a:off x="2910" y="2078"/>
              <a:ext cx="160" cy="67"/>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70" name="Arc 326"/>
            <p:cNvSpPr/>
            <p:nvPr/>
          </p:nvSpPr>
          <p:spPr bwMode="auto">
            <a:xfrm rot="16956775" flipH="1">
              <a:off x="2777" y="2285"/>
              <a:ext cx="481" cy="173"/>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71" name="Arc 327"/>
            <p:cNvSpPr/>
            <p:nvPr/>
          </p:nvSpPr>
          <p:spPr bwMode="auto">
            <a:xfrm rot="17453864" flipH="1">
              <a:off x="2679" y="2308"/>
              <a:ext cx="510" cy="137"/>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972" name="Freeform 328"/>
            <p:cNvSpPr/>
            <p:nvPr/>
          </p:nvSpPr>
          <p:spPr bwMode="auto">
            <a:xfrm>
              <a:off x="2909" y="2045"/>
              <a:ext cx="51" cy="30"/>
            </a:xfrm>
            <a:custGeom>
              <a:avLst/>
              <a:gdLst>
                <a:gd name="T0" fmla="*/ 0 w 51"/>
                <a:gd name="T1" fmla="*/ 0 h 30"/>
                <a:gd name="T2" fmla="*/ 21 w 51"/>
                <a:gd name="T3" fmla="*/ 9 h 30"/>
                <a:gd name="T4" fmla="*/ 45 w 51"/>
                <a:gd name="T5" fmla="*/ 22 h 30"/>
                <a:gd name="T6" fmla="*/ 51 w 51"/>
                <a:gd name="T7" fmla="*/ 30 h 30"/>
                <a:gd name="T8" fmla="*/ 0 60000 65536"/>
                <a:gd name="T9" fmla="*/ 0 60000 65536"/>
                <a:gd name="T10" fmla="*/ 0 60000 65536"/>
                <a:gd name="T11" fmla="*/ 0 60000 65536"/>
                <a:gd name="T12" fmla="*/ 0 w 51"/>
                <a:gd name="T13" fmla="*/ 0 h 30"/>
                <a:gd name="T14" fmla="*/ 51 w 51"/>
                <a:gd name="T15" fmla="*/ 30 h 30"/>
              </a:gdLst>
              <a:ahLst/>
              <a:cxnLst>
                <a:cxn ang="T8">
                  <a:pos x="T0" y="T1"/>
                </a:cxn>
                <a:cxn ang="T9">
                  <a:pos x="T2" y="T3"/>
                </a:cxn>
                <a:cxn ang="T10">
                  <a:pos x="T4" y="T5"/>
                </a:cxn>
                <a:cxn ang="T11">
                  <a:pos x="T6" y="T7"/>
                </a:cxn>
              </a:cxnLst>
              <a:rect l="T12" t="T13" r="T14" b="T15"/>
              <a:pathLst>
                <a:path w="51" h="30">
                  <a:moveTo>
                    <a:pt x="0" y="0"/>
                  </a:moveTo>
                  <a:lnTo>
                    <a:pt x="21" y="9"/>
                  </a:lnTo>
                  <a:lnTo>
                    <a:pt x="45" y="22"/>
                  </a:lnTo>
                  <a:lnTo>
                    <a:pt x="51" y="30"/>
                  </a:lnTo>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73" name="Freeform 329"/>
            <p:cNvSpPr/>
            <p:nvPr/>
          </p:nvSpPr>
          <p:spPr bwMode="auto">
            <a:xfrm>
              <a:off x="3026" y="2100"/>
              <a:ext cx="60" cy="26"/>
            </a:xfrm>
            <a:custGeom>
              <a:avLst/>
              <a:gdLst>
                <a:gd name="T0" fmla="*/ 0 w 60"/>
                <a:gd name="T1" fmla="*/ 0 h 26"/>
                <a:gd name="T2" fmla="*/ 22 w 60"/>
                <a:gd name="T3" fmla="*/ 2 h 26"/>
                <a:gd name="T4" fmla="*/ 45 w 60"/>
                <a:gd name="T5" fmla="*/ 14 h 26"/>
                <a:gd name="T6" fmla="*/ 60 w 60"/>
                <a:gd name="T7" fmla="*/ 26 h 26"/>
                <a:gd name="T8" fmla="*/ 0 60000 65536"/>
                <a:gd name="T9" fmla="*/ 0 60000 65536"/>
                <a:gd name="T10" fmla="*/ 0 60000 65536"/>
                <a:gd name="T11" fmla="*/ 0 60000 65536"/>
                <a:gd name="T12" fmla="*/ 0 w 60"/>
                <a:gd name="T13" fmla="*/ 0 h 26"/>
                <a:gd name="T14" fmla="*/ 60 w 60"/>
                <a:gd name="T15" fmla="*/ 26 h 26"/>
              </a:gdLst>
              <a:ahLst/>
              <a:cxnLst>
                <a:cxn ang="T8">
                  <a:pos x="T0" y="T1"/>
                </a:cxn>
                <a:cxn ang="T9">
                  <a:pos x="T2" y="T3"/>
                </a:cxn>
                <a:cxn ang="T10">
                  <a:pos x="T4" y="T5"/>
                </a:cxn>
                <a:cxn ang="T11">
                  <a:pos x="T6" y="T7"/>
                </a:cxn>
              </a:cxnLst>
              <a:rect l="T12" t="T13" r="T14" b="T15"/>
              <a:pathLst>
                <a:path w="60" h="26">
                  <a:moveTo>
                    <a:pt x="0" y="0"/>
                  </a:moveTo>
                  <a:lnTo>
                    <a:pt x="22" y="2"/>
                  </a:lnTo>
                  <a:lnTo>
                    <a:pt x="45" y="14"/>
                  </a:lnTo>
                  <a:lnTo>
                    <a:pt x="60" y="26"/>
                  </a:lnTo>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74" name="Line 330"/>
            <p:cNvSpPr>
              <a:spLocks noChangeShapeType="1"/>
            </p:cNvSpPr>
            <p:nvPr/>
          </p:nvSpPr>
          <p:spPr bwMode="auto">
            <a:xfrm flipV="1">
              <a:off x="2997" y="2072"/>
              <a:ext cx="8" cy="19"/>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676" name="Text Box 20"/>
          <p:cNvSpPr txBox="1">
            <a:spLocks noChangeArrowheads="1"/>
          </p:cNvSpPr>
          <p:nvPr/>
        </p:nvSpPr>
        <p:spPr bwMode="auto">
          <a:xfrm>
            <a:off x="4767263" y="4891088"/>
            <a:ext cx="938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FF00"/>
                </a:solidFill>
                <a:latin typeface="Times New Roman" panose="02020603050405020304" pitchFamily="18" charset="0"/>
                <a:ea typeface="楷体_GB2312" pitchFamily="49" charset="-122"/>
              </a:rPr>
              <a:t>地球</a:t>
            </a:r>
            <a:endParaRPr kumimoji="1" lang="zh-CN" altLang="en-US" sz="2800" b="1">
              <a:solidFill>
                <a:srgbClr val="00FF00"/>
              </a:solidFill>
              <a:latin typeface="Times New Roman" panose="02020603050405020304" pitchFamily="18" charset="0"/>
              <a:ea typeface="楷体_GB2312" pitchFamily="49" charset="-122"/>
            </a:endParaRPr>
          </a:p>
        </p:txBody>
      </p:sp>
      <p:sp>
        <p:nvSpPr>
          <p:cNvPr id="28677" name="AutoShape 23" descr="羊皮纸"/>
          <p:cNvSpPr>
            <a:spLocks noChangeArrowheads="1"/>
          </p:cNvSpPr>
          <p:nvPr/>
        </p:nvSpPr>
        <p:spPr bwMode="auto">
          <a:xfrm>
            <a:off x="3462338" y="1196975"/>
            <a:ext cx="3389312" cy="3541713"/>
          </a:xfrm>
          <a:prstGeom prst="roundRect">
            <a:avLst>
              <a:gd name="adj" fmla="val 16667"/>
            </a:avLst>
          </a:prstGeom>
          <a:blipFill dpi="0" rotWithShape="0">
            <a:blip r:embed="rId1"/>
            <a:srcRect/>
            <a:tile tx="0" ty="0" sx="100000" sy="100000" flip="none" algn="tl"/>
          </a:blipFill>
          <a:ln w="9525">
            <a:solidFill>
              <a:srgbClr val="CC99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678" name="Group 26"/>
          <p:cNvGrpSpPr/>
          <p:nvPr/>
        </p:nvGrpSpPr>
        <p:grpSpPr bwMode="auto">
          <a:xfrm>
            <a:off x="3540125" y="2874963"/>
            <a:ext cx="231775" cy="431800"/>
            <a:chOff x="271" y="1770"/>
            <a:chExt cx="135" cy="248"/>
          </a:xfrm>
        </p:grpSpPr>
        <p:sp>
          <p:nvSpPr>
            <p:cNvPr id="28959" name="Oval 27"/>
            <p:cNvSpPr>
              <a:spLocks noChangeArrowheads="1"/>
            </p:cNvSpPr>
            <p:nvPr/>
          </p:nvSpPr>
          <p:spPr bwMode="auto">
            <a:xfrm>
              <a:off x="291" y="1770"/>
              <a:ext cx="115" cy="126"/>
            </a:xfrm>
            <a:prstGeom prst="ellipse">
              <a:avLst/>
            </a:prstGeom>
            <a:gradFill rotWithShape="0">
              <a:gsLst>
                <a:gs pos="0">
                  <a:srgbClr val="FF3300"/>
                </a:gs>
                <a:gs pos="100000">
                  <a:srgbClr val="FFFF00"/>
                </a:gs>
              </a:gsLst>
              <a:path path="shape">
                <a:fillToRect l="50000" t="50000" r="50000" b="50000"/>
              </a:path>
            </a:gradFill>
            <a:ln w="28575">
              <a:solidFill>
                <a:srgbClr val="FFFF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60" name="WordArt 28"/>
            <p:cNvSpPr>
              <a:spLocks noChangeArrowheads="1" noChangeShapeType="1" noTextEdit="1"/>
            </p:cNvSpPr>
            <p:nvPr/>
          </p:nvSpPr>
          <p:spPr bwMode="auto">
            <a:xfrm>
              <a:off x="271" y="1912"/>
              <a:ext cx="123" cy="106"/>
            </a:xfrm>
            <a:prstGeom prst="rect">
              <a:avLst/>
            </a:prstGeom>
          </p:spPr>
          <p:txBody>
            <a:bodyPr wrap="none" fromWordArt="1">
              <a:prstTxWarp prst="textPlain">
                <a:avLst>
                  <a:gd name="adj" fmla="val 55278"/>
                </a:avLst>
              </a:prstTxWarp>
            </a:bodyPr>
            <a:lstStyle/>
            <a:p>
              <a:pPr algn="ctr"/>
              <a:r>
                <a:rPr lang="en-US" altLang="zh-CN"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rPr>
                <a:t>s</a:t>
              </a:r>
              <a:endParaRPr lang="zh-CN" altLang="en-US"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endParaRPr>
            </a:p>
          </p:txBody>
        </p:sp>
      </p:grpSp>
      <p:sp>
        <p:nvSpPr>
          <p:cNvPr id="28679" name="Rectangle 29" descr="深色上对角线"/>
          <p:cNvSpPr>
            <a:spLocks noChangeArrowheads="1"/>
          </p:cNvSpPr>
          <p:nvPr/>
        </p:nvSpPr>
        <p:spPr bwMode="auto">
          <a:xfrm>
            <a:off x="4725988" y="1327150"/>
            <a:ext cx="823912" cy="150813"/>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80" name="Line 30"/>
          <p:cNvSpPr>
            <a:spLocks noChangeShapeType="1"/>
          </p:cNvSpPr>
          <p:nvPr/>
        </p:nvSpPr>
        <p:spPr bwMode="auto">
          <a:xfrm flipV="1">
            <a:off x="4721225" y="1462088"/>
            <a:ext cx="825500" cy="1587"/>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Rectangle 31" descr="深色上对角线"/>
          <p:cNvSpPr>
            <a:spLocks noChangeArrowheads="1"/>
          </p:cNvSpPr>
          <p:nvPr/>
        </p:nvSpPr>
        <p:spPr bwMode="auto">
          <a:xfrm rot="5400000">
            <a:off x="6190457" y="2921794"/>
            <a:ext cx="850900" cy="166687"/>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82" name="Line 32"/>
          <p:cNvSpPr>
            <a:spLocks noChangeShapeType="1"/>
          </p:cNvSpPr>
          <p:nvPr/>
        </p:nvSpPr>
        <p:spPr bwMode="auto">
          <a:xfrm rot="5400000">
            <a:off x="6115050" y="3005138"/>
            <a:ext cx="8509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33"/>
          <p:cNvSpPr txBox="1">
            <a:spLocks noChangeArrowheads="1"/>
          </p:cNvSpPr>
          <p:nvPr/>
        </p:nvSpPr>
        <p:spPr bwMode="auto">
          <a:xfrm>
            <a:off x="3605213" y="3673475"/>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a:solidFill>
                  <a:srgbClr val="FF6600"/>
                </a:solidFill>
                <a:latin typeface="Times New Roman" panose="02020603050405020304" pitchFamily="18" charset="0"/>
                <a:ea typeface="华文中宋" panose="02010600040101010101" pitchFamily="2" charset="-122"/>
              </a:rPr>
              <a:t>底盘</a:t>
            </a:r>
            <a:endParaRPr kumimoji="1" lang="zh-CN" altLang="en-US" sz="2000">
              <a:solidFill>
                <a:srgbClr val="FF6600"/>
              </a:solidFill>
              <a:latin typeface="Times New Roman" panose="02020603050405020304" pitchFamily="18" charset="0"/>
              <a:ea typeface="华文中宋" panose="02010600040101010101" pitchFamily="2" charset="-122"/>
            </a:endParaRPr>
          </a:p>
        </p:txBody>
      </p:sp>
      <p:sp>
        <p:nvSpPr>
          <p:cNvPr id="77860" name="Text Box 36"/>
          <p:cNvSpPr txBox="1">
            <a:spLocks noChangeArrowheads="1"/>
          </p:cNvSpPr>
          <p:nvPr/>
        </p:nvSpPr>
        <p:spPr bwMode="auto">
          <a:xfrm>
            <a:off x="6270625" y="2124075"/>
            <a:ext cx="720725" cy="396875"/>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1</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77863" name="Text Box 39"/>
          <p:cNvSpPr txBox="1">
            <a:spLocks noChangeArrowheads="1"/>
          </p:cNvSpPr>
          <p:nvPr/>
        </p:nvSpPr>
        <p:spPr bwMode="auto">
          <a:xfrm>
            <a:off x="5549900" y="1187450"/>
            <a:ext cx="674688" cy="396875"/>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2</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28686" name="Text Box 40"/>
          <p:cNvSpPr txBox="1">
            <a:spLocks noChangeArrowheads="1"/>
          </p:cNvSpPr>
          <p:nvPr/>
        </p:nvSpPr>
        <p:spPr bwMode="auto">
          <a:xfrm>
            <a:off x="4073525" y="3259138"/>
            <a:ext cx="8524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玻片</a:t>
            </a:r>
            <a:endParaRPr kumimoji="1" lang="zh-CN" altLang="en-US" sz="2000" b="1">
              <a:latin typeface="Times New Roman" panose="02020603050405020304" pitchFamily="18" charset="0"/>
              <a:ea typeface="华文中宋" panose="02010600040101010101" pitchFamily="2" charset="-122"/>
            </a:endParaRPr>
          </a:p>
        </p:txBody>
      </p:sp>
      <p:sp>
        <p:nvSpPr>
          <p:cNvPr id="28687" name="Line 41"/>
          <p:cNvSpPr>
            <a:spLocks noChangeShapeType="1"/>
          </p:cNvSpPr>
          <p:nvPr/>
        </p:nvSpPr>
        <p:spPr bwMode="auto">
          <a:xfrm flipV="1">
            <a:off x="4743450" y="2630488"/>
            <a:ext cx="776288" cy="790575"/>
          </a:xfrm>
          <a:prstGeom prst="line">
            <a:avLst/>
          </a:prstGeom>
          <a:noFill/>
          <a:ln w="127000">
            <a:solidFill>
              <a:srgbClr val="800080">
                <a:alpha val="50195"/>
              </a:srgbClr>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8688" name="Group 42"/>
          <p:cNvGrpSpPr/>
          <p:nvPr/>
        </p:nvGrpSpPr>
        <p:grpSpPr bwMode="auto">
          <a:xfrm>
            <a:off x="5062538" y="3776663"/>
            <a:ext cx="184150" cy="476250"/>
            <a:chOff x="1362" y="2256"/>
            <a:chExt cx="167" cy="496"/>
          </a:xfrm>
        </p:grpSpPr>
        <p:sp>
          <p:nvSpPr>
            <p:cNvPr id="28954" name="Rectangle 43"/>
            <p:cNvSpPr>
              <a:spLocks noChangeArrowheads="1"/>
            </p:cNvSpPr>
            <p:nvPr/>
          </p:nvSpPr>
          <p:spPr bwMode="auto">
            <a:xfrm>
              <a:off x="1392" y="2647"/>
              <a:ext cx="107" cy="1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55" name="Rectangle 44"/>
            <p:cNvSpPr>
              <a:spLocks noChangeArrowheads="1"/>
            </p:cNvSpPr>
            <p:nvPr/>
          </p:nvSpPr>
          <p:spPr bwMode="auto">
            <a:xfrm>
              <a:off x="1380" y="2266"/>
              <a:ext cx="132" cy="4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56" name="Rectangle 45"/>
            <p:cNvSpPr>
              <a:spLocks noChangeArrowheads="1"/>
            </p:cNvSpPr>
            <p:nvPr/>
          </p:nvSpPr>
          <p:spPr bwMode="auto">
            <a:xfrm>
              <a:off x="1362" y="2256"/>
              <a:ext cx="167" cy="42"/>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57" name="Rectangle 46"/>
            <p:cNvSpPr>
              <a:spLocks noChangeArrowheads="1"/>
            </p:cNvSpPr>
            <p:nvPr/>
          </p:nvSpPr>
          <p:spPr bwMode="auto">
            <a:xfrm>
              <a:off x="1392" y="2724"/>
              <a:ext cx="107"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58" name="Rectangle 47"/>
            <p:cNvSpPr>
              <a:spLocks noChangeArrowheads="1"/>
            </p:cNvSpPr>
            <p:nvPr/>
          </p:nvSpPr>
          <p:spPr bwMode="auto">
            <a:xfrm>
              <a:off x="1380" y="2643"/>
              <a:ext cx="132"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8689" name="Rectangle 48"/>
          <p:cNvSpPr>
            <a:spLocks noChangeArrowheads="1"/>
          </p:cNvSpPr>
          <p:nvPr/>
        </p:nvSpPr>
        <p:spPr bwMode="auto">
          <a:xfrm>
            <a:off x="5045075" y="3787775"/>
            <a:ext cx="217488" cy="69850"/>
          </a:xfrm>
          <a:prstGeom prst="rect">
            <a:avLst/>
          </a:prstGeom>
          <a:gradFill rotWithShape="1">
            <a:gsLst>
              <a:gs pos="0">
                <a:srgbClr val="000000"/>
              </a:gs>
              <a:gs pos="50000">
                <a:srgbClr val="5F5F5F"/>
              </a:gs>
              <a:gs pos="100000">
                <a:srgbClr val="000000"/>
              </a:gs>
            </a:gsLst>
            <a:lin ang="0" scaled="1"/>
          </a:gra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90" name="WordArt 49"/>
          <p:cNvSpPr>
            <a:spLocks noChangeArrowheads="1" noChangeShapeType="1" noTextEdit="1"/>
          </p:cNvSpPr>
          <p:nvPr/>
        </p:nvSpPr>
        <p:spPr bwMode="auto">
          <a:xfrm>
            <a:off x="4911725" y="2732088"/>
            <a:ext cx="130175" cy="192087"/>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rPr>
              <a:t>O</a:t>
            </a:r>
            <a:endParaRPr lang="zh-CN" altLang="en-US"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endParaRPr>
          </a:p>
        </p:txBody>
      </p:sp>
      <p:grpSp>
        <p:nvGrpSpPr>
          <p:cNvPr id="28691" name="Group 148"/>
          <p:cNvGrpSpPr/>
          <p:nvPr/>
        </p:nvGrpSpPr>
        <p:grpSpPr bwMode="auto">
          <a:xfrm>
            <a:off x="6219825" y="1449388"/>
            <a:ext cx="1655763" cy="1524000"/>
            <a:chOff x="3982" y="1100"/>
            <a:chExt cx="1043" cy="960"/>
          </a:xfrm>
        </p:grpSpPr>
        <p:sp>
          <p:nvSpPr>
            <p:cNvPr id="28947" name="Line 51"/>
            <p:cNvSpPr>
              <a:spLocks noChangeShapeType="1"/>
            </p:cNvSpPr>
            <p:nvPr/>
          </p:nvSpPr>
          <p:spPr bwMode="auto">
            <a:xfrm>
              <a:off x="4397" y="2046"/>
              <a:ext cx="366"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48" name="Line 52"/>
            <p:cNvSpPr>
              <a:spLocks noChangeShapeType="1"/>
            </p:cNvSpPr>
            <p:nvPr/>
          </p:nvSpPr>
          <p:spPr bwMode="auto">
            <a:xfrm flipH="1">
              <a:off x="4629" y="1830"/>
              <a:ext cx="2" cy="230"/>
            </a:xfrm>
            <a:prstGeom prst="line">
              <a:avLst/>
            </a:prstGeom>
            <a:noFill/>
            <a:ln w="19050">
              <a:solidFill>
                <a:schemeClr val="bg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28949" name="Group 141"/>
            <p:cNvGrpSpPr/>
            <p:nvPr/>
          </p:nvGrpSpPr>
          <p:grpSpPr bwMode="auto">
            <a:xfrm>
              <a:off x="3982" y="1100"/>
              <a:ext cx="1043" cy="741"/>
              <a:chOff x="3982" y="1100"/>
              <a:chExt cx="1043" cy="741"/>
            </a:xfrm>
          </p:grpSpPr>
          <p:sp>
            <p:nvSpPr>
              <p:cNvPr id="28950" name="Line 54"/>
              <p:cNvSpPr>
                <a:spLocks noChangeShapeType="1"/>
              </p:cNvSpPr>
              <p:nvPr/>
            </p:nvSpPr>
            <p:spPr bwMode="auto">
              <a:xfrm flipV="1">
                <a:off x="3982" y="1100"/>
                <a:ext cx="731" cy="8"/>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51" name="Line 55"/>
              <p:cNvSpPr>
                <a:spLocks noChangeShapeType="1"/>
              </p:cNvSpPr>
              <p:nvPr/>
            </p:nvSpPr>
            <p:spPr bwMode="auto">
              <a:xfrm flipH="1" flipV="1">
                <a:off x="4609" y="1111"/>
                <a:ext cx="1" cy="218"/>
              </a:xfrm>
              <a:prstGeom prst="line">
                <a:avLst/>
              </a:prstGeom>
              <a:noFill/>
              <a:ln w="19050">
                <a:solidFill>
                  <a:schemeClr val="bg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952" name="Text Box 56"/>
              <p:cNvSpPr txBox="1">
                <a:spLocks noChangeArrowheads="1"/>
              </p:cNvSpPr>
              <p:nvPr/>
            </p:nvSpPr>
            <p:spPr bwMode="auto">
              <a:xfrm>
                <a:off x="4365" y="1553"/>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latin typeface="Times New Roman" panose="02020603050405020304" pitchFamily="18" charset="0"/>
                  </a:rPr>
                  <a:t>11 m</a:t>
                </a:r>
                <a:endParaRPr kumimoji="1" lang="en-US" altLang="zh-CN" sz="2400" b="1">
                  <a:solidFill>
                    <a:schemeClr val="bg1"/>
                  </a:solidFill>
                  <a:latin typeface="Times New Roman" panose="02020603050405020304" pitchFamily="18" charset="0"/>
                </a:endParaRPr>
              </a:p>
            </p:txBody>
          </p:sp>
          <p:sp>
            <p:nvSpPr>
              <p:cNvPr id="28953" name="Text Box 57"/>
              <p:cNvSpPr txBox="1">
                <a:spLocks noChangeArrowheads="1"/>
              </p:cNvSpPr>
              <p:nvPr/>
            </p:nvSpPr>
            <p:spPr bwMode="auto">
              <a:xfrm>
                <a:off x="4381" y="1318"/>
                <a:ext cx="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chemeClr val="bg1"/>
                    </a:solidFill>
                    <a:latin typeface="Times New Roman" panose="02020603050405020304" pitchFamily="18" charset="0"/>
                    <a:ea typeface="楷体_GB2312" pitchFamily="49" charset="-122"/>
                  </a:rPr>
                  <a:t>臂长</a:t>
                </a:r>
                <a:endParaRPr kumimoji="1" lang="zh-CN" altLang="en-US" sz="2400" b="1">
                  <a:solidFill>
                    <a:schemeClr val="bg1"/>
                  </a:solidFill>
                  <a:latin typeface="Times New Roman" panose="02020603050405020304" pitchFamily="18" charset="0"/>
                  <a:ea typeface="楷体_GB2312" pitchFamily="49" charset="-122"/>
                </a:endParaRPr>
              </a:p>
            </p:txBody>
          </p:sp>
        </p:grpSp>
      </p:grpSp>
      <p:grpSp>
        <p:nvGrpSpPr>
          <p:cNvPr id="28692" name="Group 58"/>
          <p:cNvGrpSpPr/>
          <p:nvPr/>
        </p:nvGrpSpPr>
        <p:grpSpPr bwMode="auto">
          <a:xfrm>
            <a:off x="2392363" y="2309813"/>
            <a:ext cx="1525587" cy="887412"/>
            <a:chOff x="1619" y="1669"/>
            <a:chExt cx="961" cy="559"/>
          </a:xfrm>
        </p:grpSpPr>
        <p:sp>
          <p:nvSpPr>
            <p:cNvPr id="28945" name="Text Box 59"/>
            <p:cNvSpPr txBox="1">
              <a:spLocks noChangeArrowheads="1"/>
            </p:cNvSpPr>
            <p:nvPr/>
          </p:nvSpPr>
          <p:spPr bwMode="auto">
            <a:xfrm>
              <a:off x="1735" y="1669"/>
              <a:ext cx="5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a:solidFill>
                    <a:srgbClr val="FFFF00"/>
                  </a:solidFill>
                  <a:latin typeface="Symbol" panose="05050102010706020507" pitchFamily="18" charset="2"/>
                </a:rPr>
                <a:t>l </a:t>
              </a:r>
              <a:r>
                <a:rPr kumimoji="1" lang="en-US" altLang="zh-CN">
                  <a:solidFill>
                    <a:srgbClr val="FFFF00"/>
                  </a:solidFill>
                  <a:latin typeface="Times New Roman" panose="02020603050405020304" pitchFamily="18" charset="0"/>
                </a:rPr>
                <a:t>=</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28946" name="Text Box 60"/>
            <p:cNvSpPr txBox="1">
              <a:spLocks noChangeArrowheads="1"/>
            </p:cNvSpPr>
            <p:nvPr/>
          </p:nvSpPr>
          <p:spPr bwMode="auto">
            <a:xfrm>
              <a:off x="1619" y="1940"/>
              <a:ext cx="9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FF00"/>
                  </a:solidFill>
                  <a:latin typeface="Symbol" panose="05050102010706020507" pitchFamily="18" charset="2"/>
                </a:rPr>
                <a:t>590 </a:t>
              </a:r>
              <a:r>
                <a:rPr kumimoji="1" lang="en-US" altLang="zh-CN" sz="2400" b="1">
                  <a:solidFill>
                    <a:srgbClr val="FFFF00"/>
                  </a:solidFill>
                  <a:latin typeface="Times New Roman" panose="02020603050405020304" pitchFamily="18" charset="0"/>
                </a:rPr>
                <a:t>nm</a:t>
              </a:r>
              <a:endParaRPr kumimoji="1" lang="en-US" altLang="zh-CN" sz="2400" b="1">
                <a:solidFill>
                  <a:srgbClr val="FFFF00"/>
                </a:solidFill>
                <a:latin typeface="Times New Roman" panose="02020603050405020304" pitchFamily="18" charset="0"/>
              </a:endParaRPr>
            </a:p>
          </p:txBody>
        </p:sp>
      </p:grpSp>
      <p:sp>
        <p:nvSpPr>
          <p:cNvPr id="28693" name="Text Box 61"/>
          <p:cNvSpPr txBox="1">
            <a:spLocks noChangeArrowheads="1"/>
          </p:cNvSpPr>
          <p:nvPr/>
        </p:nvSpPr>
        <p:spPr bwMode="auto">
          <a:xfrm>
            <a:off x="3992563" y="630238"/>
            <a:ext cx="264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楷体_GB2312" pitchFamily="49" charset="-122"/>
              </a:rPr>
              <a:t>迈克耳孙干涉仪</a:t>
            </a:r>
            <a:endParaRPr kumimoji="1" lang="zh-CN" altLang="en-US" sz="2400" b="1">
              <a:solidFill>
                <a:srgbClr val="0000FF"/>
              </a:solidFill>
              <a:latin typeface="Times New Roman" panose="02020603050405020304" pitchFamily="18" charset="0"/>
              <a:ea typeface="楷体_GB2312" pitchFamily="49" charset="-122"/>
            </a:endParaRPr>
          </a:p>
        </p:txBody>
      </p:sp>
      <p:grpSp>
        <p:nvGrpSpPr>
          <p:cNvPr id="8" name="Group 62"/>
          <p:cNvGrpSpPr/>
          <p:nvPr/>
        </p:nvGrpSpPr>
        <p:grpSpPr bwMode="auto">
          <a:xfrm>
            <a:off x="5199063" y="3048000"/>
            <a:ext cx="1587" cy="727075"/>
            <a:chOff x="3334" y="2106"/>
            <a:chExt cx="1" cy="458"/>
          </a:xfrm>
        </p:grpSpPr>
        <p:sp>
          <p:nvSpPr>
            <p:cNvPr id="28943" name="Line 63"/>
            <p:cNvSpPr>
              <a:spLocks noChangeShapeType="1"/>
            </p:cNvSpPr>
            <p:nvPr/>
          </p:nvSpPr>
          <p:spPr bwMode="auto">
            <a:xfrm flipH="1">
              <a:off x="3335" y="2106"/>
              <a:ext cx="0" cy="45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44" name="Line 64"/>
            <p:cNvSpPr>
              <a:spLocks noChangeShapeType="1"/>
            </p:cNvSpPr>
            <p:nvPr/>
          </p:nvSpPr>
          <p:spPr bwMode="auto">
            <a:xfrm>
              <a:off x="3334" y="2302"/>
              <a:ext cx="0" cy="237"/>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65"/>
          <p:cNvGrpSpPr/>
          <p:nvPr/>
        </p:nvGrpSpPr>
        <p:grpSpPr bwMode="auto">
          <a:xfrm>
            <a:off x="5105400" y="3022600"/>
            <a:ext cx="4763" cy="749300"/>
            <a:chOff x="3252" y="2081"/>
            <a:chExt cx="3" cy="472"/>
          </a:xfrm>
        </p:grpSpPr>
        <p:sp>
          <p:nvSpPr>
            <p:cNvPr id="28941" name="Line 66"/>
            <p:cNvSpPr>
              <a:spLocks noChangeShapeType="1"/>
            </p:cNvSpPr>
            <p:nvPr/>
          </p:nvSpPr>
          <p:spPr bwMode="auto">
            <a:xfrm>
              <a:off x="3252" y="2081"/>
              <a:ext cx="3" cy="472"/>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42" name="Line 67"/>
            <p:cNvSpPr>
              <a:spLocks noChangeShapeType="1"/>
            </p:cNvSpPr>
            <p:nvPr/>
          </p:nvSpPr>
          <p:spPr bwMode="auto">
            <a:xfrm>
              <a:off x="3252" y="2199"/>
              <a:ext cx="0" cy="224"/>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68"/>
          <p:cNvGrpSpPr/>
          <p:nvPr/>
        </p:nvGrpSpPr>
        <p:grpSpPr bwMode="auto">
          <a:xfrm>
            <a:off x="3765550" y="2970213"/>
            <a:ext cx="1457325" cy="3175"/>
            <a:chOff x="2431" y="2057"/>
            <a:chExt cx="918" cy="2"/>
          </a:xfrm>
        </p:grpSpPr>
        <p:sp>
          <p:nvSpPr>
            <p:cNvPr id="28939" name="Line 69"/>
            <p:cNvSpPr>
              <a:spLocks noChangeShapeType="1"/>
            </p:cNvSpPr>
            <p:nvPr/>
          </p:nvSpPr>
          <p:spPr bwMode="auto">
            <a:xfrm>
              <a:off x="2493" y="2057"/>
              <a:ext cx="584" cy="1"/>
            </a:xfrm>
            <a:prstGeom prst="line">
              <a:avLst/>
            </a:prstGeom>
            <a:noFill/>
            <a:ln w="28575">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940" name="Line 70"/>
            <p:cNvSpPr>
              <a:spLocks noChangeShapeType="1"/>
            </p:cNvSpPr>
            <p:nvPr/>
          </p:nvSpPr>
          <p:spPr bwMode="auto">
            <a:xfrm flipV="1">
              <a:off x="2431" y="2057"/>
              <a:ext cx="918" cy="2"/>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45"/>
          <p:cNvGrpSpPr/>
          <p:nvPr/>
        </p:nvGrpSpPr>
        <p:grpSpPr bwMode="auto">
          <a:xfrm>
            <a:off x="5186363" y="3044825"/>
            <a:ext cx="1327150" cy="300038"/>
            <a:chOff x="4286" y="3612"/>
            <a:chExt cx="836" cy="189"/>
          </a:xfrm>
        </p:grpSpPr>
        <p:sp>
          <p:nvSpPr>
            <p:cNvPr id="28934" name="WordArt 72"/>
            <p:cNvSpPr>
              <a:spLocks noChangeArrowheads="1" noChangeShapeType="1" noTextEdit="1"/>
            </p:cNvSpPr>
            <p:nvPr/>
          </p:nvSpPr>
          <p:spPr bwMode="auto">
            <a:xfrm>
              <a:off x="4608" y="3669"/>
              <a:ext cx="89"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8935" name="WordArt 73"/>
            <p:cNvSpPr>
              <a:spLocks noChangeArrowheads="1" noChangeShapeType="1" noTextEdit="1"/>
            </p:cNvSpPr>
            <p:nvPr/>
          </p:nvSpPr>
          <p:spPr bwMode="auto">
            <a:xfrm>
              <a:off x="4888" y="3668"/>
              <a:ext cx="117" cy="133"/>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sp>
          <p:nvSpPr>
            <p:cNvPr id="28936" name="WordArt 74"/>
            <p:cNvSpPr>
              <a:spLocks noChangeArrowheads="1" noChangeShapeType="1" noTextEdit="1"/>
            </p:cNvSpPr>
            <p:nvPr/>
          </p:nvSpPr>
          <p:spPr bwMode="auto">
            <a:xfrm>
              <a:off x="4740" y="3682"/>
              <a:ext cx="110" cy="113"/>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ln>
                  <a:solidFill>
                    <a:srgbClr val="FF0000"/>
                  </a:solidFill>
                  <a:latin typeface="宋体" panose="02010600030101010101" pitchFamily="2" charset="-122"/>
                </a:rPr>
                <a:t>+</a:t>
              </a:r>
              <a:endParaRPr lang="zh-CN" altLang="en-US" sz="3600" kern="10">
                <a:ln w="28575">
                  <a:solidFill>
                    <a:srgbClr val="FF0000"/>
                  </a:solidFill>
                  <a:round/>
                </a:ln>
                <a:solidFill>
                  <a:srgbClr val="FF0000"/>
                </a:solidFill>
                <a:latin typeface="宋体" panose="02010600030101010101" pitchFamily="2" charset="-122"/>
              </a:endParaRPr>
            </a:p>
          </p:txBody>
        </p:sp>
        <p:sp>
          <p:nvSpPr>
            <p:cNvPr id="28937" name="Line 75"/>
            <p:cNvSpPr>
              <a:spLocks noChangeShapeType="1"/>
            </p:cNvSpPr>
            <p:nvPr/>
          </p:nvSpPr>
          <p:spPr bwMode="auto">
            <a:xfrm flipH="1" flipV="1">
              <a:off x="4286" y="3613"/>
              <a:ext cx="835" cy="1"/>
            </a:xfrm>
            <a:prstGeom prst="line">
              <a:avLst/>
            </a:prstGeom>
            <a:noFill/>
            <a:ln w="3810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938" name="Line 76"/>
            <p:cNvSpPr>
              <a:spLocks noChangeShapeType="1"/>
            </p:cNvSpPr>
            <p:nvPr/>
          </p:nvSpPr>
          <p:spPr bwMode="auto">
            <a:xfrm flipH="1" flipV="1">
              <a:off x="4507" y="3612"/>
              <a:ext cx="615" cy="1"/>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144"/>
          <p:cNvGrpSpPr/>
          <p:nvPr/>
        </p:nvGrpSpPr>
        <p:grpSpPr bwMode="auto">
          <a:xfrm>
            <a:off x="5191125" y="2665413"/>
            <a:ext cx="1316038" cy="309562"/>
            <a:chOff x="1247" y="3430"/>
            <a:chExt cx="829" cy="195"/>
          </a:xfrm>
        </p:grpSpPr>
        <p:sp>
          <p:nvSpPr>
            <p:cNvPr id="28929" name="Line 78"/>
            <p:cNvSpPr>
              <a:spLocks noChangeShapeType="1"/>
            </p:cNvSpPr>
            <p:nvPr/>
          </p:nvSpPr>
          <p:spPr bwMode="auto">
            <a:xfrm flipH="1">
              <a:off x="1276" y="3625"/>
              <a:ext cx="800" cy="0"/>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930" name="Line 79"/>
            <p:cNvSpPr>
              <a:spLocks noChangeShapeType="1"/>
            </p:cNvSpPr>
            <p:nvPr/>
          </p:nvSpPr>
          <p:spPr bwMode="auto">
            <a:xfrm flipV="1">
              <a:off x="1682" y="3497"/>
              <a:ext cx="110" cy="1"/>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31" name="WordArt 80"/>
            <p:cNvSpPr>
              <a:spLocks noChangeArrowheads="1" noChangeShapeType="1" noTextEdit="1"/>
            </p:cNvSpPr>
            <p:nvPr/>
          </p:nvSpPr>
          <p:spPr bwMode="auto">
            <a:xfrm>
              <a:off x="1548" y="3430"/>
              <a:ext cx="91" cy="12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8932" name="WordArt 81"/>
            <p:cNvSpPr>
              <a:spLocks noChangeArrowheads="1" noChangeShapeType="1" noTextEdit="1"/>
            </p:cNvSpPr>
            <p:nvPr/>
          </p:nvSpPr>
          <p:spPr bwMode="auto">
            <a:xfrm>
              <a:off x="1817" y="3433"/>
              <a:ext cx="120" cy="130"/>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sp>
          <p:nvSpPr>
            <p:cNvPr id="28933" name="Line 82"/>
            <p:cNvSpPr>
              <a:spLocks noChangeShapeType="1"/>
            </p:cNvSpPr>
            <p:nvPr/>
          </p:nvSpPr>
          <p:spPr bwMode="auto">
            <a:xfrm>
              <a:off x="1247" y="3621"/>
              <a:ext cx="320" cy="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47"/>
          <p:cNvGrpSpPr/>
          <p:nvPr/>
        </p:nvGrpSpPr>
        <p:grpSpPr bwMode="auto">
          <a:xfrm>
            <a:off x="4000500" y="1460500"/>
            <a:ext cx="1109663" cy="1568450"/>
            <a:chOff x="2582" y="1117"/>
            <a:chExt cx="699" cy="988"/>
          </a:xfrm>
        </p:grpSpPr>
        <p:sp>
          <p:nvSpPr>
            <p:cNvPr id="28920" name="Line 84"/>
            <p:cNvSpPr>
              <a:spLocks noChangeShapeType="1"/>
            </p:cNvSpPr>
            <p:nvPr/>
          </p:nvSpPr>
          <p:spPr bwMode="auto">
            <a:xfrm rot="-5400000">
              <a:off x="2787" y="1610"/>
              <a:ext cx="988" cy="1"/>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921" name="Line 85"/>
            <p:cNvSpPr>
              <a:spLocks noChangeShapeType="1"/>
            </p:cNvSpPr>
            <p:nvPr/>
          </p:nvSpPr>
          <p:spPr bwMode="auto">
            <a:xfrm rot="-5400000" flipH="1" flipV="1">
              <a:off x="3046" y="1346"/>
              <a:ext cx="453" cy="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922" name="WordArt 86"/>
            <p:cNvSpPr>
              <a:spLocks noChangeArrowheads="1" noChangeShapeType="1" noTextEdit="1"/>
            </p:cNvSpPr>
            <p:nvPr/>
          </p:nvSpPr>
          <p:spPr bwMode="auto">
            <a:xfrm>
              <a:off x="2811" y="1425"/>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8923" name="Freeform 87"/>
            <p:cNvSpPr/>
            <p:nvPr/>
          </p:nvSpPr>
          <p:spPr bwMode="auto">
            <a:xfrm>
              <a:off x="2582" y="1391"/>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24" name="Line 88"/>
            <p:cNvSpPr>
              <a:spLocks noChangeShapeType="1"/>
            </p:cNvSpPr>
            <p:nvPr/>
          </p:nvSpPr>
          <p:spPr bwMode="auto">
            <a:xfrm>
              <a:off x="2631" y="1397"/>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25" name="WordArt 89"/>
            <p:cNvSpPr>
              <a:spLocks noChangeArrowheads="1" noChangeShapeType="1" noTextEdit="1"/>
            </p:cNvSpPr>
            <p:nvPr/>
          </p:nvSpPr>
          <p:spPr bwMode="auto">
            <a:xfrm>
              <a:off x="2692" y="1464"/>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endParaRPr>
            </a:p>
          </p:txBody>
        </p:sp>
        <p:sp>
          <p:nvSpPr>
            <p:cNvPr id="28926" name="Line 90"/>
            <p:cNvSpPr>
              <a:spLocks noChangeShapeType="1"/>
            </p:cNvSpPr>
            <p:nvPr/>
          </p:nvSpPr>
          <p:spPr bwMode="auto">
            <a:xfrm>
              <a:off x="2860" y="1543"/>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27" name="WordArt 91"/>
            <p:cNvSpPr>
              <a:spLocks noChangeArrowheads="1" noChangeShapeType="1" noTextEdit="1"/>
            </p:cNvSpPr>
            <p:nvPr/>
          </p:nvSpPr>
          <p:spPr bwMode="auto">
            <a:xfrm>
              <a:off x="2990" y="1478"/>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rgbClr val="FF0000"/>
                    </a:solidFill>
                    <a:round/>
                  </a:ln>
                  <a:solidFill>
                    <a:schemeClr val="folHlink"/>
                  </a:solidFill>
                  <a:latin typeface="Book Antiqua" panose="02040602050305030304" pitchFamily="18" charset="0"/>
                </a:rPr>
                <a:t>v</a:t>
              </a:r>
              <a:endParaRPr lang="zh-CN" altLang="en-US" sz="3600" i="1" kern="10">
                <a:ln w="9525">
                  <a:solidFill>
                    <a:srgbClr val="FF0000"/>
                  </a:solidFill>
                  <a:round/>
                </a:ln>
                <a:solidFill>
                  <a:schemeClr val="folHlink"/>
                </a:solidFill>
                <a:latin typeface="Book Antiqua" panose="02040602050305030304" pitchFamily="18" charset="0"/>
              </a:endParaRPr>
            </a:p>
          </p:txBody>
        </p:sp>
        <p:sp>
          <p:nvSpPr>
            <p:cNvPr id="28928" name="WordArt 92"/>
            <p:cNvSpPr>
              <a:spLocks noChangeArrowheads="1" noChangeShapeType="1" noTextEdit="1"/>
            </p:cNvSpPr>
            <p:nvPr/>
          </p:nvSpPr>
          <p:spPr bwMode="auto">
            <a:xfrm>
              <a:off x="3118" y="1422"/>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14" name="Group 146"/>
          <p:cNvGrpSpPr/>
          <p:nvPr/>
        </p:nvGrpSpPr>
        <p:grpSpPr bwMode="auto">
          <a:xfrm>
            <a:off x="5118100" y="1444625"/>
            <a:ext cx="1050925" cy="1512888"/>
            <a:chOff x="3341" y="1107"/>
            <a:chExt cx="662" cy="953"/>
          </a:xfrm>
        </p:grpSpPr>
        <p:sp>
          <p:nvSpPr>
            <p:cNvPr id="28911" name="Line 94"/>
            <p:cNvSpPr>
              <a:spLocks noChangeShapeType="1"/>
            </p:cNvSpPr>
            <p:nvPr/>
          </p:nvSpPr>
          <p:spPr bwMode="auto">
            <a:xfrm rot="5400000" flipH="1">
              <a:off x="2867" y="1583"/>
              <a:ext cx="951" cy="0"/>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912" name="Line 95"/>
            <p:cNvSpPr>
              <a:spLocks noChangeShapeType="1"/>
            </p:cNvSpPr>
            <p:nvPr/>
          </p:nvSpPr>
          <p:spPr bwMode="auto">
            <a:xfrm rot="5400000" flipH="1">
              <a:off x="3116" y="1835"/>
              <a:ext cx="450" cy="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913" name="WordArt 96"/>
            <p:cNvSpPr>
              <a:spLocks noChangeArrowheads="1" noChangeShapeType="1" noTextEdit="1"/>
            </p:cNvSpPr>
            <p:nvPr/>
          </p:nvSpPr>
          <p:spPr bwMode="auto">
            <a:xfrm>
              <a:off x="3619" y="1416"/>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8914" name="Freeform 97"/>
            <p:cNvSpPr/>
            <p:nvPr/>
          </p:nvSpPr>
          <p:spPr bwMode="auto">
            <a:xfrm>
              <a:off x="3390" y="1382"/>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15" name="Line 98"/>
            <p:cNvSpPr>
              <a:spLocks noChangeShapeType="1"/>
            </p:cNvSpPr>
            <p:nvPr/>
          </p:nvSpPr>
          <p:spPr bwMode="auto">
            <a:xfrm>
              <a:off x="3439" y="1388"/>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16" name="WordArt 99"/>
            <p:cNvSpPr>
              <a:spLocks noChangeArrowheads="1" noChangeShapeType="1" noTextEdit="1"/>
            </p:cNvSpPr>
            <p:nvPr/>
          </p:nvSpPr>
          <p:spPr bwMode="auto">
            <a:xfrm>
              <a:off x="3500" y="1455"/>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rgbClr val="FF0000"/>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rgbClr val="FF0000"/>
                </a:solidFill>
                <a:latin typeface="Times New Roman" panose="02020603050405020304" pitchFamily="18" charset="0"/>
                <a:cs typeface="Times New Roman" panose="02020603050405020304" pitchFamily="18" charset="0"/>
              </a:endParaRPr>
            </a:p>
          </p:txBody>
        </p:sp>
        <p:sp>
          <p:nvSpPr>
            <p:cNvPr id="28917" name="Line 100"/>
            <p:cNvSpPr>
              <a:spLocks noChangeShapeType="1"/>
            </p:cNvSpPr>
            <p:nvPr/>
          </p:nvSpPr>
          <p:spPr bwMode="auto">
            <a:xfrm>
              <a:off x="3668" y="1534"/>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918" name="WordArt 101"/>
            <p:cNvSpPr>
              <a:spLocks noChangeArrowheads="1" noChangeShapeType="1" noTextEdit="1"/>
            </p:cNvSpPr>
            <p:nvPr/>
          </p:nvSpPr>
          <p:spPr bwMode="auto">
            <a:xfrm>
              <a:off x="3798" y="1469"/>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folHlink"/>
                    </a:solidFill>
                    <a:round/>
                  </a:ln>
                  <a:solidFill>
                    <a:schemeClr val="folHlink"/>
                  </a:solidFill>
                  <a:latin typeface="Book Antiqua" panose="02040602050305030304" pitchFamily="18" charset="0"/>
                </a:rPr>
                <a:t>v</a:t>
              </a:r>
              <a:endParaRPr lang="zh-CN" altLang="en-US" sz="3600" i="1" kern="10">
                <a:ln w="9525">
                  <a:solidFill>
                    <a:schemeClr val="folHlink"/>
                  </a:solidFill>
                  <a:round/>
                </a:ln>
                <a:solidFill>
                  <a:schemeClr val="folHlink"/>
                </a:solidFill>
                <a:latin typeface="Book Antiqua" panose="02040602050305030304" pitchFamily="18" charset="0"/>
              </a:endParaRPr>
            </a:p>
          </p:txBody>
        </p:sp>
        <p:sp>
          <p:nvSpPr>
            <p:cNvPr id="28919" name="WordArt 102"/>
            <p:cNvSpPr>
              <a:spLocks noChangeArrowheads="1" noChangeShapeType="1" noTextEdit="1"/>
            </p:cNvSpPr>
            <p:nvPr/>
          </p:nvSpPr>
          <p:spPr bwMode="auto">
            <a:xfrm>
              <a:off x="3926" y="1413"/>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28701" name="Group 103"/>
          <p:cNvGrpSpPr/>
          <p:nvPr/>
        </p:nvGrpSpPr>
        <p:grpSpPr bwMode="auto">
          <a:xfrm>
            <a:off x="3741738" y="4227513"/>
            <a:ext cx="2930525" cy="465137"/>
            <a:chOff x="2385" y="3454"/>
            <a:chExt cx="1846" cy="293"/>
          </a:xfrm>
        </p:grpSpPr>
        <p:sp>
          <p:nvSpPr>
            <p:cNvPr id="28904" name="Text Box 104"/>
            <p:cNvSpPr txBox="1">
              <a:spLocks noChangeArrowheads="1"/>
            </p:cNvSpPr>
            <p:nvPr/>
          </p:nvSpPr>
          <p:spPr bwMode="auto">
            <a:xfrm>
              <a:off x="2385" y="3466"/>
              <a:ext cx="1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观察记录</a:t>
              </a:r>
              <a:endParaRPr kumimoji="1" lang="zh-CN" altLang="en-US" sz="2000" b="1">
                <a:latin typeface="Times New Roman" panose="02020603050405020304" pitchFamily="18" charset="0"/>
                <a:ea typeface="华文中宋" panose="02010600040101010101" pitchFamily="2" charset="-122"/>
              </a:endParaRPr>
            </a:p>
          </p:txBody>
        </p:sp>
        <p:sp>
          <p:nvSpPr>
            <p:cNvPr id="28905" name="Text Box 105"/>
            <p:cNvSpPr txBox="1">
              <a:spLocks noChangeArrowheads="1"/>
            </p:cNvSpPr>
            <p:nvPr/>
          </p:nvSpPr>
          <p:spPr bwMode="auto">
            <a:xfrm>
              <a:off x="3376" y="3454"/>
              <a:ext cx="8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干涉条纹</a:t>
              </a:r>
              <a:endParaRPr kumimoji="1" lang="zh-CN" altLang="en-US" sz="2000" b="1">
                <a:latin typeface="Times New Roman" panose="02020603050405020304" pitchFamily="18" charset="0"/>
                <a:ea typeface="华文中宋" panose="02010600040101010101" pitchFamily="2" charset="-122"/>
              </a:endParaRPr>
            </a:p>
          </p:txBody>
        </p:sp>
        <p:grpSp>
          <p:nvGrpSpPr>
            <p:cNvPr id="28906" name="Group 106"/>
            <p:cNvGrpSpPr/>
            <p:nvPr/>
          </p:nvGrpSpPr>
          <p:grpSpPr bwMode="auto">
            <a:xfrm>
              <a:off x="3150" y="3493"/>
              <a:ext cx="248" cy="254"/>
              <a:chOff x="3134" y="2841"/>
              <a:chExt cx="293" cy="284"/>
            </a:xfrm>
          </p:grpSpPr>
          <p:sp>
            <p:nvSpPr>
              <p:cNvPr id="28907" name="Oval 107"/>
              <p:cNvSpPr>
                <a:spLocks noChangeArrowheads="1"/>
              </p:cNvSpPr>
              <p:nvPr/>
            </p:nvSpPr>
            <p:spPr bwMode="auto">
              <a:xfrm>
                <a:off x="3134" y="2841"/>
                <a:ext cx="293" cy="284"/>
              </a:xfrm>
              <a:prstGeom prst="ellipse">
                <a:avLst/>
              </a:prstGeom>
              <a:gradFill rotWithShape="0">
                <a:gsLst>
                  <a:gs pos="0">
                    <a:srgbClr val="FF6600"/>
                  </a:gs>
                  <a:gs pos="100000">
                    <a:srgbClr val="762F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08" name="Rectangle 108"/>
              <p:cNvSpPr>
                <a:spLocks noChangeArrowheads="1"/>
              </p:cNvSpPr>
              <p:nvPr/>
            </p:nvSpPr>
            <p:spPr bwMode="auto">
              <a:xfrm>
                <a:off x="3186" y="2883"/>
                <a:ext cx="64"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09" name="Rectangle 109"/>
              <p:cNvSpPr>
                <a:spLocks noChangeArrowheads="1"/>
              </p:cNvSpPr>
              <p:nvPr/>
            </p:nvSpPr>
            <p:spPr bwMode="auto">
              <a:xfrm>
                <a:off x="3250" y="2884"/>
                <a:ext cx="64"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910" name="Rectangle 110"/>
              <p:cNvSpPr>
                <a:spLocks noChangeArrowheads="1"/>
              </p:cNvSpPr>
              <p:nvPr/>
            </p:nvSpPr>
            <p:spPr bwMode="auto">
              <a:xfrm>
                <a:off x="3313" y="2884"/>
                <a:ext cx="65"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10481" name="Text Box 286"/>
          <p:cNvSpPr txBox="1">
            <a:spLocks noChangeArrowheads="1"/>
          </p:cNvSpPr>
          <p:nvPr/>
        </p:nvSpPr>
        <p:spPr bwMode="auto">
          <a:xfrm>
            <a:off x="33338" y="2916238"/>
            <a:ext cx="236061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b="1">
                <a:latin typeface="Times New Roman" panose="02020603050405020304" pitchFamily="18" charset="0"/>
              </a:rPr>
              <a:t>绕中心</a:t>
            </a:r>
            <a:r>
              <a:rPr kumimoji="1" lang="en-US" altLang="zh-CN" sz="2400" b="1" i="1">
                <a:latin typeface="Times New Roman" panose="02020603050405020304" pitchFamily="18" charset="0"/>
              </a:rPr>
              <a:t>O</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转动干涉仪，两臂时间必改变，干涉条纹必有移动。</a:t>
            </a:r>
            <a:endParaRPr kumimoji="1" lang="zh-CN" altLang="en-US" sz="2400" b="1">
              <a:latin typeface="Times New Roman" panose="02020603050405020304" pitchFamily="18" charset="0"/>
            </a:endParaRPr>
          </a:p>
        </p:txBody>
      </p:sp>
      <p:grpSp>
        <p:nvGrpSpPr>
          <p:cNvPr id="17" name="Group 314"/>
          <p:cNvGrpSpPr/>
          <p:nvPr/>
        </p:nvGrpSpPr>
        <p:grpSpPr bwMode="auto">
          <a:xfrm>
            <a:off x="33338" y="5770563"/>
            <a:ext cx="9112250" cy="977900"/>
            <a:chOff x="0" y="2223"/>
            <a:chExt cx="2077" cy="555"/>
          </a:xfrm>
        </p:grpSpPr>
        <p:sp>
          <p:nvSpPr>
            <p:cNvPr id="28902" name="Text Box 292"/>
            <p:cNvSpPr txBox="1">
              <a:spLocks noChangeArrowheads="1"/>
            </p:cNvSpPr>
            <p:nvPr/>
          </p:nvSpPr>
          <p:spPr bwMode="auto">
            <a:xfrm>
              <a:off x="0" y="2223"/>
              <a:ext cx="2077"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b="1">
                  <a:latin typeface="Times New Roman" panose="02020603050405020304" pitchFamily="18" charset="0"/>
                  <a:ea typeface="华文中宋" panose="02010600040101010101" pitchFamily="2" charset="-122"/>
                </a:rPr>
                <a:t>干涉仪转过 </a:t>
              </a:r>
              <a:r>
                <a:rPr kumimoji="1" lang="en-US" altLang="zh-CN" sz="2400" b="1">
                  <a:latin typeface="Times New Roman" panose="02020603050405020304" pitchFamily="18" charset="0"/>
                  <a:ea typeface="华文中宋" panose="02010600040101010101" pitchFamily="2" charset="-122"/>
                </a:rPr>
                <a:t>90°</a:t>
              </a:r>
              <a:r>
                <a:rPr kumimoji="1" lang="zh-CN" altLang="en-US" sz="2400" b="1">
                  <a:latin typeface="Times New Roman" panose="02020603050405020304" pitchFamily="18" charset="0"/>
                  <a:ea typeface="华文中宋" panose="02010600040101010101" pitchFamily="2" charset="-122"/>
                </a:rPr>
                <a:t>，两臂位置取向互换，时间差改变达极大，条纹移动量亦达极大。</a:t>
              </a:r>
              <a:endParaRPr kumimoji="1" lang="zh-CN" altLang="en-US" sz="2400" b="1">
                <a:latin typeface="Times New Roman" panose="02020603050405020304" pitchFamily="18" charset="0"/>
                <a:ea typeface="华文中宋" panose="02010600040101010101" pitchFamily="2" charset="-122"/>
              </a:endParaRPr>
            </a:p>
          </p:txBody>
        </p:sp>
        <p:sp>
          <p:nvSpPr>
            <p:cNvPr id="28903" name="Text Box 293"/>
            <p:cNvSpPr txBox="1">
              <a:spLocks noChangeArrowheads="1"/>
            </p:cNvSpPr>
            <p:nvPr/>
          </p:nvSpPr>
          <p:spPr bwMode="auto">
            <a:xfrm>
              <a:off x="0" y="2341"/>
              <a:ext cx="18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en-US" sz="2400" b="1">
                <a:latin typeface="Times New Roman" panose="02020603050405020304" pitchFamily="18" charset="0"/>
                <a:ea typeface="华文中宋" panose="02010600040101010101" pitchFamily="2" charset="-122"/>
              </a:endParaRPr>
            </a:p>
          </p:txBody>
        </p:sp>
      </p:grpSp>
      <p:grpSp>
        <p:nvGrpSpPr>
          <p:cNvPr id="18" name="Group 520"/>
          <p:cNvGrpSpPr/>
          <p:nvPr/>
        </p:nvGrpSpPr>
        <p:grpSpPr bwMode="auto">
          <a:xfrm>
            <a:off x="2238375" y="363538"/>
            <a:ext cx="5868988" cy="5492750"/>
            <a:chOff x="1453" y="254"/>
            <a:chExt cx="3697" cy="3460"/>
          </a:xfrm>
        </p:grpSpPr>
        <p:grpSp>
          <p:nvGrpSpPr>
            <p:cNvPr id="28817" name="Group 521"/>
            <p:cNvGrpSpPr/>
            <p:nvPr/>
          </p:nvGrpSpPr>
          <p:grpSpPr bwMode="auto">
            <a:xfrm>
              <a:off x="1453" y="254"/>
              <a:ext cx="3697" cy="3460"/>
              <a:chOff x="2572" y="2037"/>
              <a:chExt cx="613" cy="595"/>
            </a:xfrm>
          </p:grpSpPr>
          <p:sp>
            <p:nvSpPr>
              <p:cNvPr id="28888" name="Oval 522"/>
              <p:cNvSpPr>
                <a:spLocks noChangeArrowheads="1"/>
              </p:cNvSpPr>
              <p:nvPr/>
            </p:nvSpPr>
            <p:spPr bwMode="auto">
              <a:xfrm>
                <a:off x="2596" y="2042"/>
                <a:ext cx="576" cy="576"/>
              </a:xfrm>
              <a:prstGeom prst="ellipse">
                <a:avLst/>
              </a:prstGeom>
              <a:gradFill rotWithShape="0">
                <a:gsLst>
                  <a:gs pos="0">
                    <a:schemeClr val="accent1"/>
                  </a:gs>
                  <a:gs pos="100000">
                    <a:srgbClr val="006C00"/>
                  </a:gs>
                </a:gsLst>
                <a:lin ang="2700000" scaled="1"/>
              </a:gradFill>
              <a:ln w="9525">
                <a:solidFill>
                  <a:schemeClr val="accent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89" name="Line 523"/>
              <p:cNvSpPr>
                <a:spLocks noChangeShapeType="1"/>
              </p:cNvSpPr>
              <p:nvPr/>
            </p:nvSpPr>
            <p:spPr bwMode="auto">
              <a:xfrm flipH="1">
                <a:off x="2772" y="2132"/>
                <a:ext cx="211" cy="461"/>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90" name="Arc 524"/>
              <p:cNvSpPr/>
              <p:nvPr/>
            </p:nvSpPr>
            <p:spPr bwMode="auto">
              <a:xfrm rot="1500455">
                <a:off x="2576" y="2309"/>
                <a:ext cx="576" cy="130"/>
              </a:xfrm>
              <a:custGeom>
                <a:avLst/>
                <a:gdLst>
                  <a:gd name="T0" fmla="*/ 0 w 43193"/>
                  <a:gd name="T1" fmla="*/ 0 h 24858"/>
                  <a:gd name="T2" fmla="*/ 0 w 43193"/>
                  <a:gd name="T3" fmla="*/ 0 h 24858"/>
                  <a:gd name="T4" fmla="*/ 0 w 43193"/>
                  <a:gd name="T5" fmla="*/ 0 h 24858"/>
                  <a:gd name="T6" fmla="*/ 0 60000 65536"/>
                  <a:gd name="T7" fmla="*/ 0 60000 65536"/>
                  <a:gd name="T8" fmla="*/ 0 60000 65536"/>
                  <a:gd name="T9" fmla="*/ 0 w 43193"/>
                  <a:gd name="T10" fmla="*/ 0 h 24858"/>
                  <a:gd name="T11" fmla="*/ 43193 w 43193"/>
                  <a:gd name="T12" fmla="*/ 24858 h 24858"/>
                </a:gdLst>
                <a:ahLst/>
                <a:cxnLst>
                  <a:cxn ang="T6">
                    <a:pos x="T0" y="T1"/>
                  </a:cxn>
                  <a:cxn ang="T7">
                    <a:pos x="T2" y="T3"/>
                  </a:cxn>
                  <a:cxn ang="T8">
                    <a:pos x="T4" y="T5"/>
                  </a:cxn>
                </a:cxnLst>
                <a:rect l="T9" t="T10" r="T11" b="T12"/>
                <a:pathLst>
                  <a:path w="43193" h="24858" fill="none" extrusionOk="0">
                    <a:moveTo>
                      <a:pt x="43193" y="3805"/>
                    </a:moveTo>
                    <a:cubicBezTo>
                      <a:pt x="42896" y="15517"/>
                      <a:pt x="33316" y="24857"/>
                      <a:pt x="21600" y="24858"/>
                    </a:cubicBezTo>
                    <a:cubicBezTo>
                      <a:pt x="9670" y="24858"/>
                      <a:pt x="0" y="15187"/>
                      <a:pt x="0" y="3258"/>
                    </a:cubicBezTo>
                    <a:cubicBezTo>
                      <a:pt x="-1" y="2167"/>
                      <a:pt x="82" y="1078"/>
                      <a:pt x="247" y="0"/>
                    </a:cubicBezTo>
                  </a:path>
                  <a:path w="43193" h="24858" stroke="0" extrusionOk="0">
                    <a:moveTo>
                      <a:pt x="43193" y="3805"/>
                    </a:moveTo>
                    <a:cubicBezTo>
                      <a:pt x="42896" y="15517"/>
                      <a:pt x="33316" y="24857"/>
                      <a:pt x="21600" y="24858"/>
                    </a:cubicBezTo>
                    <a:cubicBezTo>
                      <a:pt x="9670" y="24858"/>
                      <a:pt x="0" y="15187"/>
                      <a:pt x="0" y="3258"/>
                    </a:cubicBezTo>
                    <a:cubicBezTo>
                      <a:pt x="-1" y="2167"/>
                      <a:pt x="82" y="1078"/>
                      <a:pt x="247" y="0"/>
                    </a:cubicBezTo>
                    <a:lnTo>
                      <a:pt x="21600" y="3258"/>
                    </a:lnTo>
                    <a:lnTo>
                      <a:pt x="43193" y="3805"/>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1" name="Arc 525"/>
              <p:cNvSpPr/>
              <p:nvPr/>
            </p:nvSpPr>
            <p:spPr bwMode="auto">
              <a:xfrm rot="1500455">
                <a:off x="2655" y="2213"/>
                <a:ext cx="530" cy="97"/>
              </a:xfrm>
              <a:custGeom>
                <a:avLst/>
                <a:gdLst>
                  <a:gd name="T0" fmla="*/ 0 w 43193"/>
                  <a:gd name="T1" fmla="*/ 0 h 23530"/>
                  <a:gd name="T2" fmla="*/ 0 w 43193"/>
                  <a:gd name="T3" fmla="*/ 0 h 23530"/>
                  <a:gd name="T4" fmla="*/ 0 w 43193"/>
                  <a:gd name="T5" fmla="*/ 0 h 23530"/>
                  <a:gd name="T6" fmla="*/ 0 60000 65536"/>
                  <a:gd name="T7" fmla="*/ 0 60000 65536"/>
                  <a:gd name="T8" fmla="*/ 0 60000 65536"/>
                  <a:gd name="T9" fmla="*/ 0 w 43193"/>
                  <a:gd name="T10" fmla="*/ 0 h 23530"/>
                  <a:gd name="T11" fmla="*/ 43193 w 43193"/>
                  <a:gd name="T12" fmla="*/ 23530 h 23530"/>
                </a:gdLst>
                <a:ahLst/>
                <a:cxnLst>
                  <a:cxn ang="T6">
                    <a:pos x="T0" y="T1"/>
                  </a:cxn>
                  <a:cxn ang="T7">
                    <a:pos x="T2" y="T3"/>
                  </a:cxn>
                  <a:cxn ang="T8">
                    <a:pos x="T4" y="T5"/>
                  </a:cxn>
                </a:cxnLst>
                <a:rect l="T9" t="T10" r="T11" b="T12"/>
                <a:pathLst>
                  <a:path w="43193" h="23530" fill="none" extrusionOk="0">
                    <a:moveTo>
                      <a:pt x="43193" y="2477"/>
                    </a:moveTo>
                    <a:cubicBezTo>
                      <a:pt x="42896" y="14189"/>
                      <a:pt x="33316" y="23529"/>
                      <a:pt x="21600" y="23530"/>
                    </a:cubicBezTo>
                    <a:cubicBezTo>
                      <a:pt x="9670" y="23530"/>
                      <a:pt x="0" y="13859"/>
                      <a:pt x="0" y="1930"/>
                    </a:cubicBezTo>
                    <a:cubicBezTo>
                      <a:pt x="-1" y="1285"/>
                      <a:pt x="28" y="641"/>
                      <a:pt x="86" y="0"/>
                    </a:cubicBezTo>
                  </a:path>
                  <a:path w="43193" h="23530" stroke="0" extrusionOk="0">
                    <a:moveTo>
                      <a:pt x="43193" y="2477"/>
                    </a:moveTo>
                    <a:cubicBezTo>
                      <a:pt x="42896" y="14189"/>
                      <a:pt x="33316" y="23529"/>
                      <a:pt x="21600" y="23530"/>
                    </a:cubicBezTo>
                    <a:cubicBezTo>
                      <a:pt x="9670" y="23530"/>
                      <a:pt x="0" y="13859"/>
                      <a:pt x="0" y="1930"/>
                    </a:cubicBezTo>
                    <a:cubicBezTo>
                      <a:pt x="-1" y="1285"/>
                      <a:pt x="28" y="641"/>
                      <a:pt x="86" y="0"/>
                    </a:cubicBezTo>
                    <a:lnTo>
                      <a:pt x="21600" y="1930"/>
                    </a:lnTo>
                    <a:lnTo>
                      <a:pt x="43193" y="2477"/>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2" name="Arc 526"/>
              <p:cNvSpPr/>
              <p:nvPr/>
            </p:nvSpPr>
            <p:spPr bwMode="auto">
              <a:xfrm rot="1500455">
                <a:off x="2572" y="2450"/>
                <a:ext cx="460" cy="87"/>
              </a:xfrm>
              <a:custGeom>
                <a:avLst/>
                <a:gdLst>
                  <a:gd name="T0" fmla="*/ 0 w 41371"/>
                  <a:gd name="T1" fmla="*/ 0 h 21600"/>
                  <a:gd name="T2" fmla="*/ 0 w 41371"/>
                  <a:gd name="T3" fmla="*/ 0 h 21600"/>
                  <a:gd name="T4" fmla="*/ 0 w 41371"/>
                  <a:gd name="T5" fmla="*/ 0 h 21600"/>
                  <a:gd name="T6" fmla="*/ 0 60000 65536"/>
                  <a:gd name="T7" fmla="*/ 0 60000 65536"/>
                  <a:gd name="T8" fmla="*/ 0 60000 65536"/>
                  <a:gd name="T9" fmla="*/ 0 w 41371"/>
                  <a:gd name="T10" fmla="*/ 0 h 21600"/>
                  <a:gd name="T11" fmla="*/ 41371 w 41371"/>
                  <a:gd name="T12" fmla="*/ 21600 h 21600"/>
                </a:gdLst>
                <a:ahLst/>
                <a:cxnLst>
                  <a:cxn ang="T6">
                    <a:pos x="T0" y="T1"/>
                  </a:cxn>
                  <a:cxn ang="T7">
                    <a:pos x="T2" y="T3"/>
                  </a:cxn>
                  <a:cxn ang="T8">
                    <a:pos x="T4" y="T5"/>
                  </a:cxn>
                </a:cxnLst>
                <a:rect l="T9" t="T10" r="T11" b="T12"/>
                <a:pathLst>
                  <a:path w="41371" h="21600" fill="none" extrusionOk="0">
                    <a:moveTo>
                      <a:pt x="41370" y="7894"/>
                    </a:moveTo>
                    <a:cubicBezTo>
                      <a:pt x="38124" y="16162"/>
                      <a:pt x="30147" y="21599"/>
                      <a:pt x="21265" y="21600"/>
                    </a:cubicBezTo>
                    <a:cubicBezTo>
                      <a:pt x="10796" y="21600"/>
                      <a:pt x="1835" y="14093"/>
                      <a:pt x="-1" y="3788"/>
                    </a:cubicBezTo>
                  </a:path>
                  <a:path w="41371" h="21600" stroke="0" extrusionOk="0">
                    <a:moveTo>
                      <a:pt x="41370" y="7894"/>
                    </a:moveTo>
                    <a:cubicBezTo>
                      <a:pt x="38124" y="16162"/>
                      <a:pt x="30147" y="21599"/>
                      <a:pt x="21265" y="21600"/>
                    </a:cubicBezTo>
                    <a:cubicBezTo>
                      <a:pt x="10796" y="21600"/>
                      <a:pt x="1835" y="14093"/>
                      <a:pt x="-1" y="3788"/>
                    </a:cubicBezTo>
                    <a:lnTo>
                      <a:pt x="21265" y="0"/>
                    </a:lnTo>
                    <a:lnTo>
                      <a:pt x="41370" y="789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3" name="Arc 527"/>
              <p:cNvSpPr/>
              <p:nvPr/>
            </p:nvSpPr>
            <p:spPr bwMode="auto">
              <a:xfrm rot="1500455">
                <a:off x="2783" y="2121"/>
                <a:ext cx="358" cy="83"/>
              </a:xfrm>
              <a:custGeom>
                <a:avLst/>
                <a:gdLst>
                  <a:gd name="T0" fmla="*/ 0 w 43200"/>
                  <a:gd name="T1" fmla="*/ 0 h 25796"/>
                  <a:gd name="T2" fmla="*/ 0 w 43200"/>
                  <a:gd name="T3" fmla="*/ 0 h 25796"/>
                  <a:gd name="T4" fmla="*/ 0 w 43200"/>
                  <a:gd name="T5" fmla="*/ 0 h 25796"/>
                  <a:gd name="T6" fmla="*/ 0 60000 65536"/>
                  <a:gd name="T7" fmla="*/ 0 60000 65536"/>
                  <a:gd name="T8" fmla="*/ 0 60000 65536"/>
                  <a:gd name="T9" fmla="*/ 0 w 43200"/>
                  <a:gd name="T10" fmla="*/ 0 h 25796"/>
                  <a:gd name="T11" fmla="*/ 43200 w 43200"/>
                  <a:gd name="T12" fmla="*/ 25796 h 25796"/>
                </a:gdLst>
                <a:ahLst/>
                <a:cxnLst>
                  <a:cxn ang="T6">
                    <a:pos x="T0" y="T1"/>
                  </a:cxn>
                  <a:cxn ang="T7">
                    <a:pos x="T2" y="T3"/>
                  </a:cxn>
                  <a:cxn ang="T8">
                    <a:pos x="T4" y="T5"/>
                  </a:cxn>
                </a:cxnLst>
                <a:rect l="T9" t="T10" r="T11" b="T12"/>
                <a:pathLst>
                  <a:path w="43200" h="25796" fill="none" extrusionOk="0">
                    <a:moveTo>
                      <a:pt x="42788" y="-1"/>
                    </a:moveTo>
                    <a:cubicBezTo>
                      <a:pt x="43062" y="1381"/>
                      <a:pt x="43200" y="2787"/>
                      <a:pt x="43200" y="4196"/>
                    </a:cubicBezTo>
                    <a:cubicBezTo>
                      <a:pt x="43200" y="16125"/>
                      <a:pt x="33529" y="25796"/>
                      <a:pt x="21600" y="25796"/>
                    </a:cubicBezTo>
                    <a:cubicBezTo>
                      <a:pt x="9670" y="25796"/>
                      <a:pt x="0" y="16125"/>
                      <a:pt x="0" y="4196"/>
                    </a:cubicBezTo>
                    <a:cubicBezTo>
                      <a:pt x="-1" y="2963"/>
                      <a:pt x="105" y="1734"/>
                      <a:pt x="315" y="520"/>
                    </a:cubicBezTo>
                  </a:path>
                  <a:path w="43200" h="25796" stroke="0" extrusionOk="0">
                    <a:moveTo>
                      <a:pt x="42788" y="-1"/>
                    </a:moveTo>
                    <a:cubicBezTo>
                      <a:pt x="43062" y="1381"/>
                      <a:pt x="43200" y="2787"/>
                      <a:pt x="43200" y="4196"/>
                    </a:cubicBezTo>
                    <a:cubicBezTo>
                      <a:pt x="43200" y="16125"/>
                      <a:pt x="33529" y="25796"/>
                      <a:pt x="21600" y="25796"/>
                    </a:cubicBezTo>
                    <a:cubicBezTo>
                      <a:pt x="9670" y="25796"/>
                      <a:pt x="0" y="16125"/>
                      <a:pt x="0" y="4196"/>
                    </a:cubicBezTo>
                    <a:cubicBezTo>
                      <a:pt x="-1" y="2963"/>
                      <a:pt x="105" y="1734"/>
                      <a:pt x="315" y="520"/>
                    </a:cubicBezTo>
                    <a:lnTo>
                      <a:pt x="21600" y="4196"/>
                    </a:lnTo>
                    <a:lnTo>
                      <a:pt x="42788" y="-1"/>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4" name="Arc 528"/>
              <p:cNvSpPr/>
              <p:nvPr/>
            </p:nvSpPr>
            <p:spPr bwMode="auto">
              <a:xfrm rot="6946270">
                <a:off x="2566" y="2256"/>
                <a:ext cx="510" cy="137"/>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5" name="Arc 529"/>
              <p:cNvSpPr/>
              <p:nvPr/>
            </p:nvSpPr>
            <p:spPr bwMode="auto">
              <a:xfrm rot="6839910">
                <a:off x="2541" y="2160"/>
                <a:ext cx="484" cy="238"/>
              </a:xfrm>
              <a:custGeom>
                <a:avLst/>
                <a:gdLst>
                  <a:gd name="T0" fmla="*/ 0 w 36423"/>
                  <a:gd name="T1" fmla="*/ 0 h 21600"/>
                  <a:gd name="T2" fmla="*/ 0 w 36423"/>
                  <a:gd name="T3" fmla="*/ 0 h 21600"/>
                  <a:gd name="T4" fmla="*/ 0 w 36423"/>
                  <a:gd name="T5" fmla="*/ 0 h 21600"/>
                  <a:gd name="T6" fmla="*/ 0 60000 65536"/>
                  <a:gd name="T7" fmla="*/ 0 60000 65536"/>
                  <a:gd name="T8" fmla="*/ 0 60000 65536"/>
                  <a:gd name="T9" fmla="*/ 0 w 36423"/>
                  <a:gd name="T10" fmla="*/ 0 h 21600"/>
                  <a:gd name="T11" fmla="*/ 36423 w 36423"/>
                  <a:gd name="T12" fmla="*/ 21600 h 21600"/>
                </a:gdLst>
                <a:ahLst/>
                <a:cxnLst>
                  <a:cxn ang="T6">
                    <a:pos x="T0" y="T1"/>
                  </a:cxn>
                  <a:cxn ang="T7">
                    <a:pos x="T2" y="T3"/>
                  </a:cxn>
                  <a:cxn ang="T8">
                    <a:pos x="T4" y="T5"/>
                  </a:cxn>
                </a:cxnLst>
                <a:rect l="T9" t="T10" r="T11" b="T12"/>
                <a:pathLst>
                  <a:path w="36423" h="21600" fill="none" extrusionOk="0">
                    <a:moveTo>
                      <a:pt x="36422" y="14915"/>
                    </a:moveTo>
                    <a:cubicBezTo>
                      <a:pt x="32347" y="19184"/>
                      <a:pt x="26702" y="21599"/>
                      <a:pt x="20800" y="21600"/>
                    </a:cubicBezTo>
                    <a:cubicBezTo>
                      <a:pt x="11113" y="21600"/>
                      <a:pt x="2611" y="15151"/>
                      <a:pt x="-1" y="5824"/>
                    </a:cubicBezTo>
                  </a:path>
                  <a:path w="36423" h="21600" stroke="0" extrusionOk="0">
                    <a:moveTo>
                      <a:pt x="36422" y="14915"/>
                    </a:moveTo>
                    <a:cubicBezTo>
                      <a:pt x="32347" y="19184"/>
                      <a:pt x="26702" y="21599"/>
                      <a:pt x="20800" y="21600"/>
                    </a:cubicBezTo>
                    <a:cubicBezTo>
                      <a:pt x="11113" y="21600"/>
                      <a:pt x="2611" y="15151"/>
                      <a:pt x="-1" y="5824"/>
                    </a:cubicBezTo>
                    <a:lnTo>
                      <a:pt x="20800" y="0"/>
                    </a:lnTo>
                    <a:lnTo>
                      <a:pt x="36422" y="14915"/>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6" name="Oval 530"/>
              <p:cNvSpPr>
                <a:spLocks noChangeArrowheads="1"/>
              </p:cNvSpPr>
              <p:nvPr/>
            </p:nvSpPr>
            <p:spPr bwMode="auto">
              <a:xfrm rot="1467072">
                <a:off x="2910" y="2078"/>
                <a:ext cx="160" cy="67"/>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97" name="Arc 531"/>
              <p:cNvSpPr/>
              <p:nvPr/>
            </p:nvSpPr>
            <p:spPr bwMode="auto">
              <a:xfrm rot="16956775" flipH="1">
                <a:off x="2777" y="2285"/>
                <a:ext cx="481" cy="173"/>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8" name="Arc 532"/>
              <p:cNvSpPr/>
              <p:nvPr/>
            </p:nvSpPr>
            <p:spPr bwMode="auto">
              <a:xfrm rot="17453864" flipH="1">
                <a:off x="2679" y="2308"/>
                <a:ext cx="510" cy="137"/>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99" name="Freeform 533"/>
              <p:cNvSpPr/>
              <p:nvPr/>
            </p:nvSpPr>
            <p:spPr bwMode="auto">
              <a:xfrm>
                <a:off x="2909" y="2045"/>
                <a:ext cx="51" cy="30"/>
              </a:xfrm>
              <a:custGeom>
                <a:avLst/>
                <a:gdLst>
                  <a:gd name="T0" fmla="*/ 0 w 51"/>
                  <a:gd name="T1" fmla="*/ 0 h 30"/>
                  <a:gd name="T2" fmla="*/ 21 w 51"/>
                  <a:gd name="T3" fmla="*/ 9 h 30"/>
                  <a:gd name="T4" fmla="*/ 45 w 51"/>
                  <a:gd name="T5" fmla="*/ 22 h 30"/>
                  <a:gd name="T6" fmla="*/ 51 w 51"/>
                  <a:gd name="T7" fmla="*/ 30 h 30"/>
                  <a:gd name="T8" fmla="*/ 0 60000 65536"/>
                  <a:gd name="T9" fmla="*/ 0 60000 65536"/>
                  <a:gd name="T10" fmla="*/ 0 60000 65536"/>
                  <a:gd name="T11" fmla="*/ 0 60000 65536"/>
                  <a:gd name="T12" fmla="*/ 0 w 51"/>
                  <a:gd name="T13" fmla="*/ 0 h 30"/>
                  <a:gd name="T14" fmla="*/ 51 w 51"/>
                  <a:gd name="T15" fmla="*/ 30 h 30"/>
                </a:gdLst>
                <a:ahLst/>
                <a:cxnLst>
                  <a:cxn ang="T8">
                    <a:pos x="T0" y="T1"/>
                  </a:cxn>
                  <a:cxn ang="T9">
                    <a:pos x="T2" y="T3"/>
                  </a:cxn>
                  <a:cxn ang="T10">
                    <a:pos x="T4" y="T5"/>
                  </a:cxn>
                  <a:cxn ang="T11">
                    <a:pos x="T6" y="T7"/>
                  </a:cxn>
                </a:cxnLst>
                <a:rect l="T12" t="T13" r="T14" b="T15"/>
                <a:pathLst>
                  <a:path w="51" h="30">
                    <a:moveTo>
                      <a:pt x="0" y="0"/>
                    </a:moveTo>
                    <a:lnTo>
                      <a:pt x="21" y="9"/>
                    </a:lnTo>
                    <a:lnTo>
                      <a:pt x="45" y="22"/>
                    </a:lnTo>
                    <a:lnTo>
                      <a:pt x="51" y="30"/>
                    </a:lnTo>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00" name="Freeform 534"/>
              <p:cNvSpPr/>
              <p:nvPr/>
            </p:nvSpPr>
            <p:spPr bwMode="auto">
              <a:xfrm>
                <a:off x="3026" y="2100"/>
                <a:ext cx="60" cy="26"/>
              </a:xfrm>
              <a:custGeom>
                <a:avLst/>
                <a:gdLst>
                  <a:gd name="T0" fmla="*/ 0 w 60"/>
                  <a:gd name="T1" fmla="*/ 0 h 26"/>
                  <a:gd name="T2" fmla="*/ 22 w 60"/>
                  <a:gd name="T3" fmla="*/ 2 h 26"/>
                  <a:gd name="T4" fmla="*/ 45 w 60"/>
                  <a:gd name="T5" fmla="*/ 14 h 26"/>
                  <a:gd name="T6" fmla="*/ 60 w 60"/>
                  <a:gd name="T7" fmla="*/ 26 h 26"/>
                  <a:gd name="T8" fmla="*/ 0 60000 65536"/>
                  <a:gd name="T9" fmla="*/ 0 60000 65536"/>
                  <a:gd name="T10" fmla="*/ 0 60000 65536"/>
                  <a:gd name="T11" fmla="*/ 0 60000 65536"/>
                  <a:gd name="T12" fmla="*/ 0 w 60"/>
                  <a:gd name="T13" fmla="*/ 0 h 26"/>
                  <a:gd name="T14" fmla="*/ 60 w 60"/>
                  <a:gd name="T15" fmla="*/ 26 h 26"/>
                </a:gdLst>
                <a:ahLst/>
                <a:cxnLst>
                  <a:cxn ang="T8">
                    <a:pos x="T0" y="T1"/>
                  </a:cxn>
                  <a:cxn ang="T9">
                    <a:pos x="T2" y="T3"/>
                  </a:cxn>
                  <a:cxn ang="T10">
                    <a:pos x="T4" y="T5"/>
                  </a:cxn>
                  <a:cxn ang="T11">
                    <a:pos x="T6" y="T7"/>
                  </a:cxn>
                </a:cxnLst>
                <a:rect l="T12" t="T13" r="T14" b="T15"/>
                <a:pathLst>
                  <a:path w="60" h="26">
                    <a:moveTo>
                      <a:pt x="0" y="0"/>
                    </a:moveTo>
                    <a:lnTo>
                      <a:pt x="22" y="2"/>
                    </a:lnTo>
                    <a:lnTo>
                      <a:pt x="45" y="14"/>
                    </a:lnTo>
                    <a:lnTo>
                      <a:pt x="60" y="26"/>
                    </a:lnTo>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01" name="Line 535"/>
              <p:cNvSpPr>
                <a:spLocks noChangeShapeType="1"/>
              </p:cNvSpPr>
              <p:nvPr/>
            </p:nvSpPr>
            <p:spPr bwMode="auto">
              <a:xfrm flipV="1">
                <a:off x="2997" y="2072"/>
                <a:ext cx="8" cy="19"/>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818" name="AutoShape 536" descr="羊皮纸"/>
            <p:cNvSpPr>
              <a:spLocks noChangeArrowheads="1"/>
            </p:cNvSpPr>
            <p:nvPr/>
          </p:nvSpPr>
          <p:spPr bwMode="auto">
            <a:xfrm rot="5400000">
              <a:off x="2266" y="801"/>
              <a:ext cx="2132" cy="2217"/>
            </a:xfrm>
            <a:prstGeom prst="roundRect">
              <a:avLst>
                <a:gd name="adj" fmla="val 16667"/>
              </a:avLst>
            </a:prstGeom>
            <a:blipFill dpi="0" rotWithShape="0">
              <a:blip r:embed="rId1"/>
              <a:srcRect/>
              <a:tile tx="0" ty="0" sx="100000" sy="100000" flip="none" algn="tl"/>
            </a:blipFill>
            <a:ln w="9525">
              <a:solidFill>
                <a:srgbClr val="CC99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819" name="Group 537"/>
            <p:cNvGrpSpPr/>
            <p:nvPr/>
          </p:nvGrpSpPr>
          <p:grpSpPr bwMode="auto">
            <a:xfrm rot="5400000">
              <a:off x="3176" y="831"/>
              <a:ext cx="146" cy="270"/>
              <a:chOff x="271" y="1770"/>
              <a:chExt cx="135" cy="248"/>
            </a:xfrm>
          </p:grpSpPr>
          <p:sp>
            <p:nvSpPr>
              <p:cNvPr id="28886" name="Oval 538"/>
              <p:cNvSpPr>
                <a:spLocks noChangeArrowheads="1"/>
              </p:cNvSpPr>
              <p:nvPr/>
            </p:nvSpPr>
            <p:spPr bwMode="auto">
              <a:xfrm>
                <a:off x="291" y="1770"/>
                <a:ext cx="115" cy="126"/>
              </a:xfrm>
              <a:prstGeom prst="ellipse">
                <a:avLst/>
              </a:prstGeom>
              <a:gradFill rotWithShape="0">
                <a:gsLst>
                  <a:gs pos="0">
                    <a:srgbClr val="FF3300"/>
                  </a:gs>
                  <a:gs pos="100000">
                    <a:srgbClr val="FFFF00"/>
                  </a:gs>
                </a:gsLst>
                <a:path path="shape">
                  <a:fillToRect l="50000" t="50000" r="50000" b="50000"/>
                </a:path>
              </a:gradFill>
              <a:ln w="28575">
                <a:solidFill>
                  <a:srgbClr val="FFFF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87" name="WordArt 539"/>
              <p:cNvSpPr>
                <a:spLocks noChangeArrowheads="1" noChangeShapeType="1" noTextEdit="1"/>
              </p:cNvSpPr>
              <p:nvPr/>
            </p:nvSpPr>
            <p:spPr bwMode="auto">
              <a:xfrm>
                <a:off x="271" y="1912"/>
                <a:ext cx="123" cy="106"/>
              </a:xfrm>
              <a:prstGeom prst="rect">
                <a:avLst/>
              </a:prstGeom>
            </p:spPr>
            <p:txBody>
              <a:bodyPr wrap="none" fromWordArt="1">
                <a:prstTxWarp prst="textPlain">
                  <a:avLst>
                    <a:gd name="adj" fmla="val 55278"/>
                  </a:avLst>
                </a:prstTxWarp>
              </a:bodyPr>
              <a:lstStyle/>
              <a:p>
                <a:pPr algn="ctr"/>
                <a:r>
                  <a:rPr lang="en-US" altLang="zh-CN"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rPr>
                  <a:t>s</a:t>
                </a:r>
                <a:endParaRPr lang="zh-CN" altLang="en-US"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endParaRPr>
              </a:p>
            </p:txBody>
          </p:sp>
        </p:grpSp>
        <p:sp>
          <p:nvSpPr>
            <p:cNvPr id="28820" name="Rectangle 540" descr="深色上对角线"/>
            <p:cNvSpPr>
              <a:spLocks noChangeArrowheads="1"/>
            </p:cNvSpPr>
            <p:nvPr/>
          </p:nvSpPr>
          <p:spPr bwMode="auto">
            <a:xfrm rot="5400000">
              <a:off x="4053" y="1852"/>
              <a:ext cx="518" cy="94"/>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21" name="Line 541"/>
            <p:cNvSpPr>
              <a:spLocks noChangeShapeType="1"/>
            </p:cNvSpPr>
            <p:nvPr/>
          </p:nvSpPr>
          <p:spPr bwMode="auto">
            <a:xfrm rot="5400000" flipV="1">
              <a:off x="4013" y="1896"/>
              <a:ext cx="519"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22" name="Rectangle 542" descr="深色上对角线"/>
            <p:cNvSpPr>
              <a:spLocks noChangeArrowheads="1"/>
            </p:cNvSpPr>
            <p:nvPr/>
          </p:nvSpPr>
          <p:spPr bwMode="auto">
            <a:xfrm rot="10800000">
              <a:off x="3036" y="2778"/>
              <a:ext cx="533" cy="105"/>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23" name="Line 543"/>
            <p:cNvSpPr>
              <a:spLocks noChangeShapeType="1"/>
            </p:cNvSpPr>
            <p:nvPr/>
          </p:nvSpPr>
          <p:spPr bwMode="auto">
            <a:xfrm rot="10800000">
              <a:off x="3036" y="2783"/>
              <a:ext cx="533" cy="1"/>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24" name="Text Box 544"/>
            <p:cNvSpPr txBox="1">
              <a:spLocks noChangeArrowheads="1"/>
            </p:cNvSpPr>
            <p:nvPr/>
          </p:nvSpPr>
          <p:spPr bwMode="auto">
            <a:xfrm rot="5400000">
              <a:off x="2491" y="1074"/>
              <a:ext cx="5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a:solidFill>
                    <a:srgbClr val="FF6600"/>
                  </a:solidFill>
                  <a:latin typeface="Times New Roman" panose="02020603050405020304" pitchFamily="18" charset="0"/>
                  <a:ea typeface="华文中宋" panose="02010600040101010101" pitchFamily="2" charset="-122"/>
                </a:rPr>
                <a:t>底盘</a:t>
              </a:r>
              <a:endParaRPr kumimoji="1" lang="zh-CN" altLang="en-US" sz="2000">
                <a:solidFill>
                  <a:srgbClr val="FF6600"/>
                </a:solidFill>
                <a:latin typeface="Times New Roman" panose="02020603050405020304" pitchFamily="18" charset="0"/>
                <a:ea typeface="华文中宋" panose="02010600040101010101" pitchFamily="2" charset="-122"/>
              </a:endParaRPr>
            </a:p>
          </p:txBody>
        </p:sp>
        <p:sp>
          <p:nvSpPr>
            <p:cNvPr id="78369" name="Text Box 545"/>
            <p:cNvSpPr txBox="1">
              <a:spLocks noChangeArrowheads="1"/>
            </p:cNvSpPr>
            <p:nvPr/>
          </p:nvSpPr>
          <p:spPr bwMode="auto">
            <a:xfrm rot="5400000">
              <a:off x="4110" y="2246"/>
              <a:ext cx="424" cy="250"/>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2</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28826" name="Text Box 546"/>
            <p:cNvSpPr txBox="1">
              <a:spLocks noChangeArrowheads="1"/>
            </p:cNvSpPr>
            <p:nvPr/>
          </p:nvSpPr>
          <p:spPr bwMode="auto">
            <a:xfrm rot="5400000">
              <a:off x="2747" y="1372"/>
              <a:ext cx="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玻片</a:t>
              </a:r>
              <a:endParaRPr kumimoji="1" lang="zh-CN" altLang="en-US" sz="2000" b="1">
                <a:latin typeface="Times New Roman" panose="02020603050405020304" pitchFamily="18" charset="0"/>
                <a:ea typeface="华文中宋" panose="02010600040101010101" pitchFamily="2" charset="-122"/>
              </a:endParaRPr>
            </a:p>
          </p:txBody>
        </p:sp>
        <p:sp>
          <p:nvSpPr>
            <p:cNvPr id="28827" name="Line 547"/>
            <p:cNvSpPr>
              <a:spLocks noChangeShapeType="1"/>
            </p:cNvSpPr>
            <p:nvPr/>
          </p:nvSpPr>
          <p:spPr bwMode="auto">
            <a:xfrm rot="5400000" flipV="1">
              <a:off x="3046" y="1647"/>
              <a:ext cx="488" cy="495"/>
            </a:xfrm>
            <a:prstGeom prst="line">
              <a:avLst/>
            </a:prstGeom>
            <a:noFill/>
            <a:ln w="127000">
              <a:solidFill>
                <a:srgbClr val="800080">
                  <a:alpha val="50195"/>
                </a:srgbClr>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8828" name="Group 548"/>
            <p:cNvGrpSpPr/>
            <p:nvPr/>
          </p:nvGrpSpPr>
          <p:grpSpPr bwMode="auto">
            <a:xfrm rot="5400000">
              <a:off x="2609" y="1761"/>
              <a:ext cx="116" cy="298"/>
              <a:chOff x="1362" y="2256"/>
              <a:chExt cx="167" cy="496"/>
            </a:xfrm>
          </p:grpSpPr>
          <p:sp>
            <p:nvSpPr>
              <p:cNvPr id="28881" name="Rectangle 549"/>
              <p:cNvSpPr>
                <a:spLocks noChangeArrowheads="1"/>
              </p:cNvSpPr>
              <p:nvPr/>
            </p:nvSpPr>
            <p:spPr bwMode="auto">
              <a:xfrm>
                <a:off x="1392" y="2647"/>
                <a:ext cx="107" cy="1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82" name="Rectangle 550"/>
              <p:cNvSpPr>
                <a:spLocks noChangeArrowheads="1"/>
              </p:cNvSpPr>
              <p:nvPr/>
            </p:nvSpPr>
            <p:spPr bwMode="auto">
              <a:xfrm>
                <a:off x="1380" y="2266"/>
                <a:ext cx="132" cy="4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83" name="Rectangle 551"/>
              <p:cNvSpPr>
                <a:spLocks noChangeArrowheads="1"/>
              </p:cNvSpPr>
              <p:nvPr/>
            </p:nvSpPr>
            <p:spPr bwMode="auto">
              <a:xfrm>
                <a:off x="1362" y="2256"/>
                <a:ext cx="167" cy="42"/>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84" name="Rectangle 552"/>
              <p:cNvSpPr>
                <a:spLocks noChangeArrowheads="1"/>
              </p:cNvSpPr>
              <p:nvPr/>
            </p:nvSpPr>
            <p:spPr bwMode="auto">
              <a:xfrm>
                <a:off x="1392" y="2724"/>
                <a:ext cx="107"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85" name="Rectangle 553"/>
              <p:cNvSpPr>
                <a:spLocks noChangeArrowheads="1"/>
              </p:cNvSpPr>
              <p:nvPr/>
            </p:nvSpPr>
            <p:spPr bwMode="auto">
              <a:xfrm>
                <a:off x="1380" y="2643"/>
                <a:ext cx="132"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8829" name="Rectangle 554"/>
            <p:cNvSpPr>
              <a:spLocks noChangeArrowheads="1"/>
            </p:cNvSpPr>
            <p:nvPr/>
          </p:nvSpPr>
          <p:spPr bwMode="auto">
            <a:xfrm rot="5400000">
              <a:off x="2718" y="1888"/>
              <a:ext cx="137" cy="44"/>
            </a:xfrm>
            <a:prstGeom prst="rect">
              <a:avLst/>
            </a:prstGeom>
            <a:gradFill rotWithShape="1">
              <a:gsLst>
                <a:gs pos="0">
                  <a:srgbClr val="000000"/>
                </a:gs>
                <a:gs pos="50000">
                  <a:srgbClr val="5F5F5F"/>
                </a:gs>
                <a:gs pos="100000">
                  <a:srgbClr val="000000"/>
                </a:gs>
              </a:gsLst>
              <a:lin ang="0" scaled="1"/>
            </a:gra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30" name="WordArt 555"/>
            <p:cNvSpPr>
              <a:spLocks noChangeArrowheads="1" noChangeShapeType="1" noTextEdit="1"/>
            </p:cNvSpPr>
            <p:nvPr/>
          </p:nvSpPr>
          <p:spPr bwMode="auto">
            <a:xfrm rot="5400000">
              <a:off x="3373" y="1738"/>
              <a:ext cx="82" cy="120"/>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rPr>
                <a:t>O</a:t>
              </a:r>
              <a:endParaRPr lang="zh-CN" altLang="en-US"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endParaRPr>
            </a:p>
          </p:txBody>
        </p:sp>
        <p:grpSp>
          <p:nvGrpSpPr>
            <p:cNvPr id="28831" name="Group 556"/>
            <p:cNvGrpSpPr/>
            <p:nvPr/>
          </p:nvGrpSpPr>
          <p:grpSpPr bwMode="auto">
            <a:xfrm rot="5400000">
              <a:off x="3025" y="1684"/>
              <a:ext cx="44" cy="455"/>
              <a:chOff x="3334" y="2106"/>
              <a:chExt cx="1" cy="458"/>
            </a:xfrm>
          </p:grpSpPr>
          <p:sp>
            <p:nvSpPr>
              <p:cNvPr id="28879" name="Line 557"/>
              <p:cNvSpPr>
                <a:spLocks noChangeShapeType="1"/>
              </p:cNvSpPr>
              <p:nvPr/>
            </p:nvSpPr>
            <p:spPr bwMode="auto">
              <a:xfrm flipH="1">
                <a:off x="3335" y="2106"/>
                <a:ext cx="0" cy="45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80" name="Line 558"/>
              <p:cNvSpPr>
                <a:spLocks noChangeShapeType="1"/>
              </p:cNvSpPr>
              <p:nvPr/>
            </p:nvSpPr>
            <p:spPr bwMode="auto">
              <a:xfrm>
                <a:off x="3334" y="2302"/>
                <a:ext cx="0" cy="237"/>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8832" name="Line 559"/>
            <p:cNvSpPr>
              <a:spLocks noChangeShapeType="1"/>
            </p:cNvSpPr>
            <p:nvPr/>
          </p:nvSpPr>
          <p:spPr bwMode="auto">
            <a:xfrm rot="5400000" flipH="1">
              <a:off x="3031" y="1653"/>
              <a:ext cx="1" cy="469"/>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33" name="Line 560"/>
            <p:cNvSpPr>
              <a:spLocks noChangeShapeType="1"/>
            </p:cNvSpPr>
            <p:nvPr/>
          </p:nvSpPr>
          <p:spPr bwMode="auto">
            <a:xfrm rot="5400000">
              <a:off x="2974" y="1821"/>
              <a:ext cx="0" cy="223"/>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834" name="Line 561"/>
            <p:cNvSpPr>
              <a:spLocks noChangeShapeType="1"/>
            </p:cNvSpPr>
            <p:nvPr/>
          </p:nvSpPr>
          <p:spPr bwMode="auto">
            <a:xfrm rot="5400000" flipV="1">
              <a:off x="3018" y="1320"/>
              <a:ext cx="590" cy="0"/>
            </a:xfrm>
            <a:prstGeom prst="line">
              <a:avLst/>
            </a:prstGeom>
            <a:noFill/>
            <a:ln w="28575">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835" name="Line 562"/>
            <p:cNvSpPr>
              <a:spLocks noChangeShapeType="1"/>
            </p:cNvSpPr>
            <p:nvPr/>
          </p:nvSpPr>
          <p:spPr bwMode="auto">
            <a:xfrm rot="5400000" flipV="1">
              <a:off x="2877" y="1461"/>
              <a:ext cx="872" cy="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36" name="Line 563"/>
            <p:cNvSpPr>
              <a:spLocks noChangeShapeType="1"/>
            </p:cNvSpPr>
            <p:nvPr/>
          </p:nvSpPr>
          <p:spPr bwMode="auto">
            <a:xfrm rot="5400000" flipH="1" flipV="1">
              <a:off x="2858" y="2346"/>
              <a:ext cx="834" cy="1"/>
            </a:xfrm>
            <a:prstGeom prst="line">
              <a:avLst/>
            </a:prstGeom>
            <a:noFill/>
            <a:ln w="3810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837" name="Line 564"/>
            <p:cNvSpPr>
              <a:spLocks noChangeShapeType="1"/>
            </p:cNvSpPr>
            <p:nvPr/>
          </p:nvSpPr>
          <p:spPr bwMode="auto">
            <a:xfrm rot="5400000" flipH="1" flipV="1">
              <a:off x="2969" y="2457"/>
              <a:ext cx="614" cy="1"/>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838" name="Line 565"/>
            <p:cNvSpPr>
              <a:spLocks noChangeShapeType="1"/>
            </p:cNvSpPr>
            <p:nvPr/>
          </p:nvSpPr>
          <p:spPr bwMode="auto">
            <a:xfrm rot="5400000" flipH="1">
              <a:off x="2920" y="2361"/>
              <a:ext cx="799" cy="1"/>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839" name="Line 566"/>
            <p:cNvSpPr>
              <a:spLocks noChangeShapeType="1"/>
            </p:cNvSpPr>
            <p:nvPr/>
          </p:nvSpPr>
          <p:spPr bwMode="auto">
            <a:xfrm rot="5400000">
              <a:off x="3165" y="2093"/>
              <a:ext cx="320" cy="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840" name="Line 567"/>
            <p:cNvSpPr>
              <a:spLocks noChangeShapeType="1"/>
            </p:cNvSpPr>
            <p:nvPr/>
          </p:nvSpPr>
          <p:spPr bwMode="auto">
            <a:xfrm>
              <a:off x="3293" y="1881"/>
              <a:ext cx="982" cy="1"/>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841" name="Line 568"/>
            <p:cNvSpPr>
              <a:spLocks noChangeShapeType="1"/>
            </p:cNvSpPr>
            <p:nvPr/>
          </p:nvSpPr>
          <p:spPr bwMode="auto">
            <a:xfrm flipH="1" flipV="1">
              <a:off x="3823" y="1874"/>
              <a:ext cx="450" cy="1"/>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842" name="Line 569"/>
            <p:cNvSpPr>
              <a:spLocks noChangeShapeType="1"/>
            </p:cNvSpPr>
            <p:nvPr/>
          </p:nvSpPr>
          <p:spPr bwMode="auto">
            <a:xfrm rot="10800000" flipH="1">
              <a:off x="3319" y="1935"/>
              <a:ext cx="945" cy="1"/>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843" name="Line 570"/>
            <p:cNvSpPr>
              <a:spLocks noChangeShapeType="1"/>
            </p:cNvSpPr>
            <p:nvPr/>
          </p:nvSpPr>
          <p:spPr bwMode="auto">
            <a:xfrm rot="10800000" flipH="1">
              <a:off x="3314" y="1933"/>
              <a:ext cx="447" cy="1"/>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844" name="Text Box 571"/>
            <p:cNvSpPr txBox="1">
              <a:spLocks noChangeArrowheads="1"/>
            </p:cNvSpPr>
            <p:nvPr/>
          </p:nvSpPr>
          <p:spPr bwMode="auto">
            <a:xfrm rot="5400000">
              <a:off x="1813" y="1477"/>
              <a:ext cx="11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观察记录</a:t>
              </a:r>
              <a:endParaRPr kumimoji="1" lang="zh-CN" altLang="en-US" sz="2000" b="1">
                <a:latin typeface="Times New Roman" panose="02020603050405020304" pitchFamily="18" charset="0"/>
                <a:ea typeface="华文中宋" panose="02010600040101010101" pitchFamily="2" charset="-122"/>
              </a:endParaRPr>
            </a:p>
          </p:txBody>
        </p:sp>
        <p:sp>
          <p:nvSpPr>
            <p:cNvPr id="28845" name="Text Box 572"/>
            <p:cNvSpPr txBox="1">
              <a:spLocks noChangeArrowheads="1"/>
            </p:cNvSpPr>
            <p:nvPr/>
          </p:nvSpPr>
          <p:spPr bwMode="auto">
            <a:xfrm rot="5400000">
              <a:off x="1980" y="2311"/>
              <a:ext cx="8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干涉条纹</a:t>
              </a:r>
              <a:endParaRPr kumimoji="1" lang="zh-CN" altLang="en-US" sz="2000" b="1">
                <a:latin typeface="Times New Roman" panose="02020603050405020304" pitchFamily="18" charset="0"/>
                <a:ea typeface="华文中宋" panose="02010600040101010101" pitchFamily="2" charset="-122"/>
              </a:endParaRPr>
            </a:p>
          </p:txBody>
        </p:sp>
        <p:sp>
          <p:nvSpPr>
            <p:cNvPr id="28846" name="Text Box 573"/>
            <p:cNvSpPr txBox="1">
              <a:spLocks noChangeArrowheads="1"/>
            </p:cNvSpPr>
            <p:nvPr/>
          </p:nvSpPr>
          <p:spPr bwMode="auto">
            <a:xfrm>
              <a:off x="3091" y="3131"/>
              <a:ext cx="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FF00"/>
                  </a:solidFill>
                  <a:latin typeface="Times New Roman" panose="02020603050405020304" pitchFamily="18" charset="0"/>
                  <a:ea typeface="楷体_GB2312" pitchFamily="49" charset="-122"/>
                </a:rPr>
                <a:t>地球</a:t>
              </a:r>
              <a:endParaRPr kumimoji="1" lang="zh-CN" altLang="en-US" sz="2800" b="1">
                <a:solidFill>
                  <a:srgbClr val="00FF00"/>
                </a:solidFill>
                <a:latin typeface="Times New Roman" panose="02020603050405020304" pitchFamily="18" charset="0"/>
                <a:ea typeface="楷体_GB2312" pitchFamily="49" charset="-122"/>
              </a:endParaRPr>
            </a:p>
          </p:txBody>
        </p:sp>
        <p:sp>
          <p:nvSpPr>
            <p:cNvPr id="28847" name="Text Box 574"/>
            <p:cNvSpPr txBox="1">
              <a:spLocks noChangeArrowheads="1"/>
            </p:cNvSpPr>
            <p:nvPr/>
          </p:nvSpPr>
          <p:spPr bwMode="auto">
            <a:xfrm rot="5400000">
              <a:off x="3755" y="1762"/>
              <a:ext cx="16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楷体_GB2312" pitchFamily="49" charset="-122"/>
                </a:rPr>
                <a:t>迈克耳孙干涉仪</a:t>
              </a:r>
              <a:endParaRPr kumimoji="1" lang="zh-CN" altLang="en-US" sz="2400" b="1">
                <a:solidFill>
                  <a:srgbClr val="0000FF"/>
                </a:solidFill>
                <a:latin typeface="Times New Roman" panose="02020603050405020304" pitchFamily="18" charset="0"/>
                <a:ea typeface="楷体_GB2312" pitchFamily="49" charset="-122"/>
              </a:endParaRPr>
            </a:p>
          </p:txBody>
        </p:sp>
        <p:sp>
          <p:nvSpPr>
            <p:cNvPr id="78399" name="Text Box 575"/>
            <p:cNvSpPr txBox="1">
              <a:spLocks noChangeArrowheads="1"/>
            </p:cNvSpPr>
            <p:nvPr/>
          </p:nvSpPr>
          <p:spPr bwMode="auto">
            <a:xfrm>
              <a:off x="3560" y="2704"/>
              <a:ext cx="453" cy="250"/>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1</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28849" name="Text Box 576"/>
            <p:cNvSpPr txBox="1">
              <a:spLocks noChangeArrowheads="1"/>
            </p:cNvSpPr>
            <p:nvPr/>
          </p:nvSpPr>
          <p:spPr bwMode="auto">
            <a:xfrm>
              <a:off x="3448" y="1207"/>
              <a:ext cx="8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000" b="1">
                <a:solidFill>
                  <a:srgbClr val="FF0000"/>
                </a:solidFill>
                <a:latin typeface="Times New Roman" panose="02020603050405020304" pitchFamily="18" charset="0"/>
                <a:ea typeface="华文中宋" panose="02010600040101010101" pitchFamily="2" charset="-122"/>
              </a:endParaRPr>
            </a:p>
          </p:txBody>
        </p:sp>
        <p:grpSp>
          <p:nvGrpSpPr>
            <p:cNvPr id="28850" name="Group 577"/>
            <p:cNvGrpSpPr/>
            <p:nvPr/>
          </p:nvGrpSpPr>
          <p:grpSpPr bwMode="auto">
            <a:xfrm>
              <a:off x="3811" y="1660"/>
              <a:ext cx="397" cy="133"/>
              <a:chOff x="1273" y="1445"/>
              <a:chExt cx="397" cy="133"/>
            </a:xfrm>
          </p:grpSpPr>
          <p:sp>
            <p:nvSpPr>
              <p:cNvPr id="28876" name="WordArt 578"/>
              <p:cNvSpPr>
                <a:spLocks noChangeArrowheads="1" noChangeShapeType="1" noTextEdit="1"/>
              </p:cNvSpPr>
              <p:nvPr/>
            </p:nvSpPr>
            <p:spPr bwMode="auto">
              <a:xfrm>
                <a:off x="1273" y="1446"/>
                <a:ext cx="89"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8877" name="WordArt 579"/>
              <p:cNvSpPr>
                <a:spLocks noChangeArrowheads="1" noChangeShapeType="1" noTextEdit="1"/>
              </p:cNvSpPr>
              <p:nvPr/>
            </p:nvSpPr>
            <p:spPr bwMode="auto">
              <a:xfrm>
                <a:off x="1553" y="1445"/>
                <a:ext cx="117" cy="133"/>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sp>
            <p:nvSpPr>
              <p:cNvPr id="28878" name="WordArt 580"/>
              <p:cNvSpPr>
                <a:spLocks noChangeArrowheads="1" noChangeShapeType="1" noTextEdit="1"/>
              </p:cNvSpPr>
              <p:nvPr/>
            </p:nvSpPr>
            <p:spPr bwMode="auto">
              <a:xfrm>
                <a:off x="1405" y="1459"/>
                <a:ext cx="110" cy="113"/>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ln>
                    <a:solidFill>
                      <a:srgbClr val="FF0000"/>
                    </a:solidFill>
                    <a:latin typeface="宋体" panose="02010600030101010101" pitchFamily="2" charset="-122"/>
                  </a:rPr>
                  <a:t>+</a:t>
                </a:r>
                <a:endParaRPr lang="zh-CN" altLang="en-US" sz="3600" kern="10">
                  <a:ln w="28575">
                    <a:solidFill>
                      <a:srgbClr val="FF0000"/>
                    </a:solidFill>
                    <a:round/>
                  </a:ln>
                  <a:solidFill>
                    <a:srgbClr val="FF0000"/>
                  </a:solidFill>
                  <a:latin typeface="宋体" panose="02010600030101010101" pitchFamily="2" charset="-122"/>
                </a:endParaRPr>
              </a:p>
            </p:txBody>
          </p:sp>
        </p:grpSp>
        <p:grpSp>
          <p:nvGrpSpPr>
            <p:cNvPr id="28851" name="Group 581"/>
            <p:cNvGrpSpPr/>
            <p:nvPr/>
          </p:nvGrpSpPr>
          <p:grpSpPr bwMode="auto">
            <a:xfrm>
              <a:off x="3584" y="1978"/>
              <a:ext cx="389" cy="133"/>
              <a:chOff x="1255" y="1150"/>
              <a:chExt cx="389" cy="133"/>
            </a:xfrm>
          </p:grpSpPr>
          <p:sp>
            <p:nvSpPr>
              <p:cNvPr id="28873" name="Line 582"/>
              <p:cNvSpPr>
                <a:spLocks noChangeShapeType="1"/>
              </p:cNvSpPr>
              <p:nvPr/>
            </p:nvSpPr>
            <p:spPr bwMode="auto">
              <a:xfrm flipV="1">
                <a:off x="1389" y="1217"/>
                <a:ext cx="110" cy="1"/>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74" name="WordArt 583"/>
              <p:cNvSpPr>
                <a:spLocks noChangeArrowheads="1" noChangeShapeType="1" noTextEdit="1"/>
              </p:cNvSpPr>
              <p:nvPr/>
            </p:nvSpPr>
            <p:spPr bwMode="auto">
              <a:xfrm>
                <a:off x="1255" y="1150"/>
                <a:ext cx="91" cy="12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8875" name="WordArt 584"/>
              <p:cNvSpPr>
                <a:spLocks noChangeArrowheads="1" noChangeShapeType="1" noTextEdit="1"/>
              </p:cNvSpPr>
              <p:nvPr/>
            </p:nvSpPr>
            <p:spPr bwMode="auto">
              <a:xfrm>
                <a:off x="1524" y="1153"/>
                <a:ext cx="120" cy="130"/>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grpSp>
        <p:grpSp>
          <p:nvGrpSpPr>
            <p:cNvPr id="28852" name="Group 585"/>
            <p:cNvGrpSpPr/>
            <p:nvPr/>
          </p:nvGrpSpPr>
          <p:grpSpPr bwMode="auto">
            <a:xfrm rot="5400000">
              <a:off x="2805" y="2304"/>
              <a:ext cx="613" cy="233"/>
              <a:chOff x="204" y="665"/>
              <a:chExt cx="613" cy="233"/>
            </a:xfrm>
          </p:grpSpPr>
          <p:sp>
            <p:nvSpPr>
              <p:cNvPr id="28866" name="WordArt 586"/>
              <p:cNvSpPr>
                <a:spLocks noChangeArrowheads="1" noChangeShapeType="1" noTextEdit="1"/>
              </p:cNvSpPr>
              <p:nvPr/>
            </p:nvSpPr>
            <p:spPr bwMode="auto">
              <a:xfrm>
                <a:off x="433" y="699"/>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8867" name="Freeform 587"/>
              <p:cNvSpPr/>
              <p:nvPr/>
            </p:nvSpPr>
            <p:spPr bwMode="auto">
              <a:xfrm>
                <a:off x="204" y="665"/>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868" name="Line 588"/>
              <p:cNvSpPr>
                <a:spLocks noChangeShapeType="1"/>
              </p:cNvSpPr>
              <p:nvPr/>
            </p:nvSpPr>
            <p:spPr bwMode="auto">
              <a:xfrm>
                <a:off x="253" y="671"/>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69" name="WordArt 589"/>
              <p:cNvSpPr>
                <a:spLocks noChangeArrowheads="1" noChangeShapeType="1" noTextEdit="1"/>
              </p:cNvSpPr>
              <p:nvPr/>
            </p:nvSpPr>
            <p:spPr bwMode="auto">
              <a:xfrm>
                <a:off x="314" y="738"/>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endParaRPr>
              </a:p>
            </p:txBody>
          </p:sp>
          <p:sp>
            <p:nvSpPr>
              <p:cNvPr id="28870" name="Line 590"/>
              <p:cNvSpPr>
                <a:spLocks noChangeShapeType="1"/>
              </p:cNvSpPr>
              <p:nvPr/>
            </p:nvSpPr>
            <p:spPr bwMode="auto">
              <a:xfrm>
                <a:off x="482" y="817"/>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71" name="WordArt 591"/>
              <p:cNvSpPr>
                <a:spLocks noChangeArrowheads="1" noChangeShapeType="1" noTextEdit="1"/>
              </p:cNvSpPr>
              <p:nvPr/>
            </p:nvSpPr>
            <p:spPr bwMode="auto">
              <a:xfrm>
                <a:off x="612" y="752"/>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rgbClr val="FF0000"/>
                      </a:solidFill>
                      <a:round/>
                    </a:ln>
                    <a:solidFill>
                      <a:schemeClr val="folHlink"/>
                    </a:solidFill>
                    <a:latin typeface="Book Antiqua" panose="02040602050305030304" pitchFamily="18" charset="0"/>
                  </a:rPr>
                  <a:t>v</a:t>
                </a:r>
                <a:endParaRPr lang="zh-CN" altLang="en-US" sz="3600" i="1" kern="10">
                  <a:ln w="9525">
                    <a:solidFill>
                      <a:srgbClr val="FF0000"/>
                    </a:solidFill>
                    <a:round/>
                  </a:ln>
                  <a:solidFill>
                    <a:schemeClr val="folHlink"/>
                  </a:solidFill>
                  <a:latin typeface="Book Antiqua" panose="02040602050305030304" pitchFamily="18" charset="0"/>
                </a:endParaRPr>
              </a:p>
            </p:txBody>
          </p:sp>
          <p:sp>
            <p:nvSpPr>
              <p:cNvPr id="28872" name="WordArt 592"/>
              <p:cNvSpPr>
                <a:spLocks noChangeArrowheads="1" noChangeShapeType="1" noTextEdit="1"/>
              </p:cNvSpPr>
              <p:nvPr/>
            </p:nvSpPr>
            <p:spPr bwMode="auto">
              <a:xfrm>
                <a:off x="740" y="696"/>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28853" name="Group 593"/>
            <p:cNvGrpSpPr/>
            <p:nvPr/>
          </p:nvGrpSpPr>
          <p:grpSpPr bwMode="auto">
            <a:xfrm rot="5400000">
              <a:off x="3168" y="2304"/>
              <a:ext cx="613" cy="233"/>
              <a:chOff x="204" y="665"/>
              <a:chExt cx="613" cy="233"/>
            </a:xfrm>
          </p:grpSpPr>
          <p:sp>
            <p:nvSpPr>
              <p:cNvPr id="28859" name="WordArt 594"/>
              <p:cNvSpPr>
                <a:spLocks noChangeArrowheads="1" noChangeShapeType="1" noTextEdit="1"/>
              </p:cNvSpPr>
              <p:nvPr/>
            </p:nvSpPr>
            <p:spPr bwMode="auto">
              <a:xfrm>
                <a:off x="433" y="699"/>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8860" name="Freeform 595"/>
              <p:cNvSpPr/>
              <p:nvPr/>
            </p:nvSpPr>
            <p:spPr bwMode="auto">
              <a:xfrm>
                <a:off x="204" y="665"/>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861" name="Line 596"/>
              <p:cNvSpPr>
                <a:spLocks noChangeShapeType="1"/>
              </p:cNvSpPr>
              <p:nvPr/>
            </p:nvSpPr>
            <p:spPr bwMode="auto">
              <a:xfrm>
                <a:off x="253" y="671"/>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62" name="WordArt 597"/>
              <p:cNvSpPr>
                <a:spLocks noChangeArrowheads="1" noChangeShapeType="1" noTextEdit="1"/>
              </p:cNvSpPr>
              <p:nvPr/>
            </p:nvSpPr>
            <p:spPr bwMode="auto">
              <a:xfrm>
                <a:off x="314" y="738"/>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endParaRPr>
              </a:p>
            </p:txBody>
          </p:sp>
          <p:sp>
            <p:nvSpPr>
              <p:cNvPr id="28863" name="Line 598"/>
              <p:cNvSpPr>
                <a:spLocks noChangeShapeType="1"/>
              </p:cNvSpPr>
              <p:nvPr/>
            </p:nvSpPr>
            <p:spPr bwMode="auto">
              <a:xfrm>
                <a:off x="482" y="817"/>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64" name="WordArt 599"/>
              <p:cNvSpPr>
                <a:spLocks noChangeArrowheads="1" noChangeShapeType="1" noTextEdit="1"/>
              </p:cNvSpPr>
              <p:nvPr/>
            </p:nvSpPr>
            <p:spPr bwMode="auto">
              <a:xfrm>
                <a:off x="612" y="752"/>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rgbClr val="FF0000"/>
                      </a:solidFill>
                      <a:round/>
                    </a:ln>
                    <a:solidFill>
                      <a:schemeClr val="folHlink"/>
                    </a:solidFill>
                    <a:latin typeface="Book Antiqua" panose="02040602050305030304" pitchFamily="18" charset="0"/>
                  </a:rPr>
                  <a:t>v</a:t>
                </a:r>
                <a:endParaRPr lang="zh-CN" altLang="en-US" sz="3600" i="1" kern="10">
                  <a:ln w="9525">
                    <a:solidFill>
                      <a:srgbClr val="FF0000"/>
                    </a:solidFill>
                    <a:round/>
                  </a:ln>
                  <a:solidFill>
                    <a:schemeClr val="folHlink"/>
                  </a:solidFill>
                  <a:latin typeface="Book Antiqua" panose="02040602050305030304" pitchFamily="18" charset="0"/>
                </a:endParaRPr>
              </a:p>
            </p:txBody>
          </p:sp>
          <p:sp>
            <p:nvSpPr>
              <p:cNvPr id="28865" name="WordArt 600"/>
              <p:cNvSpPr>
                <a:spLocks noChangeArrowheads="1" noChangeShapeType="1" noTextEdit="1"/>
              </p:cNvSpPr>
              <p:nvPr/>
            </p:nvSpPr>
            <p:spPr bwMode="auto">
              <a:xfrm>
                <a:off x="740" y="696"/>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28854" name="Group 601"/>
            <p:cNvGrpSpPr/>
            <p:nvPr/>
          </p:nvGrpSpPr>
          <p:grpSpPr bwMode="auto">
            <a:xfrm>
              <a:off x="2245" y="1785"/>
              <a:ext cx="252" cy="247"/>
              <a:chOff x="476" y="2659"/>
              <a:chExt cx="252" cy="247"/>
            </a:xfrm>
          </p:grpSpPr>
          <p:sp>
            <p:nvSpPr>
              <p:cNvPr id="28855" name="Oval 602"/>
              <p:cNvSpPr>
                <a:spLocks noChangeArrowheads="1"/>
              </p:cNvSpPr>
              <p:nvPr/>
            </p:nvSpPr>
            <p:spPr bwMode="auto">
              <a:xfrm rot="5400000">
                <a:off x="478" y="2657"/>
                <a:ext cx="247" cy="252"/>
              </a:xfrm>
              <a:prstGeom prst="ellipse">
                <a:avLst/>
              </a:prstGeom>
              <a:solidFill>
                <a:srgbClr val="990000"/>
              </a:solidFill>
              <a:ln w="9525">
                <a:solidFill>
                  <a:schemeClr val="hlink"/>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56" name="Rectangle 603"/>
              <p:cNvSpPr>
                <a:spLocks noChangeArrowheads="1"/>
              </p:cNvSpPr>
              <p:nvPr/>
            </p:nvSpPr>
            <p:spPr bwMode="auto">
              <a:xfrm>
                <a:off x="521" y="2704"/>
                <a:ext cx="181" cy="3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57" name="Rectangle 604"/>
              <p:cNvSpPr>
                <a:spLocks noChangeArrowheads="1"/>
              </p:cNvSpPr>
              <p:nvPr/>
            </p:nvSpPr>
            <p:spPr bwMode="auto">
              <a:xfrm>
                <a:off x="521" y="2762"/>
                <a:ext cx="181" cy="3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58" name="Rectangle 605"/>
              <p:cNvSpPr>
                <a:spLocks noChangeArrowheads="1"/>
              </p:cNvSpPr>
              <p:nvPr/>
            </p:nvSpPr>
            <p:spPr bwMode="auto">
              <a:xfrm>
                <a:off x="519" y="2816"/>
                <a:ext cx="181" cy="3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nvGrpSpPr>
          <p:cNvPr id="28" name="Group 420"/>
          <p:cNvGrpSpPr/>
          <p:nvPr/>
        </p:nvGrpSpPr>
        <p:grpSpPr bwMode="auto">
          <a:xfrm>
            <a:off x="2166938" y="292100"/>
            <a:ext cx="5868987" cy="5492750"/>
            <a:chOff x="1590" y="393"/>
            <a:chExt cx="3697" cy="3460"/>
          </a:xfrm>
        </p:grpSpPr>
        <p:grpSp>
          <p:nvGrpSpPr>
            <p:cNvPr id="28718" name="Group 421"/>
            <p:cNvGrpSpPr/>
            <p:nvPr/>
          </p:nvGrpSpPr>
          <p:grpSpPr bwMode="auto">
            <a:xfrm>
              <a:off x="1590" y="393"/>
              <a:ext cx="3697" cy="3460"/>
              <a:chOff x="2572" y="2037"/>
              <a:chExt cx="613" cy="595"/>
            </a:xfrm>
          </p:grpSpPr>
          <p:sp>
            <p:nvSpPr>
              <p:cNvPr id="28803" name="Oval 422"/>
              <p:cNvSpPr>
                <a:spLocks noChangeArrowheads="1"/>
              </p:cNvSpPr>
              <p:nvPr/>
            </p:nvSpPr>
            <p:spPr bwMode="auto">
              <a:xfrm>
                <a:off x="2596" y="2042"/>
                <a:ext cx="576" cy="576"/>
              </a:xfrm>
              <a:prstGeom prst="ellipse">
                <a:avLst/>
              </a:prstGeom>
              <a:gradFill rotWithShape="0">
                <a:gsLst>
                  <a:gs pos="0">
                    <a:schemeClr val="accent1"/>
                  </a:gs>
                  <a:gs pos="100000">
                    <a:srgbClr val="006C00"/>
                  </a:gs>
                </a:gsLst>
                <a:lin ang="2700000" scaled="1"/>
              </a:gradFill>
              <a:ln w="9525">
                <a:solidFill>
                  <a:schemeClr val="accent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04" name="Line 423"/>
              <p:cNvSpPr>
                <a:spLocks noChangeShapeType="1"/>
              </p:cNvSpPr>
              <p:nvPr/>
            </p:nvSpPr>
            <p:spPr bwMode="auto">
              <a:xfrm flipH="1">
                <a:off x="2772" y="2132"/>
                <a:ext cx="211" cy="461"/>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805" name="Arc 424"/>
              <p:cNvSpPr/>
              <p:nvPr/>
            </p:nvSpPr>
            <p:spPr bwMode="auto">
              <a:xfrm rot="1500455">
                <a:off x="2576" y="2309"/>
                <a:ext cx="576" cy="130"/>
              </a:xfrm>
              <a:custGeom>
                <a:avLst/>
                <a:gdLst>
                  <a:gd name="T0" fmla="*/ 0 w 43193"/>
                  <a:gd name="T1" fmla="*/ 0 h 24858"/>
                  <a:gd name="T2" fmla="*/ 0 w 43193"/>
                  <a:gd name="T3" fmla="*/ 0 h 24858"/>
                  <a:gd name="T4" fmla="*/ 0 w 43193"/>
                  <a:gd name="T5" fmla="*/ 0 h 24858"/>
                  <a:gd name="T6" fmla="*/ 0 60000 65536"/>
                  <a:gd name="T7" fmla="*/ 0 60000 65536"/>
                  <a:gd name="T8" fmla="*/ 0 60000 65536"/>
                  <a:gd name="T9" fmla="*/ 0 w 43193"/>
                  <a:gd name="T10" fmla="*/ 0 h 24858"/>
                  <a:gd name="T11" fmla="*/ 43193 w 43193"/>
                  <a:gd name="T12" fmla="*/ 24858 h 24858"/>
                </a:gdLst>
                <a:ahLst/>
                <a:cxnLst>
                  <a:cxn ang="T6">
                    <a:pos x="T0" y="T1"/>
                  </a:cxn>
                  <a:cxn ang="T7">
                    <a:pos x="T2" y="T3"/>
                  </a:cxn>
                  <a:cxn ang="T8">
                    <a:pos x="T4" y="T5"/>
                  </a:cxn>
                </a:cxnLst>
                <a:rect l="T9" t="T10" r="T11" b="T12"/>
                <a:pathLst>
                  <a:path w="43193" h="24858" fill="none" extrusionOk="0">
                    <a:moveTo>
                      <a:pt x="43193" y="3805"/>
                    </a:moveTo>
                    <a:cubicBezTo>
                      <a:pt x="42896" y="15517"/>
                      <a:pt x="33316" y="24857"/>
                      <a:pt x="21600" y="24858"/>
                    </a:cubicBezTo>
                    <a:cubicBezTo>
                      <a:pt x="9670" y="24858"/>
                      <a:pt x="0" y="15187"/>
                      <a:pt x="0" y="3258"/>
                    </a:cubicBezTo>
                    <a:cubicBezTo>
                      <a:pt x="-1" y="2167"/>
                      <a:pt x="82" y="1078"/>
                      <a:pt x="247" y="0"/>
                    </a:cubicBezTo>
                  </a:path>
                  <a:path w="43193" h="24858" stroke="0" extrusionOk="0">
                    <a:moveTo>
                      <a:pt x="43193" y="3805"/>
                    </a:moveTo>
                    <a:cubicBezTo>
                      <a:pt x="42896" y="15517"/>
                      <a:pt x="33316" y="24857"/>
                      <a:pt x="21600" y="24858"/>
                    </a:cubicBezTo>
                    <a:cubicBezTo>
                      <a:pt x="9670" y="24858"/>
                      <a:pt x="0" y="15187"/>
                      <a:pt x="0" y="3258"/>
                    </a:cubicBezTo>
                    <a:cubicBezTo>
                      <a:pt x="-1" y="2167"/>
                      <a:pt x="82" y="1078"/>
                      <a:pt x="247" y="0"/>
                    </a:cubicBezTo>
                    <a:lnTo>
                      <a:pt x="21600" y="3258"/>
                    </a:lnTo>
                    <a:lnTo>
                      <a:pt x="43193" y="3805"/>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06" name="Arc 425"/>
              <p:cNvSpPr/>
              <p:nvPr/>
            </p:nvSpPr>
            <p:spPr bwMode="auto">
              <a:xfrm rot="1500455">
                <a:off x="2655" y="2213"/>
                <a:ext cx="530" cy="97"/>
              </a:xfrm>
              <a:custGeom>
                <a:avLst/>
                <a:gdLst>
                  <a:gd name="T0" fmla="*/ 0 w 43193"/>
                  <a:gd name="T1" fmla="*/ 0 h 23530"/>
                  <a:gd name="T2" fmla="*/ 0 w 43193"/>
                  <a:gd name="T3" fmla="*/ 0 h 23530"/>
                  <a:gd name="T4" fmla="*/ 0 w 43193"/>
                  <a:gd name="T5" fmla="*/ 0 h 23530"/>
                  <a:gd name="T6" fmla="*/ 0 60000 65536"/>
                  <a:gd name="T7" fmla="*/ 0 60000 65536"/>
                  <a:gd name="T8" fmla="*/ 0 60000 65536"/>
                  <a:gd name="T9" fmla="*/ 0 w 43193"/>
                  <a:gd name="T10" fmla="*/ 0 h 23530"/>
                  <a:gd name="T11" fmla="*/ 43193 w 43193"/>
                  <a:gd name="T12" fmla="*/ 23530 h 23530"/>
                </a:gdLst>
                <a:ahLst/>
                <a:cxnLst>
                  <a:cxn ang="T6">
                    <a:pos x="T0" y="T1"/>
                  </a:cxn>
                  <a:cxn ang="T7">
                    <a:pos x="T2" y="T3"/>
                  </a:cxn>
                  <a:cxn ang="T8">
                    <a:pos x="T4" y="T5"/>
                  </a:cxn>
                </a:cxnLst>
                <a:rect l="T9" t="T10" r="T11" b="T12"/>
                <a:pathLst>
                  <a:path w="43193" h="23530" fill="none" extrusionOk="0">
                    <a:moveTo>
                      <a:pt x="43193" y="2477"/>
                    </a:moveTo>
                    <a:cubicBezTo>
                      <a:pt x="42896" y="14189"/>
                      <a:pt x="33316" y="23529"/>
                      <a:pt x="21600" y="23530"/>
                    </a:cubicBezTo>
                    <a:cubicBezTo>
                      <a:pt x="9670" y="23530"/>
                      <a:pt x="0" y="13859"/>
                      <a:pt x="0" y="1930"/>
                    </a:cubicBezTo>
                    <a:cubicBezTo>
                      <a:pt x="-1" y="1285"/>
                      <a:pt x="28" y="641"/>
                      <a:pt x="86" y="0"/>
                    </a:cubicBezTo>
                  </a:path>
                  <a:path w="43193" h="23530" stroke="0" extrusionOk="0">
                    <a:moveTo>
                      <a:pt x="43193" y="2477"/>
                    </a:moveTo>
                    <a:cubicBezTo>
                      <a:pt x="42896" y="14189"/>
                      <a:pt x="33316" y="23529"/>
                      <a:pt x="21600" y="23530"/>
                    </a:cubicBezTo>
                    <a:cubicBezTo>
                      <a:pt x="9670" y="23530"/>
                      <a:pt x="0" y="13859"/>
                      <a:pt x="0" y="1930"/>
                    </a:cubicBezTo>
                    <a:cubicBezTo>
                      <a:pt x="-1" y="1285"/>
                      <a:pt x="28" y="641"/>
                      <a:pt x="86" y="0"/>
                    </a:cubicBezTo>
                    <a:lnTo>
                      <a:pt x="21600" y="1930"/>
                    </a:lnTo>
                    <a:lnTo>
                      <a:pt x="43193" y="2477"/>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07" name="Arc 426"/>
              <p:cNvSpPr/>
              <p:nvPr/>
            </p:nvSpPr>
            <p:spPr bwMode="auto">
              <a:xfrm rot="1500455">
                <a:off x="2572" y="2450"/>
                <a:ext cx="460" cy="87"/>
              </a:xfrm>
              <a:custGeom>
                <a:avLst/>
                <a:gdLst>
                  <a:gd name="T0" fmla="*/ 0 w 41371"/>
                  <a:gd name="T1" fmla="*/ 0 h 21600"/>
                  <a:gd name="T2" fmla="*/ 0 w 41371"/>
                  <a:gd name="T3" fmla="*/ 0 h 21600"/>
                  <a:gd name="T4" fmla="*/ 0 w 41371"/>
                  <a:gd name="T5" fmla="*/ 0 h 21600"/>
                  <a:gd name="T6" fmla="*/ 0 60000 65536"/>
                  <a:gd name="T7" fmla="*/ 0 60000 65536"/>
                  <a:gd name="T8" fmla="*/ 0 60000 65536"/>
                  <a:gd name="T9" fmla="*/ 0 w 41371"/>
                  <a:gd name="T10" fmla="*/ 0 h 21600"/>
                  <a:gd name="T11" fmla="*/ 41371 w 41371"/>
                  <a:gd name="T12" fmla="*/ 21600 h 21600"/>
                </a:gdLst>
                <a:ahLst/>
                <a:cxnLst>
                  <a:cxn ang="T6">
                    <a:pos x="T0" y="T1"/>
                  </a:cxn>
                  <a:cxn ang="T7">
                    <a:pos x="T2" y="T3"/>
                  </a:cxn>
                  <a:cxn ang="T8">
                    <a:pos x="T4" y="T5"/>
                  </a:cxn>
                </a:cxnLst>
                <a:rect l="T9" t="T10" r="T11" b="T12"/>
                <a:pathLst>
                  <a:path w="41371" h="21600" fill="none" extrusionOk="0">
                    <a:moveTo>
                      <a:pt x="41370" y="7894"/>
                    </a:moveTo>
                    <a:cubicBezTo>
                      <a:pt x="38124" y="16162"/>
                      <a:pt x="30147" y="21599"/>
                      <a:pt x="21265" y="21600"/>
                    </a:cubicBezTo>
                    <a:cubicBezTo>
                      <a:pt x="10796" y="21600"/>
                      <a:pt x="1835" y="14093"/>
                      <a:pt x="-1" y="3788"/>
                    </a:cubicBezTo>
                  </a:path>
                  <a:path w="41371" h="21600" stroke="0" extrusionOk="0">
                    <a:moveTo>
                      <a:pt x="41370" y="7894"/>
                    </a:moveTo>
                    <a:cubicBezTo>
                      <a:pt x="38124" y="16162"/>
                      <a:pt x="30147" y="21599"/>
                      <a:pt x="21265" y="21600"/>
                    </a:cubicBezTo>
                    <a:cubicBezTo>
                      <a:pt x="10796" y="21600"/>
                      <a:pt x="1835" y="14093"/>
                      <a:pt x="-1" y="3788"/>
                    </a:cubicBezTo>
                    <a:lnTo>
                      <a:pt x="21265" y="0"/>
                    </a:lnTo>
                    <a:lnTo>
                      <a:pt x="41370" y="789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08" name="Arc 427"/>
              <p:cNvSpPr/>
              <p:nvPr/>
            </p:nvSpPr>
            <p:spPr bwMode="auto">
              <a:xfrm rot="1500455">
                <a:off x="2783" y="2121"/>
                <a:ext cx="358" cy="83"/>
              </a:xfrm>
              <a:custGeom>
                <a:avLst/>
                <a:gdLst>
                  <a:gd name="T0" fmla="*/ 0 w 43200"/>
                  <a:gd name="T1" fmla="*/ 0 h 25796"/>
                  <a:gd name="T2" fmla="*/ 0 w 43200"/>
                  <a:gd name="T3" fmla="*/ 0 h 25796"/>
                  <a:gd name="T4" fmla="*/ 0 w 43200"/>
                  <a:gd name="T5" fmla="*/ 0 h 25796"/>
                  <a:gd name="T6" fmla="*/ 0 60000 65536"/>
                  <a:gd name="T7" fmla="*/ 0 60000 65536"/>
                  <a:gd name="T8" fmla="*/ 0 60000 65536"/>
                  <a:gd name="T9" fmla="*/ 0 w 43200"/>
                  <a:gd name="T10" fmla="*/ 0 h 25796"/>
                  <a:gd name="T11" fmla="*/ 43200 w 43200"/>
                  <a:gd name="T12" fmla="*/ 25796 h 25796"/>
                </a:gdLst>
                <a:ahLst/>
                <a:cxnLst>
                  <a:cxn ang="T6">
                    <a:pos x="T0" y="T1"/>
                  </a:cxn>
                  <a:cxn ang="T7">
                    <a:pos x="T2" y="T3"/>
                  </a:cxn>
                  <a:cxn ang="T8">
                    <a:pos x="T4" y="T5"/>
                  </a:cxn>
                </a:cxnLst>
                <a:rect l="T9" t="T10" r="T11" b="T12"/>
                <a:pathLst>
                  <a:path w="43200" h="25796" fill="none" extrusionOk="0">
                    <a:moveTo>
                      <a:pt x="42788" y="-1"/>
                    </a:moveTo>
                    <a:cubicBezTo>
                      <a:pt x="43062" y="1381"/>
                      <a:pt x="43200" y="2787"/>
                      <a:pt x="43200" y="4196"/>
                    </a:cubicBezTo>
                    <a:cubicBezTo>
                      <a:pt x="43200" y="16125"/>
                      <a:pt x="33529" y="25796"/>
                      <a:pt x="21600" y="25796"/>
                    </a:cubicBezTo>
                    <a:cubicBezTo>
                      <a:pt x="9670" y="25796"/>
                      <a:pt x="0" y="16125"/>
                      <a:pt x="0" y="4196"/>
                    </a:cubicBezTo>
                    <a:cubicBezTo>
                      <a:pt x="-1" y="2963"/>
                      <a:pt x="105" y="1734"/>
                      <a:pt x="315" y="520"/>
                    </a:cubicBezTo>
                  </a:path>
                  <a:path w="43200" h="25796" stroke="0" extrusionOk="0">
                    <a:moveTo>
                      <a:pt x="42788" y="-1"/>
                    </a:moveTo>
                    <a:cubicBezTo>
                      <a:pt x="43062" y="1381"/>
                      <a:pt x="43200" y="2787"/>
                      <a:pt x="43200" y="4196"/>
                    </a:cubicBezTo>
                    <a:cubicBezTo>
                      <a:pt x="43200" y="16125"/>
                      <a:pt x="33529" y="25796"/>
                      <a:pt x="21600" y="25796"/>
                    </a:cubicBezTo>
                    <a:cubicBezTo>
                      <a:pt x="9670" y="25796"/>
                      <a:pt x="0" y="16125"/>
                      <a:pt x="0" y="4196"/>
                    </a:cubicBezTo>
                    <a:cubicBezTo>
                      <a:pt x="-1" y="2963"/>
                      <a:pt x="105" y="1734"/>
                      <a:pt x="315" y="520"/>
                    </a:cubicBezTo>
                    <a:lnTo>
                      <a:pt x="21600" y="4196"/>
                    </a:lnTo>
                    <a:lnTo>
                      <a:pt x="42788" y="-1"/>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09" name="Arc 428"/>
              <p:cNvSpPr/>
              <p:nvPr/>
            </p:nvSpPr>
            <p:spPr bwMode="auto">
              <a:xfrm rot="6946270">
                <a:off x="2566" y="2256"/>
                <a:ext cx="510" cy="137"/>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10" name="Arc 429"/>
              <p:cNvSpPr/>
              <p:nvPr/>
            </p:nvSpPr>
            <p:spPr bwMode="auto">
              <a:xfrm rot="6839910">
                <a:off x="2541" y="2160"/>
                <a:ext cx="484" cy="238"/>
              </a:xfrm>
              <a:custGeom>
                <a:avLst/>
                <a:gdLst>
                  <a:gd name="T0" fmla="*/ 0 w 36423"/>
                  <a:gd name="T1" fmla="*/ 0 h 21600"/>
                  <a:gd name="T2" fmla="*/ 0 w 36423"/>
                  <a:gd name="T3" fmla="*/ 0 h 21600"/>
                  <a:gd name="T4" fmla="*/ 0 w 36423"/>
                  <a:gd name="T5" fmla="*/ 0 h 21600"/>
                  <a:gd name="T6" fmla="*/ 0 60000 65536"/>
                  <a:gd name="T7" fmla="*/ 0 60000 65536"/>
                  <a:gd name="T8" fmla="*/ 0 60000 65536"/>
                  <a:gd name="T9" fmla="*/ 0 w 36423"/>
                  <a:gd name="T10" fmla="*/ 0 h 21600"/>
                  <a:gd name="T11" fmla="*/ 36423 w 36423"/>
                  <a:gd name="T12" fmla="*/ 21600 h 21600"/>
                </a:gdLst>
                <a:ahLst/>
                <a:cxnLst>
                  <a:cxn ang="T6">
                    <a:pos x="T0" y="T1"/>
                  </a:cxn>
                  <a:cxn ang="T7">
                    <a:pos x="T2" y="T3"/>
                  </a:cxn>
                  <a:cxn ang="T8">
                    <a:pos x="T4" y="T5"/>
                  </a:cxn>
                </a:cxnLst>
                <a:rect l="T9" t="T10" r="T11" b="T12"/>
                <a:pathLst>
                  <a:path w="36423" h="21600" fill="none" extrusionOk="0">
                    <a:moveTo>
                      <a:pt x="36422" y="14915"/>
                    </a:moveTo>
                    <a:cubicBezTo>
                      <a:pt x="32347" y="19184"/>
                      <a:pt x="26702" y="21599"/>
                      <a:pt x="20800" y="21600"/>
                    </a:cubicBezTo>
                    <a:cubicBezTo>
                      <a:pt x="11113" y="21600"/>
                      <a:pt x="2611" y="15151"/>
                      <a:pt x="-1" y="5824"/>
                    </a:cubicBezTo>
                  </a:path>
                  <a:path w="36423" h="21600" stroke="0" extrusionOk="0">
                    <a:moveTo>
                      <a:pt x="36422" y="14915"/>
                    </a:moveTo>
                    <a:cubicBezTo>
                      <a:pt x="32347" y="19184"/>
                      <a:pt x="26702" y="21599"/>
                      <a:pt x="20800" y="21600"/>
                    </a:cubicBezTo>
                    <a:cubicBezTo>
                      <a:pt x="11113" y="21600"/>
                      <a:pt x="2611" y="15151"/>
                      <a:pt x="-1" y="5824"/>
                    </a:cubicBezTo>
                    <a:lnTo>
                      <a:pt x="20800" y="0"/>
                    </a:lnTo>
                    <a:lnTo>
                      <a:pt x="36422" y="14915"/>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11" name="Oval 430"/>
              <p:cNvSpPr>
                <a:spLocks noChangeArrowheads="1"/>
              </p:cNvSpPr>
              <p:nvPr/>
            </p:nvSpPr>
            <p:spPr bwMode="auto">
              <a:xfrm rot="1467072">
                <a:off x="2910" y="2078"/>
                <a:ext cx="160" cy="67"/>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12" name="Arc 431"/>
              <p:cNvSpPr/>
              <p:nvPr/>
            </p:nvSpPr>
            <p:spPr bwMode="auto">
              <a:xfrm rot="16956775" flipH="1">
                <a:off x="2777" y="2285"/>
                <a:ext cx="481" cy="173"/>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13" name="Arc 432"/>
              <p:cNvSpPr/>
              <p:nvPr/>
            </p:nvSpPr>
            <p:spPr bwMode="auto">
              <a:xfrm rot="17453864" flipH="1">
                <a:off x="2679" y="2308"/>
                <a:ext cx="510" cy="137"/>
              </a:xfrm>
              <a:custGeom>
                <a:avLst/>
                <a:gdLst>
                  <a:gd name="T0" fmla="*/ 0 w 39132"/>
                  <a:gd name="T1" fmla="*/ 0 h 21600"/>
                  <a:gd name="T2" fmla="*/ 0 w 39132"/>
                  <a:gd name="T3" fmla="*/ 0 h 21600"/>
                  <a:gd name="T4" fmla="*/ 0 w 39132"/>
                  <a:gd name="T5" fmla="*/ 0 h 21600"/>
                  <a:gd name="T6" fmla="*/ 0 60000 65536"/>
                  <a:gd name="T7" fmla="*/ 0 60000 65536"/>
                  <a:gd name="T8" fmla="*/ 0 60000 65536"/>
                  <a:gd name="T9" fmla="*/ 0 w 39132"/>
                  <a:gd name="T10" fmla="*/ 0 h 21600"/>
                  <a:gd name="T11" fmla="*/ 39132 w 39132"/>
                  <a:gd name="T12" fmla="*/ 21600 h 21600"/>
                </a:gdLst>
                <a:ahLst/>
                <a:cxnLst>
                  <a:cxn ang="T6">
                    <a:pos x="T0" y="T1"/>
                  </a:cxn>
                  <a:cxn ang="T7">
                    <a:pos x="T2" y="T3"/>
                  </a:cxn>
                  <a:cxn ang="T8">
                    <a:pos x="T4" y="T5"/>
                  </a:cxn>
                </a:cxnLst>
                <a:rect l="T9" t="T10" r="T11" b="T12"/>
                <a:pathLst>
                  <a:path w="39132" h="21600" fill="none" extrusionOk="0">
                    <a:moveTo>
                      <a:pt x="39132" y="9584"/>
                    </a:moveTo>
                    <a:cubicBezTo>
                      <a:pt x="35488" y="16943"/>
                      <a:pt x="27986" y="21599"/>
                      <a:pt x="19775" y="21600"/>
                    </a:cubicBezTo>
                    <a:cubicBezTo>
                      <a:pt x="11205" y="21600"/>
                      <a:pt x="3446" y="16534"/>
                      <a:pt x="-1" y="8689"/>
                    </a:cubicBezTo>
                  </a:path>
                  <a:path w="39132" h="21600" stroke="0" extrusionOk="0">
                    <a:moveTo>
                      <a:pt x="39132" y="9584"/>
                    </a:moveTo>
                    <a:cubicBezTo>
                      <a:pt x="35488" y="16943"/>
                      <a:pt x="27986" y="21599"/>
                      <a:pt x="19775" y="21600"/>
                    </a:cubicBezTo>
                    <a:cubicBezTo>
                      <a:pt x="11205" y="21600"/>
                      <a:pt x="3446" y="16534"/>
                      <a:pt x="-1" y="8689"/>
                    </a:cubicBezTo>
                    <a:lnTo>
                      <a:pt x="19775" y="0"/>
                    </a:lnTo>
                    <a:lnTo>
                      <a:pt x="39132" y="9584"/>
                    </a:lnTo>
                    <a:close/>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814" name="Freeform 433"/>
              <p:cNvSpPr/>
              <p:nvPr/>
            </p:nvSpPr>
            <p:spPr bwMode="auto">
              <a:xfrm>
                <a:off x="2909" y="2045"/>
                <a:ext cx="51" cy="30"/>
              </a:xfrm>
              <a:custGeom>
                <a:avLst/>
                <a:gdLst>
                  <a:gd name="T0" fmla="*/ 0 w 51"/>
                  <a:gd name="T1" fmla="*/ 0 h 30"/>
                  <a:gd name="T2" fmla="*/ 21 w 51"/>
                  <a:gd name="T3" fmla="*/ 9 h 30"/>
                  <a:gd name="T4" fmla="*/ 45 w 51"/>
                  <a:gd name="T5" fmla="*/ 22 h 30"/>
                  <a:gd name="T6" fmla="*/ 51 w 51"/>
                  <a:gd name="T7" fmla="*/ 30 h 30"/>
                  <a:gd name="T8" fmla="*/ 0 60000 65536"/>
                  <a:gd name="T9" fmla="*/ 0 60000 65536"/>
                  <a:gd name="T10" fmla="*/ 0 60000 65536"/>
                  <a:gd name="T11" fmla="*/ 0 60000 65536"/>
                  <a:gd name="T12" fmla="*/ 0 w 51"/>
                  <a:gd name="T13" fmla="*/ 0 h 30"/>
                  <a:gd name="T14" fmla="*/ 51 w 51"/>
                  <a:gd name="T15" fmla="*/ 30 h 30"/>
                </a:gdLst>
                <a:ahLst/>
                <a:cxnLst>
                  <a:cxn ang="T8">
                    <a:pos x="T0" y="T1"/>
                  </a:cxn>
                  <a:cxn ang="T9">
                    <a:pos x="T2" y="T3"/>
                  </a:cxn>
                  <a:cxn ang="T10">
                    <a:pos x="T4" y="T5"/>
                  </a:cxn>
                  <a:cxn ang="T11">
                    <a:pos x="T6" y="T7"/>
                  </a:cxn>
                </a:cxnLst>
                <a:rect l="T12" t="T13" r="T14" b="T15"/>
                <a:pathLst>
                  <a:path w="51" h="30">
                    <a:moveTo>
                      <a:pt x="0" y="0"/>
                    </a:moveTo>
                    <a:lnTo>
                      <a:pt x="21" y="9"/>
                    </a:lnTo>
                    <a:lnTo>
                      <a:pt x="45" y="22"/>
                    </a:lnTo>
                    <a:lnTo>
                      <a:pt x="51" y="30"/>
                    </a:lnTo>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815" name="Freeform 434"/>
              <p:cNvSpPr/>
              <p:nvPr/>
            </p:nvSpPr>
            <p:spPr bwMode="auto">
              <a:xfrm>
                <a:off x="3026" y="2100"/>
                <a:ext cx="60" cy="26"/>
              </a:xfrm>
              <a:custGeom>
                <a:avLst/>
                <a:gdLst>
                  <a:gd name="T0" fmla="*/ 0 w 60"/>
                  <a:gd name="T1" fmla="*/ 0 h 26"/>
                  <a:gd name="T2" fmla="*/ 22 w 60"/>
                  <a:gd name="T3" fmla="*/ 2 h 26"/>
                  <a:gd name="T4" fmla="*/ 45 w 60"/>
                  <a:gd name="T5" fmla="*/ 14 h 26"/>
                  <a:gd name="T6" fmla="*/ 60 w 60"/>
                  <a:gd name="T7" fmla="*/ 26 h 26"/>
                  <a:gd name="T8" fmla="*/ 0 60000 65536"/>
                  <a:gd name="T9" fmla="*/ 0 60000 65536"/>
                  <a:gd name="T10" fmla="*/ 0 60000 65536"/>
                  <a:gd name="T11" fmla="*/ 0 60000 65536"/>
                  <a:gd name="T12" fmla="*/ 0 w 60"/>
                  <a:gd name="T13" fmla="*/ 0 h 26"/>
                  <a:gd name="T14" fmla="*/ 60 w 60"/>
                  <a:gd name="T15" fmla="*/ 26 h 26"/>
                </a:gdLst>
                <a:ahLst/>
                <a:cxnLst>
                  <a:cxn ang="T8">
                    <a:pos x="T0" y="T1"/>
                  </a:cxn>
                  <a:cxn ang="T9">
                    <a:pos x="T2" y="T3"/>
                  </a:cxn>
                  <a:cxn ang="T10">
                    <a:pos x="T4" y="T5"/>
                  </a:cxn>
                  <a:cxn ang="T11">
                    <a:pos x="T6" y="T7"/>
                  </a:cxn>
                </a:cxnLst>
                <a:rect l="T12" t="T13" r="T14" b="T15"/>
                <a:pathLst>
                  <a:path w="60" h="26">
                    <a:moveTo>
                      <a:pt x="0" y="0"/>
                    </a:moveTo>
                    <a:lnTo>
                      <a:pt x="22" y="2"/>
                    </a:lnTo>
                    <a:lnTo>
                      <a:pt x="45" y="14"/>
                    </a:lnTo>
                    <a:lnTo>
                      <a:pt x="60" y="26"/>
                    </a:lnTo>
                  </a:path>
                </a:pathLst>
              </a:cu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816" name="Line 435"/>
              <p:cNvSpPr>
                <a:spLocks noChangeShapeType="1"/>
              </p:cNvSpPr>
              <p:nvPr/>
            </p:nvSpPr>
            <p:spPr bwMode="auto">
              <a:xfrm flipV="1">
                <a:off x="2997" y="2072"/>
                <a:ext cx="8" cy="19"/>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19" name="Text Box 436"/>
            <p:cNvSpPr txBox="1">
              <a:spLocks noChangeArrowheads="1"/>
            </p:cNvSpPr>
            <p:nvPr/>
          </p:nvSpPr>
          <p:spPr bwMode="auto">
            <a:xfrm>
              <a:off x="3203" y="3288"/>
              <a:ext cx="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FF00"/>
                  </a:solidFill>
                  <a:latin typeface="Times New Roman" panose="02020603050405020304" pitchFamily="18" charset="0"/>
                  <a:ea typeface="楷体_GB2312" pitchFamily="49" charset="-122"/>
                </a:rPr>
                <a:t>地球</a:t>
              </a:r>
              <a:endParaRPr kumimoji="1" lang="zh-CN" altLang="en-US" sz="2800" b="1">
                <a:solidFill>
                  <a:srgbClr val="00FF00"/>
                </a:solidFill>
                <a:latin typeface="Times New Roman" panose="02020603050405020304" pitchFamily="18" charset="0"/>
                <a:ea typeface="楷体_GB2312" pitchFamily="49" charset="-122"/>
              </a:endParaRPr>
            </a:p>
          </p:txBody>
        </p:sp>
        <p:sp>
          <p:nvSpPr>
            <p:cNvPr id="28720" name="AutoShape 437" descr="羊皮纸"/>
            <p:cNvSpPr>
              <a:spLocks noChangeArrowheads="1"/>
            </p:cNvSpPr>
            <p:nvPr/>
          </p:nvSpPr>
          <p:spPr bwMode="auto">
            <a:xfrm>
              <a:off x="2381" y="961"/>
              <a:ext cx="2135" cy="2231"/>
            </a:xfrm>
            <a:prstGeom prst="roundRect">
              <a:avLst>
                <a:gd name="adj" fmla="val 16667"/>
              </a:avLst>
            </a:prstGeom>
            <a:blipFill dpi="0" rotWithShape="0">
              <a:blip r:embed="rId1"/>
              <a:srcRect/>
              <a:tile tx="0" ty="0" sx="100000" sy="100000" flip="none" algn="tl"/>
            </a:blipFill>
            <a:ln w="9525">
              <a:solidFill>
                <a:srgbClr val="CC99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721" name="Group 438"/>
            <p:cNvGrpSpPr/>
            <p:nvPr/>
          </p:nvGrpSpPr>
          <p:grpSpPr bwMode="auto">
            <a:xfrm>
              <a:off x="2430" y="2018"/>
              <a:ext cx="146" cy="272"/>
              <a:chOff x="271" y="1770"/>
              <a:chExt cx="135" cy="248"/>
            </a:xfrm>
          </p:grpSpPr>
          <p:sp>
            <p:nvSpPr>
              <p:cNvPr id="28801" name="Oval 439"/>
              <p:cNvSpPr>
                <a:spLocks noChangeArrowheads="1"/>
              </p:cNvSpPr>
              <p:nvPr/>
            </p:nvSpPr>
            <p:spPr bwMode="auto">
              <a:xfrm>
                <a:off x="291" y="1770"/>
                <a:ext cx="115" cy="126"/>
              </a:xfrm>
              <a:prstGeom prst="ellipse">
                <a:avLst/>
              </a:prstGeom>
              <a:gradFill rotWithShape="0">
                <a:gsLst>
                  <a:gs pos="0">
                    <a:srgbClr val="FF3300"/>
                  </a:gs>
                  <a:gs pos="100000">
                    <a:srgbClr val="FFFF00"/>
                  </a:gs>
                </a:gsLst>
                <a:path path="shape">
                  <a:fillToRect l="50000" t="50000" r="50000" b="50000"/>
                </a:path>
              </a:gradFill>
              <a:ln w="28575">
                <a:solidFill>
                  <a:srgbClr val="FFFF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02" name="WordArt 440"/>
              <p:cNvSpPr>
                <a:spLocks noChangeArrowheads="1" noChangeShapeType="1" noTextEdit="1"/>
              </p:cNvSpPr>
              <p:nvPr/>
            </p:nvSpPr>
            <p:spPr bwMode="auto">
              <a:xfrm>
                <a:off x="271" y="1912"/>
                <a:ext cx="123" cy="106"/>
              </a:xfrm>
              <a:prstGeom prst="rect">
                <a:avLst/>
              </a:prstGeom>
            </p:spPr>
            <p:txBody>
              <a:bodyPr wrap="none" fromWordArt="1">
                <a:prstTxWarp prst="textPlain">
                  <a:avLst>
                    <a:gd name="adj" fmla="val 55278"/>
                  </a:avLst>
                </a:prstTxWarp>
              </a:bodyPr>
              <a:lstStyle/>
              <a:p>
                <a:pPr algn="ctr"/>
                <a:r>
                  <a:rPr lang="en-US" altLang="zh-CN"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rPr>
                  <a:t>s</a:t>
                </a:r>
                <a:endParaRPr lang="zh-CN" altLang="en-US"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endParaRPr>
              </a:p>
            </p:txBody>
          </p:sp>
        </p:grpSp>
        <p:sp>
          <p:nvSpPr>
            <p:cNvPr id="28722" name="Rectangle 441" descr="深色上对角线"/>
            <p:cNvSpPr>
              <a:spLocks noChangeArrowheads="1"/>
            </p:cNvSpPr>
            <p:nvPr/>
          </p:nvSpPr>
          <p:spPr bwMode="auto">
            <a:xfrm>
              <a:off x="3177" y="1043"/>
              <a:ext cx="519" cy="95"/>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23" name="Line 442"/>
            <p:cNvSpPr>
              <a:spLocks noChangeShapeType="1"/>
            </p:cNvSpPr>
            <p:nvPr/>
          </p:nvSpPr>
          <p:spPr bwMode="auto">
            <a:xfrm flipV="1">
              <a:off x="3174" y="1128"/>
              <a:ext cx="520"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4" name="Rectangle 443" descr="深色上对角线"/>
            <p:cNvSpPr>
              <a:spLocks noChangeArrowheads="1"/>
            </p:cNvSpPr>
            <p:nvPr/>
          </p:nvSpPr>
          <p:spPr bwMode="auto">
            <a:xfrm rot="5400000">
              <a:off x="4100" y="2047"/>
              <a:ext cx="536" cy="105"/>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25" name="Line 444"/>
            <p:cNvSpPr>
              <a:spLocks noChangeShapeType="1"/>
            </p:cNvSpPr>
            <p:nvPr/>
          </p:nvSpPr>
          <p:spPr bwMode="auto">
            <a:xfrm rot="5400000">
              <a:off x="4052" y="2100"/>
              <a:ext cx="536"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26" name="Text Box 445"/>
            <p:cNvSpPr txBox="1">
              <a:spLocks noChangeArrowheads="1"/>
            </p:cNvSpPr>
            <p:nvPr/>
          </p:nvSpPr>
          <p:spPr bwMode="auto">
            <a:xfrm>
              <a:off x="2471" y="2521"/>
              <a:ext cx="5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a:solidFill>
                    <a:srgbClr val="FF6600"/>
                  </a:solidFill>
                  <a:latin typeface="Times New Roman" panose="02020603050405020304" pitchFamily="18" charset="0"/>
                  <a:ea typeface="华文中宋" panose="02010600040101010101" pitchFamily="2" charset="-122"/>
                </a:rPr>
                <a:t>底盘</a:t>
              </a:r>
              <a:endParaRPr kumimoji="1" lang="zh-CN" altLang="en-US" sz="2000">
                <a:solidFill>
                  <a:srgbClr val="FF6600"/>
                </a:solidFill>
                <a:latin typeface="Times New Roman" panose="02020603050405020304" pitchFamily="18" charset="0"/>
                <a:ea typeface="华文中宋" panose="02010600040101010101" pitchFamily="2" charset="-122"/>
              </a:endParaRPr>
            </a:p>
          </p:txBody>
        </p:sp>
        <p:sp>
          <p:nvSpPr>
            <p:cNvPr id="78270" name="Text Box 446"/>
            <p:cNvSpPr txBox="1">
              <a:spLocks noChangeArrowheads="1"/>
            </p:cNvSpPr>
            <p:nvPr/>
          </p:nvSpPr>
          <p:spPr bwMode="auto">
            <a:xfrm>
              <a:off x="4150" y="1545"/>
              <a:ext cx="454" cy="250"/>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1</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78271" name="Text Box 447"/>
            <p:cNvSpPr txBox="1">
              <a:spLocks noChangeArrowheads="1"/>
            </p:cNvSpPr>
            <p:nvPr/>
          </p:nvSpPr>
          <p:spPr bwMode="auto">
            <a:xfrm>
              <a:off x="3696" y="955"/>
              <a:ext cx="425" cy="250"/>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2</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28729" name="Text Box 448"/>
            <p:cNvSpPr txBox="1">
              <a:spLocks noChangeArrowheads="1"/>
            </p:cNvSpPr>
            <p:nvPr/>
          </p:nvSpPr>
          <p:spPr bwMode="auto">
            <a:xfrm>
              <a:off x="2766" y="2260"/>
              <a:ext cx="5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玻片</a:t>
              </a:r>
              <a:endParaRPr kumimoji="1" lang="zh-CN" altLang="en-US" sz="2000" b="1">
                <a:latin typeface="Times New Roman" panose="02020603050405020304" pitchFamily="18" charset="0"/>
                <a:ea typeface="华文中宋" panose="02010600040101010101" pitchFamily="2" charset="-122"/>
              </a:endParaRPr>
            </a:p>
          </p:txBody>
        </p:sp>
        <p:sp>
          <p:nvSpPr>
            <p:cNvPr id="28730" name="Line 449"/>
            <p:cNvSpPr>
              <a:spLocks noChangeShapeType="1"/>
            </p:cNvSpPr>
            <p:nvPr/>
          </p:nvSpPr>
          <p:spPr bwMode="auto">
            <a:xfrm flipV="1">
              <a:off x="3188" y="1864"/>
              <a:ext cx="489" cy="498"/>
            </a:xfrm>
            <a:prstGeom prst="line">
              <a:avLst/>
            </a:prstGeom>
            <a:noFill/>
            <a:ln w="127000">
              <a:solidFill>
                <a:srgbClr val="800080">
                  <a:alpha val="50195"/>
                </a:srgbClr>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8731" name="Group 450"/>
            <p:cNvGrpSpPr/>
            <p:nvPr/>
          </p:nvGrpSpPr>
          <p:grpSpPr bwMode="auto">
            <a:xfrm>
              <a:off x="3389" y="2586"/>
              <a:ext cx="116" cy="300"/>
              <a:chOff x="1362" y="2256"/>
              <a:chExt cx="167" cy="496"/>
            </a:xfrm>
          </p:grpSpPr>
          <p:sp>
            <p:nvSpPr>
              <p:cNvPr id="28796" name="Rectangle 451"/>
              <p:cNvSpPr>
                <a:spLocks noChangeArrowheads="1"/>
              </p:cNvSpPr>
              <p:nvPr/>
            </p:nvSpPr>
            <p:spPr bwMode="auto">
              <a:xfrm>
                <a:off x="1392" y="2647"/>
                <a:ext cx="107" cy="1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97" name="Rectangle 452"/>
              <p:cNvSpPr>
                <a:spLocks noChangeArrowheads="1"/>
              </p:cNvSpPr>
              <p:nvPr/>
            </p:nvSpPr>
            <p:spPr bwMode="auto">
              <a:xfrm>
                <a:off x="1380" y="2266"/>
                <a:ext cx="132" cy="4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98" name="Rectangle 453"/>
              <p:cNvSpPr>
                <a:spLocks noChangeArrowheads="1"/>
              </p:cNvSpPr>
              <p:nvPr/>
            </p:nvSpPr>
            <p:spPr bwMode="auto">
              <a:xfrm>
                <a:off x="1362" y="2256"/>
                <a:ext cx="167" cy="42"/>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99" name="Rectangle 454"/>
              <p:cNvSpPr>
                <a:spLocks noChangeArrowheads="1"/>
              </p:cNvSpPr>
              <p:nvPr/>
            </p:nvSpPr>
            <p:spPr bwMode="auto">
              <a:xfrm>
                <a:off x="1392" y="2724"/>
                <a:ext cx="107"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800" name="Rectangle 455"/>
              <p:cNvSpPr>
                <a:spLocks noChangeArrowheads="1"/>
              </p:cNvSpPr>
              <p:nvPr/>
            </p:nvSpPr>
            <p:spPr bwMode="auto">
              <a:xfrm>
                <a:off x="1380" y="2643"/>
                <a:ext cx="132"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8732" name="Rectangle 456"/>
            <p:cNvSpPr>
              <a:spLocks noChangeArrowheads="1"/>
            </p:cNvSpPr>
            <p:nvPr/>
          </p:nvSpPr>
          <p:spPr bwMode="auto">
            <a:xfrm>
              <a:off x="3378" y="2593"/>
              <a:ext cx="137" cy="44"/>
            </a:xfrm>
            <a:prstGeom prst="rect">
              <a:avLst/>
            </a:prstGeom>
            <a:gradFill rotWithShape="1">
              <a:gsLst>
                <a:gs pos="0">
                  <a:srgbClr val="000000"/>
                </a:gs>
                <a:gs pos="50000">
                  <a:srgbClr val="5F5F5F"/>
                </a:gs>
                <a:gs pos="100000">
                  <a:srgbClr val="000000"/>
                </a:gs>
              </a:gsLst>
              <a:lin ang="0" scaled="1"/>
            </a:gra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33" name="WordArt 457"/>
            <p:cNvSpPr>
              <a:spLocks noChangeArrowheads="1" noChangeShapeType="1" noTextEdit="1"/>
            </p:cNvSpPr>
            <p:nvPr/>
          </p:nvSpPr>
          <p:spPr bwMode="auto">
            <a:xfrm>
              <a:off x="3294" y="1928"/>
              <a:ext cx="82" cy="121"/>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rPr>
                <a:t>O</a:t>
              </a:r>
              <a:endParaRPr lang="zh-CN" altLang="en-US"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endParaRPr>
            </a:p>
          </p:txBody>
        </p:sp>
        <p:grpSp>
          <p:nvGrpSpPr>
            <p:cNvPr id="28734" name="Group 458"/>
            <p:cNvGrpSpPr/>
            <p:nvPr/>
          </p:nvGrpSpPr>
          <p:grpSpPr bwMode="auto">
            <a:xfrm>
              <a:off x="4118" y="1120"/>
              <a:ext cx="1043" cy="960"/>
              <a:chOff x="3982" y="1100"/>
              <a:chExt cx="1043" cy="960"/>
            </a:xfrm>
          </p:grpSpPr>
          <p:sp>
            <p:nvSpPr>
              <p:cNvPr id="28789" name="Line 459"/>
              <p:cNvSpPr>
                <a:spLocks noChangeShapeType="1"/>
              </p:cNvSpPr>
              <p:nvPr/>
            </p:nvSpPr>
            <p:spPr bwMode="auto">
              <a:xfrm>
                <a:off x="4397" y="2046"/>
                <a:ext cx="366"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90" name="Line 460"/>
              <p:cNvSpPr>
                <a:spLocks noChangeShapeType="1"/>
              </p:cNvSpPr>
              <p:nvPr/>
            </p:nvSpPr>
            <p:spPr bwMode="auto">
              <a:xfrm flipH="1">
                <a:off x="4629" y="1830"/>
                <a:ext cx="2" cy="230"/>
              </a:xfrm>
              <a:prstGeom prst="line">
                <a:avLst/>
              </a:prstGeom>
              <a:noFill/>
              <a:ln w="19050">
                <a:solidFill>
                  <a:schemeClr val="bg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28791" name="Group 461"/>
              <p:cNvGrpSpPr/>
              <p:nvPr/>
            </p:nvGrpSpPr>
            <p:grpSpPr bwMode="auto">
              <a:xfrm>
                <a:off x="3982" y="1100"/>
                <a:ext cx="1043" cy="741"/>
                <a:chOff x="3982" y="1100"/>
                <a:chExt cx="1043" cy="741"/>
              </a:xfrm>
            </p:grpSpPr>
            <p:sp>
              <p:nvSpPr>
                <p:cNvPr id="28792" name="Line 462"/>
                <p:cNvSpPr>
                  <a:spLocks noChangeShapeType="1"/>
                </p:cNvSpPr>
                <p:nvPr/>
              </p:nvSpPr>
              <p:spPr bwMode="auto">
                <a:xfrm flipV="1">
                  <a:off x="3982" y="1100"/>
                  <a:ext cx="731" cy="8"/>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93" name="Line 463"/>
                <p:cNvSpPr>
                  <a:spLocks noChangeShapeType="1"/>
                </p:cNvSpPr>
                <p:nvPr/>
              </p:nvSpPr>
              <p:spPr bwMode="auto">
                <a:xfrm flipH="1" flipV="1">
                  <a:off x="4609" y="1111"/>
                  <a:ext cx="1" cy="218"/>
                </a:xfrm>
                <a:prstGeom prst="line">
                  <a:avLst/>
                </a:prstGeom>
                <a:noFill/>
                <a:ln w="19050">
                  <a:solidFill>
                    <a:schemeClr val="bg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94" name="Text Box 464"/>
                <p:cNvSpPr txBox="1">
                  <a:spLocks noChangeArrowheads="1"/>
                </p:cNvSpPr>
                <p:nvPr/>
              </p:nvSpPr>
              <p:spPr bwMode="auto">
                <a:xfrm>
                  <a:off x="4365" y="1553"/>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latin typeface="Times New Roman" panose="02020603050405020304" pitchFamily="18" charset="0"/>
                    </a:rPr>
                    <a:t>11 m</a:t>
                  </a:r>
                  <a:endParaRPr kumimoji="1" lang="en-US" altLang="zh-CN" sz="2400" b="1">
                    <a:solidFill>
                      <a:schemeClr val="bg1"/>
                    </a:solidFill>
                    <a:latin typeface="Times New Roman" panose="02020603050405020304" pitchFamily="18" charset="0"/>
                  </a:endParaRPr>
                </a:p>
              </p:txBody>
            </p:sp>
            <p:sp>
              <p:nvSpPr>
                <p:cNvPr id="28795" name="Text Box 465"/>
                <p:cNvSpPr txBox="1">
                  <a:spLocks noChangeArrowheads="1"/>
                </p:cNvSpPr>
                <p:nvPr/>
              </p:nvSpPr>
              <p:spPr bwMode="auto">
                <a:xfrm>
                  <a:off x="4381" y="1318"/>
                  <a:ext cx="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chemeClr val="bg1"/>
                      </a:solidFill>
                      <a:latin typeface="Times New Roman" panose="02020603050405020304" pitchFamily="18" charset="0"/>
                      <a:ea typeface="楷体_GB2312" pitchFamily="49" charset="-122"/>
                    </a:rPr>
                    <a:t>臂长</a:t>
                  </a:r>
                  <a:endParaRPr kumimoji="1" lang="zh-CN" altLang="en-US" sz="2400" b="1">
                    <a:solidFill>
                      <a:schemeClr val="bg1"/>
                    </a:solidFill>
                    <a:latin typeface="Times New Roman" panose="02020603050405020304" pitchFamily="18" charset="0"/>
                    <a:ea typeface="楷体_GB2312" pitchFamily="49" charset="-122"/>
                  </a:endParaRPr>
                </a:p>
              </p:txBody>
            </p:sp>
          </p:grpSp>
        </p:grpSp>
        <p:grpSp>
          <p:nvGrpSpPr>
            <p:cNvPr id="28735" name="Group 466"/>
            <p:cNvGrpSpPr/>
            <p:nvPr/>
          </p:nvGrpSpPr>
          <p:grpSpPr bwMode="auto">
            <a:xfrm>
              <a:off x="1707" y="1662"/>
              <a:ext cx="961" cy="559"/>
              <a:chOff x="1619" y="1669"/>
              <a:chExt cx="961" cy="559"/>
            </a:xfrm>
          </p:grpSpPr>
          <p:sp>
            <p:nvSpPr>
              <p:cNvPr id="28787" name="Text Box 467"/>
              <p:cNvSpPr txBox="1">
                <a:spLocks noChangeArrowheads="1"/>
              </p:cNvSpPr>
              <p:nvPr/>
            </p:nvSpPr>
            <p:spPr bwMode="auto">
              <a:xfrm>
                <a:off x="1735" y="1669"/>
                <a:ext cx="5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a:solidFill>
                      <a:srgbClr val="FFFF00"/>
                    </a:solidFill>
                    <a:latin typeface="Symbol" panose="05050102010706020507" pitchFamily="18" charset="2"/>
                  </a:rPr>
                  <a:t>l </a:t>
                </a:r>
                <a:r>
                  <a:rPr kumimoji="1" lang="en-US" altLang="zh-CN">
                    <a:solidFill>
                      <a:srgbClr val="FFFF00"/>
                    </a:solidFill>
                    <a:latin typeface="Times New Roman" panose="02020603050405020304" pitchFamily="18" charset="0"/>
                  </a:rPr>
                  <a:t>=</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28788" name="Text Box 468"/>
              <p:cNvSpPr txBox="1">
                <a:spLocks noChangeArrowheads="1"/>
              </p:cNvSpPr>
              <p:nvPr/>
            </p:nvSpPr>
            <p:spPr bwMode="auto">
              <a:xfrm>
                <a:off x="1619" y="1940"/>
                <a:ext cx="9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FFFF00"/>
                    </a:solidFill>
                    <a:latin typeface="Symbol" panose="05050102010706020507" pitchFamily="18" charset="2"/>
                  </a:rPr>
                  <a:t>590 </a:t>
                </a:r>
                <a:r>
                  <a:rPr kumimoji="1" lang="en-US" altLang="zh-CN" sz="2400" b="1">
                    <a:solidFill>
                      <a:srgbClr val="FFFF00"/>
                    </a:solidFill>
                    <a:latin typeface="Times New Roman" panose="02020603050405020304" pitchFamily="18" charset="0"/>
                  </a:rPr>
                  <a:t>nm</a:t>
                </a:r>
                <a:endParaRPr kumimoji="1" lang="en-US" altLang="zh-CN" sz="2400" b="1">
                  <a:solidFill>
                    <a:srgbClr val="FFFF00"/>
                  </a:solidFill>
                  <a:latin typeface="Times New Roman" panose="02020603050405020304" pitchFamily="18" charset="0"/>
                </a:endParaRPr>
              </a:p>
            </p:txBody>
          </p:sp>
        </p:grpSp>
        <p:sp>
          <p:nvSpPr>
            <p:cNvPr id="28736" name="Text Box 469"/>
            <p:cNvSpPr txBox="1">
              <a:spLocks noChangeArrowheads="1"/>
            </p:cNvSpPr>
            <p:nvPr/>
          </p:nvSpPr>
          <p:spPr bwMode="auto">
            <a:xfrm>
              <a:off x="2715" y="604"/>
              <a:ext cx="16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楷体_GB2312" pitchFamily="49" charset="-122"/>
                </a:rPr>
                <a:t>迈克耳逊干涉仪</a:t>
              </a:r>
              <a:endParaRPr kumimoji="1" lang="zh-CN" altLang="en-US" sz="2400" b="1">
                <a:solidFill>
                  <a:srgbClr val="0000FF"/>
                </a:solidFill>
                <a:latin typeface="Times New Roman" panose="02020603050405020304" pitchFamily="18" charset="0"/>
                <a:ea typeface="楷体_GB2312" pitchFamily="49" charset="-122"/>
              </a:endParaRPr>
            </a:p>
          </p:txBody>
        </p:sp>
        <p:grpSp>
          <p:nvGrpSpPr>
            <p:cNvPr id="28737" name="Group 470"/>
            <p:cNvGrpSpPr/>
            <p:nvPr/>
          </p:nvGrpSpPr>
          <p:grpSpPr bwMode="auto">
            <a:xfrm>
              <a:off x="3475" y="2127"/>
              <a:ext cx="1" cy="458"/>
              <a:chOff x="3334" y="2106"/>
              <a:chExt cx="1" cy="458"/>
            </a:xfrm>
          </p:grpSpPr>
          <p:sp>
            <p:nvSpPr>
              <p:cNvPr id="28785" name="Line 471"/>
              <p:cNvSpPr>
                <a:spLocks noChangeShapeType="1"/>
              </p:cNvSpPr>
              <p:nvPr/>
            </p:nvSpPr>
            <p:spPr bwMode="auto">
              <a:xfrm flipH="1">
                <a:off x="3335" y="2106"/>
                <a:ext cx="0" cy="45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86" name="Line 472"/>
              <p:cNvSpPr>
                <a:spLocks noChangeShapeType="1"/>
              </p:cNvSpPr>
              <p:nvPr/>
            </p:nvSpPr>
            <p:spPr bwMode="auto">
              <a:xfrm>
                <a:off x="3334" y="2302"/>
                <a:ext cx="0" cy="237"/>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8738" name="Group 473"/>
            <p:cNvGrpSpPr/>
            <p:nvPr/>
          </p:nvGrpSpPr>
          <p:grpSpPr bwMode="auto">
            <a:xfrm>
              <a:off x="3416" y="2111"/>
              <a:ext cx="3" cy="472"/>
              <a:chOff x="3252" y="2081"/>
              <a:chExt cx="3" cy="472"/>
            </a:xfrm>
          </p:grpSpPr>
          <p:sp>
            <p:nvSpPr>
              <p:cNvPr id="28783" name="Line 474"/>
              <p:cNvSpPr>
                <a:spLocks noChangeShapeType="1"/>
              </p:cNvSpPr>
              <p:nvPr/>
            </p:nvSpPr>
            <p:spPr bwMode="auto">
              <a:xfrm>
                <a:off x="3252" y="2081"/>
                <a:ext cx="3" cy="472"/>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84" name="Line 475"/>
              <p:cNvSpPr>
                <a:spLocks noChangeShapeType="1"/>
              </p:cNvSpPr>
              <p:nvPr/>
            </p:nvSpPr>
            <p:spPr bwMode="auto">
              <a:xfrm>
                <a:off x="3252" y="2199"/>
                <a:ext cx="0" cy="224"/>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8739" name="Group 476"/>
            <p:cNvGrpSpPr/>
            <p:nvPr/>
          </p:nvGrpSpPr>
          <p:grpSpPr bwMode="auto">
            <a:xfrm>
              <a:off x="2572" y="2078"/>
              <a:ext cx="918" cy="2"/>
              <a:chOff x="2431" y="2057"/>
              <a:chExt cx="918" cy="2"/>
            </a:xfrm>
          </p:grpSpPr>
          <p:sp>
            <p:nvSpPr>
              <p:cNvPr id="28781" name="Line 477"/>
              <p:cNvSpPr>
                <a:spLocks noChangeShapeType="1"/>
              </p:cNvSpPr>
              <p:nvPr/>
            </p:nvSpPr>
            <p:spPr bwMode="auto">
              <a:xfrm>
                <a:off x="2493" y="2057"/>
                <a:ext cx="584" cy="1"/>
              </a:xfrm>
              <a:prstGeom prst="line">
                <a:avLst/>
              </a:prstGeom>
              <a:noFill/>
              <a:ln w="28575">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82" name="Line 478"/>
              <p:cNvSpPr>
                <a:spLocks noChangeShapeType="1"/>
              </p:cNvSpPr>
              <p:nvPr/>
            </p:nvSpPr>
            <p:spPr bwMode="auto">
              <a:xfrm flipV="1">
                <a:off x="2431" y="2057"/>
                <a:ext cx="918" cy="2"/>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740" name="Group 479"/>
            <p:cNvGrpSpPr/>
            <p:nvPr/>
          </p:nvGrpSpPr>
          <p:grpSpPr bwMode="auto">
            <a:xfrm>
              <a:off x="3467" y="2125"/>
              <a:ext cx="836" cy="189"/>
              <a:chOff x="4286" y="3612"/>
              <a:chExt cx="836" cy="189"/>
            </a:xfrm>
          </p:grpSpPr>
          <p:sp>
            <p:nvSpPr>
              <p:cNvPr id="28776" name="WordArt 480"/>
              <p:cNvSpPr>
                <a:spLocks noChangeArrowheads="1" noChangeShapeType="1" noTextEdit="1"/>
              </p:cNvSpPr>
              <p:nvPr/>
            </p:nvSpPr>
            <p:spPr bwMode="auto">
              <a:xfrm>
                <a:off x="4608" y="3669"/>
                <a:ext cx="89"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8777" name="WordArt 481"/>
              <p:cNvSpPr>
                <a:spLocks noChangeArrowheads="1" noChangeShapeType="1" noTextEdit="1"/>
              </p:cNvSpPr>
              <p:nvPr/>
            </p:nvSpPr>
            <p:spPr bwMode="auto">
              <a:xfrm>
                <a:off x="4888" y="3668"/>
                <a:ext cx="117" cy="133"/>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sp>
            <p:nvSpPr>
              <p:cNvPr id="28778" name="WordArt 482"/>
              <p:cNvSpPr>
                <a:spLocks noChangeArrowheads="1" noChangeShapeType="1" noTextEdit="1"/>
              </p:cNvSpPr>
              <p:nvPr/>
            </p:nvSpPr>
            <p:spPr bwMode="auto">
              <a:xfrm>
                <a:off x="4740" y="3682"/>
                <a:ext cx="110" cy="113"/>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ln>
                    <a:solidFill>
                      <a:srgbClr val="FF0000"/>
                    </a:solidFill>
                    <a:latin typeface="宋体" panose="02010600030101010101" pitchFamily="2" charset="-122"/>
                  </a:rPr>
                  <a:t>+</a:t>
                </a:r>
                <a:endParaRPr lang="zh-CN" altLang="en-US" sz="3600" kern="10">
                  <a:ln w="28575">
                    <a:solidFill>
                      <a:srgbClr val="FF0000"/>
                    </a:solidFill>
                    <a:round/>
                  </a:ln>
                  <a:solidFill>
                    <a:srgbClr val="FF0000"/>
                  </a:solidFill>
                  <a:latin typeface="宋体" panose="02010600030101010101" pitchFamily="2" charset="-122"/>
                </a:endParaRPr>
              </a:p>
            </p:txBody>
          </p:sp>
          <p:sp>
            <p:nvSpPr>
              <p:cNvPr id="28779" name="Line 483"/>
              <p:cNvSpPr>
                <a:spLocks noChangeShapeType="1"/>
              </p:cNvSpPr>
              <p:nvPr/>
            </p:nvSpPr>
            <p:spPr bwMode="auto">
              <a:xfrm flipH="1" flipV="1">
                <a:off x="4286" y="3613"/>
                <a:ext cx="835" cy="1"/>
              </a:xfrm>
              <a:prstGeom prst="line">
                <a:avLst/>
              </a:prstGeom>
              <a:noFill/>
              <a:ln w="3810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80" name="Line 484"/>
              <p:cNvSpPr>
                <a:spLocks noChangeShapeType="1"/>
              </p:cNvSpPr>
              <p:nvPr/>
            </p:nvSpPr>
            <p:spPr bwMode="auto">
              <a:xfrm flipH="1" flipV="1">
                <a:off x="4507" y="3612"/>
                <a:ext cx="615" cy="1"/>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8741" name="Group 485"/>
            <p:cNvGrpSpPr/>
            <p:nvPr/>
          </p:nvGrpSpPr>
          <p:grpSpPr bwMode="auto">
            <a:xfrm>
              <a:off x="3470" y="1886"/>
              <a:ext cx="829" cy="195"/>
              <a:chOff x="1247" y="3430"/>
              <a:chExt cx="829" cy="195"/>
            </a:xfrm>
          </p:grpSpPr>
          <p:sp>
            <p:nvSpPr>
              <p:cNvPr id="28771" name="Line 486"/>
              <p:cNvSpPr>
                <a:spLocks noChangeShapeType="1"/>
              </p:cNvSpPr>
              <p:nvPr/>
            </p:nvSpPr>
            <p:spPr bwMode="auto">
              <a:xfrm flipH="1">
                <a:off x="1276" y="3625"/>
                <a:ext cx="800" cy="0"/>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772" name="Line 487"/>
              <p:cNvSpPr>
                <a:spLocks noChangeShapeType="1"/>
              </p:cNvSpPr>
              <p:nvPr/>
            </p:nvSpPr>
            <p:spPr bwMode="auto">
              <a:xfrm flipV="1">
                <a:off x="1682" y="3497"/>
                <a:ext cx="110" cy="1"/>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73" name="WordArt 488"/>
              <p:cNvSpPr>
                <a:spLocks noChangeArrowheads="1" noChangeShapeType="1" noTextEdit="1"/>
              </p:cNvSpPr>
              <p:nvPr/>
            </p:nvSpPr>
            <p:spPr bwMode="auto">
              <a:xfrm>
                <a:off x="1548" y="3430"/>
                <a:ext cx="91" cy="12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8774" name="WordArt 489"/>
              <p:cNvSpPr>
                <a:spLocks noChangeArrowheads="1" noChangeShapeType="1" noTextEdit="1"/>
              </p:cNvSpPr>
              <p:nvPr/>
            </p:nvSpPr>
            <p:spPr bwMode="auto">
              <a:xfrm>
                <a:off x="1817" y="3433"/>
                <a:ext cx="120" cy="130"/>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sp>
            <p:nvSpPr>
              <p:cNvPr id="28775" name="Line 490"/>
              <p:cNvSpPr>
                <a:spLocks noChangeShapeType="1"/>
              </p:cNvSpPr>
              <p:nvPr/>
            </p:nvSpPr>
            <p:spPr bwMode="auto">
              <a:xfrm>
                <a:off x="1247" y="3621"/>
                <a:ext cx="320" cy="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8742" name="Group 491"/>
            <p:cNvGrpSpPr/>
            <p:nvPr/>
          </p:nvGrpSpPr>
          <p:grpSpPr bwMode="auto">
            <a:xfrm>
              <a:off x="2720" y="1127"/>
              <a:ext cx="699" cy="988"/>
              <a:chOff x="2582" y="1117"/>
              <a:chExt cx="699" cy="988"/>
            </a:xfrm>
          </p:grpSpPr>
          <p:sp>
            <p:nvSpPr>
              <p:cNvPr id="28762" name="Line 492"/>
              <p:cNvSpPr>
                <a:spLocks noChangeShapeType="1"/>
              </p:cNvSpPr>
              <p:nvPr/>
            </p:nvSpPr>
            <p:spPr bwMode="auto">
              <a:xfrm rot="-5400000">
                <a:off x="2787" y="1610"/>
                <a:ext cx="988" cy="1"/>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763" name="Line 493"/>
              <p:cNvSpPr>
                <a:spLocks noChangeShapeType="1"/>
              </p:cNvSpPr>
              <p:nvPr/>
            </p:nvSpPr>
            <p:spPr bwMode="auto">
              <a:xfrm rot="-5400000" flipH="1" flipV="1">
                <a:off x="3046" y="1346"/>
                <a:ext cx="453" cy="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64" name="WordArt 494"/>
              <p:cNvSpPr>
                <a:spLocks noChangeArrowheads="1" noChangeShapeType="1" noTextEdit="1"/>
              </p:cNvSpPr>
              <p:nvPr/>
            </p:nvSpPr>
            <p:spPr bwMode="auto">
              <a:xfrm>
                <a:off x="2811" y="1425"/>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8765" name="Freeform 495"/>
              <p:cNvSpPr/>
              <p:nvPr/>
            </p:nvSpPr>
            <p:spPr bwMode="auto">
              <a:xfrm>
                <a:off x="2582" y="1391"/>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66" name="Line 496"/>
              <p:cNvSpPr>
                <a:spLocks noChangeShapeType="1"/>
              </p:cNvSpPr>
              <p:nvPr/>
            </p:nvSpPr>
            <p:spPr bwMode="auto">
              <a:xfrm>
                <a:off x="2631" y="1397"/>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67" name="WordArt 497"/>
              <p:cNvSpPr>
                <a:spLocks noChangeArrowheads="1" noChangeShapeType="1" noTextEdit="1"/>
              </p:cNvSpPr>
              <p:nvPr/>
            </p:nvSpPr>
            <p:spPr bwMode="auto">
              <a:xfrm>
                <a:off x="2692" y="1464"/>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endParaRPr>
              </a:p>
            </p:txBody>
          </p:sp>
          <p:sp>
            <p:nvSpPr>
              <p:cNvPr id="28768" name="Line 498"/>
              <p:cNvSpPr>
                <a:spLocks noChangeShapeType="1"/>
              </p:cNvSpPr>
              <p:nvPr/>
            </p:nvSpPr>
            <p:spPr bwMode="auto">
              <a:xfrm>
                <a:off x="2860" y="1543"/>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69" name="WordArt 499"/>
              <p:cNvSpPr>
                <a:spLocks noChangeArrowheads="1" noChangeShapeType="1" noTextEdit="1"/>
              </p:cNvSpPr>
              <p:nvPr/>
            </p:nvSpPr>
            <p:spPr bwMode="auto">
              <a:xfrm>
                <a:off x="2990" y="1478"/>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rgbClr val="FF0000"/>
                      </a:solidFill>
                      <a:round/>
                    </a:ln>
                    <a:solidFill>
                      <a:srgbClr val="FF0000"/>
                    </a:solidFill>
                    <a:latin typeface="Book Antiqua" panose="02040602050305030304" pitchFamily="18" charset="0"/>
                  </a:rPr>
                  <a:t>v</a:t>
                </a:r>
                <a:endParaRPr lang="zh-CN" altLang="en-US" sz="3600" i="1" kern="10">
                  <a:ln w="9525">
                    <a:solidFill>
                      <a:srgbClr val="FF0000"/>
                    </a:solidFill>
                    <a:round/>
                  </a:ln>
                  <a:solidFill>
                    <a:srgbClr val="FF0000"/>
                  </a:solidFill>
                  <a:latin typeface="Book Antiqua" panose="02040602050305030304" pitchFamily="18" charset="0"/>
                </a:endParaRPr>
              </a:p>
            </p:txBody>
          </p:sp>
          <p:sp>
            <p:nvSpPr>
              <p:cNvPr id="28770" name="WordArt 500"/>
              <p:cNvSpPr>
                <a:spLocks noChangeArrowheads="1" noChangeShapeType="1" noTextEdit="1"/>
              </p:cNvSpPr>
              <p:nvPr/>
            </p:nvSpPr>
            <p:spPr bwMode="auto">
              <a:xfrm>
                <a:off x="3118" y="1422"/>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28743" name="Group 501"/>
            <p:cNvGrpSpPr/>
            <p:nvPr/>
          </p:nvGrpSpPr>
          <p:grpSpPr bwMode="auto">
            <a:xfrm>
              <a:off x="3470" y="1137"/>
              <a:ext cx="662" cy="953"/>
              <a:chOff x="3341" y="1107"/>
              <a:chExt cx="662" cy="953"/>
            </a:xfrm>
          </p:grpSpPr>
          <p:sp>
            <p:nvSpPr>
              <p:cNvPr id="28753" name="Line 502"/>
              <p:cNvSpPr>
                <a:spLocks noChangeShapeType="1"/>
              </p:cNvSpPr>
              <p:nvPr/>
            </p:nvSpPr>
            <p:spPr bwMode="auto">
              <a:xfrm rot="5400000" flipH="1">
                <a:off x="2867" y="1583"/>
                <a:ext cx="951" cy="0"/>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8754" name="Line 503"/>
              <p:cNvSpPr>
                <a:spLocks noChangeShapeType="1"/>
              </p:cNvSpPr>
              <p:nvPr/>
            </p:nvSpPr>
            <p:spPr bwMode="auto">
              <a:xfrm rot="5400000" flipH="1">
                <a:off x="3116" y="1835"/>
                <a:ext cx="450" cy="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55" name="WordArt 504"/>
              <p:cNvSpPr>
                <a:spLocks noChangeArrowheads="1" noChangeShapeType="1" noTextEdit="1"/>
              </p:cNvSpPr>
              <p:nvPr/>
            </p:nvSpPr>
            <p:spPr bwMode="auto">
              <a:xfrm>
                <a:off x="3619" y="1416"/>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8756" name="Freeform 505"/>
              <p:cNvSpPr/>
              <p:nvPr/>
            </p:nvSpPr>
            <p:spPr bwMode="auto">
              <a:xfrm>
                <a:off x="3390" y="1382"/>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7" name="Line 506"/>
              <p:cNvSpPr>
                <a:spLocks noChangeShapeType="1"/>
              </p:cNvSpPr>
              <p:nvPr/>
            </p:nvSpPr>
            <p:spPr bwMode="auto">
              <a:xfrm>
                <a:off x="3439" y="1388"/>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58" name="WordArt 507"/>
              <p:cNvSpPr>
                <a:spLocks noChangeArrowheads="1" noChangeShapeType="1" noTextEdit="1"/>
              </p:cNvSpPr>
              <p:nvPr/>
            </p:nvSpPr>
            <p:spPr bwMode="auto">
              <a:xfrm>
                <a:off x="3500" y="1455"/>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rgbClr val="FF0000"/>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rgbClr val="FF0000"/>
                  </a:solidFill>
                  <a:latin typeface="Times New Roman" panose="02020603050405020304" pitchFamily="18" charset="0"/>
                  <a:cs typeface="Times New Roman" panose="02020603050405020304" pitchFamily="18" charset="0"/>
                </a:endParaRPr>
              </a:p>
            </p:txBody>
          </p:sp>
          <p:sp>
            <p:nvSpPr>
              <p:cNvPr id="28759" name="Line 508"/>
              <p:cNvSpPr>
                <a:spLocks noChangeShapeType="1"/>
              </p:cNvSpPr>
              <p:nvPr/>
            </p:nvSpPr>
            <p:spPr bwMode="auto">
              <a:xfrm>
                <a:off x="3668" y="1534"/>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60" name="WordArt 509"/>
              <p:cNvSpPr>
                <a:spLocks noChangeArrowheads="1" noChangeShapeType="1" noTextEdit="1"/>
              </p:cNvSpPr>
              <p:nvPr/>
            </p:nvSpPr>
            <p:spPr bwMode="auto">
              <a:xfrm>
                <a:off x="3798" y="1469"/>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rgbClr val="FF0000"/>
                      </a:solidFill>
                      <a:round/>
                    </a:ln>
                    <a:solidFill>
                      <a:srgbClr val="FF0000"/>
                    </a:solidFill>
                    <a:latin typeface="Book Antiqua" panose="02040602050305030304" pitchFamily="18" charset="0"/>
                  </a:rPr>
                  <a:t>v</a:t>
                </a:r>
                <a:endParaRPr lang="zh-CN" altLang="en-US" sz="3600" i="1" kern="10">
                  <a:ln w="9525">
                    <a:solidFill>
                      <a:srgbClr val="FF0000"/>
                    </a:solidFill>
                    <a:round/>
                  </a:ln>
                  <a:solidFill>
                    <a:srgbClr val="FF0000"/>
                  </a:solidFill>
                  <a:latin typeface="Book Antiqua" panose="02040602050305030304" pitchFamily="18" charset="0"/>
                </a:endParaRPr>
              </a:p>
            </p:txBody>
          </p:sp>
          <p:sp>
            <p:nvSpPr>
              <p:cNvPr id="28761" name="WordArt 510"/>
              <p:cNvSpPr>
                <a:spLocks noChangeArrowheads="1" noChangeShapeType="1" noTextEdit="1"/>
              </p:cNvSpPr>
              <p:nvPr/>
            </p:nvSpPr>
            <p:spPr bwMode="auto">
              <a:xfrm>
                <a:off x="3926" y="1413"/>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28744" name="Group 511"/>
            <p:cNvGrpSpPr/>
            <p:nvPr/>
          </p:nvGrpSpPr>
          <p:grpSpPr bwMode="auto">
            <a:xfrm>
              <a:off x="2557" y="2870"/>
              <a:ext cx="1846" cy="293"/>
              <a:chOff x="2385" y="3454"/>
              <a:chExt cx="1846" cy="293"/>
            </a:xfrm>
          </p:grpSpPr>
          <p:sp>
            <p:nvSpPr>
              <p:cNvPr id="28746" name="Text Box 512"/>
              <p:cNvSpPr txBox="1">
                <a:spLocks noChangeArrowheads="1"/>
              </p:cNvSpPr>
              <p:nvPr/>
            </p:nvSpPr>
            <p:spPr bwMode="auto">
              <a:xfrm>
                <a:off x="2385" y="3466"/>
                <a:ext cx="1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观察记录</a:t>
                </a:r>
                <a:endParaRPr kumimoji="1" lang="zh-CN" altLang="en-US" sz="2000" b="1">
                  <a:latin typeface="Times New Roman" panose="02020603050405020304" pitchFamily="18" charset="0"/>
                  <a:ea typeface="华文中宋" panose="02010600040101010101" pitchFamily="2" charset="-122"/>
                </a:endParaRPr>
              </a:p>
            </p:txBody>
          </p:sp>
          <p:sp>
            <p:nvSpPr>
              <p:cNvPr id="28747" name="Text Box 513"/>
              <p:cNvSpPr txBox="1">
                <a:spLocks noChangeArrowheads="1"/>
              </p:cNvSpPr>
              <p:nvPr/>
            </p:nvSpPr>
            <p:spPr bwMode="auto">
              <a:xfrm>
                <a:off x="3376" y="3454"/>
                <a:ext cx="8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干涉条纹</a:t>
                </a:r>
                <a:endParaRPr kumimoji="1" lang="zh-CN" altLang="en-US" sz="2000" b="1">
                  <a:latin typeface="Times New Roman" panose="02020603050405020304" pitchFamily="18" charset="0"/>
                  <a:ea typeface="华文中宋" panose="02010600040101010101" pitchFamily="2" charset="-122"/>
                </a:endParaRPr>
              </a:p>
            </p:txBody>
          </p:sp>
          <p:grpSp>
            <p:nvGrpSpPr>
              <p:cNvPr id="28748" name="Group 514"/>
              <p:cNvGrpSpPr/>
              <p:nvPr/>
            </p:nvGrpSpPr>
            <p:grpSpPr bwMode="auto">
              <a:xfrm>
                <a:off x="3150" y="3493"/>
                <a:ext cx="248" cy="254"/>
                <a:chOff x="3134" y="2841"/>
                <a:chExt cx="293" cy="284"/>
              </a:xfrm>
            </p:grpSpPr>
            <p:sp>
              <p:nvSpPr>
                <p:cNvPr id="28749" name="Oval 515"/>
                <p:cNvSpPr>
                  <a:spLocks noChangeArrowheads="1"/>
                </p:cNvSpPr>
                <p:nvPr/>
              </p:nvSpPr>
              <p:spPr bwMode="auto">
                <a:xfrm>
                  <a:off x="3134" y="2841"/>
                  <a:ext cx="293" cy="284"/>
                </a:xfrm>
                <a:prstGeom prst="ellipse">
                  <a:avLst/>
                </a:prstGeom>
                <a:gradFill rotWithShape="0">
                  <a:gsLst>
                    <a:gs pos="0">
                      <a:srgbClr val="FF6600"/>
                    </a:gs>
                    <a:gs pos="100000">
                      <a:srgbClr val="762F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50" name="Rectangle 516"/>
                <p:cNvSpPr>
                  <a:spLocks noChangeArrowheads="1"/>
                </p:cNvSpPr>
                <p:nvPr/>
              </p:nvSpPr>
              <p:spPr bwMode="auto">
                <a:xfrm>
                  <a:off x="3186" y="2883"/>
                  <a:ext cx="64"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51" name="Rectangle 517"/>
                <p:cNvSpPr>
                  <a:spLocks noChangeArrowheads="1"/>
                </p:cNvSpPr>
                <p:nvPr/>
              </p:nvSpPr>
              <p:spPr bwMode="auto">
                <a:xfrm>
                  <a:off x="3250" y="2884"/>
                  <a:ext cx="64"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52" name="Rectangle 518"/>
                <p:cNvSpPr>
                  <a:spLocks noChangeArrowheads="1"/>
                </p:cNvSpPr>
                <p:nvPr/>
              </p:nvSpPr>
              <p:spPr bwMode="auto">
                <a:xfrm>
                  <a:off x="3313" y="2884"/>
                  <a:ext cx="65"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28745" name="Text Box 519"/>
            <p:cNvSpPr txBox="1">
              <a:spLocks noChangeArrowheads="1"/>
            </p:cNvSpPr>
            <p:nvPr/>
          </p:nvSpPr>
          <p:spPr bwMode="auto">
            <a:xfrm>
              <a:off x="2430" y="1075"/>
              <a:ext cx="8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kumimoji="1" lang="zh-CN" altLang="zh-CN" sz="2000" b="1">
                <a:solidFill>
                  <a:srgbClr val="FF0000"/>
                </a:solidFill>
                <a:latin typeface="Times New Roman" panose="02020603050405020304" pitchFamily="18" charset="0"/>
                <a:ea typeface="华文中宋" panose="02010600040101010101" pitchFamily="2" charset="-122"/>
              </a:endParaRPr>
            </a:p>
          </p:txBody>
        </p:sp>
      </p:grpSp>
      <p:grpSp>
        <p:nvGrpSpPr>
          <p:cNvPr id="28706" name="Group 611"/>
          <p:cNvGrpSpPr/>
          <p:nvPr/>
        </p:nvGrpSpPr>
        <p:grpSpPr bwMode="auto">
          <a:xfrm>
            <a:off x="7596188" y="-17463"/>
            <a:ext cx="1408112" cy="3160713"/>
            <a:chOff x="4849" y="60"/>
            <a:chExt cx="887" cy="1991"/>
          </a:xfrm>
        </p:grpSpPr>
        <p:sp>
          <p:nvSpPr>
            <p:cNvPr id="28710" name="Line 150"/>
            <p:cNvSpPr>
              <a:spLocks noChangeShapeType="1"/>
            </p:cNvSpPr>
            <p:nvPr/>
          </p:nvSpPr>
          <p:spPr bwMode="auto">
            <a:xfrm flipV="1">
              <a:off x="5148" y="2024"/>
              <a:ext cx="432" cy="0"/>
            </a:xfrm>
            <a:prstGeom prst="line">
              <a:avLst/>
            </a:prstGeom>
            <a:noFill/>
            <a:ln w="31750">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78087" name="Text Box 263"/>
            <p:cNvSpPr txBox="1">
              <a:spLocks noChangeArrowheads="1"/>
            </p:cNvSpPr>
            <p:nvPr/>
          </p:nvSpPr>
          <p:spPr bwMode="auto">
            <a:xfrm flipH="1">
              <a:off x="5460" y="346"/>
              <a:ext cx="276" cy="978"/>
            </a:xfrm>
            <a:prstGeom prst="rect">
              <a:avLst/>
            </a:prstGeom>
            <a:noFill/>
            <a:ln w="9525">
              <a:noFill/>
              <a:miter lim="800000"/>
            </a:ln>
            <a:effectLst/>
          </p:spPr>
          <p:txBody>
            <a:bodyPr>
              <a:spAutoFit/>
            </a:bodyPr>
            <a:lstStyle/>
            <a:p>
              <a:pPr eaLnBrk="1" hangingPunct="1">
                <a:spcBef>
                  <a:spcPct val="50000"/>
                </a:spcBef>
                <a:defRPr/>
              </a:pPr>
              <a:r>
                <a:rPr kumimoji="1"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rPr>
                <a:t>光对以太</a:t>
              </a:r>
              <a:endParaRPr kumimoji="1" lang="zh-CN" altLang="en-US" sz="2400" b="1" dirty="0">
                <a:solidFill>
                  <a:schemeClr val="folHlink"/>
                </a:solidFill>
                <a:effectLst>
                  <a:outerShdw blurRad="38100" dist="38100" dir="2700000" algn="tl">
                    <a:srgbClr val="C0C0C0"/>
                  </a:outerShdw>
                </a:effectLst>
                <a:latin typeface="楷体_GB2312" pitchFamily="49" charset="-122"/>
                <a:ea typeface="楷体_GB2312" pitchFamily="49" charset="-122"/>
              </a:endParaRPr>
            </a:p>
          </p:txBody>
        </p:sp>
        <p:sp>
          <p:nvSpPr>
            <p:cNvPr id="78089" name="Text Box 265"/>
            <p:cNvSpPr txBox="1">
              <a:spLocks noChangeArrowheads="1"/>
            </p:cNvSpPr>
            <p:nvPr/>
          </p:nvSpPr>
          <p:spPr bwMode="auto">
            <a:xfrm>
              <a:off x="5179" y="346"/>
              <a:ext cx="288" cy="1208"/>
            </a:xfrm>
            <a:prstGeom prst="rect">
              <a:avLst/>
            </a:prstGeom>
            <a:noFill/>
            <a:ln w="9525">
              <a:noFill/>
              <a:miter lim="800000"/>
            </a:ln>
            <a:effectLst/>
          </p:spPr>
          <p:txBody>
            <a:bodyPr>
              <a:spAutoFit/>
            </a:bodyPr>
            <a:lstStyle/>
            <a:p>
              <a:pPr eaLnBrk="1" hangingPunct="1">
                <a:spcBef>
                  <a:spcPct val="50000"/>
                </a:spcBef>
                <a:defRPr/>
              </a:pPr>
              <a:r>
                <a:rPr kumimoji="1" lang="zh-CN" altLang="en-US" sz="2400" b="1" dirty="0">
                  <a:solidFill>
                    <a:srgbClr val="0000FF"/>
                  </a:solidFill>
                  <a:effectLst>
                    <a:outerShdw blurRad="38100" dist="38100" dir="2700000" algn="tl">
                      <a:srgbClr val="C0C0C0"/>
                    </a:outerShdw>
                  </a:effectLst>
                  <a:latin typeface="楷体_GB2312" pitchFamily="49" charset="-122"/>
                  <a:ea typeface="楷体_GB2312" pitchFamily="49" charset="-122"/>
                </a:rPr>
                <a:t>地球对以太</a:t>
              </a:r>
              <a:endParaRPr kumimoji="1" lang="zh-CN" altLang="en-US" sz="2400" b="1" dirty="0">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78090" name="Text Box 266"/>
            <p:cNvSpPr txBox="1">
              <a:spLocks noChangeArrowheads="1"/>
            </p:cNvSpPr>
            <p:nvPr/>
          </p:nvSpPr>
          <p:spPr bwMode="auto">
            <a:xfrm flipH="1">
              <a:off x="4849" y="346"/>
              <a:ext cx="281" cy="978"/>
            </a:xfrm>
            <a:prstGeom prst="rect">
              <a:avLst/>
            </a:prstGeom>
            <a:noFill/>
            <a:ln w="9525">
              <a:noFill/>
              <a:miter lim="800000"/>
            </a:ln>
            <a:effectLst/>
          </p:spPr>
          <p:txBody>
            <a:bodyPr>
              <a:spAutoFit/>
            </a:bodyPr>
            <a:lstStyle/>
            <a:p>
              <a:pPr eaLnBrk="1" hangingPunct="1">
                <a:spcBef>
                  <a:spcPct val="50000"/>
                </a:spcBef>
                <a:defRPr/>
              </a:pPr>
              <a:r>
                <a:rPr kumimoji="1" lang="zh-CN" altLang="en-US" sz="2400" b="1" dirty="0">
                  <a:solidFill>
                    <a:srgbClr val="9900FF"/>
                  </a:solidFill>
                  <a:effectLst>
                    <a:outerShdw blurRad="38100" dist="38100" dir="2700000" algn="tl">
                      <a:srgbClr val="C0C0C0"/>
                    </a:outerShdw>
                  </a:effectLst>
                  <a:latin typeface="楷体_GB2312" pitchFamily="49" charset="-122"/>
                  <a:ea typeface="楷体_GB2312" pitchFamily="49" charset="-122"/>
                </a:rPr>
                <a:t>光对地球</a:t>
              </a:r>
              <a:endParaRPr kumimoji="1" lang="zh-CN" altLang="en-US" sz="2400" b="1" dirty="0">
                <a:solidFill>
                  <a:srgbClr val="9900FF"/>
                </a:solidFill>
                <a:effectLst>
                  <a:outerShdw blurRad="38100" dist="38100" dir="2700000" algn="tl">
                    <a:srgbClr val="C0C0C0"/>
                  </a:outerShdw>
                </a:effectLst>
                <a:latin typeface="楷体_GB2312" pitchFamily="49" charset="-122"/>
                <a:ea typeface="楷体_GB2312" pitchFamily="49" charset="-122"/>
              </a:endParaRPr>
            </a:p>
          </p:txBody>
        </p:sp>
        <p:graphicFrame>
          <p:nvGraphicFramePr>
            <p:cNvPr id="28714" name="Object 271"/>
            <p:cNvGraphicFramePr>
              <a:graphicFrameLocks noChangeAspect="1"/>
            </p:cNvGraphicFramePr>
            <p:nvPr/>
          </p:nvGraphicFramePr>
          <p:xfrm>
            <a:off x="5480" y="68"/>
            <a:ext cx="256" cy="344"/>
          </p:xfrm>
          <a:graphic>
            <a:graphicData uri="http://schemas.openxmlformats.org/presentationml/2006/ole">
              <mc:AlternateContent xmlns:mc="http://schemas.openxmlformats.org/markup-compatibility/2006">
                <mc:Choice xmlns:v="urn:schemas-microsoft-com:vml" Requires="v">
                  <p:oleObj spid="_x0000_s29010" name="公式" r:id="rId2" imgW="88900" imgH="203200" progId="Equation.3">
                    <p:embed/>
                  </p:oleObj>
                </mc:Choice>
                <mc:Fallback>
                  <p:oleObj name="公式" r:id="rId2" imgW="88900" imgH="203200" progId="Equation.3">
                    <p:embed/>
                    <p:pic>
                      <p:nvPicPr>
                        <p:cNvPr id="0" name="Object 2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 y="68"/>
                          <a:ext cx="256" cy="34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5" name="Object 608"/>
            <p:cNvGraphicFramePr>
              <a:graphicFrameLocks noChangeAspect="1"/>
            </p:cNvGraphicFramePr>
            <p:nvPr/>
          </p:nvGraphicFramePr>
          <p:xfrm>
            <a:off x="5193" y="60"/>
            <a:ext cx="236" cy="330"/>
          </p:xfrm>
          <a:graphic>
            <a:graphicData uri="http://schemas.openxmlformats.org/presentationml/2006/ole">
              <mc:AlternateContent xmlns:mc="http://schemas.openxmlformats.org/markup-compatibility/2006">
                <mc:Choice xmlns:v="urn:schemas-microsoft-com:vml" Requires="v">
                  <p:oleObj spid="_x0000_s29011" name="公式" r:id="rId4" imgW="88900" imgH="203200" progId="Equation.3">
                    <p:embed/>
                  </p:oleObj>
                </mc:Choice>
                <mc:Fallback>
                  <p:oleObj name="公式" r:id="rId4" imgW="88900" imgH="203200" progId="Equation.3">
                    <p:embed/>
                    <p:pic>
                      <p:nvPicPr>
                        <p:cNvPr id="0" name="Object 6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60"/>
                          <a:ext cx="23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6" name="Object 609"/>
            <p:cNvGraphicFramePr>
              <a:graphicFrameLocks noChangeAspect="1"/>
            </p:cNvGraphicFramePr>
            <p:nvPr/>
          </p:nvGraphicFramePr>
          <p:xfrm>
            <a:off x="4888" y="92"/>
            <a:ext cx="247" cy="314"/>
          </p:xfrm>
          <a:graphic>
            <a:graphicData uri="http://schemas.openxmlformats.org/presentationml/2006/ole">
              <mc:AlternateContent xmlns:mc="http://schemas.openxmlformats.org/markup-compatibility/2006">
                <mc:Choice xmlns:v="urn:schemas-microsoft-com:vml" Requires="v">
                  <p:oleObj spid="_x0000_s29012" name="公式" r:id="rId6" imgW="127000" imgH="203200" progId="Equation.3">
                    <p:embed/>
                  </p:oleObj>
                </mc:Choice>
                <mc:Fallback>
                  <p:oleObj name="公式" r:id="rId6" imgW="127000" imgH="203200" progId="Equation.3">
                    <p:embed/>
                    <p:pic>
                      <p:nvPicPr>
                        <p:cNvPr id="0" name="Object 6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8" y="92"/>
                          <a:ext cx="247"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7" name="Object 610"/>
            <p:cNvGraphicFramePr>
              <a:graphicFrameLocks noChangeAspect="1"/>
            </p:cNvGraphicFramePr>
            <p:nvPr/>
          </p:nvGraphicFramePr>
          <p:xfrm>
            <a:off x="5239" y="1721"/>
            <a:ext cx="236" cy="330"/>
          </p:xfrm>
          <a:graphic>
            <a:graphicData uri="http://schemas.openxmlformats.org/presentationml/2006/ole">
              <mc:AlternateContent xmlns:mc="http://schemas.openxmlformats.org/markup-compatibility/2006">
                <mc:Choice xmlns:v="urn:schemas-microsoft-com:vml" Requires="v">
                  <p:oleObj spid="_x0000_s29013" name="公式" r:id="rId8" imgW="88900" imgH="203200" progId="Equation.3">
                    <p:embed/>
                  </p:oleObj>
                </mc:Choice>
                <mc:Fallback>
                  <p:oleObj name="公式" r:id="rId8" imgW="88900" imgH="203200" progId="Equation.3">
                    <p:embed/>
                    <p:pic>
                      <p:nvPicPr>
                        <p:cNvPr id="0" name="Object 6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9" y="1721"/>
                          <a:ext cx="23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8096" name="Group 614"/>
          <p:cNvGrpSpPr/>
          <p:nvPr/>
        </p:nvGrpSpPr>
        <p:grpSpPr bwMode="auto">
          <a:xfrm>
            <a:off x="33338" y="836613"/>
            <a:ext cx="2379662" cy="1717675"/>
            <a:chOff x="158" y="164"/>
            <a:chExt cx="1350" cy="1082"/>
          </a:xfrm>
        </p:grpSpPr>
        <p:sp>
          <p:nvSpPr>
            <p:cNvPr id="28708" name="Text Box 282"/>
            <p:cNvSpPr txBox="1">
              <a:spLocks noChangeArrowheads="1"/>
            </p:cNvSpPr>
            <p:nvPr/>
          </p:nvSpPr>
          <p:spPr bwMode="auto">
            <a:xfrm>
              <a:off x="158" y="164"/>
              <a:ext cx="1350" cy="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400" b="1">
                  <a:latin typeface="Times New Roman" panose="02020603050405020304" pitchFamily="18" charset="0"/>
                </a:rPr>
                <a:t>假如存在“以太”，   的大小必与传播方向有关。</a:t>
              </a:r>
              <a:endParaRPr kumimoji="1" lang="zh-CN" altLang="en-US" sz="2400" b="1">
                <a:latin typeface="Times New Roman" panose="02020603050405020304" pitchFamily="18" charset="0"/>
              </a:endParaRPr>
            </a:p>
          </p:txBody>
        </p:sp>
        <p:graphicFrame>
          <p:nvGraphicFramePr>
            <p:cNvPr id="28709" name="Object 612"/>
            <p:cNvGraphicFramePr>
              <a:graphicFrameLocks noChangeAspect="1"/>
            </p:cNvGraphicFramePr>
            <p:nvPr/>
          </p:nvGraphicFramePr>
          <p:xfrm>
            <a:off x="656" y="386"/>
            <a:ext cx="247" cy="314"/>
          </p:xfrm>
          <a:graphic>
            <a:graphicData uri="http://schemas.openxmlformats.org/presentationml/2006/ole">
              <mc:AlternateContent xmlns:mc="http://schemas.openxmlformats.org/markup-compatibility/2006">
                <mc:Choice xmlns:v="urn:schemas-microsoft-com:vml" Requires="v">
                  <p:oleObj spid="_x0000_s29014" name="公式" r:id="rId10" imgW="127000" imgH="203200" progId="Equation.3">
                    <p:embed/>
                  </p:oleObj>
                </mc:Choice>
                <mc:Fallback>
                  <p:oleObj name="公式" r:id="rId10" imgW="127000" imgH="203200" progId="Equation.3">
                    <p:embed/>
                    <p:pic>
                      <p:nvPicPr>
                        <p:cNvPr id="0" name="Object 6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 y="386"/>
                          <a:ext cx="247"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8096"/>
                                        </p:tgtEl>
                                        <p:attrNameLst>
                                          <p:attrName>style.visibility</p:attrName>
                                        </p:attrNameLst>
                                      </p:cBhvr>
                                      <p:to>
                                        <p:strVal val="visible"/>
                                      </p:to>
                                    </p:set>
                                    <p:animEffect transition="in" filter="blinds(horizontal)">
                                      <p:cBhvr>
                                        <p:cTn id="36" dur="500"/>
                                        <p:tgtEl>
                                          <p:spTgt spid="7809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481"/>
                                        </p:tgtEl>
                                        <p:attrNameLst>
                                          <p:attrName>style.visibility</p:attrName>
                                        </p:attrNameLst>
                                      </p:cBhvr>
                                      <p:to>
                                        <p:strVal val="visible"/>
                                      </p:to>
                                    </p:set>
                                    <p:animEffect transition="in" filter="blinds(horizontal)">
                                      <p:cBhvr>
                                        <p:cTn id="41" dur="500"/>
                                        <p:tgtEl>
                                          <p:spTgt spid="10481"/>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ox(ou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08DF1D-50AE-4FFC-983D-AE8FBF958A40}" type="slidenum">
              <a:rPr lang="en-US" altLang="zh-CN" sz="1800" smtClean="0">
                <a:solidFill>
                  <a:srgbClr val="0000FF"/>
                </a:solidFill>
              </a:rPr>
            </a:fld>
            <a:endParaRPr lang="en-US" altLang="zh-CN" sz="1800" smtClean="0">
              <a:solidFill>
                <a:srgbClr val="0000FF"/>
              </a:solidFill>
            </a:endParaRPr>
          </a:p>
        </p:txBody>
      </p:sp>
      <p:grpSp>
        <p:nvGrpSpPr>
          <p:cNvPr id="29699" name="Group 79"/>
          <p:cNvGrpSpPr/>
          <p:nvPr/>
        </p:nvGrpSpPr>
        <p:grpSpPr bwMode="auto">
          <a:xfrm>
            <a:off x="346075" y="42863"/>
            <a:ext cx="3529013" cy="4987925"/>
            <a:chOff x="346604" y="234950"/>
            <a:chExt cx="3529012" cy="4987750"/>
          </a:xfrm>
        </p:grpSpPr>
        <p:grpSp>
          <p:nvGrpSpPr>
            <p:cNvPr id="29710" name="Group 75"/>
            <p:cNvGrpSpPr/>
            <p:nvPr/>
          </p:nvGrpSpPr>
          <p:grpSpPr bwMode="auto">
            <a:xfrm>
              <a:off x="346604" y="234950"/>
              <a:ext cx="3529012" cy="4727626"/>
              <a:chOff x="346604" y="234950"/>
              <a:chExt cx="3529012" cy="4727626"/>
            </a:xfrm>
          </p:grpSpPr>
          <p:sp>
            <p:nvSpPr>
              <p:cNvPr id="29713" name="Text Box 20"/>
              <p:cNvSpPr txBox="1">
                <a:spLocks noChangeArrowheads="1"/>
              </p:cNvSpPr>
              <p:nvPr/>
            </p:nvSpPr>
            <p:spPr bwMode="auto">
              <a:xfrm>
                <a:off x="1245128" y="4439356"/>
                <a:ext cx="21302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8000"/>
                    </a:solidFill>
                    <a:latin typeface="Times New Roman" panose="02020603050405020304" pitchFamily="18" charset="0"/>
                    <a:ea typeface="楷体_GB2312" pitchFamily="49" charset="-122"/>
                  </a:rPr>
                  <a:t>地球公转</a:t>
                </a:r>
                <a:endParaRPr kumimoji="1" lang="zh-CN" altLang="en-US" sz="2800" b="1">
                  <a:solidFill>
                    <a:srgbClr val="008000"/>
                  </a:solidFill>
                  <a:latin typeface="Times New Roman" panose="02020603050405020304" pitchFamily="18" charset="0"/>
                  <a:ea typeface="楷体_GB2312" pitchFamily="49" charset="-122"/>
                </a:endParaRPr>
              </a:p>
            </p:txBody>
          </p:sp>
          <p:sp>
            <p:nvSpPr>
              <p:cNvPr id="29714" name="AutoShape 23" descr="羊皮纸"/>
              <p:cNvSpPr>
                <a:spLocks noChangeArrowheads="1"/>
              </p:cNvSpPr>
              <p:nvPr/>
            </p:nvSpPr>
            <p:spPr bwMode="auto">
              <a:xfrm>
                <a:off x="346604" y="801688"/>
                <a:ext cx="3389312" cy="3541712"/>
              </a:xfrm>
              <a:prstGeom prst="roundRect">
                <a:avLst>
                  <a:gd name="adj" fmla="val 16667"/>
                </a:avLst>
              </a:prstGeom>
              <a:blipFill dpi="0" rotWithShape="0">
                <a:blip r:embed="rId1"/>
                <a:srcRect/>
                <a:tile tx="0" ty="0" sx="100000" sy="100000" flip="none" algn="tl"/>
              </a:blipFill>
              <a:ln w="9525">
                <a:solidFill>
                  <a:srgbClr val="CC99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9715" name="Group 26"/>
              <p:cNvGrpSpPr/>
              <p:nvPr/>
            </p:nvGrpSpPr>
            <p:grpSpPr bwMode="auto">
              <a:xfrm>
                <a:off x="424391" y="2479675"/>
                <a:ext cx="231775" cy="431800"/>
                <a:chOff x="271" y="1770"/>
                <a:chExt cx="135" cy="248"/>
              </a:xfrm>
            </p:grpSpPr>
            <p:sp>
              <p:nvSpPr>
                <p:cNvPr id="29783" name="Oval 27"/>
                <p:cNvSpPr>
                  <a:spLocks noChangeArrowheads="1"/>
                </p:cNvSpPr>
                <p:nvPr/>
              </p:nvSpPr>
              <p:spPr bwMode="auto">
                <a:xfrm>
                  <a:off x="291" y="1770"/>
                  <a:ext cx="115" cy="126"/>
                </a:xfrm>
                <a:prstGeom prst="ellipse">
                  <a:avLst/>
                </a:prstGeom>
                <a:gradFill rotWithShape="0">
                  <a:gsLst>
                    <a:gs pos="0">
                      <a:srgbClr val="FF3300"/>
                    </a:gs>
                    <a:gs pos="100000">
                      <a:srgbClr val="FFFF00"/>
                    </a:gs>
                  </a:gsLst>
                  <a:path path="shape">
                    <a:fillToRect l="50000" t="50000" r="50000" b="50000"/>
                  </a:path>
                </a:gradFill>
                <a:ln w="28575">
                  <a:solidFill>
                    <a:srgbClr val="FFFF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84" name="WordArt 28"/>
                <p:cNvSpPr>
                  <a:spLocks noChangeArrowheads="1" noChangeShapeType="1" noTextEdit="1"/>
                </p:cNvSpPr>
                <p:nvPr/>
              </p:nvSpPr>
              <p:spPr bwMode="auto">
                <a:xfrm>
                  <a:off x="271" y="1912"/>
                  <a:ext cx="123" cy="106"/>
                </a:xfrm>
                <a:prstGeom prst="rect">
                  <a:avLst/>
                </a:prstGeom>
              </p:spPr>
              <p:txBody>
                <a:bodyPr wrap="none" fromWordArt="1">
                  <a:prstTxWarp prst="textPlain">
                    <a:avLst>
                      <a:gd name="adj" fmla="val 55278"/>
                    </a:avLst>
                  </a:prstTxWarp>
                </a:bodyPr>
                <a:lstStyle/>
                <a:p>
                  <a:pPr algn="ctr"/>
                  <a:r>
                    <a:rPr lang="en-US" altLang="zh-CN"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rPr>
                    <a:t>s</a:t>
                  </a:r>
                  <a:endParaRPr lang="zh-CN" altLang="en-US" sz="3600" i="1" kern="10">
                    <a:ln w="9525">
                      <a:solidFill>
                        <a:srgbClr val="FF6600"/>
                      </a:solidFill>
                      <a:round/>
                    </a:ln>
                    <a:solidFill>
                      <a:srgbClr val="FF6600"/>
                    </a:solidFill>
                    <a:latin typeface="Times New Roman" panose="02020603050405020304" pitchFamily="18" charset="0"/>
                    <a:cs typeface="Times New Roman" panose="02020603050405020304" pitchFamily="18" charset="0"/>
                  </a:endParaRPr>
                </a:p>
              </p:txBody>
            </p:sp>
          </p:grpSp>
          <p:sp>
            <p:nvSpPr>
              <p:cNvPr id="29716" name="Rectangle 29" descr="深色上对角线"/>
              <p:cNvSpPr>
                <a:spLocks noChangeArrowheads="1"/>
              </p:cNvSpPr>
              <p:nvPr/>
            </p:nvSpPr>
            <p:spPr bwMode="auto">
              <a:xfrm>
                <a:off x="1610254" y="931863"/>
                <a:ext cx="823912" cy="150812"/>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7" name="Line 30"/>
              <p:cNvSpPr>
                <a:spLocks noChangeShapeType="1"/>
              </p:cNvSpPr>
              <p:nvPr/>
            </p:nvSpPr>
            <p:spPr bwMode="auto">
              <a:xfrm flipV="1">
                <a:off x="1605491" y="1066800"/>
                <a:ext cx="825500" cy="1588"/>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Rectangle 31" descr="深色上对角线"/>
              <p:cNvSpPr>
                <a:spLocks noChangeArrowheads="1"/>
              </p:cNvSpPr>
              <p:nvPr/>
            </p:nvSpPr>
            <p:spPr bwMode="auto">
              <a:xfrm rot="5400000">
                <a:off x="3074723" y="2526506"/>
                <a:ext cx="850900" cy="166687"/>
              </a:xfrm>
              <a:prstGeom prst="rect">
                <a:avLst/>
              </a:prstGeom>
              <a:pattFill prst="dkUpDiag">
                <a:fgClr>
                  <a:schemeClr val="bg2"/>
                </a:fgClr>
                <a:bgClr>
                  <a:schemeClr val="tx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9" name="Line 32"/>
              <p:cNvSpPr>
                <a:spLocks noChangeShapeType="1"/>
              </p:cNvSpPr>
              <p:nvPr/>
            </p:nvSpPr>
            <p:spPr bwMode="auto">
              <a:xfrm rot="5400000">
                <a:off x="2999316" y="2609850"/>
                <a:ext cx="850900"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0" name="Text Box 33"/>
              <p:cNvSpPr txBox="1">
                <a:spLocks noChangeArrowheads="1"/>
              </p:cNvSpPr>
              <p:nvPr/>
            </p:nvSpPr>
            <p:spPr bwMode="auto">
              <a:xfrm>
                <a:off x="489479" y="3278188"/>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a:solidFill>
                      <a:srgbClr val="FF6600"/>
                    </a:solidFill>
                    <a:latin typeface="Times New Roman" panose="02020603050405020304" pitchFamily="18" charset="0"/>
                    <a:ea typeface="华文中宋" panose="02010600040101010101" pitchFamily="2" charset="-122"/>
                  </a:rPr>
                  <a:t>底盘</a:t>
                </a:r>
                <a:endParaRPr kumimoji="1" lang="zh-CN" altLang="en-US" sz="2000">
                  <a:solidFill>
                    <a:srgbClr val="FF6600"/>
                  </a:solidFill>
                  <a:latin typeface="Times New Roman" panose="02020603050405020304" pitchFamily="18" charset="0"/>
                  <a:ea typeface="华文中宋" panose="02010600040101010101" pitchFamily="2" charset="-122"/>
                </a:endParaRPr>
              </a:p>
            </p:txBody>
          </p:sp>
          <p:sp>
            <p:nvSpPr>
              <p:cNvPr id="14" name="Text Box 36"/>
              <p:cNvSpPr txBox="1">
                <a:spLocks noChangeArrowheads="1"/>
              </p:cNvSpPr>
              <p:nvPr/>
            </p:nvSpPr>
            <p:spPr bwMode="auto">
              <a:xfrm>
                <a:off x="3154891" y="1728735"/>
                <a:ext cx="720725" cy="396861"/>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1</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15" name="Text Box 39"/>
              <p:cNvSpPr txBox="1">
                <a:spLocks noChangeArrowheads="1"/>
              </p:cNvSpPr>
              <p:nvPr/>
            </p:nvSpPr>
            <p:spPr bwMode="auto">
              <a:xfrm>
                <a:off x="2434166" y="792142"/>
                <a:ext cx="674687" cy="396861"/>
              </a:xfrm>
              <a:prstGeom prst="rect">
                <a:avLst/>
              </a:prstGeom>
              <a:noFill/>
              <a:ln w="9525">
                <a:noFill/>
                <a:miter lim="800000"/>
              </a:ln>
              <a:effectLst/>
            </p:spPr>
            <p:txBody>
              <a:bodyPr>
                <a:spAutoFit/>
              </a:bodyPr>
              <a:lstStyle/>
              <a:p>
                <a:pPr eaLnBrk="1" hangingPunct="1">
                  <a:spcBef>
                    <a:spcPct val="50000"/>
                  </a:spcBef>
                  <a:defRPr/>
                </a:pPr>
                <a:r>
                  <a:rPr kumimoji="1" lang="zh-CN" altLang="en-US" sz="2000" b="1">
                    <a:effectLst>
                      <a:outerShdw blurRad="38100" dist="38100" dir="2700000" algn="tl">
                        <a:srgbClr val="C0C0C0"/>
                      </a:outerShdw>
                    </a:effectLst>
                    <a:latin typeface="Times New Roman" panose="02020603050405020304" pitchFamily="18" charset="0"/>
                    <a:ea typeface="华文中宋" panose="02010600040101010101" pitchFamily="2" charset="-122"/>
                  </a:rPr>
                  <a:t>镜</a:t>
                </a:r>
                <a:r>
                  <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rPr>
                  <a:t>2</a:t>
                </a:r>
                <a:endParaRPr kumimoji="1" lang="en-US" altLang="zh-CN" sz="2000" b="1">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29723" name="Text Box 40"/>
              <p:cNvSpPr txBox="1">
                <a:spLocks noChangeArrowheads="1"/>
              </p:cNvSpPr>
              <p:nvPr/>
            </p:nvSpPr>
            <p:spPr bwMode="auto">
              <a:xfrm>
                <a:off x="957791" y="2863850"/>
                <a:ext cx="8524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玻片</a:t>
                </a:r>
                <a:endParaRPr kumimoji="1" lang="zh-CN" altLang="en-US" sz="2000" b="1">
                  <a:latin typeface="Times New Roman" panose="02020603050405020304" pitchFamily="18" charset="0"/>
                  <a:ea typeface="华文中宋" panose="02010600040101010101" pitchFamily="2" charset="-122"/>
                </a:endParaRPr>
              </a:p>
            </p:txBody>
          </p:sp>
          <p:sp>
            <p:nvSpPr>
              <p:cNvPr id="29724" name="Line 41"/>
              <p:cNvSpPr>
                <a:spLocks noChangeShapeType="1"/>
              </p:cNvSpPr>
              <p:nvPr/>
            </p:nvSpPr>
            <p:spPr bwMode="auto">
              <a:xfrm flipV="1">
                <a:off x="1627716" y="2235200"/>
                <a:ext cx="776288" cy="790575"/>
              </a:xfrm>
              <a:prstGeom prst="line">
                <a:avLst/>
              </a:prstGeom>
              <a:noFill/>
              <a:ln w="127000">
                <a:solidFill>
                  <a:srgbClr val="800080">
                    <a:alpha val="50195"/>
                  </a:srgbClr>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9725" name="Group 42"/>
              <p:cNvGrpSpPr/>
              <p:nvPr/>
            </p:nvGrpSpPr>
            <p:grpSpPr bwMode="auto">
              <a:xfrm>
                <a:off x="1946804" y="3381375"/>
                <a:ext cx="184150" cy="476250"/>
                <a:chOff x="1362" y="2256"/>
                <a:chExt cx="167" cy="496"/>
              </a:xfrm>
            </p:grpSpPr>
            <p:sp>
              <p:nvSpPr>
                <p:cNvPr id="29778" name="Rectangle 43"/>
                <p:cNvSpPr>
                  <a:spLocks noChangeArrowheads="1"/>
                </p:cNvSpPr>
                <p:nvPr/>
              </p:nvSpPr>
              <p:spPr bwMode="auto">
                <a:xfrm>
                  <a:off x="1392" y="2647"/>
                  <a:ext cx="107" cy="1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79" name="Rectangle 44"/>
                <p:cNvSpPr>
                  <a:spLocks noChangeArrowheads="1"/>
                </p:cNvSpPr>
                <p:nvPr/>
              </p:nvSpPr>
              <p:spPr bwMode="auto">
                <a:xfrm>
                  <a:off x="1380" y="2266"/>
                  <a:ext cx="132" cy="405"/>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80" name="Rectangle 45"/>
                <p:cNvSpPr>
                  <a:spLocks noChangeArrowheads="1"/>
                </p:cNvSpPr>
                <p:nvPr/>
              </p:nvSpPr>
              <p:spPr bwMode="auto">
                <a:xfrm>
                  <a:off x="1362" y="2256"/>
                  <a:ext cx="167" cy="42"/>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81" name="Rectangle 46"/>
                <p:cNvSpPr>
                  <a:spLocks noChangeArrowheads="1"/>
                </p:cNvSpPr>
                <p:nvPr/>
              </p:nvSpPr>
              <p:spPr bwMode="auto">
                <a:xfrm>
                  <a:off x="1392" y="2724"/>
                  <a:ext cx="107"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82" name="Rectangle 47"/>
                <p:cNvSpPr>
                  <a:spLocks noChangeArrowheads="1"/>
                </p:cNvSpPr>
                <p:nvPr/>
              </p:nvSpPr>
              <p:spPr bwMode="auto">
                <a:xfrm>
                  <a:off x="1380" y="2643"/>
                  <a:ext cx="132" cy="27"/>
                </a:xfrm>
                <a:prstGeom prst="rect">
                  <a:avLst/>
                </a:prstGeom>
                <a:gradFill rotWithShape="0">
                  <a:gsLst>
                    <a:gs pos="0">
                      <a:srgbClr val="000000"/>
                    </a:gs>
                    <a:gs pos="50000">
                      <a:srgbClr val="EAEAEA"/>
                    </a:gs>
                    <a:gs pos="100000">
                      <a:srgbClr val="000000"/>
                    </a:gs>
                  </a:gsLst>
                  <a:lin ang="0" scaled="1"/>
                </a:gradFill>
                <a:ln w="9525">
                  <a:solidFill>
                    <a:schemeClr val="bg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9726" name="Rectangle 48"/>
              <p:cNvSpPr>
                <a:spLocks noChangeArrowheads="1"/>
              </p:cNvSpPr>
              <p:nvPr/>
            </p:nvSpPr>
            <p:spPr bwMode="auto">
              <a:xfrm>
                <a:off x="1929341" y="3392488"/>
                <a:ext cx="217488" cy="69850"/>
              </a:xfrm>
              <a:prstGeom prst="rect">
                <a:avLst/>
              </a:prstGeom>
              <a:gradFill rotWithShape="1">
                <a:gsLst>
                  <a:gs pos="0">
                    <a:srgbClr val="000000"/>
                  </a:gs>
                  <a:gs pos="50000">
                    <a:srgbClr val="5F5F5F"/>
                  </a:gs>
                  <a:gs pos="100000">
                    <a:srgbClr val="000000"/>
                  </a:gs>
                </a:gsLst>
                <a:lin ang="0" scaled="1"/>
              </a:gra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27" name="WordArt 49"/>
              <p:cNvSpPr>
                <a:spLocks noChangeArrowheads="1" noChangeShapeType="1" noTextEdit="1"/>
              </p:cNvSpPr>
              <p:nvPr/>
            </p:nvSpPr>
            <p:spPr bwMode="auto">
              <a:xfrm>
                <a:off x="1795991" y="2336800"/>
                <a:ext cx="130175" cy="192088"/>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rPr>
                  <a:t>O</a:t>
                </a:r>
                <a:endParaRPr lang="zh-CN" altLang="en-US" sz="800" i="1" kern="10">
                  <a:ln w="9525">
                    <a:solidFill>
                      <a:srgbClr val="000000"/>
                    </a:solidFill>
                    <a:round/>
                  </a:ln>
                  <a:solidFill>
                    <a:srgbClr val="000000"/>
                  </a:solidFill>
                  <a:latin typeface="Times New Roman" panose="02020603050405020304" pitchFamily="18" charset="0"/>
                  <a:cs typeface="Times New Roman" panose="02020603050405020304" pitchFamily="18" charset="0"/>
                </a:endParaRPr>
              </a:p>
            </p:txBody>
          </p:sp>
          <p:sp>
            <p:nvSpPr>
              <p:cNvPr id="29728" name="Text Box 61"/>
              <p:cNvSpPr txBox="1">
                <a:spLocks noChangeArrowheads="1"/>
              </p:cNvSpPr>
              <p:nvPr/>
            </p:nvSpPr>
            <p:spPr bwMode="auto">
              <a:xfrm>
                <a:off x="876829" y="234950"/>
                <a:ext cx="264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楷体_GB2312" pitchFamily="49" charset="-122"/>
                  </a:rPr>
                  <a:t>迈克耳逊干涉仪</a:t>
                </a:r>
                <a:endParaRPr kumimoji="1" lang="zh-CN" altLang="en-US" sz="2400" b="1">
                  <a:solidFill>
                    <a:srgbClr val="0000FF"/>
                  </a:solidFill>
                  <a:latin typeface="Times New Roman" panose="02020603050405020304" pitchFamily="18" charset="0"/>
                  <a:ea typeface="楷体_GB2312" pitchFamily="49" charset="-122"/>
                </a:endParaRPr>
              </a:p>
            </p:txBody>
          </p:sp>
          <p:grpSp>
            <p:nvGrpSpPr>
              <p:cNvPr id="29729" name="Group 62"/>
              <p:cNvGrpSpPr/>
              <p:nvPr/>
            </p:nvGrpSpPr>
            <p:grpSpPr bwMode="auto">
              <a:xfrm>
                <a:off x="2083329" y="2652713"/>
                <a:ext cx="1587" cy="727075"/>
                <a:chOff x="3334" y="2106"/>
                <a:chExt cx="1" cy="458"/>
              </a:xfrm>
            </p:grpSpPr>
            <p:sp>
              <p:nvSpPr>
                <p:cNvPr id="29776" name="Line 63"/>
                <p:cNvSpPr>
                  <a:spLocks noChangeShapeType="1"/>
                </p:cNvSpPr>
                <p:nvPr/>
              </p:nvSpPr>
              <p:spPr bwMode="auto">
                <a:xfrm flipH="1">
                  <a:off x="3335" y="2106"/>
                  <a:ext cx="0" cy="45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77" name="Line 64"/>
                <p:cNvSpPr>
                  <a:spLocks noChangeShapeType="1"/>
                </p:cNvSpPr>
                <p:nvPr/>
              </p:nvSpPr>
              <p:spPr bwMode="auto">
                <a:xfrm>
                  <a:off x="3334" y="2302"/>
                  <a:ext cx="0" cy="237"/>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9730" name="Group 65"/>
              <p:cNvGrpSpPr/>
              <p:nvPr/>
            </p:nvGrpSpPr>
            <p:grpSpPr bwMode="auto">
              <a:xfrm>
                <a:off x="1989666" y="2627313"/>
                <a:ext cx="4763" cy="749300"/>
                <a:chOff x="3252" y="2081"/>
                <a:chExt cx="3" cy="472"/>
              </a:xfrm>
            </p:grpSpPr>
            <p:sp>
              <p:nvSpPr>
                <p:cNvPr id="29774" name="Line 66"/>
                <p:cNvSpPr>
                  <a:spLocks noChangeShapeType="1"/>
                </p:cNvSpPr>
                <p:nvPr/>
              </p:nvSpPr>
              <p:spPr bwMode="auto">
                <a:xfrm>
                  <a:off x="3252" y="2081"/>
                  <a:ext cx="3" cy="472"/>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75" name="Line 67"/>
                <p:cNvSpPr>
                  <a:spLocks noChangeShapeType="1"/>
                </p:cNvSpPr>
                <p:nvPr/>
              </p:nvSpPr>
              <p:spPr bwMode="auto">
                <a:xfrm>
                  <a:off x="3252" y="2199"/>
                  <a:ext cx="0" cy="224"/>
                </a:xfrm>
                <a:prstGeom prst="line">
                  <a:avLst/>
                </a:prstGeom>
                <a:noFill/>
                <a:ln w="1905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9731" name="Group 68"/>
              <p:cNvGrpSpPr/>
              <p:nvPr/>
            </p:nvGrpSpPr>
            <p:grpSpPr bwMode="auto">
              <a:xfrm>
                <a:off x="649816" y="2574925"/>
                <a:ext cx="1457325" cy="3175"/>
                <a:chOff x="2431" y="2057"/>
                <a:chExt cx="918" cy="2"/>
              </a:xfrm>
            </p:grpSpPr>
            <p:sp>
              <p:nvSpPr>
                <p:cNvPr id="29772" name="Line 69"/>
                <p:cNvSpPr>
                  <a:spLocks noChangeShapeType="1"/>
                </p:cNvSpPr>
                <p:nvPr/>
              </p:nvSpPr>
              <p:spPr bwMode="auto">
                <a:xfrm>
                  <a:off x="2493" y="2057"/>
                  <a:ext cx="584" cy="1"/>
                </a:xfrm>
                <a:prstGeom prst="line">
                  <a:avLst/>
                </a:prstGeom>
                <a:noFill/>
                <a:ln w="28575">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773" name="Line 70"/>
                <p:cNvSpPr>
                  <a:spLocks noChangeShapeType="1"/>
                </p:cNvSpPr>
                <p:nvPr/>
              </p:nvSpPr>
              <p:spPr bwMode="auto">
                <a:xfrm flipV="1">
                  <a:off x="2431" y="2057"/>
                  <a:ext cx="918" cy="2"/>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9732" name="Group 145"/>
              <p:cNvGrpSpPr/>
              <p:nvPr/>
            </p:nvGrpSpPr>
            <p:grpSpPr bwMode="auto">
              <a:xfrm>
                <a:off x="2070629" y="2649538"/>
                <a:ext cx="1327150" cy="300037"/>
                <a:chOff x="4286" y="3612"/>
                <a:chExt cx="836" cy="189"/>
              </a:xfrm>
            </p:grpSpPr>
            <p:sp>
              <p:nvSpPr>
                <p:cNvPr id="29767" name="WordArt 72"/>
                <p:cNvSpPr>
                  <a:spLocks noChangeArrowheads="1" noChangeShapeType="1" noTextEdit="1"/>
                </p:cNvSpPr>
                <p:nvPr/>
              </p:nvSpPr>
              <p:spPr bwMode="auto">
                <a:xfrm>
                  <a:off x="4608" y="3669"/>
                  <a:ext cx="89" cy="13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9768" name="WordArt 73"/>
                <p:cNvSpPr>
                  <a:spLocks noChangeArrowheads="1" noChangeShapeType="1" noTextEdit="1"/>
                </p:cNvSpPr>
                <p:nvPr/>
              </p:nvSpPr>
              <p:spPr bwMode="auto">
                <a:xfrm>
                  <a:off x="4888" y="3668"/>
                  <a:ext cx="117" cy="133"/>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sp>
              <p:nvSpPr>
                <p:cNvPr id="29769" name="WordArt 74"/>
                <p:cNvSpPr>
                  <a:spLocks noChangeArrowheads="1" noChangeShapeType="1" noTextEdit="1"/>
                </p:cNvSpPr>
                <p:nvPr/>
              </p:nvSpPr>
              <p:spPr bwMode="auto">
                <a:xfrm>
                  <a:off x="4740" y="3682"/>
                  <a:ext cx="110" cy="113"/>
                </a:xfrm>
                <a:prstGeom prst="rect">
                  <a:avLst/>
                </a:prstGeom>
              </p:spPr>
              <p:txBody>
                <a:bodyPr wrap="none" fromWordArt="1">
                  <a:prstTxWarp prst="textPlain">
                    <a:avLst>
                      <a:gd name="adj" fmla="val 50000"/>
                    </a:avLst>
                  </a:prstTxWarp>
                </a:bodyPr>
                <a:lstStyle/>
                <a:p>
                  <a:pPr algn="ctr"/>
                  <a:r>
                    <a:rPr lang="en-US" altLang="zh-CN" sz="3600" kern="10">
                      <a:ln w="28575">
                        <a:solidFill>
                          <a:srgbClr val="FF0000"/>
                        </a:solidFill>
                        <a:round/>
                      </a:ln>
                      <a:solidFill>
                        <a:srgbClr val="FF0000"/>
                      </a:solidFill>
                      <a:latin typeface="宋体" panose="02010600030101010101" pitchFamily="2" charset="-122"/>
                    </a:rPr>
                    <a:t>+</a:t>
                  </a:r>
                  <a:endParaRPr lang="zh-CN" altLang="en-US" sz="3600" kern="10">
                    <a:ln w="28575">
                      <a:solidFill>
                        <a:srgbClr val="FF0000"/>
                      </a:solidFill>
                      <a:round/>
                    </a:ln>
                    <a:solidFill>
                      <a:srgbClr val="FF0000"/>
                    </a:solidFill>
                    <a:latin typeface="宋体" panose="02010600030101010101" pitchFamily="2" charset="-122"/>
                  </a:endParaRPr>
                </a:p>
              </p:txBody>
            </p:sp>
            <p:sp>
              <p:nvSpPr>
                <p:cNvPr id="29770" name="Line 75"/>
                <p:cNvSpPr>
                  <a:spLocks noChangeShapeType="1"/>
                </p:cNvSpPr>
                <p:nvPr/>
              </p:nvSpPr>
              <p:spPr bwMode="auto">
                <a:xfrm flipH="1" flipV="1">
                  <a:off x="4286" y="3613"/>
                  <a:ext cx="835" cy="1"/>
                </a:xfrm>
                <a:prstGeom prst="line">
                  <a:avLst/>
                </a:prstGeom>
                <a:noFill/>
                <a:ln w="38100">
                  <a:solidFill>
                    <a:schemeClr val="bg2"/>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771" name="Line 76"/>
                <p:cNvSpPr>
                  <a:spLocks noChangeShapeType="1"/>
                </p:cNvSpPr>
                <p:nvPr/>
              </p:nvSpPr>
              <p:spPr bwMode="auto">
                <a:xfrm flipH="1" flipV="1">
                  <a:off x="4507" y="3612"/>
                  <a:ext cx="615" cy="1"/>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9733" name="Group 144"/>
              <p:cNvGrpSpPr/>
              <p:nvPr/>
            </p:nvGrpSpPr>
            <p:grpSpPr bwMode="auto">
              <a:xfrm>
                <a:off x="2075391" y="2270125"/>
                <a:ext cx="1316038" cy="309563"/>
                <a:chOff x="1247" y="3430"/>
                <a:chExt cx="829" cy="195"/>
              </a:xfrm>
            </p:grpSpPr>
            <p:sp>
              <p:nvSpPr>
                <p:cNvPr id="29762" name="Line 78"/>
                <p:cNvSpPr>
                  <a:spLocks noChangeShapeType="1"/>
                </p:cNvSpPr>
                <p:nvPr/>
              </p:nvSpPr>
              <p:spPr bwMode="auto">
                <a:xfrm flipH="1">
                  <a:off x="1276" y="3625"/>
                  <a:ext cx="800" cy="0"/>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9763" name="Line 79"/>
                <p:cNvSpPr>
                  <a:spLocks noChangeShapeType="1"/>
                </p:cNvSpPr>
                <p:nvPr/>
              </p:nvSpPr>
              <p:spPr bwMode="auto">
                <a:xfrm flipV="1">
                  <a:off x="1682" y="3497"/>
                  <a:ext cx="110" cy="1"/>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64" name="WordArt 80"/>
                <p:cNvSpPr>
                  <a:spLocks noChangeArrowheads="1" noChangeShapeType="1" noTextEdit="1"/>
                </p:cNvSpPr>
                <p:nvPr/>
              </p:nvSpPr>
              <p:spPr bwMode="auto">
                <a:xfrm>
                  <a:off x="1548" y="3430"/>
                  <a:ext cx="91" cy="129"/>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rPr>
                    <a:t>c</a:t>
                  </a:r>
                  <a:endParaRPr lang="zh-CN" altLang="en-US" sz="3600" i="1" kern="10">
                    <a:ln w="9525">
                      <a:solidFill>
                        <a:schemeClr val="hlink"/>
                      </a:solidFill>
                      <a:round/>
                    </a:ln>
                    <a:solidFill>
                      <a:schemeClr val="hlink"/>
                    </a:solidFill>
                    <a:latin typeface="Times New Roman" panose="02020603050405020304" pitchFamily="18" charset="0"/>
                    <a:cs typeface="Times New Roman" panose="02020603050405020304" pitchFamily="18" charset="0"/>
                  </a:endParaRPr>
                </a:p>
              </p:txBody>
            </p:sp>
            <p:sp>
              <p:nvSpPr>
                <p:cNvPr id="29765" name="WordArt 81"/>
                <p:cNvSpPr>
                  <a:spLocks noChangeArrowheads="1" noChangeShapeType="1" noTextEdit="1"/>
                </p:cNvSpPr>
                <p:nvPr/>
              </p:nvSpPr>
              <p:spPr bwMode="auto">
                <a:xfrm>
                  <a:off x="1817" y="3433"/>
                  <a:ext cx="120" cy="130"/>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hlink"/>
                        </a:solidFill>
                        <a:round/>
                      </a:ln>
                      <a:solidFill>
                        <a:schemeClr val="hlink"/>
                      </a:solidFill>
                      <a:latin typeface="Book Antiqua" panose="02040602050305030304" pitchFamily="18" charset="0"/>
                    </a:rPr>
                    <a:t>v</a:t>
                  </a:r>
                  <a:endParaRPr lang="zh-CN" altLang="en-US" sz="3600" i="1" kern="10">
                    <a:ln w="9525">
                      <a:solidFill>
                        <a:schemeClr val="hlink"/>
                      </a:solidFill>
                      <a:round/>
                    </a:ln>
                    <a:solidFill>
                      <a:schemeClr val="hlink"/>
                    </a:solidFill>
                    <a:latin typeface="Book Antiqua" panose="02040602050305030304" pitchFamily="18" charset="0"/>
                  </a:endParaRPr>
                </a:p>
              </p:txBody>
            </p:sp>
            <p:sp>
              <p:nvSpPr>
                <p:cNvPr id="29766" name="Line 82"/>
                <p:cNvSpPr>
                  <a:spLocks noChangeShapeType="1"/>
                </p:cNvSpPr>
                <p:nvPr/>
              </p:nvSpPr>
              <p:spPr bwMode="auto">
                <a:xfrm>
                  <a:off x="1247" y="3621"/>
                  <a:ext cx="320" cy="0"/>
                </a:xfrm>
                <a:prstGeom prst="line">
                  <a:avLst/>
                </a:prstGeom>
                <a:noFill/>
                <a:ln w="38100">
                  <a:solidFill>
                    <a:schemeClr val="hlink"/>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9734" name="Group 147"/>
              <p:cNvGrpSpPr/>
              <p:nvPr/>
            </p:nvGrpSpPr>
            <p:grpSpPr bwMode="auto">
              <a:xfrm>
                <a:off x="884766" y="1065213"/>
                <a:ext cx="1109663" cy="1568450"/>
                <a:chOff x="2582" y="1117"/>
                <a:chExt cx="699" cy="988"/>
              </a:xfrm>
            </p:grpSpPr>
            <p:sp>
              <p:nvSpPr>
                <p:cNvPr id="29753" name="Line 84"/>
                <p:cNvSpPr>
                  <a:spLocks noChangeShapeType="1"/>
                </p:cNvSpPr>
                <p:nvPr/>
              </p:nvSpPr>
              <p:spPr bwMode="auto">
                <a:xfrm rot="-5400000">
                  <a:off x="2787" y="1610"/>
                  <a:ext cx="988" cy="1"/>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9754" name="Line 85"/>
                <p:cNvSpPr>
                  <a:spLocks noChangeShapeType="1"/>
                </p:cNvSpPr>
                <p:nvPr/>
              </p:nvSpPr>
              <p:spPr bwMode="auto">
                <a:xfrm rot="-5400000" flipH="1" flipV="1">
                  <a:off x="3046" y="1346"/>
                  <a:ext cx="453" cy="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755" name="WordArt 86"/>
                <p:cNvSpPr>
                  <a:spLocks noChangeArrowheads="1" noChangeShapeType="1" noTextEdit="1"/>
                </p:cNvSpPr>
                <p:nvPr/>
              </p:nvSpPr>
              <p:spPr bwMode="auto">
                <a:xfrm>
                  <a:off x="2811" y="1425"/>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9756" name="Freeform 87"/>
                <p:cNvSpPr/>
                <p:nvPr/>
              </p:nvSpPr>
              <p:spPr bwMode="auto">
                <a:xfrm>
                  <a:off x="2582" y="1391"/>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7" name="Line 88"/>
                <p:cNvSpPr>
                  <a:spLocks noChangeShapeType="1"/>
                </p:cNvSpPr>
                <p:nvPr/>
              </p:nvSpPr>
              <p:spPr bwMode="auto">
                <a:xfrm>
                  <a:off x="2631" y="1397"/>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8" name="WordArt 89"/>
                <p:cNvSpPr>
                  <a:spLocks noChangeArrowheads="1" noChangeShapeType="1" noTextEdit="1"/>
                </p:cNvSpPr>
                <p:nvPr/>
              </p:nvSpPr>
              <p:spPr bwMode="auto">
                <a:xfrm>
                  <a:off x="2692" y="1464"/>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chemeClr val="folHlink"/>
                    </a:solidFill>
                    <a:latin typeface="Times New Roman" panose="02020603050405020304" pitchFamily="18" charset="0"/>
                    <a:cs typeface="Times New Roman" panose="02020603050405020304" pitchFamily="18" charset="0"/>
                  </a:endParaRPr>
                </a:p>
              </p:txBody>
            </p:sp>
            <p:sp>
              <p:nvSpPr>
                <p:cNvPr id="29759" name="Line 90"/>
                <p:cNvSpPr>
                  <a:spLocks noChangeShapeType="1"/>
                </p:cNvSpPr>
                <p:nvPr/>
              </p:nvSpPr>
              <p:spPr bwMode="auto">
                <a:xfrm>
                  <a:off x="2860" y="1543"/>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60" name="WordArt 91"/>
                <p:cNvSpPr>
                  <a:spLocks noChangeArrowheads="1" noChangeShapeType="1" noTextEdit="1"/>
                </p:cNvSpPr>
                <p:nvPr/>
              </p:nvSpPr>
              <p:spPr bwMode="auto">
                <a:xfrm>
                  <a:off x="2990" y="1478"/>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rgbClr val="FF0000"/>
                        </a:solidFill>
                        <a:round/>
                      </a:ln>
                      <a:solidFill>
                        <a:schemeClr val="folHlink"/>
                      </a:solidFill>
                      <a:latin typeface="Book Antiqua" panose="02040602050305030304" pitchFamily="18" charset="0"/>
                    </a:rPr>
                    <a:t>v</a:t>
                  </a:r>
                  <a:endParaRPr lang="zh-CN" altLang="en-US" sz="3600" i="1" kern="10">
                    <a:ln w="9525">
                      <a:solidFill>
                        <a:srgbClr val="FF0000"/>
                      </a:solidFill>
                      <a:round/>
                    </a:ln>
                    <a:solidFill>
                      <a:schemeClr val="folHlink"/>
                    </a:solidFill>
                    <a:latin typeface="Book Antiqua" panose="02040602050305030304" pitchFamily="18" charset="0"/>
                  </a:endParaRPr>
                </a:p>
              </p:txBody>
            </p:sp>
            <p:sp>
              <p:nvSpPr>
                <p:cNvPr id="29761" name="WordArt 92"/>
                <p:cNvSpPr>
                  <a:spLocks noChangeArrowheads="1" noChangeShapeType="1" noTextEdit="1"/>
                </p:cNvSpPr>
                <p:nvPr/>
              </p:nvSpPr>
              <p:spPr bwMode="auto">
                <a:xfrm>
                  <a:off x="3118" y="1422"/>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29735" name="Group 146"/>
              <p:cNvGrpSpPr/>
              <p:nvPr/>
            </p:nvGrpSpPr>
            <p:grpSpPr bwMode="auto">
              <a:xfrm>
                <a:off x="2002366" y="1049338"/>
                <a:ext cx="1050925" cy="1512887"/>
                <a:chOff x="3341" y="1107"/>
                <a:chExt cx="662" cy="953"/>
              </a:xfrm>
            </p:grpSpPr>
            <p:sp>
              <p:nvSpPr>
                <p:cNvPr id="29744" name="Line 94"/>
                <p:cNvSpPr>
                  <a:spLocks noChangeShapeType="1"/>
                </p:cNvSpPr>
                <p:nvPr/>
              </p:nvSpPr>
              <p:spPr bwMode="auto">
                <a:xfrm rot="5400000" flipH="1">
                  <a:off x="2867" y="1583"/>
                  <a:ext cx="951" cy="0"/>
                </a:xfrm>
                <a:prstGeom prst="line">
                  <a:avLst/>
                </a:prstGeom>
                <a:noFill/>
                <a:ln w="19050">
                  <a:solidFill>
                    <a:schemeClr val="bg2"/>
                  </a:solidFill>
                  <a:rou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9745" name="Line 95"/>
                <p:cNvSpPr>
                  <a:spLocks noChangeShapeType="1"/>
                </p:cNvSpPr>
                <p:nvPr/>
              </p:nvSpPr>
              <p:spPr bwMode="auto">
                <a:xfrm rot="5400000" flipH="1">
                  <a:off x="3116" y="1835"/>
                  <a:ext cx="450" cy="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746" name="WordArt 96"/>
                <p:cNvSpPr>
                  <a:spLocks noChangeArrowheads="1" noChangeShapeType="1" noTextEdit="1"/>
                </p:cNvSpPr>
                <p:nvPr/>
              </p:nvSpPr>
              <p:spPr bwMode="auto">
                <a:xfrm>
                  <a:off x="3619" y="1416"/>
                  <a:ext cx="46" cy="84"/>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sp>
              <p:nvSpPr>
                <p:cNvPr id="29747" name="Freeform 97"/>
                <p:cNvSpPr/>
                <p:nvPr/>
              </p:nvSpPr>
              <p:spPr bwMode="auto">
                <a:xfrm>
                  <a:off x="3390" y="1382"/>
                  <a:ext cx="55" cy="233"/>
                </a:xfrm>
                <a:custGeom>
                  <a:avLst/>
                  <a:gdLst>
                    <a:gd name="T0" fmla="*/ 0 w 170"/>
                    <a:gd name="T1" fmla="*/ 1 h 452"/>
                    <a:gd name="T2" fmla="*/ 0 w 170"/>
                    <a:gd name="T3" fmla="*/ 1 h 452"/>
                    <a:gd name="T4" fmla="*/ 0 w 170"/>
                    <a:gd name="T5" fmla="*/ 1 h 452"/>
                    <a:gd name="T6" fmla="*/ 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8" name="Line 98"/>
                <p:cNvSpPr>
                  <a:spLocks noChangeShapeType="1"/>
                </p:cNvSpPr>
                <p:nvPr/>
              </p:nvSpPr>
              <p:spPr bwMode="auto">
                <a:xfrm>
                  <a:off x="3439" y="1388"/>
                  <a:ext cx="56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9" name="WordArt 99"/>
                <p:cNvSpPr>
                  <a:spLocks noChangeArrowheads="1" noChangeShapeType="1" noTextEdit="1"/>
                </p:cNvSpPr>
                <p:nvPr/>
              </p:nvSpPr>
              <p:spPr bwMode="auto">
                <a:xfrm>
                  <a:off x="3500" y="1455"/>
                  <a:ext cx="91" cy="139"/>
                </a:xfrm>
                <a:prstGeom prst="rect">
                  <a:avLst/>
                </a:prstGeom>
              </p:spPr>
              <p:txBody>
                <a:bodyPr wrap="none" fromWordArt="1">
                  <a:prstTxWarp prst="textPlain">
                    <a:avLst>
                      <a:gd name="adj" fmla="val 50000"/>
                    </a:avLst>
                  </a:prstTxWarp>
                </a:bodyPr>
                <a:lstStyle/>
                <a:p>
                  <a:pPr algn="ctr"/>
                  <a:r>
                    <a:rPr lang="en-US" altLang="zh-CN" sz="3600" i="1" kern="10">
                      <a:ln w="9525">
                        <a:solidFill>
                          <a:srgbClr val="FF0000"/>
                        </a:solidFill>
                        <a:round/>
                      </a:ln>
                      <a:solidFill>
                        <a:srgbClr val="FF0000"/>
                      </a:solidFill>
                      <a:latin typeface="Times New Roman" panose="02020603050405020304" pitchFamily="18" charset="0"/>
                      <a:cs typeface="Times New Roman" panose="02020603050405020304" pitchFamily="18" charset="0"/>
                    </a:rPr>
                    <a:t>c</a:t>
                  </a:r>
                  <a:endParaRPr lang="zh-CN" altLang="en-US" sz="3600" i="1" kern="10">
                    <a:ln w="9525">
                      <a:solidFill>
                        <a:srgbClr val="FF0000"/>
                      </a:solidFill>
                      <a:round/>
                    </a:ln>
                    <a:solidFill>
                      <a:srgbClr val="FF0000"/>
                    </a:solidFill>
                    <a:latin typeface="Times New Roman" panose="02020603050405020304" pitchFamily="18" charset="0"/>
                    <a:cs typeface="Times New Roman" panose="02020603050405020304" pitchFamily="18" charset="0"/>
                  </a:endParaRPr>
                </a:p>
              </p:txBody>
            </p:sp>
            <p:sp>
              <p:nvSpPr>
                <p:cNvPr id="29750" name="Line 100"/>
                <p:cNvSpPr>
                  <a:spLocks noChangeShapeType="1"/>
                </p:cNvSpPr>
                <p:nvPr/>
              </p:nvSpPr>
              <p:spPr bwMode="auto">
                <a:xfrm>
                  <a:off x="3668" y="1534"/>
                  <a:ext cx="97" cy="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51" name="WordArt 101"/>
                <p:cNvSpPr>
                  <a:spLocks noChangeArrowheads="1" noChangeShapeType="1" noTextEdit="1"/>
                </p:cNvSpPr>
                <p:nvPr/>
              </p:nvSpPr>
              <p:spPr bwMode="auto">
                <a:xfrm>
                  <a:off x="3798" y="1469"/>
                  <a:ext cx="117" cy="137"/>
                </a:xfrm>
                <a:prstGeom prst="rect">
                  <a:avLst/>
                </a:prstGeom>
              </p:spPr>
              <p:txBody>
                <a:bodyPr wrap="none" fromWordArt="1">
                  <a:prstTxWarp prst="textPlain">
                    <a:avLst>
                      <a:gd name="adj" fmla="val 55796"/>
                    </a:avLst>
                  </a:prstTxWarp>
                </a:bodyPr>
                <a:lstStyle/>
                <a:p>
                  <a:pPr algn="ctr"/>
                  <a:r>
                    <a:rPr lang="en-US" altLang="zh-CN" sz="3600" i="1" kern="10">
                      <a:ln w="9525">
                        <a:solidFill>
                          <a:schemeClr val="folHlink"/>
                        </a:solidFill>
                        <a:round/>
                      </a:ln>
                      <a:solidFill>
                        <a:schemeClr val="folHlink"/>
                      </a:solidFill>
                      <a:latin typeface="Book Antiqua" panose="02040602050305030304" pitchFamily="18" charset="0"/>
                    </a:rPr>
                    <a:t>v</a:t>
                  </a:r>
                  <a:endParaRPr lang="zh-CN" altLang="en-US" sz="3600" i="1" kern="10">
                    <a:ln w="9525">
                      <a:solidFill>
                        <a:schemeClr val="folHlink"/>
                      </a:solidFill>
                      <a:round/>
                    </a:ln>
                    <a:solidFill>
                      <a:schemeClr val="folHlink"/>
                    </a:solidFill>
                    <a:latin typeface="Book Antiqua" panose="02040602050305030304" pitchFamily="18" charset="0"/>
                  </a:endParaRPr>
                </a:p>
              </p:txBody>
            </p:sp>
            <p:sp>
              <p:nvSpPr>
                <p:cNvPr id="29752" name="WordArt 102"/>
                <p:cNvSpPr>
                  <a:spLocks noChangeArrowheads="1" noChangeShapeType="1" noTextEdit="1"/>
                </p:cNvSpPr>
                <p:nvPr/>
              </p:nvSpPr>
              <p:spPr bwMode="auto">
                <a:xfrm>
                  <a:off x="3926" y="1413"/>
                  <a:ext cx="46" cy="86"/>
                </a:xfrm>
                <a:prstGeom prst="rect">
                  <a:avLst/>
                </a:prstGeom>
              </p:spPr>
              <p:txBody>
                <a:bodyPr wrap="none" fromWordArt="1">
                  <a:prstTxWarp prst="textPlain">
                    <a:avLst>
                      <a:gd name="adj" fmla="val 50000"/>
                    </a:avLst>
                  </a:prstTxWarp>
                </a:bodyPr>
                <a:lstStyle/>
                <a:p>
                  <a:pPr algn="ctr"/>
                  <a:r>
                    <a:rPr lang="en-US" altLang="zh-CN" sz="3600" kern="10">
                      <a:ln w="9525">
                        <a:solidFill>
                          <a:srgbClr val="FF0000"/>
                        </a:solidFill>
                        <a:round/>
                      </a:ln>
                      <a:solidFill>
                        <a:srgbClr val="FF0000"/>
                      </a:solidFill>
                      <a:latin typeface="宋体" panose="02010600030101010101" pitchFamily="2" charset="-122"/>
                    </a:rPr>
                    <a:t>2</a:t>
                  </a:r>
                  <a:endParaRPr lang="zh-CN" altLang="en-US" sz="3600" kern="10">
                    <a:ln w="9525">
                      <a:solidFill>
                        <a:srgbClr val="FF0000"/>
                      </a:solidFill>
                      <a:round/>
                    </a:ln>
                    <a:solidFill>
                      <a:srgbClr val="FF0000"/>
                    </a:solidFill>
                    <a:latin typeface="宋体" panose="02010600030101010101" pitchFamily="2" charset="-122"/>
                  </a:endParaRPr>
                </a:p>
              </p:txBody>
            </p:sp>
          </p:grpSp>
          <p:grpSp>
            <p:nvGrpSpPr>
              <p:cNvPr id="29736" name="Group 103"/>
              <p:cNvGrpSpPr/>
              <p:nvPr/>
            </p:nvGrpSpPr>
            <p:grpSpPr bwMode="auto">
              <a:xfrm>
                <a:off x="626004" y="3832225"/>
                <a:ext cx="2930525" cy="465138"/>
                <a:chOff x="2385" y="3454"/>
                <a:chExt cx="1846" cy="293"/>
              </a:xfrm>
            </p:grpSpPr>
            <p:sp>
              <p:nvSpPr>
                <p:cNvPr id="29737" name="Text Box 104"/>
                <p:cNvSpPr txBox="1">
                  <a:spLocks noChangeArrowheads="1"/>
                </p:cNvSpPr>
                <p:nvPr/>
              </p:nvSpPr>
              <p:spPr bwMode="auto">
                <a:xfrm>
                  <a:off x="2385" y="3466"/>
                  <a:ext cx="1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观察记录</a:t>
                  </a:r>
                  <a:endParaRPr kumimoji="1" lang="zh-CN" altLang="en-US" sz="2000" b="1">
                    <a:latin typeface="Times New Roman" panose="02020603050405020304" pitchFamily="18" charset="0"/>
                    <a:ea typeface="华文中宋" panose="02010600040101010101" pitchFamily="2" charset="-122"/>
                  </a:endParaRPr>
                </a:p>
              </p:txBody>
            </p:sp>
            <p:sp>
              <p:nvSpPr>
                <p:cNvPr id="29738" name="Text Box 105"/>
                <p:cNvSpPr txBox="1">
                  <a:spLocks noChangeArrowheads="1"/>
                </p:cNvSpPr>
                <p:nvPr/>
              </p:nvSpPr>
              <p:spPr bwMode="auto">
                <a:xfrm>
                  <a:off x="3376" y="3454"/>
                  <a:ext cx="8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华文中宋" panose="02010600040101010101" pitchFamily="2" charset="-122"/>
                    </a:rPr>
                    <a:t>干涉条纹</a:t>
                  </a:r>
                  <a:endParaRPr kumimoji="1" lang="zh-CN" altLang="en-US" sz="2000" b="1">
                    <a:latin typeface="Times New Roman" panose="02020603050405020304" pitchFamily="18" charset="0"/>
                    <a:ea typeface="华文中宋" panose="02010600040101010101" pitchFamily="2" charset="-122"/>
                  </a:endParaRPr>
                </a:p>
              </p:txBody>
            </p:sp>
            <p:grpSp>
              <p:nvGrpSpPr>
                <p:cNvPr id="29739" name="Group 106"/>
                <p:cNvGrpSpPr/>
                <p:nvPr/>
              </p:nvGrpSpPr>
              <p:grpSpPr bwMode="auto">
                <a:xfrm>
                  <a:off x="3150" y="3493"/>
                  <a:ext cx="248" cy="254"/>
                  <a:chOff x="3134" y="2841"/>
                  <a:chExt cx="293" cy="284"/>
                </a:xfrm>
              </p:grpSpPr>
              <p:sp>
                <p:nvSpPr>
                  <p:cNvPr id="29740" name="Oval 107"/>
                  <p:cNvSpPr>
                    <a:spLocks noChangeArrowheads="1"/>
                  </p:cNvSpPr>
                  <p:nvPr/>
                </p:nvSpPr>
                <p:spPr bwMode="auto">
                  <a:xfrm>
                    <a:off x="3134" y="2841"/>
                    <a:ext cx="293" cy="284"/>
                  </a:xfrm>
                  <a:prstGeom prst="ellipse">
                    <a:avLst/>
                  </a:prstGeom>
                  <a:gradFill rotWithShape="0">
                    <a:gsLst>
                      <a:gs pos="0">
                        <a:srgbClr val="FF6600"/>
                      </a:gs>
                      <a:gs pos="100000">
                        <a:srgbClr val="762F00"/>
                      </a:gs>
                    </a:gsLst>
                    <a:path path="shape">
                      <a:fillToRect l="50000" t="50000" r="50000" b="50000"/>
                    </a:path>
                  </a:gra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41" name="Rectangle 108"/>
                  <p:cNvSpPr>
                    <a:spLocks noChangeArrowheads="1"/>
                  </p:cNvSpPr>
                  <p:nvPr/>
                </p:nvSpPr>
                <p:spPr bwMode="auto">
                  <a:xfrm>
                    <a:off x="3186" y="2883"/>
                    <a:ext cx="64"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42" name="Rectangle 109"/>
                  <p:cNvSpPr>
                    <a:spLocks noChangeArrowheads="1"/>
                  </p:cNvSpPr>
                  <p:nvPr/>
                </p:nvSpPr>
                <p:spPr bwMode="auto">
                  <a:xfrm>
                    <a:off x="3250" y="2884"/>
                    <a:ext cx="64"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43" name="Rectangle 110"/>
                  <p:cNvSpPr>
                    <a:spLocks noChangeArrowheads="1"/>
                  </p:cNvSpPr>
                  <p:nvPr/>
                </p:nvSpPr>
                <p:spPr bwMode="auto">
                  <a:xfrm>
                    <a:off x="3313" y="2884"/>
                    <a:ext cx="65" cy="203"/>
                  </a:xfrm>
                  <a:prstGeom prst="rect">
                    <a:avLst/>
                  </a:prstGeom>
                  <a:gradFill rotWithShape="0">
                    <a:gsLst>
                      <a:gs pos="0">
                        <a:srgbClr val="760000"/>
                      </a:gs>
                      <a:gs pos="50000">
                        <a:srgbClr val="FF0000"/>
                      </a:gs>
                      <a:gs pos="100000">
                        <a:srgbClr val="76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sp>
          <p:nvSpPr>
            <p:cNvPr id="29711" name="Line 37"/>
            <p:cNvSpPr>
              <a:spLocks noChangeShapeType="1"/>
            </p:cNvSpPr>
            <p:nvPr/>
          </p:nvSpPr>
          <p:spPr bwMode="auto">
            <a:xfrm>
              <a:off x="1392414" y="5036963"/>
              <a:ext cx="995363" cy="0"/>
            </a:xfrm>
            <a:prstGeom prst="line">
              <a:avLst/>
            </a:prstGeom>
            <a:noFill/>
            <a:ln w="28575">
              <a:solidFill>
                <a:srgbClr val="99330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12" name="Object 2"/>
            <p:cNvGraphicFramePr>
              <a:graphicFrameLocks noChangeAspect="1"/>
            </p:cNvGraphicFramePr>
            <p:nvPr/>
          </p:nvGraphicFramePr>
          <p:xfrm>
            <a:off x="2468034" y="4852812"/>
            <a:ext cx="334963" cy="369888"/>
          </p:xfrm>
          <a:graphic>
            <a:graphicData uri="http://schemas.openxmlformats.org/presentationml/2006/ole">
              <mc:AlternateContent xmlns:mc="http://schemas.openxmlformats.org/markup-compatibility/2006">
                <mc:Choice xmlns:v="urn:schemas-microsoft-com:vml" Requires="v">
                  <p:oleObj spid="_x0000_s29834" name="Equation" r:id="rId2" imgW="127000" imgH="139700" progId="Equation.DSMT4">
                    <p:embed/>
                  </p:oleObj>
                </mc:Choice>
                <mc:Fallback>
                  <p:oleObj name="Equation" r:id="rId2" imgW="127000" imgH="1397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034" y="4852812"/>
                          <a:ext cx="334963"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 name="Object 3"/>
          <p:cNvGraphicFramePr>
            <a:graphicFrameLocks noChangeAspect="1"/>
          </p:cNvGraphicFramePr>
          <p:nvPr/>
        </p:nvGraphicFramePr>
        <p:xfrm>
          <a:off x="4457700" y="3141663"/>
          <a:ext cx="4038600" cy="1771650"/>
        </p:xfrm>
        <a:graphic>
          <a:graphicData uri="http://schemas.openxmlformats.org/presentationml/2006/ole">
            <mc:AlternateContent xmlns:mc="http://schemas.openxmlformats.org/markup-compatibility/2006">
              <mc:Choice xmlns:v="urn:schemas-microsoft-com:vml" Requires="v">
                <p:oleObj spid="_x0000_s29835" name="Equation" r:id="rId4" imgW="1841500" imgH="787400" progId="Equation.DSMT4">
                  <p:embed/>
                </p:oleObj>
              </mc:Choice>
              <mc:Fallback>
                <p:oleObj name="Equation" r:id="rId4" imgW="1841500" imgH="787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3141663"/>
                        <a:ext cx="4038600" cy="1771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 name="Object 4"/>
          <p:cNvGraphicFramePr>
            <a:graphicFrameLocks noChangeAspect="1"/>
          </p:cNvGraphicFramePr>
          <p:nvPr/>
        </p:nvGraphicFramePr>
        <p:xfrm>
          <a:off x="4402138" y="693738"/>
          <a:ext cx="4025900" cy="1060450"/>
        </p:xfrm>
        <a:graphic>
          <a:graphicData uri="http://schemas.openxmlformats.org/presentationml/2006/ole">
            <mc:AlternateContent xmlns:mc="http://schemas.openxmlformats.org/markup-compatibility/2006">
              <mc:Choice xmlns:v="urn:schemas-microsoft-com:vml" Requires="v">
                <p:oleObj spid="_x0000_s29836" name="Equation" r:id="rId6" imgW="2108200" imgH="431800" progId="Equation.DSMT4">
                  <p:embed/>
                </p:oleObj>
              </mc:Choice>
              <mc:Fallback>
                <p:oleObj name="Equation" r:id="rId6" imgW="2108200" imgH="431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693738"/>
                        <a:ext cx="402590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 name="Object 6"/>
          <p:cNvGraphicFramePr>
            <a:graphicFrameLocks noChangeAspect="1"/>
          </p:cNvGraphicFramePr>
          <p:nvPr/>
        </p:nvGraphicFramePr>
        <p:xfrm>
          <a:off x="4403725" y="1743075"/>
          <a:ext cx="3609975" cy="1182688"/>
        </p:xfrm>
        <a:graphic>
          <a:graphicData uri="http://schemas.openxmlformats.org/presentationml/2006/ole">
            <mc:AlternateContent xmlns:mc="http://schemas.openxmlformats.org/markup-compatibility/2006">
              <mc:Choice xmlns:v="urn:schemas-microsoft-com:vml" Requires="v">
                <p:oleObj spid="_x0000_s29837" name="Equation" r:id="rId8" imgW="1892300" imgH="482600" progId="Equation.DSMT4">
                  <p:embed/>
                </p:oleObj>
              </mc:Choice>
              <mc:Fallback>
                <p:oleObj name="Equation" r:id="rId8" imgW="1892300" imgH="4826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3725" y="1743075"/>
                        <a:ext cx="3609975"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 name="Text Box 46"/>
          <p:cNvSpPr txBox="1">
            <a:spLocks noChangeArrowheads="1"/>
          </p:cNvSpPr>
          <p:nvPr/>
        </p:nvSpPr>
        <p:spPr bwMode="auto">
          <a:xfrm>
            <a:off x="4221163" y="0"/>
            <a:ext cx="3873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lang="zh-CN" altLang="en-US" sz="2800" b="1"/>
              <a:t>按照伽利略速度变换</a:t>
            </a:r>
            <a:endParaRPr lang="zh-CN" altLang="en-US" sz="1800" b="1"/>
          </a:p>
        </p:txBody>
      </p:sp>
      <p:grpSp>
        <p:nvGrpSpPr>
          <p:cNvPr id="17" name="Group 94"/>
          <p:cNvGrpSpPr/>
          <p:nvPr/>
        </p:nvGrpSpPr>
        <p:grpSpPr bwMode="auto">
          <a:xfrm>
            <a:off x="1379538" y="1885950"/>
            <a:ext cx="1684337" cy="1544638"/>
            <a:chOff x="1380243" y="1885951"/>
            <a:chExt cx="1683985" cy="1544814"/>
          </a:xfrm>
        </p:grpSpPr>
        <p:graphicFrame>
          <p:nvGraphicFramePr>
            <p:cNvPr id="29708" name="Object 12"/>
            <p:cNvGraphicFramePr>
              <a:graphicFrameLocks noChangeAspect="1"/>
            </p:cNvGraphicFramePr>
            <p:nvPr/>
          </p:nvGraphicFramePr>
          <p:xfrm>
            <a:off x="2667353" y="2949752"/>
            <a:ext cx="396875" cy="481013"/>
          </p:xfrm>
          <a:graphic>
            <a:graphicData uri="http://schemas.openxmlformats.org/presentationml/2006/ole">
              <mc:AlternateContent xmlns:mc="http://schemas.openxmlformats.org/markup-compatibility/2006">
                <mc:Choice xmlns:v="urn:schemas-microsoft-com:vml" Requires="v">
                  <p:oleObj spid="_x0000_s29838" name="Equation" r:id="rId10" imgW="177800" imgH="215900" progId="Equation.3">
                    <p:embed/>
                  </p:oleObj>
                </mc:Choice>
                <mc:Fallback>
                  <p:oleObj name="Equation" r:id="rId10" imgW="177800" imgH="2159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353" y="2949752"/>
                          <a:ext cx="396875" cy="4810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3"/>
            <p:cNvGraphicFramePr>
              <a:graphicFrameLocks noChangeAspect="1"/>
            </p:cNvGraphicFramePr>
            <p:nvPr/>
          </p:nvGraphicFramePr>
          <p:xfrm>
            <a:off x="1380243" y="1885951"/>
            <a:ext cx="407987" cy="461963"/>
          </p:xfrm>
          <a:graphic>
            <a:graphicData uri="http://schemas.openxmlformats.org/presentationml/2006/ole">
              <mc:AlternateContent xmlns:mc="http://schemas.openxmlformats.org/markup-compatibility/2006">
                <mc:Choice xmlns:v="urn:schemas-microsoft-com:vml" Requires="v">
                  <p:oleObj spid="_x0000_s29839" name="Equation" r:id="rId12" imgW="190500" imgH="215900" progId="Equation.3">
                    <p:embed/>
                  </p:oleObj>
                </mc:Choice>
                <mc:Fallback>
                  <p:oleObj name="Equation" r:id="rId12" imgW="190500" imgH="2159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0243" y="1885951"/>
                          <a:ext cx="407987" cy="461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6" name="Object 14"/>
          <p:cNvGraphicFramePr>
            <a:graphicFrameLocks noChangeAspect="1"/>
          </p:cNvGraphicFramePr>
          <p:nvPr/>
        </p:nvGraphicFramePr>
        <p:xfrm>
          <a:off x="1296988" y="5588000"/>
          <a:ext cx="6583362" cy="1270000"/>
        </p:xfrm>
        <a:graphic>
          <a:graphicData uri="http://schemas.openxmlformats.org/presentationml/2006/ole">
            <mc:AlternateContent xmlns:mc="http://schemas.openxmlformats.org/markup-compatibility/2006">
              <mc:Choice xmlns:v="urn:schemas-microsoft-com:vml" Requires="v">
                <p:oleObj spid="_x0000_s29840" name="Equation" r:id="rId14" imgW="2794000" imgH="558800" progId="Equation.DSMT4">
                  <p:embed/>
                </p:oleObj>
              </mc:Choice>
              <mc:Fallback>
                <p:oleObj name="Equation" r:id="rId14" imgW="2794000" imgH="55880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6988" y="5588000"/>
                        <a:ext cx="6583362" cy="1270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Rectangle 42"/>
          <p:cNvSpPr>
            <a:spLocks noChangeArrowheads="1"/>
          </p:cNvSpPr>
          <p:nvPr/>
        </p:nvSpPr>
        <p:spPr bwMode="auto">
          <a:xfrm>
            <a:off x="454025" y="5078413"/>
            <a:ext cx="6556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干涉仪转</a:t>
            </a:r>
            <a:r>
              <a:rPr lang="en-US" altLang="zh-CN" sz="2800" b="1">
                <a:latin typeface="Times New Roman" panose="02020603050405020304" pitchFamily="18" charset="0"/>
                <a:cs typeface="Times New Roman" panose="02020603050405020304" pitchFamily="18" charset="0"/>
              </a:rPr>
              <a:t>90</a:t>
            </a:r>
            <a:r>
              <a:rPr lang="en-US" altLang="zh-CN" sz="2800" b="1" baseline="30000">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后</a:t>
            </a:r>
            <a:r>
              <a:rPr lang="zh-CN" altLang="en-US" sz="2800" b="1"/>
              <a:t>，时间间隔变成</a:t>
            </a:r>
            <a:endParaRPr lang="zh-CN" altLang="en-US" sz="2800" b="1">
              <a:latin typeface="Times New Roman" panose="02020603050405020304" pitchFamily="18" charset="0"/>
              <a:cs typeface="Times New Roman" panose="02020603050405020304" pitchFamily="18" charset="0"/>
            </a:endParaRPr>
          </a:p>
        </p:txBody>
      </p:sp>
      <p:sp>
        <p:nvSpPr>
          <p:cNvPr id="98" name="Freeform 47"/>
          <p:cNvSpPr/>
          <p:nvPr/>
        </p:nvSpPr>
        <p:spPr bwMode="auto">
          <a:xfrm rot="916349">
            <a:off x="2820988" y="3148013"/>
            <a:ext cx="477837" cy="709612"/>
          </a:xfrm>
          <a:custGeom>
            <a:avLst/>
            <a:gdLst>
              <a:gd name="T0" fmla="*/ 2147483646 w 301"/>
              <a:gd name="T1" fmla="*/ 0 h 447"/>
              <a:gd name="T2" fmla="*/ 2147483646 w 301"/>
              <a:gd name="T3" fmla="*/ 2147483646 h 447"/>
              <a:gd name="T4" fmla="*/ 2147483646 w 301"/>
              <a:gd name="T5" fmla="*/ 2147483646 h 447"/>
              <a:gd name="T6" fmla="*/ 0 w 301"/>
              <a:gd name="T7" fmla="*/ 2147483646 h 447"/>
              <a:gd name="T8" fmla="*/ 0 60000 65536"/>
              <a:gd name="T9" fmla="*/ 0 60000 65536"/>
              <a:gd name="T10" fmla="*/ 0 60000 65536"/>
              <a:gd name="T11" fmla="*/ 0 60000 65536"/>
              <a:gd name="T12" fmla="*/ 0 w 301"/>
              <a:gd name="T13" fmla="*/ 0 h 447"/>
              <a:gd name="T14" fmla="*/ 301 w 301"/>
              <a:gd name="T15" fmla="*/ 447 h 447"/>
            </a:gdLst>
            <a:ahLst/>
            <a:cxnLst>
              <a:cxn ang="T8">
                <a:pos x="T0" y="T1"/>
              </a:cxn>
              <a:cxn ang="T9">
                <a:pos x="T2" y="T3"/>
              </a:cxn>
              <a:cxn ang="T10">
                <a:pos x="T4" y="T5"/>
              </a:cxn>
              <a:cxn ang="T11">
                <a:pos x="T6" y="T7"/>
              </a:cxn>
            </a:cxnLst>
            <a:rect l="T12" t="T13" r="T14" b="T15"/>
            <a:pathLst>
              <a:path w="301" h="447">
                <a:moveTo>
                  <a:pt x="301" y="0"/>
                </a:moveTo>
                <a:cubicBezTo>
                  <a:pt x="295" y="69"/>
                  <a:pt x="290" y="139"/>
                  <a:pt x="267" y="198"/>
                </a:cubicBezTo>
                <a:cubicBezTo>
                  <a:pt x="244" y="257"/>
                  <a:pt x="207" y="312"/>
                  <a:pt x="163" y="353"/>
                </a:cubicBezTo>
                <a:cubicBezTo>
                  <a:pt x="119" y="394"/>
                  <a:pt x="27" y="431"/>
                  <a:pt x="0" y="447"/>
                </a:cubicBezTo>
              </a:path>
            </a:pathLst>
          </a:custGeom>
          <a:noFill/>
          <a:ln w="28575">
            <a:solidFill>
              <a:srgbClr val="FF0066"/>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blinds(horizontal)">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blinds(horizontal)">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blinds(horizontal)">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blinds(horizontal)">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blinds(horizontal)">
                                      <p:cBhvr>
                                        <p:cTn id="32" dur="5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blinds(horizontal)">
                                      <p:cBhvr>
                                        <p:cTn id="37" dur="5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blinds(horizontal)">
                                      <p:cBhvr>
                                        <p:cTn id="4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utoUpdateAnimBg="0"/>
      <p:bldP spid="97" grpId="0" autoUpdateAnimBg="0"/>
      <p:bldP spid="9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23EB48-10BF-47CB-B0F6-0CBC8EEA3D8D}" type="slidenum">
              <a:rPr lang="en-US" altLang="zh-CN" sz="1800" smtClean="0">
                <a:solidFill>
                  <a:srgbClr val="0000FF"/>
                </a:solidFill>
              </a:rPr>
            </a:fld>
            <a:endParaRPr lang="en-US" altLang="zh-CN" sz="1800" smtClean="0">
              <a:solidFill>
                <a:srgbClr val="0000FF"/>
              </a:solidFill>
            </a:endParaRPr>
          </a:p>
        </p:txBody>
      </p:sp>
      <p:sp>
        <p:nvSpPr>
          <p:cNvPr id="228394" name="Rectangle 42"/>
          <p:cNvSpPr>
            <a:spLocks noChangeArrowheads="1"/>
          </p:cNvSpPr>
          <p:nvPr/>
        </p:nvSpPr>
        <p:spPr bwMode="auto">
          <a:xfrm>
            <a:off x="301625" y="173038"/>
            <a:ext cx="6273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干涉仪转</a:t>
            </a:r>
            <a:r>
              <a:rPr lang="en-US" altLang="zh-CN" sz="2800" b="1">
                <a:latin typeface="Times New Roman" panose="02020603050405020304" pitchFamily="18" charset="0"/>
                <a:cs typeface="Times New Roman" panose="02020603050405020304" pitchFamily="18" charset="0"/>
              </a:rPr>
              <a:t>90</a:t>
            </a:r>
            <a:r>
              <a:rPr lang="en-US" altLang="zh-CN" sz="2800" b="1" baseline="30000">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引起时间差的变化为</a:t>
            </a:r>
            <a:endParaRPr lang="zh-CN" altLang="en-US" sz="2800" b="1">
              <a:latin typeface="Times New Roman" panose="02020603050405020304" pitchFamily="18" charset="0"/>
              <a:cs typeface="Times New Roman" panose="02020603050405020304" pitchFamily="18" charset="0"/>
            </a:endParaRPr>
          </a:p>
        </p:txBody>
      </p:sp>
      <p:graphicFrame>
        <p:nvGraphicFramePr>
          <p:cNvPr id="228395" name="Object 2"/>
          <p:cNvGraphicFramePr>
            <a:graphicFrameLocks noChangeAspect="1"/>
          </p:cNvGraphicFramePr>
          <p:nvPr/>
        </p:nvGraphicFramePr>
        <p:xfrm>
          <a:off x="2816225" y="685800"/>
          <a:ext cx="3100388" cy="957263"/>
        </p:xfrm>
        <a:graphic>
          <a:graphicData uri="http://schemas.openxmlformats.org/presentationml/2006/ole">
            <mc:AlternateContent xmlns:mc="http://schemas.openxmlformats.org/markup-compatibility/2006">
              <mc:Choice xmlns:v="urn:schemas-microsoft-com:vml" Requires="v">
                <p:oleObj spid="_x0000_s30771" name="Equation" r:id="rId1" imgW="1384300" imgH="419100" progId="Equation.DSMT4">
                  <p:embed/>
                </p:oleObj>
              </mc:Choice>
              <mc:Fallback>
                <p:oleObj name="Equation" r:id="rId1" imgW="1384300" imgH="4191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225" y="685800"/>
                        <a:ext cx="3100388" cy="957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396" name="Rectangle 44"/>
          <p:cNvSpPr>
            <a:spLocks noChangeArrowheads="1"/>
          </p:cNvSpPr>
          <p:nvPr/>
        </p:nvSpPr>
        <p:spPr bwMode="auto">
          <a:xfrm>
            <a:off x="276225" y="1597025"/>
            <a:ext cx="8496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由干涉理论，时间差的变化引起</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的</a:t>
            </a:r>
            <a:r>
              <a:rPr lang="zh-CN" altLang="en-US" sz="2800" b="1">
                <a:latin typeface="Times New Roman" panose="02020603050405020304" pitchFamily="18" charset="0"/>
                <a:cs typeface="Times New Roman" panose="02020603050405020304" pitchFamily="18" charset="0"/>
              </a:rPr>
              <a:t>移动</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条纹数</a:t>
            </a:r>
            <a:endParaRPr lang="zh-CN" altLang="en-US" sz="2800" b="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28397" name="Object 3"/>
          <p:cNvGraphicFramePr>
            <a:graphicFrameLocks noChangeAspect="1"/>
          </p:cNvGraphicFramePr>
          <p:nvPr/>
        </p:nvGraphicFramePr>
        <p:xfrm>
          <a:off x="2322513" y="2227263"/>
          <a:ext cx="4408487" cy="957262"/>
        </p:xfrm>
        <a:graphic>
          <a:graphicData uri="http://schemas.openxmlformats.org/presentationml/2006/ole">
            <mc:AlternateContent xmlns:mc="http://schemas.openxmlformats.org/markup-compatibility/2006">
              <mc:Choice xmlns:v="urn:schemas-microsoft-com:vml" Requires="v">
                <p:oleObj spid="_x0000_s30772" name="Equation" r:id="rId3" imgW="1968500" imgH="419100" progId="Equation.DSMT4">
                  <p:embed/>
                </p:oleObj>
              </mc:Choice>
              <mc:Fallback>
                <p:oleObj name="Equation" r:id="rId3" imgW="1968500" imgH="4191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513" y="2227263"/>
                        <a:ext cx="4408487" cy="9572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9"/>
          <p:cNvGrpSpPr/>
          <p:nvPr/>
        </p:nvGrpSpPr>
        <p:grpSpPr bwMode="auto">
          <a:xfrm>
            <a:off x="741363" y="3246438"/>
            <a:ext cx="7546975" cy="569912"/>
            <a:chOff x="224" y="2254"/>
            <a:chExt cx="4754" cy="359"/>
          </a:xfrm>
        </p:grpSpPr>
        <p:sp>
          <p:nvSpPr>
            <p:cNvPr id="30734" name="Rectangle 46"/>
            <p:cNvSpPr>
              <a:spLocks noChangeArrowheads="1"/>
            </p:cNvSpPr>
            <p:nvPr/>
          </p:nvSpPr>
          <p:spPr bwMode="auto">
            <a:xfrm>
              <a:off x="224" y="2275"/>
              <a:ext cx="5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cs typeface="Times New Roman" panose="02020603050405020304" pitchFamily="18" charset="0"/>
                </a:rPr>
                <a:t>对于</a:t>
              </a:r>
              <a:endParaRPr lang="zh-CN" altLang="en-US" sz="2800" b="1">
                <a:latin typeface="Times New Roman" panose="02020603050405020304" pitchFamily="18" charset="0"/>
                <a:cs typeface="Times New Roman" panose="02020603050405020304" pitchFamily="18" charset="0"/>
              </a:endParaRPr>
            </a:p>
          </p:txBody>
        </p:sp>
        <p:graphicFrame>
          <p:nvGraphicFramePr>
            <p:cNvPr id="30735" name="Object 6"/>
            <p:cNvGraphicFramePr>
              <a:graphicFrameLocks noChangeAspect="1"/>
            </p:cNvGraphicFramePr>
            <p:nvPr/>
          </p:nvGraphicFramePr>
          <p:xfrm>
            <a:off x="791" y="2254"/>
            <a:ext cx="4187" cy="359"/>
          </p:xfrm>
          <a:graphic>
            <a:graphicData uri="http://schemas.openxmlformats.org/presentationml/2006/ole">
              <mc:AlternateContent xmlns:mc="http://schemas.openxmlformats.org/markup-compatibility/2006">
                <mc:Choice xmlns:v="urn:schemas-microsoft-com:vml" Requires="v">
                  <p:oleObj spid="_x0000_s30773" name="Equation" r:id="rId5" imgW="2819400" imgH="241300" progId="Equation.DSMT4">
                    <p:embed/>
                  </p:oleObj>
                </mc:Choice>
                <mc:Fallback>
                  <p:oleObj name="Equation" r:id="rId5" imgW="28194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 y="2254"/>
                          <a:ext cx="4187"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8400" name="Object 4"/>
          <p:cNvGraphicFramePr>
            <a:graphicFrameLocks noChangeAspect="1"/>
          </p:cNvGraphicFramePr>
          <p:nvPr/>
        </p:nvGraphicFramePr>
        <p:xfrm>
          <a:off x="3629025" y="3935413"/>
          <a:ext cx="1855788" cy="450850"/>
        </p:xfrm>
        <a:graphic>
          <a:graphicData uri="http://schemas.openxmlformats.org/presentationml/2006/ole">
            <mc:AlternateContent xmlns:mc="http://schemas.openxmlformats.org/markup-compatibility/2006">
              <mc:Choice xmlns:v="urn:schemas-microsoft-com:vml" Requires="v">
                <p:oleObj spid="_x0000_s30774" name="Equation" r:id="rId7" imgW="698500" imgH="177800" progId="Equation.3">
                  <p:embed/>
                </p:oleObj>
              </mc:Choice>
              <mc:Fallback>
                <p:oleObj name="Equation" r:id="rId7" imgW="698500" imgH="177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9025" y="3935413"/>
                        <a:ext cx="1855788" cy="450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433" name="Rectangle 81"/>
          <p:cNvSpPr>
            <a:spLocks noChangeArrowheads="1"/>
          </p:cNvSpPr>
          <p:nvPr/>
        </p:nvSpPr>
        <p:spPr bwMode="auto">
          <a:xfrm>
            <a:off x="282575" y="6196013"/>
            <a:ext cx="720883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lang="zh-CN" altLang="en-US" sz="2800" b="1">
                <a:latin typeface="Times New Roman" panose="02020603050405020304" pitchFamily="18" charset="0"/>
                <a:ea typeface="华文新魏" panose="02010800040101010101" pitchFamily="2" charset="-122"/>
                <a:cs typeface="Times New Roman" panose="02020603050405020304" pitchFamily="18" charset="0"/>
              </a:rPr>
              <a:t>这表明以太不存在，光速与参考系无关。</a:t>
            </a:r>
            <a:endParaRPr lang="zh-CN" altLang="en-US" sz="2800" b="1">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 name="Text Box 304"/>
          <p:cNvSpPr txBox="1">
            <a:spLocks noChangeArrowheads="1"/>
          </p:cNvSpPr>
          <p:nvPr/>
        </p:nvSpPr>
        <p:spPr bwMode="auto">
          <a:xfrm>
            <a:off x="254000" y="4000500"/>
            <a:ext cx="20875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2" charset="-122"/>
              </a:rPr>
              <a:t>实测结果</a:t>
            </a:r>
            <a:endParaRPr kumimoji="1" lang="zh-CN" altLang="en-US" sz="2800" b="1">
              <a:solidFill>
                <a:srgbClr val="0000FF"/>
              </a:solidFill>
              <a:latin typeface="Times New Roman" panose="02020603050405020304" pitchFamily="18" charset="0"/>
              <a:ea typeface="黑体" panose="02010609060101010101" pitchFamily="2" charset="-122"/>
            </a:endParaRPr>
          </a:p>
        </p:txBody>
      </p:sp>
      <p:grpSp>
        <p:nvGrpSpPr>
          <p:cNvPr id="3" name="Group 19"/>
          <p:cNvGrpSpPr/>
          <p:nvPr/>
        </p:nvGrpSpPr>
        <p:grpSpPr bwMode="auto">
          <a:xfrm>
            <a:off x="250825" y="4494213"/>
            <a:ext cx="8531225" cy="1693862"/>
            <a:chOff x="250825" y="5767388"/>
            <a:chExt cx="8893175" cy="1693483"/>
          </a:xfrm>
        </p:grpSpPr>
        <p:sp>
          <p:nvSpPr>
            <p:cNvPr id="18" name="Text Box 305"/>
            <p:cNvSpPr txBox="1">
              <a:spLocks noChangeArrowheads="1"/>
            </p:cNvSpPr>
            <p:nvPr/>
          </p:nvSpPr>
          <p:spPr bwMode="auto">
            <a:xfrm>
              <a:off x="250825" y="5767388"/>
              <a:ext cx="8893175" cy="1693483"/>
            </a:xfrm>
            <a:prstGeom prst="rect">
              <a:avLst/>
            </a:prstGeom>
            <a:noFill/>
            <a:ln w="9525">
              <a:noFill/>
              <a:miter lim="800000"/>
            </a:ln>
            <a:effectLst/>
          </p:spPr>
          <p:txBody>
            <a:bodyPr>
              <a:spAutoFit/>
            </a:bodyPr>
            <a:lstStyle/>
            <a:p>
              <a:pPr eaLnBrk="1" hangingPunct="1">
                <a:lnSpc>
                  <a:spcPct val="130000"/>
                </a:lnSpc>
                <a:spcBef>
                  <a:spcPct val="50000"/>
                </a:spcBef>
                <a:defRPr/>
              </a:pPr>
              <a:r>
                <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rPr>
                <a:t>经过不同季节、不同时间反复仔细观测，没有发现预期的条纹移动。       。被称为有关寻找</a:t>
              </a:r>
              <a:r>
                <a:rPr kumimoji="1" lang="zh-CN" altLang="en-US" sz="2800" b="1" dirty="0">
                  <a:solidFill>
                    <a:schemeClr val="folHlink"/>
                  </a:solidFill>
                  <a:effectLst>
                    <a:outerShdw blurRad="38100" dist="38100" dir="2700000" algn="tl">
                      <a:srgbClr val="C0C0C0"/>
                    </a:outerShdw>
                  </a:effectLst>
                  <a:latin typeface="Times New Roman" panose="02020603050405020304"/>
                  <a:ea typeface="黑体" panose="02010609060101010101" pitchFamily="2" charset="-122"/>
                </a:rPr>
                <a:t>“</a:t>
              </a:r>
              <a:r>
                <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rPr>
                <a:t>以太</a:t>
              </a:r>
              <a:r>
                <a:rPr kumimoji="1" lang="zh-CN" altLang="en-US" sz="2800" b="1" dirty="0">
                  <a:solidFill>
                    <a:schemeClr val="folHlink"/>
                  </a:solidFill>
                  <a:effectLst>
                    <a:outerShdw blurRad="38100" dist="38100" dir="2700000" algn="tl">
                      <a:srgbClr val="C0C0C0"/>
                    </a:outerShdw>
                  </a:effectLst>
                  <a:latin typeface="Times New Roman" panose="02020603050405020304"/>
                  <a:ea typeface="黑体" panose="02010609060101010101" pitchFamily="2" charset="-122"/>
                </a:rPr>
                <a:t>”</a:t>
              </a:r>
              <a:r>
                <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rPr>
                <a:t>著名的</a:t>
              </a:r>
              <a:r>
                <a:rPr kumimoji="1" lang="zh-CN" altLang="en-US" sz="2800" b="1" dirty="0">
                  <a:solidFill>
                    <a:schemeClr val="folHlink"/>
                  </a:solidFill>
                  <a:effectLst>
                    <a:outerShdw blurRad="38100" dist="38100" dir="2700000" algn="tl">
                      <a:srgbClr val="C0C0C0"/>
                    </a:outerShdw>
                  </a:effectLst>
                  <a:latin typeface="Times New Roman" panose="02020603050405020304"/>
                  <a:ea typeface="黑体" panose="02010609060101010101" pitchFamily="2" charset="-122"/>
                </a:rPr>
                <a:t>“</a:t>
              </a:r>
              <a:r>
                <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rPr>
                <a:t>零结果</a:t>
              </a:r>
              <a:r>
                <a:rPr kumimoji="1" lang="zh-CN" altLang="en-US" sz="2800" b="1" dirty="0">
                  <a:solidFill>
                    <a:schemeClr val="folHlink"/>
                  </a:solidFill>
                  <a:effectLst>
                    <a:outerShdw blurRad="38100" dist="38100" dir="2700000" algn="tl">
                      <a:srgbClr val="C0C0C0"/>
                    </a:outerShdw>
                  </a:effectLst>
                  <a:latin typeface="Times New Roman" panose="02020603050405020304"/>
                  <a:ea typeface="黑体" panose="02010609060101010101" pitchFamily="2" charset="-122"/>
                </a:rPr>
                <a:t>”</a:t>
              </a:r>
              <a:r>
                <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aphicFrame>
          <p:nvGraphicFramePr>
            <p:cNvPr id="30733" name="Object 7"/>
            <p:cNvGraphicFramePr>
              <a:graphicFrameLocks noChangeAspect="1"/>
            </p:cNvGraphicFramePr>
            <p:nvPr/>
          </p:nvGraphicFramePr>
          <p:xfrm>
            <a:off x="3046246" y="6470939"/>
            <a:ext cx="1060450" cy="404813"/>
          </p:xfrm>
          <a:graphic>
            <a:graphicData uri="http://schemas.openxmlformats.org/presentationml/2006/ole">
              <mc:AlternateContent xmlns:mc="http://schemas.openxmlformats.org/markup-compatibility/2006">
                <mc:Choice xmlns:v="urn:schemas-microsoft-com:vml" Requires="v">
                  <p:oleObj spid="_x0000_s30775" name="Equation" r:id="rId9" imgW="508000" imgH="177800" progId="Equation.DSMT4">
                    <p:embed/>
                  </p:oleObj>
                </mc:Choice>
                <mc:Fallback>
                  <p:oleObj name="Equation" r:id="rId9" imgW="508000" imgH="177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6246" y="6470939"/>
                          <a:ext cx="1060450" cy="4048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8394"/>
                                        </p:tgtEl>
                                        <p:attrNameLst>
                                          <p:attrName>style.visibility</p:attrName>
                                        </p:attrNameLst>
                                      </p:cBhvr>
                                      <p:to>
                                        <p:strVal val="visible"/>
                                      </p:to>
                                    </p:set>
                                    <p:animEffect transition="in" filter="blinds(horizontal)">
                                      <p:cBhvr>
                                        <p:cTn id="7" dur="500"/>
                                        <p:tgtEl>
                                          <p:spTgt spid="228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95"/>
                                        </p:tgtEl>
                                        <p:attrNameLst>
                                          <p:attrName>style.visibility</p:attrName>
                                        </p:attrNameLst>
                                      </p:cBhvr>
                                      <p:to>
                                        <p:strVal val="visible"/>
                                      </p:to>
                                    </p:set>
                                    <p:animEffect transition="in" filter="blinds(horizontal)">
                                      <p:cBhvr>
                                        <p:cTn id="12" dur="500"/>
                                        <p:tgtEl>
                                          <p:spTgt spid="2283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8396"/>
                                        </p:tgtEl>
                                        <p:attrNameLst>
                                          <p:attrName>style.visibility</p:attrName>
                                        </p:attrNameLst>
                                      </p:cBhvr>
                                      <p:to>
                                        <p:strVal val="visible"/>
                                      </p:to>
                                    </p:set>
                                    <p:animEffect transition="in" filter="blinds(horizontal)">
                                      <p:cBhvr>
                                        <p:cTn id="17" dur="500"/>
                                        <p:tgtEl>
                                          <p:spTgt spid="2283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8397"/>
                                        </p:tgtEl>
                                        <p:attrNameLst>
                                          <p:attrName>style.visibility</p:attrName>
                                        </p:attrNameLst>
                                      </p:cBhvr>
                                      <p:to>
                                        <p:strVal val="visible"/>
                                      </p:to>
                                    </p:set>
                                    <p:animEffect transition="in" filter="blinds(horizontal)">
                                      <p:cBhvr>
                                        <p:cTn id="22" dur="500"/>
                                        <p:tgtEl>
                                          <p:spTgt spid="2283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8400"/>
                                        </p:tgtEl>
                                        <p:attrNameLst>
                                          <p:attrName>style.visibility</p:attrName>
                                        </p:attrNameLst>
                                      </p:cBhvr>
                                      <p:to>
                                        <p:strVal val="visible"/>
                                      </p:to>
                                    </p:set>
                                    <p:animEffect transition="in" filter="blinds(horizontal)">
                                      <p:cBhvr>
                                        <p:cTn id="32" dur="500"/>
                                        <p:tgtEl>
                                          <p:spTgt spid="22840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linds(horizontal)">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8433"/>
                                        </p:tgtEl>
                                        <p:attrNameLst>
                                          <p:attrName>style.visibility</p:attrName>
                                        </p:attrNameLst>
                                      </p:cBhvr>
                                      <p:to>
                                        <p:strVal val="visible"/>
                                      </p:to>
                                    </p:set>
                                    <p:animEffect transition="in" filter="wipe(left)">
                                      <p:cBhvr>
                                        <p:cTn id="46" dur="500"/>
                                        <p:tgtEl>
                                          <p:spTgt spid="228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94" grpId="0" autoUpdateAnimBg="0"/>
      <p:bldP spid="228396" grpId="0" autoUpdateAnimBg="0"/>
      <p:bldP spid="228433" grpId="0" autoUpdateAnimBg="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AB39D62-2DFB-4D34-88D8-4E05CE0BD2A6}" type="slidenum">
              <a:rPr lang="en-US" altLang="zh-CN" sz="1800" smtClean="0">
                <a:solidFill>
                  <a:srgbClr val="0000FF"/>
                </a:solidFill>
              </a:rPr>
            </a:fld>
            <a:endParaRPr lang="en-US" altLang="zh-CN" sz="1800" smtClean="0">
              <a:solidFill>
                <a:srgbClr val="0000FF"/>
              </a:solidFill>
            </a:endParaRPr>
          </a:p>
        </p:txBody>
      </p:sp>
      <p:sp>
        <p:nvSpPr>
          <p:cNvPr id="1026" name="Text Box 2"/>
          <p:cNvSpPr txBox="1">
            <a:spLocks noChangeArrowheads="1"/>
          </p:cNvSpPr>
          <p:nvPr/>
        </p:nvSpPr>
        <p:spPr bwMode="auto">
          <a:xfrm>
            <a:off x="0" y="0"/>
            <a:ext cx="9144000" cy="641350"/>
          </a:xfrm>
          <a:prstGeom prst="rect">
            <a:avLst/>
          </a:prstGeom>
          <a:noFill/>
          <a:ln w="9525">
            <a:noFill/>
            <a:miter lim="800000"/>
          </a:ln>
          <a:effectLst/>
        </p:spPr>
        <p:txBody>
          <a:bodyPr>
            <a:spAutoFit/>
          </a:bodyPr>
          <a:lstStyle/>
          <a:p>
            <a:pPr algn="ctr" eaLnBrk="1" hangingPunct="1">
              <a:spcBef>
                <a:spcPct val="50000"/>
              </a:spcBef>
              <a:defRPr/>
            </a:pPr>
            <a:r>
              <a:rPr kumimoji="1" lang="zh-CN" altLang="en-US" sz="36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第</a:t>
            </a:r>
            <a:r>
              <a:rPr kumimoji="1" lang="en-US" altLang="zh-CN" sz="36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6</a:t>
            </a:r>
            <a:r>
              <a:rPr kumimoji="1" lang="zh-CN" altLang="en-US" sz="36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章  狭义相对论</a:t>
            </a:r>
            <a:endParaRPr kumimoji="1" lang="zh-CN" altLang="en-US" sz="36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029" name="Text Box 5"/>
          <p:cNvSpPr txBox="1">
            <a:spLocks noChangeArrowheads="1"/>
          </p:cNvSpPr>
          <p:nvPr/>
        </p:nvSpPr>
        <p:spPr bwMode="auto">
          <a:xfrm>
            <a:off x="200025" y="1323975"/>
            <a:ext cx="7696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solidFill>
                  <a:srgbClr val="FF3300"/>
                </a:solidFill>
                <a:latin typeface="Times New Roman" panose="02020603050405020304" pitchFamily="18" charset="0"/>
                <a:ea typeface="黑体" panose="02010609060101010101" pitchFamily="2" charset="-122"/>
              </a:rPr>
              <a:t>一、牛顿力学（经典力学）的成就</a:t>
            </a:r>
            <a:endParaRPr kumimoji="1" lang="zh-CN" altLang="en-US" sz="2800" b="1">
              <a:solidFill>
                <a:srgbClr val="FF3300"/>
              </a:solidFill>
              <a:latin typeface="Times New Roman" panose="02020603050405020304" pitchFamily="18" charset="0"/>
              <a:ea typeface="黑体" panose="02010609060101010101" pitchFamily="2" charset="-122"/>
            </a:endParaRPr>
          </a:p>
        </p:txBody>
      </p:sp>
      <p:sp>
        <p:nvSpPr>
          <p:cNvPr id="1035" name="Text Box 11"/>
          <p:cNvSpPr txBox="1">
            <a:spLocks noChangeArrowheads="1"/>
          </p:cNvSpPr>
          <p:nvPr/>
        </p:nvSpPr>
        <p:spPr bwMode="auto">
          <a:xfrm>
            <a:off x="3317875" y="23368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rgbClr val="FF3300"/>
                </a:solidFill>
                <a:latin typeface="Times New Roman" panose="02020603050405020304" pitchFamily="18" charset="0"/>
                <a:ea typeface="黑体" panose="02010609060101010101" pitchFamily="2" charset="-122"/>
              </a:rPr>
              <a:t>经典物理学</a:t>
            </a:r>
            <a:endParaRPr kumimoji="1" lang="zh-CN" altLang="en-US" sz="2800" b="1">
              <a:solidFill>
                <a:srgbClr val="FF3300"/>
              </a:solidFill>
              <a:latin typeface="Times New Roman" panose="02020603050405020304" pitchFamily="18" charset="0"/>
              <a:ea typeface="黑体" panose="02010609060101010101" pitchFamily="2" charset="-122"/>
            </a:endParaRPr>
          </a:p>
        </p:txBody>
      </p:sp>
      <p:sp>
        <p:nvSpPr>
          <p:cNvPr id="1042" name="AutoShape 18"/>
          <p:cNvSpPr/>
          <p:nvPr/>
        </p:nvSpPr>
        <p:spPr bwMode="auto">
          <a:xfrm>
            <a:off x="2873375" y="2049463"/>
            <a:ext cx="260350" cy="1211262"/>
          </a:xfrm>
          <a:prstGeom prst="rightBrace">
            <a:avLst>
              <a:gd name="adj1" fmla="val 25955"/>
              <a:gd name="adj2" fmla="val 51190"/>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3" name="Text Box 19"/>
          <p:cNvSpPr txBox="1">
            <a:spLocks noChangeArrowheads="1"/>
          </p:cNvSpPr>
          <p:nvPr/>
        </p:nvSpPr>
        <p:spPr bwMode="auto">
          <a:xfrm>
            <a:off x="233363" y="2986088"/>
            <a:ext cx="2889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经典统计力学</a:t>
            </a:r>
            <a:endParaRPr kumimoji="1" lang="zh-CN" altLang="en-US" sz="2800" b="1">
              <a:latin typeface="Times New Roman" panose="02020603050405020304" pitchFamily="18" charset="0"/>
            </a:endParaRPr>
          </a:p>
        </p:txBody>
      </p:sp>
      <p:sp>
        <p:nvSpPr>
          <p:cNvPr id="1044" name="Text Box 20"/>
          <p:cNvSpPr txBox="1">
            <a:spLocks noChangeArrowheads="1"/>
          </p:cNvSpPr>
          <p:nvPr/>
        </p:nvSpPr>
        <p:spPr bwMode="auto">
          <a:xfrm>
            <a:off x="773113" y="1831975"/>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经典力学</a:t>
            </a:r>
            <a:endParaRPr kumimoji="1" lang="zh-CN" altLang="en-US" sz="2800" b="1">
              <a:latin typeface="Times New Roman" panose="02020603050405020304" pitchFamily="18" charset="0"/>
            </a:endParaRPr>
          </a:p>
        </p:txBody>
      </p:sp>
      <p:sp>
        <p:nvSpPr>
          <p:cNvPr id="1048" name="AutoShape 24"/>
          <p:cNvSpPr/>
          <p:nvPr/>
        </p:nvSpPr>
        <p:spPr bwMode="auto">
          <a:xfrm flipH="1">
            <a:off x="5443538" y="2120900"/>
            <a:ext cx="376237" cy="1066800"/>
          </a:xfrm>
          <a:prstGeom prst="rightBrace">
            <a:avLst>
              <a:gd name="adj1" fmla="val 19454"/>
              <a:gd name="adj2" fmla="val 48046"/>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52" name="Text Box 28"/>
          <p:cNvSpPr txBox="1">
            <a:spLocks noChangeArrowheads="1"/>
          </p:cNvSpPr>
          <p:nvPr/>
        </p:nvSpPr>
        <p:spPr bwMode="auto">
          <a:xfrm>
            <a:off x="200025" y="3617913"/>
            <a:ext cx="8818563"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solidFill>
                  <a:srgbClr val="0000FF"/>
                </a:solidFill>
                <a:latin typeface="Times New Roman" panose="02020603050405020304" pitchFamily="18" charset="0"/>
                <a:ea typeface="黑体" panose="02010609060101010101" pitchFamily="2" charset="-122"/>
              </a:rPr>
              <a:t>在今后科学技术的发展中，仍将发挥不可替代的作用。</a:t>
            </a:r>
            <a:endParaRPr kumimoji="1" lang="zh-CN" altLang="en-US" sz="2800" b="1">
              <a:solidFill>
                <a:srgbClr val="0000FF"/>
              </a:solidFill>
              <a:latin typeface="Times New Roman" panose="02020603050405020304" pitchFamily="18" charset="0"/>
              <a:ea typeface="黑体" panose="02010609060101010101" pitchFamily="2" charset="-122"/>
            </a:endParaRPr>
          </a:p>
        </p:txBody>
      </p:sp>
      <p:sp>
        <p:nvSpPr>
          <p:cNvPr id="1056" name="Text Box 32"/>
          <p:cNvSpPr txBox="1">
            <a:spLocks noChangeArrowheads="1"/>
          </p:cNvSpPr>
          <p:nvPr/>
        </p:nvSpPr>
        <p:spPr bwMode="auto">
          <a:xfrm>
            <a:off x="484188" y="2408238"/>
            <a:ext cx="236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经典电磁学</a:t>
            </a:r>
            <a:endParaRPr kumimoji="1" lang="zh-CN" altLang="en-US" sz="2800" b="1">
              <a:latin typeface="Times New Roman" panose="02020603050405020304" pitchFamily="18" charset="0"/>
            </a:endParaRPr>
          </a:p>
        </p:txBody>
      </p:sp>
      <p:grpSp>
        <p:nvGrpSpPr>
          <p:cNvPr id="2" name="Group 33"/>
          <p:cNvGrpSpPr/>
          <p:nvPr/>
        </p:nvGrpSpPr>
        <p:grpSpPr bwMode="auto">
          <a:xfrm>
            <a:off x="5930900" y="1762125"/>
            <a:ext cx="2143125" cy="1714500"/>
            <a:chOff x="1618" y="3072"/>
            <a:chExt cx="1694" cy="1080"/>
          </a:xfrm>
        </p:grpSpPr>
        <p:sp>
          <p:nvSpPr>
            <p:cNvPr id="6159" name="Text Box 34"/>
            <p:cNvSpPr txBox="1">
              <a:spLocks noChangeArrowheads="1"/>
            </p:cNvSpPr>
            <p:nvPr/>
          </p:nvSpPr>
          <p:spPr bwMode="auto">
            <a:xfrm>
              <a:off x="1618" y="3072"/>
              <a:ext cx="157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zh-CN" altLang="en-US" sz="2800" b="1">
                  <a:latin typeface="Times New Roman" panose="02020603050405020304" pitchFamily="18" charset="0"/>
                </a:rPr>
                <a:t>机械化</a:t>
              </a:r>
              <a:endParaRPr kumimoji="1" lang="zh-CN" altLang="en-US" sz="2800" b="1">
                <a:latin typeface="Times New Roman" panose="02020603050405020304" pitchFamily="18" charset="0"/>
              </a:endParaRPr>
            </a:p>
          </p:txBody>
        </p:sp>
        <p:sp>
          <p:nvSpPr>
            <p:cNvPr id="6160" name="Text Box 35"/>
            <p:cNvSpPr txBox="1">
              <a:spLocks noChangeArrowheads="1"/>
            </p:cNvSpPr>
            <p:nvPr/>
          </p:nvSpPr>
          <p:spPr bwMode="auto">
            <a:xfrm>
              <a:off x="1632" y="3744"/>
              <a:ext cx="14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zh-CN" altLang="en-US" sz="2800" b="1">
                  <a:latin typeface="Times New Roman" panose="02020603050405020304" pitchFamily="18" charset="0"/>
                </a:rPr>
                <a:t>电气化</a:t>
              </a:r>
              <a:endParaRPr kumimoji="1" lang="zh-CN" altLang="en-US" sz="2800" b="1">
                <a:latin typeface="Times New Roman" panose="02020603050405020304" pitchFamily="18" charset="0"/>
              </a:endParaRPr>
            </a:p>
          </p:txBody>
        </p:sp>
        <p:sp>
          <p:nvSpPr>
            <p:cNvPr id="6161" name="Text Box 36"/>
            <p:cNvSpPr txBox="1">
              <a:spLocks noChangeArrowheads="1"/>
            </p:cNvSpPr>
            <p:nvPr/>
          </p:nvSpPr>
          <p:spPr bwMode="auto">
            <a:xfrm>
              <a:off x="1680" y="3408"/>
              <a:ext cx="16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endParaRPr kumimoji="1" lang="zh-CN" altLang="zh-CN" sz="2800" b="1">
                <a:latin typeface="Times New Roman" panose="02020603050405020304" pitchFamily="18" charset="0"/>
              </a:endParaRPr>
            </a:p>
          </p:txBody>
        </p:sp>
      </p:grpSp>
      <p:sp>
        <p:nvSpPr>
          <p:cNvPr id="1062" name="Text Box 38"/>
          <p:cNvSpPr txBox="1">
            <a:spLocks noChangeArrowheads="1"/>
          </p:cNvSpPr>
          <p:nvPr/>
        </p:nvSpPr>
        <p:spPr bwMode="auto">
          <a:xfrm>
            <a:off x="169863" y="4471988"/>
            <a:ext cx="830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历史进入到</a:t>
            </a:r>
            <a:r>
              <a:rPr kumimoji="1" lang="en-US" altLang="zh-CN" sz="2800" b="1">
                <a:latin typeface="Times New Roman" panose="02020603050405020304" pitchFamily="18" charset="0"/>
              </a:rPr>
              <a:t>20</a:t>
            </a:r>
            <a:r>
              <a:rPr kumimoji="1" lang="zh-CN" altLang="en-US" sz="2800" b="1">
                <a:latin typeface="Times New Roman" panose="02020603050405020304" pitchFamily="18" charset="0"/>
              </a:rPr>
              <a:t>世纪，物理学开始深入到</a:t>
            </a:r>
            <a:r>
              <a:rPr kumimoji="1" lang="zh-CN" altLang="en-US" sz="2800" b="1">
                <a:solidFill>
                  <a:srgbClr val="FF3300"/>
                </a:solidFill>
                <a:latin typeface="Times New Roman" panose="02020603050405020304" pitchFamily="18" charset="0"/>
                <a:ea typeface="黑体" panose="02010609060101010101" pitchFamily="2" charset="-122"/>
              </a:rPr>
              <a:t>微观、高速</a:t>
            </a:r>
            <a:r>
              <a:rPr kumimoji="1" lang="zh-CN" altLang="en-US" sz="2800" b="1">
                <a:latin typeface="Times New Roman" panose="02020603050405020304" pitchFamily="18" charset="0"/>
              </a:rPr>
              <a:t>领域，人们发现牛顿力学不再适用！</a:t>
            </a:r>
            <a:endParaRPr kumimoji="1" lang="zh-CN" altLang="en-US" sz="2400">
              <a:latin typeface="Times New Roman" panose="02020603050405020304" pitchFamily="18" charset="0"/>
            </a:endParaRPr>
          </a:p>
        </p:txBody>
      </p:sp>
      <p:sp>
        <p:nvSpPr>
          <p:cNvPr id="19" name="Rectangle 5"/>
          <p:cNvSpPr>
            <a:spLocks noChangeArrowheads="1"/>
          </p:cNvSpPr>
          <p:nvPr/>
        </p:nvSpPr>
        <p:spPr bwMode="auto">
          <a:xfrm>
            <a:off x="2276475" y="622300"/>
            <a:ext cx="46640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0000FF"/>
                </a:solidFill>
                <a:ea typeface="隶书" panose="02010509060101010101" pitchFamily="49" charset="-122"/>
              </a:rPr>
              <a:t>Special Relativity</a:t>
            </a:r>
            <a:endParaRPr lang="en-US" altLang="zh-CN" sz="2800">
              <a:solidFill>
                <a:srgbClr val="0000FF"/>
              </a:solidFill>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29"/>
                                        </p:tgtEl>
                                        <p:attrNameLst>
                                          <p:attrName>style.visibility</p:attrName>
                                        </p:attrNameLst>
                                      </p:cBhvr>
                                      <p:to>
                                        <p:strVal val="visible"/>
                                      </p:to>
                                    </p:set>
                                    <p:animEffect transition="in" filter="blinds(horizontal)">
                                      <p:cBhvr>
                                        <p:cTn id="16" dur="500"/>
                                        <p:tgtEl>
                                          <p:spTgt spid="102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044"/>
                                        </p:tgtEl>
                                        <p:attrNameLst>
                                          <p:attrName>style.visibility</p:attrName>
                                        </p:attrNameLst>
                                      </p:cBhvr>
                                      <p:to>
                                        <p:strVal val="visible"/>
                                      </p:to>
                                    </p:set>
                                    <p:animEffect transition="in" filter="checkerboard(across)">
                                      <p:cBhvr>
                                        <p:cTn id="21" dur="500"/>
                                        <p:tgtEl>
                                          <p:spTgt spid="1044"/>
                                        </p:tgtEl>
                                      </p:cBhvr>
                                    </p:animEffect>
                                  </p:childTnLst>
                                </p:cTn>
                              </p:par>
                            </p:childTnLst>
                          </p:cTn>
                        </p:par>
                        <p:par>
                          <p:cTn id="22" fill="hold">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1056"/>
                                        </p:tgtEl>
                                        <p:attrNameLst>
                                          <p:attrName>style.visibility</p:attrName>
                                        </p:attrNameLst>
                                      </p:cBhvr>
                                      <p:to>
                                        <p:strVal val="visible"/>
                                      </p:to>
                                    </p:set>
                                    <p:animEffect transition="in" filter="barn(outHorizontal)">
                                      <p:cBhvr>
                                        <p:cTn id="25" dur="500"/>
                                        <p:tgtEl>
                                          <p:spTgt spid="1056"/>
                                        </p:tgtEl>
                                      </p:cBhvr>
                                    </p:animEffect>
                                  </p:childTnLst>
                                </p:cTn>
                              </p:par>
                            </p:childTnLst>
                          </p:cTn>
                        </p:par>
                        <p:par>
                          <p:cTn id="26" fill="hold">
                            <p:stCondLst>
                              <p:cond delay="1000"/>
                            </p:stCondLst>
                            <p:childTnLst>
                              <p:par>
                                <p:cTn id="27" presetID="16" presetClass="entr" presetSubtype="26" fill="hold" grpId="0" nodeType="afterEffect">
                                  <p:stCondLst>
                                    <p:cond delay="0"/>
                                  </p:stCondLst>
                                  <p:childTnLst>
                                    <p:set>
                                      <p:cBhvr>
                                        <p:cTn id="28" dur="1" fill="hold">
                                          <p:stCondLst>
                                            <p:cond delay="0"/>
                                          </p:stCondLst>
                                        </p:cTn>
                                        <p:tgtEl>
                                          <p:spTgt spid="1043"/>
                                        </p:tgtEl>
                                        <p:attrNameLst>
                                          <p:attrName>style.visibility</p:attrName>
                                        </p:attrNameLst>
                                      </p:cBhvr>
                                      <p:to>
                                        <p:strVal val="visible"/>
                                      </p:to>
                                    </p:set>
                                    <p:animEffect transition="in" filter="barn(inHorizontal)">
                                      <p:cBhvr>
                                        <p:cTn id="29" dur="500"/>
                                        <p:tgtEl>
                                          <p:spTgt spid="104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042"/>
                                        </p:tgtEl>
                                        <p:attrNameLst>
                                          <p:attrName>style.visibility</p:attrName>
                                        </p:attrNameLst>
                                      </p:cBhvr>
                                      <p:to>
                                        <p:strVal val="visible"/>
                                      </p:to>
                                    </p:set>
                                    <p:animEffect transition="in" filter="wipe(right)">
                                      <p:cBhvr>
                                        <p:cTn id="34" dur="500"/>
                                        <p:tgtEl>
                                          <p:spTgt spid="1042"/>
                                        </p:tgtEl>
                                      </p:cBhvr>
                                    </p:animEffect>
                                  </p:childTnLst>
                                </p:cTn>
                              </p:par>
                            </p:childTnLst>
                          </p:cTn>
                        </p:par>
                        <p:par>
                          <p:cTn id="35" fill="hold">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1035"/>
                                        </p:tgtEl>
                                        <p:attrNameLst>
                                          <p:attrName>style.visibility</p:attrName>
                                        </p:attrNameLst>
                                      </p:cBhvr>
                                      <p:to>
                                        <p:strVal val="visible"/>
                                      </p:to>
                                    </p:set>
                                    <p:animEffect transition="in" filter="checkerboard(across)">
                                      <p:cBhvr>
                                        <p:cTn id="38" dur="500"/>
                                        <p:tgtEl>
                                          <p:spTgt spid="1035"/>
                                        </p:tgtEl>
                                      </p:cBhvr>
                                    </p:animEffect>
                                  </p:childTnLst>
                                </p:cTn>
                              </p:par>
                            </p:childTnLst>
                          </p:cTn>
                        </p:par>
                        <p:par>
                          <p:cTn id="39" fill="hold">
                            <p:stCondLst>
                              <p:cond delay="1000"/>
                            </p:stCondLst>
                            <p:childTnLst>
                              <p:par>
                                <p:cTn id="40" presetID="17" presetClass="entr" presetSubtype="1" fill="hold" grpId="0" nodeType="afterEffect">
                                  <p:stCondLst>
                                    <p:cond delay="0"/>
                                  </p:stCondLst>
                                  <p:childTnLst>
                                    <p:set>
                                      <p:cBhvr>
                                        <p:cTn id="41" dur="1" fill="hold">
                                          <p:stCondLst>
                                            <p:cond delay="0"/>
                                          </p:stCondLst>
                                        </p:cTn>
                                        <p:tgtEl>
                                          <p:spTgt spid="1048"/>
                                        </p:tgtEl>
                                        <p:attrNameLst>
                                          <p:attrName>style.visibility</p:attrName>
                                        </p:attrNameLst>
                                      </p:cBhvr>
                                      <p:to>
                                        <p:strVal val="visible"/>
                                      </p:to>
                                    </p:set>
                                    <p:anim calcmode="lin" valueType="num">
                                      <p:cBhvr>
                                        <p:cTn id="42" dur="500" fill="hold"/>
                                        <p:tgtEl>
                                          <p:spTgt spid="1048"/>
                                        </p:tgtEl>
                                        <p:attrNameLst>
                                          <p:attrName>ppt_x</p:attrName>
                                        </p:attrNameLst>
                                      </p:cBhvr>
                                      <p:tavLst>
                                        <p:tav tm="0">
                                          <p:val>
                                            <p:strVal val="#ppt_x"/>
                                          </p:val>
                                        </p:tav>
                                        <p:tav tm="100000">
                                          <p:val>
                                            <p:strVal val="#ppt_x"/>
                                          </p:val>
                                        </p:tav>
                                      </p:tavLst>
                                    </p:anim>
                                    <p:anim calcmode="lin" valueType="num">
                                      <p:cBhvr>
                                        <p:cTn id="43" dur="500" fill="hold"/>
                                        <p:tgtEl>
                                          <p:spTgt spid="1048"/>
                                        </p:tgtEl>
                                        <p:attrNameLst>
                                          <p:attrName>ppt_y</p:attrName>
                                        </p:attrNameLst>
                                      </p:cBhvr>
                                      <p:tavLst>
                                        <p:tav tm="0">
                                          <p:val>
                                            <p:strVal val="#ppt_y-#ppt_h/2"/>
                                          </p:val>
                                        </p:tav>
                                        <p:tav tm="100000">
                                          <p:val>
                                            <p:strVal val="#ppt_y"/>
                                          </p:val>
                                        </p:tav>
                                      </p:tavLst>
                                    </p:anim>
                                    <p:anim calcmode="lin" valueType="num">
                                      <p:cBhvr>
                                        <p:cTn id="44" dur="500" fill="hold"/>
                                        <p:tgtEl>
                                          <p:spTgt spid="1048"/>
                                        </p:tgtEl>
                                        <p:attrNameLst>
                                          <p:attrName>ppt_w</p:attrName>
                                        </p:attrNameLst>
                                      </p:cBhvr>
                                      <p:tavLst>
                                        <p:tav tm="0">
                                          <p:val>
                                            <p:strVal val="#ppt_w"/>
                                          </p:val>
                                        </p:tav>
                                        <p:tav tm="100000">
                                          <p:val>
                                            <p:strVal val="#ppt_w"/>
                                          </p:val>
                                        </p:tav>
                                      </p:tavLst>
                                    </p:anim>
                                    <p:anim calcmode="lin" valueType="num">
                                      <p:cBhvr>
                                        <p:cTn id="45" dur="500" fill="hold"/>
                                        <p:tgtEl>
                                          <p:spTgt spid="1048"/>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052"/>
                                        </p:tgtEl>
                                        <p:attrNameLst>
                                          <p:attrName>style.visibility</p:attrName>
                                        </p:attrNameLst>
                                      </p:cBhvr>
                                      <p:to>
                                        <p:strVal val="visible"/>
                                      </p:to>
                                    </p:set>
                                    <p:anim calcmode="lin" valueType="num">
                                      <p:cBhvr>
                                        <p:cTn id="55" dur="500" fill="hold"/>
                                        <p:tgtEl>
                                          <p:spTgt spid="1052"/>
                                        </p:tgtEl>
                                        <p:attrNameLst>
                                          <p:attrName>ppt_w</p:attrName>
                                        </p:attrNameLst>
                                      </p:cBhvr>
                                      <p:tavLst>
                                        <p:tav tm="0">
                                          <p:val>
                                            <p:fltVal val="0"/>
                                          </p:val>
                                        </p:tav>
                                        <p:tav tm="100000">
                                          <p:val>
                                            <p:strVal val="#ppt_w"/>
                                          </p:val>
                                        </p:tav>
                                      </p:tavLst>
                                    </p:anim>
                                    <p:anim calcmode="lin" valueType="num">
                                      <p:cBhvr>
                                        <p:cTn id="56" dur="500" fill="hold"/>
                                        <p:tgtEl>
                                          <p:spTgt spid="1052"/>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062"/>
                                        </p:tgtEl>
                                        <p:attrNameLst>
                                          <p:attrName>style.visibility</p:attrName>
                                        </p:attrNameLst>
                                      </p:cBhvr>
                                      <p:to>
                                        <p:strVal val="visible"/>
                                      </p:to>
                                    </p:set>
                                    <p:animEffect transition="in" filter="checkerboard(across)">
                                      <p:cBhvr>
                                        <p:cTn id="61" dur="500"/>
                                        <p:tgtEl>
                                          <p:spTgt spid="1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029" grpId="0" autoUpdateAnimBg="0"/>
      <p:bldP spid="1035" grpId="0" autoUpdateAnimBg="0"/>
      <p:bldP spid="1042" grpId="0" animBg="1"/>
      <p:bldP spid="1043" grpId="0" autoUpdateAnimBg="0"/>
      <p:bldP spid="1044" grpId="0" autoUpdateAnimBg="0"/>
      <p:bldP spid="1048" grpId="0" animBg="1"/>
      <p:bldP spid="1052" grpId="0" autoUpdateAnimBg="0"/>
      <p:bldP spid="1056" grpId="0" autoUpdateAnimBg="0"/>
      <p:bldP spid="1062" grpId="0" autoUpdateAnimBg="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1BAE43-2912-418F-866E-1A6AB084719D}" type="slidenum">
              <a:rPr lang="en-US" altLang="zh-CN" sz="1800" smtClean="0">
                <a:solidFill>
                  <a:srgbClr val="0000FF"/>
                </a:solidFill>
              </a:rPr>
            </a:fld>
            <a:endParaRPr lang="en-US" altLang="zh-CN" sz="1800" smtClean="0">
              <a:solidFill>
                <a:srgbClr val="0000FF"/>
              </a:solidFill>
            </a:endParaRPr>
          </a:p>
        </p:txBody>
      </p:sp>
      <p:pic>
        <p:nvPicPr>
          <p:cNvPr id="32771" name="Picture 2" descr="C:\Documents and Settings\Administrator\桌面\220px-Albert_Abraham_Michelson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0" y="706438"/>
            <a:ext cx="3209925"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Box 2"/>
          <p:cNvSpPr txBox="1">
            <a:spLocks noChangeArrowheads="1"/>
          </p:cNvSpPr>
          <p:nvPr/>
        </p:nvSpPr>
        <p:spPr bwMode="auto">
          <a:xfrm>
            <a:off x="5753100" y="5334000"/>
            <a:ext cx="30432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Albert A. Michelson</a:t>
            </a:r>
            <a:endParaRPr lang="en-US" altLang="zh-CN" sz="2400" b="1"/>
          </a:p>
          <a:p>
            <a:pPr algn="ctr" eaLnBrk="1" hangingPunct="1">
              <a:spcBef>
                <a:spcPct val="0"/>
              </a:spcBef>
              <a:buFontTx/>
              <a:buNone/>
            </a:pPr>
            <a:r>
              <a:rPr lang="en-US" altLang="zh-CN" sz="2400" b="1"/>
              <a:t>1852-1931</a:t>
            </a:r>
            <a:endParaRPr lang="zh-CN" altLang="en-US" sz="2400" b="1"/>
          </a:p>
        </p:txBody>
      </p:sp>
      <p:sp>
        <p:nvSpPr>
          <p:cNvPr id="32773" name="矩形 5"/>
          <p:cNvSpPr>
            <a:spLocks noChangeArrowheads="1"/>
          </p:cNvSpPr>
          <p:nvPr/>
        </p:nvSpPr>
        <p:spPr bwMode="auto">
          <a:xfrm>
            <a:off x="157163" y="1890713"/>
            <a:ext cx="52593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b="1" dirty="0"/>
              <a:t>In 1907 Michelson received the Nobel Prize in Physics. He became the first American to receive the Nobel Prize in sciences.</a:t>
            </a:r>
            <a:endParaRPr lang="en-US" altLang="zh-CN" sz="2400" b="1" dirty="0"/>
          </a:p>
        </p:txBody>
      </p:sp>
      <p:sp>
        <p:nvSpPr>
          <p:cNvPr id="32774" name="矩形 6"/>
          <p:cNvSpPr>
            <a:spLocks noChangeArrowheads="1"/>
          </p:cNvSpPr>
          <p:nvPr/>
        </p:nvSpPr>
        <p:spPr bwMode="auto">
          <a:xfrm>
            <a:off x="157163" y="3644900"/>
            <a:ext cx="53419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b="1" dirty="0" smtClean="0"/>
              <a:t>“for </a:t>
            </a:r>
            <a:r>
              <a:rPr lang="en-US" altLang="zh-CN" sz="2400" b="1" dirty="0"/>
              <a:t>his optical precision instruments and the spectroscopic and metrological investigations carried out with their </a:t>
            </a:r>
            <a:r>
              <a:rPr lang="en-US" altLang="zh-CN" sz="2400" b="1" dirty="0" smtClean="0"/>
              <a:t>aid</a:t>
            </a:r>
            <a:r>
              <a:rPr lang="en-US" altLang="zh-CN" sz="2400" b="1" dirty="0"/>
              <a:t>.</a:t>
            </a:r>
            <a:r>
              <a:rPr lang="en-US" altLang="zh-CN" sz="2400" b="1" dirty="0" smtClean="0"/>
              <a:t>"</a:t>
            </a:r>
            <a:endParaRPr lang="zh-CN" altLang="en-US" sz="2400" b="1" dirty="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The Actual Apparatus Used in the Michelson-Morley Experime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50900"/>
            <a:ext cx="9118600" cy="52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099" name="矩形 3"/>
          <p:cNvSpPr>
            <a:spLocks noChangeArrowheads="1"/>
          </p:cNvSpPr>
          <p:nvPr/>
        </p:nvSpPr>
        <p:spPr bwMode="auto">
          <a:xfrm>
            <a:off x="1289050" y="184150"/>
            <a:ext cx="6062663" cy="461963"/>
          </a:xfrm>
          <a:prstGeom prst="rect">
            <a:avLst/>
          </a:prstGeom>
          <a:noFill/>
          <a:ln>
            <a:noFill/>
          </a:ln>
        </p:spPr>
        <p:txBody>
          <a:bodyPr wrap="none">
            <a:spAutoFit/>
          </a:bodyPr>
          <a:lstStyle/>
          <a:p>
            <a:pPr algn="ctr" eaLnBrk="1" hangingPunct="1">
              <a:defRPr/>
            </a:pPr>
            <a:r>
              <a:rPr lang="en-US" altLang="zh-CN" sz="2400" b="1" dirty="0">
                <a:solidFill>
                  <a:srgbClr val="000099"/>
                </a:solidFill>
                <a:latin typeface="+mn-lt"/>
                <a:ea typeface="+mn-ea"/>
              </a:rPr>
              <a:t>The </a:t>
            </a:r>
            <a:r>
              <a:rPr lang="zh-CN" altLang="zh-CN" sz="2400" b="1" dirty="0">
                <a:solidFill>
                  <a:srgbClr val="000099"/>
                </a:solidFill>
                <a:latin typeface="+mn-lt"/>
                <a:ea typeface="+mn-ea"/>
              </a:rPr>
              <a:t>photo</a:t>
            </a:r>
            <a:r>
              <a:rPr lang="en-US" altLang="zh-CN" sz="2400" b="1" dirty="0">
                <a:solidFill>
                  <a:srgbClr val="000099"/>
                </a:solidFill>
                <a:latin typeface="+mn-lt"/>
                <a:ea typeface="+mn-ea"/>
              </a:rPr>
              <a:t> of</a:t>
            </a:r>
            <a:r>
              <a:rPr lang="zh-CN" altLang="zh-CN" sz="2400" b="1" dirty="0">
                <a:solidFill>
                  <a:srgbClr val="000099"/>
                </a:solidFill>
                <a:latin typeface="+mn-lt"/>
                <a:ea typeface="+mn-ea"/>
              </a:rPr>
              <a:t> Michelson - Morley experiment</a:t>
            </a:r>
            <a:endParaRPr lang="zh-CN" altLang="en-US" sz="2400" b="1" dirty="0">
              <a:solidFill>
                <a:srgbClr val="000099"/>
              </a:solidFill>
              <a:latin typeface="+mn-lt"/>
              <a:ea typeface="+mn-ea"/>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1" name="Picture 3" descr="0003003"/>
          <p:cNvPicPr>
            <a:picLocks noChangeAspect="1" noChangeArrowheads="1"/>
          </p:cNvPicPr>
          <p:nvPr/>
        </p:nvPicPr>
        <p:blipFill>
          <a:blip r:embed="rId1">
            <a:lum bright="-10000" contrast="52000"/>
            <a:extLst>
              <a:ext uri="{28A0092B-C50C-407E-A947-70E740481C1C}">
                <a14:useLocalDpi xmlns:a14="http://schemas.microsoft.com/office/drawing/2010/main" val="0"/>
              </a:ext>
            </a:extLst>
          </a:blip>
          <a:srcRect l="4684" r="47356" b="8839"/>
          <a:stretch>
            <a:fillRect/>
          </a:stretch>
        </p:blipFill>
        <p:spPr bwMode="auto">
          <a:xfrm>
            <a:off x="26988" y="127000"/>
            <a:ext cx="3459162"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2" name="Picture 6" descr="M_M-1"/>
          <p:cNvPicPr>
            <a:picLocks noChangeAspect="1" noChangeArrowheads="1"/>
          </p:cNvPicPr>
          <p:nvPr/>
        </p:nvPicPr>
        <p:blipFill>
          <a:blip r:embed="rId2">
            <a:lum bright="-40000" contrast="46000"/>
            <a:extLst>
              <a:ext uri="{28A0092B-C50C-407E-A947-70E740481C1C}">
                <a14:useLocalDpi xmlns:a14="http://schemas.microsoft.com/office/drawing/2010/main" val="0"/>
              </a:ext>
            </a:extLst>
          </a:blip>
          <a:srcRect/>
          <a:stretch>
            <a:fillRect/>
          </a:stretch>
        </p:blipFill>
        <p:spPr bwMode="auto">
          <a:xfrm>
            <a:off x="5903913" y="363538"/>
            <a:ext cx="321786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3" name="TextBox 4"/>
          <p:cNvSpPr txBox="1">
            <a:spLocks noChangeArrowheads="1"/>
          </p:cNvSpPr>
          <p:nvPr/>
        </p:nvSpPr>
        <p:spPr bwMode="auto">
          <a:xfrm>
            <a:off x="6383338" y="2646363"/>
            <a:ext cx="2497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1600"/>
              <a:t>Experimental results and theoretical </a:t>
            </a:r>
            <a:r>
              <a:rPr lang="en-US" altLang="zh-CN" sz="1600"/>
              <a:t>prediction</a:t>
            </a:r>
            <a:r>
              <a:rPr lang="zh-CN" altLang="zh-CN" sz="1600"/>
              <a:t>s</a:t>
            </a:r>
            <a:endParaRPr lang="zh-CN" altLang="en-US" sz="1600"/>
          </a:p>
        </p:txBody>
      </p:sp>
      <p:pic>
        <p:nvPicPr>
          <p:cNvPr id="6" name="Picture 5" descr="C:\Documents and Settings\Administrator\桌面\482px-On_the_Relative_Motion_of_the_Earth_and_the_Luminiferous_Ether_-_Fig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013" y="127000"/>
            <a:ext cx="2487612"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8" y="3590925"/>
            <a:ext cx="4427537"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a:spLocks noChangeArrowheads="1"/>
          </p:cNvSpPr>
          <p:nvPr/>
        </p:nvSpPr>
        <p:spPr bwMode="auto">
          <a:xfrm>
            <a:off x="0" y="6451600"/>
            <a:ext cx="505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H. Mueller </a:t>
            </a:r>
            <a:r>
              <a:rPr lang="en-US" altLang="zh-CN" sz="1800" i="1"/>
              <a:t>et al</a:t>
            </a:r>
            <a:r>
              <a:rPr lang="en-US" altLang="zh-CN" sz="1800"/>
              <a:t>., Appl. Phys. B </a:t>
            </a:r>
            <a:r>
              <a:rPr lang="en-US" altLang="zh-CN" sz="1800" b="1"/>
              <a:t>77</a:t>
            </a:r>
            <a:r>
              <a:rPr lang="en-US" altLang="zh-CN" sz="1800"/>
              <a:t>, 719 (2003).</a:t>
            </a:r>
            <a:endParaRPr lang="zh-CN" altLang="en-US" sz="1800"/>
          </a:p>
        </p:txBody>
      </p:sp>
      <p:sp>
        <p:nvSpPr>
          <p:cNvPr id="4" name="矩形 3"/>
          <p:cNvSpPr>
            <a:spLocks noChangeArrowheads="1"/>
          </p:cNvSpPr>
          <p:nvPr/>
        </p:nvSpPr>
        <p:spPr bwMode="auto">
          <a:xfrm>
            <a:off x="4927600" y="5926138"/>
            <a:ext cx="40973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“Laboratory Test of the Isotropy of Light Propagation at the 10</a:t>
            </a:r>
            <a:r>
              <a:rPr lang="en-US" altLang="zh-CN" sz="1800" baseline="30000"/>
              <a:t>-17</a:t>
            </a:r>
            <a:r>
              <a:rPr lang="en-US" altLang="zh-CN" sz="1800"/>
              <a:t> Level”</a:t>
            </a:r>
            <a:endParaRPr lang="en-US" altLang="zh-CN" sz="1800"/>
          </a:p>
          <a:p>
            <a:pPr algn="ctr" eaLnBrk="1" hangingPunct="1">
              <a:spcBef>
                <a:spcPct val="0"/>
              </a:spcBef>
              <a:buFontTx/>
              <a:buNone/>
            </a:pPr>
            <a:r>
              <a:rPr lang="en-US" altLang="zh-CN" sz="1800"/>
              <a:t>Phys. Rev. Lett. </a:t>
            </a:r>
            <a:r>
              <a:rPr lang="en-US" altLang="zh-CN" sz="1800" b="1"/>
              <a:t>103</a:t>
            </a:r>
            <a:r>
              <a:rPr lang="en-US" altLang="zh-CN" sz="1800"/>
              <a:t>, 090401 (2009).</a:t>
            </a:r>
            <a:endParaRPr lang="zh-CN" altLang="en-US" sz="1800"/>
          </a:p>
        </p:txBody>
      </p:sp>
      <p:pic>
        <p:nvPicPr>
          <p:cNvPr id="573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150" y="3335338"/>
            <a:ext cx="2916238"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a:spLocks noChangeArrowheads="1"/>
          </p:cNvSpPr>
          <p:nvPr/>
        </p:nvSpPr>
        <p:spPr bwMode="auto">
          <a:xfrm>
            <a:off x="3087688" y="3149600"/>
            <a:ext cx="3114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Folded light path of 11 m</a:t>
            </a: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box(in)">
                                      <p:cBhvr>
                                        <p:cTn id="7" dur="500"/>
                                        <p:tgtEl>
                                          <p:spTgt spid="1812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81252"/>
                                        </p:tgtEl>
                                        <p:attrNameLst>
                                          <p:attrName>style.visibility</p:attrName>
                                        </p:attrNameLst>
                                      </p:cBhvr>
                                      <p:to>
                                        <p:strVal val="visible"/>
                                      </p:to>
                                    </p:set>
                                    <p:animEffect transition="in" filter="box(in)">
                                      <p:cBhvr>
                                        <p:cTn id="20" dur="500"/>
                                        <p:tgtEl>
                                          <p:spTgt spid="18125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81253"/>
                                        </p:tgtEl>
                                        <p:attrNameLst>
                                          <p:attrName>style.visibility</p:attrName>
                                        </p:attrNameLst>
                                      </p:cBhvr>
                                      <p:to>
                                        <p:strVal val="visible"/>
                                      </p:to>
                                    </p:set>
                                    <p:animEffect transition="in" filter="box(in)">
                                      <p:cBhvr>
                                        <p:cTn id="23" dur="500"/>
                                        <p:tgtEl>
                                          <p:spTgt spid="18125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57346"/>
                                        </p:tgtEl>
                                        <p:attrNameLst>
                                          <p:attrName>style.visibility</p:attrName>
                                        </p:attrNameLst>
                                      </p:cBhvr>
                                      <p:to>
                                        <p:strVal val="visible"/>
                                      </p:to>
                                    </p:set>
                                    <p:animEffect transition="in" filter="box(in)">
                                      <p:cBhvr>
                                        <p:cTn id="36" dur="500"/>
                                        <p:tgtEl>
                                          <p:spTgt spid="5734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ox(in)">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3"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54F441-BDFE-46FD-A872-FEACEA420128}" type="slidenum">
              <a:rPr lang="en-US" altLang="zh-CN" sz="1800" smtClean="0">
                <a:solidFill>
                  <a:srgbClr val="0000FF"/>
                </a:solidFill>
              </a:rPr>
            </a:fld>
            <a:endParaRPr lang="en-US" altLang="zh-CN" sz="1800" smtClean="0">
              <a:solidFill>
                <a:srgbClr val="0000FF"/>
              </a:solidFill>
            </a:endParaRPr>
          </a:p>
        </p:txBody>
      </p:sp>
      <p:sp>
        <p:nvSpPr>
          <p:cNvPr id="82948" name="Rectangle 4"/>
          <p:cNvSpPr>
            <a:spLocks noChangeArrowheads="1"/>
          </p:cNvSpPr>
          <p:nvPr/>
        </p:nvSpPr>
        <p:spPr bwMode="auto">
          <a:xfrm>
            <a:off x="274638" y="30163"/>
            <a:ext cx="88931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FontTx/>
              <a:buNone/>
            </a:pPr>
            <a:r>
              <a:rPr lang="zh-CN" altLang="en-US" sz="2800" b="1">
                <a:latin typeface="Times New Roman" panose="02020603050405020304" pitchFamily="18" charset="0"/>
              </a:rPr>
              <a:t>修改</a:t>
            </a:r>
            <a:r>
              <a:rPr lang="zh-CN" altLang="en-US" sz="2800" b="1">
                <a:solidFill>
                  <a:srgbClr val="FF0000"/>
                </a:solidFill>
                <a:latin typeface="Times New Roman" panose="02020603050405020304" pitchFamily="18" charset="0"/>
              </a:rPr>
              <a:t>电磁学定律</a:t>
            </a:r>
            <a:r>
              <a:rPr lang="zh-CN" altLang="en-US" sz="2800" b="1">
                <a:latin typeface="Times New Roman" panose="02020603050405020304" pitchFamily="18" charset="0"/>
              </a:rPr>
              <a:t>，还是修改</a:t>
            </a:r>
            <a:r>
              <a:rPr lang="zh-CN" altLang="en-US" sz="2800" b="1">
                <a:solidFill>
                  <a:srgbClr val="FF0000"/>
                </a:solidFill>
                <a:latin typeface="Times New Roman" panose="02020603050405020304" pitchFamily="18" charset="0"/>
              </a:rPr>
              <a:t>伽利略变换</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13" name="Rectangle 31"/>
          <p:cNvSpPr>
            <a:spLocks noChangeArrowheads="1"/>
          </p:cNvSpPr>
          <p:nvPr/>
        </p:nvSpPr>
        <p:spPr bwMode="auto">
          <a:xfrm>
            <a:off x="274638" y="4002088"/>
            <a:ext cx="8577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800" b="1"/>
              <a:t>电磁学定律：</a:t>
            </a:r>
            <a:r>
              <a:rPr lang="zh-CN" altLang="en-US" sz="2800" b="1">
                <a:solidFill>
                  <a:srgbClr val="0000FF"/>
                </a:solidFill>
                <a:ea typeface="华文新魏" panose="02010800040101010101" pitchFamily="2" charset="-122"/>
              </a:rPr>
              <a:t>实验验证是正确的。</a:t>
            </a:r>
            <a:r>
              <a:rPr lang="zh-CN" altLang="en-US" sz="2800" b="1"/>
              <a:t>伽利略变换：</a:t>
            </a:r>
            <a:r>
              <a:rPr lang="zh-CN" altLang="en-US" sz="2800" b="1">
                <a:solidFill>
                  <a:srgbClr val="0000FF"/>
                </a:solidFill>
                <a:ea typeface="华文新魏" panose="02010800040101010101" pitchFamily="2" charset="-122"/>
              </a:rPr>
              <a:t>适用于低速情况。</a:t>
            </a:r>
            <a:r>
              <a:rPr lang="zh-CN" altLang="en-US" sz="2800" b="1">
                <a:solidFill>
                  <a:srgbClr val="FF0000"/>
                </a:solidFill>
                <a:ea typeface="华文新魏" panose="02010800040101010101" pitchFamily="2" charset="-122"/>
              </a:rPr>
              <a:t>高速情况</a:t>
            </a:r>
            <a:r>
              <a:rPr lang="zh-CN" altLang="en-US" sz="2800" b="1">
                <a:solidFill>
                  <a:srgbClr val="FF0000"/>
                </a:solidFill>
              </a:rPr>
              <a:t>？</a:t>
            </a:r>
            <a:endParaRPr lang="zh-CN" altLang="en-US" sz="2800" b="1">
              <a:solidFill>
                <a:srgbClr val="FF0000"/>
              </a:solidFill>
            </a:endParaRPr>
          </a:p>
        </p:txBody>
      </p:sp>
      <p:sp>
        <p:nvSpPr>
          <p:cNvPr id="14" name="Rectangle 26"/>
          <p:cNvSpPr>
            <a:spLocks noChangeArrowheads="1"/>
          </p:cNvSpPr>
          <p:nvPr/>
        </p:nvSpPr>
        <p:spPr bwMode="auto">
          <a:xfrm>
            <a:off x="1936750" y="6137275"/>
            <a:ext cx="67929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伽利略变换</a:t>
            </a:r>
            <a:r>
              <a:rPr lang="zh-CN" altLang="en-US"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zh-CN" altLang="en-US"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洛仑兹</a:t>
            </a:r>
            <a:r>
              <a:rPr lang="en-US" altLang="zh-CN"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(Lorentz)</a:t>
            </a:r>
            <a:r>
              <a:rPr lang="zh-CN" altLang="en-US"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变换</a:t>
            </a:r>
            <a:endParaRPr lang="zh-CN" altLang="en-US" sz="2800" b="1">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 name="Rectangle 33"/>
          <p:cNvSpPr>
            <a:spLocks noChangeArrowheads="1"/>
          </p:cNvSpPr>
          <p:nvPr/>
        </p:nvSpPr>
        <p:spPr bwMode="auto">
          <a:xfrm>
            <a:off x="1928813" y="5561013"/>
            <a:ext cx="508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黑体" panose="02010609060101010101" pitchFamily="2" charset="-122"/>
              </a:rPr>
              <a:t>绝对时空观</a:t>
            </a:r>
            <a:r>
              <a:rPr lang="zh-CN" altLang="en-US" sz="2800" b="1">
                <a:latin typeface="黑体" panose="02010609060101010101" pitchFamily="2" charset="-122"/>
                <a:sym typeface="Symbol" panose="05050102010706020507" pitchFamily="18" charset="2"/>
              </a:rPr>
              <a:t></a:t>
            </a:r>
            <a:r>
              <a:rPr lang="zh-CN" altLang="en-US" sz="2800" b="1">
                <a:solidFill>
                  <a:srgbClr val="0000FF"/>
                </a:solidFill>
                <a:latin typeface="黑体" panose="02010609060101010101" pitchFamily="2" charset="-122"/>
              </a:rPr>
              <a:t>相对论时空观</a:t>
            </a:r>
            <a:endParaRPr lang="zh-CN" altLang="en-US" sz="2800" b="1">
              <a:solidFill>
                <a:srgbClr val="0000FF"/>
              </a:solidFill>
              <a:latin typeface="黑体" panose="02010609060101010101" pitchFamily="2" charset="-122"/>
            </a:endParaRPr>
          </a:p>
        </p:txBody>
      </p:sp>
      <p:sp>
        <p:nvSpPr>
          <p:cNvPr id="16" name="Rectangle 40"/>
          <p:cNvSpPr>
            <a:spLocks noChangeArrowheads="1"/>
          </p:cNvSpPr>
          <p:nvPr/>
        </p:nvSpPr>
        <p:spPr bwMode="auto">
          <a:xfrm>
            <a:off x="3008313" y="4979988"/>
            <a:ext cx="2693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黑体" panose="02010609060101010101" pitchFamily="2" charset="-122"/>
              </a:rPr>
              <a:t>低速</a:t>
            </a:r>
            <a:r>
              <a:rPr lang="zh-CN" altLang="en-US" sz="2800" b="1">
                <a:latin typeface="黑体" panose="02010609060101010101" pitchFamily="2" charset="-122"/>
                <a:sym typeface="Symbol" panose="05050102010706020507" pitchFamily="18" charset="2"/>
              </a:rPr>
              <a:t></a:t>
            </a:r>
            <a:r>
              <a:rPr lang="zh-CN" altLang="en-US" sz="2800" b="1">
                <a:solidFill>
                  <a:srgbClr val="0000FF"/>
                </a:solidFill>
                <a:latin typeface="黑体" panose="02010609060101010101" pitchFamily="2" charset="-122"/>
              </a:rPr>
              <a:t>高速</a:t>
            </a:r>
            <a:endParaRPr lang="zh-CN" altLang="en-US" sz="2800" b="1">
              <a:solidFill>
                <a:srgbClr val="0000FF"/>
              </a:solidFill>
              <a:latin typeface="黑体" panose="02010609060101010101" pitchFamily="2" charset="-122"/>
            </a:endParaRPr>
          </a:p>
        </p:txBody>
      </p:sp>
      <p:sp>
        <p:nvSpPr>
          <p:cNvPr id="18" name="Rectangle 42"/>
          <p:cNvSpPr>
            <a:spLocks noChangeArrowheads="1"/>
          </p:cNvSpPr>
          <p:nvPr/>
        </p:nvSpPr>
        <p:spPr bwMode="auto">
          <a:xfrm>
            <a:off x="274638" y="3443288"/>
            <a:ext cx="2820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黑体" panose="02010609060101010101" pitchFamily="2" charset="-122"/>
              </a:rPr>
              <a:t>爱因斯坦：</a:t>
            </a:r>
            <a:endParaRPr lang="zh-CN" altLang="en-US" sz="2800" b="1">
              <a:latin typeface="黑体" panose="02010609060101010101" pitchFamily="2" charset="-122"/>
            </a:endParaRPr>
          </a:p>
        </p:txBody>
      </p:sp>
      <p:sp>
        <p:nvSpPr>
          <p:cNvPr id="19" name="Rectangle 43"/>
          <p:cNvSpPr>
            <a:spLocks noChangeArrowheads="1"/>
          </p:cNvSpPr>
          <p:nvPr/>
        </p:nvSpPr>
        <p:spPr bwMode="auto">
          <a:xfrm>
            <a:off x="2246313" y="3441700"/>
            <a:ext cx="3492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ea typeface="华文新魏" panose="02010800040101010101" pitchFamily="2" charset="-122"/>
              </a:rPr>
              <a:t>相对论时空观</a:t>
            </a:r>
            <a:endParaRPr lang="zh-CN" altLang="en-US" sz="2800" b="1">
              <a:solidFill>
                <a:srgbClr val="FF0000"/>
              </a:solidFill>
              <a:ea typeface="华文新魏" panose="02010800040101010101" pitchFamily="2" charset="-122"/>
            </a:endParaRPr>
          </a:p>
        </p:txBody>
      </p:sp>
      <p:sp>
        <p:nvSpPr>
          <p:cNvPr id="22" name="Rectangle 21"/>
          <p:cNvSpPr>
            <a:spLocks noChangeArrowheads="1"/>
          </p:cNvSpPr>
          <p:nvPr/>
        </p:nvSpPr>
        <p:spPr bwMode="auto">
          <a:xfrm>
            <a:off x="274638" y="714375"/>
            <a:ext cx="84359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cs typeface="Times New Roman" panose="02020603050405020304" pitchFamily="18" charset="0"/>
              </a:rPr>
              <a:t>1892-1904</a:t>
            </a:r>
            <a:r>
              <a:rPr lang="zh-CN" altLang="en-US" sz="2800" b="1">
                <a:latin typeface="Times New Roman" panose="02020603050405020304" pitchFamily="18" charset="0"/>
                <a:cs typeface="Times New Roman" panose="02020603050405020304" pitchFamily="18" charset="0"/>
              </a:rPr>
              <a:t>年，洛仑兹给出了惯性系间的时空变换式，即</a:t>
            </a:r>
            <a:r>
              <a:rPr lang="zh-CN" altLang="en-US" sz="2800" b="1">
                <a:solidFill>
                  <a:srgbClr val="FF0000"/>
                </a:solidFill>
                <a:latin typeface="Times New Roman" panose="02020603050405020304" pitchFamily="18" charset="0"/>
                <a:cs typeface="Times New Roman" panose="02020603050405020304" pitchFamily="18" charset="0"/>
              </a:rPr>
              <a:t>洛仑兹变换</a:t>
            </a:r>
            <a:r>
              <a:rPr lang="zh-CN" altLang="en-US"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sp>
        <p:nvSpPr>
          <p:cNvPr id="23" name="Text Box 6"/>
          <p:cNvSpPr txBox="1">
            <a:spLocks noChangeArrowheads="1"/>
          </p:cNvSpPr>
          <p:nvPr/>
        </p:nvSpPr>
        <p:spPr bwMode="auto">
          <a:xfrm>
            <a:off x="274638" y="1747838"/>
            <a:ext cx="8548687"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lang="zh-CN" altLang="en-US" sz="2800" b="1">
                <a:solidFill>
                  <a:srgbClr val="0000FF"/>
                </a:solidFill>
              </a:rPr>
              <a:t>但洛仑兹导出他的时空变换时却以“以太”存在为前提，并认为只有</a:t>
            </a:r>
            <a:r>
              <a:rPr lang="en-US" altLang="zh-CN" sz="2800" b="1" i="1">
                <a:solidFill>
                  <a:srgbClr val="0000FF"/>
                </a:solidFill>
                <a:latin typeface="Times New Roman" panose="02020603050405020304" pitchFamily="18" charset="0"/>
                <a:cs typeface="Times New Roman" panose="02020603050405020304" pitchFamily="18" charset="0"/>
              </a:rPr>
              <a:t>t</a:t>
            </a:r>
            <a:r>
              <a:rPr lang="zh-CN" altLang="en-US" sz="2800" b="1">
                <a:solidFill>
                  <a:srgbClr val="0000FF"/>
                </a:solidFill>
                <a:latin typeface="Times New Roman" panose="02020603050405020304" pitchFamily="18" charset="0"/>
                <a:cs typeface="Times New Roman" panose="02020603050405020304" pitchFamily="18" charset="0"/>
              </a:rPr>
              <a:t>才代表真正的时间，而</a:t>
            </a:r>
            <a:r>
              <a:rPr lang="en-US" altLang="zh-CN" sz="2800" b="1" i="1">
                <a:solidFill>
                  <a:srgbClr val="0000FF"/>
                </a:solidFill>
                <a:latin typeface="Times New Roman" panose="02020603050405020304" pitchFamily="18" charset="0"/>
                <a:cs typeface="Times New Roman" panose="02020603050405020304" pitchFamily="18" charset="0"/>
              </a:rPr>
              <a:t>t</a:t>
            </a:r>
            <a:r>
              <a:rPr lang="en-US" altLang="zh-CN" sz="2800" b="1" i="1" baseline="30000">
                <a:solidFill>
                  <a:srgbClr val="0000FF"/>
                </a:solidFill>
                <a:latin typeface="Times New Roman" panose="02020603050405020304" pitchFamily="18" charset="0"/>
                <a:cs typeface="Times New Roman" panose="02020603050405020304" pitchFamily="18" charset="0"/>
              </a:rPr>
              <a:t>'</a:t>
            </a:r>
            <a:r>
              <a:rPr lang="zh-CN" altLang="en-US" sz="2800" b="1">
                <a:solidFill>
                  <a:srgbClr val="0000FF"/>
                </a:solidFill>
                <a:latin typeface="Times New Roman" panose="02020603050405020304" pitchFamily="18" charset="0"/>
                <a:cs typeface="Times New Roman" panose="02020603050405020304" pitchFamily="18" charset="0"/>
              </a:rPr>
              <a:t>只</a:t>
            </a:r>
            <a:r>
              <a:rPr lang="zh-CN" altLang="en-US" sz="2800" b="1">
                <a:solidFill>
                  <a:srgbClr val="0000FF"/>
                </a:solidFill>
              </a:rPr>
              <a:t>是一个辅助的数学量。</a:t>
            </a:r>
            <a:endParaRPr lang="zh-CN" altLang="en-US" sz="2800" b="1">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checkerboard(across)">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par>
                          <p:cTn id="38" fill="hold">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par>
                          <p:cTn id="42" fill="hold">
                            <p:stCondLst>
                              <p:cond delay="1000"/>
                            </p:stCondLst>
                            <p:childTnLst>
                              <p:par>
                                <p:cTn id="43" presetID="3" presetClass="entr" presetSubtype="1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13" grpId="0" autoUpdateAnimBg="0"/>
      <p:bldP spid="14" grpId="0" autoUpdateAnimBg="0"/>
      <p:bldP spid="15" grpId="0" autoUpdateAnimBg="0"/>
      <p:bldP spid="16" grpId="0" autoUpdateAnimBg="0"/>
      <p:bldP spid="18" grpId="0" autoUpdateAnimBg="0"/>
      <p:bldP spid="19" grpId="0" autoUpdateAnimBg="0"/>
      <p:bldP spid="22" grpId="0"/>
      <p:bldP spid="2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D194ED-8911-4B3B-BD8F-DDAFC5662EAF}" type="slidenum">
              <a:rPr lang="en-US" altLang="zh-CN" sz="1800" smtClean="0">
                <a:solidFill>
                  <a:srgbClr val="0000FF"/>
                </a:solidFill>
              </a:rPr>
            </a:fld>
            <a:endParaRPr lang="en-US" altLang="zh-CN" sz="1800" smtClean="0">
              <a:solidFill>
                <a:srgbClr val="0000FF"/>
              </a:solidFill>
            </a:endParaRPr>
          </a:p>
        </p:txBody>
      </p:sp>
      <p:sp>
        <p:nvSpPr>
          <p:cNvPr id="82950" name="Rectangle 6"/>
          <p:cNvSpPr>
            <a:spLocks noChangeArrowheads="1"/>
          </p:cNvSpPr>
          <p:nvPr/>
        </p:nvSpPr>
        <p:spPr bwMode="auto">
          <a:xfrm>
            <a:off x="160338" y="127000"/>
            <a:ext cx="8631237" cy="1247775"/>
          </a:xfrm>
          <a:prstGeom prst="rect">
            <a:avLst/>
          </a:prstGeom>
          <a:noFill/>
          <a:ln w="9525">
            <a:noFill/>
            <a:miter lim="800000"/>
          </a:ln>
          <a:effectLst/>
        </p:spPr>
        <p:txBody>
          <a:bodyPr>
            <a:spAutoFit/>
          </a:bodyPr>
          <a:lstStyle/>
          <a:p>
            <a:pPr algn="just">
              <a:lnSpc>
                <a:spcPct val="125000"/>
              </a:lnSpc>
              <a:defRPr/>
            </a:pPr>
            <a:r>
              <a:rPr lang="zh-CN" altLang="en-US" sz="32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爱因斯坦</a:t>
            </a:r>
            <a:r>
              <a:rPr lang="en-US" altLang="zh-CN" sz="2800" b="1" dirty="0">
                <a:latin typeface="Times New Roman" panose="02020603050405020304" pitchFamily="18" charset="0"/>
              </a:rPr>
              <a:t>1905</a:t>
            </a:r>
            <a:r>
              <a:rPr lang="zh-CN" altLang="en-US" sz="2800" b="1" dirty="0">
                <a:latin typeface="Times New Roman" panose="02020603050405020304" pitchFamily="18" charset="0"/>
              </a:rPr>
              <a:t>年发表了</a:t>
            </a:r>
            <a:r>
              <a:rPr lang="en-US" altLang="zh-CN" sz="2800" b="1" dirty="0">
                <a:latin typeface="Times New Roman" panose="02020603050405020304" pitchFamily="18" charset="0"/>
              </a:rPr>
              <a:t>《</a:t>
            </a:r>
            <a:r>
              <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论动体的电动力学</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作出了对整个物理学都有变革意义的回答。</a:t>
            </a:r>
            <a:endParaRPr lang="zh-CN" altLang="en-US" sz="2800" b="1" dirty="0">
              <a:latin typeface="Times New Roman" panose="02020603050405020304" pitchFamily="18" charset="0"/>
            </a:endParaRPr>
          </a:p>
        </p:txBody>
      </p:sp>
      <p:sp>
        <p:nvSpPr>
          <p:cNvPr id="7" name="Rectangle 7"/>
          <p:cNvSpPr>
            <a:spLocks noChangeArrowheads="1"/>
          </p:cNvSpPr>
          <p:nvPr/>
        </p:nvSpPr>
        <p:spPr bwMode="auto">
          <a:xfrm>
            <a:off x="206375" y="1528763"/>
            <a:ext cx="7543800" cy="457200"/>
          </a:xfrm>
          <a:prstGeom prst="rect">
            <a:avLst/>
          </a:prstGeom>
          <a:noFill/>
          <a:ln w="9525">
            <a:noFill/>
            <a:miter lim="800000"/>
          </a:ln>
          <a:effectLst/>
        </p:spPr>
        <p:txBody>
          <a:bodyPr lIns="92075" tIns="46038" rIns="92075" bIns="46038" anchor="ctr"/>
          <a:lstStyle/>
          <a:p>
            <a:pPr eaLnBrk="1" hangingPunct="1">
              <a:defRPr/>
            </a:pPr>
            <a:r>
              <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rPr>
              <a:t>二、爱因斯坦的狭义相对论基本假设</a:t>
            </a:r>
            <a:endParaRPr kumimoji="1" lang="zh-CN" altLang="en-US" sz="2800" b="1" dirty="0">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8" name="Rectangle 8"/>
          <p:cNvSpPr>
            <a:spLocks noChangeArrowheads="1"/>
          </p:cNvSpPr>
          <p:nvPr/>
        </p:nvSpPr>
        <p:spPr bwMode="auto">
          <a:xfrm>
            <a:off x="3567113" y="3981450"/>
            <a:ext cx="4732337" cy="585788"/>
          </a:xfrm>
          <a:prstGeom prst="rect">
            <a:avLst/>
          </a:prstGeom>
          <a:noFill/>
          <a:ln w="9525">
            <a:noFill/>
            <a:miter lim="800000"/>
          </a:ln>
          <a:effectLst/>
        </p:spPr>
        <p:txBody>
          <a:bodyPr lIns="92075" tIns="46038" rIns="92075" bIns="46038">
            <a:spAutoFit/>
          </a:bodyPr>
          <a:lstStyle/>
          <a:p>
            <a:pPr eaLnBrk="1" hangingPunct="1">
              <a:spcBef>
                <a:spcPct val="50000"/>
              </a:spcBef>
              <a:defRPr/>
            </a:pPr>
            <a:r>
              <a:rPr kumimoji="1" lang="en-US" altLang="zh-CN" sz="3200" b="1" dirty="0">
                <a:solidFill>
                  <a:srgbClr val="0000FF"/>
                </a:solidFill>
                <a:effectLst>
                  <a:outerShdw blurRad="38100" dist="38100" dir="2700000" algn="tl">
                    <a:srgbClr val="C0C0C0"/>
                  </a:outerShdw>
                </a:effectLst>
                <a:latin typeface="Times New Roman" panose="02020603050405020304"/>
                <a:ea typeface="黑体" panose="02010609060101010101" pitchFamily="2" charset="-122"/>
              </a:rPr>
              <a:t>——</a:t>
            </a:r>
            <a:r>
              <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光速不变原理</a:t>
            </a:r>
            <a:endPar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 name="Text Box 9"/>
          <p:cNvSpPr txBox="1">
            <a:spLocks noChangeArrowheads="1"/>
          </p:cNvSpPr>
          <p:nvPr/>
        </p:nvSpPr>
        <p:spPr bwMode="auto">
          <a:xfrm>
            <a:off x="246063" y="207645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a:t>
            </a:r>
            <a:r>
              <a:rPr kumimoji="1" lang="zh-CN" altLang="en-US" sz="2800" b="1">
                <a:latin typeface="黑体" panose="02010609060101010101" pitchFamily="2" charset="-122"/>
                <a:ea typeface="黑体" panose="02010609060101010101" pitchFamily="2" charset="-122"/>
              </a:rPr>
              <a:t>一切物理规律在任何惯性系中形式相同；</a:t>
            </a:r>
            <a:endParaRPr kumimoji="1" lang="zh-CN" altLang="en-US" sz="2800" b="1">
              <a:latin typeface="黑体" panose="02010609060101010101" pitchFamily="2" charset="-122"/>
              <a:ea typeface="黑体" panose="02010609060101010101" pitchFamily="2" charset="-122"/>
            </a:endParaRPr>
          </a:p>
        </p:txBody>
      </p:sp>
      <p:sp>
        <p:nvSpPr>
          <p:cNvPr id="10" name="Text Box 10"/>
          <p:cNvSpPr txBox="1">
            <a:spLocks noChangeArrowheads="1"/>
          </p:cNvSpPr>
          <p:nvPr/>
        </p:nvSpPr>
        <p:spPr bwMode="auto">
          <a:xfrm>
            <a:off x="3522663" y="2609850"/>
            <a:ext cx="5562600" cy="579438"/>
          </a:xfrm>
          <a:prstGeom prst="rect">
            <a:avLst/>
          </a:prstGeom>
          <a:noFill/>
          <a:ln w="9525">
            <a:noFill/>
            <a:miter lim="800000"/>
          </a:ln>
          <a:effectLst/>
        </p:spPr>
        <p:txBody>
          <a:bodyPr>
            <a:spAutoFit/>
          </a:bodyPr>
          <a:lstStyle/>
          <a:p>
            <a:pPr eaLnBrk="1" hangingPunct="1">
              <a:spcBef>
                <a:spcPct val="50000"/>
              </a:spcBef>
              <a:defRPr/>
            </a:pPr>
            <a:r>
              <a:rPr kumimoji="1" lang="en-US" altLang="zh-CN" sz="3200" b="1" dirty="0">
                <a:solidFill>
                  <a:srgbClr val="0000FF"/>
                </a:solidFill>
                <a:effectLst>
                  <a:outerShdw blurRad="38100" dist="38100" dir="2700000" algn="tl">
                    <a:srgbClr val="C0C0C0"/>
                  </a:outerShdw>
                </a:effectLst>
                <a:latin typeface="Times New Roman" panose="02020603050405020304"/>
                <a:ea typeface="黑体" panose="02010609060101010101" pitchFamily="2" charset="-122"/>
              </a:rPr>
              <a:t>——</a:t>
            </a:r>
            <a:r>
              <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爱因斯坦相对性原理</a:t>
            </a:r>
            <a:endPar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 name="Text Box 11"/>
          <p:cNvSpPr txBox="1">
            <a:spLocks noChangeArrowheads="1"/>
          </p:cNvSpPr>
          <p:nvPr/>
        </p:nvSpPr>
        <p:spPr bwMode="auto">
          <a:xfrm>
            <a:off x="246063" y="3387725"/>
            <a:ext cx="8897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r>
              <a:rPr kumimoji="1" lang="zh-CN" altLang="en-US" sz="2800" b="1">
                <a:latin typeface="黑体" panose="02010609060101010101" pitchFamily="2" charset="-122"/>
                <a:ea typeface="黑体" panose="02010609060101010101" pitchFamily="2" charset="-122"/>
              </a:rPr>
              <a:t>在任何惯性系中，光在真空中传播的速率都相等。</a:t>
            </a:r>
            <a:endParaRPr kumimoji="1" lang="zh-CN" altLang="en-US" sz="2800" b="1">
              <a:latin typeface="黑体" panose="02010609060101010101" pitchFamily="2" charset="-122"/>
              <a:ea typeface="黑体" panose="02010609060101010101" pitchFamily="2" charset="-122"/>
            </a:endParaRPr>
          </a:p>
        </p:txBody>
      </p:sp>
      <p:sp>
        <p:nvSpPr>
          <p:cNvPr id="17" name="Rectangle 1029"/>
          <p:cNvSpPr>
            <a:spLocks noChangeArrowheads="1"/>
          </p:cNvSpPr>
          <p:nvPr/>
        </p:nvSpPr>
        <p:spPr bwMode="auto">
          <a:xfrm>
            <a:off x="287338" y="4767263"/>
            <a:ext cx="8523287" cy="1930400"/>
          </a:xfrm>
          <a:prstGeom prst="rect">
            <a:avLst/>
          </a:prstGeom>
          <a:noFill/>
          <a:ln w="158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0"/>
              </a:spcBef>
              <a:buFontTx/>
              <a:buNone/>
            </a:pPr>
            <a:r>
              <a:rPr lang="zh-CN" altLang="en-US" sz="2800" b="1">
                <a:ea typeface="华文新魏" panose="02010800040101010101" pitchFamily="2" charset="-122"/>
              </a:rPr>
              <a:t>物理规律</a:t>
            </a:r>
            <a:r>
              <a:rPr lang="zh-CN" altLang="en-US" sz="2800" b="1"/>
              <a:t>（</a:t>
            </a:r>
            <a:r>
              <a:rPr lang="zh-CN" altLang="en-US" sz="2800" b="1">
                <a:ea typeface="华文新魏" panose="02010800040101010101" pitchFamily="2" charset="-122"/>
              </a:rPr>
              <a:t>包括力学规律</a:t>
            </a:r>
            <a:r>
              <a:rPr lang="zh-CN" altLang="en-US" sz="2800" b="1"/>
              <a:t>）</a:t>
            </a:r>
            <a:r>
              <a:rPr lang="zh-CN" altLang="en-US" sz="2800" b="1">
                <a:ea typeface="华文新魏" panose="02010800040101010101" pitchFamily="2" charset="-122"/>
              </a:rPr>
              <a:t>在一切惯性参考系中都具有相同的形式，即对物理规律来说，一切惯性系都是平等的。不存在任何一个特殊的惯性系，例如绝对静止的惯性系。</a:t>
            </a:r>
            <a:endParaRPr lang="zh-CN" altLang="en-US" sz="2800" b="1">
              <a:latin typeface="华文新魏" panose="02010800040101010101" pitchFamily="2" charset="-122"/>
              <a:ea typeface="华文新魏" panose="02010800040101010101" pitchFamily="2" charset="-122"/>
            </a:endParaRPr>
          </a:p>
        </p:txBody>
      </p:sp>
      <p:sp>
        <p:nvSpPr>
          <p:cNvPr id="18" name="Rectangle 1034"/>
          <p:cNvSpPr>
            <a:spLocks noChangeArrowheads="1"/>
          </p:cNvSpPr>
          <p:nvPr/>
        </p:nvSpPr>
        <p:spPr bwMode="auto">
          <a:xfrm>
            <a:off x="257175" y="4137025"/>
            <a:ext cx="3079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黑体" panose="02010609060101010101" pitchFamily="2" charset="-122"/>
              </a:rPr>
              <a:t>相对性原理：</a:t>
            </a:r>
            <a:endParaRPr lang="zh-CN" altLang="en-US" sz="2800" b="1">
              <a:latin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box(in)">
                                      <p:cBhvr>
                                        <p:cTn id="7" dur="500"/>
                                        <p:tgtEl>
                                          <p:spTgt spid="829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heckerboard(across)">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par>
                          <p:cTn id="39" fill="hold">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autoUpdateAnimBg="0"/>
      <p:bldP spid="7" grpId="0" autoUpdateAnimBg="0"/>
      <p:bldP spid="8" grpId="0" autoUpdateAnimBg="0"/>
      <p:bldP spid="9" grpId="0" autoUpdateAnimBg="0"/>
      <p:bldP spid="10" grpId="0" autoUpdateAnimBg="0"/>
      <p:bldP spid="12" grpId="0" autoUpdateAnimBg="0"/>
      <p:bldP spid="17" grpId="0" animBg="1" autoUpdateAnimBg="0"/>
      <p:bldP spid="1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A4D643-5632-4FFE-84ED-AECB887C8C4A}" type="slidenum">
              <a:rPr lang="en-US" altLang="zh-CN" sz="1800" smtClean="0">
                <a:solidFill>
                  <a:srgbClr val="0000FF"/>
                </a:solidFill>
              </a:rPr>
            </a:fld>
            <a:endParaRPr lang="en-US" altLang="zh-CN" sz="1800" smtClean="0">
              <a:solidFill>
                <a:srgbClr val="0000FF"/>
              </a:solidFill>
            </a:endParaRPr>
          </a:p>
        </p:txBody>
      </p:sp>
      <p:sp>
        <p:nvSpPr>
          <p:cNvPr id="39939" name="Text Box 3"/>
          <p:cNvSpPr txBox="1">
            <a:spLocks noChangeArrowheads="1"/>
          </p:cNvSpPr>
          <p:nvPr/>
        </p:nvSpPr>
        <p:spPr bwMode="auto">
          <a:xfrm>
            <a:off x="6072188" y="5761038"/>
            <a:ext cx="2306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b="1"/>
              <a:t>1879 </a:t>
            </a:r>
            <a:r>
              <a:rPr lang="en-US" altLang="zh-CN" sz="2800" b="1">
                <a:cs typeface="Times New Roman" panose="02020603050405020304" pitchFamily="18" charset="0"/>
              </a:rPr>
              <a:t>–</a:t>
            </a:r>
            <a:r>
              <a:rPr lang="en-US" altLang="zh-CN" sz="2800" b="1"/>
              <a:t>1955</a:t>
            </a:r>
            <a:endParaRPr lang="en-US" altLang="zh-CN" sz="2800" b="1"/>
          </a:p>
        </p:txBody>
      </p:sp>
      <p:sp>
        <p:nvSpPr>
          <p:cNvPr id="39940" name="Rectangle 8"/>
          <p:cNvSpPr>
            <a:spLocks noChangeArrowheads="1"/>
          </p:cNvSpPr>
          <p:nvPr/>
        </p:nvSpPr>
        <p:spPr bwMode="auto">
          <a:xfrm>
            <a:off x="5403850" y="5027613"/>
            <a:ext cx="3441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t>Albert Einstein</a:t>
            </a:r>
            <a:endParaRPr lang="en-US" altLang="zh-CN" sz="3600" b="1"/>
          </a:p>
        </p:txBody>
      </p:sp>
      <p:pic>
        <p:nvPicPr>
          <p:cNvPr id="39941" name="Picture 6" descr="C:\Documents and Settings\Administrator\桌面\456px-Einstein_1921_by_F_Schmutzer_-_restoratio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88" y="319088"/>
            <a:ext cx="47148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7FA3DA-875D-4C8B-980F-7B8A2D0264BF}" type="slidenum">
              <a:rPr lang="en-US" altLang="zh-CN" sz="1800" smtClean="0">
                <a:solidFill>
                  <a:srgbClr val="0000FF"/>
                </a:solidFill>
              </a:rPr>
            </a:fld>
            <a:endParaRPr lang="en-US" altLang="zh-CN" sz="1800" smtClean="0">
              <a:solidFill>
                <a:srgbClr val="0000FF"/>
              </a:solidFill>
            </a:endParaRPr>
          </a:p>
        </p:txBody>
      </p:sp>
      <p:pic>
        <p:nvPicPr>
          <p:cNvPr id="97283" name="Picture 2" descr="ss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box(in)">
                                      <p:cBhvr>
                                        <p:cTn id="7"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F928C4C-F9EF-4729-B2E9-1899082A2CA4}" type="slidenum">
              <a:rPr lang="en-US" altLang="zh-CN" sz="1800" smtClean="0">
                <a:solidFill>
                  <a:srgbClr val="0000FF"/>
                </a:solidFill>
              </a:rPr>
            </a:fld>
            <a:endParaRPr lang="en-US" altLang="zh-CN" sz="1800" smtClean="0">
              <a:solidFill>
                <a:srgbClr val="0000FF"/>
              </a:solidFill>
            </a:endParaRPr>
          </a:p>
        </p:txBody>
      </p:sp>
      <p:sp>
        <p:nvSpPr>
          <p:cNvPr id="34818" name="Text Box 2"/>
          <p:cNvSpPr txBox="1">
            <a:spLocks noChangeArrowheads="1"/>
          </p:cNvSpPr>
          <p:nvPr/>
        </p:nvSpPr>
        <p:spPr bwMode="auto">
          <a:xfrm>
            <a:off x="395288" y="1828800"/>
            <a:ext cx="5846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r>
              <a:rPr kumimoji="1" lang="zh-CN" altLang="en-US" sz="2800" b="1">
                <a:solidFill>
                  <a:schemeClr val="folHlink"/>
                </a:solidFill>
                <a:latin typeface="黑体" panose="02010609060101010101" pitchFamily="2" charset="-122"/>
                <a:ea typeface="黑体" panose="02010609060101010101" pitchFamily="2" charset="-122"/>
              </a:rPr>
              <a:t>光速不变</a:t>
            </a:r>
            <a:r>
              <a:rPr kumimoji="1" lang="zh-CN" altLang="en-US" sz="2800" b="1">
                <a:latin typeface="宋体" panose="02010600030101010101" pitchFamily="2" charset="-122"/>
              </a:rPr>
              <a:t>与伽利略变换</a:t>
            </a:r>
            <a:endParaRPr kumimoji="1" lang="zh-CN" altLang="en-US" sz="2800" b="1">
              <a:latin typeface="宋体" panose="02010600030101010101" pitchFamily="2" charset="-122"/>
            </a:endParaRPr>
          </a:p>
        </p:txBody>
      </p:sp>
      <p:sp>
        <p:nvSpPr>
          <p:cNvPr id="34819" name="Text Box 3"/>
          <p:cNvSpPr txBox="1">
            <a:spLocks noChangeArrowheads="1"/>
          </p:cNvSpPr>
          <p:nvPr/>
        </p:nvSpPr>
        <p:spPr bwMode="auto">
          <a:xfrm>
            <a:off x="395288" y="24780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a:latin typeface="Times New Roman" panose="02020603050405020304" pitchFamily="18" charset="0"/>
              </a:rPr>
              <a:t>3</a:t>
            </a:r>
            <a:r>
              <a:rPr kumimoji="1" lang="zh-CN" altLang="en-US" sz="2800" b="1">
                <a:latin typeface="Times New Roman" panose="02020603050405020304" pitchFamily="18" charset="0"/>
              </a:rPr>
              <a:t>、</a:t>
            </a:r>
            <a:r>
              <a:rPr kumimoji="1" lang="zh-CN" altLang="en-US" sz="2800" b="1">
                <a:solidFill>
                  <a:schemeClr val="folHlink"/>
                </a:solidFill>
                <a:latin typeface="黑体" panose="02010609060101010101" pitchFamily="2" charset="-122"/>
                <a:ea typeface="黑体" panose="02010609060101010101" pitchFamily="2" charset="-122"/>
              </a:rPr>
              <a:t>观念</a:t>
            </a:r>
            <a:r>
              <a:rPr kumimoji="1" lang="zh-CN" altLang="en-US" sz="2800" b="1">
                <a:latin typeface="宋体" panose="02010600030101010101" pitchFamily="2" charset="-122"/>
              </a:rPr>
              <a:t>上的变革</a:t>
            </a:r>
            <a:endParaRPr kumimoji="1" lang="zh-CN" altLang="en-US" sz="2800" b="1">
              <a:latin typeface="宋体" panose="02010600030101010101" pitchFamily="2" charset="-122"/>
            </a:endParaRPr>
          </a:p>
        </p:txBody>
      </p:sp>
      <p:sp>
        <p:nvSpPr>
          <p:cNvPr id="34820" name="Text Box 4"/>
          <p:cNvSpPr txBox="1">
            <a:spLocks noChangeArrowheads="1"/>
          </p:cNvSpPr>
          <p:nvPr/>
        </p:nvSpPr>
        <p:spPr bwMode="auto">
          <a:xfrm>
            <a:off x="611188" y="3717925"/>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黑体" panose="02010609060101010101" pitchFamily="2" charset="-122"/>
                <a:ea typeface="黑体" panose="02010609060101010101" pitchFamily="2" charset="-122"/>
              </a:rPr>
              <a:t>牛顿力学</a:t>
            </a:r>
            <a:endParaRPr kumimoji="1" lang="zh-CN" altLang="en-US" sz="2800" b="1">
              <a:solidFill>
                <a:srgbClr val="0000FF"/>
              </a:solidFill>
              <a:latin typeface="黑体" panose="02010609060101010101" pitchFamily="2" charset="-122"/>
              <a:ea typeface="黑体" panose="02010609060101010101" pitchFamily="2" charset="-122"/>
            </a:endParaRPr>
          </a:p>
        </p:txBody>
      </p:sp>
      <p:sp>
        <p:nvSpPr>
          <p:cNvPr id="34825" name="Text Box 9"/>
          <p:cNvSpPr txBox="1">
            <a:spLocks noChangeArrowheads="1"/>
          </p:cNvSpPr>
          <p:nvPr/>
        </p:nvSpPr>
        <p:spPr bwMode="auto">
          <a:xfrm>
            <a:off x="2339975" y="3141663"/>
            <a:ext cx="2016125" cy="1827212"/>
          </a:xfrm>
          <a:prstGeom prst="rect">
            <a:avLst/>
          </a:prstGeom>
          <a:solidFill>
            <a:srgbClr val="FF9900">
              <a:alpha val="20000"/>
            </a:srgbClr>
          </a:solidFill>
          <a:ln w="25400">
            <a:solidFill>
              <a:srgbClr val="FF6600"/>
            </a:solidFill>
            <a:miter lim="800000"/>
            <a:headEnd type="none" w="sm" len="sm"/>
            <a:tailEnd type="none" w="sm" len="sm"/>
          </a:ln>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800" b="1">
                <a:latin typeface="楷体_GB2312" pitchFamily="49" charset="-122"/>
                <a:ea typeface="楷体_GB2312" pitchFamily="49" charset="-122"/>
              </a:rPr>
              <a:t>时间标度</a:t>
            </a:r>
            <a:endParaRPr kumimoji="1" lang="zh-CN" altLang="en-US" sz="2800" b="1">
              <a:latin typeface="楷体_GB2312" pitchFamily="49" charset="-122"/>
              <a:ea typeface="楷体_GB2312" pitchFamily="49" charset="-122"/>
            </a:endParaRPr>
          </a:p>
          <a:p>
            <a:pPr algn="ctr">
              <a:spcBef>
                <a:spcPct val="50000"/>
              </a:spcBef>
              <a:buFontTx/>
              <a:buNone/>
            </a:pPr>
            <a:r>
              <a:rPr kumimoji="1" lang="zh-CN" altLang="en-US" sz="2800" b="1">
                <a:latin typeface="楷体_GB2312" pitchFamily="49" charset="-122"/>
                <a:ea typeface="楷体_GB2312" pitchFamily="49" charset="-122"/>
              </a:rPr>
              <a:t>长度标度</a:t>
            </a:r>
            <a:endParaRPr kumimoji="1" lang="zh-CN" altLang="en-US" sz="2800" b="1">
              <a:latin typeface="楷体_GB2312" pitchFamily="49" charset="-122"/>
              <a:ea typeface="楷体_GB2312" pitchFamily="49" charset="-122"/>
            </a:endParaRPr>
          </a:p>
          <a:p>
            <a:pPr algn="ctr">
              <a:spcBef>
                <a:spcPct val="50000"/>
              </a:spcBef>
              <a:buFontTx/>
              <a:buNone/>
            </a:pPr>
            <a:r>
              <a:rPr kumimoji="1" lang="zh-CN" altLang="en-US" sz="2800" b="1">
                <a:latin typeface="楷体_GB2312" pitchFamily="49" charset="-122"/>
                <a:ea typeface="楷体_GB2312" pitchFamily="49" charset="-122"/>
              </a:rPr>
              <a:t>质量的测量</a:t>
            </a:r>
            <a:endParaRPr kumimoji="1" lang="zh-CN" altLang="en-US" sz="2800" b="1">
              <a:latin typeface="楷体_GB2312" pitchFamily="49" charset="-122"/>
              <a:ea typeface="楷体_GB2312" pitchFamily="49" charset="-122"/>
            </a:endParaRPr>
          </a:p>
        </p:txBody>
      </p:sp>
      <p:sp>
        <p:nvSpPr>
          <p:cNvPr id="34827" name="Text Box 11"/>
          <p:cNvSpPr txBox="1">
            <a:spLocks noChangeArrowheads="1"/>
          </p:cNvSpPr>
          <p:nvPr/>
        </p:nvSpPr>
        <p:spPr bwMode="auto">
          <a:xfrm>
            <a:off x="5291138" y="3357563"/>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与参考系无关</a:t>
            </a:r>
            <a:endParaRPr kumimoji="1" lang="zh-CN" altLang="en-US" sz="2800" b="1">
              <a:latin typeface="宋体" panose="02010600030101010101" pitchFamily="2" charset="-122"/>
            </a:endParaRPr>
          </a:p>
        </p:txBody>
      </p:sp>
      <p:sp>
        <p:nvSpPr>
          <p:cNvPr id="34831" name="AutoShape 15"/>
          <p:cNvSpPr>
            <a:spLocks noChangeArrowheads="1"/>
          </p:cNvSpPr>
          <p:nvPr/>
        </p:nvSpPr>
        <p:spPr bwMode="auto">
          <a:xfrm flipV="1">
            <a:off x="4529138" y="3814763"/>
            <a:ext cx="685800" cy="228600"/>
          </a:xfrm>
          <a:prstGeom prst="rightArrow">
            <a:avLst>
              <a:gd name="adj1" fmla="val 50000"/>
              <a:gd name="adj2" fmla="val 75000"/>
            </a:avLst>
          </a:prstGeom>
          <a:solidFill>
            <a:srgbClr val="00CCFF">
              <a:alpha val="21960"/>
            </a:srgbClr>
          </a:solidFill>
          <a:ln w="28575">
            <a:solidFill>
              <a:srgbClr val="9933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32" name="Rectangle 16"/>
          <p:cNvSpPr>
            <a:spLocks noChangeArrowheads="1"/>
          </p:cNvSpPr>
          <p:nvPr/>
        </p:nvSpPr>
        <p:spPr bwMode="auto">
          <a:xfrm>
            <a:off x="250825" y="5370513"/>
            <a:ext cx="21955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FontTx/>
              <a:buNone/>
            </a:pPr>
            <a:r>
              <a:rPr kumimoji="1" lang="zh-CN" altLang="en-US" sz="2800" b="1">
                <a:solidFill>
                  <a:schemeClr val="folHlink"/>
                </a:solidFill>
                <a:latin typeface="黑体" panose="02010609060101010101" pitchFamily="2" charset="-122"/>
                <a:ea typeface="黑体" panose="02010609060101010101" pitchFamily="2" charset="-122"/>
              </a:rPr>
              <a:t>狭义相对论</a:t>
            </a:r>
            <a:endParaRPr kumimoji="1" lang="zh-CN" altLang="en-US" sz="2800" b="1">
              <a:solidFill>
                <a:schemeClr val="folHlink"/>
              </a:solidFill>
              <a:latin typeface="黑体" panose="02010609060101010101" pitchFamily="2" charset="-122"/>
              <a:ea typeface="黑体" panose="02010609060101010101" pitchFamily="2" charset="-122"/>
            </a:endParaRPr>
          </a:p>
        </p:txBody>
      </p:sp>
      <p:sp>
        <p:nvSpPr>
          <p:cNvPr id="34833" name="Rectangle 17"/>
          <p:cNvSpPr>
            <a:spLocks noChangeArrowheads="1"/>
          </p:cNvSpPr>
          <p:nvPr/>
        </p:nvSpPr>
        <p:spPr bwMode="auto">
          <a:xfrm>
            <a:off x="4977606" y="5103019"/>
            <a:ext cx="3200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2800" b="1" dirty="0">
                <a:latin typeface="黑体" panose="02010609060101010101" pitchFamily="2" charset="-122"/>
                <a:ea typeface="黑体" panose="02010609060101010101" pitchFamily="2" charset="-122"/>
              </a:rPr>
              <a:t>长度、时间、质量</a:t>
            </a:r>
            <a:endParaRPr kumimoji="1" lang="zh-CN" altLang="en-US" sz="2800" b="1" dirty="0">
              <a:latin typeface="黑体" panose="02010609060101010101" pitchFamily="2" charset="-122"/>
              <a:ea typeface="黑体" panose="02010609060101010101" pitchFamily="2" charset="-122"/>
            </a:endParaRPr>
          </a:p>
          <a:p>
            <a:pPr algn="ctr">
              <a:spcBef>
                <a:spcPct val="0"/>
              </a:spcBef>
              <a:buFontTx/>
              <a:buNone/>
            </a:pPr>
            <a:r>
              <a:rPr kumimoji="1" lang="zh-CN" altLang="en-US" sz="2800" b="1" dirty="0">
                <a:solidFill>
                  <a:schemeClr val="folHlink"/>
                </a:solidFill>
                <a:latin typeface="黑体" panose="02010609060101010101" pitchFamily="2" charset="-122"/>
                <a:ea typeface="黑体" panose="02010609060101010101" pitchFamily="2" charset="-122"/>
              </a:rPr>
              <a:t>与参考系有关</a:t>
            </a:r>
            <a:endParaRPr kumimoji="1" lang="zh-CN" altLang="en-US" sz="2800" b="1" dirty="0">
              <a:solidFill>
                <a:schemeClr val="folHlink"/>
              </a:solidFill>
              <a:latin typeface="黑体" panose="02010609060101010101" pitchFamily="2" charset="-122"/>
              <a:ea typeface="黑体" panose="02010609060101010101" pitchFamily="2" charset="-122"/>
            </a:endParaRPr>
          </a:p>
        </p:txBody>
      </p:sp>
      <p:sp>
        <p:nvSpPr>
          <p:cNvPr id="34835" name="Rectangle 19"/>
          <p:cNvSpPr>
            <a:spLocks noChangeArrowheads="1"/>
          </p:cNvSpPr>
          <p:nvPr/>
        </p:nvSpPr>
        <p:spPr bwMode="auto">
          <a:xfrm>
            <a:off x="2339975" y="5373688"/>
            <a:ext cx="1944688" cy="519112"/>
          </a:xfrm>
          <a:prstGeom prst="rect">
            <a:avLst/>
          </a:prstGeom>
          <a:solidFill>
            <a:srgbClr val="FFCC00">
              <a:alpha val="43137"/>
            </a:srgbClr>
          </a:solidFill>
          <a:ln w="31750">
            <a:solidFill>
              <a:srgbClr val="FF0000"/>
            </a:solidFill>
            <a:miter lim="800000"/>
            <a:headEnd type="none" w="sm" len="sm"/>
            <a:tailEnd type="none" w="sm" len="sm"/>
          </a:ln>
        </p:spPr>
        <p:txBody>
          <a:bodyPr wrap="none" anchor="ct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2800" b="1">
                <a:latin typeface="黑体" panose="02010609060101010101" pitchFamily="2" charset="-122"/>
                <a:ea typeface="黑体" panose="02010609060101010101" pitchFamily="2" charset="-122"/>
              </a:rPr>
              <a:t>光速不变</a:t>
            </a:r>
            <a:endParaRPr kumimoji="1" lang="zh-CN" altLang="en-US" sz="2800" b="1">
              <a:latin typeface="黑体" panose="02010609060101010101" pitchFamily="2" charset="-122"/>
              <a:ea typeface="黑体" panose="02010609060101010101" pitchFamily="2" charset="-122"/>
            </a:endParaRPr>
          </a:p>
        </p:txBody>
      </p:sp>
      <p:sp>
        <p:nvSpPr>
          <p:cNvPr id="34839" name="AutoShape 23"/>
          <p:cNvSpPr>
            <a:spLocks noChangeArrowheads="1"/>
          </p:cNvSpPr>
          <p:nvPr/>
        </p:nvSpPr>
        <p:spPr bwMode="auto">
          <a:xfrm>
            <a:off x="4386263" y="5518150"/>
            <a:ext cx="762000" cy="228600"/>
          </a:xfrm>
          <a:prstGeom prst="rightArrow">
            <a:avLst>
              <a:gd name="adj1" fmla="val 50000"/>
              <a:gd name="adj2" fmla="val 83333"/>
            </a:avLst>
          </a:prstGeom>
          <a:solidFill>
            <a:srgbClr val="FFCC00">
              <a:alpha val="56078"/>
            </a:srgbClr>
          </a:solidFill>
          <a:ln w="9525">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40" name="Text Box 24"/>
          <p:cNvSpPr txBox="1">
            <a:spLocks noChangeArrowheads="1"/>
          </p:cNvSpPr>
          <p:nvPr/>
        </p:nvSpPr>
        <p:spPr bwMode="auto">
          <a:xfrm>
            <a:off x="5392738" y="6113463"/>
            <a:ext cx="25908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（相对性）</a:t>
            </a:r>
            <a:endParaRPr kumimoji="1" lang="en-US" altLang="zh-CN" sz="2800" b="1" dirty="0">
              <a:solidFill>
                <a:srgbClr val="0000FF"/>
              </a:solidFill>
              <a:latin typeface="黑体" panose="02010609060101010101" pitchFamily="2" charset="-122"/>
              <a:ea typeface="黑体" panose="02010609060101010101" pitchFamily="2" charset="-122"/>
            </a:endParaRPr>
          </a:p>
        </p:txBody>
      </p:sp>
      <p:sp>
        <p:nvSpPr>
          <p:cNvPr id="34843" name="Text Box 27"/>
          <p:cNvSpPr txBox="1">
            <a:spLocks noChangeArrowheads="1"/>
          </p:cNvSpPr>
          <p:nvPr/>
        </p:nvSpPr>
        <p:spPr bwMode="auto">
          <a:xfrm>
            <a:off x="5430838" y="3890963"/>
            <a:ext cx="2514600" cy="519112"/>
          </a:xfrm>
          <a:prstGeom prst="rect">
            <a:avLst/>
          </a:prstGeom>
          <a:noFill/>
          <a:ln w="9525">
            <a:noFill/>
            <a:miter lim="800000"/>
          </a:ln>
          <a:effectLst/>
        </p:spPr>
        <p:txBody>
          <a:bodyPr>
            <a:spAutoFit/>
          </a:bodyPr>
          <a:lstStyle/>
          <a:p>
            <a:pPr>
              <a:spcBef>
                <a:spcPct val="50000"/>
              </a:spcBef>
              <a:defRPr/>
            </a:pPr>
            <a:r>
              <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（绝对性）</a:t>
            </a:r>
            <a:endPar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aphicFrame>
        <p:nvGraphicFramePr>
          <p:cNvPr id="107520" name="Object 0"/>
          <p:cNvGraphicFramePr>
            <a:graphicFrameLocks noChangeAspect="1"/>
          </p:cNvGraphicFramePr>
          <p:nvPr/>
        </p:nvGraphicFramePr>
        <p:xfrm>
          <a:off x="5292725" y="1828800"/>
          <a:ext cx="1860550" cy="552450"/>
        </p:xfrm>
        <a:graphic>
          <a:graphicData uri="http://schemas.openxmlformats.org/presentationml/2006/ole">
            <mc:AlternateContent xmlns:mc="http://schemas.openxmlformats.org/markup-compatibility/2006">
              <mc:Choice xmlns:v="urn:schemas-microsoft-com:vml" Requires="v">
                <p:oleObj spid="_x0000_s44064" name="公式" r:id="rId1" imgW="1066800" imgH="203200" progId="Equation.3">
                  <p:embed/>
                </p:oleObj>
              </mc:Choice>
              <mc:Fallback>
                <p:oleObj name="公式" r:id="rId1" imgW="1066800" imgH="203200" progId="Equation.3">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828800"/>
                        <a:ext cx="1860550" cy="552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8" name="Line 32"/>
          <p:cNvSpPr>
            <a:spLocks noChangeShapeType="1"/>
          </p:cNvSpPr>
          <p:nvPr/>
        </p:nvSpPr>
        <p:spPr bwMode="auto">
          <a:xfrm>
            <a:off x="5292725" y="1973263"/>
            <a:ext cx="1943100" cy="431800"/>
          </a:xfrm>
          <a:prstGeom prst="line">
            <a:avLst/>
          </a:prstGeom>
          <a:noFill/>
          <a:ln w="412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49" name="Line 33"/>
          <p:cNvSpPr>
            <a:spLocks noChangeShapeType="1"/>
          </p:cNvSpPr>
          <p:nvPr/>
        </p:nvSpPr>
        <p:spPr bwMode="auto">
          <a:xfrm flipV="1">
            <a:off x="5292725" y="1973263"/>
            <a:ext cx="1943100" cy="398462"/>
          </a:xfrm>
          <a:prstGeom prst="line">
            <a:avLst/>
          </a:prstGeom>
          <a:noFill/>
          <a:ln w="41275">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50" name="Rectangle 34"/>
          <p:cNvSpPr>
            <a:spLocks noChangeArrowheads="1"/>
          </p:cNvSpPr>
          <p:nvPr/>
        </p:nvSpPr>
        <p:spPr bwMode="auto">
          <a:xfrm>
            <a:off x="395288" y="26035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a:latin typeface="Times New Roman" panose="02020603050405020304" pitchFamily="18" charset="0"/>
                <a:sym typeface="Monotype Sorts" pitchFamily="2" charset="2"/>
              </a:rPr>
              <a:t>1</a:t>
            </a:r>
            <a:r>
              <a:rPr kumimoji="1" lang="zh-CN" altLang="en-US" sz="2800" b="1">
                <a:latin typeface="Times New Roman" panose="02020603050405020304" pitchFamily="18" charset="0"/>
                <a:sym typeface="Monotype Sorts" pitchFamily="2" charset="2"/>
              </a:rPr>
              <a:t>、</a:t>
            </a:r>
            <a:r>
              <a:rPr kumimoji="1" lang="zh-CN" altLang="en-US" sz="2800" b="1">
                <a:solidFill>
                  <a:schemeClr val="folHlink"/>
                </a:solidFill>
                <a:latin typeface="黑体" panose="02010609060101010101" pitchFamily="2" charset="-122"/>
                <a:ea typeface="黑体" panose="02010609060101010101" pitchFamily="2" charset="-122"/>
              </a:rPr>
              <a:t>爱因斯坦</a:t>
            </a:r>
            <a:r>
              <a:rPr kumimoji="1" lang="zh-CN" altLang="en-US" sz="2800" b="1">
                <a:latin typeface="宋体" panose="02010600030101010101" pitchFamily="2" charset="-122"/>
              </a:rPr>
              <a:t>的相对性理论是</a:t>
            </a:r>
            <a:r>
              <a:rPr kumimoji="1" lang="zh-CN" altLang="en-US" sz="2800" b="1">
                <a:solidFill>
                  <a:srgbClr val="0000FF"/>
                </a:solidFill>
                <a:latin typeface="黑体" panose="02010609060101010101" pitchFamily="2" charset="-122"/>
                <a:ea typeface="黑体" panose="02010609060101010101" pitchFamily="2" charset="-122"/>
              </a:rPr>
              <a:t>牛顿</a:t>
            </a:r>
            <a:r>
              <a:rPr kumimoji="1" lang="zh-CN" altLang="en-US" sz="2800" b="1">
                <a:latin typeface="宋体" panose="02010600030101010101" pitchFamily="2" charset="-122"/>
              </a:rPr>
              <a:t>理论的发展。</a:t>
            </a:r>
            <a:endParaRPr kumimoji="1" lang="zh-CN" altLang="en-US" sz="2800" b="1">
              <a:latin typeface="宋体" panose="02010600030101010101" pitchFamily="2" charset="-122"/>
            </a:endParaRPr>
          </a:p>
        </p:txBody>
      </p:sp>
      <p:grpSp>
        <p:nvGrpSpPr>
          <p:cNvPr id="2" name="Group 43"/>
          <p:cNvGrpSpPr/>
          <p:nvPr/>
        </p:nvGrpSpPr>
        <p:grpSpPr bwMode="auto">
          <a:xfrm>
            <a:off x="1476375" y="1052513"/>
            <a:ext cx="2808288" cy="519112"/>
            <a:chOff x="930" y="663"/>
            <a:chExt cx="1769" cy="327"/>
          </a:xfrm>
        </p:grpSpPr>
        <p:sp>
          <p:nvSpPr>
            <p:cNvPr id="44055" name="Text Box 36"/>
            <p:cNvSpPr txBox="1">
              <a:spLocks noChangeArrowheads="1"/>
            </p:cNvSpPr>
            <p:nvPr/>
          </p:nvSpPr>
          <p:spPr bwMode="auto">
            <a:xfrm>
              <a:off x="975" y="663"/>
              <a:ext cx="17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Times New Roman" panose="02020603050405020304" pitchFamily="18" charset="0"/>
                  <a:ea typeface="楷体_GB2312" pitchFamily="49" charset="-122"/>
                </a:rPr>
                <a:t>一切物理规律</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44056" name="AutoShape 41"/>
            <p:cNvSpPr>
              <a:spLocks noChangeArrowheads="1"/>
            </p:cNvSpPr>
            <p:nvPr/>
          </p:nvSpPr>
          <p:spPr bwMode="auto">
            <a:xfrm>
              <a:off x="930" y="663"/>
              <a:ext cx="1723" cy="318"/>
            </a:xfrm>
            <a:prstGeom prst="wedgeRectCallout">
              <a:avLst>
                <a:gd name="adj1" fmla="val -38278"/>
                <a:gd name="adj2" fmla="val -111005"/>
              </a:avLst>
            </a:prstGeom>
            <a:noFill/>
            <a:ln w="31750">
              <a:solidFill>
                <a:schemeClr val="folHlink"/>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grpSp>
      <p:grpSp>
        <p:nvGrpSpPr>
          <p:cNvPr id="3" name="Group 44"/>
          <p:cNvGrpSpPr/>
          <p:nvPr/>
        </p:nvGrpSpPr>
        <p:grpSpPr bwMode="auto">
          <a:xfrm>
            <a:off x="5435600" y="1052513"/>
            <a:ext cx="2141538" cy="519112"/>
            <a:chOff x="3334" y="663"/>
            <a:chExt cx="1349" cy="327"/>
          </a:xfrm>
        </p:grpSpPr>
        <p:sp>
          <p:nvSpPr>
            <p:cNvPr id="44053" name="Text Box 39"/>
            <p:cNvSpPr txBox="1">
              <a:spLocks noChangeArrowheads="1"/>
            </p:cNvSpPr>
            <p:nvPr/>
          </p:nvSpPr>
          <p:spPr bwMode="auto">
            <a:xfrm>
              <a:off x="3424" y="663"/>
              <a:ext cx="1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Times New Roman" panose="02020603050405020304" pitchFamily="18" charset="0"/>
                  <a:ea typeface="楷体_GB2312" pitchFamily="49" charset="-122"/>
                </a:rPr>
                <a:t>力学规律</a:t>
              </a:r>
              <a:endParaRPr kumimoji="1" lang="zh-CN" altLang="en-US" sz="2800" b="1">
                <a:solidFill>
                  <a:srgbClr val="0000FF"/>
                </a:solidFill>
                <a:latin typeface="Times New Roman" panose="02020603050405020304" pitchFamily="18" charset="0"/>
                <a:ea typeface="楷体_GB2312" pitchFamily="49" charset="-122"/>
              </a:endParaRPr>
            </a:p>
          </p:txBody>
        </p:sp>
        <p:sp>
          <p:nvSpPr>
            <p:cNvPr id="44054" name="AutoShape 42"/>
            <p:cNvSpPr>
              <a:spLocks noChangeArrowheads="1"/>
            </p:cNvSpPr>
            <p:nvPr/>
          </p:nvSpPr>
          <p:spPr bwMode="auto">
            <a:xfrm>
              <a:off x="3334" y="663"/>
              <a:ext cx="1224" cy="318"/>
            </a:xfrm>
            <a:prstGeom prst="wedgeRectCallout">
              <a:avLst>
                <a:gd name="adj1" fmla="val -52125"/>
                <a:gd name="adj2" fmla="val -105977"/>
              </a:avLst>
            </a:prstGeom>
            <a:noFill/>
            <a:ln w="31750">
              <a:solidFill>
                <a:srgbClr val="8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4850">
                                            <p:txEl>
                                              <p:pRg st="0" end="0"/>
                                            </p:txEl>
                                          </p:spTgt>
                                        </p:tgtEl>
                                        <p:attrNameLst>
                                          <p:attrName>style.visibility</p:attrName>
                                        </p:attrNameLst>
                                      </p:cBhvr>
                                      <p:to>
                                        <p:strVal val="visible"/>
                                      </p:to>
                                    </p:set>
                                    <p:animEffect transition="in" filter="blinds(vertical)">
                                      <p:cBhvr>
                                        <p:cTn id="7" dur="500"/>
                                        <p:tgtEl>
                                          <p:spTgt spid="34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4818">
                                            <p:txEl>
                                              <p:pRg st="0" end="0"/>
                                            </p:txEl>
                                          </p:spTgt>
                                        </p:tgtEl>
                                        <p:attrNameLst>
                                          <p:attrName>style.visibility</p:attrName>
                                        </p:attrNameLst>
                                      </p:cBhvr>
                                      <p:to>
                                        <p:strVal val="visible"/>
                                      </p:to>
                                    </p:set>
                                    <p:animEffect transition="in" filter="blinds(vertical)">
                                      <p:cBhvr>
                                        <p:cTn id="22" dur="500"/>
                                        <p:tgtEl>
                                          <p:spTgt spid="348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7520"/>
                                        </p:tgtEl>
                                        <p:attrNameLst>
                                          <p:attrName>style.visibility</p:attrName>
                                        </p:attrNameLst>
                                      </p:cBhvr>
                                      <p:to>
                                        <p:strVal val="visible"/>
                                      </p:to>
                                    </p:set>
                                    <p:animEffect transition="in" filter="blinds(horizontal)">
                                      <p:cBhvr>
                                        <p:cTn id="27" dur="500"/>
                                        <p:tgtEl>
                                          <p:spTgt spid="1075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48"/>
                                        </p:tgtEl>
                                        <p:attrNameLst>
                                          <p:attrName>style.visibility</p:attrName>
                                        </p:attrNameLst>
                                      </p:cBhvr>
                                      <p:to>
                                        <p:strVal val="visible"/>
                                      </p:to>
                                    </p:set>
                                    <p:animEffect transition="in" filter="wipe(up)">
                                      <p:cBhvr>
                                        <p:cTn id="32" dur="500"/>
                                        <p:tgtEl>
                                          <p:spTgt spid="34848"/>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34849"/>
                                        </p:tgtEl>
                                        <p:attrNameLst>
                                          <p:attrName>style.visibility</p:attrName>
                                        </p:attrNameLst>
                                      </p:cBhvr>
                                      <p:to>
                                        <p:strVal val="visible"/>
                                      </p:to>
                                    </p:set>
                                    <p:animEffect transition="in" filter="wipe(down)">
                                      <p:cBhvr>
                                        <p:cTn id="36" dur="500"/>
                                        <p:tgtEl>
                                          <p:spTgt spid="3484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4819"/>
                                        </p:tgtEl>
                                        <p:attrNameLst>
                                          <p:attrName>style.visibility</p:attrName>
                                        </p:attrNameLst>
                                      </p:cBhvr>
                                      <p:to>
                                        <p:strVal val="visible"/>
                                      </p:to>
                                    </p:set>
                                    <p:animEffect transition="in" filter="blinds(horizontal)">
                                      <p:cBhvr>
                                        <p:cTn id="41" dur="500"/>
                                        <p:tgtEl>
                                          <p:spTgt spid="34819"/>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34820"/>
                                        </p:tgtEl>
                                        <p:attrNameLst>
                                          <p:attrName>style.visibility</p:attrName>
                                        </p:attrNameLst>
                                      </p:cBhvr>
                                      <p:to>
                                        <p:strVal val="visible"/>
                                      </p:to>
                                    </p:set>
                                    <p:anim calcmode="lin" valueType="num">
                                      <p:cBhvr>
                                        <p:cTn id="46" dur="500" fill="hold"/>
                                        <p:tgtEl>
                                          <p:spTgt spid="34820"/>
                                        </p:tgtEl>
                                        <p:attrNameLst>
                                          <p:attrName>ppt_x</p:attrName>
                                        </p:attrNameLst>
                                      </p:cBhvr>
                                      <p:tavLst>
                                        <p:tav tm="0">
                                          <p:val>
                                            <p:strVal val="#ppt_x-#ppt_w/2"/>
                                          </p:val>
                                        </p:tav>
                                        <p:tav tm="100000">
                                          <p:val>
                                            <p:strVal val="#ppt_x"/>
                                          </p:val>
                                        </p:tav>
                                      </p:tavLst>
                                    </p:anim>
                                    <p:anim calcmode="lin" valueType="num">
                                      <p:cBhvr>
                                        <p:cTn id="47" dur="500" fill="hold"/>
                                        <p:tgtEl>
                                          <p:spTgt spid="34820"/>
                                        </p:tgtEl>
                                        <p:attrNameLst>
                                          <p:attrName>ppt_y</p:attrName>
                                        </p:attrNameLst>
                                      </p:cBhvr>
                                      <p:tavLst>
                                        <p:tav tm="0">
                                          <p:val>
                                            <p:strVal val="#ppt_y"/>
                                          </p:val>
                                        </p:tav>
                                        <p:tav tm="100000">
                                          <p:val>
                                            <p:strVal val="#ppt_y"/>
                                          </p:val>
                                        </p:tav>
                                      </p:tavLst>
                                    </p:anim>
                                    <p:anim calcmode="lin" valueType="num">
                                      <p:cBhvr>
                                        <p:cTn id="48" dur="500" fill="hold"/>
                                        <p:tgtEl>
                                          <p:spTgt spid="34820"/>
                                        </p:tgtEl>
                                        <p:attrNameLst>
                                          <p:attrName>ppt_w</p:attrName>
                                        </p:attrNameLst>
                                      </p:cBhvr>
                                      <p:tavLst>
                                        <p:tav tm="0">
                                          <p:val>
                                            <p:fltVal val="0"/>
                                          </p:val>
                                        </p:tav>
                                        <p:tav tm="100000">
                                          <p:val>
                                            <p:strVal val="#ppt_w"/>
                                          </p:val>
                                        </p:tav>
                                      </p:tavLst>
                                    </p:anim>
                                    <p:anim calcmode="lin" valueType="num">
                                      <p:cBhvr>
                                        <p:cTn id="49" dur="500" fill="hold"/>
                                        <p:tgtEl>
                                          <p:spTgt spid="34820"/>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4825"/>
                                        </p:tgtEl>
                                        <p:attrNameLst>
                                          <p:attrName>style.visibility</p:attrName>
                                        </p:attrNameLst>
                                      </p:cBhvr>
                                      <p:to>
                                        <p:strVal val="visible"/>
                                      </p:to>
                                    </p:set>
                                    <p:animEffect transition="in" filter="blinds(horizontal)">
                                      <p:cBhvr>
                                        <p:cTn id="54" dur="500"/>
                                        <p:tgtEl>
                                          <p:spTgt spid="34825"/>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34831"/>
                                        </p:tgtEl>
                                        <p:attrNameLst>
                                          <p:attrName>style.visibility</p:attrName>
                                        </p:attrNameLst>
                                      </p:cBhvr>
                                      <p:to>
                                        <p:strVal val="visible"/>
                                      </p:to>
                                    </p:set>
                                    <p:animEffect transition="in" filter="slide(fromLeft)">
                                      <p:cBhvr>
                                        <p:cTn id="59" dur="500"/>
                                        <p:tgtEl>
                                          <p:spTgt spid="34831"/>
                                        </p:tgtEl>
                                      </p:cBhvr>
                                    </p:animEffect>
                                  </p:childTnLst>
                                </p:cTn>
                              </p:par>
                            </p:childTnLst>
                          </p:cTn>
                        </p:par>
                        <p:par>
                          <p:cTn id="60" fill="hold">
                            <p:stCondLst>
                              <p:cond delay="500"/>
                            </p:stCondLst>
                            <p:childTnLst>
                              <p:par>
                                <p:cTn id="61" presetID="5" presetClass="entr" presetSubtype="10" fill="hold" grpId="0" nodeType="afterEffect">
                                  <p:stCondLst>
                                    <p:cond delay="0"/>
                                  </p:stCondLst>
                                  <p:childTnLst>
                                    <p:set>
                                      <p:cBhvr>
                                        <p:cTn id="62" dur="1" fill="hold">
                                          <p:stCondLst>
                                            <p:cond delay="0"/>
                                          </p:stCondLst>
                                        </p:cTn>
                                        <p:tgtEl>
                                          <p:spTgt spid="34827"/>
                                        </p:tgtEl>
                                        <p:attrNameLst>
                                          <p:attrName>style.visibility</p:attrName>
                                        </p:attrNameLst>
                                      </p:cBhvr>
                                      <p:to>
                                        <p:strVal val="visible"/>
                                      </p:to>
                                    </p:set>
                                    <p:animEffect transition="in" filter="checkerboard(across)">
                                      <p:cBhvr>
                                        <p:cTn id="63" dur="500"/>
                                        <p:tgtEl>
                                          <p:spTgt spid="3482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34843"/>
                                        </p:tgtEl>
                                        <p:attrNameLst>
                                          <p:attrName>style.visibility</p:attrName>
                                        </p:attrNameLst>
                                      </p:cBhvr>
                                      <p:to>
                                        <p:strVal val="visible"/>
                                      </p:to>
                                    </p:set>
                                    <p:animEffect transition="in" filter="barn(outHorizontal)">
                                      <p:cBhvr>
                                        <p:cTn id="68" dur="500"/>
                                        <p:tgtEl>
                                          <p:spTgt spid="3484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5" fill="hold" grpId="0" nodeType="clickEffect">
                                  <p:stCondLst>
                                    <p:cond delay="0"/>
                                  </p:stCondLst>
                                  <p:childTnLst>
                                    <p:set>
                                      <p:cBhvr>
                                        <p:cTn id="72" dur="1" fill="hold">
                                          <p:stCondLst>
                                            <p:cond delay="0"/>
                                          </p:stCondLst>
                                        </p:cTn>
                                        <p:tgtEl>
                                          <p:spTgt spid="34832">
                                            <p:txEl>
                                              <p:pRg st="0" end="0"/>
                                            </p:txEl>
                                          </p:spTgt>
                                        </p:tgtEl>
                                        <p:attrNameLst>
                                          <p:attrName>style.visibility</p:attrName>
                                        </p:attrNameLst>
                                      </p:cBhvr>
                                      <p:to>
                                        <p:strVal val="visible"/>
                                      </p:to>
                                    </p:set>
                                    <p:animEffect transition="in" filter="blinds(vertical)">
                                      <p:cBhvr>
                                        <p:cTn id="73" dur="500"/>
                                        <p:tgtEl>
                                          <p:spTgt spid="3483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4835"/>
                                        </p:tgtEl>
                                        <p:attrNameLst>
                                          <p:attrName>style.visibility</p:attrName>
                                        </p:attrNameLst>
                                      </p:cBhvr>
                                      <p:to>
                                        <p:strVal val="visible"/>
                                      </p:to>
                                    </p:set>
                                    <p:animEffect transition="in" filter="blinds(horizontal)">
                                      <p:cBhvr>
                                        <p:cTn id="78" dur="500"/>
                                        <p:tgtEl>
                                          <p:spTgt spid="34835"/>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4839"/>
                                        </p:tgtEl>
                                        <p:attrNameLst>
                                          <p:attrName>style.visibility</p:attrName>
                                        </p:attrNameLst>
                                      </p:cBhvr>
                                      <p:to>
                                        <p:strVal val="visible"/>
                                      </p:to>
                                    </p:set>
                                    <p:animEffect transition="in" filter="blinds(horizontal)">
                                      <p:cBhvr>
                                        <p:cTn id="83" dur="500"/>
                                        <p:tgtEl>
                                          <p:spTgt spid="34839"/>
                                        </p:tgtEl>
                                      </p:cBhvr>
                                    </p:animEffect>
                                  </p:childTnLst>
                                </p:cTn>
                              </p:par>
                            </p:childTnLst>
                          </p:cTn>
                        </p:par>
                        <p:par>
                          <p:cTn id="84" fill="hold">
                            <p:stCondLst>
                              <p:cond delay="500"/>
                            </p:stCondLst>
                            <p:childTnLst>
                              <p:par>
                                <p:cTn id="85" presetID="3" presetClass="entr" presetSubtype="5" fill="hold" grpId="0" nodeType="afterEffect">
                                  <p:stCondLst>
                                    <p:cond delay="0"/>
                                  </p:stCondLst>
                                  <p:childTnLst>
                                    <p:set>
                                      <p:cBhvr>
                                        <p:cTn id="86" dur="1" fill="hold">
                                          <p:stCondLst>
                                            <p:cond delay="0"/>
                                          </p:stCondLst>
                                        </p:cTn>
                                        <p:tgtEl>
                                          <p:spTgt spid="34833">
                                            <p:txEl>
                                              <p:pRg st="0" end="0"/>
                                            </p:txEl>
                                          </p:spTgt>
                                        </p:tgtEl>
                                        <p:attrNameLst>
                                          <p:attrName>style.visibility</p:attrName>
                                        </p:attrNameLst>
                                      </p:cBhvr>
                                      <p:to>
                                        <p:strVal val="visible"/>
                                      </p:to>
                                    </p:set>
                                    <p:animEffect transition="in" filter="blinds(vertical)">
                                      <p:cBhvr>
                                        <p:cTn id="87" dur="500"/>
                                        <p:tgtEl>
                                          <p:spTgt spid="34833">
                                            <p:txEl>
                                              <p:pRg st="0" end="0"/>
                                            </p:txEl>
                                          </p:spTgt>
                                        </p:tgtEl>
                                      </p:cBhvr>
                                    </p:animEffect>
                                  </p:childTnLst>
                                </p:cTn>
                              </p:par>
                            </p:childTnLst>
                          </p:cTn>
                        </p:par>
                        <p:par>
                          <p:cTn id="88" fill="hold">
                            <p:stCondLst>
                              <p:cond delay="1000"/>
                            </p:stCondLst>
                            <p:childTnLst>
                              <p:par>
                                <p:cTn id="89" presetID="3" presetClass="entr" presetSubtype="5" fill="hold" grpId="0" nodeType="afterEffect">
                                  <p:stCondLst>
                                    <p:cond delay="0"/>
                                  </p:stCondLst>
                                  <p:childTnLst>
                                    <p:set>
                                      <p:cBhvr>
                                        <p:cTn id="90" dur="1" fill="hold">
                                          <p:stCondLst>
                                            <p:cond delay="0"/>
                                          </p:stCondLst>
                                        </p:cTn>
                                        <p:tgtEl>
                                          <p:spTgt spid="34833">
                                            <p:txEl>
                                              <p:pRg st="1" end="1"/>
                                            </p:txEl>
                                          </p:spTgt>
                                        </p:tgtEl>
                                        <p:attrNameLst>
                                          <p:attrName>style.visibility</p:attrName>
                                        </p:attrNameLst>
                                      </p:cBhvr>
                                      <p:to>
                                        <p:strVal val="visible"/>
                                      </p:to>
                                    </p:set>
                                    <p:animEffect transition="in" filter="blinds(vertical)">
                                      <p:cBhvr>
                                        <p:cTn id="91" dur="500"/>
                                        <p:tgtEl>
                                          <p:spTgt spid="34833">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5" fill="hold" grpId="0" nodeType="clickEffect">
                                  <p:stCondLst>
                                    <p:cond delay="0"/>
                                  </p:stCondLst>
                                  <p:childTnLst>
                                    <p:set>
                                      <p:cBhvr>
                                        <p:cTn id="95" dur="1" fill="hold">
                                          <p:stCondLst>
                                            <p:cond delay="0"/>
                                          </p:stCondLst>
                                        </p:cTn>
                                        <p:tgtEl>
                                          <p:spTgt spid="34840">
                                            <p:txEl>
                                              <p:pRg st="0" end="0"/>
                                            </p:txEl>
                                          </p:spTgt>
                                        </p:tgtEl>
                                        <p:attrNameLst>
                                          <p:attrName>style.visibility</p:attrName>
                                        </p:attrNameLst>
                                      </p:cBhvr>
                                      <p:to>
                                        <p:strVal val="visible"/>
                                      </p:to>
                                    </p:set>
                                    <p:animEffect transition="in" filter="blinds(vertical)">
                                      <p:cBhvr>
                                        <p:cTn id="96" dur="500"/>
                                        <p:tgtEl>
                                          <p:spTgt spid="348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build="p"/>
      <p:bldP spid="34819" grpId="0" autoUpdateAnimBg="0"/>
      <p:bldP spid="34820" grpId="0" autoUpdateAnimBg="0"/>
      <p:bldP spid="34825" grpId="0" animBg="1"/>
      <p:bldP spid="34827" grpId="0" autoUpdateAnimBg="0"/>
      <p:bldP spid="34831" grpId="0" animBg="1"/>
      <p:bldP spid="34832" grpId="0" autoUpdateAnimBg="0" build="p"/>
      <p:bldP spid="34833" grpId="0" autoUpdateAnimBg="0" build="p"/>
      <p:bldP spid="34835" grpId="0" animBg="1"/>
      <p:bldP spid="34839" grpId="0" animBg="1"/>
      <p:bldP spid="34840" grpId="0" autoUpdateAnimBg="0" build="p"/>
      <p:bldP spid="34843" grpId="0" autoUpdateAnimBg="0"/>
      <p:bldP spid="34848" grpId="0" animBg="1"/>
      <p:bldP spid="34849" grpId="0" animBg="1"/>
      <p:bldP spid="34850"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637F92-19AD-4CB8-995A-8E73C5DA55ED}" type="slidenum">
              <a:rPr lang="en-US" altLang="zh-CN" sz="1800" smtClean="0">
                <a:solidFill>
                  <a:srgbClr val="0000FF"/>
                </a:solidFill>
              </a:rPr>
            </a:fld>
            <a:endParaRPr lang="en-US" altLang="zh-CN" sz="1800" smtClean="0">
              <a:solidFill>
                <a:srgbClr val="0000FF"/>
              </a:solidFill>
            </a:endParaRPr>
          </a:p>
        </p:txBody>
      </p:sp>
      <p:sp>
        <p:nvSpPr>
          <p:cNvPr id="2" name="Text Box 2"/>
          <p:cNvSpPr txBox="1">
            <a:spLocks noChangeArrowheads="1"/>
          </p:cNvSpPr>
          <p:nvPr/>
        </p:nvSpPr>
        <p:spPr bwMode="auto">
          <a:xfrm>
            <a:off x="2381250" y="239713"/>
            <a:ext cx="434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b="1">
                <a:latin typeface="黑体" panose="02010609060101010101" pitchFamily="2" charset="-122"/>
                <a:ea typeface="黑体" panose="02010609060101010101" pitchFamily="2" charset="-122"/>
              </a:rPr>
              <a:t>第</a:t>
            </a:r>
            <a:r>
              <a:rPr kumimoji="1" lang="en-US" altLang="zh-CN" b="1">
                <a:latin typeface="黑体" panose="02010609060101010101" pitchFamily="2" charset="-122"/>
                <a:ea typeface="黑体" panose="02010609060101010101" pitchFamily="2" charset="-122"/>
              </a:rPr>
              <a:t>3</a:t>
            </a:r>
            <a:r>
              <a:rPr kumimoji="1" lang="zh-CN" altLang="en-US" b="1">
                <a:latin typeface="黑体" panose="02010609060101010101" pitchFamily="2" charset="-122"/>
                <a:ea typeface="黑体" panose="02010609060101010101" pitchFamily="2" charset="-122"/>
              </a:rPr>
              <a:t>节  洛仑兹变换</a:t>
            </a:r>
            <a:endParaRPr kumimoji="1" lang="zh-CN" altLang="en-US" b="1">
              <a:latin typeface="黑体" panose="02010609060101010101" pitchFamily="2" charset="-122"/>
              <a:ea typeface="黑体" panose="02010609060101010101" pitchFamily="2" charset="-122"/>
            </a:endParaRPr>
          </a:p>
        </p:txBody>
      </p:sp>
      <p:sp>
        <p:nvSpPr>
          <p:cNvPr id="44035" name="Rectangle 3"/>
          <p:cNvSpPr>
            <a:spLocks noChangeArrowheads="1"/>
          </p:cNvSpPr>
          <p:nvPr/>
        </p:nvSpPr>
        <p:spPr bwMode="auto">
          <a:xfrm>
            <a:off x="609600" y="143033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Times New Roman" panose="02020603050405020304" pitchFamily="18" charset="0"/>
              </a:rPr>
              <a:t>牛顿力学的伽利略变换服从伽利略相对性原理。</a:t>
            </a:r>
            <a:endParaRPr kumimoji="1" lang="zh-CN" altLang="en-US" sz="2800" b="1">
              <a:latin typeface="Times New Roman" panose="02020603050405020304" pitchFamily="18" charset="0"/>
            </a:endParaRPr>
          </a:p>
        </p:txBody>
      </p:sp>
      <p:sp>
        <p:nvSpPr>
          <p:cNvPr id="44036" name="Text Box 4"/>
          <p:cNvSpPr txBox="1">
            <a:spLocks noChangeArrowheads="1"/>
          </p:cNvSpPr>
          <p:nvPr/>
        </p:nvSpPr>
        <p:spPr bwMode="auto">
          <a:xfrm>
            <a:off x="609600" y="2039938"/>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但不服从</a:t>
            </a:r>
            <a:r>
              <a:rPr kumimoji="1" lang="zh-CN" altLang="en-US" sz="2800" b="1">
                <a:latin typeface="宋体" panose="02010600030101010101" pitchFamily="2" charset="-122"/>
              </a:rPr>
              <a:t>爱因斯坦相对性原理，</a:t>
            </a:r>
            <a:endParaRPr kumimoji="1" lang="zh-CN" altLang="en-US" sz="2800" b="1">
              <a:latin typeface="宋体" panose="02010600030101010101" pitchFamily="2" charset="-122"/>
            </a:endParaRPr>
          </a:p>
        </p:txBody>
      </p:sp>
      <p:sp>
        <p:nvSpPr>
          <p:cNvPr id="44037" name="Text Box 5"/>
          <p:cNvSpPr txBox="1">
            <a:spLocks noChangeArrowheads="1"/>
          </p:cNvSpPr>
          <p:nvPr/>
        </p:nvSpPr>
        <p:spPr bwMode="auto">
          <a:xfrm>
            <a:off x="609600" y="264953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必须寻求</a:t>
            </a:r>
            <a:r>
              <a:rPr kumimoji="1" lang="zh-CN" altLang="en-US" sz="2800" b="1">
                <a:solidFill>
                  <a:srgbClr val="0000FF"/>
                </a:solidFill>
                <a:latin typeface="Times New Roman" panose="02020603050405020304" pitchFamily="18" charset="0"/>
              </a:rPr>
              <a:t>新的变换</a:t>
            </a:r>
            <a:r>
              <a:rPr kumimoji="1" lang="zh-CN" altLang="en-US" sz="2800" b="1">
                <a:latin typeface="Times New Roman" panose="02020603050405020304" pitchFamily="18" charset="0"/>
              </a:rPr>
              <a:t>以代替伽利略变换！</a:t>
            </a:r>
            <a:endParaRPr kumimoji="1" lang="zh-CN" altLang="en-US" sz="2800" b="1">
              <a:latin typeface="Times New Roman" panose="02020603050405020304" pitchFamily="18" charset="0"/>
            </a:endParaRPr>
          </a:p>
        </p:txBody>
      </p:sp>
      <p:sp>
        <p:nvSpPr>
          <p:cNvPr id="44038" name="Text Box 6"/>
          <p:cNvSpPr txBox="1">
            <a:spLocks noChangeArrowheads="1"/>
          </p:cNvSpPr>
          <p:nvPr/>
        </p:nvSpPr>
        <p:spPr bwMode="auto">
          <a:xfrm>
            <a:off x="609600" y="3521075"/>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新变换应该满足，在所有惯性系中：</a:t>
            </a:r>
            <a:endParaRPr kumimoji="1" lang="zh-CN" altLang="en-US" sz="2800" b="1">
              <a:latin typeface="Times New Roman" panose="02020603050405020304" pitchFamily="18" charset="0"/>
            </a:endParaRPr>
          </a:p>
        </p:txBody>
      </p:sp>
      <p:sp>
        <p:nvSpPr>
          <p:cNvPr id="44039" name="Text Box 7"/>
          <p:cNvSpPr txBox="1">
            <a:spLocks noChangeArrowheads="1"/>
          </p:cNvSpPr>
          <p:nvPr/>
        </p:nvSpPr>
        <p:spPr bwMode="auto">
          <a:xfrm>
            <a:off x="609600" y="4206875"/>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2" charset="-122"/>
                <a:ea typeface="黑体" panose="02010609060101010101" pitchFamily="2" charset="-122"/>
                <a:sym typeface="Wingdings 2" panose="05020102010507070707" pitchFamily="18" charset="2"/>
              </a:rPr>
              <a:t></a:t>
            </a:r>
            <a:r>
              <a:rPr kumimoji="1" lang="zh-CN" altLang="en-US" sz="2800" b="1">
                <a:latin typeface="黑体" panose="02010609060101010101" pitchFamily="2" charset="-122"/>
                <a:ea typeface="黑体" panose="02010609060101010101" pitchFamily="2" charset="-122"/>
              </a:rPr>
              <a:t>所有物理规律对这种变换不变；</a:t>
            </a:r>
            <a:endParaRPr kumimoji="1" lang="zh-CN" altLang="en-US" sz="2800" b="1">
              <a:latin typeface="黑体" panose="02010609060101010101" pitchFamily="2" charset="-122"/>
              <a:ea typeface="黑体" panose="02010609060101010101" pitchFamily="2" charset="-122"/>
            </a:endParaRPr>
          </a:p>
        </p:txBody>
      </p:sp>
      <p:sp>
        <p:nvSpPr>
          <p:cNvPr id="44040" name="Text Box 8"/>
          <p:cNvSpPr txBox="1">
            <a:spLocks noChangeArrowheads="1"/>
          </p:cNvSpPr>
          <p:nvPr/>
        </p:nvSpPr>
        <p:spPr bwMode="auto">
          <a:xfrm>
            <a:off x="609600" y="4892675"/>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2" charset="-122"/>
                <a:ea typeface="黑体" panose="02010609060101010101" pitchFamily="2" charset="-122"/>
                <a:sym typeface="Wingdings 2" panose="05020102010507070707" pitchFamily="18" charset="2"/>
              </a:rPr>
              <a:t></a:t>
            </a:r>
            <a:r>
              <a:rPr kumimoji="1" lang="zh-CN" altLang="en-US" sz="2800" b="1">
                <a:latin typeface="黑体" panose="02010609060101010101" pitchFamily="2" charset="-122"/>
                <a:ea typeface="黑体" panose="02010609060101010101" pitchFamily="2" charset="-122"/>
              </a:rPr>
              <a:t>光在真空传播的速率对这种变换不变；</a:t>
            </a:r>
            <a:endParaRPr kumimoji="1" lang="zh-CN" altLang="en-US" sz="2800" b="1">
              <a:latin typeface="黑体" panose="02010609060101010101" pitchFamily="2" charset="-122"/>
              <a:ea typeface="黑体" panose="02010609060101010101" pitchFamily="2" charset="-122"/>
            </a:endParaRPr>
          </a:p>
        </p:txBody>
      </p:sp>
      <p:sp>
        <p:nvSpPr>
          <p:cNvPr id="44041" name="Text Box 9"/>
          <p:cNvSpPr txBox="1">
            <a:spLocks noChangeArrowheads="1"/>
          </p:cNvSpPr>
          <p:nvPr/>
        </p:nvSpPr>
        <p:spPr bwMode="auto">
          <a:xfrm>
            <a:off x="609600" y="5578475"/>
            <a:ext cx="701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黑体" panose="02010609060101010101" pitchFamily="2" charset="-122"/>
                <a:ea typeface="黑体" panose="02010609060101010101" pitchFamily="2" charset="-122"/>
                <a:sym typeface="Wingdings 2" panose="05020102010507070707" pitchFamily="18" charset="2"/>
              </a:rPr>
              <a:t></a:t>
            </a:r>
            <a:r>
              <a:rPr kumimoji="1" lang="zh-CN" altLang="en-US" sz="2800" b="1">
                <a:latin typeface="黑体" panose="02010609060101010101" pitchFamily="2" charset="-122"/>
                <a:ea typeface="黑体" panose="02010609060101010101" pitchFamily="2" charset="-122"/>
              </a:rPr>
              <a:t>在低速情况下，简化为伽利略变换。</a:t>
            </a:r>
            <a:endParaRPr kumimoji="1" lang="zh-CN" altLang="en-US" sz="2800" b="1">
              <a:latin typeface="黑体" panose="02010609060101010101" pitchFamily="2" charset="-122"/>
              <a:ea typeface="黑体" panose="02010609060101010101" pitchFamily="2" charset="-122"/>
            </a:endParaRPr>
          </a:p>
        </p:txBody>
      </p:sp>
      <p:sp>
        <p:nvSpPr>
          <p:cNvPr id="44045" name="AutoShape 13"/>
          <p:cNvSpPr/>
          <p:nvPr/>
        </p:nvSpPr>
        <p:spPr bwMode="auto">
          <a:xfrm>
            <a:off x="6858000" y="4206875"/>
            <a:ext cx="457200" cy="1752600"/>
          </a:xfrm>
          <a:prstGeom prst="rightBrace">
            <a:avLst>
              <a:gd name="adj1" fmla="val 31944"/>
              <a:gd name="adj2" fmla="val 48046"/>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046" name="Text Box 14"/>
          <p:cNvSpPr txBox="1">
            <a:spLocks noChangeArrowheads="1"/>
          </p:cNvSpPr>
          <p:nvPr/>
        </p:nvSpPr>
        <p:spPr bwMode="auto">
          <a:xfrm>
            <a:off x="7331075" y="4130675"/>
            <a:ext cx="671513" cy="2209800"/>
          </a:xfrm>
          <a:prstGeom prst="rect">
            <a:avLst/>
          </a:prstGeom>
          <a:noFill/>
          <a:ln w="9525">
            <a:noFill/>
            <a:miter lim="800000"/>
          </a:ln>
          <a:effectLst/>
        </p:spPr>
        <p:txBody>
          <a:bodyPr vert="eaVert">
            <a:spAutoFit/>
          </a:bodyPr>
          <a:lstStyle/>
          <a:p>
            <a:pPr eaLnBrk="1" hangingPunct="1">
              <a:spcBef>
                <a:spcPct val="50000"/>
              </a:spcBef>
              <a:defRPr/>
            </a:pPr>
            <a:r>
              <a:rPr kumimoji="1" lang="zh-CN" altLang="en-US" sz="3200" b="1">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rPr>
              <a:t>洛仑兹变换</a:t>
            </a:r>
            <a:endParaRPr kumimoji="1" lang="zh-CN" altLang="en-US" sz="3200" b="1">
              <a:solidFill>
                <a:schemeClr val="folHlink"/>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3" name="Rectangle 34"/>
          <p:cNvSpPr>
            <a:spLocks noChangeArrowheads="1"/>
          </p:cNvSpPr>
          <p:nvPr/>
        </p:nvSpPr>
        <p:spPr bwMode="auto">
          <a:xfrm>
            <a:off x="2105025" y="755650"/>
            <a:ext cx="489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00FF"/>
                </a:solidFill>
                <a:ea typeface="隶书" panose="02010509060101010101" pitchFamily="49" charset="-122"/>
              </a:rPr>
              <a:t>Lorentz Transformations</a:t>
            </a:r>
            <a:endParaRPr lang="en-US" altLang="zh-CN" sz="2800" b="1">
              <a:solidFill>
                <a:srgbClr val="0000FF"/>
              </a:solidFill>
              <a:ea typeface="隶书" panose="020105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4035"/>
                                        </p:tgtEl>
                                        <p:attrNameLst>
                                          <p:attrName>style.visibility</p:attrName>
                                        </p:attrNameLst>
                                      </p:cBhvr>
                                      <p:to>
                                        <p:strVal val="visible"/>
                                      </p:to>
                                    </p:set>
                                    <p:animEffect transition="in" filter="box(in)">
                                      <p:cBhvr>
                                        <p:cTn id="15" dur="500"/>
                                        <p:tgtEl>
                                          <p:spTgt spid="4403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4036"/>
                                        </p:tgtEl>
                                        <p:attrNameLst>
                                          <p:attrName>style.visibility</p:attrName>
                                        </p:attrNameLst>
                                      </p:cBhvr>
                                      <p:to>
                                        <p:strVal val="visible"/>
                                      </p:to>
                                    </p:set>
                                    <p:animEffect transition="in" filter="checkerboard(across)">
                                      <p:cBhvr>
                                        <p:cTn id="20" dur="500"/>
                                        <p:tgtEl>
                                          <p:spTgt spid="44036"/>
                                        </p:tgtEl>
                                      </p:cBhvr>
                                    </p:animEffect>
                                  </p:childTnLst>
                                </p:cTn>
                              </p:par>
                            </p:childTnLst>
                          </p:cTn>
                        </p:par>
                        <p:par>
                          <p:cTn id="21" fill="hold">
                            <p:stCondLst>
                              <p:cond delay="500"/>
                            </p:stCondLst>
                            <p:childTnLst>
                              <p:par>
                                <p:cTn id="22" presetID="23" presetClass="entr" presetSubtype="16" fill="hold" grpId="0" nodeType="afterEffect">
                                  <p:stCondLst>
                                    <p:cond delay="0"/>
                                  </p:stCondLst>
                                  <p:childTnLst>
                                    <p:set>
                                      <p:cBhvr>
                                        <p:cTn id="23" dur="1" fill="hold">
                                          <p:stCondLst>
                                            <p:cond delay="0"/>
                                          </p:stCondLst>
                                        </p:cTn>
                                        <p:tgtEl>
                                          <p:spTgt spid="44037"/>
                                        </p:tgtEl>
                                        <p:attrNameLst>
                                          <p:attrName>style.visibility</p:attrName>
                                        </p:attrNameLst>
                                      </p:cBhvr>
                                      <p:to>
                                        <p:strVal val="visible"/>
                                      </p:to>
                                    </p:set>
                                    <p:anim calcmode="lin" valueType="num">
                                      <p:cBhvr>
                                        <p:cTn id="24" dur="500" fill="hold"/>
                                        <p:tgtEl>
                                          <p:spTgt spid="44037"/>
                                        </p:tgtEl>
                                        <p:attrNameLst>
                                          <p:attrName>ppt_w</p:attrName>
                                        </p:attrNameLst>
                                      </p:cBhvr>
                                      <p:tavLst>
                                        <p:tav tm="0">
                                          <p:val>
                                            <p:fltVal val="0"/>
                                          </p:val>
                                        </p:tav>
                                        <p:tav tm="100000">
                                          <p:val>
                                            <p:strVal val="#ppt_w"/>
                                          </p:val>
                                        </p:tav>
                                      </p:tavLst>
                                    </p:anim>
                                    <p:anim calcmode="lin" valueType="num">
                                      <p:cBhvr>
                                        <p:cTn id="25" dur="500" fill="hold"/>
                                        <p:tgtEl>
                                          <p:spTgt spid="44037"/>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4038"/>
                                        </p:tgtEl>
                                        <p:attrNameLst>
                                          <p:attrName>style.visibility</p:attrName>
                                        </p:attrNameLst>
                                      </p:cBhvr>
                                      <p:to>
                                        <p:strVal val="visible"/>
                                      </p:to>
                                    </p:set>
                                    <p:animEffect transition="in" filter="dissolve">
                                      <p:cBhvr>
                                        <p:cTn id="30" dur="500"/>
                                        <p:tgtEl>
                                          <p:spTgt spid="4403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4039"/>
                                        </p:tgtEl>
                                        <p:attrNameLst>
                                          <p:attrName>style.visibility</p:attrName>
                                        </p:attrNameLst>
                                      </p:cBhvr>
                                      <p:to>
                                        <p:strVal val="visible"/>
                                      </p:to>
                                    </p:set>
                                    <p:anim calcmode="lin" valueType="num">
                                      <p:cBhvr additive="base">
                                        <p:cTn id="35" dur="500" fill="hold"/>
                                        <p:tgtEl>
                                          <p:spTgt spid="44039"/>
                                        </p:tgtEl>
                                        <p:attrNameLst>
                                          <p:attrName>ppt_x</p:attrName>
                                        </p:attrNameLst>
                                      </p:cBhvr>
                                      <p:tavLst>
                                        <p:tav tm="0">
                                          <p:val>
                                            <p:strVal val="#ppt_x"/>
                                          </p:val>
                                        </p:tav>
                                        <p:tav tm="100000">
                                          <p:val>
                                            <p:strVal val="#ppt_x"/>
                                          </p:val>
                                        </p:tav>
                                      </p:tavLst>
                                    </p:anim>
                                    <p:anim calcmode="lin" valueType="num">
                                      <p:cBhvr additive="base">
                                        <p:cTn id="36"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4040"/>
                                        </p:tgtEl>
                                        <p:attrNameLst>
                                          <p:attrName>style.visibility</p:attrName>
                                        </p:attrNameLst>
                                      </p:cBhvr>
                                      <p:to>
                                        <p:strVal val="visible"/>
                                      </p:to>
                                    </p:set>
                                    <p:animEffect transition="in" filter="box(in)">
                                      <p:cBhvr>
                                        <p:cTn id="41" dur="500"/>
                                        <p:tgtEl>
                                          <p:spTgt spid="44040"/>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4041"/>
                                        </p:tgtEl>
                                        <p:attrNameLst>
                                          <p:attrName>style.visibility</p:attrName>
                                        </p:attrNameLst>
                                      </p:cBhvr>
                                      <p:to>
                                        <p:strVal val="visible"/>
                                      </p:to>
                                    </p:set>
                                    <p:animEffect transition="in" filter="checkerboard(across)">
                                      <p:cBhvr>
                                        <p:cTn id="46" dur="500"/>
                                        <p:tgtEl>
                                          <p:spTgt spid="440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4045"/>
                                        </p:tgtEl>
                                        <p:attrNameLst>
                                          <p:attrName>style.visibility</p:attrName>
                                        </p:attrNameLst>
                                      </p:cBhvr>
                                      <p:to>
                                        <p:strVal val="visible"/>
                                      </p:to>
                                    </p:set>
                                    <p:animEffect transition="in" filter="wipe(left)">
                                      <p:cBhvr>
                                        <p:cTn id="51" dur="500"/>
                                        <p:tgtEl>
                                          <p:spTgt spid="44045"/>
                                        </p:tgtEl>
                                      </p:cBhvr>
                                    </p:animEffect>
                                  </p:childTnLst>
                                </p:cTn>
                              </p:par>
                            </p:childTnLst>
                          </p:cTn>
                        </p:par>
                        <p:par>
                          <p:cTn id="52" fill="hold">
                            <p:stCondLst>
                              <p:cond delay="500"/>
                            </p:stCondLst>
                            <p:childTnLst>
                              <p:par>
                                <p:cTn id="53" presetID="4" presetClass="entr" presetSubtype="32" fill="hold" grpId="0" nodeType="afterEffect">
                                  <p:stCondLst>
                                    <p:cond delay="0"/>
                                  </p:stCondLst>
                                  <p:childTnLst>
                                    <p:set>
                                      <p:cBhvr>
                                        <p:cTn id="54" dur="1" fill="hold">
                                          <p:stCondLst>
                                            <p:cond delay="0"/>
                                          </p:stCondLst>
                                        </p:cTn>
                                        <p:tgtEl>
                                          <p:spTgt spid="44046"/>
                                        </p:tgtEl>
                                        <p:attrNameLst>
                                          <p:attrName>style.visibility</p:attrName>
                                        </p:attrNameLst>
                                      </p:cBhvr>
                                      <p:to>
                                        <p:strVal val="visible"/>
                                      </p:to>
                                    </p:set>
                                    <p:animEffect transition="in" filter="box(out)">
                                      <p:cBhvr>
                                        <p:cTn id="55"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4035" grpId="0" autoUpdateAnimBg="0"/>
      <p:bldP spid="44036" grpId="0" autoUpdateAnimBg="0"/>
      <p:bldP spid="44037" grpId="0" autoUpdateAnimBg="0"/>
      <p:bldP spid="44038" grpId="0" autoUpdateAnimBg="0"/>
      <p:bldP spid="44039" grpId="0" autoUpdateAnimBg="0"/>
      <p:bldP spid="44040" grpId="0" autoUpdateAnimBg="0"/>
      <p:bldP spid="44041" grpId="0" autoUpdateAnimBg="0"/>
      <p:bldP spid="44045" grpId="0" animBg="1"/>
      <p:bldP spid="44046" grpId="0" autoUpdateAnimBg="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E82488-D4CE-47D1-8847-53CDA49B7901}" type="slidenum">
              <a:rPr lang="en-US" altLang="zh-CN" sz="1800" smtClean="0">
                <a:solidFill>
                  <a:srgbClr val="0000FF"/>
                </a:solidFill>
              </a:rPr>
            </a:fld>
            <a:endParaRPr lang="en-US" altLang="zh-CN" sz="1800" smtClean="0">
              <a:solidFill>
                <a:srgbClr val="0000FF"/>
              </a:solidFill>
            </a:endParaRPr>
          </a:p>
        </p:txBody>
      </p:sp>
      <p:grpSp>
        <p:nvGrpSpPr>
          <p:cNvPr id="2" name="Group 141"/>
          <p:cNvGrpSpPr/>
          <p:nvPr/>
        </p:nvGrpSpPr>
        <p:grpSpPr bwMode="auto">
          <a:xfrm>
            <a:off x="179388" y="115888"/>
            <a:ext cx="6211887" cy="558800"/>
            <a:chOff x="192" y="140"/>
            <a:chExt cx="3913" cy="352"/>
          </a:xfrm>
        </p:grpSpPr>
        <p:sp>
          <p:nvSpPr>
            <p:cNvPr id="48196" name="Text Box 5"/>
            <p:cNvSpPr txBox="1">
              <a:spLocks noChangeArrowheads="1"/>
            </p:cNvSpPr>
            <p:nvPr/>
          </p:nvSpPr>
          <p:spPr bwMode="auto">
            <a:xfrm>
              <a:off x="192" y="144"/>
              <a:ext cx="39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solidFill>
                    <a:schemeClr val="folHlink"/>
                  </a:solidFill>
                  <a:latin typeface="黑体" panose="02010609060101010101" pitchFamily="2" charset="-122"/>
                  <a:ea typeface="黑体" panose="02010609060101010101" pitchFamily="2" charset="-122"/>
                </a:rPr>
                <a:t>一、         与          不成立</a:t>
              </a:r>
              <a:endParaRPr kumimoji="1" lang="zh-CN" altLang="en-US" sz="2800" b="1">
                <a:solidFill>
                  <a:schemeClr val="folHlink"/>
                </a:solidFill>
                <a:latin typeface="黑体" panose="02010609060101010101" pitchFamily="2" charset="-122"/>
                <a:ea typeface="黑体" panose="02010609060101010101" pitchFamily="2" charset="-122"/>
              </a:endParaRPr>
            </a:p>
          </p:txBody>
        </p:sp>
        <p:graphicFrame>
          <p:nvGraphicFramePr>
            <p:cNvPr id="48197" name="Object 6"/>
            <p:cNvGraphicFramePr>
              <a:graphicFrameLocks noChangeAspect="1"/>
            </p:cNvGraphicFramePr>
            <p:nvPr/>
          </p:nvGraphicFramePr>
          <p:xfrm>
            <a:off x="2009" y="140"/>
            <a:ext cx="1099" cy="323"/>
          </p:xfrm>
          <a:graphic>
            <a:graphicData uri="http://schemas.openxmlformats.org/presentationml/2006/ole">
              <mc:AlternateContent xmlns:mc="http://schemas.openxmlformats.org/markup-compatibility/2006">
                <mc:Choice xmlns:v="urn:schemas-microsoft-com:vml" Requires="v">
                  <p:oleObj spid="_x0000_s48339" name="公式" r:id="rId1" imgW="977900" imgH="165100" progId="Equation.3">
                    <p:embed/>
                  </p:oleObj>
                </mc:Choice>
                <mc:Fallback>
                  <p:oleObj name="公式" r:id="rId1" imgW="977900" imgH="1651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 y="140"/>
                          <a:ext cx="1099"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98" name="Object 7"/>
            <p:cNvGraphicFramePr>
              <a:graphicFrameLocks noChangeAspect="1"/>
            </p:cNvGraphicFramePr>
            <p:nvPr/>
          </p:nvGraphicFramePr>
          <p:xfrm>
            <a:off x="648" y="144"/>
            <a:ext cx="1050" cy="348"/>
          </p:xfrm>
          <a:graphic>
            <a:graphicData uri="http://schemas.openxmlformats.org/presentationml/2006/ole">
              <mc:AlternateContent xmlns:mc="http://schemas.openxmlformats.org/markup-compatibility/2006">
                <mc:Choice xmlns:v="urn:schemas-microsoft-com:vml" Requires="v">
                  <p:oleObj spid="_x0000_s48340" name="公式" r:id="rId3" imgW="927100" imgH="203200" progId="Equation.3">
                    <p:embed/>
                  </p:oleObj>
                </mc:Choice>
                <mc:Fallback>
                  <p:oleObj name="公式" r:id="rId3" imgW="9271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 y="144"/>
                          <a:ext cx="1050" cy="3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4216" name="Text Box 8"/>
          <p:cNvSpPr txBox="1">
            <a:spLocks noChangeArrowheads="1"/>
          </p:cNvSpPr>
          <p:nvPr/>
        </p:nvSpPr>
        <p:spPr bwMode="auto">
          <a:xfrm>
            <a:off x="361950" y="76200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latin typeface="Times New Roman" panose="02020603050405020304" pitchFamily="18" charset="0"/>
                <a:ea typeface="黑体" panose="02010609060101010101" pitchFamily="2" charset="-122"/>
              </a:rPr>
              <a:t>思想实验：</a:t>
            </a:r>
            <a:endParaRPr kumimoji="1" lang="zh-CN" altLang="en-US" b="1">
              <a:latin typeface="Times New Roman" panose="02020603050405020304" pitchFamily="18" charset="0"/>
              <a:ea typeface="黑体" panose="02010609060101010101" pitchFamily="2" charset="-122"/>
            </a:endParaRPr>
          </a:p>
        </p:txBody>
      </p:sp>
      <p:grpSp>
        <p:nvGrpSpPr>
          <p:cNvPr id="3" name="Group 19"/>
          <p:cNvGrpSpPr/>
          <p:nvPr/>
        </p:nvGrpSpPr>
        <p:grpSpPr bwMode="auto">
          <a:xfrm>
            <a:off x="5435600" y="2420938"/>
            <a:ext cx="2617788" cy="381000"/>
            <a:chOff x="3151" y="2251"/>
            <a:chExt cx="1649" cy="240"/>
          </a:xfrm>
        </p:grpSpPr>
        <p:sp>
          <p:nvSpPr>
            <p:cNvPr id="48192" name="AutoShape 12"/>
            <p:cNvSpPr>
              <a:spLocks noChangeArrowheads="1"/>
            </p:cNvSpPr>
            <p:nvPr/>
          </p:nvSpPr>
          <p:spPr bwMode="auto">
            <a:xfrm>
              <a:off x="3151"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93" name="AutoShape 14"/>
            <p:cNvSpPr>
              <a:spLocks noChangeArrowheads="1"/>
            </p:cNvSpPr>
            <p:nvPr/>
          </p:nvSpPr>
          <p:spPr bwMode="auto">
            <a:xfrm>
              <a:off x="3605"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94" name="AutoShape 15"/>
            <p:cNvSpPr>
              <a:spLocks noChangeArrowheads="1"/>
            </p:cNvSpPr>
            <p:nvPr/>
          </p:nvSpPr>
          <p:spPr bwMode="auto">
            <a:xfrm>
              <a:off x="4059"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95" name="AutoShape 16"/>
            <p:cNvSpPr>
              <a:spLocks noChangeArrowheads="1"/>
            </p:cNvSpPr>
            <p:nvPr/>
          </p:nvSpPr>
          <p:spPr bwMode="auto">
            <a:xfrm>
              <a:off x="4512"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 name="Group 38"/>
          <p:cNvGrpSpPr/>
          <p:nvPr/>
        </p:nvGrpSpPr>
        <p:grpSpPr bwMode="auto">
          <a:xfrm>
            <a:off x="4511675" y="908050"/>
            <a:ext cx="4408488" cy="2095500"/>
            <a:chOff x="1815" y="2069"/>
            <a:chExt cx="2777" cy="1320"/>
          </a:xfrm>
        </p:grpSpPr>
        <p:sp>
          <p:nvSpPr>
            <p:cNvPr id="48186" name="Line 26"/>
            <p:cNvSpPr>
              <a:spLocks noChangeShapeType="1"/>
            </p:cNvSpPr>
            <p:nvPr/>
          </p:nvSpPr>
          <p:spPr bwMode="auto">
            <a:xfrm flipH="1" flipV="1">
              <a:off x="2109" y="2160"/>
              <a:ext cx="0" cy="1179"/>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7" name="Line 27"/>
            <p:cNvSpPr>
              <a:spLocks noChangeShapeType="1"/>
            </p:cNvSpPr>
            <p:nvPr/>
          </p:nvSpPr>
          <p:spPr bwMode="auto">
            <a:xfrm>
              <a:off x="2109" y="3339"/>
              <a:ext cx="2404" cy="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88" name="Object 28"/>
            <p:cNvGraphicFramePr>
              <a:graphicFrameLocks noChangeAspect="1"/>
            </p:cNvGraphicFramePr>
            <p:nvPr/>
          </p:nvGraphicFramePr>
          <p:xfrm>
            <a:off x="1837" y="2387"/>
            <a:ext cx="272" cy="272"/>
          </p:xfrm>
          <a:graphic>
            <a:graphicData uri="http://schemas.openxmlformats.org/presentationml/2006/ole">
              <mc:AlternateContent xmlns:mc="http://schemas.openxmlformats.org/markup-compatibility/2006">
                <mc:Choice xmlns:v="urn:schemas-microsoft-com:vml" Requires="v">
                  <p:oleObj spid="_x0000_s48341" name="公式" r:id="rId5" imgW="203200" imgH="203200" progId="Equation.3">
                    <p:embed/>
                  </p:oleObj>
                </mc:Choice>
                <mc:Fallback>
                  <p:oleObj name="公式" r:id="rId5" imgW="203200" imgH="2032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2387"/>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89" name="Object 29"/>
            <p:cNvGraphicFramePr>
              <a:graphicFrameLocks noChangeAspect="1"/>
            </p:cNvGraphicFramePr>
            <p:nvPr/>
          </p:nvGraphicFramePr>
          <p:xfrm>
            <a:off x="4286" y="3022"/>
            <a:ext cx="306" cy="315"/>
          </p:xfrm>
          <a:graphic>
            <a:graphicData uri="http://schemas.openxmlformats.org/presentationml/2006/ole">
              <mc:AlternateContent xmlns:mc="http://schemas.openxmlformats.org/markup-compatibility/2006">
                <mc:Choice xmlns:v="urn:schemas-microsoft-com:vml" Requires="v">
                  <p:oleObj spid="_x0000_s48342" name="公式" r:id="rId7" imgW="203200" imgH="203200" progId="Equation.3">
                    <p:embed/>
                  </p:oleObj>
                </mc:Choice>
                <mc:Fallback>
                  <p:oleObj name="公式" r:id="rId7" imgW="203200" imgH="2032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 y="3022"/>
                          <a:ext cx="306"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90" name="Object 30"/>
            <p:cNvGraphicFramePr>
              <a:graphicFrameLocks noChangeAspect="1"/>
            </p:cNvGraphicFramePr>
            <p:nvPr/>
          </p:nvGraphicFramePr>
          <p:xfrm>
            <a:off x="1815" y="2069"/>
            <a:ext cx="309" cy="363"/>
          </p:xfrm>
          <a:graphic>
            <a:graphicData uri="http://schemas.openxmlformats.org/presentationml/2006/ole">
              <mc:AlternateContent xmlns:mc="http://schemas.openxmlformats.org/markup-compatibility/2006">
                <mc:Choice xmlns:v="urn:schemas-microsoft-com:vml" Requires="v">
                  <p:oleObj spid="_x0000_s48343" name="公式" r:id="rId9" imgW="203200" imgH="241300" progId="Equation.3">
                    <p:embed/>
                  </p:oleObj>
                </mc:Choice>
                <mc:Fallback>
                  <p:oleObj name="公式" r:id="rId9" imgW="203200" imgH="2413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5" y="2069"/>
                          <a:ext cx="309"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91" name="Object 31"/>
            <p:cNvGraphicFramePr>
              <a:graphicFrameLocks noChangeAspect="1"/>
            </p:cNvGraphicFramePr>
            <p:nvPr/>
          </p:nvGraphicFramePr>
          <p:xfrm>
            <a:off x="1847" y="3139"/>
            <a:ext cx="259" cy="250"/>
          </p:xfrm>
          <a:graphic>
            <a:graphicData uri="http://schemas.openxmlformats.org/presentationml/2006/ole">
              <mc:AlternateContent xmlns:mc="http://schemas.openxmlformats.org/markup-compatibility/2006">
                <mc:Choice xmlns:v="urn:schemas-microsoft-com:vml" Requires="v">
                  <p:oleObj spid="_x0000_s48344" name="公式" r:id="rId11" imgW="228600" imgH="203200" progId="Equation.3">
                    <p:embed/>
                  </p:oleObj>
                </mc:Choice>
                <mc:Fallback>
                  <p:oleObj name="公式" r:id="rId11" imgW="228600" imgH="203200"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7" y="3139"/>
                          <a:ext cx="2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42"/>
          <p:cNvGrpSpPr/>
          <p:nvPr/>
        </p:nvGrpSpPr>
        <p:grpSpPr bwMode="auto">
          <a:xfrm>
            <a:off x="3322638" y="765175"/>
            <a:ext cx="5821362" cy="2882900"/>
            <a:chOff x="2093" y="482"/>
            <a:chExt cx="3667" cy="1816"/>
          </a:xfrm>
        </p:grpSpPr>
        <p:sp>
          <p:nvSpPr>
            <p:cNvPr id="48179" name="Text Box 24"/>
            <p:cNvSpPr txBox="1">
              <a:spLocks noChangeArrowheads="1"/>
            </p:cNvSpPr>
            <p:nvPr/>
          </p:nvSpPr>
          <p:spPr bwMode="auto">
            <a:xfrm>
              <a:off x="2138" y="482"/>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y</a:t>
              </a:r>
              <a:endParaRPr kumimoji="1" lang="en-US" altLang="zh-CN" b="1" i="1">
                <a:latin typeface="Times New Roman" panose="02020603050405020304" pitchFamily="18" charset="0"/>
                <a:ea typeface="楷体_GB2312" pitchFamily="49" charset="-122"/>
              </a:endParaRPr>
            </a:p>
          </p:txBody>
        </p:sp>
        <p:grpSp>
          <p:nvGrpSpPr>
            <p:cNvPr id="48180" name="Group 37"/>
            <p:cNvGrpSpPr/>
            <p:nvPr/>
          </p:nvGrpSpPr>
          <p:grpSpPr bwMode="auto">
            <a:xfrm>
              <a:off x="2093" y="663"/>
              <a:ext cx="3667" cy="1635"/>
              <a:chOff x="1066" y="2160"/>
              <a:chExt cx="3667" cy="1635"/>
            </a:xfrm>
          </p:grpSpPr>
          <p:sp>
            <p:nvSpPr>
              <p:cNvPr id="48181" name="Line 21"/>
              <p:cNvSpPr>
                <a:spLocks noChangeShapeType="1"/>
              </p:cNvSpPr>
              <p:nvPr/>
            </p:nvSpPr>
            <p:spPr bwMode="auto">
              <a:xfrm flipV="1">
                <a:off x="1338" y="3521"/>
                <a:ext cx="322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2" name="Text Box 22"/>
              <p:cNvSpPr txBox="1">
                <a:spLocks noChangeArrowheads="1"/>
              </p:cNvSpPr>
              <p:nvPr/>
            </p:nvSpPr>
            <p:spPr bwMode="auto">
              <a:xfrm>
                <a:off x="4332" y="3430"/>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sp>
            <p:nvSpPr>
              <p:cNvPr id="48183" name="Line 23"/>
              <p:cNvSpPr>
                <a:spLocks noChangeShapeType="1"/>
              </p:cNvSpPr>
              <p:nvPr/>
            </p:nvSpPr>
            <p:spPr bwMode="auto">
              <a:xfrm flipH="1" flipV="1">
                <a:off x="1338" y="2160"/>
                <a:ext cx="0" cy="135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4" name="Text Box 25"/>
              <p:cNvSpPr txBox="1">
                <a:spLocks noChangeArrowheads="1"/>
              </p:cNvSpPr>
              <p:nvPr/>
            </p:nvSpPr>
            <p:spPr bwMode="auto">
              <a:xfrm>
                <a:off x="1066" y="3385"/>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aphicFrame>
            <p:nvGraphicFramePr>
              <p:cNvPr id="48185" name="Object 32"/>
              <p:cNvGraphicFramePr>
                <a:graphicFrameLocks noChangeAspect="1"/>
              </p:cNvGraphicFramePr>
              <p:nvPr/>
            </p:nvGraphicFramePr>
            <p:xfrm>
              <a:off x="1066" y="2387"/>
              <a:ext cx="233" cy="272"/>
            </p:xfrm>
            <a:graphic>
              <a:graphicData uri="http://schemas.openxmlformats.org/presentationml/2006/ole">
                <mc:AlternateContent xmlns:mc="http://schemas.openxmlformats.org/markup-compatibility/2006">
                  <mc:Choice xmlns:v="urn:schemas-microsoft-com:vml" Requires="v">
                    <p:oleObj spid="_x0000_s48345" name="公式" r:id="rId13" imgW="139700" imgH="203200" progId="Equation.3">
                      <p:embed/>
                    </p:oleObj>
                  </mc:Choice>
                  <mc:Fallback>
                    <p:oleObj name="公式" r:id="rId13" imgW="139700" imgH="2032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 y="2387"/>
                            <a:ext cx="233"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7" name="Group 39"/>
          <p:cNvGrpSpPr/>
          <p:nvPr/>
        </p:nvGrpSpPr>
        <p:grpSpPr bwMode="auto">
          <a:xfrm>
            <a:off x="5003800" y="981075"/>
            <a:ext cx="647700" cy="576263"/>
            <a:chOff x="3216" y="1162"/>
            <a:chExt cx="408" cy="363"/>
          </a:xfrm>
        </p:grpSpPr>
        <p:sp>
          <p:nvSpPr>
            <p:cNvPr id="48177" name="Line 40"/>
            <p:cNvSpPr>
              <a:spLocks noChangeShapeType="1"/>
            </p:cNvSpPr>
            <p:nvPr/>
          </p:nvSpPr>
          <p:spPr bwMode="auto">
            <a:xfrm>
              <a:off x="3216" y="1506"/>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178" name="Object 41"/>
            <p:cNvGraphicFramePr>
              <a:graphicFrameLocks noChangeAspect="1"/>
            </p:cNvGraphicFramePr>
            <p:nvPr/>
          </p:nvGraphicFramePr>
          <p:xfrm>
            <a:off x="3334" y="1162"/>
            <a:ext cx="254" cy="363"/>
          </p:xfrm>
          <a:graphic>
            <a:graphicData uri="http://schemas.openxmlformats.org/presentationml/2006/ole">
              <mc:AlternateContent xmlns:mc="http://schemas.openxmlformats.org/markup-compatibility/2006">
                <mc:Choice xmlns:v="urn:schemas-microsoft-com:vml" Requires="v">
                  <p:oleObj spid="_x0000_s48346" name="公式" r:id="rId15" imgW="88900" imgH="203200" progId="Equation.3">
                    <p:embed/>
                  </p:oleObj>
                </mc:Choice>
                <mc:Fallback>
                  <p:oleObj name="公式" r:id="rId15" imgW="88900" imgH="2032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4" y="1162"/>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2"/>
          <p:cNvGrpSpPr/>
          <p:nvPr/>
        </p:nvGrpSpPr>
        <p:grpSpPr bwMode="auto">
          <a:xfrm>
            <a:off x="8027988" y="1916113"/>
            <a:ext cx="647700" cy="576262"/>
            <a:chOff x="3216" y="1162"/>
            <a:chExt cx="408" cy="363"/>
          </a:xfrm>
        </p:grpSpPr>
        <p:sp>
          <p:nvSpPr>
            <p:cNvPr id="48175" name="Line 43"/>
            <p:cNvSpPr>
              <a:spLocks noChangeShapeType="1"/>
            </p:cNvSpPr>
            <p:nvPr/>
          </p:nvSpPr>
          <p:spPr bwMode="auto">
            <a:xfrm>
              <a:off x="3216" y="1506"/>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176" name="Object 44"/>
            <p:cNvGraphicFramePr>
              <a:graphicFrameLocks noChangeAspect="1"/>
            </p:cNvGraphicFramePr>
            <p:nvPr/>
          </p:nvGraphicFramePr>
          <p:xfrm>
            <a:off x="3334" y="1162"/>
            <a:ext cx="254" cy="363"/>
          </p:xfrm>
          <a:graphic>
            <a:graphicData uri="http://schemas.openxmlformats.org/presentationml/2006/ole">
              <mc:AlternateContent xmlns:mc="http://schemas.openxmlformats.org/markup-compatibility/2006">
                <mc:Choice xmlns:v="urn:schemas-microsoft-com:vml" Requires="v">
                  <p:oleObj spid="_x0000_s48347" name="公式" r:id="rId17" imgW="88900" imgH="203200" progId="Equation.3">
                    <p:embed/>
                  </p:oleObj>
                </mc:Choice>
                <mc:Fallback>
                  <p:oleObj name="公式" r:id="rId17" imgW="88900" imgH="203200"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4" y="1162"/>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65"/>
          <p:cNvGrpSpPr/>
          <p:nvPr/>
        </p:nvGrpSpPr>
        <p:grpSpPr bwMode="auto">
          <a:xfrm>
            <a:off x="250825" y="1341438"/>
            <a:ext cx="3376613" cy="519112"/>
            <a:chOff x="158" y="845"/>
            <a:chExt cx="2127" cy="327"/>
          </a:xfrm>
        </p:grpSpPr>
        <p:graphicFrame>
          <p:nvGraphicFramePr>
            <p:cNvPr id="48173" name="Object 51"/>
            <p:cNvGraphicFramePr>
              <a:graphicFrameLocks noChangeAspect="1"/>
            </p:cNvGraphicFramePr>
            <p:nvPr/>
          </p:nvGraphicFramePr>
          <p:xfrm>
            <a:off x="158" y="890"/>
            <a:ext cx="272" cy="272"/>
          </p:xfrm>
          <a:graphic>
            <a:graphicData uri="http://schemas.openxmlformats.org/presentationml/2006/ole">
              <mc:AlternateContent xmlns:mc="http://schemas.openxmlformats.org/markup-compatibility/2006">
                <mc:Choice xmlns:v="urn:schemas-microsoft-com:vml" Requires="v">
                  <p:oleObj spid="_x0000_s48348" name="公式" r:id="rId19" imgW="203200" imgH="203200" progId="Equation.3">
                    <p:embed/>
                  </p:oleObj>
                </mc:Choice>
                <mc:Fallback>
                  <p:oleObj name="公式" r:id="rId19" imgW="203200" imgH="203200" progId="Equation.3">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 y="890"/>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74" name="Rectangle 56"/>
            <p:cNvSpPr>
              <a:spLocks noChangeArrowheads="1"/>
            </p:cNvSpPr>
            <p:nvPr/>
          </p:nvSpPr>
          <p:spPr bwMode="auto">
            <a:xfrm>
              <a:off x="335" y="845"/>
              <a:ext cx="19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黑体" panose="02010609060101010101" pitchFamily="2" charset="-122"/>
                  <a:ea typeface="黑体" panose="02010609060101010101" pitchFamily="2" charset="-122"/>
                </a:rPr>
                <a:t>：爱因斯坦列车</a:t>
              </a:r>
              <a:endParaRPr kumimoji="1" lang="zh-CN" altLang="en-US" sz="2800" b="1">
                <a:solidFill>
                  <a:srgbClr val="0000FF"/>
                </a:solidFill>
                <a:latin typeface="黑体" panose="02010609060101010101" pitchFamily="2" charset="-122"/>
                <a:ea typeface="黑体" panose="02010609060101010101" pitchFamily="2" charset="-122"/>
              </a:endParaRPr>
            </a:p>
          </p:txBody>
        </p:sp>
      </p:grpSp>
      <p:grpSp>
        <p:nvGrpSpPr>
          <p:cNvPr id="10" name="Group 75"/>
          <p:cNvGrpSpPr/>
          <p:nvPr/>
        </p:nvGrpSpPr>
        <p:grpSpPr bwMode="auto">
          <a:xfrm>
            <a:off x="250825" y="1970088"/>
            <a:ext cx="2952750" cy="522287"/>
            <a:chOff x="158" y="1241"/>
            <a:chExt cx="1860" cy="329"/>
          </a:xfrm>
        </p:grpSpPr>
        <p:sp>
          <p:nvSpPr>
            <p:cNvPr id="48171" name="Text Box 67"/>
            <p:cNvSpPr txBox="1">
              <a:spLocks noChangeArrowheads="1"/>
            </p:cNvSpPr>
            <p:nvPr/>
          </p:nvSpPr>
          <p:spPr bwMode="auto">
            <a:xfrm>
              <a:off x="314" y="1241"/>
              <a:ext cx="17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：地面参考系</a:t>
              </a:r>
              <a:endParaRPr kumimoji="1" lang="zh-CN" altLang="en-US" sz="2800" b="1">
                <a:latin typeface="宋体" panose="02010600030101010101" pitchFamily="2" charset="-122"/>
              </a:endParaRPr>
            </a:p>
          </p:txBody>
        </p:sp>
        <p:graphicFrame>
          <p:nvGraphicFramePr>
            <p:cNvPr id="48172" name="Object 68"/>
            <p:cNvGraphicFramePr>
              <a:graphicFrameLocks noChangeAspect="1"/>
            </p:cNvGraphicFramePr>
            <p:nvPr/>
          </p:nvGraphicFramePr>
          <p:xfrm>
            <a:off x="158" y="1253"/>
            <a:ext cx="273" cy="317"/>
          </p:xfrm>
          <a:graphic>
            <a:graphicData uri="http://schemas.openxmlformats.org/presentationml/2006/ole">
              <mc:AlternateContent xmlns:mc="http://schemas.openxmlformats.org/markup-compatibility/2006">
                <mc:Choice xmlns:v="urn:schemas-microsoft-com:vml" Requires="v">
                  <p:oleObj spid="_x0000_s48349" name="公式" r:id="rId21" imgW="139700" imgH="203200" progId="Equation.3">
                    <p:embed/>
                  </p:oleObj>
                </mc:Choice>
                <mc:Fallback>
                  <p:oleObj name="公式" r:id="rId21" imgW="139700" imgH="203200" progId="Equation.3">
                    <p:embed/>
                    <p:pic>
                      <p:nvPicPr>
                        <p:cNvPr id="0" name="Object 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 y="1253"/>
                          <a:ext cx="273" cy="31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4282" name="Text Box 74"/>
          <p:cNvSpPr txBox="1">
            <a:spLocks noChangeArrowheads="1"/>
          </p:cNvSpPr>
          <p:nvPr/>
        </p:nvSpPr>
        <p:spPr bwMode="auto">
          <a:xfrm>
            <a:off x="323850" y="2636838"/>
            <a:ext cx="264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楷体_GB2312" pitchFamily="49" charset="-122"/>
                <a:ea typeface="楷体_GB2312" pitchFamily="49" charset="-122"/>
              </a:rPr>
              <a:t>火车上设置：</a:t>
            </a:r>
            <a:endParaRPr kumimoji="1" lang="zh-CN" altLang="en-US" sz="2800" b="1">
              <a:latin typeface="楷体_GB2312" pitchFamily="49" charset="-122"/>
              <a:ea typeface="楷体_GB2312" pitchFamily="49" charset="-122"/>
            </a:endParaRPr>
          </a:p>
        </p:txBody>
      </p:sp>
      <p:grpSp>
        <p:nvGrpSpPr>
          <p:cNvPr id="11" name="Group 102"/>
          <p:cNvGrpSpPr/>
          <p:nvPr/>
        </p:nvGrpSpPr>
        <p:grpSpPr bwMode="auto">
          <a:xfrm>
            <a:off x="5795963" y="1989138"/>
            <a:ext cx="1933575" cy="631825"/>
            <a:chOff x="3651" y="1253"/>
            <a:chExt cx="1218" cy="398"/>
          </a:xfrm>
        </p:grpSpPr>
        <p:graphicFrame>
          <p:nvGraphicFramePr>
            <p:cNvPr id="48167" name="Object 59"/>
            <p:cNvGraphicFramePr>
              <a:graphicFrameLocks noChangeAspect="1"/>
            </p:cNvGraphicFramePr>
            <p:nvPr/>
          </p:nvGraphicFramePr>
          <p:xfrm>
            <a:off x="4558" y="1253"/>
            <a:ext cx="311" cy="253"/>
          </p:xfrm>
          <a:graphic>
            <a:graphicData uri="http://schemas.openxmlformats.org/presentationml/2006/ole">
              <mc:AlternateContent xmlns:mc="http://schemas.openxmlformats.org/markup-compatibility/2006">
                <mc:Choice xmlns:v="urn:schemas-microsoft-com:vml" Requires="v">
                  <p:oleObj spid="_x0000_s48350" name="公式" r:id="rId23" imgW="241300" imgH="165100" progId="Equation.3">
                    <p:embed/>
                  </p:oleObj>
                </mc:Choice>
                <mc:Fallback>
                  <p:oleObj name="公式" r:id="rId23" imgW="241300" imgH="165100" progId="Equation.3">
                    <p:embed/>
                    <p:pic>
                      <p:nvPicPr>
                        <p:cNvPr id="0" name="Object 5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58" y="1253"/>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68" name="Object 60"/>
            <p:cNvGraphicFramePr>
              <a:graphicFrameLocks noChangeAspect="1"/>
            </p:cNvGraphicFramePr>
            <p:nvPr/>
          </p:nvGraphicFramePr>
          <p:xfrm>
            <a:off x="3651" y="1253"/>
            <a:ext cx="311" cy="253"/>
          </p:xfrm>
          <a:graphic>
            <a:graphicData uri="http://schemas.openxmlformats.org/presentationml/2006/ole">
              <mc:AlternateContent xmlns:mc="http://schemas.openxmlformats.org/markup-compatibility/2006">
                <mc:Choice xmlns:v="urn:schemas-microsoft-com:vml" Requires="v">
                  <p:oleObj spid="_x0000_s48351" name="公式" r:id="rId25" imgW="241300" imgH="165100" progId="Equation.3">
                    <p:embed/>
                  </p:oleObj>
                </mc:Choice>
                <mc:Fallback>
                  <p:oleObj name="公式" r:id="rId25" imgW="241300" imgH="165100" progId="Equation.3">
                    <p:embed/>
                    <p:pic>
                      <p:nvPicPr>
                        <p:cNvPr id="0" name="Object 6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51" y="1253"/>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9" name="Oval 96"/>
            <p:cNvSpPr>
              <a:spLocks noChangeArrowheads="1"/>
            </p:cNvSpPr>
            <p:nvPr/>
          </p:nvSpPr>
          <p:spPr bwMode="auto">
            <a:xfrm>
              <a:off x="3754" y="1582"/>
              <a:ext cx="68" cy="68"/>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170" name="Oval 97"/>
            <p:cNvSpPr>
              <a:spLocks noChangeArrowheads="1"/>
            </p:cNvSpPr>
            <p:nvPr/>
          </p:nvSpPr>
          <p:spPr bwMode="auto">
            <a:xfrm>
              <a:off x="4661" y="1583"/>
              <a:ext cx="68" cy="68"/>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2" name="Group 101"/>
          <p:cNvGrpSpPr/>
          <p:nvPr/>
        </p:nvGrpSpPr>
        <p:grpSpPr bwMode="auto">
          <a:xfrm>
            <a:off x="6497638" y="1989138"/>
            <a:ext cx="614362" cy="646112"/>
            <a:chOff x="4093" y="1253"/>
            <a:chExt cx="387" cy="407"/>
          </a:xfrm>
        </p:grpSpPr>
        <p:sp>
          <p:nvSpPr>
            <p:cNvPr id="48165" name="Oval 95"/>
            <p:cNvSpPr>
              <a:spLocks noChangeArrowheads="1"/>
            </p:cNvSpPr>
            <p:nvPr/>
          </p:nvSpPr>
          <p:spPr bwMode="auto">
            <a:xfrm>
              <a:off x="4195" y="1570"/>
              <a:ext cx="90" cy="90"/>
            </a:xfrm>
            <a:prstGeom prst="ellipse">
              <a:avLst/>
            </a:prstGeom>
            <a:gradFill rotWithShape="1">
              <a:gsLst>
                <a:gs pos="0">
                  <a:srgbClr val="FF0000">
                    <a:alpha val="89998"/>
                  </a:srgbClr>
                </a:gs>
                <a:gs pos="100000">
                  <a:srgbClr val="760000"/>
                </a:gs>
              </a:gsLst>
              <a:path path="shape">
                <a:fillToRect l="50000" t="50000" r="50000" b="50000"/>
              </a:path>
            </a:gradFill>
            <a:ln w="19050"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8166" name="Object 99"/>
            <p:cNvGraphicFramePr>
              <a:graphicFrameLocks noChangeAspect="1"/>
            </p:cNvGraphicFramePr>
            <p:nvPr/>
          </p:nvGraphicFramePr>
          <p:xfrm>
            <a:off x="4093" y="1253"/>
            <a:ext cx="387" cy="269"/>
          </p:xfrm>
          <a:graphic>
            <a:graphicData uri="http://schemas.openxmlformats.org/presentationml/2006/ole">
              <mc:AlternateContent xmlns:mc="http://schemas.openxmlformats.org/markup-compatibility/2006">
                <mc:Choice xmlns:v="urn:schemas-microsoft-com:vml" Requires="v">
                  <p:oleObj spid="_x0000_s48352" name="公式" r:id="rId27" imgW="317500" imgH="165100" progId="Equation.3">
                    <p:embed/>
                  </p:oleObj>
                </mc:Choice>
                <mc:Fallback>
                  <p:oleObj name="公式" r:id="rId27" imgW="317500" imgH="165100" progId="Equation.3">
                    <p:embed/>
                    <p:pic>
                      <p:nvPicPr>
                        <p:cNvPr id="0" name="Object 9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93" y="1253"/>
                          <a:ext cx="387"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03"/>
          <p:cNvGrpSpPr/>
          <p:nvPr/>
        </p:nvGrpSpPr>
        <p:grpSpPr bwMode="auto">
          <a:xfrm>
            <a:off x="247650" y="3429000"/>
            <a:ext cx="5105400" cy="519113"/>
            <a:chOff x="204" y="2160"/>
            <a:chExt cx="3216" cy="327"/>
          </a:xfrm>
        </p:grpSpPr>
        <p:sp>
          <p:nvSpPr>
            <p:cNvPr id="48162" name="Text Box 77"/>
            <p:cNvSpPr txBox="1">
              <a:spLocks noChangeArrowheads="1"/>
            </p:cNvSpPr>
            <p:nvPr/>
          </p:nvSpPr>
          <p:spPr bwMode="auto">
            <a:xfrm>
              <a:off x="204" y="2160"/>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中点</a:t>
              </a:r>
              <a:endParaRPr kumimoji="1" lang="zh-CN" altLang="en-US" sz="2800" b="1">
                <a:latin typeface="宋体" panose="02010600030101010101" pitchFamily="2" charset="-122"/>
              </a:endParaRPr>
            </a:p>
          </p:txBody>
        </p:sp>
        <p:sp>
          <p:nvSpPr>
            <p:cNvPr id="48163" name="Text Box 78"/>
            <p:cNvSpPr txBox="1">
              <a:spLocks noChangeArrowheads="1"/>
            </p:cNvSpPr>
            <p:nvPr/>
          </p:nvSpPr>
          <p:spPr bwMode="auto">
            <a:xfrm>
              <a:off x="1068" y="2160"/>
              <a:ext cx="2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放置光信号发生器；</a:t>
              </a:r>
              <a:endParaRPr kumimoji="1" lang="zh-CN" altLang="en-US" sz="2800" b="1">
                <a:latin typeface="宋体" panose="02010600030101010101" pitchFamily="2" charset="-122"/>
              </a:endParaRPr>
            </a:p>
          </p:txBody>
        </p:sp>
        <p:graphicFrame>
          <p:nvGraphicFramePr>
            <p:cNvPr id="48164" name="Object 100"/>
            <p:cNvGraphicFramePr>
              <a:graphicFrameLocks noChangeAspect="1"/>
            </p:cNvGraphicFramePr>
            <p:nvPr/>
          </p:nvGraphicFramePr>
          <p:xfrm>
            <a:off x="748" y="2205"/>
            <a:ext cx="387" cy="269"/>
          </p:xfrm>
          <a:graphic>
            <a:graphicData uri="http://schemas.openxmlformats.org/presentationml/2006/ole">
              <mc:AlternateContent xmlns:mc="http://schemas.openxmlformats.org/markup-compatibility/2006">
                <mc:Choice xmlns:v="urn:schemas-microsoft-com:vml" Requires="v">
                  <p:oleObj spid="_x0000_s48353" name="公式" r:id="rId29" imgW="317500" imgH="165100" progId="Equation.3">
                    <p:embed/>
                  </p:oleObj>
                </mc:Choice>
                <mc:Fallback>
                  <p:oleObj name="公式" r:id="rId29" imgW="317500" imgH="165100" progId="Equation.3">
                    <p:embed/>
                    <p:pic>
                      <p:nvPicPr>
                        <p:cNvPr id="0" name="Object 10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48" y="2205"/>
                          <a:ext cx="387"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112"/>
          <p:cNvGrpSpPr/>
          <p:nvPr/>
        </p:nvGrpSpPr>
        <p:grpSpPr bwMode="auto">
          <a:xfrm>
            <a:off x="250825" y="4149725"/>
            <a:ext cx="5984875" cy="528638"/>
            <a:chOff x="344" y="2680"/>
            <a:chExt cx="3770" cy="333"/>
          </a:xfrm>
        </p:grpSpPr>
        <p:graphicFrame>
          <p:nvGraphicFramePr>
            <p:cNvPr id="48160" name="Object 106"/>
            <p:cNvGraphicFramePr>
              <a:graphicFrameLocks noChangeAspect="1"/>
            </p:cNvGraphicFramePr>
            <p:nvPr/>
          </p:nvGraphicFramePr>
          <p:xfrm>
            <a:off x="344" y="2741"/>
            <a:ext cx="758" cy="272"/>
          </p:xfrm>
          <a:graphic>
            <a:graphicData uri="http://schemas.openxmlformats.org/presentationml/2006/ole">
              <mc:AlternateContent xmlns:mc="http://schemas.openxmlformats.org/markup-compatibility/2006">
                <mc:Choice xmlns:v="urn:schemas-microsoft-com:vml" Requires="v">
                  <p:oleObj spid="_x0000_s48354" name="公式" r:id="rId31" imgW="838200" imgH="203200" progId="Equation.3">
                    <p:embed/>
                  </p:oleObj>
                </mc:Choice>
                <mc:Fallback>
                  <p:oleObj name="公式" r:id="rId31" imgW="838200" imgH="203200" progId="Equation.3">
                    <p:embed/>
                    <p:pic>
                      <p:nvPicPr>
                        <p:cNvPr id="0" name="Object 10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4" y="2741"/>
                          <a:ext cx="758"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1" name="Text Box 111"/>
            <p:cNvSpPr txBox="1">
              <a:spLocks noChangeArrowheads="1"/>
            </p:cNvSpPr>
            <p:nvPr/>
          </p:nvSpPr>
          <p:spPr bwMode="auto">
            <a:xfrm>
              <a:off x="1075" y="2680"/>
              <a:ext cx="30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分别放置光信号接收器。</a:t>
              </a:r>
              <a:endParaRPr kumimoji="1" lang="zh-CN" altLang="en-US" sz="2800" b="1">
                <a:latin typeface="宋体" panose="02010600030101010101" pitchFamily="2" charset="-122"/>
              </a:endParaRPr>
            </a:p>
          </p:txBody>
        </p:sp>
      </p:grpSp>
      <p:grpSp>
        <p:nvGrpSpPr>
          <p:cNvPr id="15" name="Group 121"/>
          <p:cNvGrpSpPr/>
          <p:nvPr/>
        </p:nvGrpSpPr>
        <p:grpSpPr bwMode="auto">
          <a:xfrm>
            <a:off x="5543550" y="3500438"/>
            <a:ext cx="3600450" cy="1095375"/>
            <a:chOff x="3492" y="2160"/>
            <a:chExt cx="2268" cy="690"/>
          </a:xfrm>
        </p:grpSpPr>
        <p:graphicFrame>
          <p:nvGraphicFramePr>
            <p:cNvPr id="48156" name="Object 113"/>
            <p:cNvGraphicFramePr>
              <a:graphicFrameLocks noChangeAspect="1"/>
            </p:cNvGraphicFramePr>
            <p:nvPr/>
          </p:nvGraphicFramePr>
          <p:xfrm>
            <a:off x="3854" y="2160"/>
            <a:ext cx="1015" cy="330"/>
          </p:xfrm>
          <a:graphic>
            <a:graphicData uri="http://schemas.openxmlformats.org/presentationml/2006/ole">
              <mc:AlternateContent xmlns:mc="http://schemas.openxmlformats.org/markup-compatibility/2006">
                <mc:Choice xmlns:v="urn:schemas-microsoft-com:vml" Requires="v">
                  <p:oleObj spid="_x0000_s48355" name="公式" r:id="rId33" imgW="1003300" imgH="203200" progId="Equation.3">
                    <p:embed/>
                  </p:oleObj>
                </mc:Choice>
                <mc:Fallback>
                  <p:oleObj name="公式" r:id="rId33" imgW="1003300" imgH="203200" progId="Equation.3">
                    <p:embed/>
                    <p:pic>
                      <p:nvPicPr>
                        <p:cNvPr id="0" name="Object 11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854" y="2160"/>
                          <a:ext cx="1015" cy="33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7" name="Object 116"/>
            <p:cNvGraphicFramePr>
              <a:graphicFrameLocks noChangeAspect="1"/>
            </p:cNvGraphicFramePr>
            <p:nvPr/>
          </p:nvGraphicFramePr>
          <p:xfrm>
            <a:off x="3515" y="2568"/>
            <a:ext cx="387" cy="269"/>
          </p:xfrm>
          <a:graphic>
            <a:graphicData uri="http://schemas.openxmlformats.org/presentationml/2006/ole">
              <mc:AlternateContent xmlns:mc="http://schemas.openxmlformats.org/markup-compatibility/2006">
                <mc:Choice xmlns:v="urn:schemas-microsoft-com:vml" Requires="v">
                  <p:oleObj spid="_x0000_s48356" name="公式" r:id="rId35" imgW="317500" imgH="165100" progId="Equation.3">
                    <p:embed/>
                  </p:oleObj>
                </mc:Choice>
                <mc:Fallback>
                  <p:oleObj name="公式" r:id="rId35" imgW="317500" imgH="165100" progId="Equation.3">
                    <p:embed/>
                    <p:pic>
                      <p:nvPicPr>
                        <p:cNvPr id="0" name="Object 11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15" y="2568"/>
                          <a:ext cx="387"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58" name="Text Box 118"/>
            <p:cNvSpPr txBox="1">
              <a:spLocks noChangeArrowheads="1"/>
            </p:cNvSpPr>
            <p:nvPr/>
          </p:nvSpPr>
          <p:spPr bwMode="auto">
            <a:xfrm>
              <a:off x="3878" y="2523"/>
              <a:ext cx="17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楷体_GB2312" pitchFamily="49" charset="-122"/>
                  <a:ea typeface="楷体_GB2312" pitchFamily="49" charset="-122"/>
                </a:rPr>
                <a:t>发出一闪光，</a:t>
              </a:r>
              <a:endParaRPr kumimoji="1" lang="zh-CN" altLang="en-US" sz="2800" b="1">
                <a:latin typeface="楷体_GB2312" pitchFamily="49" charset="-122"/>
                <a:ea typeface="楷体_GB2312" pitchFamily="49" charset="-122"/>
              </a:endParaRPr>
            </a:p>
          </p:txBody>
        </p:sp>
        <p:sp>
          <p:nvSpPr>
            <p:cNvPr id="48159" name="Text Box 120"/>
            <p:cNvSpPr txBox="1">
              <a:spLocks noChangeArrowheads="1"/>
            </p:cNvSpPr>
            <p:nvPr/>
          </p:nvSpPr>
          <p:spPr bwMode="auto">
            <a:xfrm>
              <a:off x="3492" y="2160"/>
              <a:ext cx="22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楷体_GB2312" pitchFamily="49" charset="-122"/>
                  <a:ea typeface="楷体_GB2312" pitchFamily="49" charset="-122"/>
                </a:rPr>
                <a:t>设          时，    </a:t>
              </a:r>
              <a:endParaRPr kumimoji="1" lang="zh-CN" altLang="en-US" sz="2800" b="1">
                <a:latin typeface="楷体_GB2312" pitchFamily="49" charset="-122"/>
                <a:ea typeface="楷体_GB2312" pitchFamily="49" charset="-122"/>
              </a:endParaRPr>
            </a:p>
          </p:txBody>
        </p:sp>
      </p:grpSp>
      <p:sp>
        <p:nvSpPr>
          <p:cNvPr id="94330" name="AutoShape 122"/>
          <p:cNvSpPr>
            <a:spLocks noChangeArrowheads="1"/>
          </p:cNvSpPr>
          <p:nvPr/>
        </p:nvSpPr>
        <p:spPr bwMode="auto">
          <a:xfrm>
            <a:off x="6516688" y="2292350"/>
            <a:ext cx="457200" cy="533400"/>
          </a:xfrm>
          <a:prstGeom prst="sun">
            <a:avLst>
              <a:gd name="adj" fmla="val 25000"/>
            </a:avLst>
          </a:prstGeom>
          <a:gradFill rotWithShape="1">
            <a:gsLst>
              <a:gs pos="0">
                <a:srgbClr val="FF9900"/>
              </a:gs>
              <a:gs pos="100000">
                <a:srgbClr val="764700"/>
              </a:gs>
            </a:gsLst>
            <a:path path="rect">
              <a:fillToRect l="50000" t="50000" r="50000" b="50000"/>
            </a:path>
          </a:gradFill>
          <a:ln w="12700">
            <a:solidFill>
              <a:schemeClr val="folHlink"/>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4331" name="Text Box 123"/>
          <p:cNvSpPr txBox="1">
            <a:spLocks noChangeArrowheads="1"/>
          </p:cNvSpPr>
          <p:nvPr/>
        </p:nvSpPr>
        <p:spPr bwMode="auto">
          <a:xfrm>
            <a:off x="4859338" y="5516563"/>
            <a:ext cx="33845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FontTx/>
              <a:buNone/>
            </a:pPr>
            <a:r>
              <a:rPr kumimoji="1" lang="zh-CN" altLang="en-US" sz="2800" b="1">
                <a:latin typeface="楷体_GB2312" pitchFamily="49" charset="-122"/>
                <a:ea typeface="楷体_GB2312" pitchFamily="49" charset="-122"/>
              </a:rPr>
              <a:t>两系中两事件发生的时间间隔？</a:t>
            </a:r>
            <a:endParaRPr kumimoji="1" lang="zh-CN" altLang="en-US" sz="2800" b="1">
              <a:latin typeface="楷体_GB2312" pitchFamily="49" charset="-122"/>
              <a:ea typeface="楷体_GB2312" pitchFamily="49" charset="-122"/>
            </a:endParaRPr>
          </a:p>
        </p:txBody>
      </p:sp>
      <p:sp>
        <p:nvSpPr>
          <p:cNvPr id="94332" name="Text Box 124"/>
          <p:cNvSpPr txBox="1">
            <a:spLocks noChangeArrowheads="1"/>
          </p:cNvSpPr>
          <p:nvPr/>
        </p:nvSpPr>
        <p:spPr bwMode="auto">
          <a:xfrm>
            <a:off x="4859338" y="4941888"/>
            <a:ext cx="3581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solidFill>
                  <a:schemeClr val="folHlink"/>
                </a:solidFill>
                <a:latin typeface="黑体" panose="02010609060101010101" pitchFamily="2" charset="-122"/>
                <a:ea typeface="黑体" panose="02010609060101010101" pitchFamily="2" charset="-122"/>
              </a:rPr>
              <a:t>研究的问题：</a:t>
            </a:r>
            <a:endParaRPr kumimoji="1" lang="zh-CN" altLang="en-US" b="1">
              <a:solidFill>
                <a:schemeClr val="folHlink"/>
              </a:solidFill>
              <a:latin typeface="黑体" panose="02010609060101010101" pitchFamily="2" charset="-122"/>
              <a:ea typeface="黑体" panose="02010609060101010101" pitchFamily="2" charset="-122"/>
            </a:endParaRPr>
          </a:p>
        </p:txBody>
      </p:sp>
      <p:grpSp>
        <p:nvGrpSpPr>
          <p:cNvPr id="16" name="Group 140"/>
          <p:cNvGrpSpPr/>
          <p:nvPr/>
        </p:nvGrpSpPr>
        <p:grpSpPr bwMode="auto">
          <a:xfrm>
            <a:off x="179388" y="5084763"/>
            <a:ext cx="4038600" cy="1281112"/>
            <a:chOff x="240" y="3264"/>
            <a:chExt cx="2544" cy="807"/>
          </a:xfrm>
        </p:grpSpPr>
        <p:sp>
          <p:nvSpPr>
            <p:cNvPr id="48150" name="Text Box 126"/>
            <p:cNvSpPr txBox="1">
              <a:spLocks noChangeArrowheads="1"/>
            </p:cNvSpPr>
            <p:nvPr/>
          </p:nvSpPr>
          <p:spPr bwMode="auto">
            <a:xfrm>
              <a:off x="240" y="3264"/>
              <a:ext cx="16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chemeClr val="folHlink"/>
                  </a:solidFill>
                  <a:latin typeface="黑体" panose="02010609060101010101" pitchFamily="2" charset="-122"/>
                  <a:ea typeface="黑体" panose="02010609060101010101" pitchFamily="2" charset="-122"/>
                </a:rPr>
                <a:t>事件</a:t>
              </a:r>
              <a:r>
                <a:rPr kumimoji="1" lang="en-US" altLang="zh-CN" sz="2800" b="1">
                  <a:solidFill>
                    <a:schemeClr val="folHlink"/>
                  </a:solidFill>
                  <a:latin typeface="黑体" panose="02010609060101010101" pitchFamily="2" charset="-122"/>
                  <a:ea typeface="黑体" panose="02010609060101010101" pitchFamily="2" charset="-122"/>
                </a:rPr>
                <a:t>1</a:t>
              </a:r>
              <a:r>
                <a:rPr kumimoji="1" lang="zh-CN" altLang="en-US" sz="2800" b="1">
                  <a:solidFill>
                    <a:schemeClr val="folHlink"/>
                  </a:solidFill>
                  <a:latin typeface="黑体" panose="02010609060101010101" pitchFamily="2" charset="-122"/>
                  <a:ea typeface="黑体" panose="02010609060101010101" pitchFamily="2" charset="-122"/>
                </a:rPr>
                <a:t>：</a:t>
              </a:r>
              <a:endParaRPr kumimoji="1" lang="zh-CN" altLang="en-US" sz="2800" b="1">
                <a:solidFill>
                  <a:schemeClr val="folHlink"/>
                </a:solidFill>
                <a:latin typeface="黑体" panose="02010609060101010101" pitchFamily="2" charset="-122"/>
                <a:ea typeface="黑体" panose="02010609060101010101" pitchFamily="2" charset="-122"/>
              </a:endParaRPr>
            </a:p>
          </p:txBody>
        </p:sp>
        <p:sp>
          <p:nvSpPr>
            <p:cNvPr id="48151" name="Text Box 128"/>
            <p:cNvSpPr txBox="1">
              <a:spLocks noChangeArrowheads="1"/>
            </p:cNvSpPr>
            <p:nvPr/>
          </p:nvSpPr>
          <p:spPr bwMode="auto">
            <a:xfrm>
              <a:off x="1296" y="3264"/>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接收到闪光</a:t>
              </a:r>
              <a:endParaRPr kumimoji="1" lang="zh-CN" altLang="en-US" sz="2800" b="1">
                <a:latin typeface="宋体" panose="02010600030101010101" pitchFamily="2" charset="-122"/>
              </a:endParaRPr>
            </a:p>
          </p:txBody>
        </p:sp>
        <p:sp>
          <p:nvSpPr>
            <p:cNvPr id="48152" name="Text Box 131"/>
            <p:cNvSpPr txBox="1">
              <a:spLocks noChangeArrowheads="1"/>
            </p:cNvSpPr>
            <p:nvPr/>
          </p:nvSpPr>
          <p:spPr bwMode="auto">
            <a:xfrm>
              <a:off x="240" y="3744"/>
              <a:ext cx="13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chemeClr val="folHlink"/>
                  </a:solidFill>
                  <a:latin typeface="黑体" panose="02010609060101010101" pitchFamily="2" charset="-122"/>
                  <a:ea typeface="黑体" panose="02010609060101010101" pitchFamily="2" charset="-122"/>
                </a:rPr>
                <a:t>事件</a:t>
              </a:r>
              <a:r>
                <a:rPr kumimoji="1" lang="en-US" altLang="zh-CN" sz="2800" b="1">
                  <a:solidFill>
                    <a:schemeClr val="folHlink"/>
                  </a:solidFill>
                  <a:latin typeface="黑体" panose="02010609060101010101" pitchFamily="2" charset="-122"/>
                  <a:ea typeface="黑体" panose="02010609060101010101" pitchFamily="2" charset="-122"/>
                </a:rPr>
                <a:t>2</a:t>
              </a:r>
              <a:r>
                <a:rPr kumimoji="1" lang="zh-CN" altLang="en-US" sz="2800" b="1">
                  <a:solidFill>
                    <a:schemeClr val="folHlink"/>
                  </a:solidFill>
                  <a:latin typeface="黑体" panose="02010609060101010101" pitchFamily="2" charset="-122"/>
                  <a:ea typeface="黑体" panose="02010609060101010101" pitchFamily="2" charset="-122"/>
                </a:rPr>
                <a:t>：</a:t>
              </a:r>
              <a:endParaRPr kumimoji="1" lang="zh-CN" altLang="en-US" sz="2800" b="1">
                <a:solidFill>
                  <a:schemeClr val="folHlink"/>
                </a:solidFill>
                <a:latin typeface="黑体" panose="02010609060101010101" pitchFamily="2" charset="-122"/>
                <a:ea typeface="黑体" panose="02010609060101010101" pitchFamily="2" charset="-122"/>
              </a:endParaRPr>
            </a:p>
          </p:txBody>
        </p:sp>
        <p:sp>
          <p:nvSpPr>
            <p:cNvPr id="48153" name="Text Box 133"/>
            <p:cNvSpPr txBox="1">
              <a:spLocks noChangeArrowheads="1"/>
            </p:cNvSpPr>
            <p:nvPr/>
          </p:nvSpPr>
          <p:spPr bwMode="auto">
            <a:xfrm>
              <a:off x="1296" y="3744"/>
              <a:ext cx="13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接收到闪光</a:t>
              </a:r>
              <a:endParaRPr kumimoji="1" lang="zh-CN" altLang="en-US" sz="2800" b="1">
                <a:latin typeface="宋体" panose="02010600030101010101" pitchFamily="2" charset="-122"/>
              </a:endParaRPr>
            </a:p>
          </p:txBody>
        </p:sp>
        <p:graphicFrame>
          <p:nvGraphicFramePr>
            <p:cNvPr id="48154" name="Object 138"/>
            <p:cNvGraphicFramePr>
              <a:graphicFrameLocks noChangeAspect="1"/>
            </p:cNvGraphicFramePr>
            <p:nvPr/>
          </p:nvGraphicFramePr>
          <p:xfrm>
            <a:off x="1111" y="3793"/>
            <a:ext cx="311" cy="253"/>
          </p:xfrm>
          <a:graphic>
            <a:graphicData uri="http://schemas.openxmlformats.org/presentationml/2006/ole">
              <mc:AlternateContent xmlns:mc="http://schemas.openxmlformats.org/markup-compatibility/2006">
                <mc:Choice xmlns:v="urn:schemas-microsoft-com:vml" Requires="v">
                  <p:oleObj spid="_x0000_s48357" name="公式" r:id="rId37" imgW="241300" imgH="165100" progId="Equation.3">
                    <p:embed/>
                  </p:oleObj>
                </mc:Choice>
                <mc:Fallback>
                  <p:oleObj name="公式" r:id="rId37" imgW="241300" imgH="165100" progId="Equation.3">
                    <p:embed/>
                    <p:pic>
                      <p:nvPicPr>
                        <p:cNvPr id="0" name="Object 1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11" y="3793"/>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5" name="Object 139"/>
            <p:cNvGraphicFramePr>
              <a:graphicFrameLocks noChangeAspect="1"/>
            </p:cNvGraphicFramePr>
            <p:nvPr/>
          </p:nvGraphicFramePr>
          <p:xfrm>
            <a:off x="1066" y="3294"/>
            <a:ext cx="311" cy="253"/>
          </p:xfrm>
          <a:graphic>
            <a:graphicData uri="http://schemas.openxmlformats.org/presentationml/2006/ole">
              <mc:AlternateContent xmlns:mc="http://schemas.openxmlformats.org/markup-compatibility/2006">
                <mc:Choice xmlns:v="urn:schemas-microsoft-com:vml" Requires="v">
                  <p:oleObj spid="_x0000_s48358" name="公式" r:id="rId39" imgW="241300" imgH="165100" progId="Equation.3">
                    <p:embed/>
                  </p:oleObj>
                </mc:Choice>
                <mc:Fallback>
                  <p:oleObj name="公式" r:id="rId39" imgW="241300" imgH="165100" progId="Equation.3">
                    <p:embed/>
                    <p:pic>
                      <p:nvPicPr>
                        <p:cNvPr id="0" name="Object 1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66" y="3294"/>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216"/>
                                        </p:tgtEl>
                                        <p:attrNameLst>
                                          <p:attrName>style.visibility</p:attrName>
                                        </p:attrNameLst>
                                      </p:cBhvr>
                                      <p:to>
                                        <p:strVal val="visible"/>
                                      </p:to>
                                    </p:set>
                                    <p:animEffect transition="in" filter="box(in)">
                                      <p:cBhvr>
                                        <p:cTn id="12" dur="500"/>
                                        <p:tgtEl>
                                          <p:spTgt spid="942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000" fill="hold"/>
                                        <p:tgtEl>
                                          <p:spTgt spid="3"/>
                                        </p:tgtEl>
                                        <p:attrNameLst>
                                          <p:attrName>ppt_x</p:attrName>
                                        </p:attrNameLst>
                                      </p:cBhvr>
                                      <p:tavLst>
                                        <p:tav tm="0">
                                          <p:val>
                                            <p:strVal val="0-#ppt_w/2"/>
                                          </p:val>
                                        </p:tav>
                                        <p:tav tm="100000">
                                          <p:val>
                                            <p:strVal val="#ppt_x"/>
                                          </p:val>
                                        </p:tav>
                                      </p:tavLst>
                                    </p:anim>
                                    <p:anim calcmode="lin" valueType="num">
                                      <p:cBhvr additive="base">
                                        <p:cTn id="18" dur="20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5" fill="hold" grpId="0" nodeType="clickEffect">
                                  <p:stCondLst>
                                    <p:cond delay="0"/>
                                  </p:stCondLst>
                                  <p:childTnLst>
                                    <p:set>
                                      <p:cBhvr>
                                        <p:cTn id="49" dur="1" fill="hold">
                                          <p:stCondLst>
                                            <p:cond delay="0"/>
                                          </p:stCondLst>
                                        </p:cTn>
                                        <p:tgtEl>
                                          <p:spTgt spid="94282"/>
                                        </p:tgtEl>
                                        <p:attrNameLst>
                                          <p:attrName>style.visibility</p:attrName>
                                        </p:attrNameLst>
                                      </p:cBhvr>
                                      <p:to>
                                        <p:strVal val="visible"/>
                                      </p:to>
                                    </p:set>
                                    <p:animEffect transition="in" filter="blinds(vertical)">
                                      <p:cBhvr>
                                        <p:cTn id="50" dur="500"/>
                                        <p:tgtEl>
                                          <p:spTgt spid="94282"/>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ox(out)">
                                      <p:cBhvr>
                                        <p:cTn id="55" dur="500"/>
                                        <p:tgtEl>
                                          <p:spTgt spid="12"/>
                                        </p:tgtEl>
                                      </p:cBhvr>
                                    </p:animEffect>
                                  </p:childTnLst>
                                </p:cTn>
                              </p:par>
                            </p:childTnLst>
                          </p:cTn>
                        </p:par>
                        <p:par>
                          <p:cTn id="56" fill="hold">
                            <p:stCondLst>
                              <p:cond delay="500"/>
                            </p:stCondLst>
                            <p:childTnLst>
                              <p:par>
                                <p:cTn id="57" presetID="3" presetClass="entr" presetSubtype="10"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linds(horizont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checkerboard(across)">
                                      <p:cBhvr>
                                        <p:cTn id="64" dur="1000"/>
                                        <p:tgtEl>
                                          <p:spTgt spid="11"/>
                                        </p:tgtEl>
                                      </p:cBhvr>
                                    </p:animEffect>
                                  </p:childTnLst>
                                </p:cTn>
                              </p:par>
                            </p:childTnLst>
                          </p:cTn>
                        </p:par>
                        <p:par>
                          <p:cTn id="65" fill="hold">
                            <p:stCondLst>
                              <p:cond delay="1000"/>
                            </p:stCondLst>
                            <p:childTnLst>
                              <p:par>
                                <p:cTn id="66" presetID="3" presetClass="entr" presetSubtype="10"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blinds(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blinds(horizontal)">
                                      <p:cBhvr>
                                        <p:cTn id="73" dur="500"/>
                                        <p:tgtEl>
                                          <p:spTgt spid="15"/>
                                        </p:tgtEl>
                                      </p:cBhvr>
                                    </p:animEffect>
                                  </p:childTnLst>
                                </p:cTn>
                              </p:par>
                            </p:childTnLst>
                          </p:cTn>
                        </p:par>
                        <p:par>
                          <p:cTn id="74" fill="hold">
                            <p:stCondLst>
                              <p:cond delay="500"/>
                            </p:stCondLst>
                            <p:childTnLst>
                              <p:par>
                                <p:cTn id="75" presetID="19" presetClass="entr" presetSubtype="10" fill="hold" grpId="0" nodeType="afterEffect">
                                  <p:stCondLst>
                                    <p:cond delay="0"/>
                                  </p:stCondLst>
                                  <p:childTnLst>
                                    <p:set>
                                      <p:cBhvr>
                                        <p:cTn id="76" dur="1" fill="hold">
                                          <p:stCondLst>
                                            <p:cond delay="0"/>
                                          </p:stCondLst>
                                        </p:cTn>
                                        <p:tgtEl>
                                          <p:spTgt spid="94330"/>
                                        </p:tgtEl>
                                        <p:attrNameLst>
                                          <p:attrName>style.visibility</p:attrName>
                                        </p:attrNameLst>
                                      </p:cBhvr>
                                      <p:to>
                                        <p:strVal val="visible"/>
                                      </p:to>
                                    </p:set>
                                    <p:anim calcmode="lin" valueType="num">
                                      <p:cBhvr>
                                        <p:cTn id="77" dur="5000" fill="hold"/>
                                        <p:tgtEl>
                                          <p:spTgt spid="94330"/>
                                        </p:tgtEl>
                                        <p:attrNameLst>
                                          <p:attrName>ppt_w</p:attrName>
                                        </p:attrNameLst>
                                      </p:cBhvr>
                                      <p:tavLst>
                                        <p:tav tm="0" fmla="#ppt_w*sin(2.5*pi*$)">
                                          <p:val>
                                            <p:fltVal val="0"/>
                                          </p:val>
                                        </p:tav>
                                        <p:tav tm="100000">
                                          <p:val>
                                            <p:fltVal val="1"/>
                                          </p:val>
                                        </p:tav>
                                      </p:tavLst>
                                    </p:anim>
                                    <p:anim calcmode="lin" valueType="num">
                                      <p:cBhvr>
                                        <p:cTn id="78" dur="5000" fill="hold"/>
                                        <p:tgtEl>
                                          <p:spTgt spid="94330"/>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blinds(horizontal)">
                                      <p:cBhvr>
                                        <p:cTn id="83" dur="500"/>
                                        <p:tgtEl>
                                          <p:spTgt spid="16"/>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94332"/>
                                        </p:tgtEl>
                                        <p:attrNameLst>
                                          <p:attrName>style.visibility</p:attrName>
                                        </p:attrNameLst>
                                      </p:cBhvr>
                                      <p:to>
                                        <p:strVal val="visible"/>
                                      </p:to>
                                    </p:set>
                                    <p:anim calcmode="lin" valueType="num">
                                      <p:cBhvr>
                                        <p:cTn id="88" dur="500" fill="hold"/>
                                        <p:tgtEl>
                                          <p:spTgt spid="94332"/>
                                        </p:tgtEl>
                                        <p:attrNameLst>
                                          <p:attrName>ppt_w</p:attrName>
                                        </p:attrNameLst>
                                      </p:cBhvr>
                                      <p:tavLst>
                                        <p:tav tm="0">
                                          <p:val>
                                            <p:fltVal val="0"/>
                                          </p:val>
                                        </p:tav>
                                        <p:tav tm="100000">
                                          <p:val>
                                            <p:strVal val="#ppt_w"/>
                                          </p:val>
                                        </p:tav>
                                      </p:tavLst>
                                    </p:anim>
                                    <p:anim calcmode="lin" valueType="num">
                                      <p:cBhvr>
                                        <p:cTn id="89" dur="500" fill="hold"/>
                                        <p:tgtEl>
                                          <p:spTgt spid="94332"/>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6" presetClass="entr" presetSubtype="26" fill="hold" grpId="0" nodeType="clickEffect">
                                  <p:stCondLst>
                                    <p:cond delay="0"/>
                                  </p:stCondLst>
                                  <p:childTnLst>
                                    <p:set>
                                      <p:cBhvr>
                                        <p:cTn id="93" dur="1" fill="hold">
                                          <p:stCondLst>
                                            <p:cond delay="0"/>
                                          </p:stCondLst>
                                        </p:cTn>
                                        <p:tgtEl>
                                          <p:spTgt spid="94331"/>
                                        </p:tgtEl>
                                        <p:attrNameLst>
                                          <p:attrName>style.visibility</p:attrName>
                                        </p:attrNameLst>
                                      </p:cBhvr>
                                      <p:to>
                                        <p:strVal val="visible"/>
                                      </p:to>
                                    </p:set>
                                    <p:animEffect transition="in" filter="barn(inHorizontal)">
                                      <p:cBhvr>
                                        <p:cTn id="94" dur="500"/>
                                        <p:tgtEl>
                                          <p:spTgt spid="94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autoUpdateAnimBg="0"/>
      <p:bldP spid="94282" grpId="0" autoUpdateAnimBg="0"/>
      <p:bldP spid="94330" grpId="0" animBg="1"/>
      <p:bldP spid="94331" grpId="0" autoUpdateAnimBg="0"/>
      <p:bldP spid="943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4"/>
          <p:cNvGrpSpPr/>
          <p:nvPr/>
        </p:nvGrpSpPr>
        <p:grpSpPr bwMode="auto">
          <a:xfrm>
            <a:off x="7029450" y="-12382"/>
            <a:ext cx="1981200" cy="1143000"/>
            <a:chOff x="4320" y="2256"/>
            <a:chExt cx="1248" cy="720"/>
          </a:xfrm>
        </p:grpSpPr>
        <p:sp>
          <p:nvSpPr>
            <p:cNvPr id="24" name="AutoShape 22"/>
            <p:cNvSpPr>
              <a:spLocks noChangeArrowheads="1"/>
            </p:cNvSpPr>
            <p:nvPr/>
          </p:nvSpPr>
          <p:spPr bwMode="auto">
            <a:xfrm>
              <a:off x="4320" y="2256"/>
              <a:ext cx="1248" cy="720"/>
            </a:xfrm>
            <a:prstGeom prst="cloudCallout">
              <a:avLst>
                <a:gd name="adj1" fmla="val -131009"/>
                <a:gd name="adj2" fmla="val 6667"/>
              </a:avLst>
            </a:prstGeom>
            <a:solidFill>
              <a:srgbClr val="CC99FF">
                <a:alpha val="98038"/>
              </a:srgbClr>
            </a:solidFill>
            <a:ln w="9525">
              <a:solidFill>
                <a:schemeClr val="tx1"/>
              </a:solidFill>
              <a:round/>
            </a:ln>
          </p:spPr>
          <p:txBody>
            <a:bodyPr/>
            <a:lstStyle/>
            <a:p>
              <a:pPr algn="ctr" eaLnBrk="1" hangingPunct="1">
                <a:defRPr/>
              </a:pPr>
              <a:endParaRPr lang="zh-CN" altLang="zh-CN">
                <a:latin typeface="+mn-lt"/>
              </a:endParaRPr>
            </a:p>
          </p:txBody>
        </p:sp>
        <p:sp>
          <p:nvSpPr>
            <p:cNvPr id="25" name="AutoShape 23"/>
            <p:cNvSpPr>
              <a:spLocks noChangeArrowheads="1"/>
            </p:cNvSpPr>
            <p:nvPr/>
          </p:nvSpPr>
          <p:spPr bwMode="auto">
            <a:xfrm>
              <a:off x="4320" y="2256"/>
              <a:ext cx="1248" cy="720"/>
            </a:xfrm>
            <a:prstGeom prst="cloudCallout">
              <a:avLst>
                <a:gd name="adj1" fmla="val -121394"/>
                <a:gd name="adj2" fmla="val 58333"/>
              </a:avLst>
            </a:prstGeom>
            <a:solidFill>
              <a:srgbClr val="CC99FF">
                <a:alpha val="98038"/>
              </a:srgbClr>
            </a:solidFill>
            <a:ln w="9525">
              <a:solidFill>
                <a:schemeClr val="tx1"/>
              </a:solidFill>
              <a:round/>
            </a:ln>
          </p:spPr>
          <p:txBody>
            <a:bodyPr/>
            <a:lstStyle/>
            <a:p>
              <a:pPr algn="ctr" eaLnBrk="1" hangingPunct="1">
                <a:defRPr/>
              </a:pPr>
              <a:endParaRPr lang="zh-CN" altLang="zh-CN">
                <a:latin typeface="+mn-lt"/>
              </a:endParaRPr>
            </a:p>
          </p:txBody>
        </p:sp>
      </p:grpSp>
      <p:sp>
        <p:nvSpPr>
          <p:cNvPr id="8195"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44AE86C-3647-410A-824F-BEE4B9936F6E}" type="slidenum">
              <a:rPr lang="en-US" altLang="zh-CN" sz="1800" smtClean="0">
                <a:solidFill>
                  <a:srgbClr val="0000FF"/>
                </a:solidFill>
              </a:rPr>
            </a:fld>
            <a:endParaRPr lang="en-US" altLang="zh-CN" sz="1800" smtClean="0">
              <a:solidFill>
                <a:srgbClr val="0000FF"/>
              </a:solidFill>
            </a:endParaRPr>
          </a:p>
        </p:txBody>
      </p:sp>
      <p:sp>
        <p:nvSpPr>
          <p:cNvPr id="13" name="Text Box 14"/>
          <p:cNvSpPr txBox="1">
            <a:spLocks noChangeArrowheads="1"/>
          </p:cNvSpPr>
          <p:nvPr/>
        </p:nvSpPr>
        <p:spPr bwMode="auto">
          <a:xfrm>
            <a:off x="222568" y="829628"/>
            <a:ext cx="1219200" cy="1385887"/>
          </a:xfrm>
          <a:prstGeom prst="rect">
            <a:avLst/>
          </a:prstGeom>
          <a:noFill/>
          <a:ln w="9525">
            <a:noFill/>
            <a:miter lim="800000"/>
          </a:ln>
          <a:effectLst/>
        </p:spPr>
        <p:txBody>
          <a:bodyPr>
            <a:spAutoFit/>
          </a:bodyPr>
          <a:lstStyle/>
          <a:p>
            <a:pPr eaLnBrk="1" fontAlgn="auto" hangingPunct="1">
              <a:spcBef>
                <a:spcPct val="50000"/>
              </a:spcBef>
              <a:spcAft>
                <a:spcPts val="0"/>
              </a:spcAft>
              <a:defRPr/>
            </a:pPr>
            <a:r>
              <a:rPr lang="zh-CN" altLang="en-US" sz="2800" b="1" kern="0" dirty="0">
                <a:solidFill>
                  <a:srgbClr val="FF0000"/>
                </a:solidFill>
                <a:effectLst>
                  <a:outerShdw blurRad="38100" dist="38100" dir="2700000" algn="tl">
                    <a:srgbClr val="000000"/>
                  </a:outerShdw>
                </a:effectLst>
                <a:latin typeface="Times New Roman" panose="02020603050405020304"/>
                <a:ea typeface="楷体_GB2312" pitchFamily="49" charset="-122"/>
              </a:rPr>
              <a:t>新的实验事实</a:t>
            </a:r>
            <a:endParaRPr lang="zh-CN" altLang="en-US" sz="2800" b="1" kern="0" dirty="0">
              <a:solidFill>
                <a:srgbClr val="FF0000"/>
              </a:solidFill>
              <a:effectLst>
                <a:outerShdw blurRad="38100" dist="38100" dir="2700000" algn="tl">
                  <a:srgbClr val="000000"/>
                </a:outerShdw>
              </a:effectLst>
              <a:latin typeface="Times New Roman" panose="02020603050405020304"/>
              <a:ea typeface="楷体_GB2312" pitchFamily="49" charset="-122"/>
            </a:endParaRPr>
          </a:p>
        </p:txBody>
      </p:sp>
      <p:sp>
        <p:nvSpPr>
          <p:cNvPr id="14" name="Text Box 15"/>
          <p:cNvSpPr txBox="1">
            <a:spLocks noChangeArrowheads="1"/>
          </p:cNvSpPr>
          <p:nvPr/>
        </p:nvSpPr>
        <p:spPr bwMode="auto">
          <a:xfrm>
            <a:off x="1487805" y="448628"/>
            <a:ext cx="5029200" cy="523875"/>
          </a:xfrm>
          <a:prstGeom prst="rect">
            <a:avLst/>
          </a:prstGeom>
          <a:noFill/>
          <a:ln w="9525">
            <a:noFill/>
            <a:miter lim="800000"/>
          </a:ln>
        </p:spPr>
        <p:txBody>
          <a:bodyPr>
            <a:spAutoFit/>
          </a:bodyPr>
          <a:lstStyle/>
          <a:p>
            <a:pPr eaLnBrk="1" hangingPunct="1">
              <a:spcBef>
                <a:spcPct val="50000"/>
              </a:spcBef>
              <a:defRPr/>
            </a:pPr>
            <a:r>
              <a:rPr lang="zh-CN" altLang="en-US" sz="2800" b="1" dirty="0">
                <a:latin typeface="+mn-lt"/>
                <a:ea typeface="楷体_GB2312" pitchFamily="49" charset="-122"/>
              </a:rPr>
              <a:t>迈克尔孙－莫雷实验</a:t>
            </a:r>
            <a:endParaRPr lang="zh-CN" altLang="en-US" sz="2800" b="1" dirty="0">
              <a:latin typeface="+mn-lt"/>
              <a:ea typeface="楷体_GB2312" pitchFamily="49" charset="-122"/>
            </a:endParaRPr>
          </a:p>
        </p:txBody>
      </p:sp>
      <p:sp>
        <p:nvSpPr>
          <p:cNvPr id="15" name="Text Box 16"/>
          <p:cNvSpPr txBox="1">
            <a:spLocks noChangeArrowheads="1"/>
          </p:cNvSpPr>
          <p:nvPr/>
        </p:nvSpPr>
        <p:spPr bwMode="auto">
          <a:xfrm>
            <a:off x="1487805" y="982028"/>
            <a:ext cx="5029200" cy="523875"/>
          </a:xfrm>
          <a:prstGeom prst="rect">
            <a:avLst/>
          </a:prstGeom>
          <a:noFill/>
          <a:ln w="9525">
            <a:noFill/>
            <a:miter lim="800000"/>
          </a:ln>
        </p:spPr>
        <p:txBody>
          <a:bodyPr>
            <a:spAutoFit/>
          </a:bodyPr>
          <a:lstStyle/>
          <a:p>
            <a:pPr eaLnBrk="1" fontAlgn="auto" hangingPunct="1">
              <a:spcBef>
                <a:spcPct val="50000"/>
              </a:spcBef>
              <a:spcAft>
                <a:spcPts val="0"/>
              </a:spcAft>
              <a:defRPr/>
            </a:pPr>
            <a:r>
              <a:rPr lang="zh-CN" altLang="en-US" sz="2800" b="1" kern="0" dirty="0">
                <a:solidFill>
                  <a:sysClr val="windowText" lastClr="000000"/>
                </a:solidFill>
                <a:latin typeface="Times New Roman" panose="02020603050405020304"/>
                <a:ea typeface="楷体_GB2312" pitchFamily="49" charset="-122"/>
              </a:rPr>
              <a:t>黑体辐射的“</a:t>
            </a:r>
            <a:r>
              <a:rPr lang="zh-CN" altLang="en-US" sz="2800" b="1" kern="0" dirty="0">
                <a:solidFill>
                  <a:srgbClr val="0000FF"/>
                </a:solidFill>
                <a:latin typeface="Times New Roman" panose="02020603050405020304"/>
                <a:ea typeface="楷体_GB2312" pitchFamily="49" charset="-122"/>
              </a:rPr>
              <a:t>紫外灾难</a:t>
            </a:r>
            <a:r>
              <a:rPr lang="zh-CN" altLang="en-US" sz="2800" b="1" kern="0" dirty="0">
                <a:solidFill>
                  <a:sysClr val="windowText" lastClr="000000"/>
                </a:solidFill>
                <a:latin typeface="Times New Roman" panose="02020603050405020304"/>
                <a:ea typeface="楷体_GB2312" pitchFamily="49" charset="-122"/>
              </a:rPr>
              <a:t>”</a:t>
            </a:r>
            <a:endParaRPr lang="zh-CN" altLang="en-US" sz="2800" b="1" kern="0" dirty="0">
              <a:solidFill>
                <a:sysClr val="windowText" lastClr="000000"/>
              </a:solidFill>
              <a:latin typeface="Times New Roman" panose="02020603050405020304"/>
              <a:ea typeface="楷体_GB2312" pitchFamily="49" charset="-122"/>
            </a:endParaRPr>
          </a:p>
        </p:txBody>
      </p:sp>
      <p:sp>
        <p:nvSpPr>
          <p:cNvPr id="16" name="Text Box 17"/>
          <p:cNvSpPr txBox="1">
            <a:spLocks noChangeArrowheads="1"/>
          </p:cNvSpPr>
          <p:nvPr/>
        </p:nvSpPr>
        <p:spPr bwMode="auto">
          <a:xfrm>
            <a:off x="1449705" y="2207578"/>
            <a:ext cx="6581775" cy="523875"/>
          </a:xfrm>
          <a:prstGeom prst="rect">
            <a:avLst/>
          </a:prstGeom>
          <a:noFill/>
          <a:ln w="9525">
            <a:noFill/>
            <a:miter lim="800000"/>
          </a:ln>
        </p:spPr>
        <p:txBody>
          <a:bodyPr>
            <a:spAutoFit/>
          </a:bodyPr>
          <a:lstStyle/>
          <a:p>
            <a:pPr eaLnBrk="1" hangingPunct="1">
              <a:spcBef>
                <a:spcPct val="50000"/>
              </a:spcBef>
              <a:defRPr/>
            </a:pPr>
            <a:r>
              <a:rPr lang="en-US" altLang="zh-CN" sz="2800" b="1" dirty="0">
                <a:latin typeface="+mn-lt"/>
                <a:ea typeface="楷体_GB2312" pitchFamily="49" charset="-122"/>
              </a:rPr>
              <a:t>1896</a:t>
            </a:r>
            <a:r>
              <a:rPr lang="zh-CN" altLang="en-US" sz="2800" b="1" dirty="0">
                <a:latin typeface="+mn-lt"/>
                <a:ea typeface="楷体_GB2312" pitchFamily="49" charset="-122"/>
              </a:rPr>
              <a:t>年法国贝克勒尔  铀盐放射性</a:t>
            </a:r>
            <a:endParaRPr lang="zh-CN" altLang="en-US" sz="2800" b="1" dirty="0">
              <a:latin typeface="+mn-lt"/>
              <a:ea typeface="楷体_GB2312" pitchFamily="49" charset="-122"/>
            </a:endParaRPr>
          </a:p>
        </p:txBody>
      </p:sp>
      <p:sp>
        <p:nvSpPr>
          <p:cNvPr id="17" name="AutoShape 20"/>
          <p:cNvSpPr/>
          <p:nvPr/>
        </p:nvSpPr>
        <p:spPr bwMode="auto">
          <a:xfrm>
            <a:off x="1136968" y="601028"/>
            <a:ext cx="381000" cy="2624137"/>
          </a:xfrm>
          <a:prstGeom prst="leftBrace">
            <a:avLst>
              <a:gd name="adj1" fmla="val 35000"/>
              <a:gd name="adj2" fmla="val 50000"/>
            </a:avLst>
          </a:prstGeom>
          <a:noFill/>
          <a:ln w="31750">
            <a:solidFill>
              <a:srgbClr val="000000"/>
            </a:solidFill>
            <a:round/>
          </a:ln>
        </p:spPr>
        <p:txBody>
          <a:bodyPr wrap="none" anchor="ctr"/>
          <a:lstStyle/>
          <a:p>
            <a:pPr eaLnBrk="1" fontAlgn="auto" hangingPunct="1">
              <a:spcBef>
                <a:spcPts val="0"/>
              </a:spcBef>
              <a:spcAft>
                <a:spcPts val="0"/>
              </a:spcAft>
              <a:defRPr/>
            </a:pPr>
            <a:endParaRPr lang="zh-CN" altLang="en-US" sz="2800" b="1" kern="0">
              <a:solidFill>
                <a:sysClr val="windowText" lastClr="000000"/>
              </a:solidFill>
              <a:latin typeface="Times New Roman" panose="02020603050405020304"/>
            </a:endParaRPr>
          </a:p>
        </p:txBody>
      </p:sp>
      <p:sp>
        <p:nvSpPr>
          <p:cNvPr id="18" name="Text Box 21"/>
          <p:cNvSpPr txBox="1">
            <a:spLocks noChangeArrowheads="1"/>
          </p:cNvSpPr>
          <p:nvPr/>
        </p:nvSpPr>
        <p:spPr bwMode="auto">
          <a:xfrm>
            <a:off x="7104380" y="297815"/>
            <a:ext cx="2209800" cy="523875"/>
          </a:xfrm>
          <a:prstGeom prst="rect">
            <a:avLst/>
          </a:prstGeom>
          <a:noFill/>
          <a:ln w="9525">
            <a:noFill/>
            <a:miter lim="800000"/>
          </a:ln>
          <a:effectLst/>
        </p:spPr>
        <p:txBody>
          <a:bodyPr>
            <a:spAutoFit/>
          </a:bodyPr>
          <a:lstStyle/>
          <a:p>
            <a:pPr eaLnBrk="1" fontAlgn="auto" hangingPunct="1">
              <a:spcBef>
                <a:spcPct val="50000"/>
              </a:spcBef>
              <a:spcAft>
                <a:spcPts val="0"/>
              </a:spcAft>
              <a:defRPr/>
            </a:pPr>
            <a:r>
              <a:rPr lang="zh-CN" altLang="en-US" sz="2800" b="1" kern="0" dirty="0">
                <a:solidFill>
                  <a:srgbClr val="FF0000"/>
                </a:solidFill>
                <a:effectLst>
                  <a:outerShdw blurRad="38100" dist="38100" dir="2700000" algn="tl">
                    <a:srgbClr val="FFFFFF"/>
                  </a:outerShdw>
                </a:effectLst>
                <a:latin typeface="Times New Roman" panose="02020603050405020304"/>
                <a:ea typeface="楷体_GB2312" pitchFamily="49" charset="-122"/>
              </a:rPr>
              <a:t>两朵乌云！</a:t>
            </a:r>
            <a:endParaRPr lang="zh-CN" altLang="en-US" sz="2800" b="1" kern="0" dirty="0">
              <a:solidFill>
                <a:srgbClr val="FF0000"/>
              </a:solidFill>
              <a:effectLst>
                <a:outerShdw blurRad="38100" dist="38100" dir="2700000" algn="tl">
                  <a:srgbClr val="FFFFFF"/>
                </a:outerShdw>
              </a:effectLst>
              <a:latin typeface="Times New Roman" panose="02020603050405020304"/>
              <a:ea typeface="楷体_GB2312" pitchFamily="49" charset="-122"/>
            </a:endParaRPr>
          </a:p>
        </p:txBody>
      </p:sp>
      <p:sp>
        <p:nvSpPr>
          <p:cNvPr id="19" name="Text Box 33"/>
          <p:cNvSpPr txBox="1">
            <a:spLocks noChangeArrowheads="1"/>
          </p:cNvSpPr>
          <p:nvPr/>
        </p:nvSpPr>
        <p:spPr bwMode="auto">
          <a:xfrm>
            <a:off x="1449705" y="1640840"/>
            <a:ext cx="5029200" cy="522288"/>
          </a:xfrm>
          <a:prstGeom prst="rect">
            <a:avLst/>
          </a:prstGeom>
          <a:noFill/>
          <a:ln w="9525">
            <a:noFill/>
            <a:miter lim="800000"/>
          </a:ln>
        </p:spPr>
        <p:txBody>
          <a:bodyPr>
            <a:spAutoFit/>
          </a:bodyPr>
          <a:lstStyle/>
          <a:p>
            <a:pPr eaLnBrk="1" hangingPunct="1">
              <a:spcBef>
                <a:spcPct val="50000"/>
              </a:spcBef>
              <a:defRPr/>
            </a:pPr>
            <a:r>
              <a:rPr lang="en-US" altLang="zh-CN" sz="2800" b="1" dirty="0">
                <a:latin typeface="+mn-lt"/>
                <a:ea typeface="楷体_GB2312" pitchFamily="49" charset="-122"/>
              </a:rPr>
              <a:t>1895</a:t>
            </a:r>
            <a:r>
              <a:rPr lang="zh-CN" altLang="en-US" sz="2800" b="1" dirty="0">
                <a:latin typeface="+mn-lt"/>
                <a:ea typeface="楷体_GB2312" pitchFamily="49" charset="-122"/>
              </a:rPr>
              <a:t>年德国伦琴发现</a:t>
            </a:r>
            <a:r>
              <a:rPr lang="en-US" altLang="zh-CN" sz="2800" b="1" dirty="0">
                <a:latin typeface="+mn-lt"/>
                <a:ea typeface="楷体_GB2312" pitchFamily="49" charset="-122"/>
              </a:rPr>
              <a:t>X</a:t>
            </a:r>
            <a:r>
              <a:rPr lang="zh-CN" altLang="en-US" sz="2800" b="1" dirty="0">
                <a:latin typeface="+mn-lt"/>
                <a:ea typeface="楷体_GB2312" pitchFamily="49" charset="-122"/>
              </a:rPr>
              <a:t>射线</a:t>
            </a:r>
            <a:endParaRPr lang="zh-CN" altLang="en-US" sz="2800" b="1" dirty="0">
              <a:latin typeface="+mn-lt"/>
              <a:ea typeface="楷体_GB2312" pitchFamily="49" charset="-122"/>
            </a:endParaRPr>
          </a:p>
        </p:txBody>
      </p:sp>
      <p:sp>
        <p:nvSpPr>
          <p:cNvPr id="20" name="AutoShape 34"/>
          <p:cNvSpPr/>
          <p:nvPr/>
        </p:nvSpPr>
        <p:spPr bwMode="auto">
          <a:xfrm flipH="1">
            <a:off x="6796405" y="1607503"/>
            <a:ext cx="304800" cy="1673225"/>
          </a:xfrm>
          <a:prstGeom prst="leftBrace">
            <a:avLst>
              <a:gd name="adj1" fmla="val 27083"/>
              <a:gd name="adj2" fmla="val 49847"/>
            </a:avLst>
          </a:prstGeom>
          <a:noFill/>
          <a:ln w="31750">
            <a:solidFill>
              <a:srgbClr val="000000"/>
            </a:solidFill>
            <a:round/>
          </a:ln>
        </p:spPr>
        <p:txBody>
          <a:bodyPr wrap="none" anchor="ctr"/>
          <a:lstStyle/>
          <a:p>
            <a:pPr eaLnBrk="1" fontAlgn="auto" hangingPunct="1">
              <a:spcBef>
                <a:spcPts val="0"/>
              </a:spcBef>
              <a:spcAft>
                <a:spcPts val="0"/>
              </a:spcAft>
              <a:defRPr/>
            </a:pPr>
            <a:endParaRPr lang="zh-CN" altLang="en-US" sz="2800" b="1" kern="0">
              <a:solidFill>
                <a:sysClr val="windowText" lastClr="000000"/>
              </a:solidFill>
              <a:latin typeface="Times New Roman" panose="02020603050405020304"/>
            </a:endParaRPr>
          </a:p>
        </p:txBody>
      </p:sp>
      <p:sp>
        <p:nvSpPr>
          <p:cNvPr id="21" name="Text Box 33"/>
          <p:cNvSpPr txBox="1">
            <a:spLocks noChangeArrowheads="1"/>
          </p:cNvSpPr>
          <p:nvPr/>
        </p:nvSpPr>
        <p:spPr bwMode="auto">
          <a:xfrm>
            <a:off x="1449705" y="2777490"/>
            <a:ext cx="5486400" cy="522288"/>
          </a:xfrm>
          <a:prstGeom prst="rect">
            <a:avLst/>
          </a:prstGeom>
          <a:noFill/>
          <a:ln w="9525">
            <a:noFill/>
            <a:miter lim="800000"/>
          </a:ln>
        </p:spPr>
        <p:txBody>
          <a:bodyPr>
            <a:spAutoFit/>
          </a:bodyPr>
          <a:lstStyle/>
          <a:p>
            <a:pPr eaLnBrk="1" hangingPunct="1">
              <a:spcBef>
                <a:spcPct val="50000"/>
              </a:spcBef>
              <a:defRPr/>
            </a:pPr>
            <a:r>
              <a:rPr lang="en-US" altLang="zh-CN" sz="2800" b="1" dirty="0">
                <a:latin typeface="+mn-lt"/>
                <a:ea typeface="楷体_GB2312" pitchFamily="49" charset="-122"/>
              </a:rPr>
              <a:t>1897</a:t>
            </a:r>
            <a:r>
              <a:rPr lang="zh-CN" altLang="en-US" sz="2800" b="1" dirty="0">
                <a:latin typeface="+mn-lt"/>
                <a:ea typeface="楷体_GB2312" pitchFamily="49" charset="-122"/>
              </a:rPr>
              <a:t>年英国汤姆逊发现电子</a:t>
            </a:r>
            <a:endParaRPr lang="zh-CN" altLang="en-US" sz="2800" b="1" dirty="0">
              <a:latin typeface="+mn-lt"/>
              <a:ea typeface="楷体_GB2312" pitchFamily="49" charset="-122"/>
            </a:endParaRPr>
          </a:p>
        </p:txBody>
      </p:sp>
      <p:sp>
        <p:nvSpPr>
          <p:cNvPr id="22" name="Text Box 33"/>
          <p:cNvSpPr txBox="1">
            <a:spLocks noChangeArrowheads="1"/>
          </p:cNvSpPr>
          <p:nvPr/>
        </p:nvSpPr>
        <p:spPr bwMode="auto">
          <a:xfrm>
            <a:off x="7183755" y="1967865"/>
            <a:ext cx="1971675" cy="954088"/>
          </a:xfrm>
          <a:prstGeom prst="rect">
            <a:avLst/>
          </a:prstGeom>
          <a:noFill/>
          <a:ln w="9525">
            <a:noFill/>
            <a:miter lim="800000"/>
          </a:ln>
        </p:spPr>
        <p:txBody>
          <a:bodyPr>
            <a:spAutoFit/>
          </a:bodyPr>
          <a:lstStyle/>
          <a:p>
            <a:pPr algn="ctr" eaLnBrk="1" hangingPunct="1">
              <a:spcBef>
                <a:spcPct val="50000"/>
              </a:spcBef>
              <a:defRPr/>
            </a:pPr>
            <a:r>
              <a:rPr lang="zh-CN" altLang="en-US" sz="2800" b="1" dirty="0">
                <a:latin typeface="+mn-lt"/>
                <a:ea typeface="楷体_GB2312" pitchFamily="49" charset="-122"/>
              </a:rPr>
              <a:t>世纪之交的三大发现</a:t>
            </a:r>
            <a:endParaRPr lang="zh-CN" altLang="en-US" sz="2800" b="1" dirty="0">
              <a:latin typeface="+mn-lt"/>
              <a:ea typeface="楷体_GB2312" pitchFamily="49" charset="-122"/>
            </a:endParaRPr>
          </a:p>
        </p:txBody>
      </p:sp>
      <p:sp>
        <p:nvSpPr>
          <p:cNvPr id="26" name="Text Box 37"/>
          <p:cNvSpPr txBox="1">
            <a:spLocks noChangeArrowheads="1"/>
          </p:cNvSpPr>
          <p:nvPr/>
        </p:nvSpPr>
        <p:spPr bwMode="auto">
          <a:xfrm>
            <a:off x="370840" y="3279775"/>
            <a:ext cx="84248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dirty="0">
                <a:latin typeface="Times New Roman" panose="02020603050405020304" pitchFamily="18" charset="0"/>
              </a:rPr>
              <a:t>在这种形势下，</a:t>
            </a:r>
            <a:r>
              <a:rPr kumimoji="1" lang="zh-CN" altLang="en-US" sz="2800" b="1" dirty="0">
                <a:solidFill>
                  <a:srgbClr val="0000FF"/>
                </a:solidFill>
                <a:latin typeface="Times New Roman" panose="02020603050405020304" pitchFamily="18" charset="0"/>
                <a:ea typeface="黑体" panose="02010609060101010101" pitchFamily="2" charset="-122"/>
              </a:rPr>
              <a:t>相对论</a:t>
            </a:r>
            <a:r>
              <a:rPr kumimoji="1" lang="zh-CN" altLang="en-US" sz="2800" b="1" dirty="0">
                <a:latin typeface="Times New Roman" panose="02020603050405020304" pitchFamily="18" charset="0"/>
              </a:rPr>
              <a:t>和</a:t>
            </a:r>
            <a:r>
              <a:rPr kumimoji="1" lang="zh-CN" altLang="en-US" sz="2800" b="1" dirty="0">
                <a:solidFill>
                  <a:srgbClr val="0000FF"/>
                </a:solidFill>
                <a:latin typeface="Times New Roman" panose="02020603050405020304" pitchFamily="18" charset="0"/>
                <a:ea typeface="黑体" panose="02010609060101010101" pitchFamily="2" charset="-122"/>
              </a:rPr>
              <a:t>量子力学</a:t>
            </a:r>
            <a:r>
              <a:rPr kumimoji="1" lang="zh-CN" altLang="en-US" sz="2800" b="1" dirty="0">
                <a:latin typeface="Times New Roman" panose="02020603050405020304" pitchFamily="18" charset="0"/>
              </a:rPr>
              <a:t>应运而生。相对论和量子物理是近代物理的两大支柱。</a:t>
            </a:r>
            <a:endParaRPr kumimoji="1" lang="zh-CN" altLang="en-US" sz="2800" b="1" dirty="0">
              <a:latin typeface="Times New Roman" panose="02020603050405020304" pitchFamily="18" charset="0"/>
            </a:endParaRPr>
          </a:p>
        </p:txBody>
      </p:sp>
      <p:sp>
        <p:nvSpPr>
          <p:cNvPr id="27" name="Text Box 39"/>
          <p:cNvSpPr txBox="1">
            <a:spLocks noChangeArrowheads="1"/>
          </p:cNvSpPr>
          <p:nvPr/>
        </p:nvSpPr>
        <p:spPr bwMode="auto">
          <a:xfrm>
            <a:off x="393700" y="5003800"/>
            <a:ext cx="4425950" cy="121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pPr>
            <a:r>
              <a:rPr kumimoji="1" lang="zh-CN" altLang="en-US" sz="2800" b="1" dirty="0">
                <a:latin typeface="Times New Roman" panose="02020603050405020304" pitchFamily="18" charset="0"/>
              </a:rPr>
              <a:t>本章学习惯性系内高速运动规律</a:t>
            </a:r>
            <a:r>
              <a:rPr kumimoji="1" lang="en-US" altLang="zh-CN" sz="2800" b="1" dirty="0">
                <a:latin typeface="Times New Roman" panose="02020603050405020304" pitchFamily="18" charset="0"/>
                <a:cs typeface="Times New Roman" panose="02020603050405020304" pitchFamily="18" charset="0"/>
              </a:rPr>
              <a:t>——</a:t>
            </a:r>
            <a:r>
              <a:rPr kumimoji="1" lang="zh-CN" altLang="en-US" sz="2800" b="1" dirty="0">
                <a:solidFill>
                  <a:srgbClr val="0000FF"/>
                </a:solidFill>
                <a:latin typeface="Times New Roman" panose="02020603050405020304" pitchFamily="18" charset="0"/>
                <a:ea typeface="黑体" panose="02010609060101010101" pitchFamily="2" charset="-122"/>
              </a:rPr>
              <a:t>狭义相对论</a:t>
            </a:r>
            <a:r>
              <a:rPr kumimoji="1" lang="zh-CN" altLang="en-US" sz="2800" b="1" dirty="0">
                <a:latin typeface="Times New Roman" panose="02020603050405020304" pitchFamily="18" charset="0"/>
              </a:rPr>
              <a:t>。</a:t>
            </a:r>
            <a:endParaRPr kumimoji="1" lang="zh-CN" altLang="en-US" sz="2800" b="1" dirty="0">
              <a:latin typeface="Times New Roman" panose="02020603050405020304" pitchFamily="18" charset="0"/>
            </a:endParaRPr>
          </a:p>
        </p:txBody>
      </p:sp>
      <p:grpSp>
        <p:nvGrpSpPr>
          <p:cNvPr id="28" name="组合 27"/>
          <p:cNvGrpSpPr/>
          <p:nvPr/>
        </p:nvGrpSpPr>
        <p:grpSpPr>
          <a:xfrm>
            <a:off x="4629943" y="4325712"/>
            <a:ext cx="4314825" cy="2338613"/>
            <a:chOff x="3921256" y="833212"/>
            <a:chExt cx="5222744" cy="3007177"/>
          </a:xfrm>
        </p:grpSpPr>
        <p:pic>
          <p:nvPicPr>
            <p:cNvPr id="29" name="图片 28"/>
            <p:cNvPicPr>
              <a:picLocks noChangeAspect="1"/>
            </p:cNvPicPr>
            <p:nvPr/>
          </p:nvPicPr>
          <p:blipFill rotWithShape="1">
            <a:blip r:embed="rId1"/>
            <a:srcRect t="79367"/>
            <a:stretch>
              <a:fillRect/>
            </a:stretch>
          </p:blipFill>
          <p:spPr>
            <a:xfrm>
              <a:off x="3977952" y="2695576"/>
              <a:ext cx="5166048" cy="1144813"/>
            </a:xfrm>
            <a:prstGeom prst="rect">
              <a:avLst/>
            </a:prstGeom>
          </p:spPr>
        </p:pic>
        <p:pic>
          <p:nvPicPr>
            <p:cNvPr id="30" name="图片 29"/>
            <p:cNvPicPr>
              <a:picLocks noChangeAspect="1"/>
            </p:cNvPicPr>
            <p:nvPr/>
          </p:nvPicPr>
          <p:blipFill rotWithShape="1">
            <a:blip r:embed="rId1"/>
            <a:srcRect b="66435"/>
            <a:stretch>
              <a:fillRect/>
            </a:stretch>
          </p:blipFill>
          <p:spPr>
            <a:xfrm>
              <a:off x="3921256" y="833212"/>
              <a:ext cx="5166048" cy="1862364"/>
            </a:xfrm>
            <a:prstGeom prst="rect">
              <a:avLst/>
            </a:prstGeom>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childTnLst>
                          </p:cTn>
                        </p:par>
                        <p:par>
                          <p:cTn id="28" fill="hold">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ox(in)">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ox(in)">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childTnLst>
                          </p:cTn>
                        </p:par>
                        <p:par>
                          <p:cTn id="52" fill="hold">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ox(i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checkerboard(across)">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checkerboard(across)">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autoUpdateAnimBg="0"/>
      <p:bldP spid="14" grpId="0" autoUpdateAnimBg="0"/>
      <p:bldP spid="15" grpId="0" autoUpdateAnimBg="0"/>
      <p:bldP spid="16" grpId="0" autoUpdateAnimBg="0"/>
      <p:bldP spid="17" grpId="0" bldLvl="0" animBg="1"/>
      <p:bldP spid="18" grpId="0" bldLvl="0" animBg="1" autoUpdateAnimBg="0"/>
      <p:bldP spid="19" grpId="0" autoUpdateAnimBg="0"/>
      <p:bldP spid="20" grpId="0" bldLvl="0" animBg="1"/>
      <p:bldP spid="21" grpId="0" autoUpdateAnimBg="0"/>
      <p:bldP spid="22" grpId="0" autoUpdateAnimBg="0"/>
      <p:bldP spid="26" grpId="0" autoUpdateAnimBg="0"/>
      <p:bldP spid="2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438E1F8-39CC-4FF6-AC4A-D14221C65567}" type="slidenum">
              <a:rPr lang="en-US" altLang="zh-CN" sz="1800" smtClean="0">
                <a:solidFill>
                  <a:srgbClr val="0000FF"/>
                </a:solidFill>
              </a:rPr>
            </a:fld>
            <a:endParaRPr lang="en-US" altLang="zh-CN" sz="1800" smtClean="0">
              <a:solidFill>
                <a:srgbClr val="0000FF"/>
              </a:solidFill>
            </a:endParaRPr>
          </a:p>
        </p:txBody>
      </p:sp>
      <p:graphicFrame>
        <p:nvGraphicFramePr>
          <p:cNvPr id="96260" name="Object 4"/>
          <p:cNvGraphicFramePr>
            <a:graphicFrameLocks noChangeAspect="1"/>
          </p:cNvGraphicFramePr>
          <p:nvPr/>
        </p:nvGraphicFramePr>
        <p:xfrm>
          <a:off x="117475" y="188913"/>
          <a:ext cx="555625" cy="431800"/>
        </p:xfrm>
        <a:graphic>
          <a:graphicData uri="http://schemas.openxmlformats.org/presentationml/2006/ole">
            <mc:AlternateContent xmlns:mc="http://schemas.openxmlformats.org/markup-compatibility/2006">
              <mc:Choice xmlns:v="urn:schemas-microsoft-com:vml" Requires="v">
                <p:oleObj spid="_x0000_s50401" name="公式" r:id="rId1" imgW="304800" imgH="203200" progId="Equation.3">
                  <p:embed/>
                </p:oleObj>
              </mc:Choice>
              <mc:Fallback>
                <p:oleObj name="公式" r:id="rId1" imgW="3048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188913"/>
                        <a:ext cx="555625" cy="4318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0" name="Group 67"/>
          <p:cNvGrpSpPr/>
          <p:nvPr/>
        </p:nvGrpSpPr>
        <p:grpSpPr bwMode="auto">
          <a:xfrm>
            <a:off x="4068763" y="549275"/>
            <a:ext cx="5291137" cy="2882900"/>
            <a:chOff x="2563" y="618"/>
            <a:chExt cx="3333" cy="1816"/>
          </a:xfrm>
        </p:grpSpPr>
        <p:grpSp>
          <p:nvGrpSpPr>
            <p:cNvPr id="50210" name="Group 33"/>
            <p:cNvGrpSpPr/>
            <p:nvPr/>
          </p:nvGrpSpPr>
          <p:grpSpPr bwMode="auto">
            <a:xfrm>
              <a:off x="3560" y="1661"/>
              <a:ext cx="1649" cy="240"/>
              <a:chOff x="3151" y="2251"/>
              <a:chExt cx="1649" cy="240"/>
            </a:xfrm>
          </p:grpSpPr>
          <p:sp>
            <p:nvSpPr>
              <p:cNvPr id="50236" name="AutoShape 34"/>
              <p:cNvSpPr>
                <a:spLocks noChangeArrowheads="1"/>
              </p:cNvSpPr>
              <p:nvPr/>
            </p:nvSpPr>
            <p:spPr bwMode="auto">
              <a:xfrm>
                <a:off x="3151"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237" name="AutoShape 35"/>
              <p:cNvSpPr>
                <a:spLocks noChangeArrowheads="1"/>
              </p:cNvSpPr>
              <p:nvPr/>
            </p:nvSpPr>
            <p:spPr bwMode="auto">
              <a:xfrm>
                <a:off x="3605"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238" name="AutoShape 36"/>
              <p:cNvSpPr>
                <a:spLocks noChangeArrowheads="1"/>
              </p:cNvSpPr>
              <p:nvPr/>
            </p:nvSpPr>
            <p:spPr bwMode="auto">
              <a:xfrm>
                <a:off x="4059"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239" name="AutoShape 37"/>
              <p:cNvSpPr>
                <a:spLocks noChangeArrowheads="1"/>
              </p:cNvSpPr>
              <p:nvPr/>
            </p:nvSpPr>
            <p:spPr bwMode="auto">
              <a:xfrm>
                <a:off x="4512" y="2251"/>
                <a:ext cx="288" cy="240"/>
              </a:xfrm>
              <a:prstGeom prst="bevel">
                <a:avLst>
                  <a:gd name="adj" fmla="val 12500"/>
                </a:avLst>
              </a:prstGeom>
              <a:noFill/>
              <a:ln w="25400">
                <a:solidFill>
                  <a:srgbClr val="8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0211" name="Text Box 38"/>
            <p:cNvSpPr txBox="1">
              <a:spLocks noChangeArrowheads="1"/>
            </p:cNvSpPr>
            <p:nvPr/>
          </p:nvSpPr>
          <p:spPr bwMode="auto">
            <a:xfrm>
              <a:off x="2608" y="618"/>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y</a:t>
              </a:r>
              <a:endParaRPr kumimoji="1" lang="en-US" altLang="zh-CN" b="1" i="1">
                <a:latin typeface="Times New Roman" panose="02020603050405020304" pitchFamily="18" charset="0"/>
                <a:ea typeface="楷体_GB2312" pitchFamily="49" charset="-122"/>
              </a:endParaRPr>
            </a:p>
          </p:txBody>
        </p:sp>
        <p:grpSp>
          <p:nvGrpSpPr>
            <p:cNvPr id="50212" name="Group 39"/>
            <p:cNvGrpSpPr/>
            <p:nvPr/>
          </p:nvGrpSpPr>
          <p:grpSpPr bwMode="auto">
            <a:xfrm>
              <a:off x="2978" y="708"/>
              <a:ext cx="2777" cy="1320"/>
              <a:chOff x="1815" y="2069"/>
              <a:chExt cx="2777" cy="1320"/>
            </a:xfrm>
          </p:grpSpPr>
          <p:sp>
            <p:nvSpPr>
              <p:cNvPr id="50230" name="Line 40"/>
              <p:cNvSpPr>
                <a:spLocks noChangeShapeType="1"/>
              </p:cNvSpPr>
              <p:nvPr/>
            </p:nvSpPr>
            <p:spPr bwMode="auto">
              <a:xfrm flipH="1" flipV="1">
                <a:off x="2109" y="2160"/>
                <a:ext cx="0" cy="1179"/>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1" name="Line 41"/>
              <p:cNvSpPr>
                <a:spLocks noChangeShapeType="1"/>
              </p:cNvSpPr>
              <p:nvPr/>
            </p:nvSpPr>
            <p:spPr bwMode="auto">
              <a:xfrm>
                <a:off x="2109" y="3339"/>
                <a:ext cx="2404" cy="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0232" name="Object 42"/>
              <p:cNvGraphicFramePr>
                <a:graphicFrameLocks noChangeAspect="1"/>
              </p:cNvGraphicFramePr>
              <p:nvPr/>
            </p:nvGraphicFramePr>
            <p:xfrm>
              <a:off x="1837" y="2387"/>
              <a:ext cx="272" cy="272"/>
            </p:xfrm>
            <a:graphic>
              <a:graphicData uri="http://schemas.openxmlformats.org/presentationml/2006/ole">
                <mc:AlternateContent xmlns:mc="http://schemas.openxmlformats.org/markup-compatibility/2006">
                  <mc:Choice xmlns:v="urn:schemas-microsoft-com:vml" Requires="v">
                    <p:oleObj spid="_x0000_s50402" name="公式" r:id="rId3" imgW="203200" imgH="203200" progId="Equation.3">
                      <p:embed/>
                    </p:oleObj>
                  </mc:Choice>
                  <mc:Fallback>
                    <p:oleObj name="公式" r:id="rId3" imgW="203200" imgH="20320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387"/>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33" name="Object 43"/>
              <p:cNvGraphicFramePr>
                <a:graphicFrameLocks noChangeAspect="1"/>
              </p:cNvGraphicFramePr>
              <p:nvPr/>
            </p:nvGraphicFramePr>
            <p:xfrm>
              <a:off x="4286" y="3022"/>
              <a:ext cx="306" cy="315"/>
            </p:xfrm>
            <a:graphic>
              <a:graphicData uri="http://schemas.openxmlformats.org/presentationml/2006/ole">
                <mc:AlternateContent xmlns:mc="http://schemas.openxmlformats.org/markup-compatibility/2006">
                  <mc:Choice xmlns:v="urn:schemas-microsoft-com:vml" Requires="v">
                    <p:oleObj spid="_x0000_s50403" name="公式" r:id="rId5" imgW="203200" imgH="203200" progId="Equation.3">
                      <p:embed/>
                    </p:oleObj>
                  </mc:Choice>
                  <mc:Fallback>
                    <p:oleObj name="公式" r:id="rId5" imgW="203200" imgH="2032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3022"/>
                            <a:ext cx="306"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34" name="Object 44"/>
              <p:cNvGraphicFramePr>
                <a:graphicFrameLocks noChangeAspect="1"/>
              </p:cNvGraphicFramePr>
              <p:nvPr/>
            </p:nvGraphicFramePr>
            <p:xfrm>
              <a:off x="1815" y="2069"/>
              <a:ext cx="309" cy="363"/>
            </p:xfrm>
            <a:graphic>
              <a:graphicData uri="http://schemas.openxmlformats.org/presentationml/2006/ole">
                <mc:AlternateContent xmlns:mc="http://schemas.openxmlformats.org/markup-compatibility/2006">
                  <mc:Choice xmlns:v="urn:schemas-microsoft-com:vml" Requires="v">
                    <p:oleObj spid="_x0000_s50404" name="公式" r:id="rId7" imgW="203200" imgH="241300" progId="Equation.3">
                      <p:embed/>
                    </p:oleObj>
                  </mc:Choice>
                  <mc:Fallback>
                    <p:oleObj name="公式" r:id="rId7" imgW="203200" imgH="241300"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5" y="2069"/>
                            <a:ext cx="309"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35" name="Object 45"/>
              <p:cNvGraphicFramePr>
                <a:graphicFrameLocks noChangeAspect="1"/>
              </p:cNvGraphicFramePr>
              <p:nvPr/>
            </p:nvGraphicFramePr>
            <p:xfrm>
              <a:off x="1847" y="3139"/>
              <a:ext cx="259" cy="250"/>
            </p:xfrm>
            <a:graphic>
              <a:graphicData uri="http://schemas.openxmlformats.org/presentationml/2006/ole">
                <mc:AlternateContent xmlns:mc="http://schemas.openxmlformats.org/markup-compatibility/2006">
                  <mc:Choice xmlns:v="urn:schemas-microsoft-com:vml" Requires="v">
                    <p:oleObj spid="_x0000_s50405" name="公式" r:id="rId9" imgW="228600" imgH="203200" progId="Equation.3">
                      <p:embed/>
                    </p:oleObj>
                  </mc:Choice>
                  <mc:Fallback>
                    <p:oleObj name="公式" r:id="rId9" imgW="228600" imgH="203200"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 y="3139"/>
                            <a:ext cx="2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213" name="Line 47"/>
            <p:cNvSpPr>
              <a:spLocks noChangeShapeType="1"/>
            </p:cNvSpPr>
            <p:nvPr/>
          </p:nvSpPr>
          <p:spPr bwMode="auto">
            <a:xfrm flipV="1">
              <a:off x="2835" y="2160"/>
              <a:ext cx="2886"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4" name="Text Box 48"/>
            <p:cNvSpPr txBox="1">
              <a:spLocks noChangeArrowheads="1"/>
            </p:cNvSpPr>
            <p:nvPr/>
          </p:nvSpPr>
          <p:spPr bwMode="auto">
            <a:xfrm>
              <a:off x="5495" y="2069"/>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sp>
          <p:nvSpPr>
            <p:cNvPr id="50215" name="Line 49"/>
            <p:cNvSpPr>
              <a:spLocks noChangeShapeType="1"/>
            </p:cNvSpPr>
            <p:nvPr/>
          </p:nvSpPr>
          <p:spPr bwMode="auto">
            <a:xfrm flipH="1" flipV="1">
              <a:off x="2835" y="799"/>
              <a:ext cx="0" cy="135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6" name="Text Box 50"/>
            <p:cNvSpPr txBox="1">
              <a:spLocks noChangeArrowheads="1"/>
            </p:cNvSpPr>
            <p:nvPr/>
          </p:nvSpPr>
          <p:spPr bwMode="auto">
            <a:xfrm>
              <a:off x="2563" y="202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graphicFrame>
          <p:nvGraphicFramePr>
            <p:cNvPr id="50217" name="Object 51"/>
            <p:cNvGraphicFramePr>
              <a:graphicFrameLocks noChangeAspect="1"/>
            </p:cNvGraphicFramePr>
            <p:nvPr/>
          </p:nvGraphicFramePr>
          <p:xfrm>
            <a:off x="2563" y="1026"/>
            <a:ext cx="233" cy="272"/>
          </p:xfrm>
          <a:graphic>
            <a:graphicData uri="http://schemas.openxmlformats.org/presentationml/2006/ole">
              <mc:AlternateContent xmlns:mc="http://schemas.openxmlformats.org/markup-compatibility/2006">
                <mc:Choice xmlns:v="urn:schemas-microsoft-com:vml" Requires="v">
                  <p:oleObj spid="_x0000_s50406" name="公式" r:id="rId11" imgW="139700" imgH="203200" progId="Equation.3">
                    <p:embed/>
                  </p:oleObj>
                </mc:Choice>
                <mc:Fallback>
                  <p:oleObj name="公式" r:id="rId11" imgW="139700" imgH="203200"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3" y="1026"/>
                          <a:ext cx="233"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218" name="Group 52"/>
            <p:cNvGrpSpPr/>
            <p:nvPr/>
          </p:nvGrpSpPr>
          <p:grpSpPr bwMode="auto">
            <a:xfrm>
              <a:off x="3288" y="754"/>
              <a:ext cx="408" cy="363"/>
              <a:chOff x="3216" y="1162"/>
              <a:chExt cx="408" cy="363"/>
            </a:xfrm>
          </p:grpSpPr>
          <p:sp>
            <p:nvSpPr>
              <p:cNvPr id="50228" name="Line 53"/>
              <p:cNvSpPr>
                <a:spLocks noChangeShapeType="1"/>
              </p:cNvSpPr>
              <p:nvPr/>
            </p:nvSpPr>
            <p:spPr bwMode="auto">
              <a:xfrm>
                <a:off x="3216" y="1506"/>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0229" name="Object 54"/>
              <p:cNvGraphicFramePr>
                <a:graphicFrameLocks noChangeAspect="1"/>
              </p:cNvGraphicFramePr>
              <p:nvPr/>
            </p:nvGraphicFramePr>
            <p:xfrm>
              <a:off x="3334" y="1162"/>
              <a:ext cx="254" cy="363"/>
            </p:xfrm>
            <a:graphic>
              <a:graphicData uri="http://schemas.openxmlformats.org/presentationml/2006/ole">
                <mc:AlternateContent xmlns:mc="http://schemas.openxmlformats.org/markup-compatibility/2006">
                  <mc:Choice xmlns:v="urn:schemas-microsoft-com:vml" Requires="v">
                    <p:oleObj spid="_x0000_s50407" name="公式" r:id="rId13" imgW="88900" imgH="203200" progId="Equation.3">
                      <p:embed/>
                    </p:oleObj>
                  </mc:Choice>
                  <mc:Fallback>
                    <p:oleObj name="公式" r:id="rId13" imgW="88900" imgH="203200" progId="Equation.3">
                      <p:embed/>
                      <p:pic>
                        <p:nvPicPr>
                          <p:cNvPr id="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4" y="1162"/>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19" name="Group 58"/>
            <p:cNvGrpSpPr/>
            <p:nvPr/>
          </p:nvGrpSpPr>
          <p:grpSpPr bwMode="auto">
            <a:xfrm>
              <a:off x="3787" y="1389"/>
              <a:ext cx="1218" cy="398"/>
              <a:chOff x="3651" y="1253"/>
              <a:chExt cx="1218" cy="398"/>
            </a:xfrm>
          </p:grpSpPr>
          <p:graphicFrame>
            <p:nvGraphicFramePr>
              <p:cNvPr id="50224" name="Object 59"/>
              <p:cNvGraphicFramePr>
                <a:graphicFrameLocks noChangeAspect="1"/>
              </p:cNvGraphicFramePr>
              <p:nvPr/>
            </p:nvGraphicFramePr>
            <p:xfrm>
              <a:off x="4558" y="1253"/>
              <a:ext cx="311" cy="253"/>
            </p:xfrm>
            <a:graphic>
              <a:graphicData uri="http://schemas.openxmlformats.org/presentationml/2006/ole">
                <mc:AlternateContent xmlns:mc="http://schemas.openxmlformats.org/markup-compatibility/2006">
                  <mc:Choice xmlns:v="urn:schemas-microsoft-com:vml" Requires="v">
                    <p:oleObj spid="_x0000_s50408" name="公式" r:id="rId15" imgW="241300" imgH="165100" progId="Equation.3">
                      <p:embed/>
                    </p:oleObj>
                  </mc:Choice>
                  <mc:Fallback>
                    <p:oleObj name="公式" r:id="rId15" imgW="241300" imgH="165100" progId="Equation.3">
                      <p:embed/>
                      <p:pic>
                        <p:nvPicPr>
                          <p:cNvPr id="0" name="Object 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8" y="1253"/>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25" name="Object 60"/>
              <p:cNvGraphicFramePr>
                <a:graphicFrameLocks noChangeAspect="1"/>
              </p:cNvGraphicFramePr>
              <p:nvPr/>
            </p:nvGraphicFramePr>
            <p:xfrm>
              <a:off x="3651" y="1253"/>
              <a:ext cx="311" cy="253"/>
            </p:xfrm>
            <a:graphic>
              <a:graphicData uri="http://schemas.openxmlformats.org/presentationml/2006/ole">
                <mc:AlternateContent xmlns:mc="http://schemas.openxmlformats.org/markup-compatibility/2006">
                  <mc:Choice xmlns:v="urn:schemas-microsoft-com:vml" Requires="v">
                    <p:oleObj spid="_x0000_s50409" name="公式" r:id="rId17" imgW="241300" imgH="165100" progId="Equation.3">
                      <p:embed/>
                    </p:oleObj>
                  </mc:Choice>
                  <mc:Fallback>
                    <p:oleObj name="公式" r:id="rId17" imgW="241300" imgH="165100" progId="Equation.3">
                      <p:embed/>
                      <p:pic>
                        <p:nvPicPr>
                          <p:cNvPr id="0"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1" y="1253"/>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6" name="Oval 61"/>
              <p:cNvSpPr>
                <a:spLocks noChangeArrowheads="1"/>
              </p:cNvSpPr>
              <p:nvPr/>
            </p:nvSpPr>
            <p:spPr bwMode="auto">
              <a:xfrm>
                <a:off x="3754" y="1582"/>
                <a:ext cx="68" cy="68"/>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227" name="Oval 62"/>
              <p:cNvSpPr>
                <a:spLocks noChangeArrowheads="1"/>
              </p:cNvSpPr>
              <p:nvPr/>
            </p:nvSpPr>
            <p:spPr bwMode="auto">
              <a:xfrm>
                <a:off x="4661" y="1583"/>
                <a:ext cx="68" cy="68"/>
              </a:xfrm>
              <a:prstGeom prst="ellipse">
                <a:avLst/>
              </a:prstGeom>
              <a:gradFill rotWithShape="1">
                <a:gsLst>
                  <a:gs pos="0">
                    <a:srgbClr val="FFFFFF"/>
                  </a:gs>
                  <a:gs pos="100000">
                    <a:srgbClr val="9933FF"/>
                  </a:gs>
                </a:gsLst>
                <a:path path="shape">
                  <a:fillToRect l="50000" t="50000" r="50000" b="50000"/>
                </a:path>
              </a:gradFill>
              <a:ln w="19050" algn="ctr">
                <a:solidFill>
                  <a:srgbClr val="003366"/>
                </a:solidFill>
                <a:rou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0220" name="Group 63"/>
            <p:cNvGrpSpPr/>
            <p:nvPr/>
          </p:nvGrpSpPr>
          <p:grpSpPr bwMode="auto">
            <a:xfrm>
              <a:off x="4229" y="1389"/>
              <a:ext cx="387" cy="407"/>
              <a:chOff x="4093" y="1253"/>
              <a:chExt cx="387" cy="407"/>
            </a:xfrm>
          </p:grpSpPr>
          <p:sp>
            <p:nvSpPr>
              <p:cNvPr id="50222" name="Oval 64"/>
              <p:cNvSpPr>
                <a:spLocks noChangeArrowheads="1"/>
              </p:cNvSpPr>
              <p:nvPr/>
            </p:nvSpPr>
            <p:spPr bwMode="auto">
              <a:xfrm>
                <a:off x="4195" y="1570"/>
                <a:ext cx="90" cy="90"/>
              </a:xfrm>
              <a:prstGeom prst="ellipse">
                <a:avLst/>
              </a:prstGeom>
              <a:gradFill rotWithShape="1">
                <a:gsLst>
                  <a:gs pos="0">
                    <a:srgbClr val="FF0000">
                      <a:alpha val="89998"/>
                    </a:srgbClr>
                  </a:gs>
                  <a:gs pos="100000">
                    <a:srgbClr val="760000"/>
                  </a:gs>
                </a:gsLst>
                <a:path path="shape">
                  <a:fillToRect l="50000" t="50000" r="50000" b="50000"/>
                </a:path>
              </a:gradFill>
              <a:ln w="19050" algn="ctr">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0223" name="Object 65"/>
              <p:cNvGraphicFramePr>
                <a:graphicFrameLocks noChangeAspect="1"/>
              </p:cNvGraphicFramePr>
              <p:nvPr/>
            </p:nvGraphicFramePr>
            <p:xfrm>
              <a:off x="4093" y="1253"/>
              <a:ext cx="387" cy="269"/>
            </p:xfrm>
            <a:graphic>
              <a:graphicData uri="http://schemas.openxmlformats.org/presentationml/2006/ole">
                <mc:AlternateContent xmlns:mc="http://schemas.openxmlformats.org/markup-compatibility/2006">
                  <mc:Choice xmlns:v="urn:schemas-microsoft-com:vml" Requires="v">
                    <p:oleObj spid="_x0000_s50410" name="公式" r:id="rId19" imgW="317500" imgH="165100" progId="Equation.3">
                      <p:embed/>
                    </p:oleObj>
                  </mc:Choice>
                  <mc:Fallback>
                    <p:oleObj name="公式" r:id="rId19" imgW="317500" imgH="165100" progId="Equation.3">
                      <p:embed/>
                      <p:pic>
                        <p:nvPicPr>
                          <p:cNvPr id="0" name="Object 6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93" y="1253"/>
                            <a:ext cx="387"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221" name="AutoShape 66"/>
            <p:cNvSpPr>
              <a:spLocks noChangeArrowheads="1"/>
            </p:cNvSpPr>
            <p:nvPr/>
          </p:nvSpPr>
          <p:spPr bwMode="auto">
            <a:xfrm>
              <a:off x="4241" y="1580"/>
              <a:ext cx="288" cy="336"/>
            </a:xfrm>
            <a:prstGeom prst="sun">
              <a:avLst>
                <a:gd name="adj" fmla="val 25000"/>
              </a:avLst>
            </a:prstGeom>
            <a:gradFill rotWithShape="1">
              <a:gsLst>
                <a:gs pos="0">
                  <a:srgbClr val="FF9900"/>
                </a:gs>
                <a:gs pos="100000">
                  <a:srgbClr val="764700"/>
                </a:gs>
              </a:gsLst>
              <a:path path="rect">
                <a:fillToRect l="50000" t="50000" r="50000" b="50000"/>
              </a:path>
            </a:gradFill>
            <a:ln w="12700">
              <a:solidFill>
                <a:schemeClr val="folHlink"/>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8" name="Group 73"/>
          <p:cNvGrpSpPr/>
          <p:nvPr/>
        </p:nvGrpSpPr>
        <p:grpSpPr bwMode="auto">
          <a:xfrm>
            <a:off x="755650" y="131763"/>
            <a:ext cx="4313238" cy="519112"/>
            <a:chOff x="476" y="83"/>
            <a:chExt cx="2717" cy="327"/>
          </a:xfrm>
        </p:grpSpPr>
        <p:sp>
          <p:nvSpPr>
            <p:cNvPr id="50207" name="Text Box 69"/>
            <p:cNvSpPr txBox="1">
              <a:spLocks noChangeArrowheads="1"/>
            </p:cNvSpPr>
            <p:nvPr/>
          </p:nvSpPr>
          <p:spPr bwMode="auto">
            <a:xfrm>
              <a:off x="793" y="83"/>
              <a:ext cx="24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发出的闪光，光速为</a:t>
              </a:r>
              <a:endParaRPr kumimoji="1" lang="zh-CN" altLang="en-US" sz="2800" b="1">
                <a:latin typeface="宋体" panose="02010600030101010101" pitchFamily="2" charset="-122"/>
              </a:endParaRPr>
            </a:p>
          </p:txBody>
        </p:sp>
        <p:graphicFrame>
          <p:nvGraphicFramePr>
            <p:cNvPr id="50208" name="Object 70"/>
            <p:cNvGraphicFramePr>
              <a:graphicFrameLocks noChangeAspect="1"/>
            </p:cNvGraphicFramePr>
            <p:nvPr/>
          </p:nvGraphicFramePr>
          <p:xfrm>
            <a:off x="2887" y="146"/>
            <a:ext cx="259" cy="222"/>
          </p:xfrm>
          <a:graphic>
            <a:graphicData uri="http://schemas.openxmlformats.org/presentationml/2006/ole">
              <mc:AlternateContent xmlns:mc="http://schemas.openxmlformats.org/markup-compatibility/2006">
                <mc:Choice xmlns:v="urn:schemas-microsoft-com:vml" Requires="v">
                  <p:oleObj spid="_x0000_s50411" name="公式" r:id="rId21" imgW="88900" imgH="127000" progId="Equation.3">
                    <p:embed/>
                  </p:oleObj>
                </mc:Choice>
                <mc:Fallback>
                  <p:oleObj name="公式" r:id="rId21" imgW="88900" imgH="127000" progId="Equation.3">
                    <p:embed/>
                    <p:pic>
                      <p:nvPicPr>
                        <p:cNvPr id="0" name="Object 7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87" y="146"/>
                          <a:ext cx="259" cy="22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9" name="Object 72"/>
            <p:cNvGraphicFramePr>
              <a:graphicFrameLocks noChangeAspect="1"/>
            </p:cNvGraphicFramePr>
            <p:nvPr/>
          </p:nvGraphicFramePr>
          <p:xfrm>
            <a:off x="476" y="119"/>
            <a:ext cx="387" cy="269"/>
          </p:xfrm>
          <a:graphic>
            <a:graphicData uri="http://schemas.openxmlformats.org/presentationml/2006/ole">
              <mc:AlternateContent xmlns:mc="http://schemas.openxmlformats.org/markup-compatibility/2006">
                <mc:Choice xmlns:v="urn:schemas-microsoft-com:vml" Requires="v">
                  <p:oleObj spid="_x0000_s50412" name="公式" r:id="rId23" imgW="317500" imgH="165100" progId="Equation.3">
                    <p:embed/>
                  </p:oleObj>
                </mc:Choice>
                <mc:Fallback>
                  <p:oleObj name="公式" r:id="rId23" imgW="317500" imgH="165100" progId="Equation.3">
                    <p:embed/>
                    <p:pic>
                      <p:nvPicPr>
                        <p:cNvPr id="0" name="Object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6" y="119"/>
                          <a:ext cx="387"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6331" name="Object 75"/>
          <p:cNvGraphicFramePr>
            <a:graphicFrameLocks noChangeAspect="1"/>
          </p:cNvGraphicFramePr>
          <p:nvPr/>
        </p:nvGraphicFramePr>
        <p:xfrm>
          <a:off x="755650" y="841375"/>
          <a:ext cx="2413000" cy="500063"/>
        </p:xfrm>
        <a:graphic>
          <a:graphicData uri="http://schemas.openxmlformats.org/presentationml/2006/ole">
            <mc:AlternateContent xmlns:mc="http://schemas.openxmlformats.org/markup-compatibility/2006">
              <mc:Choice xmlns:v="urn:schemas-microsoft-com:vml" Requires="v">
                <p:oleObj spid="_x0000_s50413" name="公式" r:id="rId25" imgW="1841500" imgH="241300" progId="Equation.3">
                  <p:embed/>
                </p:oleObj>
              </mc:Choice>
              <mc:Fallback>
                <p:oleObj name="公式" r:id="rId25" imgW="1841500" imgH="241300" progId="Equation.3">
                  <p:embed/>
                  <p:pic>
                    <p:nvPicPr>
                      <p:cNvPr id="0" name="Object 7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5650" y="841375"/>
                        <a:ext cx="24130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27"/>
          <p:cNvGrpSpPr/>
          <p:nvPr/>
        </p:nvGrpSpPr>
        <p:grpSpPr bwMode="auto">
          <a:xfrm>
            <a:off x="103188" y="1397000"/>
            <a:ext cx="4259262" cy="519113"/>
            <a:chOff x="65" y="880"/>
            <a:chExt cx="2683" cy="327"/>
          </a:xfrm>
        </p:grpSpPr>
        <p:sp>
          <p:nvSpPr>
            <p:cNvPr id="50204" name="Text Box 78"/>
            <p:cNvSpPr txBox="1">
              <a:spLocks noChangeArrowheads="1"/>
            </p:cNvSpPr>
            <p:nvPr/>
          </p:nvSpPr>
          <p:spPr bwMode="auto">
            <a:xfrm>
              <a:off x="252" y="880"/>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宋体" panose="02010600030101010101" pitchFamily="2" charset="-122"/>
                </a:rPr>
                <a:t>与  同时接收到光信号</a:t>
              </a:r>
              <a:endParaRPr kumimoji="1" lang="zh-CN" altLang="en-US" sz="2800" b="1">
                <a:latin typeface="宋体" panose="02010600030101010101" pitchFamily="2" charset="-122"/>
              </a:endParaRPr>
            </a:p>
          </p:txBody>
        </p:sp>
        <p:graphicFrame>
          <p:nvGraphicFramePr>
            <p:cNvPr id="50205" name="Object 81"/>
            <p:cNvGraphicFramePr>
              <a:graphicFrameLocks noChangeAspect="1"/>
            </p:cNvGraphicFramePr>
            <p:nvPr/>
          </p:nvGraphicFramePr>
          <p:xfrm>
            <a:off x="531" y="927"/>
            <a:ext cx="311" cy="253"/>
          </p:xfrm>
          <a:graphic>
            <a:graphicData uri="http://schemas.openxmlformats.org/presentationml/2006/ole">
              <mc:AlternateContent xmlns:mc="http://schemas.openxmlformats.org/markup-compatibility/2006">
                <mc:Choice xmlns:v="urn:schemas-microsoft-com:vml" Requires="v">
                  <p:oleObj spid="_x0000_s50414" name="公式" r:id="rId27" imgW="241300" imgH="165100" progId="Equation.3">
                    <p:embed/>
                  </p:oleObj>
                </mc:Choice>
                <mc:Fallback>
                  <p:oleObj name="公式" r:id="rId27" imgW="241300" imgH="165100" progId="Equation.3">
                    <p:embed/>
                    <p:pic>
                      <p:nvPicPr>
                        <p:cNvPr id="0" name="Object 8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1" y="927"/>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6" name="Object 82"/>
            <p:cNvGraphicFramePr>
              <a:graphicFrameLocks noChangeAspect="1"/>
            </p:cNvGraphicFramePr>
            <p:nvPr/>
          </p:nvGraphicFramePr>
          <p:xfrm>
            <a:off x="65" y="933"/>
            <a:ext cx="311" cy="253"/>
          </p:xfrm>
          <a:graphic>
            <a:graphicData uri="http://schemas.openxmlformats.org/presentationml/2006/ole">
              <mc:AlternateContent xmlns:mc="http://schemas.openxmlformats.org/markup-compatibility/2006">
                <mc:Choice xmlns:v="urn:schemas-microsoft-com:vml" Requires="v">
                  <p:oleObj spid="_x0000_s50415" name="公式" r:id="rId29" imgW="241300" imgH="165100" progId="Equation.3">
                    <p:embed/>
                  </p:oleObj>
                </mc:Choice>
                <mc:Fallback>
                  <p:oleObj name="公式" r:id="rId29" imgW="241300" imgH="165100" progId="Equation.3">
                    <p:embed/>
                    <p:pic>
                      <p:nvPicPr>
                        <p:cNvPr id="0" name="Object 8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 y="933"/>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342" name="Text Box 86"/>
          <p:cNvSpPr txBox="1">
            <a:spLocks noChangeArrowheads="1"/>
          </p:cNvSpPr>
          <p:nvPr/>
        </p:nvSpPr>
        <p:spPr bwMode="auto">
          <a:xfrm>
            <a:off x="107950" y="1989138"/>
            <a:ext cx="5181600" cy="519112"/>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2800" b="1">
                <a:solidFill>
                  <a:srgbClr val="0000FF"/>
                </a:solidFill>
                <a:latin typeface="黑体" panose="02010609060101010101" pitchFamily="2" charset="-122"/>
                <a:ea typeface="黑体" panose="02010609060101010101" pitchFamily="2" charset="-122"/>
              </a:rPr>
              <a:t>事件</a:t>
            </a:r>
            <a:r>
              <a:rPr kumimoji="1" lang="en-US" altLang="zh-CN" sz="2800" b="1">
                <a:solidFill>
                  <a:srgbClr val="0000FF"/>
                </a:solidFill>
                <a:latin typeface="黑体" panose="02010609060101010101" pitchFamily="2" charset="-122"/>
                <a:ea typeface="黑体" panose="02010609060101010101" pitchFamily="2" charset="-122"/>
              </a:rPr>
              <a:t>1</a:t>
            </a:r>
            <a:r>
              <a:rPr kumimoji="1" lang="zh-CN" altLang="en-US" sz="2800" b="1">
                <a:solidFill>
                  <a:srgbClr val="0000FF"/>
                </a:solidFill>
                <a:latin typeface="黑体" panose="02010609060101010101" pitchFamily="2" charset="-122"/>
                <a:ea typeface="黑体" panose="02010609060101010101" pitchFamily="2" charset="-122"/>
              </a:rPr>
              <a:t>、事件</a:t>
            </a:r>
            <a:r>
              <a:rPr kumimoji="1" lang="en-US" altLang="zh-CN" sz="2800" b="1">
                <a:solidFill>
                  <a:srgbClr val="0000FF"/>
                </a:solidFill>
                <a:latin typeface="黑体" panose="02010609060101010101" pitchFamily="2" charset="-122"/>
                <a:ea typeface="黑体" panose="02010609060101010101" pitchFamily="2" charset="-122"/>
              </a:rPr>
              <a:t>2 </a:t>
            </a:r>
            <a:r>
              <a:rPr kumimoji="1" lang="zh-CN" altLang="en-US" sz="28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同时发生</a:t>
            </a:r>
            <a:endParaRPr kumimoji="1" lang="zh-CN" altLang="en-US" sz="28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aphicFrame>
        <p:nvGraphicFramePr>
          <p:cNvPr id="96343" name="Object 87"/>
          <p:cNvGraphicFramePr>
            <a:graphicFrameLocks noChangeAspect="1"/>
          </p:cNvGraphicFramePr>
          <p:nvPr/>
        </p:nvGraphicFramePr>
        <p:xfrm>
          <a:off x="231775" y="2708275"/>
          <a:ext cx="523875" cy="458788"/>
        </p:xfrm>
        <a:graphic>
          <a:graphicData uri="http://schemas.openxmlformats.org/presentationml/2006/ole">
            <mc:AlternateContent xmlns:mc="http://schemas.openxmlformats.org/markup-compatibility/2006">
              <mc:Choice xmlns:v="urn:schemas-microsoft-com:vml" Requires="v">
                <p:oleObj spid="_x0000_s50416" name="公式" r:id="rId31" imgW="241300" imgH="203200" progId="Equation.3">
                  <p:embed/>
                </p:oleObj>
              </mc:Choice>
              <mc:Fallback>
                <p:oleObj name="公式" r:id="rId31" imgW="241300" imgH="203200" progId="Equation.3">
                  <p:embed/>
                  <p:pic>
                    <p:nvPicPr>
                      <p:cNvPr id="0" name="Object 8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1775" y="2708275"/>
                        <a:ext cx="523875" cy="4587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97"/>
          <p:cNvGrpSpPr/>
          <p:nvPr/>
        </p:nvGrpSpPr>
        <p:grpSpPr bwMode="auto">
          <a:xfrm>
            <a:off x="827088" y="2565400"/>
            <a:ext cx="2879725" cy="1117600"/>
            <a:chOff x="431" y="2088"/>
            <a:chExt cx="1814" cy="704"/>
          </a:xfrm>
        </p:grpSpPr>
        <p:sp>
          <p:nvSpPr>
            <p:cNvPr id="50201" name="Text Box 94"/>
            <p:cNvSpPr txBox="1">
              <a:spLocks noChangeArrowheads="1"/>
            </p:cNvSpPr>
            <p:nvPr/>
          </p:nvSpPr>
          <p:spPr bwMode="auto">
            <a:xfrm>
              <a:off x="748" y="2088"/>
              <a:ext cx="1497"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kumimoji="1" lang="zh-CN" altLang="en-US" sz="2800" b="1">
                  <a:latin typeface="宋体" panose="02010600030101010101" pitchFamily="2" charset="-122"/>
                </a:rPr>
                <a:t>发出的闪光，光速也为</a:t>
              </a:r>
              <a:endParaRPr kumimoji="1" lang="zh-CN" altLang="en-US" sz="2800" b="1">
                <a:latin typeface="宋体" panose="02010600030101010101" pitchFamily="2" charset="-122"/>
              </a:endParaRPr>
            </a:p>
          </p:txBody>
        </p:sp>
        <p:graphicFrame>
          <p:nvGraphicFramePr>
            <p:cNvPr id="50202" name="Object 95"/>
            <p:cNvGraphicFramePr>
              <a:graphicFrameLocks noChangeAspect="1"/>
            </p:cNvGraphicFramePr>
            <p:nvPr/>
          </p:nvGraphicFramePr>
          <p:xfrm>
            <a:off x="1705" y="2504"/>
            <a:ext cx="224" cy="230"/>
          </p:xfrm>
          <a:graphic>
            <a:graphicData uri="http://schemas.openxmlformats.org/presentationml/2006/ole">
              <mc:AlternateContent xmlns:mc="http://schemas.openxmlformats.org/markup-compatibility/2006">
                <mc:Choice xmlns:v="urn:schemas-microsoft-com:vml" Requires="v">
                  <p:oleObj spid="_x0000_s50417" name="公式" r:id="rId33" imgW="88900" imgH="127000" progId="Equation.3">
                    <p:embed/>
                  </p:oleObj>
                </mc:Choice>
                <mc:Fallback>
                  <p:oleObj name="公式" r:id="rId33" imgW="88900" imgH="127000" progId="Equation.3">
                    <p:embed/>
                    <p:pic>
                      <p:nvPicPr>
                        <p:cNvPr id="0" name="Object 9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05" y="2504"/>
                          <a:ext cx="224" cy="23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3" name="Object 96"/>
            <p:cNvGraphicFramePr>
              <a:graphicFrameLocks noChangeAspect="1"/>
            </p:cNvGraphicFramePr>
            <p:nvPr/>
          </p:nvGraphicFramePr>
          <p:xfrm>
            <a:off x="431" y="2151"/>
            <a:ext cx="387" cy="269"/>
          </p:xfrm>
          <a:graphic>
            <a:graphicData uri="http://schemas.openxmlformats.org/presentationml/2006/ole">
              <mc:AlternateContent xmlns:mc="http://schemas.openxmlformats.org/markup-compatibility/2006">
                <mc:Choice xmlns:v="urn:schemas-microsoft-com:vml" Requires="v">
                  <p:oleObj spid="_x0000_s50418" name="公式" r:id="rId35" imgW="317500" imgH="165100" progId="Equation.3">
                    <p:embed/>
                  </p:oleObj>
                </mc:Choice>
                <mc:Fallback>
                  <p:oleObj name="公式" r:id="rId35" imgW="317500" imgH="165100" progId="Equation.3">
                    <p:embed/>
                    <p:pic>
                      <p:nvPicPr>
                        <p:cNvPr id="0" name="Object 9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1" y="2151"/>
                          <a:ext cx="387"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09"/>
          <p:cNvGrpSpPr/>
          <p:nvPr/>
        </p:nvGrpSpPr>
        <p:grpSpPr bwMode="auto">
          <a:xfrm>
            <a:off x="179388" y="3716338"/>
            <a:ext cx="3413125" cy="519112"/>
            <a:chOff x="231" y="2795"/>
            <a:chExt cx="2150" cy="327"/>
          </a:xfrm>
        </p:grpSpPr>
        <p:graphicFrame>
          <p:nvGraphicFramePr>
            <p:cNvPr id="50197" name="Object 83"/>
            <p:cNvGraphicFramePr>
              <a:graphicFrameLocks noChangeAspect="1"/>
            </p:cNvGraphicFramePr>
            <p:nvPr/>
          </p:nvGraphicFramePr>
          <p:xfrm>
            <a:off x="730" y="2840"/>
            <a:ext cx="311" cy="253"/>
          </p:xfrm>
          <a:graphic>
            <a:graphicData uri="http://schemas.openxmlformats.org/presentationml/2006/ole">
              <mc:AlternateContent xmlns:mc="http://schemas.openxmlformats.org/markup-compatibility/2006">
                <mc:Choice xmlns:v="urn:schemas-microsoft-com:vml" Requires="v">
                  <p:oleObj spid="_x0000_s50419" name="公式" r:id="rId37" imgW="241300" imgH="165100" progId="Equation.3">
                    <p:embed/>
                  </p:oleObj>
                </mc:Choice>
                <mc:Fallback>
                  <p:oleObj name="公式" r:id="rId37" imgW="241300" imgH="165100" progId="Equation.3">
                    <p:embed/>
                    <p:pic>
                      <p:nvPicPr>
                        <p:cNvPr id="0" name="Object 8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30" y="2840"/>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84"/>
            <p:cNvGraphicFramePr>
              <a:graphicFrameLocks noChangeAspect="1"/>
            </p:cNvGraphicFramePr>
            <p:nvPr/>
          </p:nvGraphicFramePr>
          <p:xfrm>
            <a:off x="231" y="2840"/>
            <a:ext cx="311" cy="253"/>
          </p:xfrm>
          <a:graphic>
            <a:graphicData uri="http://schemas.openxmlformats.org/presentationml/2006/ole">
              <mc:AlternateContent xmlns:mc="http://schemas.openxmlformats.org/markup-compatibility/2006">
                <mc:Choice xmlns:v="urn:schemas-microsoft-com:vml" Requires="v">
                  <p:oleObj spid="_x0000_s50420" name="公式" r:id="rId39" imgW="241300" imgH="165100" progId="Equation.3">
                    <p:embed/>
                  </p:oleObj>
                </mc:Choice>
                <mc:Fallback>
                  <p:oleObj name="公式" r:id="rId39" imgW="241300" imgH="165100" progId="Equation.3">
                    <p:embed/>
                    <p:pic>
                      <p:nvPicPr>
                        <p:cNvPr id="0" name="Object 8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31" y="2840"/>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9" name="Text Box 99"/>
            <p:cNvSpPr txBox="1">
              <a:spLocks noChangeArrowheads="1"/>
            </p:cNvSpPr>
            <p:nvPr/>
          </p:nvSpPr>
          <p:spPr bwMode="auto">
            <a:xfrm>
              <a:off x="431" y="2795"/>
              <a:ext cx="19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楷体_GB2312" pitchFamily="49" charset="-122"/>
                  <a:ea typeface="楷体_GB2312" pitchFamily="49" charset="-122"/>
                </a:rPr>
                <a:t>和   随   运动，</a:t>
              </a:r>
              <a:endParaRPr kumimoji="1" lang="zh-CN" altLang="en-US" sz="2800" b="1">
                <a:latin typeface="楷体_GB2312" pitchFamily="49" charset="-122"/>
                <a:ea typeface="楷体_GB2312" pitchFamily="49" charset="-122"/>
              </a:endParaRPr>
            </a:p>
          </p:txBody>
        </p:sp>
        <p:graphicFrame>
          <p:nvGraphicFramePr>
            <p:cNvPr id="50200" name="Object 104"/>
            <p:cNvGraphicFramePr>
              <a:graphicFrameLocks noChangeAspect="1"/>
            </p:cNvGraphicFramePr>
            <p:nvPr/>
          </p:nvGraphicFramePr>
          <p:xfrm>
            <a:off x="1292" y="2840"/>
            <a:ext cx="272" cy="272"/>
          </p:xfrm>
          <a:graphic>
            <a:graphicData uri="http://schemas.openxmlformats.org/presentationml/2006/ole">
              <mc:AlternateContent xmlns:mc="http://schemas.openxmlformats.org/markup-compatibility/2006">
                <mc:Choice xmlns:v="urn:schemas-microsoft-com:vml" Requires="v">
                  <p:oleObj spid="_x0000_s50421" name="公式" r:id="rId41" imgW="203200" imgH="203200" progId="Equation.3">
                    <p:embed/>
                  </p:oleObj>
                </mc:Choice>
                <mc:Fallback>
                  <p:oleObj name="公式" r:id="rId41" imgW="203200" imgH="203200" progId="Equation.3">
                    <p:embed/>
                    <p:pic>
                      <p:nvPicPr>
                        <p:cNvPr id="0" name="Object 10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292" y="2840"/>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15"/>
          <p:cNvGrpSpPr/>
          <p:nvPr/>
        </p:nvGrpSpPr>
        <p:grpSpPr bwMode="auto">
          <a:xfrm>
            <a:off x="3492500" y="3702050"/>
            <a:ext cx="4968875" cy="519113"/>
            <a:chOff x="2426" y="2296"/>
            <a:chExt cx="3130" cy="327"/>
          </a:xfrm>
        </p:grpSpPr>
        <p:graphicFrame>
          <p:nvGraphicFramePr>
            <p:cNvPr id="50194" name="Object 105"/>
            <p:cNvGraphicFramePr>
              <a:graphicFrameLocks noChangeAspect="1"/>
            </p:cNvGraphicFramePr>
            <p:nvPr/>
          </p:nvGraphicFramePr>
          <p:xfrm>
            <a:off x="3787" y="2341"/>
            <a:ext cx="311" cy="253"/>
          </p:xfrm>
          <a:graphic>
            <a:graphicData uri="http://schemas.openxmlformats.org/presentationml/2006/ole">
              <mc:AlternateContent xmlns:mc="http://schemas.openxmlformats.org/markup-compatibility/2006">
                <mc:Choice xmlns:v="urn:schemas-microsoft-com:vml" Requires="v">
                  <p:oleObj spid="_x0000_s50422" name="公式" r:id="rId43" imgW="241300" imgH="165100" progId="Equation.3">
                    <p:embed/>
                  </p:oleObj>
                </mc:Choice>
                <mc:Fallback>
                  <p:oleObj name="公式" r:id="rId43" imgW="241300" imgH="165100" progId="Equation.3">
                    <p:embed/>
                    <p:pic>
                      <p:nvPicPr>
                        <p:cNvPr id="0" name="Object 10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787" y="2341"/>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5" name="Object 106"/>
            <p:cNvGraphicFramePr>
              <a:graphicFrameLocks noChangeAspect="1"/>
            </p:cNvGraphicFramePr>
            <p:nvPr/>
          </p:nvGraphicFramePr>
          <p:xfrm>
            <a:off x="2426" y="2341"/>
            <a:ext cx="311" cy="253"/>
          </p:xfrm>
          <a:graphic>
            <a:graphicData uri="http://schemas.openxmlformats.org/presentationml/2006/ole">
              <mc:AlternateContent xmlns:mc="http://schemas.openxmlformats.org/markup-compatibility/2006">
                <mc:Choice xmlns:v="urn:schemas-microsoft-com:vml" Requires="v">
                  <p:oleObj spid="_x0000_s50423" name="公式" r:id="rId45" imgW="241300" imgH="165100" progId="Equation.3">
                    <p:embed/>
                  </p:oleObj>
                </mc:Choice>
                <mc:Fallback>
                  <p:oleObj name="公式" r:id="rId45" imgW="241300" imgH="165100" progId="Equation.3">
                    <p:embed/>
                    <p:pic>
                      <p:nvPicPr>
                        <p:cNvPr id="0" name="Object 10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426" y="2341"/>
                          <a:ext cx="311" cy="25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6" name="Text Box 111"/>
            <p:cNvSpPr txBox="1">
              <a:spLocks noChangeArrowheads="1"/>
            </p:cNvSpPr>
            <p:nvPr/>
          </p:nvSpPr>
          <p:spPr bwMode="auto">
            <a:xfrm>
              <a:off x="2624" y="2296"/>
              <a:ext cx="29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楷体_GB2312" pitchFamily="49" charset="-122"/>
                  <a:ea typeface="楷体_GB2312" pitchFamily="49" charset="-122"/>
                </a:rPr>
                <a:t>迎着光、比  早接收到光。</a:t>
              </a:r>
              <a:endParaRPr kumimoji="1" lang="zh-CN" altLang="en-US" sz="2800" b="1">
                <a:latin typeface="楷体_GB2312" pitchFamily="49" charset="-122"/>
                <a:ea typeface="楷体_GB2312" pitchFamily="49" charset="-122"/>
              </a:endParaRPr>
            </a:p>
          </p:txBody>
        </p:sp>
      </p:grpSp>
      <p:sp>
        <p:nvSpPr>
          <p:cNvPr id="96378" name="Text Box 122"/>
          <p:cNvSpPr txBox="1">
            <a:spLocks noChangeArrowheads="1"/>
          </p:cNvSpPr>
          <p:nvPr/>
        </p:nvSpPr>
        <p:spPr bwMode="auto">
          <a:xfrm>
            <a:off x="179388" y="4365625"/>
            <a:ext cx="5334000" cy="519113"/>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2800" b="1">
                <a:latin typeface="黑体" panose="02010609060101010101" pitchFamily="2" charset="-122"/>
                <a:ea typeface="黑体" panose="02010609060101010101" pitchFamily="2" charset="-122"/>
              </a:rPr>
              <a:t>事件</a:t>
            </a:r>
            <a:r>
              <a:rPr kumimoji="1" lang="en-US" altLang="zh-CN" sz="2800" b="1">
                <a:latin typeface="黑体" panose="02010609060101010101" pitchFamily="2" charset="-122"/>
                <a:ea typeface="黑体" panose="02010609060101010101" pitchFamily="2" charset="-122"/>
              </a:rPr>
              <a:t>1</a:t>
            </a:r>
            <a:r>
              <a:rPr kumimoji="1" lang="zh-CN" altLang="en-US" sz="2800" b="1">
                <a:latin typeface="黑体" panose="02010609060101010101" pitchFamily="2" charset="-122"/>
                <a:ea typeface="黑体" panose="02010609060101010101" pitchFamily="2" charset="-122"/>
              </a:rPr>
              <a:t>、事件</a:t>
            </a:r>
            <a:r>
              <a:rPr kumimoji="1" lang="en-US" altLang="zh-CN" sz="2800" b="1">
                <a:latin typeface="黑体" panose="02010609060101010101" pitchFamily="2" charset="-122"/>
                <a:ea typeface="黑体" panose="02010609060101010101" pitchFamily="2" charset="-122"/>
              </a:rPr>
              <a:t>2 </a:t>
            </a:r>
            <a:r>
              <a:rPr kumimoji="1"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rPr>
              <a:t>不同时发生！</a:t>
            </a:r>
            <a:endParaRPr kumimoji="1" lang="zh-CN" altLang="en-US" sz="2800"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6379" name="Text Box 123"/>
          <p:cNvSpPr txBox="1">
            <a:spLocks noChangeArrowheads="1"/>
          </p:cNvSpPr>
          <p:nvPr/>
        </p:nvSpPr>
        <p:spPr bwMode="auto">
          <a:xfrm>
            <a:off x="5003800" y="4365625"/>
            <a:ext cx="3200400" cy="519113"/>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2800" b="1">
                <a:solidFill>
                  <a:srgbClr val="9900FF"/>
                </a:solidFill>
                <a:effectLst>
                  <a:outerShdw blurRad="38100" dist="38100" dir="2700000" algn="tl">
                    <a:srgbClr val="C0C0C0"/>
                  </a:outerShdw>
                </a:effectLst>
                <a:latin typeface="楷体_GB2312" pitchFamily="49" charset="-122"/>
                <a:ea typeface="楷体_GB2312" pitchFamily="49" charset="-122"/>
              </a:rPr>
              <a:t>事件</a:t>
            </a:r>
            <a:r>
              <a:rPr kumimoji="1" lang="en-US" altLang="zh-CN" sz="2800" b="1">
                <a:solidFill>
                  <a:srgbClr val="9900FF"/>
                </a:solidFill>
                <a:effectLst>
                  <a:outerShdw blurRad="38100" dist="38100" dir="2700000" algn="tl">
                    <a:srgbClr val="C0C0C0"/>
                  </a:outerShdw>
                </a:effectLst>
                <a:latin typeface="楷体_GB2312" pitchFamily="49" charset="-122"/>
                <a:ea typeface="楷体_GB2312" pitchFamily="49" charset="-122"/>
              </a:rPr>
              <a:t>1</a:t>
            </a:r>
            <a:r>
              <a:rPr kumimoji="1" lang="zh-CN" altLang="en-US" sz="2800" b="1">
                <a:solidFill>
                  <a:srgbClr val="9900FF"/>
                </a:solidFill>
                <a:effectLst>
                  <a:outerShdw blurRad="38100" dist="38100" dir="2700000" algn="tl">
                    <a:srgbClr val="C0C0C0"/>
                  </a:outerShdw>
                </a:effectLst>
                <a:latin typeface="楷体_GB2312" pitchFamily="49" charset="-122"/>
                <a:ea typeface="楷体_GB2312" pitchFamily="49" charset="-122"/>
              </a:rPr>
              <a:t>先发生！</a:t>
            </a:r>
            <a:endParaRPr kumimoji="1" lang="zh-CN" altLang="en-US" sz="2800" b="1">
              <a:solidFill>
                <a:srgbClr val="9900FF"/>
              </a:solidFill>
              <a:effectLst>
                <a:outerShdw blurRad="38100" dist="38100" dir="2700000" algn="tl">
                  <a:srgbClr val="C0C0C0"/>
                </a:outerShdw>
              </a:effectLst>
              <a:latin typeface="楷体_GB2312" pitchFamily="49" charset="-122"/>
              <a:ea typeface="楷体_GB2312" pitchFamily="49" charset="-122"/>
            </a:endParaRPr>
          </a:p>
        </p:txBody>
      </p:sp>
      <p:sp>
        <p:nvSpPr>
          <p:cNvPr id="96380" name="Text Box 124"/>
          <p:cNvSpPr txBox="1">
            <a:spLocks noChangeArrowheads="1"/>
          </p:cNvSpPr>
          <p:nvPr/>
        </p:nvSpPr>
        <p:spPr bwMode="auto">
          <a:xfrm>
            <a:off x="4572000" y="4941888"/>
            <a:ext cx="4103688" cy="604837"/>
          </a:xfrm>
          <a:prstGeom prst="rect">
            <a:avLst/>
          </a:prstGeom>
          <a:noFill/>
          <a:ln w="9525">
            <a:noFill/>
            <a:miter lim="800000"/>
          </a:ln>
          <a:effectLst/>
        </p:spPr>
        <p:txBody>
          <a:bodyPr>
            <a:spAutoFit/>
          </a:bodyPr>
          <a:lstStyle/>
          <a:p>
            <a:pPr eaLnBrk="1" hangingPunct="1">
              <a:lnSpc>
                <a:spcPct val="120000"/>
              </a:lnSpc>
              <a:spcBef>
                <a:spcPct val="50000"/>
              </a:spcBef>
              <a:defRPr/>
            </a:pPr>
            <a:r>
              <a:rPr kumimoji="1" lang="en-US" altLang="zh-CN" sz="2800" b="1">
                <a:solidFill>
                  <a:schemeClr val="folHlink"/>
                </a:solidFill>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800" b="1">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2" charset="-122"/>
                <a:cs typeface="Times New Roman" panose="02020603050405020304" pitchFamily="18" charset="0"/>
              </a:rPr>
              <a:t>同时性的相对性</a:t>
            </a:r>
            <a:endParaRPr kumimoji="1" lang="zh-CN" altLang="en-US" sz="2800" b="1">
              <a:solidFill>
                <a:schemeClr val="folHlink"/>
              </a:solidFill>
              <a:effectLst>
                <a:outerShdw blurRad="38100" dist="38100" dir="2700000" algn="tl">
                  <a:srgbClr val="C0C0C0"/>
                </a:outerShdw>
              </a:effectLst>
              <a:latin typeface="宋体" panose="02010600030101010101" pitchFamily="2" charset="-122"/>
              <a:ea typeface="黑体" panose="02010609060101010101" pitchFamily="2" charset="-122"/>
              <a:cs typeface="Times New Roman" panose="02020603050405020304" pitchFamily="18" charset="0"/>
            </a:endParaRPr>
          </a:p>
        </p:txBody>
      </p:sp>
      <p:sp>
        <p:nvSpPr>
          <p:cNvPr id="96381" name="Text Box 125"/>
          <p:cNvSpPr txBox="1">
            <a:spLocks noChangeArrowheads="1"/>
          </p:cNvSpPr>
          <p:nvPr/>
        </p:nvSpPr>
        <p:spPr bwMode="auto">
          <a:xfrm>
            <a:off x="250825" y="5516563"/>
            <a:ext cx="85344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对不同的参考系，沿相对速度方向配置的同样的两个事件的时间间隔是不同的。</a:t>
            </a:r>
            <a:endParaRPr kumimoji="1" lang="zh-CN" altLang="en-US" sz="2800" b="1">
              <a:solidFill>
                <a:srgbClr val="FF0000"/>
              </a:solidFill>
              <a:latin typeface="Times New Roman" panose="02020603050405020304" pitchFamily="18" charset="0"/>
            </a:endParaRPr>
          </a:p>
        </p:txBody>
      </p:sp>
      <p:sp>
        <p:nvSpPr>
          <p:cNvPr id="96382" name="Text Box 126"/>
          <p:cNvSpPr txBox="1">
            <a:spLocks noChangeArrowheads="1"/>
          </p:cNvSpPr>
          <p:nvPr/>
        </p:nvSpPr>
        <p:spPr bwMode="auto">
          <a:xfrm>
            <a:off x="4800600" y="6096000"/>
            <a:ext cx="43434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rgbClr val="0000FF"/>
                </a:solidFill>
                <a:effectLst>
                  <a:outerShdw blurRad="38100" dist="38100" dir="2700000" algn="tl">
                    <a:srgbClr val="C0C0C0"/>
                  </a:outerShdw>
                </a:effectLst>
                <a:latin typeface="宋体" panose="02010600030101010101" pitchFamily="2" charset="-122"/>
                <a:ea typeface="黑体" panose="02010609060101010101" pitchFamily="2" charset="-122"/>
              </a:rPr>
              <a:t>时间的度量是相对的。</a:t>
            </a:r>
            <a:endParaRPr kumimoji="1" lang="zh-CN" altLang="en-US" sz="2800" b="1">
              <a:solidFill>
                <a:srgbClr val="0000FF"/>
              </a:solidFill>
              <a:effectLst>
                <a:outerShdw blurRad="38100" dist="38100" dir="2700000" algn="tl">
                  <a:srgbClr val="C0C0C0"/>
                </a:outerShdw>
              </a:effectLst>
              <a:latin typeface="宋体" panose="0201060003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ox(out)">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6331"/>
                                        </p:tgtEl>
                                        <p:attrNameLst>
                                          <p:attrName>style.visibility</p:attrName>
                                        </p:attrNameLst>
                                      </p:cBhvr>
                                      <p:to>
                                        <p:strVal val="visible"/>
                                      </p:to>
                                    </p:set>
                                    <p:animEffect transition="in" filter="box(in)">
                                      <p:cBhvr>
                                        <p:cTn id="17" dur="500"/>
                                        <p:tgtEl>
                                          <p:spTgt spid="96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6342"/>
                                        </p:tgtEl>
                                        <p:attrNameLst>
                                          <p:attrName>style.visibility</p:attrName>
                                        </p:attrNameLst>
                                      </p:cBhvr>
                                      <p:to>
                                        <p:strVal val="visible"/>
                                      </p:to>
                                    </p:set>
                                    <p:anim calcmode="lin" valueType="num">
                                      <p:cBhvr>
                                        <p:cTn id="27" dur="500" fill="hold"/>
                                        <p:tgtEl>
                                          <p:spTgt spid="96342"/>
                                        </p:tgtEl>
                                        <p:attrNameLst>
                                          <p:attrName>ppt_w</p:attrName>
                                        </p:attrNameLst>
                                      </p:cBhvr>
                                      <p:tavLst>
                                        <p:tav tm="0">
                                          <p:val>
                                            <p:fltVal val="0"/>
                                          </p:val>
                                        </p:tav>
                                        <p:tav tm="100000">
                                          <p:val>
                                            <p:strVal val="#ppt_w"/>
                                          </p:val>
                                        </p:tav>
                                      </p:tavLst>
                                    </p:anim>
                                    <p:anim calcmode="lin" valueType="num">
                                      <p:cBhvr>
                                        <p:cTn id="28" dur="500" fill="hold"/>
                                        <p:tgtEl>
                                          <p:spTgt spid="96342"/>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72" fill="hold" nodeType="clickEffect">
                                  <p:stCondLst>
                                    <p:cond delay="0"/>
                                  </p:stCondLst>
                                  <p:childTnLst>
                                    <p:set>
                                      <p:cBhvr>
                                        <p:cTn id="32" dur="1" fill="hold">
                                          <p:stCondLst>
                                            <p:cond delay="0"/>
                                          </p:stCondLst>
                                        </p:cTn>
                                        <p:tgtEl>
                                          <p:spTgt spid="96343"/>
                                        </p:tgtEl>
                                        <p:attrNameLst>
                                          <p:attrName>style.visibility</p:attrName>
                                        </p:attrNameLst>
                                      </p:cBhvr>
                                      <p:to>
                                        <p:strVal val="visible"/>
                                      </p:to>
                                    </p:set>
                                    <p:anim calcmode="lin" valueType="num">
                                      <p:cBhvr>
                                        <p:cTn id="33" dur="500" fill="hold"/>
                                        <p:tgtEl>
                                          <p:spTgt spid="96343"/>
                                        </p:tgtEl>
                                        <p:attrNameLst>
                                          <p:attrName>ppt_w</p:attrName>
                                        </p:attrNameLst>
                                      </p:cBhvr>
                                      <p:tavLst>
                                        <p:tav tm="0">
                                          <p:val>
                                            <p:strVal val="2/3*#ppt_w"/>
                                          </p:val>
                                        </p:tav>
                                        <p:tav tm="100000">
                                          <p:val>
                                            <p:strVal val="#ppt_w"/>
                                          </p:val>
                                        </p:tav>
                                      </p:tavLst>
                                    </p:anim>
                                    <p:anim calcmode="lin" valueType="num">
                                      <p:cBhvr>
                                        <p:cTn id="34" dur="500" fill="hold"/>
                                        <p:tgtEl>
                                          <p:spTgt spid="96343"/>
                                        </p:tgtEl>
                                        <p:attrNameLst>
                                          <p:attrName>ppt_h</p:attrName>
                                        </p:attrNameLst>
                                      </p:cBhvr>
                                      <p:tavLst>
                                        <p:tav tm="0">
                                          <p:val>
                                            <p:strVal val="2/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96378">
                                            <p:txEl>
                                              <p:pRg st="0" end="0"/>
                                            </p:txEl>
                                          </p:spTgt>
                                        </p:tgtEl>
                                        <p:attrNameLst>
                                          <p:attrName>style.visibility</p:attrName>
                                        </p:attrNameLst>
                                      </p:cBhvr>
                                      <p:to>
                                        <p:strVal val="visible"/>
                                      </p:to>
                                    </p:set>
                                    <p:animEffect transition="in" filter="blinds(horizontal)">
                                      <p:cBhvr>
                                        <p:cTn id="54" dur="500"/>
                                        <p:tgtEl>
                                          <p:spTgt spid="9637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96379"/>
                                        </p:tgtEl>
                                        <p:attrNameLst>
                                          <p:attrName>style.visibility</p:attrName>
                                        </p:attrNameLst>
                                      </p:cBhvr>
                                      <p:to>
                                        <p:strVal val="visible"/>
                                      </p:to>
                                    </p:set>
                                    <p:anim calcmode="lin" valueType="num">
                                      <p:cBhvr>
                                        <p:cTn id="59" dur="500" fill="hold"/>
                                        <p:tgtEl>
                                          <p:spTgt spid="96379"/>
                                        </p:tgtEl>
                                        <p:attrNameLst>
                                          <p:attrName>ppt_w</p:attrName>
                                        </p:attrNameLst>
                                      </p:cBhvr>
                                      <p:tavLst>
                                        <p:tav tm="0">
                                          <p:val>
                                            <p:fltVal val="0"/>
                                          </p:val>
                                        </p:tav>
                                        <p:tav tm="100000">
                                          <p:val>
                                            <p:strVal val="#ppt_w"/>
                                          </p:val>
                                        </p:tav>
                                      </p:tavLst>
                                    </p:anim>
                                    <p:anim calcmode="lin" valueType="num">
                                      <p:cBhvr>
                                        <p:cTn id="60" dur="500" fill="hold"/>
                                        <p:tgtEl>
                                          <p:spTgt spid="96379"/>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96380"/>
                                        </p:tgtEl>
                                        <p:attrNameLst>
                                          <p:attrName>style.visibility</p:attrName>
                                        </p:attrNameLst>
                                      </p:cBhvr>
                                      <p:to>
                                        <p:strVal val="visible"/>
                                      </p:to>
                                    </p:set>
                                    <p:anim calcmode="lin" valueType="num">
                                      <p:cBhvr>
                                        <p:cTn id="65" dur="500" fill="hold"/>
                                        <p:tgtEl>
                                          <p:spTgt spid="96380"/>
                                        </p:tgtEl>
                                        <p:attrNameLst>
                                          <p:attrName>ppt_w</p:attrName>
                                        </p:attrNameLst>
                                      </p:cBhvr>
                                      <p:tavLst>
                                        <p:tav tm="0">
                                          <p:val>
                                            <p:fltVal val="0"/>
                                          </p:val>
                                        </p:tav>
                                        <p:tav tm="100000">
                                          <p:val>
                                            <p:strVal val="#ppt_w"/>
                                          </p:val>
                                        </p:tav>
                                      </p:tavLst>
                                    </p:anim>
                                    <p:anim calcmode="lin" valueType="num">
                                      <p:cBhvr>
                                        <p:cTn id="66" dur="500" fill="hold"/>
                                        <p:tgtEl>
                                          <p:spTgt spid="96380"/>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96381"/>
                                        </p:tgtEl>
                                        <p:attrNameLst>
                                          <p:attrName>style.visibility</p:attrName>
                                        </p:attrNameLst>
                                      </p:cBhvr>
                                      <p:to>
                                        <p:strVal val="visible"/>
                                      </p:to>
                                    </p:set>
                                    <p:animEffect transition="in" filter="box(in)">
                                      <p:cBhvr>
                                        <p:cTn id="71" dur="500"/>
                                        <p:tgtEl>
                                          <p:spTgt spid="96381"/>
                                        </p:tgtEl>
                                      </p:cBhvr>
                                    </p:animEffect>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96382"/>
                                        </p:tgtEl>
                                        <p:attrNameLst>
                                          <p:attrName>style.visibility</p:attrName>
                                        </p:attrNameLst>
                                      </p:cBhvr>
                                      <p:to>
                                        <p:strVal val="visible"/>
                                      </p:to>
                                    </p:set>
                                    <p:anim calcmode="lin" valueType="num">
                                      <p:cBhvr>
                                        <p:cTn id="76" dur="500" fill="hold"/>
                                        <p:tgtEl>
                                          <p:spTgt spid="96382"/>
                                        </p:tgtEl>
                                        <p:attrNameLst>
                                          <p:attrName>ppt_w</p:attrName>
                                        </p:attrNameLst>
                                      </p:cBhvr>
                                      <p:tavLst>
                                        <p:tav tm="0">
                                          <p:val>
                                            <p:fltVal val="0"/>
                                          </p:val>
                                        </p:tav>
                                        <p:tav tm="100000">
                                          <p:val>
                                            <p:strVal val="#ppt_w"/>
                                          </p:val>
                                        </p:tav>
                                      </p:tavLst>
                                    </p:anim>
                                    <p:anim calcmode="lin" valueType="num">
                                      <p:cBhvr>
                                        <p:cTn id="77" dur="500" fill="hold"/>
                                        <p:tgtEl>
                                          <p:spTgt spid="963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42" grpId="0" autoUpdateAnimBg="0"/>
      <p:bldP spid="96378" grpId="0" autoUpdateAnimBg="0" build="p"/>
      <p:bldP spid="96379" grpId="0" autoUpdateAnimBg="0"/>
      <p:bldP spid="96380" grpId="0" autoUpdateAnimBg="0"/>
      <p:bldP spid="96381" grpId="0" autoUpdateAnimBg="0"/>
      <p:bldP spid="9638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A5762A-19AD-4904-A850-FA378A9AACC7}" type="slidenum">
              <a:rPr lang="en-US" altLang="zh-CN" sz="1800" smtClean="0">
                <a:solidFill>
                  <a:srgbClr val="0000FF"/>
                </a:solidFill>
              </a:rPr>
            </a:fld>
            <a:endParaRPr lang="en-US" altLang="zh-CN" sz="1800" smtClean="0">
              <a:solidFill>
                <a:srgbClr val="0000FF"/>
              </a:solidFill>
            </a:endParaRPr>
          </a:p>
        </p:txBody>
      </p:sp>
      <p:sp>
        <p:nvSpPr>
          <p:cNvPr id="38914" name="Rectangle 2"/>
          <p:cNvSpPr>
            <a:spLocks noChangeArrowheads="1"/>
          </p:cNvSpPr>
          <p:nvPr/>
        </p:nvSpPr>
        <p:spPr bwMode="auto">
          <a:xfrm>
            <a:off x="1079500" y="5043488"/>
            <a:ext cx="806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latin typeface="楷体_GB2312" pitchFamily="49" charset="-122"/>
                <a:ea typeface="楷体_GB2312" pitchFamily="49" charset="-122"/>
              </a:rPr>
              <a:t>同时性的相对性是光速不变原理的直接结果。</a:t>
            </a:r>
            <a:endParaRPr kumimoji="1" lang="zh-CN" altLang="en-US" sz="2800" b="1">
              <a:latin typeface="楷体_GB2312" pitchFamily="49" charset="-122"/>
              <a:ea typeface="楷体_GB2312" pitchFamily="49" charset="-122"/>
            </a:endParaRPr>
          </a:p>
        </p:txBody>
      </p:sp>
      <p:grpSp>
        <p:nvGrpSpPr>
          <p:cNvPr id="2" name="Group 12"/>
          <p:cNvGrpSpPr/>
          <p:nvPr/>
        </p:nvGrpSpPr>
        <p:grpSpPr bwMode="auto">
          <a:xfrm>
            <a:off x="542925" y="3852863"/>
            <a:ext cx="1295400" cy="990600"/>
            <a:chOff x="240" y="2352"/>
            <a:chExt cx="816" cy="624"/>
          </a:xfrm>
        </p:grpSpPr>
        <p:sp>
          <p:nvSpPr>
            <p:cNvPr id="51212" name="AutoShape 4" descr="花束"/>
            <p:cNvSpPr>
              <a:spLocks noChangeArrowheads="1"/>
            </p:cNvSpPr>
            <p:nvPr/>
          </p:nvSpPr>
          <p:spPr bwMode="auto">
            <a:xfrm>
              <a:off x="240" y="2352"/>
              <a:ext cx="816" cy="624"/>
            </a:xfrm>
            <a:prstGeom prst="irregularSeal1">
              <a:avLst/>
            </a:prstGeom>
            <a:blipFill dpi="0" rotWithShape="0">
              <a:blip r:embed="rId1"/>
              <a:srcRect/>
              <a:tile tx="0" ty="0" sx="100000" sy="100000" flip="none" algn="tl"/>
            </a:blipFill>
            <a:ln w="12700">
              <a:solidFill>
                <a:schemeClr val="folHlink"/>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13" name="Text Box 5"/>
            <p:cNvSpPr txBox="1">
              <a:spLocks noChangeArrowheads="1"/>
            </p:cNvSpPr>
            <p:nvPr/>
          </p:nvSpPr>
          <p:spPr bwMode="auto">
            <a:xfrm>
              <a:off x="384" y="2499"/>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FF0000"/>
                  </a:solidFill>
                  <a:latin typeface="黑体" panose="02010609060101010101" pitchFamily="2" charset="-122"/>
                  <a:ea typeface="黑体" panose="02010609060101010101" pitchFamily="2" charset="-122"/>
                </a:rPr>
                <a:t>注意</a:t>
              </a:r>
              <a:endParaRPr kumimoji="1" lang="zh-CN" altLang="en-US" sz="2800" b="1">
                <a:solidFill>
                  <a:srgbClr val="FF0000"/>
                </a:solidFill>
                <a:latin typeface="黑体" panose="02010609060101010101" pitchFamily="2" charset="-122"/>
                <a:ea typeface="黑体" panose="02010609060101010101" pitchFamily="2" charset="-122"/>
              </a:endParaRPr>
            </a:p>
          </p:txBody>
        </p:sp>
      </p:grpSp>
      <p:graphicFrame>
        <p:nvGraphicFramePr>
          <p:cNvPr id="38919" name="Object 7"/>
          <p:cNvGraphicFramePr>
            <a:graphicFrameLocks noChangeAspect="1"/>
          </p:cNvGraphicFramePr>
          <p:nvPr/>
        </p:nvGraphicFramePr>
        <p:xfrm>
          <a:off x="1835150" y="836613"/>
          <a:ext cx="4454525" cy="844550"/>
        </p:xfrm>
        <a:graphic>
          <a:graphicData uri="http://schemas.openxmlformats.org/presentationml/2006/ole">
            <mc:AlternateContent xmlns:mc="http://schemas.openxmlformats.org/markup-compatibility/2006">
              <mc:Choice xmlns:v="urn:schemas-microsoft-com:vml" Requires="v">
                <p:oleObj spid="_x0000_s51235" name="公式" r:id="rId2" imgW="3568700" imgH="546100" progId="Equation.3">
                  <p:embed/>
                </p:oleObj>
              </mc:Choice>
              <mc:Fallback>
                <p:oleObj name="公式" r:id="rId2" imgW="3568700" imgH="5461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836613"/>
                        <a:ext cx="445452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p:cNvSpPr txBox="1">
            <a:spLocks noChangeArrowheads="1"/>
          </p:cNvSpPr>
          <p:nvPr/>
        </p:nvSpPr>
        <p:spPr bwMode="auto">
          <a:xfrm>
            <a:off x="1681163" y="1824038"/>
            <a:ext cx="6105525"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0000FF"/>
                </a:solidFill>
                <a:effectLst>
                  <a:outerShdw blurRad="38100" dist="38100" dir="2700000" algn="tl">
                    <a:srgbClr val="C0C0C0"/>
                  </a:outerShdw>
                </a:effectLst>
                <a:latin typeface="宋体" panose="02010600030101010101" pitchFamily="2" charset="-122"/>
                <a:ea typeface="黑体" panose="02010609060101010101" pitchFamily="2" charset="-122"/>
              </a:rPr>
              <a:t>因此，空间的度量也是相对的。</a:t>
            </a:r>
            <a:endParaRPr kumimoji="1" lang="zh-CN" altLang="en-US" sz="2800" b="1" dirty="0">
              <a:solidFill>
                <a:srgbClr val="0000FF"/>
              </a:solidFill>
              <a:effectLst>
                <a:outerShdw blurRad="38100" dist="38100" dir="2700000" algn="tl">
                  <a:srgbClr val="C0C0C0"/>
                </a:outerShdw>
              </a:effectLst>
              <a:latin typeface="宋体" panose="02010600030101010101" pitchFamily="2" charset="-122"/>
              <a:ea typeface="黑体" panose="02010609060101010101" pitchFamily="2" charset="-122"/>
            </a:endParaRPr>
          </a:p>
        </p:txBody>
      </p:sp>
      <p:sp>
        <p:nvSpPr>
          <p:cNvPr id="38922" name="Text Box 10"/>
          <p:cNvSpPr txBox="1">
            <a:spLocks noChangeArrowheads="1"/>
          </p:cNvSpPr>
          <p:nvPr/>
        </p:nvSpPr>
        <p:spPr bwMode="auto">
          <a:xfrm>
            <a:off x="323850" y="26035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按速度的定义：</a:t>
            </a:r>
            <a:endParaRPr kumimoji="1" lang="zh-CN" altLang="en-US" sz="2800" b="1">
              <a:latin typeface="Times New Roman" panose="02020603050405020304" pitchFamily="18" charset="0"/>
            </a:endParaRPr>
          </a:p>
        </p:txBody>
      </p:sp>
      <p:grpSp>
        <p:nvGrpSpPr>
          <p:cNvPr id="3" name="Group 20"/>
          <p:cNvGrpSpPr/>
          <p:nvPr/>
        </p:nvGrpSpPr>
        <p:grpSpPr bwMode="auto">
          <a:xfrm>
            <a:off x="395288" y="2565400"/>
            <a:ext cx="7848600" cy="1117600"/>
            <a:chOff x="295" y="1661"/>
            <a:chExt cx="4944" cy="704"/>
          </a:xfrm>
        </p:grpSpPr>
        <p:sp>
          <p:nvSpPr>
            <p:cNvPr id="51209" name="Text Box 17"/>
            <p:cNvSpPr txBox="1">
              <a:spLocks noChangeArrowheads="1"/>
            </p:cNvSpPr>
            <p:nvPr/>
          </p:nvSpPr>
          <p:spPr bwMode="auto">
            <a:xfrm>
              <a:off x="295" y="1661"/>
              <a:ext cx="4944"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伽利略变换中，                 和                    对相对论不成立。</a:t>
              </a:r>
              <a:endParaRPr kumimoji="1" lang="zh-CN" altLang="en-US" sz="2800" b="1">
                <a:latin typeface="Times New Roman" panose="02020603050405020304" pitchFamily="18" charset="0"/>
              </a:endParaRPr>
            </a:p>
          </p:txBody>
        </p:sp>
        <p:graphicFrame>
          <p:nvGraphicFramePr>
            <p:cNvPr id="51210" name="Object 18"/>
            <p:cNvGraphicFramePr>
              <a:graphicFrameLocks noChangeAspect="1"/>
            </p:cNvGraphicFramePr>
            <p:nvPr/>
          </p:nvGraphicFramePr>
          <p:xfrm>
            <a:off x="3135" y="1670"/>
            <a:ext cx="1099" cy="323"/>
          </p:xfrm>
          <a:graphic>
            <a:graphicData uri="http://schemas.openxmlformats.org/presentationml/2006/ole">
              <mc:AlternateContent xmlns:mc="http://schemas.openxmlformats.org/markup-compatibility/2006">
                <mc:Choice xmlns:v="urn:schemas-microsoft-com:vml" Requires="v">
                  <p:oleObj spid="_x0000_s51236" name="公式" r:id="rId4" imgW="977900" imgH="165100" progId="Equation.3">
                    <p:embed/>
                  </p:oleObj>
                </mc:Choice>
                <mc:Fallback>
                  <p:oleObj name="公式" r:id="rId4" imgW="977900" imgH="1651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5" y="1670"/>
                          <a:ext cx="1099" cy="3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9"/>
            <p:cNvGraphicFramePr>
              <a:graphicFrameLocks noChangeAspect="1"/>
            </p:cNvGraphicFramePr>
            <p:nvPr/>
          </p:nvGraphicFramePr>
          <p:xfrm>
            <a:off x="1837" y="1670"/>
            <a:ext cx="1050" cy="348"/>
          </p:xfrm>
          <a:graphic>
            <a:graphicData uri="http://schemas.openxmlformats.org/presentationml/2006/ole">
              <mc:AlternateContent xmlns:mc="http://schemas.openxmlformats.org/markup-compatibility/2006">
                <mc:Choice xmlns:v="urn:schemas-microsoft-com:vml" Requires="v">
                  <p:oleObj spid="_x0000_s51237" name="公式" r:id="rId6" imgW="927100" imgH="203200" progId="Equation.3">
                    <p:embed/>
                  </p:oleObj>
                </mc:Choice>
                <mc:Fallback>
                  <p:oleObj name="公式" r:id="rId6" imgW="927100" imgH="2032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7" y="1670"/>
                          <a:ext cx="1050" cy="3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22"/>
                                        </p:tgtEl>
                                        <p:attrNameLst>
                                          <p:attrName>style.visibility</p:attrName>
                                        </p:attrNameLst>
                                      </p:cBhvr>
                                      <p:to>
                                        <p:strVal val="visible"/>
                                      </p:to>
                                    </p:set>
                                    <p:animEffect transition="in" filter="blinds(horizontal)">
                                      <p:cBhvr>
                                        <p:cTn id="7" dur="500"/>
                                        <p:tgtEl>
                                          <p:spTgt spid="389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box(in)">
                                      <p:cBhvr>
                                        <p:cTn id="12" dur="500"/>
                                        <p:tgtEl>
                                          <p:spTgt spid="389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linds(horizontal)">
                                      <p:cBhvr>
                                        <p:cTn id="17" dur="500"/>
                                        <p:tgtEl>
                                          <p:spTgt spid="38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iterate type="lt">
                                    <p:tmPct val="100000"/>
                                  </p:iterate>
                                  <p:childTnLst>
                                    <p:set>
                                      <p:cBhvr>
                                        <p:cTn id="31" dur="1" fill="hold">
                                          <p:stCondLst>
                                            <p:cond delay="0"/>
                                          </p:stCondLst>
                                        </p:cTn>
                                        <p:tgtEl>
                                          <p:spTgt spid="38914"/>
                                        </p:tgtEl>
                                        <p:attrNameLst>
                                          <p:attrName>style.visibility</p:attrName>
                                        </p:attrNameLst>
                                      </p:cBhvr>
                                      <p:to>
                                        <p:strVal val="visible"/>
                                      </p:to>
                                    </p:set>
                                    <p:animEffect transition="in" filter="checkerboard(across)">
                                      <p:cBhvr>
                                        <p:cTn id="32" dur="75"/>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20" grpId="0"/>
      <p:bldP spid="3892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F2433E-C41E-4899-9018-30D3B376D0E1}" type="slidenum">
              <a:rPr lang="en-US" altLang="zh-CN" sz="1800" smtClean="0">
                <a:solidFill>
                  <a:srgbClr val="0000FF"/>
                </a:solidFill>
              </a:rPr>
            </a:fld>
            <a:endParaRPr lang="en-US" altLang="zh-CN" sz="1800" smtClean="0">
              <a:solidFill>
                <a:srgbClr val="0000FF"/>
              </a:solidFill>
            </a:endParaRPr>
          </a:p>
        </p:txBody>
      </p:sp>
      <p:sp>
        <p:nvSpPr>
          <p:cNvPr id="98308" name="Rectangle 4"/>
          <p:cNvSpPr>
            <a:spLocks noChangeArrowheads="1"/>
          </p:cNvSpPr>
          <p:nvPr/>
        </p:nvSpPr>
        <p:spPr bwMode="auto">
          <a:xfrm>
            <a:off x="250825" y="2286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chemeClr val="folHlink"/>
                </a:solidFill>
                <a:latin typeface="黑体" panose="02010609060101010101" pitchFamily="2" charset="-122"/>
                <a:ea typeface="黑体" panose="02010609060101010101" pitchFamily="2" charset="-122"/>
              </a:rPr>
              <a:t>二、洛仑兹时空坐标变换式</a:t>
            </a:r>
            <a:endParaRPr kumimoji="1" lang="zh-CN" altLang="en-US" sz="2800" b="1">
              <a:solidFill>
                <a:schemeClr val="folHlink"/>
              </a:solidFill>
              <a:latin typeface="黑体" panose="02010609060101010101" pitchFamily="2" charset="-122"/>
              <a:ea typeface="黑体" panose="02010609060101010101" pitchFamily="2" charset="-122"/>
            </a:endParaRPr>
          </a:p>
        </p:txBody>
      </p:sp>
      <p:grpSp>
        <p:nvGrpSpPr>
          <p:cNvPr id="2" name="Group 42"/>
          <p:cNvGrpSpPr/>
          <p:nvPr/>
        </p:nvGrpSpPr>
        <p:grpSpPr bwMode="auto">
          <a:xfrm>
            <a:off x="3438525" y="985838"/>
            <a:ext cx="5103813" cy="3379787"/>
            <a:chOff x="2426" y="527"/>
            <a:chExt cx="3215" cy="2129"/>
          </a:xfrm>
        </p:grpSpPr>
        <p:grpSp>
          <p:nvGrpSpPr>
            <p:cNvPr id="53282" name="Group 5"/>
            <p:cNvGrpSpPr/>
            <p:nvPr/>
          </p:nvGrpSpPr>
          <p:grpSpPr bwMode="auto">
            <a:xfrm>
              <a:off x="2426" y="527"/>
              <a:ext cx="3215" cy="2129"/>
              <a:chOff x="57" y="1952"/>
              <a:chExt cx="3215" cy="2129"/>
            </a:xfrm>
          </p:grpSpPr>
          <p:sp>
            <p:nvSpPr>
              <p:cNvPr id="53286" name="Line 6"/>
              <p:cNvSpPr>
                <a:spLocks noChangeShapeType="1"/>
              </p:cNvSpPr>
              <p:nvPr/>
            </p:nvSpPr>
            <p:spPr bwMode="auto">
              <a:xfrm>
                <a:off x="748" y="3521"/>
                <a:ext cx="2359"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7" name="Text Box 7"/>
              <p:cNvSpPr txBox="1">
                <a:spLocks noChangeArrowheads="1"/>
              </p:cNvSpPr>
              <p:nvPr/>
            </p:nvSpPr>
            <p:spPr bwMode="auto">
              <a:xfrm>
                <a:off x="2871" y="3430"/>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sp>
            <p:nvSpPr>
              <p:cNvPr id="53288" name="Line 8"/>
              <p:cNvSpPr>
                <a:spLocks noChangeShapeType="1"/>
              </p:cNvSpPr>
              <p:nvPr/>
            </p:nvSpPr>
            <p:spPr bwMode="auto">
              <a:xfrm flipH="1" flipV="1">
                <a:off x="748" y="2160"/>
                <a:ext cx="0" cy="135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9" name="Text Box 9"/>
              <p:cNvSpPr txBox="1">
                <a:spLocks noChangeArrowheads="1"/>
              </p:cNvSpPr>
              <p:nvPr/>
            </p:nvSpPr>
            <p:spPr bwMode="auto">
              <a:xfrm>
                <a:off x="539" y="1952"/>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y</a:t>
                </a:r>
                <a:endParaRPr kumimoji="1" lang="en-US" altLang="zh-CN" b="1" i="1">
                  <a:latin typeface="Times New Roman" panose="02020603050405020304" pitchFamily="18" charset="0"/>
                  <a:ea typeface="楷体_GB2312" pitchFamily="49" charset="-122"/>
                </a:endParaRPr>
              </a:p>
            </p:txBody>
          </p:sp>
          <p:sp>
            <p:nvSpPr>
              <p:cNvPr id="53290" name="Text Box 10"/>
              <p:cNvSpPr txBox="1">
                <a:spLocks noChangeArrowheads="1"/>
              </p:cNvSpPr>
              <p:nvPr/>
            </p:nvSpPr>
            <p:spPr bwMode="auto">
              <a:xfrm>
                <a:off x="503" y="331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53291" name="Line 11"/>
              <p:cNvSpPr>
                <a:spLocks noChangeShapeType="1"/>
              </p:cNvSpPr>
              <p:nvPr/>
            </p:nvSpPr>
            <p:spPr bwMode="auto">
              <a:xfrm flipH="1" flipV="1">
                <a:off x="1701" y="2160"/>
                <a:ext cx="0" cy="136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2" name="Line 12"/>
              <p:cNvSpPr>
                <a:spLocks noChangeShapeType="1"/>
              </p:cNvSpPr>
              <p:nvPr/>
            </p:nvSpPr>
            <p:spPr bwMode="auto">
              <a:xfrm>
                <a:off x="1701" y="3521"/>
                <a:ext cx="1360" cy="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293" name="Object 13"/>
              <p:cNvGraphicFramePr>
                <a:graphicFrameLocks noChangeAspect="1"/>
              </p:cNvGraphicFramePr>
              <p:nvPr/>
            </p:nvGraphicFramePr>
            <p:xfrm>
              <a:off x="1429" y="2432"/>
              <a:ext cx="272" cy="272"/>
            </p:xfrm>
            <a:graphic>
              <a:graphicData uri="http://schemas.openxmlformats.org/presentationml/2006/ole">
                <mc:AlternateContent xmlns:mc="http://schemas.openxmlformats.org/markup-compatibility/2006">
                  <mc:Choice xmlns:v="urn:schemas-microsoft-com:vml" Requires="v">
                    <p:oleObj spid="_x0000_s53414" name="公式" r:id="rId1" imgW="254000" imgH="254000" progId="Equation.3">
                      <p:embed/>
                    </p:oleObj>
                  </mc:Choice>
                  <mc:Fallback>
                    <p:oleObj name="公式" r:id="rId1" imgW="254000" imgH="2540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 y="2432"/>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94" name="Object 14"/>
              <p:cNvGraphicFramePr>
                <a:graphicFrameLocks noChangeAspect="1"/>
              </p:cNvGraphicFramePr>
              <p:nvPr/>
            </p:nvGraphicFramePr>
            <p:xfrm>
              <a:off x="2867" y="3176"/>
              <a:ext cx="306" cy="315"/>
            </p:xfrm>
            <a:graphic>
              <a:graphicData uri="http://schemas.openxmlformats.org/presentationml/2006/ole">
                <mc:AlternateContent xmlns:mc="http://schemas.openxmlformats.org/markup-compatibility/2006">
                  <mc:Choice xmlns:v="urn:schemas-microsoft-com:vml" Requires="v">
                    <p:oleObj spid="_x0000_s53415" name="公式" r:id="rId3" imgW="254000" imgH="254000" progId="Equation.3">
                      <p:embed/>
                    </p:oleObj>
                  </mc:Choice>
                  <mc:Fallback>
                    <p:oleObj name="公式" r:id="rId3" imgW="254000" imgH="2540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 y="3176"/>
                            <a:ext cx="306"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95" name="Object 15"/>
              <p:cNvGraphicFramePr>
                <a:graphicFrameLocks noChangeAspect="1"/>
              </p:cNvGraphicFramePr>
              <p:nvPr/>
            </p:nvGraphicFramePr>
            <p:xfrm>
              <a:off x="1447" y="1988"/>
              <a:ext cx="309" cy="363"/>
            </p:xfrm>
            <a:graphic>
              <a:graphicData uri="http://schemas.openxmlformats.org/presentationml/2006/ole">
                <mc:AlternateContent xmlns:mc="http://schemas.openxmlformats.org/markup-compatibility/2006">
                  <mc:Choice xmlns:v="urn:schemas-microsoft-com:vml" Requires="v">
                    <p:oleObj spid="_x0000_s53416" name="公式" r:id="rId5" imgW="254000" imgH="292100" progId="Equation.3">
                      <p:embed/>
                    </p:oleObj>
                  </mc:Choice>
                  <mc:Fallback>
                    <p:oleObj name="公式" r:id="rId5" imgW="254000" imgH="2921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 y="1988"/>
                            <a:ext cx="309"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96" name="Object 16"/>
              <p:cNvGraphicFramePr>
                <a:graphicFrameLocks noChangeAspect="1"/>
              </p:cNvGraphicFramePr>
              <p:nvPr/>
            </p:nvGraphicFramePr>
            <p:xfrm>
              <a:off x="1474" y="3294"/>
              <a:ext cx="259" cy="250"/>
            </p:xfrm>
            <a:graphic>
              <a:graphicData uri="http://schemas.openxmlformats.org/presentationml/2006/ole">
                <mc:AlternateContent xmlns:mc="http://schemas.openxmlformats.org/markup-compatibility/2006">
                  <mc:Choice xmlns:v="urn:schemas-microsoft-com:vml" Requires="v">
                    <p:oleObj spid="_x0000_s53417" name="公式" r:id="rId7" imgW="266700" imgH="254000" progId="Equation.3">
                      <p:embed/>
                    </p:oleObj>
                  </mc:Choice>
                  <mc:Fallback>
                    <p:oleObj name="公式" r:id="rId7" imgW="266700" imgH="2540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 y="3294"/>
                            <a:ext cx="2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97" name="Object 17"/>
              <p:cNvGraphicFramePr>
                <a:graphicFrameLocks noChangeAspect="1"/>
              </p:cNvGraphicFramePr>
              <p:nvPr/>
            </p:nvGraphicFramePr>
            <p:xfrm>
              <a:off x="521" y="2341"/>
              <a:ext cx="233" cy="272"/>
            </p:xfrm>
            <a:graphic>
              <a:graphicData uri="http://schemas.openxmlformats.org/presentationml/2006/ole">
                <mc:AlternateContent xmlns:mc="http://schemas.openxmlformats.org/markup-compatibility/2006">
                  <mc:Choice xmlns:v="urn:schemas-microsoft-com:vml" Requires="v">
                    <p:oleObj spid="_x0000_s53418" name="公式" r:id="rId9" imgW="190500" imgH="254000" progId="Equation.3">
                      <p:embed/>
                    </p:oleObj>
                  </mc:Choice>
                  <mc:Fallback>
                    <p:oleObj name="公式" r:id="rId9" imgW="190500" imgH="2540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 y="2341"/>
                            <a:ext cx="233"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98" name="Line 18"/>
              <p:cNvSpPr>
                <a:spLocks noChangeShapeType="1"/>
              </p:cNvSpPr>
              <p:nvPr/>
            </p:nvSpPr>
            <p:spPr bwMode="auto">
              <a:xfrm flipH="1">
                <a:off x="249" y="3521"/>
                <a:ext cx="499" cy="40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9" name="Line 19"/>
              <p:cNvSpPr>
                <a:spLocks noChangeShapeType="1"/>
              </p:cNvSpPr>
              <p:nvPr/>
            </p:nvSpPr>
            <p:spPr bwMode="auto">
              <a:xfrm flipH="1">
                <a:off x="1202" y="3521"/>
                <a:ext cx="499" cy="408"/>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300" name="Object 20"/>
              <p:cNvGraphicFramePr>
                <a:graphicFrameLocks noChangeAspect="1"/>
              </p:cNvGraphicFramePr>
              <p:nvPr/>
            </p:nvGraphicFramePr>
            <p:xfrm>
              <a:off x="1002" y="3766"/>
              <a:ext cx="263" cy="315"/>
            </p:xfrm>
            <a:graphic>
              <a:graphicData uri="http://schemas.openxmlformats.org/presentationml/2006/ole">
                <mc:AlternateContent xmlns:mc="http://schemas.openxmlformats.org/markup-compatibility/2006">
                  <mc:Choice xmlns:v="urn:schemas-microsoft-com:vml" Requires="v">
                    <p:oleObj spid="_x0000_s53419" name="公式" r:id="rId11" imgW="190500" imgH="254000" progId="Equation.3">
                      <p:embed/>
                    </p:oleObj>
                  </mc:Choice>
                  <mc:Fallback>
                    <p:oleObj name="公式" r:id="rId11" imgW="190500" imgH="2540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2" y="3766"/>
                            <a:ext cx="263"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01" name="Text Box 21"/>
              <p:cNvSpPr txBox="1">
                <a:spLocks noChangeArrowheads="1"/>
              </p:cNvSpPr>
              <p:nvPr/>
            </p:nvSpPr>
            <p:spPr bwMode="auto">
              <a:xfrm>
                <a:off x="57" y="3655"/>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z</a:t>
                </a:r>
                <a:endParaRPr kumimoji="1" lang="en-US" altLang="zh-CN" b="1" i="1">
                  <a:latin typeface="Times New Roman" panose="02020603050405020304" pitchFamily="18" charset="0"/>
                  <a:ea typeface="楷体_GB2312" pitchFamily="49" charset="-122"/>
                </a:endParaRPr>
              </a:p>
            </p:txBody>
          </p:sp>
        </p:grpSp>
        <p:grpSp>
          <p:nvGrpSpPr>
            <p:cNvPr id="53283" name="Group 22"/>
            <p:cNvGrpSpPr/>
            <p:nvPr/>
          </p:nvGrpSpPr>
          <p:grpSpPr bwMode="auto">
            <a:xfrm>
              <a:off x="4059" y="663"/>
              <a:ext cx="408" cy="363"/>
              <a:chOff x="3216" y="1162"/>
              <a:chExt cx="408" cy="363"/>
            </a:xfrm>
          </p:grpSpPr>
          <p:sp>
            <p:nvSpPr>
              <p:cNvPr id="53284" name="Line 23"/>
              <p:cNvSpPr>
                <a:spLocks noChangeShapeType="1"/>
              </p:cNvSpPr>
              <p:nvPr/>
            </p:nvSpPr>
            <p:spPr bwMode="auto">
              <a:xfrm>
                <a:off x="3216" y="1506"/>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3285" name="Object 24"/>
              <p:cNvGraphicFramePr>
                <a:graphicFrameLocks noChangeAspect="1"/>
              </p:cNvGraphicFramePr>
              <p:nvPr/>
            </p:nvGraphicFramePr>
            <p:xfrm>
              <a:off x="3334" y="1162"/>
              <a:ext cx="254" cy="363"/>
            </p:xfrm>
            <a:graphic>
              <a:graphicData uri="http://schemas.openxmlformats.org/presentationml/2006/ole">
                <mc:AlternateContent xmlns:mc="http://schemas.openxmlformats.org/markup-compatibility/2006">
                  <mc:Choice xmlns:v="urn:schemas-microsoft-com:vml" Requires="v">
                    <p:oleObj spid="_x0000_s53420" name="公式" r:id="rId13" imgW="127000" imgH="254000" progId="Equation.3">
                      <p:embed/>
                    </p:oleObj>
                  </mc:Choice>
                  <mc:Fallback>
                    <p:oleObj name="公式" r:id="rId13" imgW="127000" imgH="2540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4" y="1162"/>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8329" name="Line 25"/>
          <p:cNvSpPr>
            <a:spLocks noChangeShapeType="1"/>
          </p:cNvSpPr>
          <p:nvPr/>
        </p:nvSpPr>
        <p:spPr bwMode="auto">
          <a:xfrm>
            <a:off x="7080250" y="1928813"/>
            <a:ext cx="0" cy="1871662"/>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30" name="Line 26"/>
          <p:cNvSpPr>
            <a:spLocks noChangeShapeType="1"/>
          </p:cNvSpPr>
          <p:nvPr/>
        </p:nvSpPr>
        <p:spPr bwMode="auto">
          <a:xfrm flipV="1">
            <a:off x="7464425" y="3100388"/>
            <a:ext cx="0" cy="360362"/>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63"/>
          <p:cNvGrpSpPr/>
          <p:nvPr/>
        </p:nvGrpSpPr>
        <p:grpSpPr bwMode="auto">
          <a:xfrm>
            <a:off x="6967538" y="1379538"/>
            <a:ext cx="423862" cy="549275"/>
            <a:chOff x="4389" y="869"/>
            <a:chExt cx="267" cy="346"/>
          </a:xfrm>
        </p:grpSpPr>
        <p:sp>
          <p:nvSpPr>
            <p:cNvPr id="53280" name="Text Box 28"/>
            <p:cNvSpPr txBox="1">
              <a:spLocks noChangeArrowheads="1"/>
            </p:cNvSpPr>
            <p:nvPr/>
          </p:nvSpPr>
          <p:spPr bwMode="auto">
            <a:xfrm>
              <a:off x="4389" y="869"/>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P</a:t>
              </a:r>
              <a:endParaRPr kumimoji="1" lang="en-US" altLang="zh-CN" sz="2800" b="1" i="1">
                <a:latin typeface="Times New Roman" panose="02020603050405020304" pitchFamily="18" charset="0"/>
              </a:endParaRPr>
            </a:p>
          </p:txBody>
        </p:sp>
        <p:sp>
          <p:nvSpPr>
            <p:cNvPr id="53281" name="Oval 29"/>
            <p:cNvSpPr>
              <a:spLocks noChangeArrowheads="1"/>
            </p:cNvSpPr>
            <p:nvPr/>
          </p:nvSpPr>
          <p:spPr bwMode="auto">
            <a:xfrm>
              <a:off x="4434" y="1165"/>
              <a:ext cx="48" cy="50"/>
            </a:xfrm>
            <a:prstGeom prst="ellipse">
              <a:avLst/>
            </a:prstGeom>
            <a:gradFill rotWithShape="1">
              <a:gsLst>
                <a:gs pos="0">
                  <a:srgbClr val="FF0000">
                    <a:alpha val="50000"/>
                  </a:srgbClr>
                </a:gs>
                <a:gs pos="100000">
                  <a:srgbClr val="760000"/>
                </a:gs>
              </a:gsLst>
              <a:path path="shape">
                <a:fillToRect l="50000" t="50000" r="50000" b="50000"/>
              </a:path>
            </a:gradFill>
            <a:ln w="9525" algn="ctr">
              <a:solidFill>
                <a:srgbClr val="FF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98334" name="Object 30"/>
          <p:cNvGraphicFramePr>
            <a:graphicFrameLocks noChangeAspect="1"/>
          </p:cNvGraphicFramePr>
          <p:nvPr/>
        </p:nvGraphicFramePr>
        <p:xfrm>
          <a:off x="7254875" y="1125538"/>
          <a:ext cx="1547813" cy="474662"/>
        </p:xfrm>
        <a:graphic>
          <a:graphicData uri="http://schemas.openxmlformats.org/presentationml/2006/ole">
            <mc:AlternateContent xmlns:mc="http://schemas.openxmlformats.org/markup-compatibility/2006">
              <mc:Choice xmlns:v="urn:schemas-microsoft-com:vml" Requires="v">
                <p:oleObj spid="_x0000_s53421" name="公式" r:id="rId15" imgW="965200" imgH="292100" progId="Equation.3">
                  <p:embed/>
                </p:oleObj>
              </mc:Choice>
              <mc:Fallback>
                <p:oleObj name="公式" r:id="rId15" imgW="965200" imgH="292100"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54875" y="1125538"/>
                        <a:ext cx="1547813" cy="4746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35" name="Object 31"/>
          <p:cNvGraphicFramePr>
            <a:graphicFrameLocks noChangeAspect="1"/>
          </p:cNvGraphicFramePr>
          <p:nvPr/>
        </p:nvGraphicFramePr>
        <p:xfrm>
          <a:off x="7326313" y="1628775"/>
          <a:ext cx="1638300" cy="474663"/>
        </p:xfrm>
        <a:graphic>
          <a:graphicData uri="http://schemas.openxmlformats.org/presentationml/2006/ole">
            <mc:AlternateContent xmlns:mc="http://schemas.openxmlformats.org/markup-compatibility/2006">
              <mc:Choice xmlns:v="urn:schemas-microsoft-com:vml" Requires="v">
                <p:oleObj spid="_x0000_s53422" name="公式" r:id="rId17" imgW="1193800" imgH="292100" progId="Equation.3">
                  <p:embed/>
                </p:oleObj>
              </mc:Choice>
              <mc:Fallback>
                <p:oleObj name="公式" r:id="rId17" imgW="1193800" imgH="29210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6313" y="1628775"/>
                        <a:ext cx="1638300" cy="474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39" name="Line 35"/>
          <p:cNvSpPr>
            <a:spLocks noChangeShapeType="1"/>
          </p:cNvSpPr>
          <p:nvPr/>
        </p:nvSpPr>
        <p:spPr bwMode="auto">
          <a:xfrm flipH="1">
            <a:off x="6961188" y="3487738"/>
            <a:ext cx="503237" cy="431800"/>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36"/>
          <p:cNvGrpSpPr/>
          <p:nvPr/>
        </p:nvGrpSpPr>
        <p:grpSpPr bwMode="auto">
          <a:xfrm>
            <a:off x="4140200" y="3376613"/>
            <a:ext cx="2951163" cy="519112"/>
            <a:chOff x="2472" y="3439"/>
            <a:chExt cx="1859" cy="327"/>
          </a:xfrm>
        </p:grpSpPr>
        <p:sp>
          <p:nvSpPr>
            <p:cNvPr id="53278" name="Text Box 37"/>
            <p:cNvSpPr txBox="1">
              <a:spLocks noChangeArrowheads="1"/>
            </p:cNvSpPr>
            <p:nvPr/>
          </p:nvSpPr>
          <p:spPr bwMode="auto">
            <a:xfrm>
              <a:off x="3106" y="343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x</a:t>
              </a:r>
              <a:endParaRPr kumimoji="1" lang="en-US" altLang="zh-CN" sz="2800" b="1" i="1">
                <a:latin typeface="Times New Roman" panose="02020603050405020304" pitchFamily="18" charset="0"/>
              </a:endParaRPr>
            </a:p>
          </p:txBody>
        </p:sp>
        <p:sp>
          <p:nvSpPr>
            <p:cNvPr id="53279" name="Line 38"/>
            <p:cNvSpPr>
              <a:spLocks noChangeShapeType="1"/>
            </p:cNvSpPr>
            <p:nvPr/>
          </p:nvSpPr>
          <p:spPr bwMode="auto">
            <a:xfrm flipV="1">
              <a:off x="2472" y="3711"/>
              <a:ext cx="1859"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9"/>
          <p:cNvGrpSpPr/>
          <p:nvPr/>
        </p:nvGrpSpPr>
        <p:grpSpPr bwMode="auto">
          <a:xfrm>
            <a:off x="6030913" y="2786063"/>
            <a:ext cx="1439862" cy="431800"/>
            <a:chOff x="3663" y="3067"/>
            <a:chExt cx="907" cy="272"/>
          </a:xfrm>
        </p:grpSpPr>
        <p:sp>
          <p:nvSpPr>
            <p:cNvPr id="53276" name="Line 40"/>
            <p:cNvSpPr>
              <a:spLocks noChangeShapeType="1"/>
            </p:cNvSpPr>
            <p:nvPr/>
          </p:nvSpPr>
          <p:spPr bwMode="auto">
            <a:xfrm flipV="1">
              <a:off x="3663" y="3339"/>
              <a:ext cx="907" cy="0"/>
            </a:xfrm>
            <a:prstGeom prst="line">
              <a:avLst/>
            </a:prstGeom>
            <a:noFill/>
            <a:ln w="9525">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277" name="Object 41"/>
            <p:cNvGraphicFramePr>
              <a:graphicFrameLocks noChangeAspect="1"/>
            </p:cNvGraphicFramePr>
            <p:nvPr/>
          </p:nvGraphicFramePr>
          <p:xfrm>
            <a:off x="4014" y="3067"/>
            <a:ext cx="258" cy="262"/>
          </p:xfrm>
          <a:graphic>
            <a:graphicData uri="http://schemas.openxmlformats.org/presentationml/2006/ole">
              <mc:AlternateContent xmlns:mc="http://schemas.openxmlformats.org/markup-compatibility/2006">
                <mc:Choice xmlns:v="urn:schemas-microsoft-com:vml" Requires="v">
                  <p:oleObj spid="_x0000_s53423" name="公式" r:id="rId19" imgW="203200" imgH="254000" progId="Equation.3">
                    <p:embed/>
                  </p:oleObj>
                </mc:Choice>
                <mc:Fallback>
                  <p:oleObj name="公式" r:id="rId19" imgW="203200" imgH="254000"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14" y="3067"/>
                          <a:ext cx="258" cy="2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8"/>
          <p:cNvGrpSpPr/>
          <p:nvPr/>
        </p:nvGrpSpPr>
        <p:grpSpPr bwMode="auto">
          <a:xfrm>
            <a:off x="250825" y="1268413"/>
            <a:ext cx="3095625" cy="1163637"/>
            <a:chOff x="158" y="1480"/>
            <a:chExt cx="1950" cy="733"/>
          </a:xfrm>
        </p:grpSpPr>
        <p:graphicFrame>
          <p:nvGraphicFramePr>
            <p:cNvPr id="53272" name="Object 43"/>
            <p:cNvGraphicFramePr>
              <a:graphicFrameLocks noChangeAspect="1"/>
            </p:cNvGraphicFramePr>
            <p:nvPr/>
          </p:nvGraphicFramePr>
          <p:xfrm>
            <a:off x="476" y="1480"/>
            <a:ext cx="964" cy="352"/>
          </p:xfrm>
          <a:graphic>
            <a:graphicData uri="http://schemas.openxmlformats.org/presentationml/2006/ole">
              <mc:AlternateContent xmlns:mc="http://schemas.openxmlformats.org/markup-compatibility/2006">
                <mc:Choice xmlns:v="urn:schemas-microsoft-com:vml" Requires="v">
                  <p:oleObj spid="_x0000_s53424" name="公式" r:id="rId21" imgW="927100" imgH="292100" progId="Equation.3">
                    <p:embed/>
                  </p:oleObj>
                </mc:Choice>
                <mc:Fallback>
                  <p:oleObj name="公式" r:id="rId21" imgW="927100" imgH="292100" progId="Equation.3">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6" y="1480"/>
                          <a:ext cx="96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3" name="Object 45"/>
            <p:cNvGraphicFramePr>
              <a:graphicFrameLocks noChangeAspect="1"/>
            </p:cNvGraphicFramePr>
            <p:nvPr/>
          </p:nvGraphicFramePr>
          <p:xfrm>
            <a:off x="304" y="1906"/>
            <a:ext cx="267" cy="288"/>
          </p:xfrm>
          <a:graphic>
            <a:graphicData uri="http://schemas.openxmlformats.org/presentationml/2006/ole">
              <mc:AlternateContent xmlns:mc="http://schemas.openxmlformats.org/markup-compatibility/2006">
                <mc:Choice xmlns:v="urn:schemas-microsoft-com:vml" Requires="v">
                  <p:oleObj spid="_x0000_s53425" name="公式" r:id="rId23" imgW="203200" imgH="254000" progId="Equation.3">
                    <p:embed/>
                  </p:oleObj>
                </mc:Choice>
                <mc:Fallback>
                  <p:oleObj name="公式" r:id="rId23" imgW="203200" imgH="254000" progId="Equation.3">
                    <p:embed/>
                    <p:pic>
                      <p:nvPicPr>
                        <p:cNvPr id="0"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 y="1906"/>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4" name="Text Box 46"/>
            <p:cNvSpPr txBox="1">
              <a:spLocks noChangeArrowheads="1"/>
            </p:cNvSpPr>
            <p:nvPr/>
          </p:nvSpPr>
          <p:spPr bwMode="auto">
            <a:xfrm>
              <a:off x="158" y="1480"/>
              <a:ext cx="195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设                  时，</a:t>
              </a:r>
              <a:endParaRPr kumimoji="1" lang="zh-CN" altLang="en-US" sz="2800" b="1">
                <a:latin typeface="Times New Roman" panose="02020603050405020304" pitchFamily="18" charset="0"/>
              </a:endParaRPr>
            </a:p>
            <a:p>
              <a:pPr eaLnBrk="1" hangingPunct="1">
                <a:spcBef>
                  <a:spcPct val="50000"/>
                </a:spcBef>
                <a:buFontTx/>
                <a:buNone/>
              </a:pPr>
              <a:r>
                <a:rPr kumimoji="1" lang="zh-CN" altLang="en-US" sz="2800" b="1">
                  <a:latin typeface="Times New Roman" panose="02020603050405020304" pitchFamily="18" charset="0"/>
                </a:rPr>
                <a:t>      与     重合</a:t>
              </a:r>
              <a:endParaRPr kumimoji="1" lang="zh-CN" altLang="en-US" sz="2800" b="1">
                <a:latin typeface="Times New Roman" panose="02020603050405020304" pitchFamily="18" charset="0"/>
              </a:endParaRPr>
            </a:p>
          </p:txBody>
        </p:sp>
        <p:graphicFrame>
          <p:nvGraphicFramePr>
            <p:cNvPr id="53275" name="Object 47"/>
            <p:cNvGraphicFramePr>
              <a:graphicFrameLocks noChangeAspect="1"/>
            </p:cNvGraphicFramePr>
            <p:nvPr/>
          </p:nvGraphicFramePr>
          <p:xfrm>
            <a:off x="793" y="1915"/>
            <a:ext cx="319" cy="298"/>
          </p:xfrm>
          <a:graphic>
            <a:graphicData uri="http://schemas.openxmlformats.org/presentationml/2006/ole">
              <mc:AlternateContent xmlns:mc="http://schemas.openxmlformats.org/markup-compatibility/2006">
                <mc:Choice xmlns:v="urn:schemas-microsoft-com:vml" Requires="v">
                  <p:oleObj spid="_x0000_s53426" name="公式" r:id="rId25" imgW="266700" imgH="254000" progId="Equation.3">
                    <p:embed/>
                  </p:oleObj>
                </mc:Choice>
                <mc:Fallback>
                  <p:oleObj name="公式" r:id="rId25" imgW="266700" imgH="254000" progId="Equation.3">
                    <p:embed/>
                    <p:pic>
                      <p:nvPicPr>
                        <p:cNvPr id="0" name="Object 4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3" y="1915"/>
                          <a:ext cx="31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8353" name="Text Box 49"/>
          <p:cNvSpPr txBox="1">
            <a:spLocks noChangeArrowheads="1"/>
          </p:cNvSpPr>
          <p:nvPr/>
        </p:nvSpPr>
        <p:spPr bwMode="auto">
          <a:xfrm>
            <a:off x="250825" y="3860800"/>
            <a:ext cx="332263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kumimoji="1" lang="zh-CN" altLang="en-US" sz="2800" b="1">
                <a:latin typeface="宋体" panose="02010600030101010101" pitchFamily="2" charset="-122"/>
              </a:rPr>
              <a:t>事件</a:t>
            </a:r>
            <a:r>
              <a:rPr kumimoji="1" lang="en-US" altLang="zh-CN" sz="2800" b="1" i="1">
                <a:latin typeface="Times New Roman" panose="02020603050405020304" pitchFamily="18" charset="0"/>
              </a:rPr>
              <a:t>P</a:t>
            </a:r>
            <a:r>
              <a:rPr kumimoji="1" lang="zh-CN" altLang="en-US" sz="2800" b="1">
                <a:latin typeface="宋体" panose="02010600030101010101" pitchFamily="2" charset="-122"/>
              </a:rPr>
              <a:t>的时空坐标：</a:t>
            </a:r>
            <a:endParaRPr kumimoji="1" lang="zh-CN" altLang="en-US" sz="2800" b="1">
              <a:latin typeface="宋体" panose="02010600030101010101" pitchFamily="2" charset="-122"/>
            </a:endParaRPr>
          </a:p>
        </p:txBody>
      </p:sp>
      <p:graphicFrame>
        <p:nvGraphicFramePr>
          <p:cNvPr id="98354" name="Object 50"/>
          <p:cNvGraphicFramePr>
            <a:graphicFrameLocks noChangeAspect="1"/>
          </p:cNvGraphicFramePr>
          <p:nvPr/>
        </p:nvGraphicFramePr>
        <p:xfrm>
          <a:off x="303213" y="4875213"/>
          <a:ext cx="2611437" cy="538162"/>
        </p:xfrm>
        <a:graphic>
          <a:graphicData uri="http://schemas.openxmlformats.org/presentationml/2006/ole">
            <mc:AlternateContent xmlns:mc="http://schemas.openxmlformats.org/markup-compatibility/2006">
              <mc:Choice xmlns:v="urn:schemas-microsoft-com:vml" Requires="v">
                <p:oleObj spid="_x0000_s53427" name="公式" r:id="rId27" imgW="1638300" imgH="292100" progId="Equation.3">
                  <p:embed/>
                </p:oleObj>
              </mc:Choice>
              <mc:Fallback>
                <p:oleObj name="公式" r:id="rId27" imgW="1638300" imgH="292100" progId="Equation.3">
                  <p:embed/>
                  <p:pic>
                    <p:nvPicPr>
                      <p:cNvPr id="0" name="Object 5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3213" y="4875213"/>
                        <a:ext cx="2611437"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55" name="Object 51"/>
          <p:cNvGraphicFramePr>
            <a:graphicFrameLocks noChangeAspect="1"/>
          </p:cNvGraphicFramePr>
          <p:nvPr/>
        </p:nvGraphicFramePr>
        <p:xfrm>
          <a:off x="323850" y="5661025"/>
          <a:ext cx="2760663" cy="557213"/>
        </p:xfrm>
        <a:graphic>
          <a:graphicData uri="http://schemas.openxmlformats.org/presentationml/2006/ole">
            <mc:AlternateContent xmlns:mc="http://schemas.openxmlformats.org/markup-compatibility/2006">
              <mc:Choice xmlns:v="urn:schemas-microsoft-com:vml" Requires="v">
                <p:oleObj spid="_x0000_s53428" name="公式" r:id="rId29" imgW="1930400" imgH="292100" progId="Equation.3">
                  <p:embed/>
                </p:oleObj>
              </mc:Choice>
              <mc:Fallback>
                <p:oleObj name="公式" r:id="rId29" imgW="1930400" imgH="292100" progId="Equation.3">
                  <p:embed/>
                  <p:pic>
                    <p:nvPicPr>
                      <p:cNvPr id="0" name="Object 5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3850" y="5661025"/>
                        <a:ext cx="2760663" cy="557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59"/>
          <p:cNvGrpSpPr/>
          <p:nvPr/>
        </p:nvGrpSpPr>
        <p:grpSpPr bwMode="auto">
          <a:xfrm>
            <a:off x="3487738" y="4953000"/>
            <a:ext cx="1201737" cy="838200"/>
            <a:chOff x="2448" y="3072"/>
            <a:chExt cx="672" cy="528"/>
          </a:xfrm>
        </p:grpSpPr>
        <p:sp>
          <p:nvSpPr>
            <p:cNvPr id="53270" name="Text Box 60"/>
            <p:cNvSpPr txBox="1">
              <a:spLocks noChangeArrowheads="1"/>
            </p:cNvSpPr>
            <p:nvPr/>
          </p:nvSpPr>
          <p:spPr bwMode="auto">
            <a:xfrm>
              <a:off x="2448" y="307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sz="2800" b="1">
                  <a:solidFill>
                    <a:srgbClr val="0000FF"/>
                  </a:solidFill>
                  <a:latin typeface="黑体" panose="02010609060101010101" pitchFamily="2" charset="-122"/>
                  <a:ea typeface="黑体" panose="02010609060101010101" pitchFamily="2" charset="-122"/>
                </a:rPr>
                <a:t>寻求</a:t>
              </a:r>
              <a:endParaRPr kumimoji="1" lang="zh-CN" altLang="en-US" sz="2800" b="1">
                <a:solidFill>
                  <a:srgbClr val="0000FF"/>
                </a:solidFill>
                <a:latin typeface="黑体" panose="02010609060101010101" pitchFamily="2" charset="-122"/>
                <a:ea typeface="黑体" panose="02010609060101010101" pitchFamily="2" charset="-122"/>
              </a:endParaRPr>
            </a:p>
          </p:txBody>
        </p:sp>
        <p:sp>
          <p:nvSpPr>
            <p:cNvPr id="53271" name="AutoShape 61"/>
            <p:cNvSpPr>
              <a:spLocks noChangeArrowheads="1"/>
            </p:cNvSpPr>
            <p:nvPr/>
          </p:nvSpPr>
          <p:spPr bwMode="auto">
            <a:xfrm>
              <a:off x="2448" y="3456"/>
              <a:ext cx="624" cy="144"/>
            </a:xfrm>
            <a:prstGeom prst="rightArrow">
              <a:avLst>
                <a:gd name="adj1" fmla="val 50000"/>
                <a:gd name="adj2" fmla="val 108333"/>
              </a:avLst>
            </a:prstGeom>
            <a:solidFill>
              <a:srgbClr val="66FFFF"/>
            </a:solidFill>
            <a:ln w="12699">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8366" name="Text Box 62"/>
          <p:cNvSpPr txBox="1">
            <a:spLocks noChangeArrowheads="1"/>
          </p:cNvSpPr>
          <p:nvPr/>
        </p:nvSpPr>
        <p:spPr bwMode="auto">
          <a:xfrm>
            <a:off x="4849813" y="5005388"/>
            <a:ext cx="37814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kumimoji="1" lang="zh-CN" altLang="en-US" sz="2800" b="1">
                <a:latin typeface="宋体" panose="02010600030101010101" pitchFamily="2" charset="-122"/>
              </a:rPr>
              <a:t>两个参考系中相应的时空坐标值之间的关系</a:t>
            </a:r>
            <a:endParaRPr kumimoji="1" lang="zh-CN" altLang="en-US" sz="2800" b="1">
              <a:latin typeface="宋体" panose="02010600030101010101" pitchFamily="2" charset="-122"/>
            </a:endParaRPr>
          </a:p>
        </p:txBody>
      </p:sp>
      <p:grpSp>
        <p:nvGrpSpPr>
          <p:cNvPr id="10" name="Group 66"/>
          <p:cNvGrpSpPr/>
          <p:nvPr/>
        </p:nvGrpSpPr>
        <p:grpSpPr bwMode="auto">
          <a:xfrm>
            <a:off x="4519613" y="2492375"/>
            <a:ext cx="1512887" cy="477838"/>
            <a:chOff x="3061" y="2840"/>
            <a:chExt cx="953" cy="301"/>
          </a:xfrm>
        </p:grpSpPr>
        <p:sp>
          <p:nvSpPr>
            <p:cNvPr id="53268" name="Line 67"/>
            <p:cNvSpPr>
              <a:spLocks noChangeShapeType="1"/>
            </p:cNvSpPr>
            <p:nvPr/>
          </p:nvSpPr>
          <p:spPr bwMode="auto">
            <a:xfrm flipV="1">
              <a:off x="3061" y="3113"/>
              <a:ext cx="953"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269" name="Object 68"/>
            <p:cNvGraphicFramePr>
              <a:graphicFrameLocks noChangeAspect="1"/>
            </p:cNvGraphicFramePr>
            <p:nvPr/>
          </p:nvGraphicFramePr>
          <p:xfrm>
            <a:off x="3379" y="2840"/>
            <a:ext cx="308" cy="301"/>
          </p:xfrm>
          <a:graphic>
            <a:graphicData uri="http://schemas.openxmlformats.org/presentationml/2006/ole">
              <mc:AlternateContent xmlns:mc="http://schemas.openxmlformats.org/markup-compatibility/2006">
                <mc:Choice xmlns:v="urn:schemas-microsoft-com:vml" Requires="v">
                  <p:oleObj spid="_x0000_s53429" name="公式" r:id="rId31" imgW="254000" imgH="203200" progId="Equation.3">
                    <p:embed/>
                  </p:oleObj>
                </mc:Choice>
                <mc:Fallback>
                  <p:oleObj name="公式" r:id="rId31" imgW="254000" imgH="203200" progId="Equation.3">
                    <p:embed/>
                    <p:pic>
                      <p:nvPicPr>
                        <p:cNvPr id="0" name="Object 6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79" y="2840"/>
                          <a:ext cx="308"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blinds(horizontal)">
                                      <p:cBhvr>
                                        <p:cTn id="7" dur="500"/>
                                        <p:tgtEl>
                                          <p:spTgt spid="98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par>
                          <p:cTn id="23" fill="hold">
                            <p:stCondLst>
                              <p:cond delay="500"/>
                            </p:stCondLst>
                            <p:childTnLst>
                              <p:par>
                                <p:cTn id="24" presetID="3" presetClass="entr" presetSubtype="5" fill="hold" grpId="0" nodeType="afterEffect">
                                  <p:stCondLst>
                                    <p:cond delay="0"/>
                                  </p:stCondLst>
                                  <p:childTnLst>
                                    <p:set>
                                      <p:cBhvr>
                                        <p:cTn id="25" dur="1" fill="hold">
                                          <p:stCondLst>
                                            <p:cond delay="0"/>
                                          </p:stCondLst>
                                        </p:cTn>
                                        <p:tgtEl>
                                          <p:spTgt spid="98353"/>
                                        </p:tgtEl>
                                        <p:attrNameLst>
                                          <p:attrName>style.visibility</p:attrName>
                                        </p:attrNameLst>
                                      </p:cBhvr>
                                      <p:to>
                                        <p:strVal val="visible"/>
                                      </p:to>
                                    </p:set>
                                    <p:animEffect transition="in" filter="blinds(vertical)">
                                      <p:cBhvr>
                                        <p:cTn id="26" dur="500"/>
                                        <p:tgtEl>
                                          <p:spTgt spid="9835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8334"/>
                                        </p:tgtEl>
                                        <p:attrNameLst>
                                          <p:attrName>style.visibility</p:attrName>
                                        </p:attrNameLst>
                                      </p:cBhvr>
                                      <p:to>
                                        <p:strVal val="visible"/>
                                      </p:to>
                                    </p:set>
                                    <p:animEffect transition="in" filter="blinds(horizontal)">
                                      <p:cBhvr>
                                        <p:cTn id="31" dur="500"/>
                                        <p:tgtEl>
                                          <p:spTgt spid="98334"/>
                                        </p:tgtEl>
                                      </p:cBhvr>
                                    </p:animEffect>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98335"/>
                                        </p:tgtEl>
                                        <p:attrNameLst>
                                          <p:attrName>style.visibility</p:attrName>
                                        </p:attrNameLst>
                                      </p:cBhvr>
                                      <p:to>
                                        <p:strVal val="visible"/>
                                      </p:to>
                                    </p:set>
                                    <p:animEffect transition="in" filter="blinds(horizontal)">
                                      <p:cBhvr>
                                        <p:cTn id="35" dur="500"/>
                                        <p:tgtEl>
                                          <p:spTgt spid="9833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8354"/>
                                        </p:tgtEl>
                                        <p:attrNameLst>
                                          <p:attrName>style.visibility</p:attrName>
                                        </p:attrNameLst>
                                      </p:cBhvr>
                                      <p:to>
                                        <p:strVal val="visible"/>
                                      </p:to>
                                    </p:set>
                                    <p:animEffect transition="in" filter="blinds(horizontal)">
                                      <p:cBhvr>
                                        <p:cTn id="40" dur="500"/>
                                        <p:tgtEl>
                                          <p:spTgt spid="98354"/>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98355"/>
                                        </p:tgtEl>
                                        <p:attrNameLst>
                                          <p:attrName>style.visibility</p:attrName>
                                        </p:attrNameLst>
                                      </p:cBhvr>
                                      <p:to>
                                        <p:strVal val="visible"/>
                                      </p:to>
                                    </p:set>
                                    <p:animEffect transition="in" filter="blinds(horizontal)">
                                      <p:cBhvr>
                                        <p:cTn id="44" dur="500"/>
                                        <p:tgtEl>
                                          <p:spTgt spid="9835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98329"/>
                                        </p:tgtEl>
                                        <p:attrNameLst>
                                          <p:attrName>style.visibility</p:attrName>
                                        </p:attrNameLst>
                                      </p:cBhvr>
                                      <p:to>
                                        <p:strVal val="visible"/>
                                      </p:to>
                                    </p:set>
                                    <p:animEffect transition="in" filter="wipe(up)">
                                      <p:cBhvr>
                                        <p:cTn id="49" dur="500"/>
                                        <p:tgtEl>
                                          <p:spTgt spid="98329"/>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98339"/>
                                        </p:tgtEl>
                                        <p:attrNameLst>
                                          <p:attrName>style.visibility</p:attrName>
                                        </p:attrNameLst>
                                      </p:cBhvr>
                                      <p:to>
                                        <p:strVal val="visible"/>
                                      </p:to>
                                    </p:set>
                                    <p:animEffect transition="in" filter="wipe(down)">
                                      <p:cBhvr>
                                        <p:cTn id="53" dur="500"/>
                                        <p:tgtEl>
                                          <p:spTgt spid="98339"/>
                                        </p:tgtEl>
                                      </p:cBhvr>
                                    </p:animEffect>
                                  </p:childTnLst>
                                </p:cTn>
                              </p:par>
                            </p:childTnLst>
                          </p:cTn>
                        </p:par>
                        <p:par>
                          <p:cTn id="54" fill="hold">
                            <p:stCondLst>
                              <p:cond delay="1000"/>
                            </p:stCondLst>
                            <p:childTnLst>
                              <p:par>
                                <p:cTn id="55" presetID="3" presetClass="entr" presetSubtype="10"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8330"/>
                                        </p:tgtEl>
                                        <p:attrNameLst>
                                          <p:attrName>style.visibility</p:attrName>
                                        </p:attrNameLst>
                                      </p:cBhvr>
                                      <p:to>
                                        <p:strVal val="visible"/>
                                      </p:to>
                                    </p:set>
                                    <p:animEffect transition="in" filter="wipe(down)">
                                      <p:cBhvr>
                                        <p:cTn id="62" dur="500"/>
                                        <p:tgtEl>
                                          <p:spTgt spid="98330"/>
                                        </p:tgtEl>
                                      </p:cBhvr>
                                    </p:animEffect>
                                  </p:childTnLst>
                                </p:cTn>
                              </p:par>
                            </p:childTnLst>
                          </p:cTn>
                        </p:par>
                        <p:par>
                          <p:cTn id="63" fill="hold">
                            <p:stCondLst>
                              <p:cond delay="500"/>
                            </p:stCondLst>
                            <p:childTnLst>
                              <p:par>
                                <p:cTn id="64" presetID="3" presetClass="entr" presetSubtype="1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blinds(horizontal)">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linds(horizontal)">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5"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linds(vertical)">
                                      <p:cBhvr>
                                        <p:cTn id="76" dur="500"/>
                                        <p:tgtEl>
                                          <p:spTgt spid="9"/>
                                        </p:tgtEl>
                                      </p:cBhvr>
                                    </p:animEffect>
                                  </p:childTnLst>
                                </p:cTn>
                              </p:par>
                            </p:childTnLst>
                          </p:cTn>
                        </p:par>
                        <p:par>
                          <p:cTn id="77" fill="hold">
                            <p:stCondLst>
                              <p:cond delay="500"/>
                            </p:stCondLst>
                            <p:childTnLst>
                              <p:par>
                                <p:cTn id="78" presetID="23" presetClass="entr" presetSubtype="16" fill="hold" grpId="0" nodeType="afterEffect">
                                  <p:stCondLst>
                                    <p:cond delay="0"/>
                                  </p:stCondLst>
                                  <p:childTnLst>
                                    <p:set>
                                      <p:cBhvr>
                                        <p:cTn id="79" dur="1" fill="hold">
                                          <p:stCondLst>
                                            <p:cond delay="0"/>
                                          </p:stCondLst>
                                        </p:cTn>
                                        <p:tgtEl>
                                          <p:spTgt spid="98366"/>
                                        </p:tgtEl>
                                        <p:attrNameLst>
                                          <p:attrName>style.visibility</p:attrName>
                                        </p:attrNameLst>
                                      </p:cBhvr>
                                      <p:to>
                                        <p:strVal val="visible"/>
                                      </p:to>
                                    </p:set>
                                    <p:anim calcmode="lin" valueType="num">
                                      <p:cBhvr>
                                        <p:cTn id="80" dur="500" fill="hold"/>
                                        <p:tgtEl>
                                          <p:spTgt spid="98366"/>
                                        </p:tgtEl>
                                        <p:attrNameLst>
                                          <p:attrName>ppt_w</p:attrName>
                                        </p:attrNameLst>
                                      </p:cBhvr>
                                      <p:tavLst>
                                        <p:tav tm="0">
                                          <p:val>
                                            <p:fltVal val="0"/>
                                          </p:val>
                                        </p:tav>
                                        <p:tav tm="100000">
                                          <p:val>
                                            <p:strVal val="#ppt_w"/>
                                          </p:val>
                                        </p:tav>
                                      </p:tavLst>
                                    </p:anim>
                                    <p:anim calcmode="lin" valueType="num">
                                      <p:cBhvr>
                                        <p:cTn id="81" dur="500" fill="hold"/>
                                        <p:tgtEl>
                                          <p:spTgt spid="98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utoUpdateAnimBg="0" build="p"/>
      <p:bldP spid="98329" grpId="0" animBg="1"/>
      <p:bldP spid="98330" grpId="0" animBg="1"/>
      <p:bldP spid="98339" grpId="0" animBg="1"/>
      <p:bldP spid="98353" grpId="0" autoUpdateAnimBg="0"/>
      <p:bldP spid="9836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8"/>
          <p:cNvSpPr>
            <a:spLocks noGrp="1"/>
          </p:cNvSpPr>
          <p:nvPr>
            <p:ph type="sldNum" sz="quarter" idx="12"/>
          </p:nvPr>
        </p:nvSpPr>
        <p:spPr>
          <a:xfrm>
            <a:off x="723900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6A9A238-849E-4501-A452-42F7D582BDA2}" type="slidenum">
              <a:rPr lang="en-US" altLang="zh-CN" sz="1800" smtClean="0">
                <a:solidFill>
                  <a:srgbClr val="0000FF"/>
                </a:solidFill>
              </a:rPr>
            </a:fld>
            <a:endParaRPr lang="en-US" altLang="zh-CN" sz="1800" smtClean="0">
              <a:solidFill>
                <a:srgbClr val="0000FF"/>
              </a:solidFill>
            </a:endParaRPr>
          </a:p>
        </p:txBody>
      </p:sp>
      <p:grpSp>
        <p:nvGrpSpPr>
          <p:cNvPr id="2" name="Group 127"/>
          <p:cNvGrpSpPr/>
          <p:nvPr/>
        </p:nvGrpSpPr>
        <p:grpSpPr bwMode="auto">
          <a:xfrm>
            <a:off x="188913" y="222250"/>
            <a:ext cx="5083175" cy="1487488"/>
            <a:chOff x="214" y="1653"/>
            <a:chExt cx="3202" cy="937"/>
          </a:xfrm>
        </p:grpSpPr>
        <p:graphicFrame>
          <p:nvGraphicFramePr>
            <p:cNvPr id="54340" name="Object 8"/>
            <p:cNvGraphicFramePr>
              <a:graphicFrameLocks noChangeAspect="1"/>
            </p:cNvGraphicFramePr>
            <p:nvPr/>
          </p:nvGraphicFramePr>
          <p:xfrm>
            <a:off x="532" y="1977"/>
            <a:ext cx="1234" cy="302"/>
          </p:xfrm>
          <a:graphic>
            <a:graphicData uri="http://schemas.openxmlformats.org/presentationml/2006/ole">
              <mc:AlternateContent xmlns:mc="http://schemas.openxmlformats.org/markup-compatibility/2006">
                <mc:Choice xmlns:v="urn:schemas-microsoft-com:vml" Requires="v">
                  <p:oleObj spid="_x0000_s54511" name="Equation" r:id="rId1" imgW="711200" imgH="177800" progId="Equation.DSMT4">
                    <p:embed/>
                  </p:oleObj>
                </mc:Choice>
                <mc:Fallback>
                  <p:oleObj name="Equation" r:id="rId1" imgW="711200" imgH="1778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 y="1977"/>
                          <a:ext cx="123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41" name="Object 9"/>
            <p:cNvGraphicFramePr>
              <a:graphicFrameLocks noChangeAspect="1"/>
            </p:cNvGraphicFramePr>
            <p:nvPr/>
          </p:nvGraphicFramePr>
          <p:xfrm>
            <a:off x="523" y="2274"/>
            <a:ext cx="1357" cy="316"/>
          </p:xfrm>
          <a:graphic>
            <a:graphicData uri="http://schemas.openxmlformats.org/presentationml/2006/ole">
              <mc:AlternateContent xmlns:mc="http://schemas.openxmlformats.org/markup-compatibility/2006">
                <mc:Choice xmlns:v="urn:schemas-microsoft-com:vml" Requires="v">
                  <p:oleObj spid="_x0000_s54512" name="Equation" r:id="rId3" imgW="748665" imgH="177800" progId="Equation.DSMT4">
                    <p:embed/>
                  </p:oleObj>
                </mc:Choice>
                <mc:Fallback>
                  <p:oleObj name="Equation" r:id="rId3" imgW="748665" imgH="177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 y="2274"/>
                          <a:ext cx="135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62" name="Rectangle 11"/>
            <p:cNvSpPr>
              <a:spLocks noChangeArrowheads="1"/>
            </p:cNvSpPr>
            <p:nvPr/>
          </p:nvSpPr>
          <p:spPr bwMode="auto">
            <a:xfrm>
              <a:off x="214" y="1653"/>
              <a:ext cx="320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defRPr/>
              </a:pPr>
              <a:r>
                <a:rPr lang="zh-CN" altLang="en-US" sz="2800" b="1" dirty="0">
                  <a:latin typeface="+mn-ea"/>
                  <a:ea typeface="+mn-ea"/>
                  <a:cs typeface="Times New Roman" panose="02020603050405020304" pitchFamily="18" charset="0"/>
                </a:rPr>
                <a:t>当</a:t>
              </a:r>
              <a:r>
                <a:rPr lang="en-US" altLang="zh-CN" sz="2800" b="1" i="1" dirty="0">
                  <a:latin typeface="Book Antiqua" panose="02040602050305030304" pitchFamily="18" charset="0"/>
                  <a:ea typeface="+mn-ea"/>
                  <a:cs typeface="Times New Roman" panose="02020603050405020304" pitchFamily="18" charset="0"/>
                </a:rPr>
                <a:t>v</a:t>
              </a:r>
              <a:r>
                <a:rPr lang="en-US" altLang="zh-CN" sz="2800" b="1" dirty="0">
                  <a:latin typeface="Times New Roman" panose="02020603050405020304" pitchFamily="18" charset="0"/>
                  <a:ea typeface="+mn-ea"/>
                  <a:cs typeface="Times New Roman" panose="02020603050405020304" pitchFamily="18" charset="0"/>
                </a:rPr>
                <a:t>&lt;&lt;</a:t>
              </a:r>
              <a:r>
                <a:rPr lang="en-US" altLang="zh-CN" sz="2800" b="1" i="1" dirty="0">
                  <a:latin typeface="Times New Roman" panose="02020603050405020304" pitchFamily="18" charset="0"/>
                  <a:ea typeface="+mn-ea"/>
                  <a:cs typeface="Times New Roman" panose="02020603050405020304" pitchFamily="18" charset="0"/>
                </a:rPr>
                <a:t>c</a:t>
              </a:r>
              <a:r>
                <a:rPr lang="zh-CN" altLang="en-US" sz="2800" b="1" dirty="0">
                  <a:latin typeface="+mn-ea"/>
                  <a:ea typeface="+mn-ea"/>
                  <a:cs typeface="Times New Roman" panose="02020603050405020304" pitchFamily="18" charset="0"/>
                </a:rPr>
                <a:t>，伽利略变换</a:t>
              </a:r>
              <a:endParaRPr lang="zh-CN" altLang="en-US" sz="2800" b="1" dirty="0">
                <a:solidFill>
                  <a:srgbClr val="0000CC"/>
                </a:solidFill>
                <a:latin typeface="+mn-ea"/>
                <a:ea typeface="+mn-ea"/>
                <a:cs typeface="Times New Roman" panose="02020603050405020304" pitchFamily="18" charset="0"/>
              </a:endParaRPr>
            </a:p>
          </p:txBody>
        </p:sp>
      </p:grpSp>
      <p:graphicFrame>
        <p:nvGraphicFramePr>
          <p:cNvPr id="377856" name="Object 2"/>
          <p:cNvGraphicFramePr>
            <a:graphicFrameLocks noChangeAspect="1"/>
          </p:cNvGraphicFramePr>
          <p:nvPr/>
        </p:nvGraphicFramePr>
        <p:xfrm>
          <a:off x="373063" y="3294063"/>
          <a:ext cx="2589212" cy="549275"/>
        </p:xfrm>
        <a:graphic>
          <a:graphicData uri="http://schemas.openxmlformats.org/presentationml/2006/ole">
            <mc:AlternateContent xmlns:mc="http://schemas.openxmlformats.org/markup-compatibility/2006">
              <mc:Choice xmlns:v="urn:schemas-microsoft-com:vml" Requires="v">
                <p:oleObj spid="_x0000_s54513" name="Equation" r:id="rId5" imgW="939165" imgH="203200" progId="Equation.DSMT4">
                  <p:embed/>
                </p:oleObj>
              </mc:Choice>
              <mc:Fallback>
                <p:oleObj name="Equation" r:id="rId5" imgW="939165" imgH="203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063" y="3294063"/>
                        <a:ext cx="2589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7857" name="Object 3"/>
          <p:cNvGraphicFramePr>
            <a:graphicFrameLocks noChangeAspect="1"/>
          </p:cNvGraphicFramePr>
          <p:nvPr/>
        </p:nvGraphicFramePr>
        <p:xfrm>
          <a:off x="384175" y="3867150"/>
          <a:ext cx="2701925" cy="573088"/>
        </p:xfrm>
        <a:graphic>
          <a:graphicData uri="http://schemas.openxmlformats.org/presentationml/2006/ole">
            <mc:AlternateContent xmlns:mc="http://schemas.openxmlformats.org/markup-compatibility/2006">
              <mc:Choice xmlns:v="urn:schemas-microsoft-com:vml" Requires="v">
                <p:oleObj spid="_x0000_s54514" name="Equation" r:id="rId7" imgW="939165" imgH="203200" progId="Equation.DSMT4">
                  <p:embed/>
                </p:oleObj>
              </mc:Choice>
              <mc:Fallback>
                <p:oleObj name="Equation" r:id="rId7" imgW="939165" imgH="2032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75" y="3867150"/>
                        <a:ext cx="27019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4140" name="Rectangle 12"/>
          <p:cNvSpPr>
            <a:spLocks noChangeArrowheads="1"/>
          </p:cNvSpPr>
          <p:nvPr/>
        </p:nvSpPr>
        <p:spPr bwMode="auto">
          <a:xfrm>
            <a:off x="171450" y="1765300"/>
            <a:ext cx="30353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just">
              <a:defRPr/>
            </a:pPr>
            <a:r>
              <a:rPr lang="zh-CN" altLang="en-US" sz="2800" b="1" dirty="0">
                <a:solidFill>
                  <a:srgbClr val="FF0000"/>
                </a:solidFill>
                <a:latin typeface="+mn-ea"/>
                <a:ea typeface="+mn-ea"/>
              </a:rPr>
              <a:t>一般情况，时空变换</a:t>
            </a:r>
            <a:r>
              <a:rPr lang="zh-CN" altLang="en-US" sz="2800" b="1" dirty="0">
                <a:solidFill>
                  <a:srgbClr val="0000CC"/>
                </a:solidFill>
                <a:latin typeface="+mn-ea"/>
                <a:ea typeface="+mn-ea"/>
              </a:rPr>
              <a:t>（线性变换）</a:t>
            </a:r>
            <a:r>
              <a:rPr lang="zh-CN" altLang="en-US" sz="2800" b="1" dirty="0">
                <a:solidFill>
                  <a:srgbClr val="FF0000"/>
                </a:solidFill>
                <a:latin typeface="+mn-ea"/>
                <a:ea typeface="+mn-ea"/>
              </a:rPr>
              <a:t>的最简单形式为</a:t>
            </a:r>
            <a:endParaRPr lang="zh-CN" altLang="en-US" sz="2800" b="1" dirty="0">
              <a:solidFill>
                <a:srgbClr val="FF0000"/>
              </a:solidFill>
              <a:latin typeface="+mn-ea"/>
              <a:ea typeface="+mn-ea"/>
            </a:endParaRPr>
          </a:p>
        </p:txBody>
      </p:sp>
      <p:grpSp>
        <p:nvGrpSpPr>
          <p:cNvPr id="3" name="Group 114"/>
          <p:cNvGrpSpPr/>
          <p:nvPr/>
        </p:nvGrpSpPr>
        <p:grpSpPr bwMode="auto">
          <a:xfrm>
            <a:off x="5613400" y="3316288"/>
            <a:ext cx="3429000" cy="1100137"/>
            <a:chOff x="436" y="3793"/>
            <a:chExt cx="2160" cy="693"/>
          </a:xfrm>
        </p:grpSpPr>
        <p:graphicFrame>
          <p:nvGraphicFramePr>
            <p:cNvPr id="54336" name="Object 6"/>
            <p:cNvGraphicFramePr>
              <a:graphicFrameLocks noChangeAspect="1"/>
            </p:cNvGraphicFramePr>
            <p:nvPr/>
          </p:nvGraphicFramePr>
          <p:xfrm>
            <a:off x="498" y="4152"/>
            <a:ext cx="1427" cy="334"/>
          </p:xfrm>
          <a:graphic>
            <a:graphicData uri="http://schemas.openxmlformats.org/presentationml/2006/ole">
              <mc:AlternateContent xmlns:mc="http://schemas.openxmlformats.org/markup-compatibility/2006">
                <mc:Choice xmlns:v="urn:schemas-microsoft-com:vml" Requires="v">
                  <p:oleObj spid="_x0000_s54515" name="公式" r:id="rId9" imgW="965200" imgH="203200" progId="Equation.3">
                    <p:embed/>
                  </p:oleObj>
                </mc:Choice>
                <mc:Fallback>
                  <p:oleObj name="公式" r:id="rId9" imgW="965200" imgH="203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 y="4152"/>
                          <a:ext cx="1427"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337" name="Group 116"/>
            <p:cNvGrpSpPr/>
            <p:nvPr/>
          </p:nvGrpSpPr>
          <p:grpSpPr bwMode="auto">
            <a:xfrm>
              <a:off x="436" y="3793"/>
              <a:ext cx="2160" cy="339"/>
              <a:chOff x="571" y="2651"/>
              <a:chExt cx="2160" cy="339"/>
            </a:xfrm>
          </p:grpSpPr>
          <p:sp>
            <p:nvSpPr>
              <p:cNvPr id="8258" name="Rectangle 117"/>
              <p:cNvSpPr>
                <a:spLocks noChangeArrowheads="1"/>
              </p:cNvSpPr>
              <p:nvPr/>
            </p:nvSpPr>
            <p:spPr bwMode="auto">
              <a:xfrm>
                <a:off x="571" y="2651"/>
                <a:ext cx="216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defRPr/>
                </a:pPr>
                <a:r>
                  <a:rPr lang="zh-CN" altLang="en-US" sz="2800" b="1" dirty="0">
                    <a:latin typeface="+mn-ea"/>
                    <a:ea typeface="+mn-ea"/>
                  </a:rPr>
                  <a:t>要求        时：</a:t>
                </a:r>
                <a:endParaRPr lang="zh-CN" altLang="en-US" sz="2800" b="1" dirty="0">
                  <a:latin typeface="+mn-ea"/>
                  <a:ea typeface="+mn-ea"/>
                </a:endParaRPr>
              </a:p>
            </p:txBody>
          </p:sp>
          <p:graphicFrame>
            <p:nvGraphicFramePr>
              <p:cNvPr id="54339" name="Object 7"/>
              <p:cNvGraphicFramePr>
                <a:graphicFrameLocks noChangeAspect="1"/>
              </p:cNvGraphicFramePr>
              <p:nvPr/>
            </p:nvGraphicFramePr>
            <p:xfrm>
              <a:off x="1108" y="2708"/>
              <a:ext cx="753" cy="282"/>
            </p:xfrm>
            <a:graphic>
              <a:graphicData uri="http://schemas.openxmlformats.org/presentationml/2006/ole">
                <mc:AlternateContent xmlns:mc="http://schemas.openxmlformats.org/markup-compatibility/2006">
                  <mc:Choice xmlns:v="urn:schemas-microsoft-com:vml" Requires="v">
                    <p:oleObj spid="_x0000_s54516" name="Equation" r:id="rId11" imgW="444500" imgH="139700" progId="Equation.DSMT4">
                      <p:embed/>
                    </p:oleObj>
                  </mc:Choice>
                  <mc:Fallback>
                    <p:oleObj name="Equation" r:id="rId11" imgW="444500" imgH="1397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8" y="2708"/>
                            <a:ext cx="753"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 name="Group 130"/>
          <p:cNvGrpSpPr/>
          <p:nvPr/>
        </p:nvGrpSpPr>
        <p:grpSpPr bwMode="auto">
          <a:xfrm>
            <a:off x="3479800" y="3298825"/>
            <a:ext cx="1531938" cy="1136650"/>
            <a:chOff x="3458" y="2931"/>
            <a:chExt cx="965" cy="716"/>
          </a:xfrm>
        </p:grpSpPr>
        <p:grpSp>
          <p:nvGrpSpPr>
            <p:cNvPr id="54330" name="Group 131"/>
            <p:cNvGrpSpPr/>
            <p:nvPr/>
          </p:nvGrpSpPr>
          <p:grpSpPr bwMode="auto">
            <a:xfrm>
              <a:off x="3467" y="2931"/>
              <a:ext cx="956" cy="351"/>
              <a:chOff x="847" y="425"/>
              <a:chExt cx="956" cy="351"/>
            </a:xfrm>
          </p:grpSpPr>
          <p:graphicFrame>
            <p:nvGraphicFramePr>
              <p:cNvPr id="54334" name="Object 5"/>
              <p:cNvGraphicFramePr>
                <a:graphicFrameLocks noChangeAspect="1"/>
              </p:cNvGraphicFramePr>
              <p:nvPr/>
            </p:nvGraphicFramePr>
            <p:xfrm>
              <a:off x="847" y="469"/>
              <a:ext cx="691" cy="307"/>
            </p:xfrm>
            <a:graphic>
              <a:graphicData uri="http://schemas.openxmlformats.org/presentationml/2006/ole">
                <mc:AlternateContent xmlns:mc="http://schemas.openxmlformats.org/markup-compatibility/2006">
                  <mc:Choice xmlns:v="urn:schemas-microsoft-com:vml" Requires="v">
                    <p:oleObj spid="_x0000_s54517" name="Equation" r:id="rId13" imgW="457200" imgH="203200" progId="Equation.3">
                      <p:embed/>
                    </p:oleObj>
                  </mc:Choice>
                  <mc:Fallback>
                    <p:oleObj name="Equation" r:id="rId13" imgW="457200" imgH="2032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7" y="469"/>
                            <a:ext cx="691"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55" name="Rectangle 133"/>
              <p:cNvSpPr>
                <a:spLocks noChangeArrowheads="1"/>
              </p:cNvSpPr>
              <p:nvPr/>
            </p:nvSpPr>
            <p:spPr bwMode="auto">
              <a:xfrm>
                <a:off x="1460" y="425"/>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defTabSz="762000">
                  <a:defRPr/>
                </a:pPr>
                <a:r>
                  <a:rPr lang="zh-CN" altLang="en-US" sz="2800" b="1">
                    <a:latin typeface="+mn-ea"/>
                    <a:ea typeface="+mn-ea"/>
                  </a:rPr>
                  <a:t>系</a:t>
                </a:r>
                <a:endParaRPr lang="zh-CN" altLang="en-US" sz="2800" b="1">
                  <a:latin typeface="+mn-ea"/>
                  <a:ea typeface="+mn-ea"/>
                </a:endParaRPr>
              </a:p>
            </p:txBody>
          </p:sp>
        </p:grpSp>
        <p:grpSp>
          <p:nvGrpSpPr>
            <p:cNvPr id="54331" name="Group 134"/>
            <p:cNvGrpSpPr/>
            <p:nvPr/>
          </p:nvGrpSpPr>
          <p:grpSpPr bwMode="auto">
            <a:xfrm>
              <a:off x="3458" y="3304"/>
              <a:ext cx="826" cy="343"/>
              <a:chOff x="2371" y="440"/>
              <a:chExt cx="826" cy="343"/>
            </a:xfrm>
          </p:grpSpPr>
          <p:graphicFrame>
            <p:nvGraphicFramePr>
              <p:cNvPr id="54332" name="Object 4"/>
              <p:cNvGraphicFramePr>
                <a:graphicFrameLocks noChangeAspect="1"/>
              </p:cNvGraphicFramePr>
              <p:nvPr/>
            </p:nvGraphicFramePr>
            <p:xfrm>
              <a:off x="2371" y="476"/>
              <a:ext cx="575" cy="307"/>
            </p:xfrm>
            <a:graphic>
              <a:graphicData uri="http://schemas.openxmlformats.org/presentationml/2006/ole">
                <mc:AlternateContent xmlns:mc="http://schemas.openxmlformats.org/markup-compatibility/2006">
                  <mc:Choice xmlns:v="urn:schemas-microsoft-com:vml" Requires="v">
                    <p:oleObj spid="_x0000_s54518" name="Equation" r:id="rId15" imgW="381000" imgH="203200" progId="Equation.3">
                      <p:embed/>
                    </p:oleObj>
                  </mc:Choice>
                  <mc:Fallback>
                    <p:oleObj name="Equation" r:id="rId15" imgW="381000" imgH="203200"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71" y="476"/>
                            <a:ext cx="575"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53" name="Rectangle 136"/>
              <p:cNvSpPr>
                <a:spLocks noChangeArrowheads="1"/>
              </p:cNvSpPr>
              <p:nvPr/>
            </p:nvSpPr>
            <p:spPr bwMode="auto">
              <a:xfrm>
                <a:off x="2854" y="440"/>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defTabSz="762000">
                  <a:defRPr/>
                </a:pPr>
                <a:r>
                  <a:rPr lang="zh-CN" altLang="en-US" sz="2800" b="1">
                    <a:latin typeface="+mn-ea"/>
                    <a:ea typeface="+mn-ea"/>
                  </a:rPr>
                  <a:t>系</a:t>
                </a:r>
                <a:endParaRPr lang="zh-CN" altLang="en-US" sz="2800" b="1">
                  <a:latin typeface="+mn-ea"/>
                  <a:ea typeface="+mn-ea"/>
                </a:endParaRPr>
              </a:p>
            </p:txBody>
          </p:sp>
        </p:grpSp>
      </p:grpSp>
      <p:grpSp>
        <p:nvGrpSpPr>
          <p:cNvPr id="54281" name="Group 85"/>
          <p:cNvGrpSpPr/>
          <p:nvPr/>
        </p:nvGrpSpPr>
        <p:grpSpPr bwMode="auto">
          <a:xfrm>
            <a:off x="3278188" y="-80963"/>
            <a:ext cx="5526087" cy="3379788"/>
            <a:chOff x="2875817" y="0"/>
            <a:chExt cx="5526088" cy="3379787"/>
          </a:xfrm>
        </p:grpSpPr>
        <p:grpSp>
          <p:nvGrpSpPr>
            <p:cNvPr id="54292" name="Group 42"/>
            <p:cNvGrpSpPr/>
            <p:nvPr/>
          </p:nvGrpSpPr>
          <p:grpSpPr bwMode="auto">
            <a:xfrm>
              <a:off x="2875817" y="0"/>
              <a:ext cx="5103813" cy="3379787"/>
              <a:chOff x="2426" y="527"/>
              <a:chExt cx="3215" cy="2129"/>
            </a:xfrm>
          </p:grpSpPr>
          <p:grpSp>
            <p:nvGrpSpPr>
              <p:cNvPr id="54310" name="Group 5"/>
              <p:cNvGrpSpPr/>
              <p:nvPr/>
            </p:nvGrpSpPr>
            <p:grpSpPr bwMode="auto">
              <a:xfrm>
                <a:off x="2426" y="527"/>
                <a:ext cx="3215" cy="2129"/>
                <a:chOff x="57" y="1952"/>
                <a:chExt cx="3215" cy="2129"/>
              </a:xfrm>
            </p:grpSpPr>
            <p:sp>
              <p:nvSpPr>
                <p:cNvPr id="54314" name="Line 6"/>
                <p:cNvSpPr>
                  <a:spLocks noChangeShapeType="1"/>
                </p:cNvSpPr>
                <p:nvPr/>
              </p:nvSpPr>
              <p:spPr bwMode="auto">
                <a:xfrm>
                  <a:off x="748" y="3521"/>
                  <a:ext cx="2359"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5" name="Text Box 7"/>
                <p:cNvSpPr txBox="1">
                  <a:spLocks noChangeArrowheads="1"/>
                </p:cNvSpPr>
                <p:nvPr/>
              </p:nvSpPr>
              <p:spPr bwMode="auto">
                <a:xfrm>
                  <a:off x="2871" y="3430"/>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sp>
              <p:nvSpPr>
                <p:cNvPr id="54316" name="Line 8"/>
                <p:cNvSpPr>
                  <a:spLocks noChangeShapeType="1"/>
                </p:cNvSpPr>
                <p:nvPr/>
              </p:nvSpPr>
              <p:spPr bwMode="auto">
                <a:xfrm flipH="1" flipV="1">
                  <a:off x="748" y="2160"/>
                  <a:ext cx="0" cy="135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7" name="Text Box 9"/>
                <p:cNvSpPr txBox="1">
                  <a:spLocks noChangeArrowheads="1"/>
                </p:cNvSpPr>
                <p:nvPr/>
              </p:nvSpPr>
              <p:spPr bwMode="auto">
                <a:xfrm>
                  <a:off x="539" y="1952"/>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y</a:t>
                  </a:r>
                  <a:endParaRPr kumimoji="1" lang="en-US" altLang="zh-CN" b="1" i="1">
                    <a:latin typeface="Times New Roman" panose="02020603050405020304" pitchFamily="18" charset="0"/>
                    <a:ea typeface="楷体_GB2312" pitchFamily="49" charset="-122"/>
                  </a:endParaRPr>
                </a:p>
              </p:txBody>
            </p:sp>
            <p:sp>
              <p:nvSpPr>
                <p:cNvPr id="54318" name="Text Box 10"/>
                <p:cNvSpPr txBox="1">
                  <a:spLocks noChangeArrowheads="1"/>
                </p:cNvSpPr>
                <p:nvPr/>
              </p:nvSpPr>
              <p:spPr bwMode="auto">
                <a:xfrm>
                  <a:off x="503" y="331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54319" name="Line 11"/>
                <p:cNvSpPr>
                  <a:spLocks noChangeShapeType="1"/>
                </p:cNvSpPr>
                <p:nvPr/>
              </p:nvSpPr>
              <p:spPr bwMode="auto">
                <a:xfrm flipH="1" flipV="1">
                  <a:off x="1701" y="2160"/>
                  <a:ext cx="0" cy="136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0" name="Line 12"/>
                <p:cNvSpPr>
                  <a:spLocks noChangeShapeType="1"/>
                </p:cNvSpPr>
                <p:nvPr/>
              </p:nvSpPr>
              <p:spPr bwMode="auto">
                <a:xfrm>
                  <a:off x="1701" y="3521"/>
                  <a:ext cx="1360" cy="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321" name="Object 13"/>
                <p:cNvGraphicFramePr>
                  <a:graphicFrameLocks noChangeAspect="1"/>
                </p:cNvGraphicFramePr>
                <p:nvPr/>
              </p:nvGraphicFramePr>
              <p:xfrm>
                <a:off x="1429" y="2432"/>
                <a:ext cx="272" cy="272"/>
              </p:xfrm>
              <a:graphic>
                <a:graphicData uri="http://schemas.openxmlformats.org/presentationml/2006/ole">
                  <mc:AlternateContent xmlns:mc="http://schemas.openxmlformats.org/markup-compatibility/2006">
                    <mc:Choice xmlns:v="urn:schemas-microsoft-com:vml" Requires="v">
                      <p:oleObj spid="_x0000_s54519" name="公式" r:id="rId17" imgW="254000" imgH="254000" progId="Equation.3">
                        <p:embed/>
                      </p:oleObj>
                    </mc:Choice>
                    <mc:Fallback>
                      <p:oleObj name="公式" r:id="rId17" imgW="254000" imgH="2540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29" y="2432"/>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2" name="Object 14"/>
                <p:cNvGraphicFramePr>
                  <a:graphicFrameLocks noChangeAspect="1"/>
                </p:cNvGraphicFramePr>
                <p:nvPr/>
              </p:nvGraphicFramePr>
              <p:xfrm>
                <a:off x="2867" y="3176"/>
                <a:ext cx="306" cy="315"/>
              </p:xfrm>
              <a:graphic>
                <a:graphicData uri="http://schemas.openxmlformats.org/presentationml/2006/ole">
                  <mc:AlternateContent xmlns:mc="http://schemas.openxmlformats.org/markup-compatibility/2006">
                    <mc:Choice xmlns:v="urn:schemas-microsoft-com:vml" Requires="v">
                      <p:oleObj spid="_x0000_s54520" name="公式" r:id="rId19" imgW="254000" imgH="254000" progId="Equation.3">
                        <p:embed/>
                      </p:oleObj>
                    </mc:Choice>
                    <mc:Fallback>
                      <p:oleObj name="公式" r:id="rId19" imgW="254000" imgH="25400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67" y="3176"/>
                              <a:ext cx="306"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3" name="Object 15"/>
                <p:cNvGraphicFramePr>
                  <a:graphicFrameLocks noChangeAspect="1"/>
                </p:cNvGraphicFramePr>
                <p:nvPr/>
              </p:nvGraphicFramePr>
              <p:xfrm>
                <a:off x="1447" y="1988"/>
                <a:ext cx="309" cy="363"/>
              </p:xfrm>
              <a:graphic>
                <a:graphicData uri="http://schemas.openxmlformats.org/presentationml/2006/ole">
                  <mc:AlternateContent xmlns:mc="http://schemas.openxmlformats.org/markup-compatibility/2006">
                    <mc:Choice xmlns:v="urn:schemas-microsoft-com:vml" Requires="v">
                      <p:oleObj spid="_x0000_s54521" name="公式" r:id="rId21" imgW="254000" imgH="292100" progId="Equation.3">
                        <p:embed/>
                      </p:oleObj>
                    </mc:Choice>
                    <mc:Fallback>
                      <p:oleObj name="公式" r:id="rId21" imgW="254000" imgH="29210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47" y="1988"/>
                              <a:ext cx="309"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4" name="Object 16"/>
                <p:cNvGraphicFramePr>
                  <a:graphicFrameLocks noChangeAspect="1"/>
                </p:cNvGraphicFramePr>
                <p:nvPr/>
              </p:nvGraphicFramePr>
              <p:xfrm>
                <a:off x="1474" y="3294"/>
                <a:ext cx="259" cy="250"/>
              </p:xfrm>
              <a:graphic>
                <a:graphicData uri="http://schemas.openxmlformats.org/presentationml/2006/ole">
                  <mc:AlternateContent xmlns:mc="http://schemas.openxmlformats.org/markup-compatibility/2006">
                    <mc:Choice xmlns:v="urn:schemas-microsoft-com:vml" Requires="v">
                      <p:oleObj spid="_x0000_s54522" name="公式" r:id="rId23" imgW="266700" imgH="254000" progId="Equation.3">
                        <p:embed/>
                      </p:oleObj>
                    </mc:Choice>
                    <mc:Fallback>
                      <p:oleObj name="公式" r:id="rId23" imgW="266700" imgH="254000" progId="Equation.3">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74" y="3294"/>
                              <a:ext cx="2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5" name="Object 17"/>
                <p:cNvGraphicFramePr>
                  <a:graphicFrameLocks noChangeAspect="1"/>
                </p:cNvGraphicFramePr>
                <p:nvPr/>
              </p:nvGraphicFramePr>
              <p:xfrm>
                <a:off x="521" y="2341"/>
                <a:ext cx="233" cy="272"/>
              </p:xfrm>
              <a:graphic>
                <a:graphicData uri="http://schemas.openxmlformats.org/presentationml/2006/ole">
                  <mc:AlternateContent xmlns:mc="http://schemas.openxmlformats.org/markup-compatibility/2006">
                    <mc:Choice xmlns:v="urn:schemas-microsoft-com:vml" Requires="v">
                      <p:oleObj spid="_x0000_s54523" name="公式" r:id="rId25" imgW="190500" imgH="254000" progId="Equation.3">
                        <p:embed/>
                      </p:oleObj>
                    </mc:Choice>
                    <mc:Fallback>
                      <p:oleObj name="公式" r:id="rId25" imgW="190500" imgH="254000" progId="Equation.3">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1" y="2341"/>
                              <a:ext cx="233"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26" name="Line 18"/>
                <p:cNvSpPr>
                  <a:spLocks noChangeShapeType="1"/>
                </p:cNvSpPr>
                <p:nvPr/>
              </p:nvSpPr>
              <p:spPr bwMode="auto">
                <a:xfrm flipH="1">
                  <a:off x="249" y="3521"/>
                  <a:ext cx="499" cy="40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7" name="Line 19"/>
                <p:cNvSpPr>
                  <a:spLocks noChangeShapeType="1"/>
                </p:cNvSpPr>
                <p:nvPr/>
              </p:nvSpPr>
              <p:spPr bwMode="auto">
                <a:xfrm flipH="1">
                  <a:off x="1202" y="3521"/>
                  <a:ext cx="499" cy="408"/>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328" name="Object 20"/>
                <p:cNvGraphicFramePr>
                  <a:graphicFrameLocks noChangeAspect="1"/>
                </p:cNvGraphicFramePr>
                <p:nvPr/>
              </p:nvGraphicFramePr>
              <p:xfrm>
                <a:off x="1002" y="3766"/>
                <a:ext cx="263" cy="315"/>
              </p:xfrm>
              <a:graphic>
                <a:graphicData uri="http://schemas.openxmlformats.org/presentationml/2006/ole">
                  <mc:AlternateContent xmlns:mc="http://schemas.openxmlformats.org/markup-compatibility/2006">
                    <mc:Choice xmlns:v="urn:schemas-microsoft-com:vml" Requires="v">
                      <p:oleObj spid="_x0000_s54524" name="公式" r:id="rId27" imgW="190500" imgH="254000" progId="Equation.3">
                        <p:embed/>
                      </p:oleObj>
                    </mc:Choice>
                    <mc:Fallback>
                      <p:oleObj name="公式" r:id="rId27" imgW="190500" imgH="254000" progId="Equation.3">
                        <p:embed/>
                        <p:pic>
                          <p:nvPicPr>
                            <p:cNvPr id="0"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02" y="3766"/>
                              <a:ext cx="263"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29" name="Text Box 21"/>
                <p:cNvSpPr txBox="1">
                  <a:spLocks noChangeArrowheads="1"/>
                </p:cNvSpPr>
                <p:nvPr/>
              </p:nvSpPr>
              <p:spPr bwMode="auto">
                <a:xfrm>
                  <a:off x="57" y="3655"/>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z</a:t>
                  </a:r>
                  <a:endParaRPr kumimoji="1" lang="en-US" altLang="zh-CN" b="1" i="1">
                    <a:latin typeface="Times New Roman" panose="02020603050405020304" pitchFamily="18" charset="0"/>
                    <a:ea typeface="楷体_GB2312" pitchFamily="49" charset="-122"/>
                  </a:endParaRPr>
                </a:p>
              </p:txBody>
            </p:sp>
          </p:grpSp>
          <p:grpSp>
            <p:nvGrpSpPr>
              <p:cNvPr id="54311" name="Group 22"/>
              <p:cNvGrpSpPr/>
              <p:nvPr/>
            </p:nvGrpSpPr>
            <p:grpSpPr bwMode="auto">
              <a:xfrm>
                <a:off x="4059" y="663"/>
                <a:ext cx="408" cy="363"/>
                <a:chOff x="3216" y="1162"/>
                <a:chExt cx="408" cy="363"/>
              </a:xfrm>
            </p:grpSpPr>
            <p:sp>
              <p:nvSpPr>
                <p:cNvPr id="54312" name="Line 23"/>
                <p:cNvSpPr>
                  <a:spLocks noChangeShapeType="1"/>
                </p:cNvSpPr>
                <p:nvPr/>
              </p:nvSpPr>
              <p:spPr bwMode="auto">
                <a:xfrm>
                  <a:off x="3216" y="1506"/>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4313" name="Object 24"/>
                <p:cNvGraphicFramePr>
                  <a:graphicFrameLocks noChangeAspect="1"/>
                </p:cNvGraphicFramePr>
                <p:nvPr/>
              </p:nvGraphicFramePr>
              <p:xfrm>
                <a:off x="3334" y="1162"/>
                <a:ext cx="254" cy="363"/>
              </p:xfrm>
              <a:graphic>
                <a:graphicData uri="http://schemas.openxmlformats.org/presentationml/2006/ole">
                  <mc:AlternateContent xmlns:mc="http://schemas.openxmlformats.org/markup-compatibility/2006">
                    <mc:Choice xmlns:v="urn:schemas-microsoft-com:vml" Requires="v">
                      <p:oleObj spid="_x0000_s54525" name="公式" r:id="rId29" imgW="127000" imgH="254000" progId="Equation.3">
                        <p:embed/>
                      </p:oleObj>
                    </mc:Choice>
                    <mc:Fallback>
                      <p:oleObj name="公式" r:id="rId29" imgW="127000" imgH="254000" progId="Equation.3">
                        <p:embed/>
                        <p:pic>
                          <p:nvPicPr>
                            <p:cNvPr id="0"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34" y="1162"/>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4293" name="Line 25"/>
            <p:cNvSpPr>
              <a:spLocks noChangeShapeType="1"/>
            </p:cNvSpPr>
            <p:nvPr/>
          </p:nvSpPr>
          <p:spPr bwMode="auto">
            <a:xfrm>
              <a:off x="6517542" y="942975"/>
              <a:ext cx="0" cy="1871662"/>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4" name="Line 26"/>
            <p:cNvSpPr>
              <a:spLocks noChangeShapeType="1"/>
            </p:cNvSpPr>
            <p:nvPr/>
          </p:nvSpPr>
          <p:spPr bwMode="auto">
            <a:xfrm flipV="1">
              <a:off x="6901717" y="2114550"/>
              <a:ext cx="0" cy="360362"/>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295" name="Group 63"/>
            <p:cNvGrpSpPr/>
            <p:nvPr/>
          </p:nvGrpSpPr>
          <p:grpSpPr bwMode="auto">
            <a:xfrm>
              <a:off x="6404830" y="393700"/>
              <a:ext cx="423862" cy="549275"/>
              <a:chOff x="4389" y="869"/>
              <a:chExt cx="267" cy="346"/>
            </a:xfrm>
          </p:grpSpPr>
          <p:sp>
            <p:nvSpPr>
              <p:cNvPr id="54308" name="Text Box 28"/>
              <p:cNvSpPr txBox="1">
                <a:spLocks noChangeArrowheads="1"/>
              </p:cNvSpPr>
              <p:nvPr/>
            </p:nvSpPr>
            <p:spPr bwMode="auto">
              <a:xfrm>
                <a:off x="4389" y="869"/>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P</a:t>
                </a:r>
                <a:endParaRPr kumimoji="1" lang="en-US" altLang="zh-CN" sz="2800" b="1" i="1">
                  <a:latin typeface="Times New Roman" panose="02020603050405020304" pitchFamily="18" charset="0"/>
                </a:endParaRPr>
              </a:p>
            </p:txBody>
          </p:sp>
          <p:sp>
            <p:nvSpPr>
              <p:cNvPr id="54309" name="Oval 29"/>
              <p:cNvSpPr>
                <a:spLocks noChangeArrowheads="1"/>
              </p:cNvSpPr>
              <p:nvPr/>
            </p:nvSpPr>
            <p:spPr bwMode="auto">
              <a:xfrm>
                <a:off x="4434" y="1165"/>
                <a:ext cx="48" cy="50"/>
              </a:xfrm>
              <a:prstGeom prst="ellipse">
                <a:avLst/>
              </a:prstGeom>
              <a:gradFill rotWithShape="1">
                <a:gsLst>
                  <a:gs pos="0">
                    <a:srgbClr val="FF0000">
                      <a:alpha val="50000"/>
                    </a:srgbClr>
                  </a:gs>
                  <a:gs pos="100000">
                    <a:srgbClr val="760000"/>
                  </a:gs>
                </a:gsLst>
                <a:path path="shape">
                  <a:fillToRect l="50000" t="50000" r="50000" b="50000"/>
                </a:path>
              </a:gradFill>
              <a:ln w="9525" algn="ctr">
                <a:solidFill>
                  <a:srgbClr val="FF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54296" name="Object 30"/>
            <p:cNvGraphicFramePr>
              <a:graphicFrameLocks noChangeAspect="1"/>
            </p:cNvGraphicFramePr>
            <p:nvPr/>
          </p:nvGraphicFramePr>
          <p:xfrm>
            <a:off x="6692167" y="139700"/>
            <a:ext cx="1547813" cy="474662"/>
          </p:xfrm>
          <a:graphic>
            <a:graphicData uri="http://schemas.openxmlformats.org/presentationml/2006/ole">
              <mc:AlternateContent xmlns:mc="http://schemas.openxmlformats.org/markup-compatibility/2006">
                <mc:Choice xmlns:v="urn:schemas-microsoft-com:vml" Requires="v">
                  <p:oleObj spid="_x0000_s54526" name="公式" r:id="rId31" imgW="965200" imgH="292100" progId="Equation.3">
                    <p:embed/>
                  </p:oleObj>
                </mc:Choice>
                <mc:Fallback>
                  <p:oleObj name="公式" r:id="rId31" imgW="965200" imgH="292100" progId="Equation.3">
                    <p:embed/>
                    <p:pic>
                      <p:nvPicPr>
                        <p:cNvPr id="0" name="Object 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692167" y="139700"/>
                          <a:ext cx="1547813" cy="4746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7" name="Object 31"/>
            <p:cNvGraphicFramePr>
              <a:graphicFrameLocks noChangeAspect="1"/>
            </p:cNvGraphicFramePr>
            <p:nvPr/>
          </p:nvGraphicFramePr>
          <p:xfrm>
            <a:off x="6763605" y="642937"/>
            <a:ext cx="1638300" cy="474663"/>
          </p:xfrm>
          <a:graphic>
            <a:graphicData uri="http://schemas.openxmlformats.org/presentationml/2006/ole">
              <mc:AlternateContent xmlns:mc="http://schemas.openxmlformats.org/markup-compatibility/2006">
                <mc:Choice xmlns:v="urn:schemas-microsoft-com:vml" Requires="v">
                  <p:oleObj spid="_x0000_s54527" name="公式" r:id="rId33" imgW="1193800" imgH="292100" progId="Equation.3">
                    <p:embed/>
                  </p:oleObj>
                </mc:Choice>
                <mc:Fallback>
                  <p:oleObj name="公式" r:id="rId33" imgW="1193800" imgH="292100" progId="Equation.3">
                    <p:embed/>
                    <p:pic>
                      <p:nvPicPr>
                        <p:cNvPr id="0" name="Object 3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63605" y="642937"/>
                          <a:ext cx="1638300" cy="474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8" name="Line 35"/>
            <p:cNvSpPr>
              <a:spLocks noChangeShapeType="1"/>
            </p:cNvSpPr>
            <p:nvPr/>
          </p:nvSpPr>
          <p:spPr bwMode="auto">
            <a:xfrm flipH="1">
              <a:off x="6398480" y="2501900"/>
              <a:ext cx="503237" cy="431800"/>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299" name="Group 36"/>
            <p:cNvGrpSpPr/>
            <p:nvPr/>
          </p:nvGrpSpPr>
          <p:grpSpPr bwMode="auto">
            <a:xfrm>
              <a:off x="3577492" y="2390775"/>
              <a:ext cx="2951163" cy="519112"/>
              <a:chOff x="2472" y="3439"/>
              <a:chExt cx="1859" cy="327"/>
            </a:xfrm>
          </p:grpSpPr>
          <p:sp>
            <p:nvSpPr>
              <p:cNvPr id="54306" name="Text Box 37"/>
              <p:cNvSpPr txBox="1">
                <a:spLocks noChangeArrowheads="1"/>
              </p:cNvSpPr>
              <p:nvPr/>
            </p:nvSpPr>
            <p:spPr bwMode="auto">
              <a:xfrm>
                <a:off x="3106" y="343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x</a:t>
                </a:r>
                <a:endParaRPr kumimoji="1" lang="en-US" altLang="zh-CN" sz="2800" b="1" i="1">
                  <a:latin typeface="Times New Roman" panose="02020603050405020304" pitchFamily="18" charset="0"/>
                </a:endParaRPr>
              </a:p>
            </p:txBody>
          </p:sp>
          <p:sp>
            <p:nvSpPr>
              <p:cNvPr id="54307" name="Line 38"/>
              <p:cNvSpPr>
                <a:spLocks noChangeShapeType="1"/>
              </p:cNvSpPr>
              <p:nvPr/>
            </p:nvSpPr>
            <p:spPr bwMode="auto">
              <a:xfrm flipV="1">
                <a:off x="2472" y="3711"/>
                <a:ext cx="1859"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4300" name="Group 39"/>
            <p:cNvGrpSpPr/>
            <p:nvPr/>
          </p:nvGrpSpPr>
          <p:grpSpPr bwMode="auto">
            <a:xfrm>
              <a:off x="5468205" y="1800225"/>
              <a:ext cx="1439862" cy="431800"/>
              <a:chOff x="3663" y="3067"/>
              <a:chExt cx="907" cy="272"/>
            </a:xfrm>
          </p:grpSpPr>
          <p:sp>
            <p:nvSpPr>
              <p:cNvPr id="54304" name="Line 40"/>
              <p:cNvSpPr>
                <a:spLocks noChangeShapeType="1"/>
              </p:cNvSpPr>
              <p:nvPr/>
            </p:nvSpPr>
            <p:spPr bwMode="auto">
              <a:xfrm flipV="1">
                <a:off x="3663" y="3339"/>
                <a:ext cx="907" cy="0"/>
              </a:xfrm>
              <a:prstGeom prst="line">
                <a:avLst/>
              </a:prstGeom>
              <a:noFill/>
              <a:ln w="9525">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305" name="Object 41"/>
              <p:cNvGraphicFramePr>
                <a:graphicFrameLocks noChangeAspect="1"/>
              </p:cNvGraphicFramePr>
              <p:nvPr/>
            </p:nvGraphicFramePr>
            <p:xfrm>
              <a:off x="4014" y="3067"/>
              <a:ext cx="258" cy="262"/>
            </p:xfrm>
            <a:graphic>
              <a:graphicData uri="http://schemas.openxmlformats.org/presentationml/2006/ole">
                <mc:AlternateContent xmlns:mc="http://schemas.openxmlformats.org/markup-compatibility/2006">
                  <mc:Choice xmlns:v="urn:schemas-microsoft-com:vml" Requires="v">
                    <p:oleObj spid="_x0000_s54528" name="公式" r:id="rId35" imgW="203200" imgH="254000" progId="Equation.3">
                      <p:embed/>
                    </p:oleObj>
                  </mc:Choice>
                  <mc:Fallback>
                    <p:oleObj name="公式" r:id="rId35" imgW="203200" imgH="254000" progId="Equation.3">
                      <p:embed/>
                      <p:pic>
                        <p:nvPicPr>
                          <p:cNvPr id="0" name="Object 4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14" y="3067"/>
                            <a:ext cx="258" cy="2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301" name="Group 66"/>
            <p:cNvGrpSpPr/>
            <p:nvPr/>
          </p:nvGrpSpPr>
          <p:grpSpPr bwMode="auto">
            <a:xfrm>
              <a:off x="3956905" y="1506537"/>
              <a:ext cx="1512887" cy="477838"/>
              <a:chOff x="3061" y="2840"/>
              <a:chExt cx="953" cy="301"/>
            </a:xfrm>
          </p:grpSpPr>
          <p:sp>
            <p:nvSpPr>
              <p:cNvPr id="54302" name="Line 67"/>
              <p:cNvSpPr>
                <a:spLocks noChangeShapeType="1"/>
              </p:cNvSpPr>
              <p:nvPr/>
            </p:nvSpPr>
            <p:spPr bwMode="auto">
              <a:xfrm flipV="1">
                <a:off x="3061" y="3113"/>
                <a:ext cx="953"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303" name="Object 68"/>
              <p:cNvGraphicFramePr>
                <a:graphicFrameLocks noChangeAspect="1"/>
              </p:cNvGraphicFramePr>
              <p:nvPr/>
            </p:nvGraphicFramePr>
            <p:xfrm>
              <a:off x="3379" y="2840"/>
              <a:ext cx="308" cy="301"/>
            </p:xfrm>
            <a:graphic>
              <a:graphicData uri="http://schemas.openxmlformats.org/presentationml/2006/ole">
                <mc:AlternateContent xmlns:mc="http://schemas.openxmlformats.org/markup-compatibility/2006">
                  <mc:Choice xmlns:v="urn:schemas-microsoft-com:vml" Requires="v">
                    <p:oleObj spid="_x0000_s54529" name="公式" r:id="rId37" imgW="254000" imgH="203200" progId="Equation.3">
                      <p:embed/>
                    </p:oleObj>
                  </mc:Choice>
                  <mc:Fallback>
                    <p:oleObj name="公式" r:id="rId37" imgW="254000" imgH="203200" progId="Equation.3">
                      <p:embed/>
                      <p:pic>
                        <p:nvPicPr>
                          <p:cNvPr id="0" name="Object 6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379" y="2840"/>
                            <a:ext cx="308"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61" name="Object 61"/>
          <p:cNvGraphicFramePr>
            <a:graphicFrameLocks noGrp="1" noChangeAspect="1"/>
          </p:cNvGraphicFramePr>
          <p:nvPr>
            <p:ph sz="half" idx="1"/>
          </p:nvPr>
        </p:nvGraphicFramePr>
        <p:xfrm>
          <a:off x="5803900" y="4954588"/>
          <a:ext cx="1152525" cy="595312"/>
        </p:xfrm>
        <a:graphic>
          <a:graphicData uri="http://schemas.openxmlformats.org/presentationml/2006/ole">
            <mc:AlternateContent xmlns:mc="http://schemas.openxmlformats.org/markup-compatibility/2006">
              <mc:Choice xmlns:v="urn:schemas-microsoft-com:vml" Requires="v">
                <p:oleObj spid="_x0000_s54530" name="公式" r:id="rId39" imgW="393700" imgH="203200" progId="Equation.3">
                  <p:embed/>
                </p:oleObj>
              </mc:Choice>
              <mc:Fallback>
                <p:oleObj name="公式" r:id="rId39" imgW="393700" imgH="203200" progId="Equation.3">
                  <p:embed/>
                  <p:pic>
                    <p:nvPicPr>
                      <p:cNvPr id="0" name="Object 6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03900" y="4954588"/>
                        <a:ext cx="115252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6"/>
          <p:cNvGrpSpPr/>
          <p:nvPr/>
        </p:nvGrpSpPr>
        <p:grpSpPr bwMode="auto">
          <a:xfrm>
            <a:off x="982663" y="5000625"/>
            <a:ext cx="5514975" cy="544513"/>
            <a:chOff x="340" y="242"/>
            <a:chExt cx="3474" cy="343"/>
          </a:xfrm>
        </p:grpSpPr>
        <p:graphicFrame>
          <p:nvGraphicFramePr>
            <p:cNvPr id="54288" name="Object 62"/>
            <p:cNvGraphicFramePr>
              <a:graphicFrameLocks noChangeAspect="1"/>
            </p:cNvGraphicFramePr>
            <p:nvPr/>
          </p:nvGraphicFramePr>
          <p:xfrm>
            <a:off x="340" y="276"/>
            <a:ext cx="329" cy="307"/>
          </p:xfrm>
          <a:graphic>
            <a:graphicData uri="http://schemas.openxmlformats.org/presentationml/2006/ole">
              <mc:AlternateContent xmlns:mc="http://schemas.openxmlformats.org/markup-compatibility/2006">
                <mc:Choice xmlns:v="urn:schemas-microsoft-com:vml" Requires="v">
                  <p:oleObj spid="_x0000_s54531" name="Equation" r:id="rId41" imgW="190500" imgH="177800" progId="Equation.3">
                    <p:embed/>
                  </p:oleObj>
                </mc:Choice>
                <mc:Fallback>
                  <p:oleObj name="Equation" r:id="rId41" imgW="190500" imgH="177800" progId="Equation.3">
                    <p:embed/>
                    <p:pic>
                      <p:nvPicPr>
                        <p:cNvPr id="0" name="Object 6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40" y="276"/>
                          <a:ext cx="329"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9" name="Rectangle 8"/>
            <p:cNvSpPr>
              <a:spLocks noChangeArrowheads="1"/>
            </p:cNvSpPr>
            <p:nvPr/>
          </p:nvSpPr>
          <p:spPr bwMode="auto">
            <a:xfrm>
              <a:off x="602" y="250"/>
              <a:ext cx="11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系和</a:t>
              </a:r>
              <a:endParaRPr lang="zh-CN" altLang="en-US" sz="2800" b="1"/>
            </a:p>
          </p:txBody>
        </p:sp>
        <p:graphicFrame>
          <p:nvGraphicFramePr>
            <p:cNvPr id="54290" name="Object 63"/>
            <p:cNvGraphicFramePr>
              <a:graphicFrameLocks noChangeAspect="1"/>
            </p:cNvGraphicFramePr>
            <p:nvPr/>
          </p:nvGraphicFramePr>
          <p:xfrm>
            <a:off x="1139" y="260"/>
            <a:ext cx="278" cy="325"/>
          </p:xfrm>
          <a:graphic>
            <a:graphicData uri="http://schemas.openxmlformats.org/presentationml/2006/ole">
              <mc:AlternateContent xmlns:mc="http://schemas.openxmlformats.org/markup-compatibility/2006">
                <mc:Choice xmlns:v="urn:schemas-microsoft-com:vml" Requires="v">
                  <p:oleObj spid="_x0000_s54532" name="Equation" r:id="rId43" imgW="152400" imgH="177800" progId="Equation.3">
                    <p:embed/>
                  </p:oleObj>
                </mc:Choice>
                <mc:Fallback>
                  <p:oleObj name="Equation" r:id="rId43" imgW="152400" imgH="177800" progId="Equation.3">
                    <p:embed/>
                    <p:pic>
                      <p:nvPicPr>
                        <p:cNvPr id="0" name="Object 6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39" y="260"/>
                          <a:ext cx="278"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1" name="Rectangle 10"/>
            <p:cNvSpPr>
              <a:spLocks noChangeArrowheads="1"/>
            </p:cNvSpPr>
            <p:nvPr/>
          </p:nvSpPr>
          <p:spPr bwMode="auto">
            <a:xfrm>
              <a:off x="1332" y="242"/>
              <a:ext cx="24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系是惯性系，等价</a:t>
              </a:r>
              <a:endParaRPr lang="zh-CN" altLang="en-US" sz="2800" b="1"/>
            </a:p>
          </p:txBody>
        </p:sp>
      </p:grpSp>
      <p:sp>
        <p:nvSpPr>
          <p:cNvPr id="67" name="Rectangle 14"/>
          <p:cNvSpPr>
            <a:spLocks noChangeArrowheads="1"/>
          </p:cNvSpPr>
          <p:nvPr/>
        </p:nvSpPr>
        <p:spPr bwMode="auto">
          <a:xfrm>
            <a:off x="233363" y="4398963"/>
            <a:ext cx="3465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defRPr/>
            </a:pPr>
            <a:r>
              <a:rPr lang="zh-CN" altLang="en-US" sz="2800" b="1">
                <a:solidFill>
                  <a:srgbClr val="FF0000"/>
                </a:solidFill>
                <a:latin typeface="+mn-ea"/>
                <a:ea typeface="+mn-ea"/>
              </a:rPr>
              <a:t>由相对性原理</a:t>
            </a:r>
            <a:r>
              <a:rPr lang="en-US" altLang="zh-CN" sz="2800" b="1">
                <a:solidFill>
                  <a:srgbClr val="FF0000"/>
                </a:solidFill>
                <a:latin typeface="+mn-ea"/>
                <a:ea typeface="+mn-ea"/>
              </a:rPr>
              <a:t>:</a:t>
            </a:r>
            <a:endParaRPr lang="en-US" altLang="zh-CN" sz="2800" b="1">
              <a:solidFill>
                <a:srgbClr val="FF0000"/>
              </a:solidFill>
              <a:latin typeface="+mn-ea"/>
              <a:ea typeface="+mn-ea"/>
            </a:endParaRPr>
          </a:p>
        </p:txBody>
      </p:sp>
      <p:sp>
        <p:nvSpPr>
          <p:cNvPr id="68" name="Rectangle 3"/>
          <p:cNvSpPr>
            <a:spLocks noChangeArrowheads="1"/>
          </p:cNvSpPr>
          <p:nvPr/>
        </p:nvSpPr>
        <p:spPr bwMode="auto">
          <a:xfrm>
            <a:off x="1144588" y="5815013"/>
            <a:ext cx="20621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CC"/>
                </a:solidFill>
              </a:rPr>
              <a:t>因此，有</a:t>
            </a:r>
            <a:endParaRPr lang="zh-CN" altLang="en-US" sz="2800" b="1">
              <a:solidFill>
                <a:srgbClr val="0000CC"/>
              </a:solidFill>
            </a:endParaRPr>
          </a:p>
        </p:txBody>
      </p:sp>
      <p:graphicFrame>
        <p:nvGraphicFramePr>
          <p:cNvPr id="69" name="Object 64"/>
          <p:cNvGraphicFramePr>
            <a:graphicFrameLocks noChangeAspect="1"/>
          </p:cNvGraphicFramePr>
          <p:nvPr/>
        </p:nvGraphicFramePr>
        <p:xfrm>
          <a:off x="3578225" y="5553075"/>
          <a:ext cx="2484438" cy="549275"/>
        </p:xfrm>
        <a:graphic>
          <a:graphicData uri="http://schemas.openxmlformats.org/presentationml/2006/ole">
            <mc:AlternateContent xmlns:mc="http://schemas.openxmlformats.org/markup-compatibility/2006">
              <mc:Choice xmlns:v="urn:schemas-microsoft-com:vml" Requires="v">
                <p:oleObj spid="_x0000_s54533" name="Equation" r:id="rId45" imgW="901065" imgH="203200" progId="Equation.DSMT4">
                  <p:embed/>
                </p:oleObj>
              </mc:Choice>
              <mc:Fallback>
                <p:oleObj name="Equation" r:id="rId45" imgW="901065" imgH="203200" progId="Equation.DSMT4">
                  <p:embed/>
                  <p:pic>
                    <p:nvPicPr>
                      <p:cNvPr id="0" name="Object 6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578225" y="5553075"/>
                        <a:ext cx="24844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 name="Object 65"/>
          <p:cNvGraphicFramePr>
            <a:graphicFrameLocks noChangeAspect="1"/>
          </p:cNvGraphicFramePr>
          <p:nvPr/>
        </p:nvGraphicFramePr>
        <p:xfrm>
          <a:off x="3554413" y="6121400"/>
          <a:ext cx="2701925" cy="573088"/>
        </p:xfrm>
        <a:graphic>
          <a:graphicData uri="http://schemas.openxmlformats.org/presentationml/2006/ole">
            <mc:AlternateContent xmlns:mc="http://schemas.openxmlformats.org/markup-compatibility/2006">
              <mc:Choice xmlns:v="urn:schemas-microsoft-com:vml" Requires="v">
                <p:oleObj spid="_x0000_s54534" name="Equation" r:id="rId47" imgW="939165" imgH="203200" progId="Equation.DSMT4">
                  <p:embed/>
                </p:oleObj>
              </mc:Choice>
              <mc:Fallback>
                <p:oleObj name="Equation" r:id="rId47" imgW="939165" imgH="203200" progId="Equation.DSMT4">
                  <p:embed/>
                  <p:pic>
                    <p:nvPicPr>
                      <p:cNvPr id="0" name="Object 65"/>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554413" y="6121400"/>
                        <a:ext cx="27019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40"/>
                                        </p:tgtEl>
                                        <p:attrNameLst>
                                          <p:attrName>style.visibility</p:attrName>
                                        </p:attrNameLst>
                                      </p:cBhvr>
                                      <p:to>
                                        <p:strVal val="visible"/>
                                      </p:to>
                                    </p:set>
                                    <p:animEffect transition="in" filter="blinds(horizontal)">
                                      <p:cBhvr>
                                        <p:cTn id="12" dur="500"/>
                                        <p:tgtEl>
                                          <p:spTgt spid="304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7856"/>
                                        </p:tgtEl>
                                        <p:attrNameLst>
                                          <p:attrName>style.visibility</p:attrName>
                                        </p:attrNameLst>
                                      </p:cBhvr>
                                      <p:to>
                                        <p:strVal val="visible"/>
                                      </p:to>
                                    </p:set>
                                    <p:animEffect transition="in" filter="wipe(left)">
                                      <p:cBhvr>
                                        <p:cTn id="17" dur="500"/>
                                        <p:tgtEl>
                                          <p:spTgt spid="3778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7857"/>
                                        </p:tgtEl>
                                        <p:attrNameLst>
                                          <p:attrName>style.visibility</p:attrName>
                                        </p:attrNameLst>
                                      </p:cBhvr>
                                      <p:to>
                                        <p:strVal val="visible"/>
                                      </p:to>
                                    </p:set>
                                    <p:animEffect transition="in" filter="wipe(left)">
                                      <p:cBhvr>
                                        <p:cTn id="22" dur="500"/>
                                        <p:tgtEl>
                                          <p:spTgt spid="3778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linds(horizontal)">
                                      <p:cBhvr>
                                        <p:cTn id="37" dur="500"/>
                                        <p:tgtEl>
                                          <p:spTgt spid="67"/>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blinds(horizontal)">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blinds(horizontal)">
                                      <p:cBhvr>
                                        <p:cTn id="51" dur="500"/>
                                        <p:tgtEl>
                                          <p:spTgt spid="68"/>
                                        </p:tgtEl>
                                      </p:cBhvr>
                                    </p:animEffect>
                                  </p:childTnLst>
                                </p:cTn>
                              </p:par>
                            </p:childTnLst>
                          </p:cTn>
                        </p:par>
                        <p:par>
                          <p:cTn id="52" fill="hold">
                            <p:stCondLst>
                              <p:cond delay="500"/>
                            </p:stCondLst>
                            <p:childTnLst>
                              <p:par>
                                <p:cTn id="53" presetID="3" presetClass="entr" presetSubtype="10" fill="hold" nodeType="after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blinds(horizontal)">
                                      <p:cBhvr>
                                        <p:cTn id="55" dur="500"/>
                                        <p:tgtEl>
                                          <p:spTgt spid="69"/>
                                        </p:tgtEl>
                                      </p:cBhvr>
                                    </p:animEffect>
                                  </p:childTnLst>
                                </p:cTn>
                              </p:par>
                            </p:childTnLst>
                          </p:cTn>
                        </p:par>
                        <p:par>
                          <p:cTn id="56" fill="hold">
                            <p:stCondLst>
                              <p:cond delay="1000"/>
                            </p:stCondLst>
                            <p:childTnLst>
                              <p:par>
                                <p:cTn id="57" presetID="3" presetClass="entr" presetSubtype="10" fill="hold" nodeType="after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blinds(horizontal)">
                                      <p:cBhvr>
                                        <p:cTn id="5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40" grpId="0" autoUpdateAnimBg="0"/>
      <p:bldP spid="67" grpId="0"/>
      <p:bldP spid="6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Slide Number Placeholder 7"/>
          <p:cNvSpPr>
            <a:spLocks noGrp="1"/>
          </p:cNvSpPr>
          <p:nvPr>
            <p:ph type="sldNum" sz="quarter" idx="12"/>
          </p:nvPr>
        </p:nvSpPr>
        <p:spPr>
          <a:xfrm>
            <a:off x="723900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2F4595F-D466-4AD6-B098-AC6BDB3FC4EE}" type="slidenum">
              <a:rPr lang="en-US" altLang="zh-CN" sz="1800" smtClean="0">
                <a:solidFill>
                  <a:srgbClr val="0000FF"/>
                </a:solidFill>
              </a:rPr>
            </a:fld>
            <a:endParaRPr lang="en-US" altLang="zh-CN" sz="1800" smtClean="0">
              <a:solidFill>
                <a:srgbClr val="0000FF"/>
              </a:solidFill>
            </a:endParaRPr>
          </a:p>
        </p:txBody>
      </p:sp>
      <p:graphicFrame>
        <p:nvGraphicFramePr>
          <p:cNvPr id="374795" name="Object 5"/>
          <p:cNvGraphicFramePr>
            <a:graphicFrameLocks noChangeAspect="1"/>
          </p:cNvGraphicFramePr>
          <p:nvPr/>
        </p:nvGraphicFramePr>
        <p:xfrm>
          <a:off x="2249488" y="1385888"/>
          <a:ext cx="2805112" cy="527050"/>
        </p:xfrm>
        <a:graphic>
          <a:graphicData uri="http://schemas.openxmlformats.org/presentationml/2006/ole">
            <mc:AlternateContent xmlns:mc="http://schemas.openxmlformats.org/markup-compatibility/2006">
              <mc:Choice xmlns:v="urn:schemas-microsoft-com:vml" Requires="v">
                <p:oleObj spid="_x0000_s55376" name="Equation" r:id="rId1" imgW="1066165" imgH="203200" progId="Equation.DSMT4">
                  <p:embed/>
                </p:oleObj>
              </mc:Choice>
              <mc:Fallback>
                <p:oleObj name="Equation" r:id="rId1" imgW="1066165" imgH="20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488" y="1385888"/>
                        <a:ext cx="280511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799" name="Rectangle 15"/>
          <p:cNvSpPr>
            <a:spLocks noChangeArrowheads="1"/>
          </p:cNvSpPr>
          <p:nvPr/>
        </p:nvSpPr>
        <p:spPr bwMode="auto">
          <a:xfrm>
            <a:off x="392113" y="652463"/>
            <a:ext cx="679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defRPr/>
            </a:pPr>
            <a:r>
              <a:rPr lang="zh-CN" altLang="en-US" sz="2800" b="1" dirty="0">
                <a:solidFill>
                  <a:srgbClr val="FF0000"/>
                </a:solidFill>
                <a:latin typeface="+mn-ea"/>
                <a:ea typeface="+mn-ea"/>
              </a:rPr>
              <a:t>由光速不变原理确定</a:t>
            </a:r>
            <a:r>
              <a:rPr lang="zh-CN" altLang="en-US" sz="2800" b="1" i="1" dirty="0">
                <a:solidFill>
                  <a:srgbClr val="FF0000"/>
                </a:solidFill>
                <a:latin typeface="+mn-ea"/>
                <a:ea typeface="+mn-ea"/>
                <a:cs typeface="Times New Roman" panose="02020603050405020304" pitchFamily="18" charset="0"/>
                <a:sym typeface="Symbol" panose="05050102010706020507" pitchFamily="18" charset="2"/>
              </a:rPr>
              <a:t></a:t>
            </a:r>
            <a:r>
              <a:rPr lang="zh-CN" altLang="en-US" sz="2800" b="1" dirty="0">
                <a:solidFill>
                  <a:srgbClr val="FF0000"/>
                </a:solidFill>
                <a:latin typeface="+mn-ea"/>
                <a:ea typeface="+mn-ea"/>
                <a:sym typeface="Symbol" panose="05050102010706020507" pitchFamily="18" charset="2"/>
              </a:rPr>
              <a:t>的形式</a:t>
            </a:r>
            <a:r>
              <a:rPr lang="en-US" altLang="zh-CN" sz="2800" b="1" dirty="0">
                <a:solidFill>
                  <a:srgbClr val="FF0000"/>
                </a:solidFill>
                <a:latin typeface="+mn-ea"/>
                <a:ea typeface="+mn-ea"/>
              </a:rPr>
              <a:t>:</a:t>
            </a:r>
            <a:endParaRPr lang="en-US" altLang="zh-CN" sz="2800" b="1" dirty="0">
              <a:solidFill>
                <a:srgbClr val="FF0000"/>
              </a:solidFill>
              <a:latin typeface="+mn-ea"/>
              <a:ea typeface="+mn-ea"/>
            </a:endParaRPr>
          </a:p>
        </p:txBody>
      </p:sp>
      <p:graphicFrame>
        <p:nvGraphicFramePr>
          <p:cNvPr id="139275" name="Object 11"/>
          <p:cNvGraphicFramePr>
            <a:graphicFrameLocks noChangeAspect="1"/>
          </p:cNvGraphicFramePr>
          <p:nvPr/>
        </p:nvGraphicFramePr>
        <p:xfrm>
          <a:off x="6365875" y="60325"/>
          <a:ext cx="2484438" cy="549275"/>
        </p:xfrm>
        <a:graphic>
          <a:graphicData uri="http://schemas.openxmlformats.org/presentationml/2006/ole">
            <mc:AlternateContent xmlns:mc="http://schemas.openxmlformats.org/markup-compatibility/2006">
              <mc:Choice xmlns:v="urn:schemas-microsoft-com:vml" Requires="v">
                <p:oleObj spid="_x0000_s55377" name="Equation" r:id="rId3" imgW="901065" imgH="203200" progId="Equation.DSMT4">
                  <p:embed/>
                </p:oleObj>
              </mc:Choice>
              <mc:Fallback>
                <p:oleObj name="Equation" r:id="rId3" imgW="901065" imgH="203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75" y="60325"/>
                        <a:ext cx="2484438" cy="549275"/>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6" name="Object 12"/>
          <p:cNvGraphicFramePr>
            <a:graphicFrameLocks noChangeAspect="1"/>
          </p:cNvGraphicFramePr>
          <p:nvPr/>
        </p:nvGraphicFramePr>
        <p:xfrm>
          <a:off x="6261100" y="739775"/>
          <a:ext cx="2701925" cy="573088"/>
        </p:xfrm>
        <a:graphic>
          <a:graphicData uri="http://schemas.openxmlformats.org/presentationml/2006/ole">
            <mc:AlternateContent xmlns:mc="http://schemas.openxmlformats.org/markup-compatibility/2006">
              <mc:Choice xmlns:v="urn:schemas-microsoft-com:vml" Requires="v">
                <p:oleObj spid="_x0000_s55378" name="Equation" r:id="rId5" imgW="939165" imgH="203200" progId="Equation.DSMT4">
                  <p:embed/>
                </p:oleObj>
              </mc:Choice>
              <mc:Fallback>
                <p:oleObj name="Equation" r:id="rId5" imgW="939165" imgH="2032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1100" y="739775"/>
                        <a:ext cx="2701925" cy="573088"/>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9"/>
          <p:cNvGraphicFramePr>
            <a:graphicFrameLocks noChangeAspect="1"/>
          </p:cNvGraphicFramePr>
          <p:nvPr/>
        </p:nvGraphicFramePr>
        <p:xfrm>
          <a:off x="3059113" y="2971800"/>
          <a:ext cx="2887662" cy="1254125"/>
        </p:xfrm>
        <a:graphic>
          <a:graphicData uri="http://schemas.openxmlformats.org/presentationml/2006/ole">
            <mc:AlternateContent xmlns:mc="http://schemas.openxmlformats.org/markup-compatibility/2006">
              <mc:Choice xmlns:v="urn:schemas-microsoft-com:vml" Requires="v">
                <p:oleObj spid="_x0000_s55379" name="Equation" r:id="rId7" imgW="1054100" imgH="469900" progId="Equation.DSMT4">
                  <p:embed/>
                </p:oleObj>
              </mc:Choice>
              <mc:Fallback>
                <p:oleObj name="Equation" r:id="rId7" imgW="1054100" imgH="4699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971800"/>
                        <a:ext cx="2887662"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62"/>
          <p:cNvSpPr txBox="1">
            <a:spLocks noChangeArrowheads="1"/>
          </p:cNvSpPr>
          <p:nvPr/>
        </p:nvSpPr>
        <p:spPr bwMode="auto">
          <a:xfrm>
            <a:off x="2195513" y="3424238"/>
            <a:ext cx="2395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800" b="1" smtClean="0">
                <a:latin typeface="+mn-ea"/>
                <a:ea typeface="+mn-ea"/>
              </a:rPr>
              <a:t>得</a:t>
            </a:r>
            <a:endParaRPr lang="zh-CN" altLang="en-US" sz="2800" b="1" smtClean="0">
              <a:latin typeface="+mn-ea"/>
              <a:ea typeface="+mn-ea"/>
            </a:endParaRPr>
          </a:p>
        </p:txBody>
      </p:sp>
      <p:graphicFrame>
        <p:nvGraphicFramePr>
          <p:cNvPr id="9233" name="Object 17"/>
          <p:cNvGraphicFramePr>
            <a:graphicFrameLocks noChangeAspect="1"/>
          </p:cNvGraphicFramePr>
          <p:nvPr/>
        </p:nvGraphicFramePr>
        <p:xfrm>
          <a:off x="1147763" y="2136775"/>
          <a:ext cx="2043112" cy="622300"/>
        </p:xfrm>
        <a:graphic>
          <a:graphicData uri="http://schemas.openxmlformats.org/presentationml/2006/ole">
            <mc:AlternateContent xmlns:mc="http://schemas.openxmlformats.org/markup-compatibility/2006">
              <mc:Choice xmlns:v="urn:schemas-microsoft-com:vml" Requires="v">
                <p:oleObj spid="_x0000_s55380" name="Equation" r:id="rId9" imgW="673100" imgH="203200" progId="Equation.DSMT4">
                  <p:embed/>
                </p:oleObj>
              </mc:Choice>
              <mc:Fallback>
                <p:oleObj name="Equation" r:id="rId9" imgW="673100" imgH="2032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7763" y="2136775"/>
                        <a:ext cx="2043112" cy="6223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p:cNvGraphicFramePr>
            <a:graphicFrameLocks noChangeAspect="1"/>
          </p:cNvGraphicFramePr>
          <p:nvPr/>
        </p:nvGraphicFramePr>
        <p:xfrm>
          <a:off x="4229100" y="2092325"/>
          <a:ext cx="3910013" cy="711200"/>
        </p:xfrm>
        <a:graphic>
          <a:graphicData uri="http://schemas.openxmlformats.org/presentationml/2006/ole">
            <mc:AlternateContent xmlns:mc="http://schemas.openxmlformats.org/markup-compatibility/2006">
              <mc:Choice xmlns:v="urn:schemas-microsoft-com:vml" Requires="v">
                <p:oleObj spid="_x0000_s55381" name="Equation" r:id="rId11" imgW="1282700" imgH="228600" progId="Equation.DSMT4">
                  <p:embed/>
                </p:oleObj>
              </mc:Choice>
              <mc:Fallback>
                <p:oleObj name="Equation" r:id="rId11" imgW="1282700" imgH="2286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9100" y="2092325"/>
                        <a:ext cx="3910013" cy="71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
          <p:cNvGraphicFramePr>
            <a:graphicFrameLocks noGrp="1" noChangeAspect="1"/>
          </p:cNvGraphicFramePr>
          <p:nvPr>
            <p:ph sz="half" idx="2"/>
          </p:nvPr>
        </p:nvGraphicFramePr>
        <p:xfrm>
          <a:off x="3014663" y="5119688"/>
          <a:ext cx="2460625" cy="1214437"/>
        </p:xfrm>
        <a:graphic>
          <a:graphicData uri="http://schemas.openxmlformats.org/presentationml/2006/ole">
            <mc:AlternateContent xmlns:mc="http://schemas.openxmlformats.org/markup-compatibility/2006">
              <mc:Choice xmlns:v="urn:schemas-microsoft-com:vml" Requires="v">
                <p:oleObj spid="_x0000_s55382" name="Equation" r:id="rId13" imgW="977265" imgH="482600" progId="Equation.DSMT4">
                  <p:embed/>
                </p:oleObj>
              </mc:Choice>
              <mc:Fallback>
                <p:oleObj name="Equation" r:id="rId13" imgW="977265" imgH="482600" progId="Equation.DSMT4">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14663" y="5119688"/>
                        <a:ext cx="2460625" cy="1214437"/>
                      </a:xfrm>
                      <a:prstGeom prst="rect">
                        <a:avLst/>
                      </a:prstGeom>
                      <a:solidFill>
                        <a:srgbClr val="FFFF00">
                          <a:alpha val="30196"/>
                        </a:srgbClr>
                      </a:solidFill>
                      <a:ln w="1587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Rectangle 1052"/>
          <p:cNvSpPr>
            <a:spLocks noChangeArrowheads="1"/>
          </p:cNvSpPr>
          <p:nvPr/>
        </p:nvSpPr>
        <p:spPr bwMode="auto">
          <a:xfrm>
            <a:off x="5614988" y="5422900"/>
            <a:ext cx="3176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黑体" panose="02010609060101010101" pitchFamily="2" charset="-122"/>
              </a:rPr>
              <a:t>－</a:t>
            </a:r>
            <a:r>
              <a:rPr lang="zh-CN" altLang="en-US" sz="2800" b="1">
                <a:solidFill>
                  <a:srgbClr val="0000FF"/>
                </a:solidFill>
                <a:latin typeface="华文新魏" panose="02010800040101010101" pitchFamily="2" charset="-122"/>
                <a:ea typeface="华文新魏" panose="02010800040101010101" pitchFamily="2" charset="-122"/>
              </a:rPr>
              <a:t>洛仑兹因子</a:t>
            </a:r>
            <a:endParaRPr lang="zh-CN" altLang="en-US" sz="2800" b="1">
              <a:solidFill>
                <a:srgbClr val="0000FF"/>
              </a:solidFill>
              <a:latin typeface="华文新魏" panose="02010800040101010101" pitchFamily="2" charset="-122"/>
              <a:ea typeface="华文新魏" panose="02010800040101010101" pitchFamily="2" charset="-122"/>
            </a:endParaRPr>
          </a:p>
        </p:txBody>
      </p:sp>
      <p:grpSp>
        <p:nvGrpSpPr>
          <p:cNvPr id="2" name="Group 1063"/>
          <p:cNvGrpSpPr/>
          <p:nvPr/>
        </p:nvGrpSpPr>
        <p:grpSpPr bwMode="auto">
          <a:xfrm>
            <a:off x="455613" y="4383088"/>
            <a:ext cx="5905500" cy="558800"/>
            <a:chOff x="159" y="212"/>
            <a:chExt cx="3720" cy="352"/>
          </a:xfrm>
        </p:grpSpPr>
        <p:graphicFrame>
          <p:nvGraphicFramePr>
            <p:cNvPr id="55310" name="Object 20"/>
            <p:cNvGraphicFramePr>
              <a:graphicFrameLocks noChangeAspect="1"/>
            </p:cNvGraphicFramePr>
            <p:nvPr/>
          </p:nvGraphicFramePr>
          <p:xfrm>
            <a:off x="2013" y="230"/>
            <a:ext cx="575" cy="334"/>
          </p:xfrm>
          <a:graphic>
            <a:graphicData uri="http://schemas.openxmlformats.org/presentationml/2006/ole">
              <mc:AlternateContent xmlns:mc="http://schemas.openxmlformats.org/markup-compatibility/2006">
                <mc:Choice xmlns:v="urn:schemas-microsoft-com:vml" Requires="v">
                  <p:oleObj spid="_x0000_s55383" name="Equation" r:id="rId15" imgW="419100" imgH="203200" progId="Equation.3">
                    <p:embed/>
                  </p:oleObj>
                </mc:Choice>
                <mc:Fallback>
                  <p:oleObj name="Equation" r:id="rId15" imgW="419100" imgH="2032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3" y="230"/>
                          <a:ext cx="575"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1" name="Object 7"/>
            <p:cNvGraphicFramePr>
              <a:graphicFrameLocks noChangeAspect="1"/>
            </p:cNvGraphicFramePr>
            <p:nvPr/>
          </p:nvGraphicFramePr>
          <p:xfrm>
            <a:off x="1014" y="266"/>
            <a:ext cx="723" cy="274"/>
          </p:xfrm>
          <a:graphic>
            <a:graphicData uri="http://schemas.openxmlformats.org/presentationml/2006/ole">
              <mc:AlternateContent xmlns:mc="http://schemas.openxmlformats.org/markup-compatibility/2006">
                <mc:Choice xmlns:v="urn:schemas-microsoft-com:vml" Requires="v">
                  <p:oleObj spid="_x0000_s55384" name="Equation" r:id="rId17" imgW="444500" imgH="139700" progId="Equation.DSMT4">
                    <p:embed/>
                  </p:oleObj>
                </mc:Choice>
                <mc:Fallback>
                  <p:oleObj name="Equation" r:id="rId17" imgW="444500" imgH="139700" progId="Equation.DSMT4">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14" y="266"/>
                          <a:ext cx="723"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2" name="Rectangle 1060"/>
            <p:cNvSpPr>
              <a:spLocks noChangeArrowheads="1"/>
            </p:cNvSpPr>
            <p:nvPr/>
          </p:nvSpPr>
          <p:spPr bwMode="auto">
            <a:xfrm>
              <a:off x="159" y="212"/>
              <a:ext cx="3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因要求              时            ，则取 </a:t>
              </a:r>
              <a:endParaRPr lang="zh-CN" altLang="en-US" sz="2800" b="1"/>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9275"/>
                                        </p:tgtEl>
                                        <p:attrNameLst>
                                          <p:attrName>style.visibility</p:attrName>
                                        </p:attrNameLst>
                                      </p:cBhvr>
                                      <p:to>
                                        <p:strVal val="visible"/>
                                      </p:to>
                                    </p:set>
                                    <p:animEffect transition="in" filter="blinds(horizontal)">
                                      <p:cBhvr>
                                        <p:cTn id="7" dur="500"/>
                                        <p:tgtEl>
                                          <p:spTgt spid="139275"/>
                                        </p:tgtEl>
                                      </p:cBhvr>
                                    </p:animEffect>
                                  </p:childTnLst>
                                </p:cTn>
                              </p:par>
                              <p:par>
                                <p:cTn id="8" presetID="3" presetClass="entr" presetSubtype="10" fill="hold" nodeType="withEffect">
                                  <p:stCondLst>
                                    <p:cond delay="0"/>
                                  </p:stCondLst>
                                  <p:childTnLst>
                                    <p:set>
                                      <p:cBhvr>
                                        <p:cTn id="9" dur="1" fill="hold">
                                          <p:stCondLst>
                                            <p:cond delay="0"/>
                                          </p:stCondLst>
                                        </p:cTn>
                                        <p:tgtEl>
                                          <p:spTgt spid="139276"/>
                                        </p:tgtEl>
                                        <p:attrNameLst>
                                          <p:attrName>style.visibility</p:attrName>
                                        </p:attrNameLst>
                                      </p:cBhvr>
                                      <p:to>
                                        <p:strVal val="visible"/>
                                      </p:to>
                                    </p:set>
                                    <p:animEffect transition="in" filter="blinds(horizontal)">
                                      <p:cBhvr>
                                        <p:cTn id="10" dur="500"/>
                                        <p:tgtEl>
                                          <p:spTgt spid="13927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4799"/>
                                        </p:tgtEl>
                                        <p:attrNameLst>
                                          <p:attrName>style.visibility</p:attrName>
                                        </p:attrNameLst>
                                      </p:cBhvr>
                                      <p:to>
                                        <p:strVal val="visible"/>
                                      </p:to>
                                    </p:set>
                                    <p:animEffect transition="in" filter="blinds(horizontal)">
                                      <p:cBhvr>
                                        <p:cTn id="15" dur="500"/>
                                        <p:tgtEl>
                                          <p:spTgt spid="37479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74795"/>
                                        </p:tgtEl>
                                        <p:attrNameLst>
                                          <p:attrName>style.visibility</p:attrName>
                                        </p:attrNameLst>
                                      </p:cBhvr>
                                      <p:to>
                                        <p:strVal val="visible"/>
                                      </p:to>
                                    </p:set>
                                    <p:animEffect transition="in" filter="blinds(horizontal)">
                                      <p:cBhvr>
                                        <p:cTn id="20" dur="500"/>
                                        <p:tgtEl>
                                          <p:spTgt spid="37479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233"/>
                                        </p:tgtEl>
                                        <p:attrNameLst>
                                          <p:attrName>style.visibility</p:attrName>
                                        </p:attrNameLst>
                                      </p:cBhvr>
                                      <p:to>
                                        <p:strVal val="visible"/>
                                      </p:to>
                                    </p:set>
                                    <p:animEffect transition="in" filter="blinds(horizontal)">
                                      <p:cBhvr>
                                        <p:cTn id="25" dur="500"/>
                                        <p:tgtEl>
                                          <p:spTgt spid="923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234"/>
                                        </p:tgtEl>
                                        <p:attrNameLst>
                                          <p:attrName>style.visibility</p:attrName>
                                        </p:attrNameLst>
                                      </p:cBhvr>
                                      <p:to>
                                        <p:strVal val="visible"/>
                                      </p:to>
                                    </p:set>
                                    <p:animEffect transition="in" filter="blinds(horizontal)">
                                      <p:cBhvr>
                                        <p:cTn id="30" dur="500"/>
                                        <p:tgtEl>
                                          <p:spTgt spid="923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linds(horizontal)">
                                      <p:cBhvr>
                                        <p:cTn id="35" dur="500"/>
                                        <p:tgtEl>
                                          <p:spTgt spid="2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9" grpId="0"/>
      <p:bldP spid="27" grpId="0"/>
      <p:bldP spid="2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FBD350-6065-493D-A422-5C2D8E10DFEF}" type="slidenum">
              <a:rPr lang="en-US" altLang="zh-CN" sz="1800" smtClean="0">
                <a:solidFill>
                  <a:srgbClr val="0000FF"/>
                </a:solidFill>
              </a:rPr>
            </a:fld>
            <a:endParaRPr lang="en-US" altLang="zh-CN" sz="1800" smtClean="0">
              <a:solidFill>
                <a:srgbClr val="0000FF"/>
              </a:solidFill>
            </a:endParaRPr>
          </a:p>
        </p:txBody>
      </p:sp>
      <p:grpSp>
        <p:nvGrpSpPr>
          <p:cNvPr id="2" name="Group 1041"/>
          <p:cNvGrpSpPr/>
          <p:nvPr/>
        </p:nvGrpSpPr>
        <p:grpSpPr bwMode="auto">
          <a:xfrm>
            <a:off x="568325" y="592138"/>
            <a:ext cx="4933950" cy="587375"/>
            <a:chOff x="211" y="1500"/>
            <a:chExt cx="3108" cy="370"/>
          </a:xfrm>
        </p:grpSpPr>
        <p:sp>
          <p:nvSpPr>
            <p:cNvPr id="56336" name="Rectangle 1039"/>
            <p:cNvSpPr>
              <a:spLocks noChangeArrowheads="1"/>
            </p:cNvSpPr>
            <p:nvPr/>
          </p:nvSpPr>
          <p:spPr bwMode="auto">
            <a:xfrm>
              <a:off x="211" y="1500"/>
              <a:ext cx="31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由式                          ，解出</a:t>
              </a:r>
              <a:endParaRPr lang="zh-CN" altLang="en-US" sz="2800" b="1">
                <a:solidFill>
                  <a:srgbClr val="0000CC"/>
                </a:solidFill>
              </a:endParaRPr>
            </a:p>
          </p:txBody>
        </p:sp>
        <p:graphicFrame>
          <p:nvGraphicFramePr>
            <p:cNvPr id="56337" name="Object 9"/>
            <p:cNvGraphicFramePr>
              <a:graphicFrameLocks noChangeAspect="1"/>
            </p:cNvGraphicFramePr>
            <p:nvPr/>
          </p:nvGraphicFramePr>
          <p:xfrm>
            <a:off x="729" y="1526"/>
            <a:ext cx="1620" cy="344"/>
          </p:xfrm>
          <a:graphic>
            <a:graphicData uri="http://schemas.openxmlformats.org/presentationml/2006/ole">
              <mc:AlternateContent xmlns:mc="http://schemas.openxmlformats.org/markup-compatibility/2006">
                <mc:Choice xmlns:v="urn:schemas-microsoft-com:vml" Requires="v">
                  <p:oleObj spid="_x0000_s56394" name="Equation" r:id="rId1" imgW="939165" imgH="203200" progId="Equation.DSMT4">
                    <p:embed/>
                  </p:oleObj>
                </mc:Choice>
                <mc:Fallback>
                  <p:oleObj name="Equation" r:id="rId1" imgW="939165" imgH="203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 y="1526"/>
                          <a:ext cx="1620"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78881" name="Object 3"/>
          <p:cNvGraphicFramePr>
            <a:graphicFrameLocks noChangeAspect="1"/>
          </p:cNvGraphicFramePr>
          <p:nvPr/>
        </p:nvGraphicFramePr>
        <p:xfrm>
          <a:off x="5453063" y="331788"/>
          <a:ext cx="2449512" cy="1165225"/>
        </p:xfrm>
        <a:graphic>
          <a:graphicData uri="http://schemas.openxmlformats.org/presentationml/2006/ole">
            <mc:AlternateContent xmlns:mc="http://schemas.openxmlformats.org/markup-compatibility/2006">
              <mc:Choice xmlns:v="urn:schemas-microsoft-com:vml" Requires="v">
                <p:oleObj spid="_x0000_s56395" name="Equation" r:id="rId3" imgW="965200" imgH="457200" progId="Equation.DSMT4">
                  <p:embed/>
                </p:oleObj>
              </mc:Choice>
              <mc:Fallback>
                <p:oleObj name="Equation" r:id="rId3" imgW="9652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063" y="331788"/>
                        <a:ext cx="2449512"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882" name="Object 4"/>
          <p:cNvGraphicFramePr>
            <a:graphicFrameLocks noChangeAspect="1"/>
          </p:cNvGraphicFramePr>
          <p:nvPr/>
        </p:nvGraphicFramePr>
        <p:xfrm>
          <a:off x="1279525" y="2109788"/>
          <a:ext cx="6602413" cy="1227137"/>
        </p:xfrm>
        <a:graphic>
          <a:graphicData uri="http://schemas.openxmlformats.org/presentationml/2006/ole">
            <mc:AlternateContent xmlns:mc="http://schemas.openxmlformats.org/markup-compatibility/2006">
              <mc:Choice xmlns:v="urn:schemas-microsoft-com:vml" Requires="v">
                <p:oleObj spid="_x0000_s56396" name="Equation" r:id="rId5" imgW="2768600" imgH="482600" progId="Equation.DSMT4">
                  <p:embed/>
                </p:oleObj>
              </mc:Choice>
              <mc:Fallback>
                <p:oleObj name="Equation" r:id="rId5" imgW="2768600" imgH="482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9525" y="2109788"/>
                        <a:ext cx="6602413"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883" name="Object 5"/>
          <p:cNvGraphicFramePr>
            <a:graphicFrameLocks noChangeAspect="1"/>
          </p:cNvGraphicFramePr>
          <p:nvPr/>
        </p:nvGraphicFramePr>
        <p:xfrm>
          <a:off x="3255963" y="3673475"/>
          <a:ext cx="2657475" cy="1152525"/>
        </p:xfrm>
        <a:graphic>
          <a:graphicData uri="http://schemas.openxmlformats.org/presentationml/2006/ole">
            <mc:AlternateContent xmlns:mc="http://schemas.openxmlformats.org/markup-compatibility/2006">
              <mc:Choice xmlns:v="urn:schemas-microsoft-com:vml" Requires="v">
                <p:oleObj spid="_x0000_s56397" name="Equation" r:id="rId7" imgW="1028065" imgH="444500" progId="Equation.DSMT4">
                  <p:embed/>
                </p:oleObj>
              </mc:Choice>
              <mc:Fallback>
                <p:oleObj name="Equation" r:id="rId7" imgW="1028065" imgH="444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5963" y="3673475"/>
                        <a:ext cx="2657475" cy="1152525"/>
                      </a:xfrm>
                      <a:prstGeom prst="rect">
                        <a:avLst/>
                      </a:prstGeom>
                      <a:solidFill>
                        <a:srgbClr val="FFFF00">
                          <a:alpha val="30196"/>
                        </a:srgbClr>
                      </a:solidFill>
                      <a:ln w="15875">
                        <a:solidFill>
                          <a:srgbClr val="FF0000"/>
                        </a:solidFill>
                        <a:miter lim="800000"/>
                        <a:headEnd/>
                        <a:tailEnd/>
                      </a:ln>
                    </p:spPr>
                  </p:pic>
                </p:oleObj>
              </mc:Fallback>
            </mc:AlternateContent>
          </a:graphicData>
        </a:graphic>
      </p:graphicFrame>
      <p:sp>
        <p:nvSpPr>
          <p:cNvPr id="326683" name="Rectangle 1051"/>
          <p:cNvSpPr>
            <a:spLocks noChangeArrowheads="1"/>
          </p:cNvSpPr>
          <p:nvPr/>
        </p:nvSpPr>
        <p:spPr bwMode="auto">
          <a:xfrm>
            <a:off x="2116138" y="3990975"/>
            <a:ext cx="1377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t>即得</a:t>
            </a:r>
            <a:endParaRPr lang="zh-CN" altLang="en-US" sz="2800" b="1"/>
          </a:p>
        </p:txBody>
      </p:sp>
      <p:grpSp>
        <p:nvGrpSpPr>
          <p:cNvPr id="3" name="Group 1054"/>
          <p:cNvGrpSpPr/>
          <p:nvPr/>
        </p:nvGrpSpPr>
        <p:grpSpPr bwMode="auto">
          <a:xfrm>
            <a:off x="549275" y="1484313"/>
            <a:ext cx="6870700" cy="588962"/>
            <a:chOff x="263" y="2302"/>
            <a:chExt cx="4328" cy="371"/>
          </a:xfrm>
        </p:grpSpPr>
        <p:graphicFrame>
          <p:nvGraphicFramePr>
            <p:cNvPr id="56334" name="Object 8"/>
            <p:cNvGraphicFramePr>
              <a:graphicFrameLocks noChangeAspect="1"/>
            </p:cNvGraphicFramePr>
            <p:nvPr/>
          </p:nvGraphicFramePr>
          <p:xfrm>
            <a:off x="820" y="2327"/>
            <a:ext cx="1565" cy="346"/>
          </p:xfrm>
          <a:graphic>
            <a:graphicData uri="http://schemas.openxmlformats.org/presentationml/2006/ole">
              <mc:AlternateContent xmlns:mc="http://schemas.openxmlformats.org/markup-compatibility/2006">
                <mc:Choice xmlns:v="urn:schemas-microsoft-com:vml" Requires="v">
                  <p:oleObj spid="_x0000_s56398" name="Equation" r:id="rId9" imgW="901065" imgH="203200" progId="Equation.DSMT4">
                    <p:embed/>
                  </p:oleObj>
                </mc:Choice>
                <mc:Fallback>
                  <p:oleObj name="Equation" r:id="rId9" imgW="901065" imgH="203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 y="2327"/>
                          <a:ext cx="156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5" name="Text Box 1053"/>
            <p:cNvSpPr txBox="1">
              <a:spLocks noChangeArrowheads="1"/>
            </p:cNvSpPr>
            <p:nvPr/>
          </p:nvSpPr>
          <p:spPr bwMode="auto">
            <a:xfrm>
              <a:off x="263" y="2302"/>
              <a:ext cx="43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t>用式                          代入，得</a:t>
              </a:r>
              <a:endParaRPr lang="zh-CN" altLang="en-US" sz="2800" b="1"/>
            </a:p>
          </p:txBody>
        </p:sp>
      </p:grpSp>
      <p:graphicFrame>
        <p:nvGraphicFramePr>
          <p:cNvPr id="20" name="Object 11"/>
          <p:cNvGraphicFramePr>
            <a:graphicFrameLocks noChangeAspect="1"/>
          </p:cNvGraphicFramePr>
          <p:nvPr/>
        </p:nvGraphicFramePr>
        <p:xfrm>
          <a:off x="3249613" y="5873750"/>
          <a:ext cx="2260600" cy="588963"/>
        </p:xfrm>
        <a:graphic>
          <a:graphicData uri="http://schemas.openxmlformats.org/presentationml/2006/ole">
            <mc:AlternateContent xmlns:mc="http://schemas.openxmlformats.org/markup-compatibility/2006">
              <mc:Choice xmlns:v="urn:schemas-microsoft-com:vml" Requires="v">
                <p:oleObj spid="_x0000_s56399" name="Equation" r:id="rId11" imgW="876300" imgH="203200" progId="Equation.3">
                  <p:embed/>
                </p:oleObj>
              </mc:Choice>
              <mc:Fallback>
                <p:oleObj name="Equation" r:id="rId11" imgW="876300" imgH="203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9613" y="5873750"/>
                        <a:ext cx="22606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7"/>
          <p:cNvGrpSpPr/>
          <p:nvPr/>
        </p:nvGrpSpPr>
        <p:grpSpPr bwMode="auto">
          <a:xfrm>
            <a:off x="258763" y="5068888"/>
            <a:ext cx="8885237" cy="523875"/>
            <a:chOff x="331996" y="413273"/>
            <a:chExt cx="8885064" cy="523876"/>
          </a:xfrm>
        </p:grpSpPr>
        <p:sp>
          <p:nvSpPr>
            <p:cNvPr id="56331" name="Text Box 7"/>
            <p:cNvSpPr txBox="1">
              <a:spLocks noChangeArrowheads="1"/>
            </p:cNvSpPr>
            <p:nvPr/>
          </p:nvSpPr>
          <p:spPr bwMode="auto">
            <a:xfrm>
              <a:off x="331996" y="413273"/>
              <a:ext cx="8885064" cy="5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cs typeface="Times New Roman" panose="02020603050405020304" pitchFamily="18" charset="0"/>
                </a:rPr>
                <a:t>因</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系和</a:t>
              </a:r>
              <a:r>
                <a:rPr lang="en-US" altLang="zh-CN" sz="2800" b="1" i="1">
                  <a:latin typeface="Times New Roman" panose="02020603050405020304" pitchFamily="18" charset="0"/>
                  <a:cs typeface="Times New Roman" panose="02020603050405020304" pitchFamily="18" charset="0"/>
                </a:rPr>
                <a:t>S</a:t>
              </a:r>
              <a:r>
                <a:rPr lang="zh-CN" altLang="en-US" sz="2800" b="1">
                  <a:latin typeface="Times New Roman" panose="02020603050405020304" pitchFamily="18" charset="0"/>
                  <a:cs typeface="Times New Roman" panose="02020603050405020304" pitchFamily="18" charset="0"/>
                </a:rPr>
                <a:t>系只是在 </a:t>
              </a:r>
              <a:r>
                <a:rPr lang="en-US" altLang="zh-CN" sz="2800" b="1" i="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轴方向上做相对运动，则有 </a:t>
              </a:r>
              <a:endParaRPr lang="zh-CN" altLang="en-US" sz="2800" b="1">
                <a:latin typeface="Times New Roman" panose="02020603050405020304" pitchFamily="18" charset="0"/>
                <a:cs typeface="Times New Roman" panose="02020603050405020304" pitchFamily="18" charset="0"/>
              </a:endParaRPr>
            </a:p>
          </p:txBody>
        </p:sp>
        <p:graphicFrame>
          <p:nvGraphicFramePr>
            <p:cNvPr id="56332" name="Object 7"/>
            <p:cNvGraphicFramePr>
              <a:graphicFrameLocks noChangeAspect="1"/>
            </p:cNvGraphicFramePr>
            <p:nvPr/>
          </p:nvGraphicFramePr>
          <p:xfrm>
            <a:off x="762018" y="494351"/>
            <a:ext cx="433736" cy="404732"/>
          </p:xfrm>
          <a:graphic>
            <a:graphicData uri="http://schemas.openxmlformats.org/presentationml/2006/ole">
              <mc:AlternateContent xmlns:mc="http://schemas.openxmlformats.org/markup-compatibility/2006">
                <mc:Choice xmlns:v="urn:schemas-microsoft-com:vml" Requires="v">
                  <p:oleObj spid="_x0000_s56400" name="Equation" r:id="rId13" imgW="190500" imgH="177800" progId="Equation.3">
                    <p:embed/>
                  </p:oleObj>
                </mc:Choice>
                <mc:Fallback>
                  <p:oleObj name="Equation" r:id="rId13" imgW="190500" imgH="1778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18" y="494351"/>
                          <a:ext cx="433736" cy="404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3" name="Object 21"/>
            <p:cNvGraphicFramePr>
              <a:graphicFrameLocks noChangeAspect="1"/>
            </p:cNvGraphicFramePr>
            <p:nvPr/>
          </p:nvGraphicFramePr>
          <p:xfrm>
            <a:off x="3475108" y="498772"/>
            <a:ext cx="403225" cy="404812"/>
          </p:xfrm>
          <a:graphic>
            <a:graphicData uri="http://schemas.openxmlformats.org/presentationml/2006/ole">
              <mc:AlternateContent xmlns:mc="http://schemas.openxmlformats.org/markup-compatibility/2006">
                <mc:Choice xmlns:v="urn:schemas-microsoft-com:vml" Requires="v">
                  <p:oleObj spid="_x0000_s56401" name="Equation" r:id="rId15" imgW="177800" imgH="177800" progId="Equation.DSMT4">
                    <p:embed/>
                  </p:oleObj>
                </mc:Choice>
                <mc:Fallback>
                  <p:oleObj name="Equation" r:id="rId15" imgW="177800" imgH="17780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5108" y="498772"/>
                          <a:ext cx="40322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8881"/>
                                        </p:tgtEl>
                                        <p:attrNameLst>
                                          <p:attrName>style.visibility</p:attrName>
                                        </p:attrNameLst>
                                      </p:cBhvr>
                                      <p:to>
                                        <p:strVal val="visible"/>
                                      </p:to>
                                    </p:set>
                                    <p:animEffect transition="in" filter="wipe(left)">
                                      <p:cBhvr>
                                        <p:cTn id="11" dur="500"/>
                                        <p:tgtEl>
                                          <p:spTgt spid="37888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78882"/>
                                        </p:tgtEl>
                                        <p:attrNameLst>
                                          <p:attrName>style.visibility</p:attrName>
                                        </p:attrNameLst>
                                      </p:cBhvr>
                                      <p:to>
                                        <p:strVal val="visible"/>
                                      </p:to>
                                    </p:set>
                                    <p:animEffect transition="in" filter="wipe(left)">
                                      <p:cBhvr>
                                        <p:cTn id="21" dur="500"/>
                                        <p:tgtEl>
                                          <p:spTgt spid="37888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26683"/>
                                        </p:tgtEl>
                                        <p:attrNameLst>
                                          <p:attrName>style.visibility</p:attrName>
                                        </p:attrNameLst>
                                      </p:cBhvr>
                                      <p:to>
                                        <p:strVal val="visible"/>
                                      </p:to>
                                    </p:set>
                                    <p:animEffect transition="in" filter="blinds(horizontal)">
                                      <p:cBhvr>
                                        <p:cTn id="26" dur="500"/>
                                        <p:tgtEl>
                                          <p:spTgt spid="326683"/>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378883"/>
                                        </p:tgtEl>
                                        <p:attrNameLst>
                                          <p:attrName>style.visibility</p:attrName>
                                        </p:attrNameLst>
                                      </p:cBhvr>
                                      <p:to>
                                        <p:strVal val="visible"/>
                                      </p:to>
                                    </p:set>
                                    <p:animEffect transition="in" filter="blinds(horizontal)">
                                      <p:cBhvr>
                                        <p:cTn id="30" dur="500"/>
                                        <p:tgtEl>
                                          <p:spTgt spid="37888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8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49DCEB3-08B0-4D07-90D8-C49158968741}" type="slidenum">
              <a:rPr lang="en-US" altLang="zh-CN" sz="1800" smtClean="0">
                <a:solidFill>
                  <a:srgbClr val="0000FF"/>
                </a:solidFill>
              </a:rPr>
            </a:fld>
            <a:endParaRPr lang="en-US" altLang="zh-CN" sz="1800" smtClean="0">
              <a:solidFill>
                <a:srgbClr val="0000FF"/>
              </a:solidFill>
            </a:endParaRPr>
          </a:p>
        </p:txBody>
      </p:sp>
      <p:graphicFrame>
        <p:nvGraphicFramePr>
          <p:cNvPr id="9218" name="Object 2"/>
          <p:cNvGraphicFramePr>
            <a:graphicFrameLocks noChangeAspect="1"/>
          </p:cNvGraphicFramePr>
          <p:nvPr/>
        </p:nvGraphicFramePr>
        <p:xfrm>
          <a:off x="1738313" y="1520825"/>
          <a:ext cx="2160587" cy="4235450"/>
        </p:xfrm>
        <a:graphic>
          <a:graphicData uri="http://schemas.openxmlformats.org/presentationml/2006/ole">
            <mc:AlternateContent xmlns:mc="http://schemas.openxmlformats.org/markup-compatibility/2006">
              <mc:Choice xmlns:v="urn:schemas-microsoft-com:vml" Requires="v">
                <p:oleObj spid="_x0000_s57382" name="公式" r:id="rId1" imgW="1397000" imgH="3098800" progId="Equation.3">
                  <p:embed/>
                </p:oleObj>
              </mc:Choice>
              <mc:Fallback>
                <p:oleObj name="公式" r:id="rId1" imgW="1397000" imgH="30988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1520825"/>
                        <a:ext cx="2160587" cy="423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 name="Text Box 3"/>
          <p:cNvSpPr txBox="1">
            <a:spLocks noChangeArrowheads="1"/>
          </p:cNvSpPr>
          <p:nvPr/>
        </p:nvSpPr>
        <p:spPr bwMode="auto">
          <a:xfrm>
            <a:off x="288925" y="473075"/>
            <a:ext cx="5040313" cy="523875"/>
          </a:xfrm>
          <a:prstGeom prst="rect">
            <a:avLst/>
          </a:prstGeom>
          <a:noFill/>
          <a:ln w="12699">
            <a:noFill/>
            <a:miter lim="800000"/>
            <a:headEnd type="none" w="sm" len="sm"/>
            <a:tailEnd type="none" w="sm" len="sm"/>
          </a:ln>
        </p:spPr>
        <p:txBody>
          <a:bodyPr>
            <a:spAutoFit/>
          </a:bodyPr>
          <a:lstStyle/>
          <a:p>
            <a:pPr>
              <a:spcBef>
                <a:spcPct val="50000"/>
              </a:spcBef>
              <a:defRPr/>
            </a:pPr>
            <a:r>
              <a:rPr kumimoji="1" lang="zh-CN" altLang="en-US"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洛仑兹变换</a:t>
            </a:r>
            <a:r>
              <a:rPr kumimoji="1" lang="en-US" altLang="zh-CN" sz="28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a:t>
            </a:r>
            <a:endParaRPr kumimoji="1" lang="zh-CN" altLang="en-US" sz="2400" b="1" dirty="0">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9221" name="AutoShape 5"/>
          <p:cNvSpPr/>
          <p:nvPr/>
        </p:nvSpPr>
        <p:spPr bwMode="auto">
          <a:xfrm>
            <a:off x="1104900" y="1735138"/>
            <a:ext cx="490538" cy="3960812"/>
          </a:xfrm>
          <a:prstGeom prst="leftBrace">
            <a:avLst>
              <a:gd name="adj1" fmla="val 67287"/>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28" name="Text Box 12"/>
          <p:cNvSpPr txBox="1">
            <a:spLocks noChangeArrowheads="1"/>
          </p:cNvSpPr>
          <p:nvPr/>
        </p:nvSpPr>
        <p:spPr bwMode="auto">
          <a:xfrm>
            <a:off x="4389438" y="744538"/>
            <a:ext cx="1981200" cy="579437"/>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令：</a:t>
            </a:r>
            <a:r>
              <a:rPr kumimoji="1" lang="zh-CN" altLang="en-US" sz="2800" b="1" dirty="0">
                <a:latin typeface="Times New Roman" panose="02020603050405020304" pitchFamily="18" charset="0"/>
              </a:rPr>
              <a:t>       </a:t>
            </a:r>
            <a:endParaRPr kumimoji="1" lang="zh-CN" altLang="en-US" sz="2800" b="1" dirty="0">
              <a:latin typeface="Times New Roman" panose="02020603050405020304" pitchFamily="18" charset="0"/>
            </a:endParaRPr>
          </a:p>
        </p:txBody>
      </p:sp>
      <p:graphicFrame>
        <p:nvGraphicFramePr>
          <p:cNvPr id="9229" name="Object 13"/>
          <p:cNvGraphicFramePr>
            <a:graphicFrameLocks noChangeAspect="1"/>
          </p:cNvGraphicFramePr>
          <p:nvPr/>
        </p:nvGraphicFramePr>
        <p:xfrm>
          <a:off x="6734175" y="406400"/>
          <a:ext cx="1866900" cy="1122363"/>
        </p:xfrm>
        <a:graphic>
          <a:graphicData uri="http://schemas.openxmlformats.org/presentationml/2006/ole">
            <mc:AlternateContent xmlns:mc="http://schemas.openxmlformats.org/markup-compatibility/2006">
              <mc:Choice xmlns:v="urn:schemas-microsoft-com:vml" Requires="v">
                <p:oleObj spid="_x0000_s57383" name="公式" r:id="rId3" imgW="1562100" imgH="787400" progId="Equation.3">
                  <p:embed/>
                </p:oleObj>
              </mc:Choice>
              <mc:Fallback>
                <p:oleObj name="公式" r:id="rId3" imgW="1562100" imgH="7874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175" y="406400"/>
                        <a:ext cx="1866900" cy="112236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14"/>
          <p:cNvGraphicFramePr>
            <a:graphicFrameLocks noChangeAspect="1"/>
          </p:cNvGraphicFramePr>
          <p:nvPr/>
        </p:nvGraphicFramePr>
        <p:xfrm>
          <a:off x="5337175" y="636588"/>
          <a:ext cx="1038225" cy="758825"/>
        </p:xfrm>
        <a:graphic>
          <a:graphicData uri="http://schemas.openxmlformats.org/presentationml/2006/ole">
            <mc:AlternateContent xmlns:mc="http://schemas.openxmlformats.org/markup-compatibility/2006">
              <mc:Choice xmlns:v="urn:schemas-microsoft-com:vml" Requires="v">
                <p:oleObj spid="_x0000_s57384" name="公式" r:id="rId5" imgW="647700" imgH="558800" progId="Equation.3">
                  <p:embed/>
                </p:oleObj>
              </mc:Choice>
              <mc:Fallback>
                <p:oleObj name="公式" r:id="rId5" imgW="647700" imgH="5588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7175" y="636588"/>
                        <a:ext cx="1038225" cy="75882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15"/>
          <p:cNvGraphicFramePr>
            <a:graphicFrameLocks noChangeAspect="1"/>
          </p:cNvGraphicFramePr>
          <p:nvPr/>
        </p:nvGraphicFramePr>
        <p:xfrm>
          <a:off x="5146675" y="1860550"/>
          <a:ext cx="3194050" cy="3678238"/>
        </p:xfrm>
        <a:graphic>
          <a:graphicData uri="http://schemas.openxmlformats.org/presentationml/2006/ole">
            <mc:AlternateContent xmlns:mc="http://schemas.openxmlformats.org/markup-compatibility/2006">
              <mc:Choice xmlns:v="urn:schemas-microsoft-com:vml" Requires="v">
                <p:oleObj spid="_x0000_s57385" name="Equation" r:id="rId7" imgW="1892300" imgH="2120900" progId="Equation.DSMT4">
                  <p:embed/>
                </p:oleObj>
              </mc:Choice>
              <mc:Fallback>
                <p:oleObj name="Equation" r:id="rId7" imgW="1892300" imgH="21209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6675" y="1860550"/>
                        <a:ext cx="3194050" cy="3678238"/>
                      </a:xfrm>
                      <a:prstGeom prst="rect">
                        <a:avLst/>
                      </a:prstGeom>
                      <a:solidFill>
                        <a:srgbClr val="99CCFF">
                          <a:alpha val="43921"/>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221"/>
                                        </p:tgtEl>
                                        <p:attrNameLst>
                                          <p:attrName>style.visibility</p:attrName>
                                        </p:attrNameLst>
                                      </p:cBhvr>
                                      <p:to>
                                        <p:strVal val="visible"/>
                                      </p:to>
                                    </p:set>
                                  </p:childTnLst>
                                </p:cTn>
                              </p:par>
                            </p:childTnLst>
                          </p:cTn>
                        </p:par>
                        <p:par>
                          <p:cTn id="11" fill="hold">
                            <p:stCondLst>
                              <p:cond delay="500"/>
                            </p:stCondLst>
                            <p:childTnLst>
                              <p:par>
                                <p:cTn id="12" presetID="3" presetClass="entr" presetSubtype="5" fill="hold" nodeType="after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blinds(vertical)">
                                      <p:cBhvr>
                                        <p:cTn id="14" dur="500"/>
                                        <p:tgtEl>
                                          <p:spTgt spid="9218"/>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228">
                                            <p:txEl>
                                              <p:pRg st="0" end="0"/>
                                            </p:txEl>
                                          </p:spTgt>
                                        </p:tgtEl>
                                        <p:attrNameLst>
                                          <p:attrName>style.visibility</p:attrName>
                                        </p:attrNameLst>
                                      </p:cBhvr>
                                      <p:to>
                                        <p:strVal val="visible"/>
                                      </p:to>
                                    </p:set>
                                    <p:animEffect transition="in" filter="blinds(horizontal)">
                                      <p:cBhvr>
                                        <p:cTn id="19" dur="500"/>
                                        <p:tgtEl>
                                          <p:spTgt spid="9228">
                                            <p:txEl>
                                              <p:pRg st="0" end="0"/>
                                            </p:txEl>
                                          </p:spTgt>
                                        </p:tgtEl>
                                      </p:cBhvr>
                                    </p:animEffect>
                                  </p:childTnLst>
                                </p:cTn>
                              </p:par>
                            </p:childTnLst>
                          </p:cTn>
                        </p:par>
                        <p:par>
                          <p:cTn id="20" fill="hold">
                            <p:stCondLst>
                              <p:cond delay="500"/>
                            </p:stCondLst>
                            <p:childTnLst>
                              <p:par>
                                <p:cTn id="21" presetID="4" presetClass="entr" presetSubtype="32" fill="hold" nodeType="afterEffect">
                                  <p:stCondLst>
                                    <p:cond delay="0"/>
                                  </p:stCondLst>
                                  <p:childTnLst>
                                    <p:set>
                                      <p:cBhvr>
                                        <p:cTn id="22" dur="1" fill="hold">
                                          <p:stCondLst>
                                            <p:cond delay="0"/>
                                          </p:stCondLst>
                                        </p:cTn>
                                        <p:tgtEl>
                                          <p:spTgt spid="9230"/>
                                        </p:tgtEl>
                                        <p:attrNameLst>
                                          <p:attrName>style.visibility</p:attrName>
                                        </p:attrNameLst>
                                      </p:cBhvr>
                                      <p:to>
                                        <p:strVal val="visible"/>
                                      </p:to>
                                    </p:set>
                                    <p:animEffect transition="in" filter="box(out)">
                                      <p:cBhvr>
                                        <p:cTn id="23" dur="500"/>
                                        <p:tgtEl>
                                          <p:spTgt spid="9230"/>
                                        </p:tgtEl>
                                      </p:cBhvr>
                                    </p:animEffect>
                                  </p:childTnLst>
                                </p:cTn>
                              </p:par>
                              <p:par>
                                <p:cTn id="24" presetID="4" presetClass="entr" presetSubtype="16" fill="hold" nodeType="withEffect">
                                  <p:stCondLst>
                                    <p:cond delay="0"/>
                                  </p:stCondLst>
                                  <p:childTnLst>
                                    <p:set>
                                      <p:cBhvr>
                                        <p:cTn id="25" dur="1" fill="hold">
                                          <p:stCondLst>
                                            <p:cond delay="0"/>
                                          </p:stCondLst>
                                        </p:cTn>
                                        <p:tgtEl>
                                          <p:spTgt spid="9229"/>
                                        </p:tgtEl>
                                        <p:attrNameLst>
                                          <p:attrName>style.visibility</p:attrName>
                                        </p:attrNameLst>
                                      </p:cBhvr>
                                      <p:to>
                                        <p:strVal val="visible"/>
                                      </p:to>
                                    </p:set>
                                    <p:animEffect transition="in" filter="box(in)">
                                      <p:cBhvr>
                                        <p:cTn id="26" dur="500"/>
                                        <p:tgtEl>
                                          <p:spTgt spid="922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231"/>
                                        </p:tgtEl>
                                        <p:attrNameLst>
                                          <p:attrName>style.visibility</p:attrName>
                                        </p:attrNameLst>
                                      </p:cBhvr>
                                      <p:to>
                                        <p:strVal val="visible"/>
                                      </p:to>
                                    </p:set>
                                    <p:animEffect transition="in" filter="blinds(horizontal)">
                                      <p:cBhvr>
                                        <p:cTn id="31" dur="5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build="p"/>
      <p:bldP spid="9221" grpId="0" animBg="1"/>
      <p:bldP spid="9228"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EDE15F-C47C-469A-8DFD-87C2305108B1}" type="slidenum">
              <a:rPr lang="en-US" altLang="zh-CN" sz="1800" smtClean="0">
                <a:solidFill>
                  <a:srgbClr val="0000FF"/>
                </a:solidFill>
              </a:rPr>
            </a:fld>
            <a:endParaRPr lang="en-US" altLang="zh-CN" sz="1800" smtClean="0">
              <a:solidFill>
                <a:srgbClr val="0000FF"/>
              </a:solidFill>
            </a:endParaRPr>
          </a:p>
        </p:txBody>
      </p:sp>
      <p:sp>
        <p:nvSpPr>
          <p:cNvPr id="24579" name="Text Box 1027"/>
          <p:cNvSpPr txBox="1">
            <a:spLocks noChangeArrowheads="1"/>
          </p:cNvSpPr>
          <p:nvPr/>
        </p:nvSpPr>
        <p:spPr bwMode="auto">
          <a:xfrm>
            <a:off x="381000" y="69850"/>
            <a:ext cx="7162800" cy="519113"/>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二、牛顿力学中值得“推敲”的问题：</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24580" name="Text Box 1028"/>
          <p:cNvSpPr txBox="1">
            <a:spLocks noChangeArrowheads="1"/>
          </p:cNvSpPr>
          <p:nvPr/>
        </p:nvSpPr>
        <p:spPr bwMode="auto">
          <a:xfrm>
            <a:off x="387350" y="161766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b="1">
                <a:solidFill>
                  <a:srgbClr val="FF3300"/>
                </a:solidFill>
                <a:latin typeface="Times New Roman" panose="02020603050405020304" pitchFamily="18" charset="0"/>
                <a:ea typeface="黑体" panose="02010609060101010101" pitchFamily="2" charset="-122"/>
              </a:rPr>
              <a:t>问题：</a:t>
            </a:r>
            <a:endParaRPr kumimoji="1" lang="zh-CN" altLang="en-US" b="1">
              <a:solidFill>
                <a:srgbClr val="FF3300"/>
              </a:solidFill>
              <a:latin typeface="Times New Roman" panose="02020603050405020304" pitchFamily="18" charset="0"/>
              <a:ea typeface="黑体" panose="02010609060101010101" pitchFamily="2" charset="-122"/>
            </a:endParaRPr>
          </a:p>
        </p:txBody>
      </p:sp>
      <p:sp>
        <p:nvSpPr>
          <p:cNvPr id="24585" name="Text Box 1033"/>
          <p:cNvSpPr txBox="1">
            <a:spLocks noChangeArrowheads="1"/>
          </p:cNvSpPr>
          <p:nvPr/>
        </p:nvSpPr>
        <p:spPr bwMode="auto">
          <a:xfrm>
            <a:off x="1495425" y="1647825"/>
            <a:ext cx="70961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800" b="1" dirty="0">
                <a:latin typeface="黑体" panose="02010609060101010101" pitchFamily="2" charset="-122"/>
                <a:ea typeface="黑体" panose="02010609060101010101" pitchFamily="2" charset="-122"/>
              </a:rPr>
              <a:t>1</a:t>
            </a:r>
            <a:r>
              <a:rPr kumimoji="1" lang="zh-CN" altLang="en-US" sz="2800" b="1" dirty="0">
                <a:latin typeface="黑体" panose="02010609060101010101" pitchFamily="2" charset="-122"/>
                <a:ea typeface="黑体" panose="02010609060101010101" pitchFamily="2" charset="-122"/>
              </a:rPr>
              <a:t>、对于不同的参考系，基本力学</a:t>
            </a:r>
            <a:r>
              <a:rPr kumimoji="1" lang="zh-CN" altLang="en-US" sz="2800" b="1" dirty="0" smtClean="0">
                <a:latin typeface="黑体" panose="02010609060101010101" pitchFamily="2" charset="-122"/>
                <a:ea typeface="黑体" panose="02010609060101010101" pitchFamily="2" charset="-122"/>
              </a:rPr>
              <a:t>定律乃至所有物理定律的</a:t>
            </a:r>
            <a:r>
              <a:rPr kumimoji="1" lang="zh-CN" altLang="en-US" sz="2800" b="1" dirty="0">
                <a:latin typeface="黑体" panose="02010609060101010101" pitchFamily="2" charset="-122"/>
                <a:ea typeface="黑体" panose="02010609060101010101" pitchFamily="2" charset="-122"/>
              </a:rPr>
              <a:t>形式是完全一样的吗？</a:t>
            </a:r>
            <a:endParaRPr kumimoji="1" lang="zh-CN" altLang="en-US" sz="2800" b="1" dirty="0">
              <a:latin typeface="黑体" panose="02010609060101010101" pitchFamily="2" charset="-122"/>
              <a:ea typeface="黑体" panose="02010609060101010101" pitchFamily="2" charset="-122"/>
            </a:endParaRPr>
          </a:p>
        </p:txBody>
      </p:sp>
      <p:sp>
        <p:nvSpPr>
          <p:cNvPr id="24590" name="Text Box 1038"/>
          <p:cNvSpPr txBox="1">
            <a:spLocks noChangeArrowheads="1"/>
          </p:cNvSpPr>
          <p:nvPr/>
        </p:nvSpPr>
        <p:spPr bwMode="auto">
          <a:xfrm>
            <a:off x="381000" y="566738"/>
            <a:ext cx="830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原则上，可以在任意参考系中，运用力学规律对同一物体的同一运动进行研究。</a:t>
            </a:r>
            <a:r>
              <a:rPr kumimoji="1" lang="en-US" altLang="zh-CN" sz="28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8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运动的相对性</a:t>
            </a:r>
            <a:endParaRPr kumimoji="1" lang="zh-CN" altLang="en-US" sz="2800" b="1">
              <a:solidFill>
                <a:srgbClr val="0000FF"/>
              </a:solidFill>
              <a:latin typeface="Times New Roman" panose="02020603050405020304" pitchFamily="18" charset="0"/>
              <a:ea typeface="黑体" panose="02010609060101010101" pitchFamily="2" charset="-122"/>
            </a:endParaRPr>
          </a:p>
        </p:txBody>
      </p:sp>
      <p:sp>
        <p:nvSpPr>
          <p:cNvPr id="24591" name="Text Box 1039"/>
          <p:cNvSpPr txBox="1">
            <a:spLocks noChangeArrowheads="1"/>
          </p:cNvSpPr>
          <p:nvPr/>
        </p:nvSpPr>
        <p:spPr bwMode="auto">
          <a:xfrm>
            <a:off x="1473200" y="2686050"/>
            <a:ext cx="68135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800" b="1">
                <a:latin typeface="黑体" panose="02010609060101010101" pitchFamily="2" charset="-122"/>
                <a:ea typeface="黑体" panose="02010609060101010101" pitchFamily="2" charset="-122"/>
              </a:rPr>
              <a:t>2</a:t>
            </a:r>
            <a:r>
              <a:rPr kumimoji="1" lang="zh-CN" altLang="en-US" sz="2800" b="1">
                <a:latin typeface="黑体" panose="02010609060101010101" pitchFamily="2" charset="-122"/>
                <a:ea typeface="黑体" panose="02010609060101010101" pitchFamily="2" charset="-122"/>
              </a:rPr>
              <a:t>、对于不同的参考系，长度和时间的测量结果是一样吗？</a:t>
            </a:r>
            <a:endParaRPr kumimoji="1" lang="zh-CN" altLang="en-US" sz="2800" b="1">
              <a:latin typeface="黑体" panose="02010609060101010101" pitchFamily="2" charset="-122"/>
              <a:ea typeface="黑体" panose="02010609060101010101" pitchFamily="2" charset="-122"/>
            </a:endParaRPr>
          </a:p>
        </p:txBody>
      </p:sp>
      <p:grpSp>
        <p:nvGrpSpPr>
          <p:cNvPr id="2" name="Group 13"/>
          <p:cNvGrpSpPr/>
          <p:nvPr/>
        </p:nvGrpSpPr>
        <p:grpSpPr bwMode="auto">
          <a:xfrm>
            <a:off x="-155575" y="3863975"/>
            <a:ext cx="4151313" cy="2832100"/>
            <a:chOff x="-155575" y="3863975"/>
            <a:chExt cx="4151313" cy="2832100"/>
          </a:xfrm>
        </p:grpSpPr>
        <p:pic>
          <p:nvPicPr>
            <p:cNvPr id="10255" name="Picture 49" descr="牛顿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0713" y="3863975"/>
              <a:ext cx="2484437"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6" name="Rectangle 53"/>
            <p:cNvSpPr>
              <a:spLocks noChangeArrowheads="1"/>
            </p:cNvSpPr>
            <p:nvPr/>
          </p:nvSpPr>
          <p:spPr bwMode="auto">
            <a:xfrm>
              <a:off x="-155575" y="6246813"/>
              <a:ext cx="4151313"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lvl1pPr defTabSz="93535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35355">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35355">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zh-CN" altLang="en-US" sz="2400" b="1"/>
                <a:t>绝对时空观</a:t>
              </a:r>
              <a:r>
                <a:rPr lang="en-US" altLang="zh-CN" sz="2400" b="1"/>
                <a:t>, </a:t>
              </a:r>
              <a:r>
                <a:rPr lang="zh-CN" altLang="en-US" sz="2400" b="1">
                  <a:solidFill>
                    <a:srgbClr val="0000FF"/>
                  </a:solidFill>
                </a:rPr>
                <a:t>伽利略变换</a:t>
              </a:r>
              <a:endParaRPr lang="zh-CN" altLang="en-US" sz="2400" b="1">
                <a:solidFill>
                  <a:srgbClr val="0000FF"/>
                </a:solidFill>
              </a:endParaRPr>
            </a:p>
          </p:txBody>
        </p:sp>
      </p:grpSp>
      <p:grpSp>
        <p:nvGrpSpPr>
          <p:cNvPr id="3" name="Group 14"/>
          <p:cNvGrpSpPr/>
          <p:nvPr/>
        </p:nvGrpSpPr>
        <p:grpSpPr bwMode="auto">
          <a:xfrm>
            <a:off x="5113338" y="3851275"/>
            <a:ext cx="4075112" cy="2844800"/>
            <a:chOff x="5113338" y="3851275"/>
            <a:chExt cx="4075112" cy="2844800"/>
          </a:xfrm>
        </p:grpSpPr>
        <p:pic>
          <p:nvPicPr>
            <p:cNvPr id="10253" name="Picture 48" descr="爱因斯坦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713" y="3851275"/>
              <a:ext cx="2478087"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Rectangle 61"/>
            <p:cNvSpPr>
              <a:spLocks noChangeArrowheads="1"/>
            </p:cNvSpPr>
            <p:nvPr/>
          </p:nvSpPr>
          <p:spPr bwMode="auto">
            <a:xfrm>
              <a:off x="5113338" y="6246813"/>
              <a:ext cx="407511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lvl1pPr defTabSz="93535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35355">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35355">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t>相对时空观</a:t>
              </a:r>
              <a:r>
                <a:rPr lang="en-US" altLang="zh-CN" sz="2400" b="1"/>
                <a:t>, </a:t>
              </a:r>
              <a:r>
                <a:rPr lang="zh-CN" altLang="en-US" sz="2400" b="1">
                  <a:solidFill>
                    <a:srgbClr val="0000FF"/>
                  </a:solidFill>
                </a:rPr>
                <a:t>洛伦兹变换</a:t>
              </a:r>
              <a:endParaRPr lang="zh-CN" altLang="en-US" sz="2400" b="1">
                <a:solidFill>
                  <a:srgbClr val="0000FF"/>
                </a:solidFill>
              </a:endParaRPr>
            </a:p>
          </p:txBody>
        </p:sp>
      </p:grpSp>
      <p:grpSp>
        <p:nvGrpSpPr>
          <p:cNvPr id="4" name="Group 15"/>
          <p:cNvGrpSpPr/>
          <p:nvPr/>
        </p:nvGrpSpPr>
        <p:grpSpPr bwMode="auto">
          <a:xfrm>
            <a:off x="3213100" y="4152900"/>
            <a:ext cx="2635250" cy="1651000"/>
            <a:chOff x="3213100" y="4152900"/>
            <a:chExt cx="2635955" cy="1650226"/>
          </a:xfrm>
        </p:grpSpPr>
        <p:sp>
          <p:nvSpPr>
            <p:cNvPr id="10251" name="Rectangle 51"/>
            <p:cNvSpPr>
              <a:spLocks noChangeArrowheads="1"/>
            </p:cNvSpPr>
            <p:nvPr/>
          </p:nvSpPr>
          <p:spPr bwMode="auto">
            <a:xfrm>
              <a:off x="3213100" y="4910138"/>
              <a:ext cx="2635955" cy="89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93535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35355">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35355">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zh-CN" altLang="en-US" sz="2400" b="1"/>
                <a:t>从</a:t>
              </a:r>
              <a:r>
                <a:rPr lang="zh-CN" altLang="en-US" sz="2400" b="1" u="sng">
                  <a:solidFill>
                    <a:srgbClr val="FF0000"/>
                  </a:solidFill>
                </a:rPr>
                <a:t>牛顿</a:t>
              </a:r>
              <a:r>
                <a:rPr lang="zh-CN" altLang="en-US" sz="2400" b="1"/>
                <a:t>到</a:t>
              </a:r>
              <a:r>
                <a:rPr lang="zh-CN" altLang="en-US" sz="2400" b="1" u="sng">
                  <a:solidFill>
                    <a:srgbClr val="FF0000"/>
                  </a:solidFill>
                </a:rPr>
                <a:t>爱因斯坦</a:t>
              </a:r>
              <a:endParaRPr lang="en-US" altLang="zh-CN" sz="2400" b="1" u="sng">
                <a:solidFill>
                  <a:srgbClr val="FF0000"/>
                </a:solidFill>
              </a:endParaRPr>
            </a:p>
            <a:p>
              <a:pPr algn="ctr">
                <a:buFontTx/>
                <a:buNone/>
              </a:pPr>
              <a:r>
                <a:rPr lang="zh-CN" altLang="en-US" sz="2400" b="1"/>
                <a:t>时空观的改变</a:t>
              </a:r>
              <a:endParaRPr lang="zh-CN" altLang="en-US" sz="2400" b="1"/>
            </a:p>
          </p:txBody>
        </p:sp>
        <p:sp>
          <p:nvSpPr>
            <p:cNvPr id="10252" name="Rectangle 64"/>
            <p:cNvSpPr>
              <a:spLocks noChangeArrowheads="1"/>
            </p:cNvSpPr>
            <p:nvPr/>
          </p:nvSpPr>
          <p:spPr bwMode="auto">
            <a:xfrm>
              <a:off x="3514725" y="4152900"/>
              <a:ext cx="19653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93535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35355">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35355">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3535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3535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rPr>
                <a:t>狭义相对论</a:t>
              </a:r>
              <a:endParaRPr lang="zh-CN" altLang="en-US" sz="2800" b="1">
                <a:solidFill>
                  <a:srgbClr val="0000FF"/>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ox(in)">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90"/>
                                        </p:tgtEl>
                                        <p:attrNameLst>
                                          <p:attrName>style.visibility</p:attrName>
                                        </p:attrNameLst>
                                      </p:cBhvr>
                                      <p:to>
                                        <p:strVal val="visible"/>
                                      </p:to>
                                    </p:set>
                                    <p:animEffect transition="in" filter="box(in)">
                                      <p:cBhvr>
                                        <p:cTn id="12" dur="500"/>
                                        <p:tgtEl>
                                          <p:spTgt spid="24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blinds(horizontal)">
                                      <p:cBhvr>
                                        <p:cTn id="17" dur="500"/>
                                        <p:tgtEl>
                                          <p:spTgt spid="2458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585"/>
                                        </p:tgtEl>
                                        <p:attrNameLst>
                                          <p:attrName>style.visibility</p:attrName>
                                        </p:attrNameLst>
                                      </p:cBhvr>
                                      <p:to>
                                        <p:strVal val="visible"/>
                                      </p:to>
                                    </p:set>
                                    <p:animEffect transition="in" filter="box(in)">
                                      <p:cBhvr>
                                        <p:cTn id="22" dur="500"/>
                                        <p:tgtEl>
                                          <p:spTgt spid="2458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4591"/>
                                        </p:tgtEl>
                                        <p:attrNameLst>
                                          <p:attrName>style.visibility</p:attrName>
                                        </p:attrNameLst>
                                      </p:cBhvr>
                                      <p:to>
                                        <p:strVal val="visible"/>
                                      </p:to>
                                    </p:set>
                                    <p:animEffect transition="in" filter="box(in)">
                                      <p:cBhvr>
                                        <p:cTn id="27" dur="500"/>
                                        <p:tgtEl>
                                          <p:spTgt spid="2459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i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ox(i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5" grpId="0" autoUpdateAnimBg="0"/>
      <p:bldP spid="24590" grpId="0" autoUpdateAnimBg="0"/>
      <p:bldP spid="245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ChangeArrowheads="1"/>
          </p:cNvSpPr>
          <p:nvPr/>
        </p:nvSpPr>
        <p:spPr bwMode="auto">
          <a:xfrm>
            <a:off x="0" y="749300"/>
            <a:ext cx="8496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smtClean="0">
                <a:latin typeface="黑体" panose="02010609060101010101" pitchFamily="2" charset="-122"/>
                <a:ea typeface="黑体" panose="02010609060101010101" pitchFamily="2" charset="-122"/>
              </a:rPr>
              <a:t>第</a:t>
            </a:r>
            <a:r>
              <a:rPr lang="en-US" altLang="zh-CN" b="1" dirty="0" smtClean="0">
                <a:latin typeface="黑体" panose="02010609060101010101" pitchFamily="2" charset="-122"/>
                <a:ea typeface="黑体" panose="02010609060101010101" pitchFamily="2" charset="-122"/>
              </a:rPr>
              <a:t>5</a:t>
            </a:r>
            <a:r>
              <a:rPr lang="zh-CN" altLang="en-US" b="1" dirty="0" smtClean="0">
                <a:latin typeface="黑体" panose="02010609060101010101" pitchFamily="2" charset="-122"/>
                <a:ea typeface="黑体" panose="02010609060101010101" pitchFamily="2" charset="-122"/>
              </a:rPr>
              <a:t>章    </a:t>
            </a:r>
            <a:r>
              <a:rPr lang="zh-CN" altLang="en-US" b="1" dirty="0">
                <a:latin typeface="黑体" panose="02010609060101010101" pitchFamily="2" charset="-122"/>
                <a:ea typeface="黑体" panose="02010609060101010101" pitchFamily="2" charset="-122"/>
              </a:rPr>
              <a:t>狭义相对论</a:t>
            </a:r>
            <a:endParaRPr lang="zh-CN" altLang="en-US" b="1" dirty="0">
              <a:latin typeface="黑体" panose="02010609060101010101" pitchFamily="2" charset="-122"/>
              <a:ea typeface="黑体" panose="02010609060101010101" pitchFamily="2" charset="-122"/>
            </a:endParaRPr>
          </a:p>
        </p:txBody>
      </p:sp>
      <p:sp>
        <p:nvSpPr>
          <p:cNvPr id="141323" name="Rectangle 11"/>
          <p:cNvSpPr>
            <a:spLocks noChangeArrowheads="1"/>
          </p:cNvSpPr>
          <p:nvPr/>
        </p:nvSpPr>
        <p:spPr bwMode="auto">
          <a:xfrm>
            <a:off x="1982788" y="1844675"/>
            <a:ext cx="6697662" cy="519113"/>
          </a:xfrm>
          <a:prstGeom prst="rect">
            <a:avLst/>
          </a:prstGeom>
          <a:noFill/>
          <a:ln w="9525">
            <a:noFill/>
            <a:miter lim="800000"/>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1</a:t>
            </a:r>
            <a:r>
              <a:rPr lang="zh-CN" altLang="en-US" sz="2800" b="1" dirty="0">
                <a:latin typeface="+mn-ea"/>
                <a:ea typeface="+mn-ea"/>
              </a:rPr>
              <a:t>节    伽利略变换 </a:t>
            </a:r>
            <a:endParaRPr lang="zh-CN" altLang="en-US" sz="2800" b="1" dirty="0">
              <a:latin typeface="+mn-ea"/>
              <a:ea typeface="+mn-ea"/>
            </a:endParaRPr>
          </a:p>
        </p:txBody>
      </p:sp>
      <p:sp>
        <p:nvSpPr>
          <p:cNvPr id="141324" name="Rectangle 12"/>
          <p:cNvSpPr>
            <a:spLocks noChangeArrowheads="1"/>
          </p:cNvSpPr>
          <p:nvPr/>
        </p:nvSpPr>
        <p:spPr bwMode="auto">
          <a:xfrm>
            <a:off x="1982788" y="2420938"/>
            <a:ext cx="6121400" cy="519112"/>
          </a:xfrm>
          <a:prstGeom prst="rect">
            <a:avLst/>
          </a:prstGeom>
          <a:noFill/>
          <a:ln w="9525">
            <a:noFill/>
            <a:miter lim="800000"/>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2</a:t>
            </a:r>
            <a:r>
              <a:rPr lang="zh-CN" altLang="en-US" sz="2800" b="1" dirty="0">
                <a:latin typeface="+mn-ea"/>
                <a:ea typeface="+mn-ea"/>
              </a:rPr>
              <a:t>节    狭义相对论基本原理 </a:t>
            </a:r>
            <a:endParaRPr lang="zh-CN" altLang="en-US" sz="2800" b="1" dirty="0">
              <a:latin typeface="+mn-ea"/>
              <a:ea typeface="+mn-ea"/>
            </a:endParaRPr>
          </a:p>
        </p:txBody>
      </p:sp>
      <p:sp>
        <p:nvSpPr>
          <p:cNvPr id="141325" name="Rectangle 13"/>
          <p:cNvSpPr>
            <a:spLocks noChangeArrowheads="1"/>
          </p:cNvSpPr>
          <p:nvPr/>
        </p:nvSpPr>
        <p:spPr bwMode="auto">
          <a:xfrm>
            <a:off x="1981200" y="3017838"/>
            <a:ext cx="6280150" cy="519112"/>
          </a:xfrm>
          <a:prstGeom prst="rect">
            <a:avLst/>
          </a:prstGeom>
          <a:noFill/>
          <a:ln w="9525">
            <a:noFill/>
            <a:miter lim="800000"/>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3</a:t>
            </a:r>
            <a:r>
              <a:rPr lang="zh-CN" altLang="en-US" sz="2800" b="1" dirty="0">
                <a:latin typeface="+mn-ea"/>
                <a:ea typeface="+mn-ea"/>
              </a:rPr>
              <a:t>节    洛仑兹变换 </a:t>
            </a:r>
            <a:endParaRPr lang="zh-CN" altLang="en-US" sz="2800" b="1" dirty="0">
              <a:latin typeface="+mn-ea"/>
              <a:ea typeface="+mn-ea"/>
            </a:endParaRPr>
          </a:p>
        </p:txBody>
      </p:sp>
      <p:sp>
        <p:nvSpPr>
          <p:cNvPr id="141326" name="Rectangle 14"/>
          <p:cNvSpPr>
            <a:spLocks noChangeArrowheads="1"/>
          </p:cNvSpPr>
          <p:nvPr/>
        </p:nvSpPr>
        <p:spPr bwMode="auto">
          <a:xfrm>
            <a:off x="1978025" y="3608388"/>
            <a:ext cx="6053138" cy="519112"/>
          </a:xfrm>
          <a:prstGeom prst="rect">
            <a:avLst/>
          </a:prstGeom>
          <a:noFill/>
          <a:ln w="9525">
            <a:noFill/>
            <a:miter lim="800000"/>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4</a:t>
            </a:r>
            <a:r>
              <a:rPr lang="zh-CN" altLang="en-US" sz="2800" b="1" dirty="0">
                <a:latin typeface="+mn-ea"/>
                <a:ea typeface="+mn-ea"/>
              </a:rPr>
              <a:t>节    洛仑兹速度变换 </a:t>
            </a:r>
            <a:endParaRPr lang="zh-CN" altLang="en-US" sz="2800" b="1" dirty="0">
              <a:latin typeface="+mn-ea"/>
              <a:ea typeface="+mn-ea"/>
            </a:endParaRPr>
          </a:p>
        </p:txBody>
      </p:sp>
      <p:sp>
        <p:nvSpPr>
          <p:cNvPr id="141327" name="Rectangle 15"/>
          <p:cNvSpPr>
            <a:spLocks noChangeArrowheads="1"/>
          </p:cNvSpPr>
          <p:nvPr/>
        </p:nvSpPr>
        <p:spPr bwMode="auto">
          <a:xfrm>
            <a:off x="1982788" y="4205288"/>
            <a:ext cx="7127875" cy="523875"/>
          </a:xfrm>
          <a:prstGeom prst="rect">
            <a:avLst/>
          </a:prstGeom>
          <a:noFill/>
          <a:ln w="9525">
            <a:noFill/>
            <a:miter lim="800000"/>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5</a:t>
            </a:r>
            <a:r>
              <a:rPr lang="zh-CN" altLang="en-US" sz="2800" b="1" dirty="0">
                <a:latin typeface="+mn-ea"/>
                <a:ea typeface="+mn-ea"/>
              </a:rPr>
              <a:t>节    狭义相对论时空观</a:t>
            </a:r>
            <a:endParaRPr lang="zh-CN" altLang="en-US" sz="2800" b="1" dirty="0">
              <a:latin typeface="+mn-ea"/>
              <a:ea typeface="+mn-ea"/>
            </a:endParaRPr>
          </a:p>
        </p:txBody>
      </p:sp>
      <p:sp>
        <p:nvSpPr>
          <p:cNvPr id="141328" name="Rectangle 16"/>
          <p:cNvSpPr>
            <a:spLocks noChangeArrowheads="1"/>
          </p:cNvSpPr>
          <p:nvPr/>
        </p:nvSpPr>
        <p:spPr bwMode="auto">
          <a:xfrm>
            <a:off x="1982788" y="4781550"/>
            <a:ext cx="6480175" cy="519113"/>
          </a:xfrm>
          <a:prstGeom prst="rect">
            <a:avLst/>
          </a:prstGeom>
          <a:noFill/>
          <a:ln w="9525">
            <a:noFill/>
            <a:miter lim="800000"/>
          </a:ln>
          <a:effectLst/>
        </p:spPr>
        <p:txBody>
          <a:bodyPr>
            <a:spAutoFit/>
          </a:bodyPr>
          <a:lstStyle/>
          <a:p>
            <a:pPr eaLnBrk="1" hangingPunct="1">
              <a:defRPr/>
            </a:pPr>
            <a:r>
              <a:rPr lang="zh-CN" altLang="en-US" sz="2800" b="1" dirty="0">
                <a:latin typeface="+mn-ea"/>
                <a:ea typeface="+mn-ea"/>
              </a:rPr>
              <a:t>第</a:t>
            </a:r>
            <a:r>
              <a:rPr lang="en-US" altLang="zh-CN" sz="2800" b="1" dirty="0">
                <a:latin typeface="+mn-ea"/>
                <a:ea typeface="+mn-ea"/>
              </a:rPr>
              <a:t>6</a:t>
            </a:r>
            <a:r>
              <a:rPr lang="zh-CN" altLang="en-US" sz="2800" b="1" dirty="0">
                <a:latin typeface="+mn-ea"/>
                <a:ea typeface="+mn-ea"/>
              </a:rPr>
              <a:t>节    狭义相对论动力学简介    </a:t>
            </a:r>
            <a:endParaRPr lang="zh-CN" altLang="en-US" sz="2800" b="1" dirty="0">
              <a:latin typeface="+mn-ea"/>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p:cTn id="7" dur="500" fill="hold"/>
                                        <p:tgtEl>
                                          <p:spTgt spid="141316"/>
                                        </p:tgtEl>
                                        <p:attrNameLst>
                                          <p:attrName>ppt_w</p:attrName>
                                        </p:attrNameLst>
                                      </p:cBhvr>
                                      <p:tavLst>
                                        <p:tav tm="0">
                                          <p:val>
                                            <p:fltVal val="0"/>
                                          </p:val>
                                        </p:tav>
                                        <p:tav tm="100000">
                                          <p:val>
                                            <p:strVal val="#ppt_w"/>
                                          </p:val>
                                        </p:tav>
                                      </p:tavLst>
                                    </p:anim>
                                    <p:anim calcmode="lin" valueType="num">
                                      <p:cBhvr>
                                        <p:cTn id="8" dur="500" fill="hold"/>
                                        <p:tgtEl>
                                          <p:spTgt spid="1413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141323"/>
                                        </p:tgtEl>
                                        <p:attrNameLst>
                                          <p:attrName>style.visibility</p:attrName>
                                        </p:attrNameLst>
                                      </p:cBhvr>
                                      <p:to>
                                        <p:strVal val="visible"/>
                                      </p:to>
                                    </p:set>
                                    <p:anim calcmode="lin" valueType="num">
                                      <p:cBhvr>
                                        <p:cTn id="13" dur="500" fill="hold"/>
                                        <p:tgtEl>
                                          <p:spTgt spid="141323"/>
                                        </p:tgtEl>
                                        <p:attrNameLst>
                                          <p:attrName>ppt_w</p:attrName>
                                        </p:attrNameLst>
                                      </p:cBhvr>
                                      <p:tavLst>
                                        <p:tav tm="0">
                                          <p:val>
                                            <p:fltVal val="0"/>
                                          </p:val>
                                        </p:tav>
                                        <p:tav tm="100000">
                                          <p:val>
                                            <p:strVal val="#ppt_w"/>
                                          </p:val>
                                        </p:tav>
                                      </p:tavLst>
                                    </p:anim>
                                    <p:anim calcmode="lin" valueType="num">
                                      <p:cBhvr>
                                        <p:cTn id="14" dur="500" fill="hold"/>
                                        <p:tgtEl>
                                          <p:spTgt spid="141323"/>
                                        </p:tgtEl>
                                        <p:attrNameLst>
                                          <p:attrName>ppt_h</p:attrName>
                                        </p:attrNameLst>
                                      </p:cBhvr>
                                      <p:tavLst>
                                        <p:tav tm="0">
                                          <p:val>
                                            <p:fltVal val="0"/>
                                          </p:val>
                                        </p:tav>
                                        <p:tav tm="100000">
                                          <p:val>
                                            <p:strVal val="#ppt_h"/>
                                          </p:val>
                                        </p:tav>
                                      </p:tavLst>
                                    </p:anim>
                                    <p:anim calcmode="lin" valueType="num">
                                      <p:cBhvr>
                                        <p:cTn id="15" dur="500" fill="hold"/>
                                        <p:tgtEl>
                                          <p:spTgt spid="141323"/>
                                        </p:tgtEl>
                                        <p:attrNameLst>
                                          <p:attrName>ppt_x</p:attrName>
                                        </p:attrNameLst>
                                      </p:cBhvr>
                                      <p:tavLst>
                                        <p:tav tm="0">
                                          <p:val>
                                            <p:fltVal val="0.5"/>
                                          </p:val>
                                        </p:tav>
                                        <p:tav tm="100000">
                                          <p:val>
                                            <p:strVal val="#ppt_x"/>
                                          </p:val>
                                        </p:tav>
                                      </p:tavLst>
                                    </p:anim>
                                    <p:anim calcmode="lin" valueType="num">
                                      <p:cBhvr>
                                        <p:cTn id="16" dur="500" fill="hold"/>
                                        <p:tgtEl>
                                          <p:spTgt spid="141323"/>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141324"/>
                                        </p:tgtEl>
                                        <p:attrNameLst>
                                          <p:attrName>style.visibility</p:attrName>
                                        </p:attrNameLst>
                                      </p:cBhvr>
                                      <p:to>
                                        <p:strVal val="visible"/>
                                      </p:to>
                                    </p:set>
                                    <p:anim calcmode="lin" valueType="num">
                                      <p:cBhvr>
                                        <p:cTn id="19" dur="500" fill="hold"/>
                                        <p:tgtEl>
                                          <p:spTgt spid="141324"/>
                                        </p:tgtEl>
                                        <p:attrNameLst>
                                          <p:attrName>ppt_w</p:attrName>
                                        </p:attrNameLst>
                                      </p:cBhvr>
                                      <p:tavLst>
                                        <p:tav tm="0">
                                          <p:val>
                                            <p:fltVal val="0"/>
                                          </p:val>
                                        </p:tav>
                                        <p:tav tm="100000">
                                          <p:val>
                                            <p:strVal val="#ppt_w"/>
                                          </p:val>
                                        </p:tav>
                                      </p:tavLst>
                                    </p:anim>
                                    <p:anim calcmode="lin" valueType="num">
                                      <p:cBhvr>
                                        <p:cTn id="20" dur="500" fill="hold"/>
                                        <p:tgtEl>
                                          <p:spTgt spid="141324"/>
                                        </p:tgtEl>
                                        <p:attrNameLst>
                                          <p:attrName>ppt_h</p:attrName>
                                        </p:attrNameLst>
                                      </p:cBhvr>
                                      <p:tavLst>
                                        <p:tav tm="0">
                                          <p:val>
                                            <p:fltVal val="0"/>
                                          </p:val>
                                        </p:tav>
                                        <p:tav tm="100000">
                                          <p:val>
                                            <p:strVal val="#ppt_h"/>
                                          </p:val>
                                        </p:tav>
                                      </p:tavLst>
                                    </p:anim>
                                    <p:anim calcmode="lin" valueType="num">
                                      <p:cBhvr>
                                        <p:cTn id="21" dur="500" fill="hold"/>
                                        <p:tgtEl>
                                          <p:spTgt spid="141324"/>
                                        </p:tgtEl>
                                        <p:attrNameLst>
                                          <p:attrName>ppt_x</p:attrName>
                                        </p:attrNameLst>
                                      </p:cBhvr>
                                      <p:tavLst>
                                        <p:tav tm="0">
                                          <p:val>
                                            <p:fltVal val="0.5"/>
                                          </p:val>
                                        </p:tav>
                                        <p:tav tm="100000">
                                          <p:val>
                                            <p:strVal val="#ppt_x"/>
                                          </p:val>
                                        </p:tav>
                                      </p:tavLst>
                                    </p:anim>
                                    <p:anim calcmode="lin" valueType="num">
                                      <p:cBhvr>
                                        <p:cTn id="22" dur="500" fill="hold"/>
                                        <p:tgtEl>
                                          <p:spTgt spid="14132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141325"/>
                                        </p:tgtEl>
                                        <p:attrNameLst>
                                          <p:attrName>style.visibility</p:attrName>
                                        </p:attrNameLst>
                                      </p:cBhvr>
                                      <p:to>
                                        <p:strVal val="visible"/>
                                      </p:to>
                                    </p:set>
                                    <p:anim calcmode="lin" valueType="num">
                                      <p:cBhvr>
                                        <p:cTn id="25" dur="500" fill="hold"/>
                                        <p:tgtEl>
                                          <p:spTgt spid="141325"/>
                                        </p:tgtEl>
                                        <p:attrNameLst>
                                          <p:attrName>ppt_w</p:attrName>
                                        </p:attrNameLst>
                                      </p:cBhvr>
                                      <p:tavLst>
                                        <p:tav tm="0">
                                          <p:val>
                                            <p:fltVal val="0"/>
                                          </p:val>
                                        </p:tav>
                                        <p:tav tm="100000">
                                          <p:val>
                                            <p:strVal val="#ppt_w"/>
                                          </p:val>
                                        </p:tav>
                                      </p:tavLst>
                                    </p:anim>
                                    <p:anim calcmode="lin" valueType="num">
                                      <p:cBhvr>
                                        <p:cTn id="26" dur="500" fill="hold"/>
                                        <p:tgtEl>
                                          <p:spTgt spid="141325"/>
                                        </p:tgtEl>
                                        <p:attrNameLst>
                                          <p:attrName>ppt_h</p:attrName>
                                        </p:attrNameLst>
                                      </p:cBhvr>
                                      <p:tavLst>
                                        <p:tav tm="0">
                                          <p:val>
                                            <p:fltVal val="0"/>
                                          </p:val>
                                        </p:tav>
                                        <p:tav tm="100000">
                                          <p:val>
                                            <p:strVal val="#ppt_h"/>
                                          </p:val>
                                        </p:tav>
                                      </p:tavLst>
                                    </p:anim>
                                    <p:anim calcmode="lin" valueType="num">
                                      <p:cBhvr>
                                        <p:cTn id="27" dur="500" fill="hold"/>
                                        <p:tgtEl>
                                          <p:spTgt spid="141325"/>
                                        </p:tgtEl>
                                        <p:attrNameLst>
                                          <p:attrName>ppt_x</p:attrName>
                                        </p:attrNameLst>
                                      </p:cBhvr>
                                      <p:tavLst>
                                        <p:tav tm="0">
                                          <p:val>
                                            <p:fltVal val="0.5"/>
                                          </p:val>
                                        </p:tav>
                                        <p:tav tm="100000">
                                          <p:val>
                                            <p:strVal val="#ppt_x"/>
                                          </p:val>
                                        </p:tav>
                                      </p:tavLst>
                                    </p:anim>
                                    <p:anim calcmode="lin" valueType="num">
                                      <p:cBhvr>
                                        <p:cTn id="28" dur="500" fill="hold"/>
                                        <p:tgtEl>
                                          <p:spTgt spid="141325"/>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141326"/>
                                        </p:tgtEl>
                                        <p:attrNameLst>
                                          <p:attrName>style.visibility</p:attrName>
                                        </p:attrNameLst>
                                      </p:cBhvr>
                                      <p:to>
                                        <p:strVal val="visible"/>
                                      </p:to>
                                    </p:set>
                                    <p:anim calcmode="lin" valueType="num">
                                      <p:cBhvr>
                                        <p:cTn id="31" dur="500" fill="hold"/>
                                        <p:tgtEl>
                                          <p:spTgt spid="141326"/>
                                        </p:tgtEl>
                                        <p:attrNameLst>
                                          <p:attrName>ppt_w</p:attrName>
                                        </p:attrNameLst>
                                      </p:cBhvr>
                                      <p:tavLst>
                                        <p:tav tm="0">
                                          <p:val>
                                            <p:fltVal val="0"/>
                                          </p:val>
                                        </p:tav>
                                        <p:tav tm="100000">
                                          <p:val>
                                            <p:strVal val="#ppt_w"/>
                                          </p:val>
                                        </p:tav>
                                      </p:tavLst>
                                    </p:anim>
                                    <p:anim calcmode="lin" valueType="num">
                                      <p:cBhvr>
                                        <p:cTn id="32" dur="500" fill="hold"/>
                                        <p:tgtEl>
                                          <p:spTgt spid="141326"/>
                                        </p:tgtEl>
                                        <p:attrNameLst>
                                          <p:attrName>ppt_h</p:attrName>
                                        </p:attrNameLst>
                                      </p:cBhvr>
                                      <p:tavLst>
                                        <p:tav tm="0">
                                          <p:val>
                                            <p:fltVal val="0"/>
                                          </p:val>
                                        </p:tav>
                                        <p:tav tm="100000">
                                          <p:val>
                                            <p:strVal val="#ppt_h"/>
                                          </p:val>
                                        </p:tav>
                                      </p:tavLst>
                                    </p:anim>
                                    <p:anim calcmode="lin" valueType="num">
                                      <p:cBhvr>
                                        <p:cTn id="33" dur="500" fill="hold"/>
                                        <p:tgtEl>
                                          <p:spTgt spid="141326"/>
                                        </p:tgtEl>
                                        <p:attrNameLst>
                                          <p:attrName>ppt_x</p:attrName>
                                        </p:attrNameLst>
                                      </p:cBhvr>
                                      <p:tavLst>
                                        <p:tav tm="0">
                                          <p:val>
                                            <p:fltVal val="0.5"/>
                                          </p:val>
                                        </p:tav>
                                        <p:tav tm="100000">
                                          <p:val>
                                            <p:strVal val="#ppt_x"/>
                                          </p:val>
                                        </p:tav>
                                      </p:tavLst>
                                    </p:anim>
                                    <p:anim calcmode="lin" valueType="num">
                                      <p:cBhvr>
                                        <p:cTn id="34" dur="500" fill="hold"/>
                                        <p:tgtEl>
                                          <p:spTgt spid="141326"/>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141327"/>
                                        </p:tgtEl>
                                        <p:attrNameLst>
                                          <p:attrName>style.visibility</p:attrName>
                                        </p:attrNameLst>
                                      </p:cBhvr>
                                      <p:to>
                                        <p:strVal val="visible"/>
                                      </p:to>
                                    </p:set>
                                    <p:anim calcmode="lin" valueType="num">
                                      <p:cBhvr>
                                        <p:cTn id="37" dur="500" fill="hold"/>
                                        <p:tgtEl>
                                          <p:spTgt spid="141327"/>
                                        </p:tgtEl>
                                        <p:attrNameLst>
                                          <p:attrName>ppt_w</p:attrName>
                                        </p:attrNameLst>
                                      </p:cBhvr>
                                      <p:tavLst>
                                        <p:tav tm="0">
                                          <p:val>
                                            <p:fltVal val="0"/>
                                          </p:val>
                                        </p:tav>
                                        <p:tav tm="100000">
                                          <p:val>
                                            <p:strVal val="#ppt_w"/>
                                          </p:val>
                                        </p:tav>
                                      </p:tavLst>
                                    </p:anim>
                                    <p:anim calcmode="lin" valueType="num">
                                      <p:cBhvr>
                                        <p:cTn id="38" dur="500" fill="hold"/>
                                        <p:tgtEl>
                                          <p:spTgt spid="141327"/>
                                        </p:tgtEl>
                                        <p:attrNameLst>
                                          <p:attrName>ppt_h</p:attrName>
                                        </p:attrNameLst>
                                      </p:cBhvr>
                                      <p:tavLst>
                                        <p:tav tm="0">
                                          <p:val>
                                            <p:fltVal val="0"/>
                                          </p:val>
                                        </p:tav>
                                        <p:tav tm="100000">
                                          <p:val>
                                            <p:strVal val="#ppt_h"/>
                                          </p:val>
                                        </p:tav>
                                      </p:tavLst>
                                    </p:anim>
                                    <p:anim calcmode="lin" valueType="num">
                                      <p:cBhvr>
                                        <p:cTn id="39" dur="500" fill="hold"/>
                                        <p:tgtEl>
                                          <p:spTgt spid="141327"/>
                                        </p:tgtEl>
                                        <p:attrNameLst>
                                          <p:attrName>ppt_x</p:attrName>
                                        </p:attrNameLst>
                                      </p:cBhvr>
                                      <p:tavLst>
                                        <p:tav tm="0">
                                          <p:val>
                                            <p:fltVal val="0.5"/>
                                          </p:val>
                                        </p:tav>
                                        <p:tav tm="100000">
                                          <p:val>
                                            <p:strVal val="#ppt_x"/>
                                          </p:val>
                                        </p:tav>
                                      </p:tavLst>
                                    </p:anim>
                                    <p:anim calcmode="lin" valueType="num">
                                      <p:cBhvr>
                                        <p:cTn id="40" dur="500" fill="hold"/>
                                        <p:tgtEl>
                                          <p:spTgt spid="141327"/>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141328"/>
                                        </p:tgtEl>
                                        <p:attrNameLst>
                                          <p:attrName>style.visibility</p:attrName>
                                        </p:attrNameLst>
                                      </p:cBhvr>
                                      <p:to>
                                        <p:strVal val="visible"/>
                                      </p:to>
                                    </p:set>
                                    <p:anim calcmode="lin" valueType="num">
                                      <p:cBhvr>
                                        <p:cTn id="43" dur="500" fill="hold"/>
                                        <p:tgtEl>
                                          <p:spTgt spid="141328"/>
                                        </p:tgtEl>
                                        <p:attrNameLst>
                                          <p:attrName>ppt_w</p:attrName>
                                        </p:attrNameLst>
                                      </p:cBhvr>
                                      <p:tavLst>
                                        <p:tav tm="0">
                                          <p:val>
                                            <p:fltVal val="0"/>
                                          </p:val>
                                        </p:tav>
                                        <p:tav tm="100000">
                                          <p:val>
                                            <p:strVal val="#ppt_w"/>
                                          </p:val>
                                        </p:tav>
                                      </p:tavLst>
                                    </p:anim>
                                    <p:anim calcmode="lin" valueType="num">
                                      <p:cBhvr>
                                        <p:cTn id="44" dur="500" fill="hold"/>
                                        <p:tgtEl>
                                          <p:spTgt spid="141328"/>
                                        </p:tgtEl>
                                        <p:attrNameLst>
                                          <p:attrName>ppt_h</p:attrName>
                                        </p:attrNameLst>
                                      </p:cBhvr>
                                      <p:tavLst>
                                        <p:tav tm="0">
                                          <p:val>
                                            <p:fltVal val="0"/>
                                          </p:val>
                                        </p:tav>
                                        <p:tav tm="100000">
                                          <p:val>
                                            <p:strVal val="#ppt_h"/>
                                          </p:val>
                                        </p:tav>
                                      </p:tavLst>
                                    </p:anim>
                                    <p:anim calcmode="lin" valueType="num">
                                      <p:cBhvr>
                                        <p:cTn id="45" dur="500" fill="hold"/>
                                        <p:tgtEl>
                                          <p:spTgt spid="141328"/>
                                        </p:tgtEl>
                                        <p:attrNameLst>
                                          <p:attrName>ppt_x</p:attrName>
                                        </p:attrNameLst>
                                      </p:cBhvr>
                                      <p:tavLst>
                                        <p:tav tm="0">
                                          <p:val>
                                            <p:fltVal val="0.5"/>
                                          </p:val>
                                        </p:tav>
                                        <p:tav tm="100000">
                                          <p:val>
                                            <p:strVal val="#ppt_x"/>
                                          </p:val>
                                        </p:tav>
                                      </p:tavLst>
                                    </p:anim>
                                    <p:anim calcmode="lin" valueType="num">
                                      <p:cBhvr>
                                        <p:cTn id="46" dur="500" fill="hold"/>
                                        <p:tgtEl>
                                          <p:spTgt spid="14132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23" grpId="0" autoUpdateAnimBg="0"/>
      <p:bldP spid="141324" grpId="0" autoUpdateAnimBg="0"/>
      <p:bldP spid="141325" grpId="0" autoUpdateAnimBg="0"/>
      <p:bldP spid="141326" grpId="0" autoUpdateAnimBg="0"/>
      <p:bldP spid="141327" grpId="0" autoUpdateAnimBg="0"/>
      <p:bldP spid="1413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BC32576-9432-40AB-A6D0-561363B20F27}" type="slidenum">
              <a:rPr lang="en-US" altLang="zh-CN" sz="1800" smtClean="0">
                <a:solidFill>
                  <a:srgbClr val="0000FF"/>
                </a:solidFill>
              </a:rPr>
            </a:fld>
            <a:endParaRPr lang="en-US" altLang="zh-CN" sz="1800" smtClean="0">
              <a:solidFill>
                <a:srgbClr val="0000FF"/>
              </a:solidFill>
            </a:endParaRPr>
          </a:p>
        </p:txBody>
      </p:sp>
      <p:sp>
        <p:nvSpPr>
          <p:cNvPr id="2" name="Text Box 1026"/>
          <p:cNvSpPr txBox="1">
            <a:spLocks noChangeArrowheads="1"/>
          </p:cNvSpPr>
          <p:nvPr/>
        </p:nvSpPr>
        <p:spPr bwMode="auto">
          <a:xfrm>
            <a:off x="2060575" y="33338"/>
            <a:ext cx="54102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r>
              <a:rPr kumimoji="1" lang="zh-CN" altLang="en-US" b="1">
                <a:latin typeface="黑体" panose="02010609060101010101" pitchFamily="2" charset="-122"/>
                <a:ea typeface="黑体" panose="02010609060101010101" pitchFamily="2" charset="-122"/>
              </a:rPr>
              <a:t>第</a:t>
            </a:r>
            <a:r>
              <a:rPr kumimoji="1" lang="en-US" altLang="zh-CN" b="1">
                <a:latin typeface="黑体" panose="02010609060101010101" pitchFamily="2" charset="-122"/>
                <a:ea typeface="黑体" panose="02010609060101010101" pitchFamily="2" charset="-122"/>
              </a:rPr>
              <a:t>1</a:t>
            </a:r>
            <a:r>
              <a:rPr kumimoji="1" lang="zh-CN" altLang="en-US" b="1">
                <a:latin typeface="黑体" panose="02010609060101010101" pitchFamily="2" charset="-122"/>
                <a:ea typeface="黑体" panose="02010609060101010101" pitchFamily="2" charset="-122"/>
              </a:rPr>
              <a:t>节  伽利略变换</a:t>
            </a:r>
            <a:endParaRPr kumimoji="1" lang="zh-CN" altLang="en-US" b="1">
              <a:latin typeface="黑体" panose="02010609060101010101" pitchFamily="2" charset="-122"/>
              <a:ea typeface="黑体" panose="02010609060101010101" pitchFamily="2" charset="-122"/>
            </a:endParaRPr>
          </a:p>
        </p:txBody>
      </p:sp>
      <p:sp>
        <p:nvSpPr>
          <p:cNvPr id="25604" name="Text Box 1028"/>
          <p:cNvSpPr txBox="1">
            <a:spLocks noChangeArrowheads="1"/>
          </p:cNvSpPr>
          <p:nvPr/>
        </p:nvSpPr>
        <p:spPr bwMode="auto">
          <a:xfrm>
            <a:off x="312738" y="904875"/>
            <a:ext cx="6019800" cy="519113"/>
          </a:xfrm>
          <a:prstGeom prst="rect">
            <a:avLst/>
          </a:prstGeom>
          <a:noFill/>
          <a:ln w="9525">
            <a:noFill/>
            <a:miter lim="800000"/>
          </a:ln>
          <a:effectLst/>
        </p:spPr>
        <p:txBody>
          <a:bodyPr>
            <a:spAutoFit/>
          </a:bodyPr>
          <a:lstStyle/>
          <a:p>
            <a:pPr eaLnBrk="1" hangingPunct="1">
              <a:spcBef>
                <a:spcPct val="20000"/>
              </a:spcBef>
              <a:buClr>
                <a:schemeClr val="accent2"/>
              </a:buClr>
              <a:buSzPct val="80000"/>
              <a:buFont typeface="Wingdings" panose="05000000000000000000" pitchFamily="2" charset="2"/>
              <a:buNone/>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一、伽利略相对性原理</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605" name="Text Box 1029"/>
          <p:cNvSpPr txBox="1">
            <a:spLocks noChangeArrowheads="1"/>
          </p:cNvSpPr>
          <p:nvPr/>
        </p:nvSpPr>
        <p:spPr bwMode="auto">
          <a:xfrm>
            <a:off x="395288" y="1514475"/>
            <a:ext cx="3962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None/>
            </a:pPr>
            <a:r>
              <a:rPr kumimoji="1" lang="zh-CN" altLang="en-US" sz="2800"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牛顿力学回答：</a:t>
            </a:r>
            <a:endParaRPr kumimoji="1" lang="zh-CN" altLang="en-US" sz="2800"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607" name="Text Box 1031"/>
          <p:cNvSpPr txBox="1">
            <a:spLocks noChangeArrowheads="1"/>
          </p:cNvSpPr>
          <p:nvPr/>
        </p:nvSpPr>
        <p:spPr bwMode="auto">
          <a:xfrm>
            <a:off x="395288" y="2060575"/>
            <a:ext cx="69342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latin typeface="Times New Roman" panose="02020603050405020304" pitchFamily="18" charset="0"/>
              </a:rPr>
              <a:t>对于任何</a:t>
            </a:r>
            <a:r>
              <a:rPr kumimoji="1" lang="zh-CN" altLang="en-US" sz="2800" b="1" dirty="0">
                <a:solidFill>
                  <a:schemeClr val="tx2"/>
                </a:solidFill>
                <a:effectLst>
                  <a:outerShdw blurRad="38100" dist="38100" dir="2700000" algn="tl">
                    <a:srgbClr val="C0C0C0"/>
                  </a:outerShdw>
                </a:effectLst>
                <a:latin typeface="Times New Roman" panose="02020603050405020304" pitchFamily="18" charset="0"/>
              </a:rPr>
              <a:t>惯性系</a:t>
            </a:r>
            <a:r>
              <a:rPr kumimoji="1" lang="zh-CN" altLang="en-US" sz="2800" b="1" dirty="0">
                <a:latin typeface="Times New Roman" panose="02020603050405020304" pitchFamily="18" charset="0"/>
              </a:rPr>
              <a:t>，牛顿定律都成立；</a:t>
            </a:r>
            <a:endParaRPr kumimoji="1" lang="zh-CN" altLang="en-US" sz="2800" b="1" dirty="0">
              <a:latin typeface="Times New Roman" panose="02020603050405020304" pitchFamily="18" charset="0"/>
            </a:endParaRPr>
          </a:p>
        </p:txBody>
      </p:sp>
      <p:sp>
        <p:nvSpPr>
          <p:cNvPr id="25610" name="Text Box 1034"/>
          <p:cNvSpPr txBox="1">
            <a:spLocks noChangeArrowheads="1"/>
          </p:cNvSpPr>
          <p:nvPr/>
        </p:nvSpPr>
        <p:spPr bwMode="auto">
          <a:xfrm>
            <a:off x="395288" y="2667000"/>
            <a:ext cx="81534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对于不同的惯性系，力学的基本规律</a:t>
            </a:r>
            <a:r>
              <a:rPr kumimoji="1" lang="en-US" altLang="zh-CN" sz="2800" b="1">
                <a:latin typeface="Times New Roman" panose="02020603050405020304" pitchFamily="18" charset="0"/>
                <a:cs typeface="Times New Roman" panose="02020603050405020304" pitchFamily="18" charset="0"/>
              </a:rPr>
              <a:t>——</a:t>
            </a:r>
            <a:r>
              <a:rPr kumimoji="1" lang="zh-CN" altLang="en-US" sz="2800" b="1">
                <a:latin typeface="Times New Roman" panose="02020603050405020304" pitchFamily="18" charset="0"/>
              </a:rPr>
              <a:t>牛顿定律，其形式都是一样的；</a:t>
            </a:r>
            <a:endParaRPr kumimoji="1" lang="zh-CN" altLang="en-US" sz="2800" b="1">
              <a:latin typeface="Times New Roman" panose="02020603050405020304" pitchFamily="18" charset="0"/>
            </a:endParaRPr>
          </a:p>
        </p:txBody>
      </p:sp>
      <p:sp>
        <p:nvSpPr>
          <p:cNvPr id="25611" name="Text Box 1035"/>
          <p:cNvSpPr txBox="1">
            <a:spLocks noChangeArrowheads="1"/>
          </p:cNvSpPr>
          <p:nvPr/>
        </p:nvSpPr>
        <p:spPr bwMode="auto">
          <a:xfrm>
            <a:off x="395288" y="4191000"/>
            <a:ext cx="8153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在任何惯性系中观察，同一力学现象将按相同的形式发生和演变。</a:t>
            </a:r>
            <a:endParaRPr kumimoji="1" lang="zh-CN" altLang="en-US" sz="2800" b="1">
              <a:latin typeface="Times New Roman" panose="02020603050405020304" pitchFamily="18" charset="0"/>
            </a:endParaRPr>
          </a:p>
        </p:txBody>
      </p:sp>
      <p:sp>
        <p:nvSpPr>
          <p:cNvPr id="25614" name="Text Box 1038"/>
          <p:cNvSpPr txBox="1">
            <a:spLocks noChangeArrowheads="1"/>
          </p:cNvSpPr>
          <p:nvPr/>
        </p:nvSpPr>
        <p:spPr bwMode="auto">
          <a:xfrm>
            <a:off x="379413" y="5335588"/>
            <a:ext cx="8153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800" b="1">
                <a:latin typeface="Times New Roman" panose="02020603050405020304" pitchFamily="18" charset="0"/>
              </a:rPr>
              <a:t>谈论某一惯性系的绝对运动或绝对静止是没有意义的。静止是相对的。不存在任何一个特殊的惯性系。</a:t>
            </a:r>
            <a:endParaRPr kumimoji="1" lang="zh-CN" altLang="en-US" sz="2800" b="1">
              <a:latin typeface="Times New Roman" panose="02020603050405020304" pitchFamily="18" charset="0"/>
            </a:endParaRPr>
          </a:p>
        </p:txBody>
      </p:sp>
      <p:sp>
        <p:nvSpPr>
          <p:cNvPr id="25615" name="Text Box 1039"/>
          <p:cNvSpPr txBox="1">
            <a:spLocks noChangeArrowheads="1"/>
          </p:cNvSpPr>
          <p:nvPr/>
        </p:nvSpPr>
        <p:spPr bwMode="auto">
          <a:xfrm>
            <a:off x="3348038" y="3644900"/>
            <a:ext cx="5562600" cy="519113"/>
          </a:xfrm>
          <a:prstGeom prst="rect">
            <a:avLst/>
          </a:prstGeom>
          <a:noFill/>
          <a:ln w="9525">
            <a:noFill/>
            <a:miter lim="800000"/>
          </a:ln>
          <a:effectLst/>
        </p:spPr>
        <p:txBody>
          <a:bodyPr>
            <a:spAutoFit/>
          </a:bodyPr>
          <a:lstStyle/>
          <a:p>
            <a:pPr eaLnBrk="1" hangingPunct="1">
              <a:spcBef>
                <a:spcPct val="50000"/>
              </a:spcBef>
              <a:defRPr/>
            </a:pPr>
            <a:r>
              <a:rPr kumimoji="1" lang="en-US" altLang="zh-CN"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rPr>
              <a:t>伽利略（力学）相对性原理</a:t>
            </a:r>
            <a:endPar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Text Box 64"/>
          <p:cNvSpPr txBox="1">
            <a:spLocks noChangeArrowheads="1"/>
          </p:cNvSpPr>
          <p:nvPr/>
        </p:nvSpPr>
        <p:spPr bwMode="auto">
          <a:xfrm>
            <a:off x="1890713" y="495300"/>
            <a:ext cx="58626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rgbClr val="0000FF"/>
                </a:solidFill>
              </a:rPr>
              <a:t>Galilean Transformation</a:t>
            </a:r>
            <a:endParaRPr lang="en-US" altLang="zh-CN" sz="2800">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box(in)">
                                      <p:cBhvr>
                                        <p:cTn id="16" dur="500"/>
                                        <p:tgtEl>
                                          <p:spTgt spid="2560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605"/>
                                        </p:tgtEl>
                                        <p:attrNameLst>
                                          <p:attrName>style.visibility</p:attrName>
                                        </p:attrNameLst>
                                      </p:cBhvr>
                                      <p:to>
                                        <p:strVal val="visible"/>
                                      </p:to>
                                    </p:set>
                                    <p:animEffect transition="in" filter="box(in)">
                                      <p:cBhvr>
                                        <p:cTn id="21" dur="500"/>
                                        <p:tgtEl>
                                          <p:spTgt spid="25605"/>
                                        </p:tgtEl>
                                      </p:cBhvr>
                                    </p:animEffect>
                                  </p:childTnLst>
                                </p:cTn>
                              </p:par>
                            </p:childTnLst>
                          </p:cTn>
                        </p:par>
                        <p:par>
                          <p:cTn id="22" fill="hold">
                            <p:stCondLst>
                              <p:cond delay="500"/>
                            </p:stCondLst>
                            <p:childTnLst>
                              <p:par>
                                <p:cTn id="23" presetID="3" presetClass="entr" presetSubtype="10" fill="hold" grpId="0" nodeType="afterEffect">
                                  <p:stCondLst>
                                    <p:cond delay="0"/>
                                  </p:stCondLst>
                                  <p:iterate type="wd">
                                    <p:tmPct val="0"/>
                                  </p:iterate>
                                  <p:childTnLst>
                                    <p:set>
                                      <p:cBhvr>
                                        <p:cTn id="24" dur="1" fill="hold">
                                          <p:stCondLst>
                                            <p:cond delay="0"/>
                                          </p:stCondLst>
                                        </p:cTn>
                                        <p:tgtEl>
                                          <p:spTgt spid="25607"/>
                                        </p:tgtEl>
                                        <p:attrNameLst>
                                          <p:attrName>style.visibility</p:attrName>
                                        </p:attrNameLst>
                                      </p:cBhvr>
                                      <p:to>
                                        <p:strVal val="visible"/>
                                      </p:to>
                                    </p:set>
                                    <p:animEffect transition="in" filter="blinds(horizontal)">
                                      <p:cBhvr>
                                        <p:cTn id="25" dur="500"/>
                                        <p:tgtEl>
                                          <p:spTgt spid="25607"/>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5610"/>
                                        </p:tgtEl>
                                        <p:attrNameLst>
                                          <p:attrName>style.visibility</p:attrName>
                                        </p:attrNameLst>
                                      </p:cBhvr>
                                      <p:to>
                                        <p:strVal val="visible"/>
                                      </p:to>
                                    </p:set>
                                    <p:anim calcmode="lin" valueType="num">
                                      <p:cBhvr>
                                        <p:cTn id="30" dur="500" fill="hold"/>
                                        <p:tgtEl>
                                          <p:spTgt spid="25610"/>
                                        </p:tgtEl>
                                        <p:attrNameLst>
                                          <p:attrName>ppt_w</p:attrName>
                                        </p:attrNameLst>
                                      </p:cBhvr>
                                      <p:tavLst>
                                        <p:tav tm="0">
                                          <p:val>
                                            <p:fltVal val="0"/>
                                          </p:val>
                                        </p:tav>
                                        <p:tav tm="100000">
                                          <p:val>
                                            <p:strVal val="#ppt_w"/>
                                          </p:val>
                                        </p:tav>
                                      </p:tavLst>
                                    </p:anim>
                                    <p:anim calcmode="lin" valueType="num">
                                      <p:cBhvr>
                                        <p:cTn id="31" dur="500" fill="hold"/>
                                        <p:tgtEl>
                                          <p:spTgt spid="25610"/>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5615"/>
                                        </p:tgtEl>
                                        <p:attrNameLst>
                                          <p:attrName>style.visibility</p:attrName>
                                        </p:attrNameLst>
                                      </p:cBhvr>
                                      <p:to>
                                        <p:strVal val="visible"/>
                                      </p:to>
                                    </p:set>
                                    <p:anim calcmode="lin" valueType="num">
                                      <p:cBhvr>
                                        <p:cTn id="36" dur="500" fill="hold"/>
                                        <p:tgtEl>
                                          <p:spTgt spid="25615"/>
                                        </p:tgtEl>
                                        <p:attrNameLst>
                                          <p:attrName>ppt_w</p:attrName>
                                        </p:attrNameLst>
                                      </p:cBhvr>
                                      <p:tavLst>
                                        <p:tav tm="0">
                                          <p:val>
                                            <p:fltVal val="0"/>
                                          </p:val>
                                        </p:tav>
                                        <p:tav tm="100000">
                                          <p:val>
                                            <p:strVal val="#ppt_w"/>
                                          </p:val>
                                        </p:tav>
                                      </p:tavLst>
                                    </p:anim>
                                    <p:anim calcmode="lin" valueType="num">
                                      <p:cBhvr>
                                        <p:cTn id="37" dur="500" fill="hold"/>
                                        <p:tgtEl>
                                          <p:spTgt spid="25615"/>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5611"/>
                                        </p:tgtEl>
                                        <p:attrNameLst>
                                          <p:attrName>style.visibility</p:attrName>
                                        </p:attrNameLst>
                                      </p:cBhvr>
                                      <p:to>
                                        <p:strVal val="visible"/>
                                      </p:to>
                                    </p:set>
                                    <p:animEffect transition="in" filter="barn(outHorizontal)">
                                      <p:cBhvr>
                                        <p:cTn id="42" dur="500"/>
                                        <p:tgtEl>
                                          <p:spTgt spid="256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25614"/>
                                        </p:tgtEl>
                                        <p:attrNameLst>
                                          <p:attrName>style.visibility</p:attrName>
                                        </p:attrNameLst>
                                      </p:cBhvr>
                                      <p:to>
                                        <p:strVal val="visible"/>
                                      </p:to>
                                    </p:set>
                                    <p:animEffect transition="in" filter="barn(outHorizontal)">
                                      <p:cBhvr>
                                        <p:cTn id="47" dur="500"/>
                                        <p:tgtEl>
                                          <p:spTgt spid="25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5604" grpId="0" autoUpdateAnimBg="0"/>
      <p:bldP spid="25605" grpId="0" autoUpdateAnimBg="0"/>
      <p:bldP spid="25607" grpId="0"/>
      <p:bldP spid="25610" grpId="0" autoUpdateAnimBg="0"/>
      <p:bldP spid="25611" grpId="0" autoUpdateAnimBg="0"/>
      <p:bldP spid="25614" grpId="0" autoUpdateAnimBg="0"/>
      <p:bldP spid="25615" grpId="0" autoUpdateAnimBg="0"/>
      <p:bldP spid="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B8FE341-94B8-46AB-A025-57CAB535317C}" type="slidenum">
              <a:rPr lang="en-US" altLang="zh-CN" sz="1800" smtClean="0">
                <a:solidFill>
                  <a:srgbClr val="0000FF"/>
                </a:solidFill>
              </a:rPr>
            </a:fld>
            <a:endParaRPr lang="en-US" altLang="zh-CN" sz="1800" smtClean="0">
              <a:solidFill>
                <a:srgbClr val="0000FF"/>
              </a:solidFill>
            </a:endParaRPr>
          </a:p>
        </p:txBody>
      </p:sp>
      <p:sp>
        <p:nvSpPr>
          <p:cNvPr id="3" name="Text Box 2"/>
          <p:cNvSpPr txBox="1">
            <a:spLocks noChangeArrowheads="1"/>
          </p:cNvSpPr>
          <p:nvPr/>
        </p:nvSpPr>
        <p:spPr bwMode="auto">
          <a:xfrm>
            <a:off x="381000" y="260350"/>
            <a:ext cx="7010400" cy="561975"/>
          </a:xfrm>
          <a:prstGeom prst="rect">
            <a:avLst/>
          </a:prstGeom>
          <a:noFill/>
          <a:ln w="9525">
            <a:noFill/>
            <a:miter lim="800000"/>
          </a:ln>
          <a:effectLst/>
        </p:spPr>
        <p:txBody>
          <a:bodyPr>
            <a:spAutoFit/>
          </a:bodyPr>
          <a:lstStyle/>
          <a:p>
            <a:pPr eaLnBrk="1" hangingPunct="1">
              <a:lnSpc>
                <a:spcPct val="110000"/>
              </a:lnSpc>
              <a:spcBef>
                <a:spcPct val="20000"/>
              </a:spcBef>
              <a:buClr>
                <a:schemeClr val="accent2"/>
              </a:buClr>
              <a:buSzPct val="80000"/>
              <a:buFont typeface="Wingdings" panose="05000000000000000000" pitchFamily="2" charset="2"/>
              <a:buNone/>
              <a:defRPr/>
            </a:pPr>
            <a:r>
              <a:rPr kumimoji="1" lang="zh-CN" altLang="en-US" sz="2800" b="1">
                <a:latin typeface="Times New Roman" panose="02020603050405020304" pitchFamily="18" charset="0"/>
              </a:rPr>
              <a:t>关于</a:t>
            </a: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时间</a:t>
            </a:r>
            <a:r>
              <a:rPr kumimoji="1" lang="zh-CN" altLang="en-US" sz="2800" b="1">
                <a:latin typeface="Times New Roman" panose="02020603050405020304" pitchFamily="18" charset="0"/>
              </a:rPr>
              <a:t>和</a:t>
            </a: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空间</a:t>
            </a:r>
            <a:r>
              <a:rPr kumimoji="1" lang="zh-CN" altLang="en-US" sz="2800" b="1">
                <a:latin typeface="Times New Roman" panose="02020603050405020304" pitchFamily="18" charset="0"/>
              </a:rPr>
              <a:t>的问题，牛顿认为：</a:t>
            </a:r>
            <a:endParaRPr kumimoji="1" lang="zh-CN" altLang="en-US" sz="2400">
              <a:latin typeface="Times New Roman" panose="02020603050405020304" pitchFamily="18" charset="0"/>
            </a:endParaRPr>
          </a:p>
        </p:txBody>
      </p:sp>
      <p:sp>
        <p:nvSpPr>
          <p:cNvPr id="28675" name="Text Box 3"/>
          <p:cNvSpPr txBox="1">
            <a:spLocks noChangeArrowheads="1"/>
          </p:cNvSpPr>
          <p:nvPr/>
        </p:nvSpPr>
        <p:spPr bwMode="auto">
          <a:xfrm>
            <a:off x="381000" y="30480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绝对空间</a:t>
            </a:r>
            <a:r>
              <a:rPr kumimoji="1" lang="en-US" altLang="zh-CN" sz="2800" b="1">
                <a:latin typeface="Times New Roman" panose="02020603050405020304" pitchFamily="18" charset="0"/>
                <a:cs typeface="Times New Roman" panose="02020603050405020304" pitchFamily="18" charset="0"/>
              </a:rPr>
              <a:t>——</a:t>
            </a:r>
            <a:r>
              <a:rPr kumimoji="1" lang="zh-CN" altLang="en-US" sz="2800" b="1">
                <a:latin typeface="Times New Roman" panose="02020603050405020304" pitchFamily="18" charset="0"/>
                <a:cs typeface="Times New Roman" panose="02020603050405020304" pitchFamily="18" charset="0"/>
              </a:rPr>
              <a:t>长度的量度与参考系无关；</a:t>
            </a:r>
            <a:endParaRPr kumimoji="1" lang="zh-CN" altLang="en-US" sz="2800" b="1">
              <a:latin typeface="Times New Roman" panose="02020603050405020304" pitchFamily="18" charset="0"/>
            </a:endParaRPr>
          </a:p>
        </p:txBody>
      </p:sp>
      <p:sp>
        <p:nvSpPr>
          <p:cNvPr id="28676" name="Text Box 4"/>
          <p:cNvSpPr txBox="1">
            <a:spLocks noChangeArrowheads="1"/>
          </p:cNvSpPr>
          <p:nvPr/>
        </p:nvSpPr>
        <p:spPr bwMode="auto">
          <a:xfrm>
            <a:off x="381000" y="3581400"/>
            <a:ext cx="7772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绝对时间</a:t>
            </a:r>
            <a:r>
              <a:rPr kumimoji="1" lang="en-US" altLang="zh-CN" sz="2800" b="1">
                <a:latin typeface="Times New Roman" panose="02020603050405020304" pitchFamily="18" charset="0"/>
                <a:cs typeface="Times New Roman" panose="02020603050405020304" pitchFamily="18" charset="0"/>
              </a:rPr>
              <a:t>——</a:t>
            </a:r>
            <a:r>
              <a:rPr kumimoji="1" lang="zh-CN" altLang="en-US" sz="2800" b="1">
                <a:latin typeface="Times New Roman" panose="02020603050405020304" pitchFamily="18" charset="0"/>
                <a:cs typeface="Times New Roman" panose="02020603050405020304" pitchFamily="18" charset="0"/>
              </a:rPr>
              <a:t>时间的量度与参考系无关</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28677" name="Text Box 5"/>
          <p:cNvSpPr txBox="1">
            <a:spLocks noChangeArrowheads="1"/>
          </p:cNvSpPr>
          <p:nvPr/>
        </p:nvSpPr>
        <p:spPr bwMode="auto">
          <a:xfrm>
            <a:off x="381000" y="4800600"/>
            <a:ext cx="8305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牛顿的绝对时空概念是人们对空间和时间认识的理论总结。</a:t>
            </a:r>
            <a:endParaRPr kumimoji="1" lang="zh-CN" altLang="en-US" sz="2800" b="1">
              <a:latin typeface="Times New Roman" panose="02020603050405020304" pitchFamily="18" charset="0"/>
            </a:endParaRPr>
          </a:p>
        </p:txBody>
      </p:sp>
      <p:sp>
        <p:nvSpPr>
          <p:cNvPr id="28680" name="Text Box 8"/>
          <p:cNvSpPr txBox="1">
            <a:spLocks noChangeArrowheads="1"/>
          </p:cNvSpPr>
          <p:nvPr/>
        </p:nvSpPr>
        <p:spPr bwMode="auto">
          <a:xfrm>
            <a:off x="381000" y="4114800"/>
            <a:ext cx="8153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Tx/>
              <a:buNone/>
            </a:pPr>
            <a:r>
              <a:rPr kumimoji="1" lang="zh-CN" altLang="en-US" sz="2800" b="1">
                <a:latin typeface="Times New Roman" panose="02020603050405020304" pitchFamily="18" charset="0"/>
              </a:rPr>
              <a:t>时间</a:t>
            </a:r>
            <a:r>
              <a:rPr kumimoji="1" lang="zh-CN" altLang="en-US" sz="2800" b="1">
                <a:latin typeface="Times New Roman" panose="02020603050405020304" pitchFamily="18" charset="0"/>
                <a:cs typeface="Times New Roman" panose="02020603050405020304" pitchFamily="18" charset="0"/>
              </a:rPr>
              <a:t>和空间是相互独立的</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grpSp>
        <p:nvGrpSpPr>
          <p:cNvPr id="2" name="Group 11"/>
          <p:cNvGrpSpPr/>
          <p:nvPr/>
        </p:nvGrpSpPr>
        <p:grpSpPr bwMode="auto">
          <a:xfrm>
            <a:off x="6858000" y="3248025"/>
            <a:ext cx="1828800" cy="1019175"/>
            <a:chOff x="4176" y="750"/>
            <a:chExt cx="1152" cy="642"/>
          </a:xfrm>
        </p:grpSpPr>
        <p:sp>
          <p:nvSpPr>
            <p:cNvPr id="14351" name="AutoShape 9"/>
            <p:cNvSpPr/>
            <p:nvPr/>
          </p:nvSpPr>
          <p:spPr bwMode="auto">
            <a:xfrm>
              <a:off x="4176" y="768"/>
              <a:ext cx="240" cy="624"/>
            </a:xfrm>
            <a:prstGeom prst="rightBrace">
              <a:avLst>
                <a:gd name="adj1" fmla="val 21667"/>
                <a:gd name="adj2" fmla="val 50000"/>
              </a:avLst>
            </a:prstGeom>
            <a:noFill/>
            <a:ln w="317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82" name="Text Box 10"/>
            <p:cNvSpPr txBox="1">
              <a:spLocks noChangeArrowheads="1"/>
            </p:cNvSpPr>
            <p:nvPr/>
          </p:nvSpPr>
          <p:spPr bwMode="auto">
            <a:xfrm>
              <a:off x="4416" y="750"/>
              <a:ext cx="912" cy="601"/>
            </a:xfrm>
            <a:prstGeom prst="rect">
              <a:avLst/>
            </a:prstGeom>
            <a:noFill/>
            <a:ln w="9525">
              <a:noFill/>
              <a:miter lim="800000"/>
            </a:ln>
            <a:effectLst/>
          </p:spPr>
          <p:txBody>
            <a:bodyPr>
              <a:spAutoFit/>
            </a:bodyPr>
            <a:lstStyle/>
            <a:p>
              <a:pPr algn="ctr" eaLnBrk="1" hangingPunct="1">
                <a:spcBef>
                  <a:spcPts val="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绝对</a:t>
              </a:r>
              <a:endParaRPr kumimoji="1" lang="en-US" altLang="zh-CN"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a:p>
              <a:pPr algn="ctr" eaLnBrk="1" hangingPunct="1">
                <a:spcBef>
                  <a:spcPts val="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时空观</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grpSp>
      <p:sp>
        <p:nvSpPr>
          <p:cNvPr id="28684" name="Text Box 12"/>
          <p:cNvSpPr txBox="1">
            <a:spLocks noChangeArrowheads="1"/>
          </p:cNvSpPr>
          <p:nvPr/>
        </p:nvSpPr>
        <p:spPr bwMode="auto">
          <a:xfrm>
            <a:off x="381000" y="5943600"/>
            <a:ext cx="9144000" cy="561975"/>
          </a:xfrm>
          <a:prstGeom prst="rect">
            <a:avLst/>
          </a:prstGeom>
          <a:noFill/>
          <a:ln w="9525">
            <a:noFill/>
            <a:miter lim="800000"/>
          </a:ln>
          <a:effectLst/>
        </p:spPr>
        <p:txBody>
          <a:bodyPr>
            <a:spAutoFit/>
          </a:bodyPr>
          <a:lstStyle/>
          <a:p>
            <a:pPr eaLnBrk="1" hangingPunct="1">
              <a:lnSpc>
                <a:spcPct val="110000"/>
              </a:lnSpc>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力学相对性原理</a:t>
            </a:r>
            <a:r>
              <a:rPr kumimoji="1" lang="zh-CN" altLang="en-US" sz="2800" b="1">
                <a:solidFill>
                  <a:srgbClr val="00FF00"/>
                </a:solidFill>
                <a:effectLst>
                  <a:outerShdw blurRad="38100" dist="38100" dir="2700000" algn="tl">
                    <a:srgbClr val="C0C0C0"/>
                  </a:outerShdw>
                </a:effectLst>
                <a:latin typeface="Times New Roman" panose="02020603050405020304" pitchFamily="18" charset="0"/>
              </a:rPr>
              <a:t>  </a:t>
            </a:r>
            <a:r>
              <a:rPr kumimoji="1" lang="zh-CN" altLang="en-US" sz="2800" b="1">
                <a:latin typeface="Times New Roman" panose="02020603050405020304" pitchFamily="18" charset="0"/>
              </a:rPr>
              <a:t>和  </a:t>
            </a: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绝对时空</a:t>
            </a:r>
            <a:r>
              <a:rPr kumimoji="1" lang="zh-CN" altLang="en-US" sz="2800" b="1">
                <a:latin typeface="Times New Roman" panose="02020603050405020304" pitchFamily="18" charset="0"/>
              </a:rPr>
              <a:t>是直接联系在一起的。</a:t>
            </a:r>
            <a:endParaRPr kumimoji="1" lang="zh-CN" altLang="en-US" sz="2800" b="1">
              <a:latin typeface="Times New Roman" panose="02020603050405020304" pitchFamily="18" charset="0"/>
            </a:endParaRPr>
          </a:p>
        </p:txBody>
      </p:sp>
      <p:sp>
        <p:nvSpPr>
          <p:cNvPr id="28685" name="Text Box 13"/>
          <p:cNvSpPr txBox="1">
            <a:spLocks noChangeArrowheads="1"/>
          </p:cNvSpPr>
          <p:nvPr/>
        </p:nvSpPr>
        <p:spPr bwMode="auto">
          <a:xfrm>
            <a:off x="381000" y="990600"/>
            <a:ext cx="8153400" cy="946150"/>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空间</a:t>
            </a:r>
            <a:r>
              <a:rPr kumimoji="1" lang="zh-CN" altLang="en-US" sz="2800" b="1" dirty="0">
                <a:latin typeface="Times New Roman" panose="02020603050405020304" pitchFamily="18" charset="0"/>
              </a:rPr>
              <a:t>与运动无关， 空间的度量与惯性系无关，绝对不变。</a:t>
            </a:r>
            <a:endParaRPr kumimoji="1" lang="zh-CN" altLang="en-US" sz="2800" b="1" dirty="0">
              <a:latin typeface="Times New Roman" panose="02020603050405020304" pitchFamily="18" charset="0"/>
            </a:endParaRPr>
          </a:p>
        </p:txBody>
      </p:sp>
      <p:sp>
        <p:nvSpPr>
          <p:cNvPr id="28686" name="Text Box 14"/>
          <p:cNvSpPr txBox="1">
            <a:spLocks noChangeArrowheads="1"/>
          </p:cNvSpPr>
          <p:nvPr/>
        </p:nvSpPr>
        <p:spPr bwMode="auto">
          <a:xfrm>
            <a:off x="2503488" y="5210175"/>
            <a:ext cx="3048000" cy="519113"/>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rgbClr val="0000FF"/>
                </a:solidFill>
                <a:effectLst>
                  <a:outerShdw blurRad="38100" dist="38100" dir="2700000" algn="tl">
                    <a:srgbClr val="C0C0C0"/>
                  </a:outerShdw>
                </a:effectLst>
                <a:latin typeface="宋体" panose="02010600030101010101" pitchFamily="2" charset="-122"/>
                <a:ea typeface="黑体" panose="02010609060101010101" pitchFamily="2" charset="-122"/>
              </a:rPr>
              <a:t>伽利略</a:t>
            </a: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rPr>
              <a:t>变换</a:t>
            </a:r>
            <a:endPar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28687" name="Text Box 15"/>
          <p:cNvSpPr txBox="1">
            <a:spLocks noChangeArrowheads="1"/>
          </p:cNvSpPr>
          <p:nvPr/>
        </p:nvSpPr>
        <p:spPr bwMode="auto">
          <a:xfrm>
            <a:off x="381000" y="2057400"/>
            <a:ext cx="8229600" cy="946150"/>
          </a:xfrm>
          <a:prstGeom prst="rect">
            <a:avLst/>
          </a:prstGeom>
          <a:noFill/>
          <a:ln w="9525">
            <a:noFill/>
            <a:miter lim="800000"/>
          </a:ln>
          <a:effectLst/>
        </p:spPr>
        <p:txBody>
          <a:bodyPr>
            <a:spAutoFit/>
          </a:bodyPr>
          <a:lstStyle/>
          <a:p>
            <a:pPr eaLnBrk="1" hangingPunct="1">
              <a:spcBef>
                <a:spcPct val="50000"/>
              </a:spcBef>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时间</a:t>
            </a:r>
            <a:r>
              <a:rPr kumimoji="1" lang="zh-CN" altLang="en-US" sz="2800" b="1">
                <a:latin typeface="Times New Roman" panose="02020603050405020304" pitchFamily="18" charset="0"/>
              </a:rPr>
              <a:t>均匀流逝，与物质运动无关，所有惯性系有统一的时间。</a:t>
            </a:r>
            <a:endParaRPr kumimoji="1" lang="zh-CN" altLang="en-US" sz="2800" b="1">
              <a:latin typeface="Times New Roman" panose="02020603050405020304" pitchFamily="18" charset="0"/>
            </a:endParaRPr>
          </a:p>
        </p:txBody>
      </p:sp>
      <p:sp>
        <p:nvSpPr>
          <p:cNvPr id="28693" name="AutoShape 21"/>
          <p:cNvSpPr>
            <a:spLocks noChangeArrowheads="1"/>
          </p:cNvSpPr>
          <p:nvPr/>
        </p:nvSpPr>
        <p:spPr bwMode="auto">
          <a:xfrm>
            <a:off x="381000" y="5943600"/>
            <a:ext cx="2667000" cy="533400"/>
          </a:xfrm>
          <a:prstGeom prst="wedgeRoundRectCallout">
            <a:avLst>
              <a:gd name="adj1" fmla="val 54255"/>
              <a:gd name="adj2" fmla="val -92065"/>
              <a:gd name="adj3" fmla="val 16667"/>
            </a:avLst>
          </a:prstGeom>
          <a:noFill/>
          <a:ln w="25400">
            <a:solidFill>
              <a:srgbClr val="FF66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sp>
        <p:nvSpPr>
          <p:cNvPr id="28694" name="AutoShape 22"/>
          <p:cNvSpPr>
            <a:spLocks noChangeArrowheads="1"/>
          </p:cNvSpPr>
          <p:nvPr/>
        </p:nvSpPr>
        <p:spPr bwMode="auto">
          <a:xfrm>
            <a:off x="3581400" y="5943600"/>
            <a:ext cx="1600200" cy="533400"/>
          </a:xfrm>
          <a:prstGeom prst="wedgeRoundRectCallout">
            <a:avLst>
              <a:gd name="adj1" fmla="val -47639"/>
              <a:gd name="adj2" fmla="val -92560"/>
              <a:gd name="adj3" fmla="val 16667"/>
            </a:avLst>
          </a:prstGeom>
          <a:noFill/>
          <a:ln w="28575" algn="ctr">
            <a:solidFill>
              <a:srgbClr val="8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8685"/>
                                        </p:tgtEl>
                                        <p:attrNameLst>
                                          <p:attrName>style.visibility</p:attrName>
                                        </p:attrNameLst>
                                      </p:cBhvr>
                                      <p:to>
                                        <p:strVal val="visible"/>
                                      </p:to>
                                    </p:set>
                                    <p:anim calcmode="lin" valueType="num">
                                      <p:cBhvr>
                                        <p:cTn id="11" dur="500" fill="hold"/>
                                        <p:tgtEl>
                                          <p:spTgt spid="28685"/>
                                        </p:tgtEl>
                                        <p:attrNameLst>
                                          <p:attrName>ppt_w</p:attrName>
                                        </p:attrNameLst>
                                      </p:cBhvr>
                                      <p:tavLst>
                                        <p:tav tm="0">
                                          <p:val>
                                            <p:fltVal val="0"/>
                                          </p:val>
                                        </p:tav>
                                        <p:tav tm="100000">
                                          <p:val>
                                            <p:strVal val="#ppt_w"/>
                                          </p:val>
                                        </p:tav>
                                      </p:tavLst>
                                    </p:anim>
                                    <p:anim calcmode="lin" valueType="num">
                                      <p:cBhvr>
                                        <p:cTn id="12" dur="500" fill="hold"/>
                                        <p:tgtEl>
                                          <p:spTgt spid="28685"/>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8687"/>
                                        </p:tgtEl>
                                        <p:attrNameLst>
                                          <p:attrName>style.visibility</p:attrName>
                                        </p:attrNameLst>
                                      </p:cBhvr>
                                      <p:to>
                                        <p:strVal val="visible"/>
                                      </p:to>
                                    </p:set>
                                    <p:anim calcmode="lin" valueType="num">
                                      <p:cBhvr>
                                        <p:cTn id="17" dur="500" fill="hold"/>
                                        <p:tgtEl>
                                          <p:spTgt spid="28687"/>
                                        </p:tgtEl>
                                        <p:attrNameLst>
                                          <p:attrName>ppt_w</p:attrName>
                                        </p:attrNameLst>
                                      </p:cBhvr>
                                      <p:tavLst>
                                        <p:tav tm="0">
                                          <p:val>
                                            <p:fltVal val="0"/>
                                          </p:val>
                                        </p:tav>
                                        <p:tav tm="100000">
                                          <p:val>
                                            <p:strVal val="#ppt_w"/>
                                          </p:val>
                                        </p:tav>
                                      </p:tavLst>
                                    </p:anim>
                                    <p:anim calcmode="lin" valueType="num">
                                      <p:cBhvr>
                                        <p:cTn id="18" dur="500" fill="hold"/>
                                        <p:tgtEl>
                                          <p:spTgt spid="2868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675"/>
                                        </p:tgtEl>
                                        <p:attrNameLst>
                                          <p:attrName>style.visibility</p:attrName>
                                        </p:attrNameLst>
                                      </p:cBhvr>
                                      <p:to>
                                        <p:strVal val="visible"/>
                                      </p:to>
                                    </p:set>
                                    <p:animEffect transition="in" filter="blinds(horizontal)">
                                      <p:cBhvr>
                                        <p:cTn id="23" dur="500"/>
                                        <p:tgtEl>
                                          <p:spTgt spid="28675"/>
                                        </p:tgtEl>
                                      </p:cBhvr>
                                    </p:animEffect>
                                  </p:childTnLst>
                                </p:cTn>
                              </p:par>
                            </p:childTnLst>
                          </p:cTn>
                        </p:par>
                        <p:par>
                          <p:cTn id="24" fill="hold">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28676"/>
                                        </p:tgtEl>
                                        <p:attrNameLst>
                                          <p:attrName>style.visibility</p:attrName>
                                        </p:attrNameLst>
                                      </p:cBhvr>
                                      <p:to>
                                        <p:strVal val="visible"/>
                                      </p:to>
                                    </p:set>
                                    <p:anim calcmode="lin" valueType="num">
                                      <p:cBhvr>
                                        <p:cTn id="27" dur="500" fill="hold"/>
                                        <p:tgtEl>
                                          <p:spTgt spid="28676"/>
                                        </p:tgtEl>
                                        <p:attrNameLst>
                                          <p:attrName>ppt_w</p:attrName>
                                        </p:attrNameLst>
                                      </p:cBhvr>
                                      <p:tavLst>
                                        <p:tav tm="0">
                                          <p:val>
                                            <p:fltVal val="0"/>
                                          </p:val>
                                        </p:tav>
                                        <p:tav tm="100000">
                                          <p:val>
                                            <p:strVal val="#ppt_w"/>
                                          </p:val>
                                        </p:tav>
                                      </p:tavLst>
                                    </p:anim>
                                    <p:anim calcmode="lin" valueType="num">
                                      <p:cBhvr>
                                        <p:cTn id="28" dur="500" fill="hold"/>
                                        <p:tgtEl>
                                          <p:spTgt spid="28676"/>
                                        </p:tgtEl>
                                        <p:attrNameLst>
                                          <p:attrName>ppt_h</p:attrName>
                                        </p:attrNameLst>
                                      </p:cBhvr>
                                      <p:tavLst>
                                        <p:tav tm="0">
                                          <p:val>
                                            <p:fltVal val="0"/>
                                          </p:val>
                                        </p:tav>
                                        <p:tav tm="100000">
                                          <p:val>
                                            <p:strVal val="#ppt_h"/>
                                          </p:val>
                                        </p:tav>
                                      </p:tavLst>
                                    </p:anim>
                                  </p:childTnLst>
                                </p:cTn>
                              </p:par>
                            </p:childTnLst>
                          </p:cTn>
                        </p:par>
                        <p:par>
                          <p:cTn id="29" fill="hold">
                            <p:stCondLst>
                              <p:cond delay="1000"/>
                            </p:stCondLst>
                            <p:childTnLst>
                              <p:par>
                                <p:cTn id="30" presetID="23" presetClass="entr" presetSubtype="16" fill="hold" grpId="0" nodeType="afterEffect">
                                  <p:stCondLst>
                                    <p:cond delay="0"/>
                                  </p:stCondLst>
                                  <p:childTnLst>
                                    <p:set>
                                      <p:cBhvr>
                                        <p:cTn id="31" dur="1" fill="hold">
                                          <p:stCondLst>
                                            <p:cond delay="0"/>
                                          </p:stCondLst>
                                        </p:cTn>
                                        <p:tgtEl>
                                          <p:spTgt spid="28680"/>
                                        </p:tgtEl>
                                        <p:attrNameLst>
                                          <p:attrName>style.visibility</p:attrName>
                                        </p:attrNameLst>
                                      </p:cBhvr>
                                      <p:to>
                                        <p:strVal val="visible"/>
                                      </p:to>
                                    </p:set>
                                    <p:anim calcmode="lin" valueType="num">
                                      <p:cBhvr>
                                        <p:cTn id="32" dur="500" fill="hold"/>
                                        <p:tgtEl>
                                          <p:spTgt spid="28680"/>
                                        </p:tgtEl>
                                        <p:attrNameLst>
                                          <p:attrName>ppt_w</p:attrName>
                                        </p:attrNameLst>
                                      </p:cBhvr>
                                      <p:tavLst>
                                        <p:tav tm="0">
                                          <p:val>
                                            <p:fltVal val="0"/>
                                          </p:val>
                                        </p:tav>
                                        <p:tav tm="100000">
                                          <p:val>
                                            <p:strVal val="#ppt_w"/>
                                          </p:val>
                                        </p:tav>
                                      </p:tavLst>
                                    </p:anim>
                                    <p:anim calcmode="lin" valueType="num">
                                      <p:cBhvr>
                                        <p:cTn id="33" dur="500" fill="hold"/>
                                        <p:tgtEl>
                                          <p:spTgt spid="28680"/>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righ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28677"/>
                                        </p:tgtEl>
                                        <p:attrNameLst>
                                          <p:attrName>style.visibility</p:attrName>
                                        </p:attrNameLst>
                                      </p:cBhvr>
                                      <p:to>
                                        <p:strVal val="visible"/>
                                      </p:to>
                                    </p:set>
                                    <p:animEffect transition="in" filter="barn(outHorizontal)">
                                      <p:cBhvr>
                                        <p:cTn id="43" dur="500"/>
                                        <p:tgtEl>
                                          <p:spTgt spid="2867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28684"/>
                                        </p:tgtEl>
                                        <p:attrNameLst>
                                          <p:attrName>style.visibility</p:attrName>
                                        </p:attrNameLst>
                                      </p:cBhvr>
                                      <p:to>
                                        <p:strVal val="visible"/>
                                      </p:to>
                                    </p:set>
                                    <p:animEffect transition="in" filter="barn(outHorizontal)">
                                      <p:cBhvr>
                                        <p:cTn id="48" dur="500"/>
                                        <p:tgtEl>
                                          <p:spTgt spid="2868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693"/>
                                        </p:tgtEl>
                                        <p:attrNameLst>
                                          <p:attrName>style.visibility</p:attrName>
                                        </p:attrNameLst>
                                      </p:cBhvr>
                                      <p:to>
                                        <p:strVal val="visible"/>
                                      </p:to>
                                    </p:set>
                                    <p:animEffect transition="in" filter="wipe(left)">
                                      <p:cBhvr>
                                        <p:cTn id="53" dur="500"/>
                                        <p:tgtEl>
                                          <p:spTgt spid="28693"/>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8694"/>
                                        </p:tgtEl>
                                        <p:attrNameLst>
                                          <p:attrName>style.visibility</p:attrName>
                                        </p:attrNameLst>
                                      </p:cBhvr>
                                      <p:to>
                                        <p:strVal val="visible"/>
                                      </p:to>
                                    </p:set>
                                    <p:animEffect transition="in" filter="wipe(left)">
                                      <p:cBhvr>
                                        <p:cTn id="57" dur="500"/>
                                        <p:tgtEl>
                                          <p:spTgt spid="28694"/>
                                        </p:tgtEl>
                                      </p:cBhvr>
                                    </p:animEffect>
                                  </p:childTnLst>
                                </p:cTn>
                              </p:par>
                            </p:childTnLst>
                          </p:cTn>
                        </p:par>
                        <p:par>
                          <p:cTn id="58" fill="hold">
                            <p:stCondLst>
                              <p:cond delay="1000"/>
                            </p:stCondLst>
                            <p:childTnLst>
                              <p:par>
                                <p:cTn id="59" presetID="23" presetClass="entr" presetSubtype="16" fill="hold" grpId="0" nodeType="afterEffect">
                                  <p:stCondLst>
                                    <p:cond delay="0"/>
                                  </p:stCondLst>
                                  <p:childTnLst>
                                    <p:set>
                                      <p:cBhvr>
                                        <p:cTn id="60" dur="1" fill="hold">
                                          <p:stCondLst>
                                            <p:cond delay="0"/>
                                          </p:stCondLst>
                                        </p:cTn>
                                        <p:tgtEl>
                                          <p:spTgt spid="28686"/>
                                        </p:tgtEl>
                                        <p:attrNameLst>
                                          <p:attrName>style.visibility</p:attrName>
                                        </p:attrNameLst>
                                      </p:cBhvr>
                                      <p:to>
                                        <p:strVal val="visible"/>
                                      </p:to>
                                    </p:set>
                                    <p:anim calcmode="lin" valueType="num">
                                      <p:cBhvr>
                                        <p:cTn id="61" dur="500" fill="hold"/>
                                        <p:tgtEl>
                                          <p:spTgt spid="28686"/>
                                        </p:tgtEl>
                                        <p:attrNameLst>
                                          <p:attrName>ppt_w</p:attrName>
                                        </p:attrNameLst>
                                      </p:cBhvr>
                                      <p:tavLst>
                                        <p:tav tm="0">
                                          <p:val>
                                            <p:fltVal val="0"/>
                                          </p:val>
                                        </p:tav>
                                        <p:tav tm="100000">
                                          <p:val>
                                            <p:strVal val="#ppt_w"/>
                                          </p:val>
                                        </p:tav>
                                      </p:tavLst>
                                    </p:anim>
                                    <p:anim calcmode="lin" valueType="num">
                                      <p:cBhvr>
                                        <p:cTn id="62" dur="500" fill="hold"/>
                                        <p:tgtEl>
                                          <p:spTgt spid="286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8675" grpId="0" autoUpdateAnimBg="0"/>
      <p:bldP spid="28676" grpId="0" autoUpdateAnimBg="0"/>
      <p:bldP spid="28677" grpId="0" autoUpdateAnimBg="0"/>
      <p:bldP spid="28680" grpId="0" autoUpdateAnimBg="0"/>
      <p:bldP spid="28684" grpId="0" autoUpdateAnimBg="0"/>
      <p:bldP spid="28685" grpId="0" autoUpdateAnimBg="0"/>
      <p:bldP spid="28686" grpId="0" autoUpdateAnimBg="0"/>
      <p:bldP spid="28687" grpId="0" autoUpdateAnimBg="0"/>
      <p:bldP spid="28693" grpId="0" animBg="1" autoUpdateAnimBg="0"/>
      <p:bldP spid="2869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AFB2DF-8EDB-4AAF-8F3B-DB0D15F563C9}" type="slidenum">
              <a:rPr lang="en-US" altLang="zh-CN" sz="1800" smtClean="0">
                <a:solidFill>
                  <a:srgbClr val="0000FF"/>
                </a:solidFill>
              </a:rPr>
            </a:fld>
            <a:endParaRPr lang="en-US" altLang="zh-CN" sz="1800" smtClean="0">
              <a:solidFill>
                <a:srgbClr val="0000FF"/>
              </a:solidFill>
            </a:endParaRPr>
          </a:p>
        </p:txBody>
      </p:sp>
      <p:sp>
        <p:nvSpPr>
          <p:cNvPr id="90116" name="Text Box 4"/>
          <p:cNvSpPr txBox="1">
            <a:spLocks noChangeArrowheads="1"/>
          </p:cNvSpPr>
          <p:nvPr/>
        </p:nvSpPr>
        <p:spPr bwMode="auto">
          <a:xfrm>
            <a:off x="252413" y="850900"/>
            <a:ext cx="6858000" cy="579438"/>
          </a:xfrm>
          <a:prstGeom prst="rect">
            <a:avLst/>
          </a:prstGeom>
          <a:noFill/>
          <a:ln w="12699">
            <a:noFill/>
            <a:miter lim="800000"/>
            <a:headEnd type="none" w="sm" len="sm"/>
            <a:tailEnd type="none" w="sm" len="sm"/>
          </a:ln>
          <a:effectLst/>
        </p:spPr>
        <p:txBody>
          <a:bodyPr>
            <a:spAutoFit/>
          </a:bodyPr>
          <a:lstStyle/>
          <a:p>
            <a:pPr defTabSz="762000">
              <a:spcBef>
                <a:spcPct val="50000"/>
              </a:spcBef>
              <a:defRPr/>
            </a:pPr>
            <a:r>
              <a:rPr kumimoji="1" lang="zh-CN" altLang="en-US" sz="2800" b="1">
                <a:latin typeface="宋体" panose="02010600030101010101" pitchFamily="2" charset="-122"/>
              </a:rPr>
              <a:t>在两个惯性系中考察同一物理</a:t>
            </a:r>
            <a:r>
              <a:rPr kumimoji="1" lang="zh-CN" altLang="en-US" sz="32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事件</a:t>
            </a:r>
            <a:r>
              <a:rPr kumimoji="1" lang="zh-CN" altLang="en-US" sz="2800" b="1">
                <a:latin typeface="宋体" panose="02010600030101010101" pitchFamily="2" charset="-122"/>
              </a:rPr>
              <a:t>：</a:t>
            </a:r>
            <a:endParaRPr kumimoji="1" lang="zh-CN" altLang="en-US" sz="2800" b="1">
              <a:latin typeface="宋体" panose="02010600030101010101" pitchFamily="2" charset="-122"/>
            </a:endParaRPr>
          </a:p>
        </p:txBody>
      </p:sp>
      <p:sp>
        <p:nvSpPr>
          <p:cNvPr id="90117" name="Text Box 5"/>
          <p:cNvSpPr txBox="1">
            <a:spLocks noChangeArrowheads="1"/>
          </p:cNvSpPr>
          <p:nvPr/>
        </p:nvSpPr>
        <p:spPr bwMode="auto">
          <a:xfrm>
            <a:off x="193675" y="188913"/>
            <a:ext cx="5334000" cy="519112"/>
          </a:xfrm>
          <a:prstGeom prst="rect">
            <a:avLst/>
          </a:prstGeom>
          <a:noFill/>
          <a:ln w="9525">
            <a:noFill/>
            <a:miter lim="800000"/>
          </a:ln>
          <a:effectLst/>
        </p:spPr>
        <p:txBody>
          <a:bodyPr>
            <a:spAutoFit/>
          </a:bodyPr>
          <a:lstStyle/>
          <a:p>
            <a:pPr eaLnBrk="1" hangingPunct="1">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rPr>
              <a:t>二、伽利略坐标变换式</a:t>
            </a:r>
            <a:endPar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90120" name="AutoShape 8"/>
          <p:cNvSpPr>
            <a:spLocks noChangeArrowheads="1"/>
          </p:cNvSpPr>
          <p:nvPr/>
        </p:nvSpPr>
        <p:spPr bwMode="auto">
          <a:xfrm>
            <a:off x="5003800" y="836613"/>
            <a:ext cx="863600" cy="576262"/>
          </a:xfrm>
          <a:prstGeom prst="wedgeRectCallout">
            <a:avLst>
              <a:gd name="adj1" fmla="val 105884"/>
              <a:gd name="adj2" fmla="val -64602"/>
            </a:avLst>
          </a:prstGeom>
          <a:noFill/>
          <a:ln w="28575">
            <a:solidFill>
              <a:srgbClr val="9933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90121" name="Object 9"/>
          <p:cNvGraphicFramePr>
            <a:graphicFrameLocks noChangeAspect="1"/>
          </p:cNvGraphicFramePr>
          <p:nvPr/>
        </p:nvGraphicFramePr>
        <p:xfrm>
          <a:off x="6443663" y="442913"/>
          <a:ext cx="1679575" cy="514350"/>
        </p:xfrm>
        <a:graphic>
          <a:graphicData uri="http://schemas.openxmlformats.org/presentationml/2006/ole">
            <mc:AlternateContent xmlns:mc="http://schemas.openxmlformats.org/markup-compatibility/2006">
              <mc:Choice xmlns:v="urn:schemas-microsoft-com:vml" Requires="v">
                <p:oleObj spid="_x0000_s16582" name="公式" r:id="rId1" imgW="927100" imgH="241300" progId="Equation.3">
                  <p:embed/>
                </p:oleObj>
              </mc:Choice>
              <mc:Fallback>
                <p:oleObj name="公式" r:id="rId1" imgW="927100" imgH="2413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442913"/>
                        <a:ext cx="1679575" cy="514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p:nvPr/>
        </p:nvGrpSpPr>
        <p:grpSpPr bwMode="auto">
          <a:xfrm>
            <a:off x="250825" y="1484313"/>
            <a:ext cx="4953000" cy="604837"/>
            <a:chOff x="231" y="963"/>
            <a:chExt cx="3120" cy="381"/>
          </a:xfrm>
        </p:grpSpPr>
        <p:sp>
          <p:nvSpPr>
            <p:cNvPr id="16440" name="Text Box 11"/>
            <p:cNvSpPr txBox="1">
              <a:spLocks noChangeArrowheads="1"/>
            </p:cNvSpPr>
            <p:nvPr/>
          </p:nvSpPr>
          <p:spPr bwMode="auto">
            <a:xfrm>
              <a:off x="231" y="963"/>
              <a:ext cx="312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kumimoji="1" lang="zh-CN" altLang="en-US" sz="2800" b="1">
                  <a:latin typeface="宋体" panose="02010600030101010101" pitchFamily="2" charset="-122"/>
                </a:rPr>
                <a:t>设有两个参考系      ：</a:t>
              </a:r>
              <a:endParaRPr kumimoji="1" lang="zh-CN" altLang="en-US" sz="2800" b="1">
                <a:latin typeface="宋体" panose="02010600030101010101" pitchFamily="2" charset="-122"/>
              </a:endParaRPr>
            </a:p>
          </p:txBody>
        </p:sp>
        <p:graphicFrame>
          <p:nvGraphicFramePr>
            <p:cNvPr id="16441" name="Object 12"/>
            <p:cNvGraphicFramePr>
              <a:graphicFrameLocks noChangeAspect="1"/>
            </p:cNvGraphicFramePr>
            <p:nvPr/>
          </p:nvGraphicFramePr>
          <p:xfrm>
            <a:off x="1891" y="1006"/>
            <a:ext cx="678" cy="288"/>
          </p:xfrm>
          <a:graphic>
            <a:graphicData uri="http://schemas.openxmlformats.org/presentationml/2006/ole">
              <mc:AlternateContent xmlns:mc="http://schemas.openxmlformats.org/markup-compatibility/2006">
                <mc:Choice xmlns:v="urn:schemas-microsoft-com:vml" Requires="v">
                  <p:oleObj spid="_x0000_s16583" name="公式" r:id="rId3" imgW="673100" imgH="203200" progId="Equation.3">
                    <p:embed/>
                  </p:oleObj>
                </mc:Choice>
                <mc:Fallback>
                  <p:oleObj name="公式" r:id="rId3" imgW="673100" imgH="203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 y="1006"/>
                          <a:ext cx="6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3"/>
          <p:cNvGrpSpPr/>
          <p:nvPr/>
        </p:nvGrpSpPr>
        <p:grpSpPr bwMode="auto">
          <a:xfrm>
            <a:off x="3203575" y="3068638"/>
            <a:ext cx="5103813" cy="3379787"/>
            <a:chOff x="57" y="1952"/>
            <a:chExt cx="3215" cy="2129"/>
          </a:xfrm>
        </p:grpSpPr>
        <p:sp>
          <p:nvSpPr>
            <p:cNvPr id="16424" name="Line 14"/>
            <p:cNvSpPr>
              <a:spLocks noChangeShapeType="1"/>
            </p:cNvSpPr>
            <p:nvPr/>
          </p:nvSpPr>
          <p:spPr bwMode="auto">
            <a:xfrm>
              <a:off x="748" y="3521"/>
              <a:ext cx="2359"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5" name="Text Box 15"/>
            <p:cNvSpPr txBox="1">
              <a:spLocks noChangeArrowheads="1"/>
            </p:cNvSpPr>
            <p:nvPr/>
          </p:nvSpPr>
          <p:spPr bwMode="auto">
            <a:xfrm>
              <a:off x="2871" y="3430"/>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x</a:t>
              </a:r>
              <a:endParaRPr kumimoji="1" lang="en-US" altLang="zh-CN" b="1" i="1">
                <a:latin typeface="Times New Roman" panose="02020603050405020304" pitchFamily="18" charset="0"/>
                <a:ea typeface="楷体_GB2312" pitchFamily="49" charset="-122"/>
              </a:endParaRPr>
            </a:p>
          </p:txBody>
        </p:sp>
        <p:sp>
          <p:nvSpPr>
            <p:cNvPr id="16426" name="Line 16"/>
            <p:cNvSpPr>
              <a:spLocks noChangeShapeType="1"/>
            </p:cNvSpPr>
            <p:nvPr/>
          </p:nvSpPr>
          <p:spPr bwMode="auto">
            <a:xfrm flipH="1" flipV="1">
              <a:off x="748" y="2160"/>
              <a:ext cx="0" cy="135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7" name="Text Box 17"/>
            <p:cNvSpPr txBox="1">
              <a:spLocks noChangeArrowheads="1"/>
            </p:cNvSpPr>
            <p:nvPr/>
          </p:nvSpPr>
          <p:spPr bwMode="auto">
            <a:xfrm>
              <a:off x="539" y="1952"/>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y</a:t>
              </a:r>
              <a:endParaRPr kumimoji="1" lang="en-US" altLang="zh-CN" b="1" i="1">
                <a:latin typeface="Times New Roman" panose="02020603050405020304" pitchFamily="18" charset="0"/>
                <a:ea typeface="楷体_GB2312" pitchFamily="49" charset="-122"/>
              </a:endParaRPr>
            </a:p>
          </p:txBody>
        </p:sp>
        <p:sp>
          <p:nvSpPr>
            <p:cNvPr id="16428" name="Text Box 18"/>
            <p:cNvSpPr txBox="1">
              <a:spLocks noChangeArrowheads="1"/>
            </p:cNvSpPr>
            <p:nvPr/>
          </p:nvSpPr>
          <p:spPr bwMode="auto">
            <a:xfrm>
              <a:off x="503" y="331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ea typeface="楷体_GB2312" pitchFamily="49" charset="-122"/>
                </a:rPr>
                <a:t>O</a:t>
              </a:r>
              <a:endParaRPr kumimoji="1" lang="en-US" altLang="zh-CN" sz="2800" b="1" i="1">
                <a:latin typeface="Times New Roman" panose="02020603050405020304" pitchFamily="18" charset="0"/>
                <a:ea typeface="楷体_GB2312" pitchFamily="49" charset="-122"/>
              </a:endParaRPr>
            </a:p>
          </p:txBody>
        </p:sp>
        <p:sp>
          <p:nvSpPr>
            <p:cNvPr id="16429" name="Line 19"/>
            <p:cNvSpPr>
              <a:spLocks noChangeShapeType="1"/>
            </p:cNvSpPr>
            <p:nvPr/>
          </p:nvSpPr>
          <p:spPr bwMode="auto">
            <a:xfrm flipH="1" flipV="1">
              <a:off x="1701" y="2160"/>
              <a:ext cx="0" cy="136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0" name="Line 20"/>
            <p:cNvSpPr>
              <a:spLocks noChangeShapeType="1"/>
            </p:cNvSpPr>
            <p:nvPr/>
          </p:nvSpPr>
          <p:spPr bwMode="auto">
            <a:xfrm>
              <a:off x="1701" y="3521"/>
              <a:ext cx="1360" cy="0"/>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431" name="Object 21"/>
            <p:cNvGraphicFramePr>
              <a:graphicFrameLocks noChangeAspect="1"/>
            </p:cNvGraphicFramePr>
            <p:nvPr/>
          </p:nvGraphicFramePr>
          <p:xfrm>
            <a:off x="1429" y="2432"/>
            <a:ext cx="272" cy="272"/>
          </p:xfrm>
          <a:graphic>
            <a:graphicData uri="http://schemas.openxmlformats.org/presentationml/2006/ole">
              <mc:AlternateContent xmlns:mc="http://schemas.openxmlformats.org/markup-compatibility/2006">
                <mc:Choice xmlns:v="urn:schemas-microsoft-com:vml" Requires="v">
                  <p:oleObj spid="_x0000_s16584" name="公式" r:id="rId5" imgW="203200" imgH="203200" progId="Equation.3">
                    <p:embed/>
                  </p:oleObj>
                </mc:Choice>
                <mc:Fallback>
                  <p:oleObj name="公式" r:id="rId5" imgW="203200" imgH="2032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 y="2432"/>
                          <a:ext cx="272"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32" name="Object 22"/>
            <p:cNvGraphicFramePr>
              <a:graphicFrameLocks noChangeAspect="1"/>
            </p:cNvGraphicFramePr>
            <p:nvPr/>
          </p:nvGraphicFramePr>
          <p:xfrm>
            <a:off x="2867" y="3176"/>
            <a:ext cx="306" cy="315"/>
          </p:xfrm>
          <a:graphic>
            <a:graphicData uri="http://schemas.openxmlformats.org/presentationml/2006/ole">
              <mc:AlternateContent xmlns:mc="http://schemas.openxmlformats.org/markup-compatibility/2006">
                <mc:Choice xmlns:v="urn:schemas-microsoft-com:vml" Requires="v">
                  <p:oleObj spid="_x0000_s16585" name="公式" r:id="rId7" imgW="203200" imgH="203200" progId="Equation.3">
                    <p:embed/>
                  </p:oleObj>
                </mc:Choice>
                <mc:Fallback>
                  <p:oleObj name="公式" r:id="rId7" imgW="203200" imgH="2032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7" y="3176"/>
                          <a:ext cx="306"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33" name="Object 23"/>
            <p:cNvGraphicFramePr>
              <a:graphicFrameLocks noChangeAspect="1"/>
            </p:cNvGraphicFramePr>
            <p:nvPr/>
          </p:nvGraphicFramePr>
          <p:xfrm>
            <a:off x="1447" y="1988"/>
            <a:ext cx="309" cy="363"/>
          </p:xfrm>
          <a:graphic>
            <a:graphicData uri="http://schemas.openxmlformats.org/presentationml/2006/ole">
              <mc:AlternateContent xmlns:mc="http://schemas.openxmlformats.org/markup-compatibility/2006">
                <mc:Choice xmlns:v="urn:schemas-microsoft-com:vml" Requires="v">
                  <p:oleObj spid="_x0000_s16586" name="公式" r:id="rId9" imgW="203200" imgH="241300" progId="Equation.3">
                    <p:embed/>
                  </p:oleObj>
                </mc:Choice>
                <mc:Fallback>
                  <p:oleObj name="公式" r:id="rId9" imgW="203200" imgH="2413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 y="1988"/>
                          <a:ext cx="309"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34" name="Object 24"/>
            <p:cNvGraphicFramePr>
              <a:graphicFrameLocks noChangeAspect="1"/>
            </p:cNvGraphicFramePr>
            <p:nvPr/>
          </p:nvGraphicFramePr>
          <p:xfrm>
            <a:off x="1474" y="3294"/>
            <a:ext cx="259" cy="250"/>
          </p:xfrm>
          <a:graphic>
            <a:graphicData uri="http://schemas.openxmlformats.org/presentationml/2006/ole">
              <mc:AlternateContent xmlns:mc="http://schemas.openxmlformats.org/markup-compatibility/2006">
                <mc:Choice xmlns:v="urn:schemas-microsoft-com:vml" Requires="v">
                  <p:oleObj spid="_x0000_s16587" name="公式" r:id="rId11" imgW="228600" imgH="203200" progId="Equation.3">
                    <p:embed/>
                  </p:oleObj>
                </mc:Choice>
                <mc:Fallback>
                  <p:oleObj name="公式" r:id="rId11" imgW="228600" imgH="2032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 y="3294"/>
                          <a:ext cx="259"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35" name="Object 25"/>
            <p:cNvGraphicFramePr>
              <a:graphicFrameLocks noChangeAspect="1"/>
            </p:cNvGraphicFramePr>
            <p:nvPr/>
          </p:nvGraphicFramePr>
          <p:xfrm>
            <a:off x="521" y="2341"/>
            <a:ext cx="233" cy="272"/>
          </p:xfrm>
          <a:graphic>
            <a:graphicData uri="http://schemas.openxmlformats.org/presentationml/2006/ole">
              <mc:AlternateContent xmlns:mc="http://schemas.openxmlformats.org/markup-compatibility/2006">
                <mc:Choice xmlns:v="urn:schemas-microsoft-com:vml" Requires="v">
                  <p:oleObj spid="_x0000_s16588" name="公式" r:id="rId13" imgW="139700" imgH="203200" progId="Equation.3">
                    <p:embed/>
                  </p:oleObj>
                </mc:Choice>
                <mc:Fallback>
                  <p:oleObj name="公式" r:id="rId13" imgW="139700" imgH="2032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 y="2341"/>
                          <a:ext cx="233" cy="27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6" name="Line 26"/>
            <p:cNvSpPr>
              <a:spLocks noChangeShapeType="1"/>
            </p:cNvSpPr>
            <p:nvPr/>
          </p:nvSpPr>
          <p:spPr bwMode="auto">
            <a:xfrm flipH="1">
              <a:off x="249" y="3521"/>
              <a:ext cx="499" cy="40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7" name="Line 27"/>
            <p:cNvSpPr>
              <a:spLocks noChangeShapeType="1"/>
            </p:cNvSpPr>
            <p:nvPr/>
          </p:nvSpPr>
          <p:spPr bwMode="auto">
            <a:xfrm flipH="1">
              <a:off x="1202" y="3521"/>
              <a:ext cx="499" cy="408"/>
            </a:xfrm>
            <a:prstGeom prst="line">
              <a:avLst/>
            </a:prstGeom>
            <a:noFill/>
            <a:ln w="3175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438" name="Object 28"/>
            <p:cNvGraphicFramePr>
              <a:graphicFrameLocks noChangeAspect="1"/>
            </p:cNvGraphicFramePr>
            <p:nvPr/>
          </p:nvGraphicFramePr>
          <p:xfrm>
            <a:off x="1002" y="3766"/>
            <a:ext cx="263" cy="315"/>
          </p:xfrm>
          <a:graphic>
            <a:graphicData uri="http://schemas.openxmlformats.org/presentationml/2006/ole">
              <mc:AlternateContent xmlns:mc="http://schemas.openxmlformats.org/markup-compatibility/2006">
                <mc:Choice xmlns:v="urn:schemas-microsoft-com:vml" Requires="v">
                  <p:oleObj spid="_x0000_s16589" name="公式" r:id="rId15" imgW="139700" imgH="203200" progId="Equation.3">
                    <p:embed/>
                  </p:oleObj>
                </mc:Choice>
                <mc:Fallback>
                  <p:oleObj name="公式" r:id="rId15" imgW="139700" imgH="2032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2" y="3766"/>
                          <a:ext cx="263" cy="31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39" name="Text Box 29"/>
            <p:cNvSpPr txBox="1">
              <a:spLocks noChangeArrowheads="1"/>
            </p:cNvSpPr>
            <p:nvPr/>
          </p:nvSpPr>
          <p:spPr bwMode="auto">
            <a:xfrm>
              <a:off x="57" y="3655"/>
              <a:ext cx="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b="1" i="1">
                  <a:latin typeface="Times New Roman" panose="02020603050405020304" pitchFamily="18" charset="0"/>
                  <a:ea typeface="楷体_GB2312" pitchFamily="49" charset="-122"/>
                </a:rPr>
                <a:t>z</a:t>
              </a:r>
              <a:endParaRPr kumimoji="1" lang="en-US" altLang="zh-CN" b="1" i="1">
                <a:latin typeface="Times New Roman" panose="02020603050405020304" pitchFamily="18" charset="0"/>
                <a:ea typeface="楷体_GB2312" pitchFamily="49" charset="-122"/>
              </a:endParaRPr>
            </a:p>
          </p:txBody>
        </p:sp>
      </p:grpSp>
      <p:grpSp>
        <p:nvGrpSpPr>
          <p:cNvPr id="4" name="Group 34"/>
          <p:cNvGrpSpPr/>
          <p:nvPr/>
        </p:nvGrpSpPr>
        <p:grpSpPr bwMode="auto">
          <a:xfrm>
            <a:off x="385763" y="2133600"/>
            <a:ext cx="8299450" cy="604838"/>
            <a:chOff x="243" y="1344"/>
            <a:chExt cx="5228" cy="381"/>
          </a:xfrm>
        </p:grpSpPr>
        <p:sp>
          <p:nvSpPr>
            <p:cNvPr id="16420" name="Text Box 30"/>
            <p:cNvSpPr txBox="1">
              <a:spLocks noChangeArrowheads="1"/>
            </p:cNvSpPr>
            <p:nvPr/>
          </p:nvSpPr>
          <p:spPr bwMode="auto">
            <a:xfrm>
              <a:off x="431" y="1344"/>
              <a:ext cx="504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kumimoji="1" lang="zh-CN" altLang="en-US" sz="2800" b="1">
                  <a:latin typeface="宋体" panose="02010600030101010101" pitchFamily="2" charset="-122"/>
                </a:rPr>
                <a:t>系相对于  系以恒定的速度  沿</a:t>
              </a:r>
              <a:r>
                <a:rPr kumimoji="1" lang="en-US" altLang="zh-CN" sz="2800" b="1" i="1">
                  <a:latin typeface="Times New Roman" panose="02020603050405020304" pitchFamily="18" charset="0"/>
                </a:rPr>
                <a:t>x</a:t>
              </a:r>
              <a:r>
                <a:rPr kumimoji="1" lang="zh-CN" altLang="en-US" sz="2800" b="1">
                  <a:latin typeface="宋体" panose="02010600030101010101" pitchFamily="2" charset="-122"/>
                </a:rPr>
                <a:t>轴正向运动。</a:t>
              </a:r>
              <a:endParaRPr kumimoji="1" lang="zh-CN" altLang="en-US" sz="2800" b="1">
                <a:latin typeface="宋体" panose="02010600030101010101" pitchFamily="2" charset="-122"/>
              </a:endParaRPr>
            </a:p>
          </p:txBody>
        </p:sp>
        <p:graphicFrame>
          <p:nvGraphicFramePr>
            <p:cNvPr id="16421" name="Object 31"/>
            <p:cNvGraphicFramePr>
              <a:graphicFrameLocks noChangeAspect="1"/>
            </p:cNvGraphicFramePr>
            <p:nvPr/>
          </p:nvGraphicFramePr>
          <p:xfrm>
            <a:off x="243" y="1396"/>
            <a:ext cx="287" cy="288"/>
          </p:xfrm>
          <a:graphic>
            <a:graphicData uri="http://schemas.openxmlformats.org/presentationml/2006/ole">
              <mc:AlternateContent xmlns:mc="http://schemas.openxmlformats.org/markup-compatibility/2006">
                <mc:Choice xmlns:v="urn:schemas-microsoft-com:vml" Requires="v">
                  <p:oleObj spid="_x0000_s16590" name="公式" r:id="rId17" imgW="203200" imgH="203200" progId="Equation.3">
                    <p:embed/>
                  </p:oleObj>
                </mc:Choice>
                <mc:Fallback>
                  <p:oleObj name="公式" r:id="rId17" imgW="203200" imgH="20320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 y="1396"/>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2" name="Object 32"/>
            <p:cNvGraphicFramePr>
              <a:graphicFrameLocks noChangeAspect="1"/>
            </p:cNvGraphicFramePr>
            <p:nvPr/>
          </p:nvGraphicFramePr>
          <p:xfrm>
            <a:off x="1377" y="1396"/>
            <a:ext cx="246" cy="288"/>
          </p:xfrm>
          <a:graphic>
            <a:graphicData uri="http://schemas.openxmlformats.org/presentationml/2006/ole">
              <mc:AlternateContent xmlns:mc="http://schemas.openxmlformats.org/markup-compatibility/2006">
                <mc:Choice xmlns:v="urn:schemas-microsoft-com:vml" Requires="v">
                  <p:oleObj spid="_x0000_s16591" name="公式" r:id="rId19" imgW="139700" imgH="203200" progId="Equation.3">
                    <p:embed/>
                  </p:oleObj>
                </mc:Choice>
                <mc:Fallback>
                  <p:oleObj name="公式" r:id="rId19" imgW="139700" imgH="203200"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7" y="1396"/>
                          <a:ext cx="2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3" name="Object 33"/>
            <p:cNvGraphicFramePr>
              <a:graphicFrameLocks noChangeAspect="1"/>
            </p:cNvGraphicFramePr>
            <p:nvPr/>
          </p:nvGraphicFramePr>
          <p:xfrm>
            <a:off x="3198" y="1370"/>
            <a:ext cx="219" cy="324"/>
          </p:xfrm>
          <a:graphic>
            <a:graphicData uri="http://schemas.openxmlformats.org/presentationml/2006/ole">
              <mc:AlternateContent xmlns:mc="http://schemas.openxmlformats.org/markup-compatibility/2006">
                <mc:Choice xmlns:v="urn:schemas-microsoft-com:vml" Requires="v">
                  <p:oleObj spid="_x0000_s16592" name="公式" r:id="rId21" imgW="88900" imgH="203200" progId="Equation.3">
                    <p:embed/>
                  </p:oleObj>
                </mc:Choice>
                <mc:Fallback>
                  <p:oleObj name="公式" r:id="rId21" imgW="88900" imgH="20320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98" y="1370"/>
                          <a:ext cx="21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5"/>
          <p:cNvGrpSpPr/>
          <p:nvPr/>
        </p:nvGrpSpPr>
        <p:grpSpPr bwMode="auto">
          <a:xfrm>
            <a:off x="5838825" y="3211513"/>
            <a:ext cx="647700" cy="576262"/>
            <a:chOff x="3216" y="1162"/>
            <a:chExt cx="408" cy="363"/>
          </a:xfrm>
        </p:grpSpPr>
        <p:sp>
          <p:nvSpPr>
            <p:cNvPr id="16418" name="Line 36"/>
            <p:cNvSpPr>
              <a:spLocks noChangeShapeType="1"/>
            </p:cNvSpPr>
            <p:nvPr/>
          </p:nvSpPr>
          <p:spPr bwMode="auto">
            <a:xfrm>
              <a:off x="3216" y="1506"/>
              <a:ext cx="408" cy="0"/>
            </a:xfrm>
            <a:prstGeom prst="line">
              <a:avLst/>
            </a:prstGeom>
            <a:noFill/>
            <a:ln w="317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19" name="Object 37"/>
            <p:cNvGraphicFramePr>
              <a:graphicFrameLocks noChangeAspect="1"/>
            </p:cNvGraphicFramePr>
            <p:nvPr/>
          </p:nvGraphicFramePr>
          <p:xfrm>
            <a:off x="3334" y="1162"/>
            <a:ext cx="254" cy="363"/>
          </p:xfrm>
          <a:graphic>
            <a:graphicData uri="http://schemas.openxmlformats.org/presentationml/2006/ole">
              <mc:AlternateContent xmlns:mc="http://schemas.openxmlformats.org/markup-compatibility/2006">
                <mc:Choice xmlns:v="urn:schemas-microsoft-com:vml" Requires="v">
                  <p:oleObj spid="_x0000_s16593" name="公式" r:id="rId23" imgW="88900" imgH="203200" progId="Equation.3">
                    <p:embed/>
                  </p:oleObj>
                </mc:Choice>
                <mc:Fallback>
                  <p:oleObj name="公式" r:id="rId23" imgW="88900" imgH="203200" progId="Equation.3">
                    <p:embed/>
                    <p:pic>
                      <p:nvPicPr>
                        <p:cNvPr id="0"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34" y="1162"/>
                          <a:ext cx="254" cy="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0150" name="Text Box 38"/>
          <p:cNvSpPr txBox="1">
            <a:spLocks noChangeArrowheads="1"/>
          </p:cNvSpPr>
          <p:nvPr/>
        </p:nvSpPr>
        <p:spPr bwMode="auto">
          <a:xfrm>
            <a:off x="250825" y="2781300"/>
            <a:ext cx="3429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buFontTx/>
              <a:buNone/>
            </a:pPr>
            <a:r>
              <a:rPr kumimoji="1" lang="zh-CN" altLang="en-US" sz="2800" b="1">
                <a:latin typeface="黑体" panose="02010609060101010101" pitchFamily="2" charset="-122"/>
                <a:ea typeface="黑体" panose="02010609060101010101" pitchFamily="2" charset="-122"/>
              </a:rPr>
              <a:t>令两坐标系的原点重合时为计时起点。</a:t>
            </a:r>
            <a:endParaRPr kumimoji="1" lang="zh-CN" altLang="en-US" sz="2800" b="1">
              <a:latin typeface="黑体" panose="02010609060101010101" pitchFamily="2" charset="-122"/>
              <a:ea typeface="黑体" panose="02010609060101010101" pitchFamily="2" charset="-122"/>
            </a:endParaRPr>
          </a:p>
        </p:txBody>
      </p:sp>
      <p:sp>
        <p:nvSpPr>
          <p:cNvPr id="90151" name="Text Box 39"/>
          <p:cNvSpPr txBox="1">
            <a:spLocks noChangeArrowheads="1"/>
          </p:cNvSpPr>
          <p:nvPr/>
        </p:nvSpPr>
        <p:spPr bwMode="auto">
          <a:xfrm>
            <a:off x="323850" y="3789363"/>
            <a:ext cx="2819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kumimoji="1" lang="en-US" altLang="zh-CN" sz="2800" b="1" i="1">
                <a:latin typeface="Times New Roman" panose="02020603050405020304" pitchFamily="18" charset="0"/>
              </a:rPr>
              <a:t>t </a:t>
            </a:r>
            <a:r>
              <a:rPr kumimoji="1" lang="zh-CN" altLang="en-US" sz="2800" b="1">
                <a:latin typeface="宋体" panose="02010600030101010101" pitchFamily="2" charset="-122"/>
              </a:rPr>
              <a:t>时刻，某质点到达</a:t>
            </a:r>
            <a:r>
              <a:rPr kumimoji="1" lang="en-US" altLang="zh-CN" sz="2800" b="1" i="1">
                <a:latin typeface="Times New Roman" panose="02020603050405020304" pitchFamily="18" charset="0"/>
              </a:rPr>
              <a:t>P</a:t>
            </a:r>
            <a:r>
              <a:rPr kumimoji="1" lang="zh-CN" altLang="en-US" sz="2800" b="1">
                <a:latin typeface="宋体" panose="02010600030101010101" pitchFamily="2" charset="-122"/>
              </a:rPr>
              <a:t>点。</a:t>
            </a:r>
            <a:endParaRPr kumimoji="1" lang="zh-CN" altLang="en-US" sz="2800" b="1">
              <a:latin typeface="宋体" panose="02010600030101010101" pitchFamily="2" charset="-122"/>
            </a:endParaRPr>
          </a:p>
        </p:txBody>
      </p:sp>
      <p:sp>
        <p:nvSpPr>
          <p:cNvPr id="90153" name="Line 41"/>
          <p:cNvSpPr>
            <a:spLocks noChangeShapeType="1"/>
          </p:cNvSpPr>
          <p:nvPr/>
        </p:nvSpPr>
        <p:spPr bwMode="auto">
          <a:xfrm>
            <a:off x="6864350" y="4011613"/>
            <a:ext cx="0" cy="1871662"/>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4" name="Line 42"/>
          <p:cNvSpPr>
            <a:spLocks noChangeShapeType="1"/>
          </p:cNvSpPr>
          <p:nvPr/>
        </p:nvSpPr>
        <p:spPr bwMode="auto">
          <a:xfrm flipV="1">
            <a:off x="7248525" y="5183188"/>
            <a:ext cx="0" cy="360362"/>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Group 49"/>
          <p:cNvGrpSpPr/>
          <p:nvPr/>
        </p:nvGrpSpPr>
        <p:grpSpPr bwMode="auto">
          <a:xfrm>
            <a:off x="6746875" y="3500438"/>
            <a:ext cx="423863" cy="519112"/>
            <a:chOff x="4604" y="2251"/>
            <a:chExt cx="267" cy="327"/>
          </a:xfrm>
        </p:grpSpPr>
        <p:sp>
          <p:nvSpPr>
            <p:cNvPr id="16416" name="Text Box 46"/>
            <p:cNvSpPr txBox="1">
              <a:spLocks noChangeArrowheads="1"/>
            </p:cNvSpPr>
            <p:nvPr/>
          </p:nvSpPr>
          <p:spPr bwMode="auto">
            <a:xfrm>
              <a:off x="4604" y="2251"/>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P</a:t>
              </a:r>
              <a:endParaRPr kumimoji="1" lang="en-US" altLang="zh-CN" sz="2800" b="1" i="1">
                <a:latin typeface="Times New Roman" panose="02020603050405020304" pitchFamily="18" charset="0"/>
              </a:endParaRPr>
            </a:p>
          </p:txBody>
        </p:sp>
        <p:sp>
          <p:nvSpPr>
            <p:cNvPr id="16417" name="Oval 48"/>
            <p:cNvSpPr>
              <a:spLocks noChangeArrowheads="1"/>
            </p:cNvSpPr>
            <p:nvPr/>
          </p:nvSpPr>
          <p:spPr bwMode="auto">
            <a:xfrm>
              <a:off x="4649" y="2523"/>
              <a:ext cx="48" cy="50"/>
            </a:xfrm>
            <a:prstGeom prst="ellipse">
              <a:avLst/>
            </a:prstGeom>
            <a:gradFill rotWithShape="1">
              <a:gsLst>
                <a:gs pos="0">
                  <a:srgbClr val="FF0000">
                    <a:alpha val="50000"/>
                  </a:srgbClr>
                </a:gs>
                <a:gs pos="100000">
                  <a:srgbClr val="760000"/>
                </a:gs>
              </a:gsLst>
              <a:path path="shape">
                <a:fillToRect l="50000" t="50000" r="50000" b="50000"/>
              </a:path>
            </a:gradFill>
            <a:ln w="9525" algn="ctr">
              <a:solidFill>
                <a:srgbClr val="FF0000"/>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90162" name="Object 50"/>
          <p:cNvGraphicFramePr>
            <a:graphicFrameLocks noChangeAspect="1"/>
          </p:cNvGraphicFramePr>
          <p:nvPr/>
        </p:nvGraphicFramePr>
        <p:xfrm>
          <a:off x="7019925" y="3500438"/>
          <a:ext cx="1547813" cy="474662"/>
        </p:xfrm>
        <a:graphic>
          <a:graphicData uri="http://schemas.openxmlformats.org/presentationml/2006/ole">
            <mc:AlternateContent xmlns:mc="http://schemas.openxmlformats.org/markup-compatibility/2006">
              <mc:Choice xmlns:v="urn:schemas-microsoft-com:vml" Requires="v">
                <p:oleObj spid="_x0000_s16594" name="公式" r:id="rId25" imgW="927100" imgH="241300" progId="Equation.3">
                  <p:embed/>
                </p:oleObj>
              </mc:Choice>
              <mc:Fallback>
                <p:oleObj name="公式" r:id="rId25" imgW="927100" imgH="241300" progId="Equation.3">
                  <p:embed/>
                  <p:pic>
                    <p:nvPicPr>
                      <p:cNvPr id="0" name="Object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19925" y="3500438"/>
                        <a:ext cx="1547813" cy="4746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3" name="Object 51"/>
          <p:cNvGraphicFramePr>
            <a:graphicFrameLocks noChangeAspect="1"/>
          </p:cNvGraphicFramePr>
          <p:nvPr/>
        </p:nvGraphicFramePr>
        <p:xfrm>
          <a:off x="7054850" y="3933825"/>
          <a:ext cx="1638300" cy="474663"/>
        </p:xfrm>
        <a:graphic>
          <a:graphicData uri="http://schemas.openxmlformats.org/presentationml/2006/ole">
            <mc:AlternateContent xmlns:mc="http://schemas.openxmlformats.org/markup-compatibility/2006">
              <mc:Choice xmlns:v="urn:schemas-microsoft-com:vml" Requires="v">
                <p:oleObj spid="_x0000_s16595" name="公式" r:id="rId27" imgW="1155700" imgH="241300" progId="Equation.3">
                  <p:embed/>
                </p:oleObj>
              </mc:Choice>
              <mc:Fallback>
                <p:oleObj name="公式" r:id="rId27" imgW="1155700" imgH="241300" progId="Equation.3">
                  <p:embed/>
                  <p:pic>
                    <p:nvPicPr>
                      <p:cNvPr id="0" name="Object 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54850" y="3933825"/>
                        <a:ext cx="1638300" cy="474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53"/>
          <p:cNvGrpSpPr/>
          <p:nvPr/>
        </p:nvGrpSpPr>
        <p:grpSpPr bwMode="auto">
          <a:xfrm>
            <a:off x="4284663" y="4581525"/>
            <a:ext cx="1512887" cy="477838"/>
            <a:chOff x="3061" y="2840"/>
            <a:chExt cx="953" cy="301"/>
          </a:xfrm>
        </p:grpSpPr>
        <p:sp>
          <p:nvSpPr>
            <p:cNvPr id="16414" name="Line 43"/>
            <p:cNvSpPr>
              <a:spLocks noChangeShapeType="1"/>
            </p:cNvSpPr>
            <p:nvPr/>
          </p:nvSpPr>
          <p:spPr bwMode="auto">
            <a:xfrm flipV="1">
              <a:off x="3061" y="3113"/>
              <a:ext cx="953"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415" name="Object 52"/>
            <p:cNvGraphicFramePr>
              <a:graphicFrameLocks noChangeAspect="1"/>
            </p:cNvGraphicFramePr>
            <p:nvPr/>
          </p:nvGraphicFramePr>
          <p:xfrm>
            <a:off x="3379" y="2840"/>
            <a:ext cx="308" cy="301"/>
          </p:xfrm>
          <a:graphic>
            <a:graphicData uri="http://schemas.openxmlformats.org/presentationml/2006/ole">
              <mc:AlternateContent xmlns:mc="http://schemas.openxmlformats.org/markup-compatibility/2006">
                <mc:Choice xmlns:v="urn:schemas-microsoft-com:vml" Requires="v">
                  <p:oleObj spid="_x0000_s16596" name="公式" r:id="rId29" imgW="203200" imgH="165100" progId="Equation.3">
                    <p:embed/>
                  </p:oleObj>
                </mc:Choice>
                <mc:Fallback>
                  <p:oleObj name="公式" r:id="rId29" imgW="203200" imgH="165100"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79" y="2840"/>
                          <a:ext cx="308"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0166" name="Object 54"/>
          <p:cNvGraphicFramePr>
            <a:graphicFrameLocks noChangeAspect="1"/>
          </p:cNvGraphicFramePr>
          <p:nvPr/>
        </p:nvGraphicFramePr>
        <p:xfrm>
          <a:off x="468313" y="5013325"/>
          <a:ext cx="1098550" cy="527050"/>
        </p:xfrm>
        <a:graphic>
          <a:graphicData uri="http://schemas.openxmlformats.org/presentationml/2006/ole">
            <mc:AlternateContent xmlns:mc="http://schemas.openxmlformats.org/markup-compatibility/2006">
              <mc:Choice xmlns:v="urn:schemas-microsoft-com:vml" Requires="v">
                <p:oleObj spid="_x0000_s16597" name="公式" r:id="rId31" imgW="444500" imgH="203200" progId="Equation.3">
                  <p:embed/>
                </p:oleObj>
              </mc:Choice>
              <mc:Fallback>
                <p:oleObj name="公式" r:id="rId31" imgW="444500" imgH="203200" progId="Equation.3">
                  <p:embed/>
                  <p:pic>
                    <p:nvPicPr>
                      <p:cNvPr id="0" name="Object 5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8313" y="5013325"/>
                        <a:ext cx="1098550" cy="527050"/>
                      </a:xfrm>
                      <a:prstGeom prst="rect">
                        <a:avLst/>
                      </a:prstGeom>
                      <a:solidFill>
                        <a:srgbClr val="FFFF00">
                          <a:alpha val="30196"/>
                        </a:srgbClr>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7" name="Object 55"/>
          <p:cNvGraphicFramePr>
            <a:graphicFrameLocks noChangeAspect="1"/>
          </p:cNvGraphicFramePr>
          <p:nvPr/>
        </p:nvGraphicFramePr>
        <p:xfrm>
          <a:off x="338138" y="5529263"/>
          <a:ext cx="1354137" cy="595312"/>
        </p:xfrm>
        <a:graphic>
          <a:graphicData uri="http://schemas.openxmlformats.org/presentationml/2006/ole">
            <mc:AlternateContent xmlns:mc="http://schemas.openxmlformats.org/markup-compatibility/2006">
              <mc:Choice xmlns:v="urn:schemas-microsoft-com:vml" Requires="v">
                <p:oleObj spid="_x0000_s16598" name="公式" r:id="rId33" imgW="609600" imgH="241300" progId="Equation.3">
                  <p:embed/>
                </p:oleObj>
              </mc:Choice>
              <mc:Fallback>
                <p:oleObj name="公式" r:id="rId33" imgW="609600" imgH="241300" progId="Equation.3">
                  <p:embed/>
                  <p:pic>
                    <p:nvPicPr>
                      <p:cNvPr id="0" name="Object 5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8138" y="5529263"/>
                        <a:ext cx="1354137" cy="5953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68" name="Object 56"/>
          <p:cNvGraphicFramePr>
            <a:graphicFrameLocks noChangeAspect="1"/>
          </p:cNvGraphicFramePr>
          <p:nvPr/>
        </p:nvGraphicFramePr>
        <p:xfrm>
          <a:off x="395288" y="6092825"/>
          <a:ext cx="1233487" cy="528638"/>
        </p:xfrm>
        <a:graphic>
          <a:graphicData uri="http://schemas.openxmlformats.org/presentationml/2006/ole">
            <mc:AlternateContent xmlns:mc="http://schemas.openxmlformats.org/markup-compatibility/2006">
              <mc:Choice xmlns:v="urn:schemas-microsoft-com:vml" Requires="v">
                <p:oleObj spid="_x0000_s16599" name="公式" r:id="rId35" imgW="533400" imgH="203200" progId="Equation.3">
                  <p:embed/>
                </p:oleObj>
              </mc:Choice>
              <mc:Fallback>
                <p:oleObj name="公式" r:id="rId35" imgW="533400" imgH="203200" progId="Equation.3">
                  <p:embed/>
                  <p:pic>
                    <p:nvPicPr>
                      <p:cNvPr id="0" name="Object 5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5288" y="6092825"/>
                        <a:ext cx="1233487" cy="5286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70" name="Line 58"/>
          <p:cNvSpPr>
            <a:spLocks noChangeShapeType="1"/>
          </p:cNvSpPr>
          <p:nvPr/>
        </p:nvSpPr>
        <p:spPr bwMode="auto">
          <a:xfrm flipH="1">
            <a:off x="6745288" y="5570538"/>
            <a:ext cx="503237" cy="431800"/>
          </a:xfrm>
          <a:prstGeom prst="line">
            <a:avLst/>
          </a:prstGeom>
          <a:noFill/>
          <a:ln w="9525">
            <a:solidFill>
              <a:schemeClr val="tx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 name="Group 64"/>
          <p:cNvGrpSpPr/>
          <p:nvPr/>
        </p:nvGrpSpPr>
        <p:grpSpPr bwMode="auto">
          <a:xfrm>
            <a:off x="3924300" y="5459413"/>
            <a:ext cx="2951163" cy="519112"/>
            <a:chOff x="2472" y="3439"/>
            <a:chExt cx="1859" cy="327"/>
          </a:xfrm>
        </p:grpSpPr>
        <p:sp>
          <p:nvSpPr>
            <p:cNvPr id="16412" name="Text Box 47"/>
            <p:cNvSpPr txBox="1">
              <a:spLocks noChangeArrowheads="1"/>
            </p:cNvSpPr>
            <p:nvPr/>
          </p:nvSpPr>
          <p:spPr bwMode="auto">
            <a:xfrm>
              <a:off x="3106" y="343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i="1">
                  <a:latin typeface="Times New Roman" panose="02020603050405020304" pitchFamily="18" charset="0"/>
                </a:rPr>
                <a:t>x</a:t>
              </a:r>
              <a:endParaRPr kumimoji="1" lang="en-US" altLang="zh-CN" sz="2800" b="1" i="1">
                <a:latin typeface="Times New Roman" panose="02020603050405020304" pitchFamily="18" charset="0"/>
              </a:endParaRPr>
            </a:p>
          </p:txBody>
        </p:sp>
        <p:sp>
          <p:nvSpPr>
            <p:cNvPr id="16413" name="Line 60"/>
            <p:cNvSpPr>
              <a:spLocks noChangeShapeType="1"/>
            </p:cNvSpPr>
            <p:nvPr/>
          </p:nvSpPr>
          <p:spPr bwMode="auto">
            <a:xfrm flipV="1">
              <a:off x="2472" y="3711"/>
              <a:ext cx="1859"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65"/>
          <p:cNvGrpSpPr/>
          <p:nvPr/>
        </p:nvGrpSpPr>
        <p:grpSpPr bwMode="auto">
          <a:xfrm>
            <a:off x="5815013" y="4868863"/>
            <a:ext cx="1439862" cy="431800"/>
            <a:chOff x="3663" y="3067"/>
            <a:chExt cx="907" cy="272"/>
          </a:xfrm>
        </p:grpSpPr>
        <p:sp>
          <p:nvSpPr>
            <p:cNvPr id="16410" name="Line 62"/>
            <p:cNvSpPr>
              <a:spLocks noChangeShapeType="1"/>
            </p:cNvSpPr>
            <p:nvPr/>
          </p:nvSpPr>
          <p:spPr bwMode="auto">
            <a:xfrm flipV="1">
              <a:off x="3663" y="3339"/>
              <a:ext cx="907" cy="0"/>
            </a:xfrm>
            <a:prstGeom prst="line">
              <a:avLst/>
            </a:prstGeom>
            <a:noFill/>
            <a:ln w="9525">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6411" name="Object 63"/>
            <p:cNvGraphicFramePr>
              <a:graphicFrameLocks noChangeAspect="1"/>
            </p:cNvGraphicFramePr>
            <p:nvPr/>
          </p:nvGraphicFramePr>
          <p:xfrm>
            <a:off x="4014" y="3067"/>
            <a:ext cx="258" cy="262"/>
          </p:xfrm>
          <a:graphic>
            <a:graphicData uri="http://schemas.openxmlformats.org/presentationml/2006/ole">
              <mc:AlternateContent xmlns:mc="http://schemas.openxmlformats.org/markup-compatibility/2006">
                <mc:Choice xmlns:v="urn:schemas-microsoft-com:vml" Requires="v">
                  <p:oleObj spid="_x0000_s16600" name="公式" r:id="rId37" imgW="165100" imgH="203200" progId="Equation.3">
                    <p:embed/>
                  </p:oleObj>
                </mc:Choice>
                <mc:Fallback>
                  <p:oleObj name="公式" r:id="rId37" imgW="165100" imgH="203200" progId="Equation.3">
                    <p:embed/>
                    <p:pic>
                      <p:nvPicPr>
                        <p:cNvPr id="0" name="Object 6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14" y="3067"/>
                          <a:ext cx="258" cy="2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0178" name="Object 66"/>
          <p:cNvGraphicFramePr>
            <a:graphicFrameLocks noChangeAspect="1"/>
          </p:cNvGraphicFramePr>
          <p:nvPr/>
        </p:nvGraphicFramePr>
        <p:xfrm>
          <a:off x="5532438" y="6119813"/>
          <a:ext cx="2033587" cy="525462"/>
        </p:xfrm>
        <a:graphic>
          <a:graphicData uri="http://schemas.openxmlformats.org/presentationml/2006/ole">
            <mc:AlternateContent xmlns:mc="http://schemas.openxmlformats.org/markup-compatibility/2006">
              <mc:Choice xmlns:v="urn:schemas-microsoft-com:vml" Requires="v">
                <p:oleObj spid="_x0000_s16601" name="公式" r:id="rId39" imgW="1117600" imgH="203200" progId="Equation.3">
                  <p:embed/>
                </p:oleObj>
              </mc:Choice>
              <mc:Fallback>
                <p:oleObj name="公式" r:id="rId39" imgW="1117600" imgH="203200" progId="Equation.3">
                  <p:embed/>
                  <p:pic>
                    <p:nvPicPr>
                      <p:cNvPr id="0" name="Object 6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532438" y="6119813"/>
                        <a:ext cx="2033587" cy="52546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box(in)">
                                      <p:cBhvr>
                                        <p:cTn id="12" dur="500"/>
                                        <p:tgtEl>
                                          <p:spTgt spid="90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20"/>
                                        </p:tgtEl>
                                        <p:attrNameLst>
                                          <p:attrName>style.visibility</p:attrName>
                                        </p:attrNameLst>
                                      </p:cBhvr>
                                      <p:to>
                                        <p:strVal val="visible"/>
                                      </p:to>
                                    </p:set>
                                    <p:animEffect transition="in" filter="wipe(left)">
                                      <p:cBhvr>
                                        <p:cTn id="17" dur="1000"/>
                                        <p:tgtEl>
                                          <p:spTgt spid="90120"/>
                                        </p:tgtEl>
                                      </p:cBhvr>
                                    </p:animEffect>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90121"/>
                                        </p:tgtEl>
                                        <p:attrNameLst>
                                          <p:attrName>style.visibility</p:attrName>
                                        </p:attrNameLst>
                                      </p:cBhvr>
                                      <p:to>
                                        <p:strVal val="visible"/>
                                      </p:to>
                                    </p:set>
                                    <p:animEffect transition="in" filter="blinds(horizontal)">
                                      <p:cBhvr>
                                        <p:cTn id="21" dur="500"/>
                                        <p:tgtEl>
                                          <p:spTgt spid="9012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0150">
                                            <p:txEl>
                                              <p:pRg st="0" end="0"/>
                                            </p:txEl>
                                          </p:spTgt>
                                        </p:tgtEl>
                                        <p:attrNameLst>
                                          <p:attrName>style.visibility</p:attrName>
                                        </p:attrNameLst>
                                      </p:cBhvr>
                                      <p:to>
                                        <p:strVal val="visible"/>
                                      </p:to>
                                    </p:set>
                                    <p:animEffect transition="in" filter="blinds(horizontal)">
                                      <p:cBhvr>
                                        <p:cTn id="45" dur="500"/>
                                        <p:tgtEl>
                                          <p:spTgt spid="9015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90151"/>
                                        </p:tgtEl>
                                        <p:attrNameLst>
                                          <p:attrName>style.visibility</p:attrName>
                                        </p:attrNameLst>
                                      </p:cBhvr>
                                      <p:to>
                                        <p:strVal val="visible"/>
                                      </p:to>
                                    </p:set>
                                    <p:animEffect transition="in" filter="checkerboard(across)">
                                      <p:cBhvr>
                                        <p:cTn id="50" dur="500"/>
                                        <p:tgtEl>
                                          <p:spTgt spid="90151"/>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linds(horizontal)">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0162"/>
                                        </p:tgtEl>
                                        <p:attrNameLst>
                                          <p:attrName>style.visibility</p:attrName>
                                        </p:attrNameLst>
                                      </p:cBhvr>
                                      <p:to>
                                        <p:strVal val="visible"/>
                                      </p:to>
                                    </p:set>
                                    <p:animEffect transition="in" filter="blinds(horizontal)">
                                      <p:cBhvr>
                                        <p:cTn id="59" dur="500"/>
                                        <p:tgtEl>
                                          <p:spTgt spid="9016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90163"/>
                                        </p:tgtEl>
                                        <p:attrNameLst>
                                          <p:attrName>style.visibility</p:attrName>
                                        </p:attrNameLst>
                                      </p:cBhvr>
                                      <p:to>
                                        <p:strVal val="visible"/>
                                      </p:to>
                                    </p:set>
                                    <p:animEffect transition="in" filter="blinds(horizontal)">
                                      <p:cBhvr>
                                        <p:cTn id="64" dur="500"/>
                                        <p:tgtEl>
                                          <p:spTgt spid="9016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blinds(horizontal)">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90166"/>
                                        </p:tgtEl>
                                        <p:attrNameLst>
                                          <p:attrName>style.visibility</p:attrName>
                                        </p:attrNameLst>
                                      </p:cBhvr>
                                      <p:to>
                                        <p:strVal val="visible"/>
                                      </p:to>
                                    </p:set>
                                    <p:animEffect transition="in" filter="blinds(horizontal)">
                                      <p:cBhvr>
                                        <p:cTn id="74" dur="500"/>
                                        <p:tgtEl>
                                          <p:spTgt spid="9016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90167"/>
                                        </p:tgtEl>
                                        <p:attrNameLst>
                                          <p:attrName>style.visibility</p:attrName>
                                        </p:attrNameLst>
                                      </p:cBhvr>
                                      <p:to>
                                        <p:strVal val="visible"/>
                                      </p:to>
                                    </p:set>
                                    <p:animEffect transition="in" filter="blinds(horizontal)">
                                      <p:cBhvr>
                                        <p:cTn id="79" dur="500"/>
                                        <p:tgtEl>
                                          <p:spTgt spid="90167"/>
                                        </p:tgtEl>
                                      </p:cBhvr>
                                    </p:animEffect>
                                  </p:childTnLst>
                                </p:cTn>
                              </p:par>
                            </p:childTnLst>
                          </p:cTn>
                        </p:par>
                        <p:par>
                          <p:cTn id="80" fill="hold">
                            <p:stCondLst>
                              <p:cond delay="500"/>
                            </p:stCondLst>
                            <p:childTnLst>
                              <p:par>
                                <p:cTn id="81" presetID="3" presetClass="entr" presetSubtype="10" fill="hold" nodeType="afterEffect">
                                  <p:stCondLst>
                                    <p:cond delay="0"/>
                                  </p:stCondLst>
                                  <p:childTnLst>
                                    <p:set>
                                      <p:cBhvr>
                                        <p:cTn id="82" dur="1" fill="hold">
                                          <p:stCondLst>
                                            <p:cond delay="0"/>
                                          </p:stCondLst>
                                        </p:cTn>
                                        <p:tgtEl>
                                          <p:spTgt spid="90168"/>
                                        </p:tgtEl>
                                        <p:attrNameLst>
                                          <p:attrName>style.visibility</p:attrName>
                                        </p:attrNameLst>
                                      </p:cBhvr>
                                      <p:to>
                                        <p:strVal val="visible"/>
                                      </p:to>
                                    </p:set>
                                    <p:animEffect transition="in" filter="blinds(horizontal)">
                                      <p:cBhvr>
                                        <p:cTn id="83" dur="500"/>
                                        <p:tgtEl>
                                          <p:spTgt spid="9016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90153"/>
                                        </p:tgtEl>
                                        <p:attrNameLst>
                                          <p:attrName>style.visibility</p:attrName>
                                        </p:attrNameLst>
                                      </p:cBhvr>
                                      <p:to>
                                        <p:strVal val="visible"/>
                                      </p:to>
                                    </p:set>
                                    <p:animEffect transition="in" filter="wipe(up)">
                                      <p:cBhvr>
                                        <p:cTn id="88" dur="500"/>
                                        <p:tgtEl>
                                          <p:spTgt spid="90153"/>
                                        </p:tgtEl>
                                      </p:cBhvr>
                                    </p:animEffect>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90170"/>
                                        </p:tgtEl>
                                        <p:attrNameLst>
                                          <p:attrName>style.visibility</p:attrName>
                                        </p:attrNameLst>
                                      </p:cBhvr>
                                      <p:to>
                                        <p:strVal val="visible"/>
                                      </p:to>
                                    </p:set>
                                    <p:animEffect transition="in" filter="wipe(down)">
                                      <p:cBhvr>
                                        <p:cTn id="92" dur="500"/>
                                        <p:tgtEl>
                                          <p:spTgt spid="90170"/>
                                        </p:tgtEl>
                                      </p:cBhvr>
                                    </p:animEffect>
                                  </p:childTnLst>
                                </p:cTn>
                              </p:par>
                            </p:childTnLst>
                          </p:cTn>
                        </p:par>
                        <p:par>
                          <p:cTn id="93" fill="hold">
                            <p:stCondLst>
                              <p:cond delay="1000"/>
                            </p:stCondLst>
                            <p:childTnLst>
                              <p:par>
                                <p:cTn id="94" presetID="3" presetClass="entr" presetSubtype="10" fill="hold"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blinds(horizontal)">
                                      <p:cBhvr>
                                        <p:cTn id="96" dur="500"/>
                                        <p:tgtEl>
                                          <p:spTgt spid="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90154"/>
                                        </p:tgtEl>
                                        <p:attrNameLst>
                                          <p:attrName>style.visibility</p:attrName>
                                        </p:attrNameLst>
                                      </p:cBhvr>
                                      <p:to>
                                        <p:strVal val="visible"/>
                                      </p:to>
                                    </p:set>
                                    <p:animEffect transition="in" filter="wipe(down)">
                                      <p:cBhvr>
                                        <p:cTn id="101" dur="500"/>
                                        <p:tgtEl>
                                          <p:spTgt spid="90154"/>
                                        </p:tgtEl>
                                      </p:cBhvr>
                                    </p:animEffect>
                                  </p:childTnLst>
                                </p:cTn>
                              </p:par>
                            </p:childTnLst>
                          </p:cTn>
                        </p:par>
                        <p:par>
                          <p:cTn id="102" fill="hold">
                            <p:stCondLst>
                              <p:cond delay="500"/>
                            </p:stCondLst>
                            <p:childTnLst>
                              <p:par>
                                <p:cTn id="103" presetID="3" presetClass="entr" presetSubtype="10" fill="hold" nodeType="after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blinds(horizontal)">
                                      <p:cBhvr>
                                        <p:cTn id="105" dur="500"/>
                                        <p:tgtEl>
                                          <p:spTgt spid="9"/>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90178"/>
                                        </p:tgtEl>
                                        <p:attrNameLst>
                                          <p:attrName>style.visibility</p:attrName>
                                        </p:attrNameLst>
                                      </p:cBhvr>
                                      <p:to>
                                        <p:strVal val="visible"/>
                                      </p:to>
                                    </p:set>
                                    <p:animEffect transition="in" filter="blinds(horizontal)">
                                      <p:cBhvr>
                                        <p:cTn id="110" dur="500"/>
                                        <p:tgtEl>
                                          <p:spTgt spid="9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P spid="90117" grpId="0" autoUpdateAnimBg="0"/>
      <p:bldP spid="90120" grpId="0" animBg="1"/>
      <p:bldP spid="90150" grpId="0" autoUpdateAnimBg="0" build="p"/>
      <p:bldP spid="90151" grpId="0" autoUpdateAnimBg="0"/>
      <p:bldP spid="90153" grpId="0" animBg="1"/>
      <p:bldP spid="90154" grpId="0" animBg="1"/>
      <p:bldP spid="901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B4F006-8E6F-4D42-ACD7-0EA67FA7271A}" type="slidenum">
              <a:rPr lang="en-US" altLang="zh-CN" sz="1800" smtClean="0">
                <a:solidFill>
                  <a:srgbClr val="0000FF"/>
                </a:solidFill>
              </a:rPr>
            </a:fld>
            <a:endParaRPr lang="en-US" altLang="zh-CN" sz="1800" smtClean="0">
              <a:solidFill>
                <a:srgbClr val="0000FF"/>
              </a:solidFill>
            </a:endParaRPr>
          </a:p>
        </p:txBody>
      </p:sp>
      <p:graphicFrame>
        <p:nvGraphicFramePr>
          <p:cNvPr id="17411" name="Object 4"/>
          <p:cNvGraphicFramePr>
            <a:graphicFrameLocks noChangeAspect="1"/>
          </p:cNvGraphicFramePr>
          <p:nvPr/>
        </p:nvGraphicFramePr>
        <p:xfrm>
          <a:off x="1077913" y="244475"/>
          <a:ext cx="2127250" cy="508000"/>
        </p:xfrm>
        <a:graphic>
          <a:graphicData uri="http://schemas.openxmlformats.org/presentationml/2006/ole">
            <mc:AlternateContent xmlns:mc="http://schemas.openxmlformats.org/markup-compatibility/2006">
              <mc:Choice xmlns:v="urn:schemas-microsoft-com:vml" Requires="v">
                <p:oleObj spid="_x0000_s17451" name="公式" r:id="rId1" imgW="1117600" imgH="203200" progId="Equation.3">
                  <p:embed/>
                </p:oleObj>
              </mc:Choice>
              <mc:Fallback>
                <p:oleObj name="公式" r:id="rId1" imgW="11176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244475"/>
                        <a:ext cx="2127250" cy="508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1" name="Text Box 5"/>
          <p:cNvSpPr txBox="1">
            <a:spLocks noChangeArrowheads="1"/>
          </p:cNvSpPr>
          <p:nvPr/>
        </p:nvSpPr>
        <p:spPr bwMode="auto">
          <a:xfrm>
            <a:off x="1893888" y="5018088"/>
            <a:ext cx="2590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solidFill>
                  <a:srgbClr val="0000FF"/>
                </a:solidFill>
                <a:latin typeface="Times New Roman" panose="02020603050405020304" pitchFamily="18" charset="0"/>
                <a:ea typeface="黑体" panose="02010609060101010101" pitchFamily="2" charset="-122"/>
              </a:rPr>
              <a:t>正变换</a:t>
            </a:r>
            <a:endParaRPr kumimoji="1" lang="zh-CN" altLang="en-US" b="1">
              <a:solidFill>
                <a:srgbClr val="0000FF"/>
              </a:solidFill>
              <a:latin typeface="Times New Roman" panose="02020603050405020304" pitchFamily="18" charset="0"/>
              <a:ea typeface="黑体" panose="02010609060101010101" pitchFamily="2" charset="-122"/>
            </a:endParaRPr>
          </a:p>
        </p:txBody>
      </p:sp>
      <p:sp>
        <p:nvSpPr>
          <p:cNvPr id="91143" name="Text Box 7"/>
          <p:cNvSpPr txBox="1">
            <a:spLocks noChangeArrowheads="1"/>
          </p:cNvSpPr>
          <p:nvPr/>
        </p:nvSpPr>
        <p:spPr bwMode="auto">
          <a:xfrm>
            <a:off x="5508625" y="4983163"/>
            <a:ext cx="2819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solidFill>
                  <a:srgbClr val="0000FF"/>
                </a:solidFill>
                <a:latin typeface="Times New Roman" panose="02020603050405020304" pitchFamily="18" charset="0"/>
                <a:ea typeface="黑体" panose="02010609060101010101" pitchFamily="2" charset="-122"/>
              </a:rPr>
              <a:t>逆变换</a:t>
            </a:r>
            <a:endParaRPr kumimoji="1" lang="zh-CN" altLang="en-US" b="1">
              <a:solidFill>
                <a:srgbClr val="0000FF"/>
              </a:solidFill>
              <a:latin typeface="Times New Roman" panose="02020603050405020304" pitchFamily="18" charset="0"/>
              <a:ea typeface="黑体" panose="02010609060101010101" pitchFamily="2" charset="-122"/>
            </a:endParaRPr>
          </a:p>
        </p:txBody>
      </p:sp>
      <p:sp>
        <p:nvSpPr>
          <p:cNvPr id="91147" name="Text Box 11"/>
          <p:cNvSpPr txBox="1">
            <a:spLocks noChangeArrowheads="1"/>
          </p:cNvSpPr>
          <p:nvPr/>
        </p:nvSpPr>
        <p:spPr bwMode="auto">
          <a:xfrm>
            <a:off x="3443288" y="290513"/>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rPr>
              <a:t>或</a:t>
            </a:r>
            <a:endParaRPr kumimoji="1" lang="zh-CN" altLang="en-US" sz="2800" b="1">
              <a:latin typeface="Times New Roman" panose="02020603050405020304" pitchFamily="18" charset="0"/>
            </a:endParaRPr>
          </a:p>
        </p:txBody>
      </p:sp>
      <p:graphicFrame>
        <p:nvGraphicFramePr>
          <p:cNvPr id="91150" name="Object 14"/>
          <p:cNvGraphicFramePr>
            <a:graphicFrameLocks noChangeAspect="1"/>
          </p:cNvGraphicFramePr>
          <p:nvPr/>
        </p:nvGraphicFramePr>
        <p:xfrm>
          <a:off x="4332288" y="239713"/>
          <a:ext cx="2232025" cy="552450"/>
        </p:xfrm>
        <a:graphic>
          <a:graphicData uri="http://schemas.openxmlformats.org/presentationml/2006/ole">
            <mc:AlternateContent xmlns:mc="http://schemas.openxmlformats.org/markup-compatibility/2006">
              <mc:Choice xmlns:v="urn:schemas-microsoft-com:vml" Requires="v">
                <p:oleObj spid="_x0000_s17452" name="公式" r:id="rId3" imgW="1270000" imgH="203200" progId="Equation.3">
                  <p:embed/>
                </p:oleObj>
              </mc:Choice>
              <mc:Fallback>
                <p:oleObj name="公式" r:id="rId3" imgW="1270000" imgH="203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288" y="239713"/>
                        <a:ext cx="2232025" cy="552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1" name="Text Box 15"/>
          <p:cNvSpPr txBox="1">
            <a:spLocks noChangeArrowheads="1"/>
          </p:cNvSpPr>
          <p:nvPr/>
        </p:nvSpPr>
        <p:spPr bwMode="auto">
          <a:xfrm>
            <a:off x="395288" y="1052513"/>
            <a:ext cx="4824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zh-CN" altLang="en-US" b="1">
                <a:solidFill>
                  <a:srgbClr val="0000FF"/>
                </a:solidFill>
                <a:latin typeface="Times New Roman" panose="02020603050405020304" pitchFamily="18" charset="0"/>
                <a:ea typeface="黑体" panose="02010609060101010101" pitchFamily="2" charset="-122"/>
              </a:rPr>
              <a:t>伽利略坐标变换式</a:t>
            </a:r>
            <a:endParaRPr kumimoji="1" lang="zh-CN" altLang="en-US" b="1">
              <a:solidFill>
                <a:srgbClr val="0000FF"/>
              </a:solidFill>
              <a:latin typeface="Times New Roman" panose="02020603050405020304" pitchFamily="18" charset="0"/>
              <a:ea typeface="黑体" panose="02010609060101010101" pitchFamily="2" charset="-122"/>
            </a:endParaRPr>
          </a:p>
        </p:txBody>
      </p:sp>
      <p:grpSp>
        <p:nvGrpSpPr>
          <p:cNvPr id="2" name="Group 18"/>
          <p:cNvGrpSpPr/>
          <p:nvPr/>
        </p:nvGrpSpPr>
        <p:grpSpPr bwMode="auto">
          <a:xfrm>
            <a:off x="1228725" y="1989138"/>
            <a:ext cx="2781300" cy="2898775"/>
            <a:chOff x="249" y="1117"/>
            <a:chExt cx="1831" cy="1962"/>
          </a:xfrm>
        </p:grpSpPr>
        <p:graphicFrame>
          <p:nvGraphicFramePr>
            <p:cNvPr id="17421" name="Object 6"/>
            <p:cNvGraphicFramePr>
              <a:graphicFrameLocks noChangeAspect="1"/>
            </p:cNvGraphicFramePr>
            <p:nvPr/>
          </p:nvGraphicFramePr>
          <p:xfrm>
            <a:off x="476" y="1117"/>
            <a:ext cx="1604" cy="1962"/>
          </p:xfrm>
          <a:graphic>
            <a:graphicData uri="http://schemas.openxmlformats.org/presentationml/2006/ole">
              <mc:AlternateContent xmlns:mc="http://schemas.openxmlformats.org/markup-compatibility/2006">
                <mc:Choice xmlns:v="urn:schemas-microsoft-com:vml" Requires="v">
                  <p:oleObj spid="_x0000_s17453" name="公式" r:id="rId5" imgW="1270000" imgH="1574800" progId="Equation.3">
                    <p:embed/>
                  </p:oleObj>
                </mc:Choice>
                <mc:Fallback>
                  <p:oleObj name="公式" r:id="rId5" imgW="1270000" imgH="1574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1117"/>
                          <a:ext cx="1604" cy="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2" name="AutoShape 16"/>
            <p:cNvSpPr/>
            <p:nvPr/>
          </p:nvSpPr>
          <p:spPr bwMode="auto">
            <a:xfrm flipH="1">
              <a:off x="249" y="1344"/>
              <a:ext cx="182" cy="1632"/>
            </a:xfrm>
            <a:prstGeom prst="rightBrace">
              <a:avLst>
                <a:gd name="adj1" fmla="val 74725"/>
                <a:gd name="adj2" fmla="val 48046"/>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 name="Group 19"/>
          <p:cNvGrpSpPr/>
          <p:nvPr/>
        </p:nvGrpSpPr>
        <p:grpSpPr bwMode="auto">
          <a:xfrm>
            <a:off x="5076825" y="1958975"/>
            <a:ext cx="2600325" cy="2889250"/>
            <a:chOff x="3198" y="1117"/>
            <a:chExt cx="1806" cy="1937"/>
          </a:xfrm>
        </p:grpSpPr>
        <p:graphicFrame>
          <p:nvGraphicFramePr>
            <p:cNvPr id="17419" name="Object 8"/>
            <p:cNvGraphicFramePr>
              <a:graphicFrameLocks noChangeAspect="1"/>
            </p:cNvGraphicFramePr>
            <p:nvPr/>
          </p:nvGraphicFramePr>
          <p:xfrm>
            <a:off x="3424" y="1117"/>
            <a:ext cx="1580" cy="1937"/>
          </p:xfrm>
          <a:graphic>
            <a:graphicData uri="http://schemas.openxmlformats.org/presentationml/2006/ole">
              <mc:AlternateContent xmlns:mc="http://schemas.openxmlformats.org/markup-compatibility/2006">
                <mc:Choice xmlns:v="urn:schemas-microsoft-com:vml" Requires="v">
                  <p:oleObj spid="_x0000_s17454" name="公式" r:id="rId7" imgW="1346200" imgH="1574800" progId="Equation.3">
                    <p:embed/>
                  </p:oleObj>
                </mc:Choice>
                <mc:Fallback>
                  <p:oleObj name="公式" r:id="rId7" imgW="1346200" imgH="1574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4" y="1117"/>
                          <a:ext cx="1580" cy="193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0" name="AutoShape 17"/>
            <p:cNvSpPr/>
            <p:nvPr/>
          </p:nvSpPr>
          <p:spPr bwMode="auto">
            <a:xfrm flipH="1">
              <a:off x="3198" y="1344"/>
              <a:ext cx="182" cy="1632"/>
            </a:xfrm>
            <a:prstGeom prst="rightBrace">
              <a:avLst>
                <a:gd name="adj1" fmla="val 74725"/>
                <a:gd name="adj2" fmla="val 48046"/>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1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1150"/>
                                        </p:tgtEl>
                                        <p:attrNameLst>
                                          <p:attrName>style.visibility</p:attrName>
                                        </p:attrNameLst>
                                      </p:cBhvr>
                                      <p:to>
                                        <p:strVal val="visible"/>
                                      </p:to>
                                    </p:set>
                                    <p:animEffect transition="in" filter="blinds(horizontal)">
                                      <p:cBhvr>
                                        <p:cTn id="11" dur="500"/>
                                        <p:tgtEl>
                                          <p:spTgt spid="9115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iterate type="lt">
                                    <p:tmPct val="100000"/>
                                  </p:iterate>
                                  <p:childTnLst>
                                    <p:set>
                                      <p:cBhvr>
                                        <p:cTn id="15" dur="1" fill="hold">
                                          <p:stCondLst>
                                            <p:cond delay="0"/>
                                          </p:stCondLst>
                                        </p:cTn>
                                        <p:tgtEl>
                                          <p:spTgt spid="91151">
                                            <p:txEl>
                                              <p:pRg st="0" end="0"/>
                                            </p:txEl>
                                          </p:spTgt>
                                        </p:tgtEl>
                                        <p:attrNameLst>
                                          <p:attrName>style.visibility</p:attrName>
                                        </p:attrNameLst>
                                      </p:cBhvr>
                                      <p:to>
                                        <p:strVal val="visible"/>
                                      </p:to>
                                    </p:set>
                                    <p:animEffect transition="in" filter="blinds(horizontal)">
                                      <p:cBhvr>
                                        <p:cTn id="16" dur="75"/>
                                        <p:tgtEl>
                                          <p:spTgt spid="91151">
                                            <p:txEl>
                                              <p:pRg st="0" end="0"/>
                                            </p:txEl>
                                          </p:spTgt>
                                        </p:tgtEl>
                                      </p:cBhvr>
                                    </p:animEffect>
                                  </p:childTnLst>
                                </p:cTn>
                              </p:par>
                            </p:childTnLst>
                          </p:cTn>
                        </p:par>
                        <p:par>
                          <p:cTn id="17" fill="hold">
                            <p:stCondLst>
                              <p:cond delay="600"/>
                            </p:stCondLst>
                            <p:childTnLst>
                              <p:par>
                                <p:cTn id="18" presetID="3"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iterate type="lt">
                                    <p:tmPct val="100000"/>
                                  </p:iterate>
                                  <p:childTnLst>
                                    <p:set>
                                      <p:cBhvr>
                                        <p:cTn id="29" dur="1" fill="hold">
                                          <p:stCondLst>
                                            <p:cond delay="0"/>
                                          </p:stCondLst>
                                        </p:cTn>
                                        <p:tgtEl>
                                          <p:spTgt spid="91141">
                                            <p:txEl>
                                              <p:pRg st="0" end="0"/>
                                            </p:txEl>
                                          </p:spTgt>
                                        </p:tgtEl>
                                        <p:attrNameLst>
                                          <p:attrName>style.visibility</p:attrName>
                                        </p:attrNameLst>
                                      </p:cBhvr>
                                      <p:to>
                                        <p:strVal val="visible"/>
                                      </p:to>
                                    </p:set>
                                    <p:animEffect transition="in" filter="blinds(vertical)">
                                      <p:cBhvr>
                                        <p:cTn id="30" dur="75"/>
                                        <p:tgtEl>
                                          <p:spTgt spid="9114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iterate type="lt">
                                    <p:tmPct val="100000"/>
                                  </p:iterate>
                                  <p:childTnLst>
                                    <p:set>
                                      <p:cBhvr>
                                        <p:cTn id="34" dur="1" fill="hold">
                                          <p:stCondLst>
                                            <p:cond delay="0"/>
                                          </p:stCondLst>
                                        </p:cTn>
                                        <p:tgtEl>
                                          <p:spTgt spid="91143">
                                            <p:txEl>
                                              <p:pRg st="0" end="0"/>
                                            </p:txEl>
                                          </p:spTgt>
                                        </p:tgtEl>
                                        <p:attrNameLst>
                                          <p:attrName>style.visibility</p:attrName>
                                        </p:attrNameLst>
                                      </p:cBhvr>
                                      <p:to>
                                        <p:strVal val="visible"/>
                                      </p:to>
                                    </p:set>
                                    <p:animEffect transition="in" filter="blinds(horizontal)">
                                      <p:cBhvr>
                                        <p:cTn id="35" dur="75"/>
                                        <p:tgtEl>
                                          <p:spTgt spid="91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build="p"/>
      <p:bldP spid="91143" grpId="0" autoUpdateAnimBg="0" build="p"/>
      <p:bldP spid="91147" grpId="0" autoUpdateAnimBg="0"/>
      <p:bldP spid="91151" grpId="0" autoUpdateAnimBg="0" build="p"/>
    </p:bldLst>
  </p:timing>
</p:sld>
</file>

<file path=ppt/theme/theme1.xml><?xml version="1.0" encoding="utf-8"?>
<a:theme xmlns:a="http://schemas.openxmlformats.org/drawingml/2006/main" name="默认设计模板">
  <a:themeElements>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4530</Words>
  <Application>WPS 演示</Application>
  <PresentationFormat>全屏显示(4:3)</PresentationFormat>
  <Paragraphs>814</Paragraphs>
  <Slides>36</Slides>
  <Notes>16</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184</vt:i4>
      </vt:variant>
      <vt:variant>
        <vt:lpstr>幻灯片标题</vt:lpstr>
      </vt:variant>
      <vt:variant>
        <vt:i4>36</vt:i4>
      </vt:variant>
    </vt:vector>
  </HeadingPairs>
  <TitlesOfParts>
    <vt:vector size="240" baseType="lpstr">
      <vt:lpstr>Arial</vt:lpstr>
      <vt:lpstr>宋体</vt:lpstr>
      <vt:lpstr>Wingdings</vt:lpstr>
      <vt:lpstr>Times New Roman</vt:lpstr>
      <vt:lpstr>黑体</vt:lpstr>
      <vt:lpstr>隶书</vt:lpstr>
      <vt:lpstr>Times New Roman</vt:lpstr>
      <vt:lpstr>楷体_GB2312</vt:lpstr>
      <vt:lpstr>新宋体</vt:lpstr>
      <vt:lpstr>微软雅黑</vt:lpstr>
      <vt:lpstr>Arial Unicode MS</vt:lpstr>
      <vt:lpstr>Tahoma</vt:lpstr>
      <vt:lpstr>华文中宋</vt:lpstr>
      <vt:lpstr>Book Antiqua</vt:lpstr>
      <vt:lpstr>Symbol</vt:lpstr>
      <vt:lpstr>华文新魏</vt:lpstr>
      <vt:lpstr>Monotype Sorts</vt:lpstr>
      <vt:lpstr>Wingdings 2</vt:lpstr>
      <vt:lpstr>Wingdings</vt:lpstr>
      <vt:lpstr>默认设计模板</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Equation.3</vt:lpstr>
      <vt:lpstr>Equation.DSMT4</vt:lpstr>
      <vt:lpstr>Equation.DSMT4</vt:lpstr>
      <vt:lpstr>Equation.DSMT4</vt:lpstr>
      <vt:lpstr>Equation.DSMT4</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华中科大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朱佑新</dc:creator>
  <cp:lastModifiedBy>kaiwa</cp:lastModifiedBy>
  <cp:revision>305</cp:revision>
  <cp:lastPrinted>2015-04-14T02:53:00Z</cp:lastPrinted>
  <dcterms:created xsi:type="dcterms:W3CDTF">2003-08-12T13:51:00Z</dcterms:created>
  <dcterms:modified xsi:type="dcterms:W3CDTF">2021-04-08T09:39:34Z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3CA49DAE76D04B60BC7C6CC4699822F8</vt:lpwstr>
  </property>
  <property fmtid="{D5CDD505-2E9C-101B-9397-08002B2CF9AE}" pid="3" name="KSOProductBuildVer">
    <vt:lpwstr>2052-11.1.0.10463</vt:lpwstr>
  </property>
</Properties>
</file>