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419" r:id="rId2"/>
    <p:sldId id="402" r:id="rId3"/>
    <p:sldId id="262" r:id="rId4"/>
    <p:sldId id="263" r:id="rId5"/>
    <p:sldId id="264" r:id="rId6"/>
    <p:sldId id="265" r:id="rId7"/>
    <p:sldId id="266" r:id="rId8"/>
    <p:sldId id="267" r:id="rId9"/>
    <p:sldId id="323" r:id="rId10"/>
    <p:sldId id="420" r:id="rId11"/>
    <p:sldId id="421" r:id="rId12"/>
    <p:sldId id="422" r:id="rId13"/>
    <p:sldId id="268" r:id="rId14"/>
    <p:sldId id="269" r:id="rId15"/>
    <p:sldId id="270" r:id="rId16"/>
    <p:sldId id="408" r:id="rId17"/>
    <p:sldId id="306" r:id="rId18"/>
    <p:sldId id="307" r:id="rId19"/>
    <p:sldId id="304" r:id="rId20"/>
    <p:sldId id="405" r:id="rId21"/>
    <p:sldId id="413" r:id="rId22"/>
    <p:sldId id="414" r:id="rId2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8000"/>
    <a:srgbClr val="990000"/>
    <a:srgbClr val="FF6600"/>
    <a:srgbClr val="9933FF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4163" autoAdjust="0"/>
  </p:normalViewPr>
  <p:slideViewPr>
    <p:cSldViewPr snapToGrid="0">
      <p:cViewPr varScale="1">
        <p:scale>
          <a:sx n="59" d="100"/>
          <a:sy n="59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2" Type="http://schemas.openxmlformats.org/officeDocument/2006/relationships/image" Target="../media/image92.emf"/><Relationship Id="rId1" Type="http://schemas.openxmlformats.org/officeDocument/2006/relationships/image" Target="../media/image91.w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10" Type="http://schemas.openxmlformats.org/officeDocument/2006/relationships/image" Target="../media/image100.emf"/><Relationship Id="rId4" Type="http://schemas.openxmlformats.org/officeDocument/2006/relationships/image" Target="../media/image94.emf"/><Relationship Id="rId9" Type="http://schemas.openxmlformats.org/officeDocument/2006/relationships/image" Target="../media/image9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13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2" Type="http://schemas.openxmlformats.org/officeDocument/2006/relationships/image" Target="../media/image102.emf"/><Relationship Id="rId16" Type="http://schemas.openxmlformats.org/officeDocument/2006/relationships/image" Target="../media/image116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5" Type="http://schemas.openxmlformats.org/officeDocument/2006/relationships/image" Target="../media/image115.emf"/><Relationship Id="rId10" Type="http://schemas.openxmlformats.org/officeDocument/2006/relationships/image" Target="../media/image110.emf"/><Relationship Id="rId4" Type="http://schemas.openxmlformats.org/officeDocument/2006/relationships/image" Target="../media/image104.wmf"/><Relationship Id="rId9" Type="http://schemas.openxmlformats.org/officeDocument/2006/relationships/image" Target="../media/image109.emf"/><Relationship Id="rId14" Type="http://schemas.openxmlformats.org/officeDocument/2006/relationships/image" Target="../media/image11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12" Type="http://schemas.openxmlformats.org/officeDocument/2006/relationships/image" Target="../media/image134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11" Type="http://schemas.openxmlformats.org/officeDocument/2006/relationships/image" Target="../media/image133.emf"/><Relationship Id="rId5" Type="http://schemas.openxmlformats.org/officeDocument/2006/relationships/image" Target="../media/image127.emf"/><Relationship Id="rId10" Type="http://schemas.openxmlformats.org/officeDocument/2006/relationships/image" Target="../media/image132.emf"/><Relationship Id="rId4" Type="http://schemas.openxmlformats.org/officeDocument/2006/relationships/image" Target="../media/image126.emf"/><Relationship Id="rId9" Type="http://schemas.openxmlformats.org/officeDocument/2006/relationships/image" Target="../media/image131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image" Target="../media/image147.emf"/><Relationship Id="rId3" Type="http://schemas.openxmlformats.org/officeDocument/2006/relationships/image" Target="../media/image137.emf"/><Relationship Id="rId7" Type="http://schemas.openxmlformats.org/officeDocument/2006/relationships/image" Target="../media/image141.emf"/><Relationship Id="rId12" Type="http://schemas.openxmlformats.org/officeDocument/2006/relationships/image" Target="../media/image146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6" Type="http://schemas.openxmlformats.org/officeDocument/2006/relationships/image" Target="../media/image140.emf"/><Relationship Id="rId11" Type="http://schemas.openxmlformats.org/officeDocument/2006/relationships/image" Target="../media/image145.emf"/><Relationship Id="rId5" Type="http://schemas.openxmlformats.org/officeDocument/2006/relationships/image" Target="../media/image139.emf"/><Relationship Id="rId10" Type="http://schemas.openxmlformats.org/officeDocument/2006/relationships/image" Target="../media/image144.emf"/><Relationship Id="rId4" Type="http://schemas.openxmlformats.org/officeDocument/2006/relationships/image" Target="../media/image138.emf"/><Relationship Id="rId9" Type="http://schemas.openxmlformats.org/officeDocument/2006/relationships/image" Target="../media/image143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160.emf"/><Relationship Id="rId3" Type="http://schemas.openxmlformats.org/officeDocument/2006/relationships/image" Target="../media/image150.emf"/><Relationship Id="rId7" Type="http://schemas.openxmlformats.org/officeDocument/2006/relationships/image" Target="../media/image154.emf"/><Relationship Id="rId12" Type="http://schemas.openxmlformats.org/officeDocument/2006/relationships/image" Target="../media/image159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Relationship Id="rId6" Type="http://schemas.openxmlformats.org/officeDocument/2006/relationships/image" Target="../media/image153.emf"/><Relationship Id="rId11" Type="http://schemas.openxmlformats.org/officeDocument/2006/relationships/image" Target="../media/image158.emf"/><Relationship Id="rId5" Type="http://schemas.openxmlformats.org/officeDocument/2006/relationships/image" Target="../media/image152.emf"/><Relationship Id="rId10" Type="http://schemas.openxmlformats.org/officeDocument/2006/relationships/image" Target="../media/image157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13" Type="http://schemas.openxmlformats.org/officeDocument/2006/relationships/image" Target="../media/image173.emf"/><Relationship Id="rId3" Type="http://schemas.openxmlformats.org/officeDocument/2006/relationships/image" Target="../media/image163.emf"/><Relationship Id="rId7" Type="http://schemas.openxmlformats.org/officeDocument/2006/relationships/image" Target="../media/image167.emf"/><Relationship Id="rId12" Type="http://schemas.openxmlformats.org/officeDocument/2006/relationships/image" Target="../media/image172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11" Type="http://schemas.openxmlformats.org/officeDocument/2006/relationships/image" Target="../media/image171.emf"/><Relationship Id="rId5" Type="http://schemas.openxmlformats.org/officeDocument/2006/relationships/image" Target="../media/image165.emf"/><Relationship Id="rId10" Type="http://schemas.openxmlformats.org/officeDocument/2006/relationships/image" Target="../media/image170.e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18" Type="http://schemas.openxmlformats.org/officeDocument/2006/relationships/image" Target="../media/image5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17" Type="http://schemas.openxmlformats.org/officeDocument/2006/relationships/image" Target="../media/image58.emf"/><Relationship Id="rId2" Type="http://schemas.openxmlformats.org/officeDocument/2006/relationships/image" Target="../media/image43.emf"/><Relationship Id="rId16" Type="http://schemas.openxmlformats.org/officeDocument/2006/relationships/image" Target="../media/image57.emf"/><Relationship Id="rId20" Type="http://schemas.openxmlformats.org/officeDocument/2006/relationships/image" Target="../media/image61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5" Type="http://schemas.openxmlformats.org/officeDocument/2006/relationships/image" Target="../media/image56.emf"/><Relationship Id="rId10" Type="http://schemas.openxmlformats.org/officeDocument/2006/relationships/image" Target="../media/image51.emf"/><Relationship Id="rId19" Type="http://schemas.openxmlformats.org/officeDocument/2006/relationships/image" Target="../media/image60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575" cy="511175"/>
          </a:xfrm>
          <a:prstGeom prst="rect">
            <a:avLst/>
          </a:prstGeom>
        </p:spPr>
        <p:txBody>
          <a:bodyPr vert="horz" lIns="99034" tIns="49516" rIns="99034" bIns="49516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40" y="0"/>
            <a:ext cx="3076575" cy="511175"/>
          </a:xfrm>
          <a:prstGeom prst="rect">
            <a:avLst/>
          </a:prstGeom>
        </p:spPr>
        <p:txBody>
          <a:bodyPr vert="horz" lIns="99034" tIns="49516" rIns="99034" bIns="49516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AF6725E1-0B3E-4B71-ABAF-71D7CED8CBEF}" type="datetimeFigureOut">
              <a:rPr lang="zh-CN" altLang="en-US"/>
              <a:pPr>
                <a:defRPr/>
              </a:pPr>
              <a:t>2019/4/8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721852"/>
            <a:ext cx="3076575" cy="511175"/>
          </a:xfrm>
          <a:prstGeom prst="rect">
            <a:avLst/>
          </a:prstGeom>
        </p:spPr>
        <p:txBody>
          <a:bodyPr vert="horz" lIns="99034" tIns="49516" rIns="99034" bIns="49516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40" y="9721852"/>
            <a:ext cx="3076575" cy="511175"/>
          </a:xfrm>
          <a:prstGeom prst="rect">
            <a:avLst/>
          </a:prstGeom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51B57C56-066E-48D9-B8C1-DCF85D98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5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2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344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8" y="972344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 b="1">
                <a:latin typeface="Times New Roman" panose="02020603050405020304" pitchFamily="18" charset="0"/>
              </a:defRPr>
            </a:lvl1pPr>
          </a:lstStyle>
          <a:p>
            <a:fld id="{5FB578A3-97C8-4ABD-8DA1-9064AD479F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610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华文新魏" panose="02010800040101010101" pitchFamily="2" charset="-122"/>
              </a:rPr>
              <a:t>事件：</a:t>
            </a:r>
            <a:r>
              <a:rPr lang="zh-CN" altLang="en-US" smtClean="0">
                <a:solidFill>
                  <a:srgbClr val="990000"/>
                </a:solidFill>
                <a:ea typeface="华文新魏" panose="02010800040101010101" pitchFamily="2" charset="-122"/>
              </a:rPr>
              <a:t>任意一个具有确定的发生时间和确定的发生地点的物理现象。</a:t>
            </a:r>
            <a:endParaRPr lang="en-US" altLang="zh-CN" smtClean="0">
              <a:solidFill>
                <a:srgbClr val="990000"/>
              </a:solidFill>
              <a:ea typeface="华文新魏" panose="02010800040101010101" pitchFamily="2" charset="-122"/>
            </a:endParaRPr>
          </a:p>
          <a:p>
            <a:r>
              <a:rPr lang="zh-CN" altLang="en-US" smtClean="0">
                <a:solidFill>
                  <a:srgbClr val="0000CC"/>
                </a:solidFill>
                <a:ea typeface="华文新魏" panose="02010800040101010101" pitchFamily="2" charset="-122"/>
              </a:rPr>
              <a:t>一个事件发生的时间和地点，称为该事件的时空坐标。</a:t>
            </a:r>
            <a:endParaRPr lang="en-US" altLang="zh-CN" smtClean="0">
              <a:solidFill>
                <a:srgbClr val="0000CC"/>
              </a:solidFill>
              <a:ea typeface="华文新魏" panose="02010800040101010101" pitchFamily="2" charset="-122"/>
            </a:endParaRPr>
          </a:p>
          <a:p>
            <a:r>
              <a:rPr lang="zh-CN" altLang="en-US" smtClean="0">
                <a:latin typeface="黑体" panose="02010609060101010101" pitchFamily="49" charset="-122"/>
              </a:rPr>
              <a:t>如，</a:t>
            </a:r>
            <a:r>
              <a:rPr lang="zh-CN" altLang="en-US" smtClean="0">
                <a:solidFill>
                  <a:srgbClr val="990000"/>
                </a:solidFill>
              </a:rPr>
              <a:t>“</a:t>
            </a:r>
            <a:r>
              <a:rPr lang="zh-CN" altLang="en-US" smtClean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一个粒子在某一时刻出现在某一位置</a:t>
            </a:r>
            <a:r>
              <a:rPr lang="zh-CN" altLang="en-US" smtClean="0">
                <a:solidFill>
                  <a:srgbClr val="990000"/>
                </a:solidFill>
              </a:rPr>
              <a:t>”</a:t>
            </a:r>
            <a:r>
              <a:rPr lang="zh-CN" altLang="en-US" smtClean="0">
                <a:latin typeface="黑体" panose="02010609060101010101" pitchFamily="49" charset="-122"/>
              </a:rPr>
              <a:t>就是一个事件，粒子出现的时刻和位置就构成了该事件的时空坐标。</a:t>
            </a:r>
            <a:endParaRPr lang="en-US" altLang="zh-CN" smtClean="0">
              <a:latin typeface="黑体" panose="02010609060101010101" pitchFamily="49" charset="-122"/>
            </a:endParaRPr>
          </a:p>
          <a:p>
            <a:r>
              <a:rPr lang="zh-CN" altLang="en-US" smtClean="0"/>
              <a:t>在讨论时空的性质时，我们总是用事件的时空坐标，或用事件的时空点来代表事件，而不去关心事件的具体物理内容，即不去关心到底发生了什么事情。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844" indent="-28570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836" indent="-22856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969" indent="-22856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103" indent="-22856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237" indent="-22856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370" indent="-22856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504" indent="-22856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639" indent="-22856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9E9A8E-8C79-4A04-98D8-51CAF78E5610}" type="slidenum">
              <a:rPr lang="en-US" altLang="zh-CN" sz="130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00344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质心向着飞船</a:t>
            </a:r>
            <a:r>
              <a:rPr lang="en-US" altLang="zh-CN" dirty="0" smtClean="0"/>
              <a:t>A</a:t>
            </a:r>
            <a:r>
              <a:rPr lang="zh-CN" altLang="en-US" dirty="0" smtClean="0"/>
              <a:t>以</a:t>
            </a:r>
            <a:r>
              <a:rPr lang="en-US" altLang="zh-CN" dirty="0" smtClean="0"/>
              <a:t>-v</a:t>
            </a:r>
            <a:r>
              <a:rPr lang="zh-CN" altLang="en-US" dirty="0" smtClean="0"/>
              <a:t>飞行。在飞船</a:t>
            </a:r>
            <a:r>
              <a:rPr lang="en-US" altLang="zh-CN" dirty="0" smtClean="0"/>
              <a:t>A</a:t>
            </a:r>
            <a:r>
              <a:rPr lang="zh-CN" altLang="en-US" dirty="0" smtClean="0"/>
              <a:t>里看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的速度是</a:t>
            </a:r>
            <a:r>
              <a:rPr lang="en-US" altLang="zh-CN" dirty="0" smtClean="0"/>
              <a:t>-0.8c</a:t>
            </a:r>
            <a:r>
              <a:rPr lang="zh-CN" altLang="en-US" dirty="0" smtClean="0"/>
              <a:t>。在质心系里看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的速度是</a:t>
            </a:r>
            <a:r>
              <a:rPr lang="en-US" altLang="zh-CN" dirty="0" smtClean="0"/>
              <a:t>-v</a:t>
            </a:r>
            <a:r>
              <a:rPr lang="zh-CN" altLang="en-US" dirty="0" smtClean="0"/>
              <a:t>。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844" indent="-28570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836" indent="-22856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969" indent="-22856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103" indent="-22856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237" indent="-22856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370" indent="-22856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504" indent="-22856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639" indent="-22856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A6071E-0A54-4B95-B080-ECBBE826F093}" type="slidenum">
              <a:rPr lang="en-US" altLang="zh-CN" sz="1300"/>
              <a:pPr>
                <a:spcBef>
                  <a:spcPct val="0"/>
                </a:spcBef>
              </a:pPr>
              <a:t>22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67253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E0939-B6F3-482A-83FA-64B6D15FF1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08028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E5DCD-B75B-4FD4-9D97-2E1117020F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051841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DC83E-98A1-48FC-AB60-C22E3E8109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31665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81D15-5A2B-48B7-A669-FBC047A900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509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83FC4-B320-470F-9BA3-2C419F55DA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36208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70417-8B1C-43CD-98E1-5C6CD3E788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08750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B5D89-4D4C-43DC-90E0-933DFC3A06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493416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62CA4-6937-4B69-BCAE-12CFB5E35C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493590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A0210-C758-4E8A-9977-76FACE7234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26553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10448-E282-4071-8592-13F2A101D4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58096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BE7AD-C439-455A-ACA1-DFDD33079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91122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>
                <a:solidFill>
                  <a:srgbClr val="0000FF"/>
                </a:solidFill>
              </a:defRPr>
            </a:lvl1pPr>
          </a:lstStyle>
          <a:p>
            <a:fld id="{8D350849-FA44-480E-B779-0397FAE5DF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3.w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8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8.e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5.e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emf"/><Relationship Id="rId20" Type="http://schemas.openxmlformats.org/officeDocument/2006/relationships/image" Target="../media/image9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4.e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6.emf"/><Relationship Id="rId22" Type="http://schemas.openxmlformats.org/officeDocument/2006/relationships/image" Target="../media/image100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8.emf"/><Relationship Id="rId26" Type="http://schemas.openxmlformats.org/officeDocument/2006/relationships/image" Target="../media/image112.e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34" Type="http://schemas.openxmlformats.org/officeDocument/2006/relationships/image" Target="../media/image116.emf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3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11.emf"/><Relationship Id="rId32" Type="http://schemas.openxmlformats.org/officeDocument/2006/relationships/image" Target="../media/image115.e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13.emf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08.bin"/><Relationship Id="rId31" Type="http://schemas.openxmlformats.org/officeDocument/2006/relationships/oleObject" Target="../embeddings/oleObject114.bin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14.emf"/><Relationship Id="rId8" Type="http://schemas.openxmlformats.org/officeDocument/2006/relationships/image" Target="../media/image10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0.emf"/><Relationship Id="rId26" Type="http://schemas.openxmlformats.org/officeDocument/2006/relationships/image" Target="../media/image134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emf"/><Relationship Id="rId20" Type="http://schemas.openxmlformats.org/officeDocument/2006/relationships/image" Target="../media/image131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33.e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8.emf"/><Relationship Id="rId22" Type="http://schemas.openxmlformats.org/officeDocument/2006/relationships/image" Target="../media/image13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2.emf"/><Relationship Id="rId26" Type="http://schemas.openxmlformats.org/officeDocument/2006/relationships/image" Target="../media/image146.e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9.e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emf"/><Relationship Id="rId20" Type="http://schemas.openxmlformats.org/officeDocument/2006/relationships/image" Target="../media/image143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45.e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147.emf"/><Relationship Id="rId10" Type="http://schemas.openxmlformats.org/officeDocument/2006/relationships/image" Target="../media/image138.e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0.emf"/><Relationship Id="rId22" Type="http://schemas.openxmlformats.org/officeDocument/2006/relationships/image" Target="../media/image144.emf"/><Relationship Id="rId27" Type="http://schemas.openxmlformats.org/officeDocument/2006/relationships/oleObject" Target="../embeddings/oleObject14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55.emf"/><Relationship Id="rId26" Type="http://schemas.openxmlformats.org/officeDocument/2006/relationships/image" Target="../media/image159.emf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6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52.emf"/><Relationship Id="rId17" Type="http://schemas.openxmlformats.org/officeDocument/2006/relationships/oleObject" Target="../embeddings/oleObject154.bin"/><Relationship Id="rId25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emf"/><Relationship Id="rId20" Type="http://schemas.openxmlformats.org/officeDocument/2006/relationships/image" Target="../media/image156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51.bin"/><Relationship Id="rId24" Type="http://schemas.openxmlformats.org/officeDocument/2006/relationships/image" Target="../media/image158.emf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7.bin"/><Relationship Id="rId28" Type="http://schemas.openxmlformats.org/officeDocument/2006/relationships/image" Target="../media/image160.emf"/><Relationship Id="rId10" Type="http://schemas.openxmlformats.org/officeDocument/2006/relationships/image" Target="../media/image151.emf"/><Relationship Id="rId19" Type="http://schemas.openxmlformats.org/officeDocument/2006/relationships/oleObject" Target="../embeddings/oleObject155.bin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53.emf"/><Relationship Id="rId22" Type="http://schemas.openxmlformats.org/officeDocument/2006/relationships/image" Target="../media/image157.emf"/><Relationship Id="rId27" Type="http://schemas.openxmlformats.org/officeDocument/2006/relationships/oleObject" Target="../embeddings/oleObject15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65.emf"/><Relationship Id="rId18" Type="http://schemas.openxmlformats.org/officeDocument/2006/relationships/oleObject" Target="../embeddings/oleObject167.bin"/><Relationship Id="rId26" Type="http://schemas.openxmlformats.org/officeDocument/2006/relationships/oleObject" Target="../embeddings/oleObject171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69.emf"/><Relationship Id="rId7" Type="http://schemas.openxmlformats.org/officeDocument/2006/relationships/image" Target="../media/image162.e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67.emf"/><Relationship Id="rId25" Type="http://schemas.openxmlformats.org/officeDocument/2006/relationships/image" Target="../media/image17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29" Type="http://schemas.openxmlformats.org/officeDocument/2006/relationships/image" Target="../media/image173.e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64.emf"/><Relationship Id="rId24" Type="http://schemas.openxmlformats.org/officeDocument/2006/relationships/oleObject" Target="../embeddings/oleObject170.bin"/><Relationship Id="rId5" Type="http://schemas.openxmlformats.org/officeDocument/2006/relationships/image" Target="../media/image161.emf"/><Relationship Id="rId15" Type="http://schemas.openxmlformats.org/officeDocument/2006/relationships/image" Target="../media/image166.emf"/><Relationship Id="rId23" Type="http://schemas.openxmlformats.org/officeDocument/2006/relationships/image" Target="../media/image170.emf"/><Relationship Id="rId28" Type="http://schemas.openxmlformats.org/officeDocument/2006/relationships/oleObject" Target="../embeddings/oleObject172.bin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168.e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63.emf"/><Relationship Id="rId14" Type="http://schemas.openxmlformats.org/officeDocument/2006/relationships/oleObject" Target="../embeddings/oleObject165.bin"/><Relationship Id="rId22" Type="http://schemas.openxmlformats.org/officeDocument/2006/relationships/oleObject" Target="../embeddings/oleObject169.bin"/><Relationship Id="rId27" Type="http://schemas.openxmlformats.org/officeDocument/2006/relationships/image" Target="../media/image17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e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6.emf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4.emf"/><Relationship Id="rId25" Type="http://schemas.openxmlformats.org/officeDocument/2006/relationships/image" Target="../media/image28.emf"/><Relationship Id="rId33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image" Target="../media/image30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emf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2.bin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28" Type="http://schemas.openxmlformats.org/officeDocument/2006/relationships/oleObject" Target="../embeddings/oleObject30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5.emf"/><Relationship Id="rId31" Type="http://schemas.openxmlformats.org/officeDocument/2006/relationships/image" Target="../media/image31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29.emf"/><Relationship Id="rId30" Type="http://schemas.openxmlformats.org/officeDocument/2006/relationships/oleObject" Target="../embeddings/oleObject31.bin"/><Relationship Id="rId8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9.emf"/><Relationship Id="rId26" Type="http://schemas.openxmlformats.org/officeDocument/2006/relationships/image" Target="../media/image53.emf"/><Relationship Id="rId39" Type="http://schemas.openxmlformats.org/officeDocument/2006/relationships/oleObject" Target="../embeddings/oleObject60.bin"/><Relationship Id="rId21" Type="http://schemas.openxmlformats.org/officeDocument/2006/relationships/oleObject" Target="../embeddings/oleObject51.bin"/><Relationship Id="rId34" Type="http://schemas.openxmlformats.org/officeDocument/2006/relationships/image" Target="../media/image57.emf"/><Relationship Id="rId42" Type="http://schemas.openxmlformats.org/officeDocument/2006/relationships/image" Target="../media/image61.emf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29" Type="http://schemas.openxmlformats.org/officeDocument/2006/relationships/oleObject" Target="../embeddings/oleObject55.bin"/><Relationship Id="rId41" Type="http://schemas.openxmlformats.org/officeDocument/2006/relationships/oleObject" Target="../embeddings/oleObject6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2.emf"/><Relationship Id="rId32" Type="http://schemas.openxmlformats.org/officeDocument/2006/relationships/image" Target="../media/image56.emf"/><Relationship Id="rId37" Type="http://schemas.openxmlformats.org/officeDocument/2006/relationships/oleObject" Target="../embeddings/oleObject59.bin"/><Relationship Id="rId40" Type="http://schemas.openxmlformats.org/officeDocument/2006/relationships/image" Target="../media/image60.e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54.emf"/><Relationship Id="rId36" Type="http://schemas.openxmlformats.org/officeDocument/2006/relationships/image" Target="../media/image58.emf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emf"/><Relationship Id="rId22" Type="http://schemas.openxmlformats.org/officeDocument/2006/relationships/image" Target="../media/image51.e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55.emf"/><Relationship Id="rId35" Type="http://schemas.openxmlformats.org/officeDocument/2006/relationships/oleObject" Target="../embeddings/oleObject58.bin"/><Relationship Id="rId8" Type="http://schemas.openxmlformats.org/officeDocument/2006/relationships/image" Target="../media/image44.emf"/><Relationship Id="rId3" Type="http://schemas.openxmlformats.org/officeDocument/2006/relationships/oleObject" Target="../embeddings/oleObject42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oleObject" Target="../embeddings/oleObject57.bin"/><Relationship Id="rId38" Type="http://schemas.openxmlformats.org/officeDocument/2006/relationships/image" Target="../media/image5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1D15-5A2B-48B7-A669-FBC047A90030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710143" y="1901558"/>
            <a:ext cx="36471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 smtClean="0">
                <a:solidFill>
                  <a:srgbClr val="0000FF"/>
                </a:solidFill>
              </a:rPr>
              <a:t>作业：</a:t>
            </a:r>
            <a:endParaRPr lang="en-US" altLang="zh-CN" sz="4400" b="1" dirty="0" smtClean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</a:rPr>
              <a:t>5-T5---T9</a:t>
            </a:r>
          </a:p>
        </p:txBody>
      </p:sp>
    </p:spTree>
    <p:extLst>
      <p:ext uri="{BB962C8B-B14F-4D97-AF65-F5344CB8AC3E}">
        <p14:creationId xmlns:p14="http://schemas.microsoft.com/office/powerpoint/2010/main" val="4780287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CDEB7C-9852-43D8-B4B0-67DF730F2970}" type="slidenum">
              <a:rPr kumimoji="1" lang="en-US" altLang="zh-CN" sz="1400">
                <a:solidFill>
                  <a:srgbClr val="0000FF"/>
                </a:solidFill>
                <a:sym typeface="Math5" pitchFamily="2" charset="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1" lang="en-US" altLang="zh-CN" sz="1400">
              <a:solidFill>
                <a:srgbClr val="0000FF"/>
              </a:solidFill>
              <a:sym typeface="Math5" pitchFamily="2" charset="2"/>
            </a:endParaRP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327025"/>
            <a:ext cx="6175375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AutoShape 7"/>
          <p:cNvSpPr>
            <a:spLocks noChangeArrowheads="1"/>
          </p:cNvSpPr>
          <p:nvPr/>
        </p:nvSpPr>
        <p:spPr bwMode="auto">
          <a:xfrm>
            <a:off x="327025" y="5459413"/>
            <a:ext cx="3621088" cy="1319212"/>
          </a:xfrm>
          <a:prstGeom prst="cloudCallout">
            <a:avLst>
              <a:gd name="adj1" fmla="val -12009"/>
              <a:gd name="adj2" fmla="val -185222"/>
            </a:avLst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谁先动手？</a:t>
            </a:r>
          </a:p>
        </p:txBody>
      </p:sp>
      <p:sp>
        <p:nvSpPr>
          <p:cNvPr id="34821" name="Rectangle 10">
            <a:hlinkClick r:id="" action="ppaction://macro?name=TimerOnOff"/>
          </p:cNvPr>
          <p:cNvSpPr>
            <a:spLocks noChangeArrowheads="1"/>
          </p:cNvSpPr>
          <p:nvPr/>
        </p:nvSpPr>
        <p:spPr bwMode="auto">
          <a:xfrm>
            <a:off x="8528050" y="-41275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373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A30B3-A4B5-4AF2-A204-21602D160407}" type="slidenum">
              <a:rPr kumimoji="1" lang="en-US" altLang="zh-CN" sz="1400">
                <a:solidFill>
                  <a:srgbClr val="0000FF"/>
                </a:solidFill>
                <a:sym typeface="Math5" pitchFamily="2" charset="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1" lang="en-US" altLang="zh-CN" sz="1400">
              <a:solidFill>
                <a:srgbClr val="0000FF"/>
              </a:solidFill>
              <a:sym typeface="Math5" pitchFamily="2" charset="2"/>
            </a:endParaRPr>
          </a:p>
        </p:txBody>
      </p:sp>
      <p:sp>
        <p:nvSpPr>
          <p:cNvPr id="35843" name="Rectangle 54"/>
          <p:cNvSpPr>
            <a:spLocks noChangeArrowheads="1"/>
          </p:cNvSpPr>
          <p:nvPr/>
        </p:nvSpPr>
        <p:spPr bwMode="auto">
          <a:xfrm>
            <a:off x="5513388" y="396875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47593" name="Text Box 137"/>
          <p:cNvSpPr txBox="1">
            <a:spLocks noChangeArrowheads="1"/>
          </p:cNvSpPr>
          <p:nvPr/>
        </p:nvSpPr>
        <p:spPr bwMode="auto">
          <a:xfrm flipH="1">
            <a:off x="155575" y="-23813"/>
            <a:ext cx="8864600" cy="193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Math5" pitchFamily="2" charset="2"/>
              </a:rPr>
              <a:t>例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Math5" pitchFamily="2" charset="2"/>
              </a:rPr>
              <a:t>3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Math5" pitchFamily="2" charset="2"/>
              </a:rPr>
              <a:t>、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Math5" pitchFamily="2" charset="2"/>
              </a:rPr>
              <a:t>一高速列车</a:t>
            </a:r>
            <a:r>
              <a:rPr kumimoji="1" lang="en-US" altLang="zh-CN" sz="2400" b="1" i="1" dirty="0">
                <a:latin typeface="Book Antiqua" panose="02040602050305030304" pitchFamily="18" charset="0"/>
                <a:sym typeface="Math5" pitchFamily="2" charset="2"/>
              </a:rPr>
              <a:t>v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Math5" pitchFamily="2" charset="2"/>
              </a:rPr>
              <a:t>=0.6c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Math5" pitchFamily="2" charset="2"/>
              </a:rPr>
              <a:t>，沿平直轨道运动，车上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Math5" pitchFamily="2" charset="2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Math5" pitchFamily="2" charset="2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Math5" pitchFamily="2" charset="2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Math5" pitchFamily="2" charset="2"/>
              </a:rPr>
              <a:t>两人相距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Math5" pitchFamily="2" charset="2"/>
              </a:rPr>
              <a:t>=10m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Math5" pitchFamily="2" charset="2"/>
              </a:rPr>
              <a:t>。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Math5" pitchFamily="2" charset="2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Math5" pitchFamily="2" charset="2"/>
              </a:rPr>
              <a:t>在车前、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Math5" pitchFamily="2" charset="2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Math5" pitchFamily="2" charset="2"/>
              </a:rPr>
              <a:t>在车后，当列车通过一站台时突然发生枪战事件，站台上的人看到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Math5" pitchFamily="2" charset="2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Math5" pitchFamily="2" charset="2"/>
              </a:rPr>
              <a:t>先向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Math5" pitchFamily="2" charset="2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Math5" pitchFamily="2" charset="2"/>
              </a:rPr>
              <a:t>开枪， 过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Math5" pitchFamily="2" charset="2"/>
              </a:rPr>
              <a:t>12.5 ns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Math5" pitchFamily="2" charset="2"/>
              </a:rPr>
              <a:t>，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Math5" pitchFamily="2" charset="2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Math5" pitchFamily="2" charset="2"/>
              </a:rPr>
              <a:t>才向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Math5" pitchFamily="2" charset="2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Math5" pitchFamily="2" charset="2"/>
              </a:rPr>
              <a:t>开枪。站台上的人作证，枪战是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Math5" pitchFamily="2" charset="2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Math5" pitchFamily="2" charset="2"/>
              </a:rPr>
              <a:t>挑起。车中乘客看到谁先开枪？若你是法官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Math5" pitchFamily="2" charset="2"/>
              </a:rPr>
              <a:t>, 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Math5" pitchFamily="2" charset="2"/>
              </a:rPr>
              <a:t>你将如何判案？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Math5" pitchFamily="2" charset="2"/>
              </a:rPr>
              <a:t>(</a:t>
            </a:r>
            <a:r>
              <a:rPr kumimoji="1" lang="en-US" altLang="zh-CN" sz="2400" b="1" dirty="0" smtClean="0">
                <a:latin typeface="Times New Roman" panose="02020603050405020304" pitchFamily="18" charset="0"/>
                <a:sym typeface="Math5" pitchFamily="2" charset="2"/>
              </a:rPr>
              <a:t>5-T6)</a:t>
            </a:r>
            <a:endParaRPr kumimoji="1" lang="zh-CN" altLang="en-US" sz="2400" b="1" dirty="0">
              <a:latin typeface="Times New Roman" panose="02020603050405020304" pitchFamily="18" charset="0"/>
              <a:sym typeface="Math5" pitchFamily="2" charset="2"/>
            </a:endParaRPr>
          </a:p>
        </p:txBody>
      </p:sp>
      <p:sp>
        <p:nvSpPr>
          <p:cNvPr id="147597" name="Line 141"/>
          <p:cNvSpPr>
            <a:spLocks noChangeShapeType="1"/>
          </p:cNvSpPr>
          <p:nvPr/>
        </p:nvSpPr>
        <p:spPr bwMode="auto">
          <a:xfrm>
            <a:off x="5057775" y="3278188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5629275" y="1754188"/>
            <a:ext cx="3181350" cy="1524000"/>
            <a:chOff x="3552" y="1248"/>
            <a:chExt cx="1968" cy="960"/>
          </a:xfrm>
        </p:grpSpPr>
        <p:sp>
          <p:nvSpPr>
            <p:cNvPr id="35905" name="Line 143"/>
            <p:cNvSpPr>
              <a:spLocks noChangeShapeType="1"/>
            </p:cNvSpPr>
            <p:nvPr/>
          </p:nvSpPr>
          <p:spPr bwMode="auto">
            <a:xfrm>
              <a:off x="3552" y="2064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6" name="Line 144"/>
            <p:cNvSpPr>
              <a:spLocks noChangeShapeType="1"/>
            </p:cNvSpPr>
            <p:nvPr/>
          </p:nvSpPr>
          <p:spPr bwMode="auto">
            <a:xfrm flipV="1">
              <a:off x="3552" y="124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7" name="Line 145"/>
            <p:cNvSpPr>
              <a:spLocks noChangeShapeType="1"/>
            </p:cNvSpPr>
            <p:nvPr/>
          </p:nvSpPr>
          <p:spPr bwMode="auto">
            <a:xfrm flipV="1">
              <a:off x="5520" y="124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8" name="Line 146"/>
            <p:cNvSpPr>
              <a:spLocks noChangeShapeType="1"/>
            </p:cNvSpPr>
            <p:nvPr/>
          </p:nvSpPr>
          <p:spPr bwMode="auto">
            <a:xfrm flipH="1">
              <a:off x="3552" y="1248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9" name="Oval 147"/>
            <p:cNvSpPr>
              <a:spLocks noChangeArrowheads="1"/>
            </p:cNvSpPr>
            <p:nvPr/>
          </p:nvSpPr>
          <p:spPr bwMode="auto">
            <a:xfrm>
              <a:off x="3840" y="20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910" name="Oval 148"/>
            <p:cNvSpPr>
              <a:spLocks noChangeArrowheads="1"/>
            </p:cNvSpPr>
            <p:nvPr/>
          </p:nvSpPr>
          <p:spPr bwMode="auto">
            <a:xfrm>
              <a:off x="4944" y="20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47608" name="Rectangle 152"/>
          <p:cNvSpPr>
            <a:spLocks noChangeArrowheads="1"/>
          </p:cNvSpPr>
          <p:nvPr/>
        </p:nvSpPr>
        <p:spPr bwMode="auto">
          <a:xfrm>
            <a:off x="5684838" y="1828800"/>
            <a:ext cx="4445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7609" name="Text Box 153"/>
          <p:cNvSpPr txBox="1">
            <a:spLocks noChangeArrowheads="1"/>
          </p:cNvSpPr>
          <p:nvPr/>
        </p:nvSpPr>
        <p:spPr bwMode="auto">
          <a:xfrm>
            <a:off x="8351838" y="1828800"/>
            <a:ext cx="422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sym typeface="Math5" pitchFamily="2" charset="2"/>
              </a:rPr>
              <a:t>B</a:t>
            </a:r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155575" y="1855788"/>
            <a:ext cx="6510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sym typeface="Math5" pitchFamily="2" charset="2"/>
              </a:rPr>
              <a:t>解：</a:t>
            </a:r>
            <a:r>
              <a:rPr kumimoji="1" lang="zh-CN" altLang="en-US" sz="2800" b="1">
                <a:latin typeface="Times New Roman" panose="02020603050405020304" pitchFamily="18" charset="0"/>
                <a:sym typeface="Math5" pitchFamily="2" charset="2"/>
              </a:rPr>
              <a:t>已知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800" b="1" i="1">
                <a:latin typeface="Times New Roman" panose="02020603050405020304" pitchFamily="18" charset="0"/>
                <a:sym typeface="Math5" pitchFamily="2" charset="2"/>
              </a:rPr>
              <a:t>t </a:t>
            </a:r>
            <a:r>
              <a:rPr kumimoji="1" lang="en-US" altLang="zh-CN" sz="2800" b="1">
                <a:latin typeface="Times New Roman" panose="02020603050405020304" pitchFamily="18" charset="0"/>
                <a:sym typeface="Math5" pitchFamily="2" charset="2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  <a:sym typeface="Math5" pitchFamily="2" charset="2"/>
              </a:rPr>
              <a:t>t</a:t>
            </a:r>
            <a:r>
              <a:rPr kumimoji="1" lang="en-US" altLang="zh-CN" sz="2800" b="1" baseline="-25000">
                <a:latin typeface="Times New Roman" panose="02020603050405020304" pitchFamily="18" charset="0"/>
                <a:sym typeface="Math5" pitchFamily="2" charset="2"/>
              </a:rPr>
              <a:t>B</a:t>
            </a:r>
            <a:r>
              <a:rPr kumimoji="1" lang="zh-CN" altLang="en-US" sz="2800" b="1">
                <a:latin typeface="Times New Roman" panose="02020603050405020304" pitchFamily="18" charset="0"/>
                <a:sym typeface="Math5" pitchFamily="2" charset="2"/>
              </a:rPr>
              <a:t>－</a:t>
            </a:r>
            <a:r>
              <a:rPr kumimoji="1" lang="en-US" altLang="zh-CN" sz="2800" b="1" i="1">
                <a:latin typeface="Times New Roman" panose="02020603050405020304" pitchFamily="18" charset="0"/>
                <a:sym typeface="Math5" pitchFamily="2" charset="2"/>
              </a:rPr>
              <a:t>t</a:t>
            </a:r>
            <a:r>
              <a:rPr kumimoji="1" lang="en-US" altLang="zh-CN" sz="2800" b="1" baseline="-25000">
                <a:latin typeface="Times New Roman" panose="02020603050405020304" pitchFamily="18" charset="0"/>
                <a:sym typeface="Math5" pitchFamily="2" charset="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sym typeface="Math5" pitchFamily="2" charset="2"/>
              </a:rPr>
              <a:t>=12.5ns,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</a:t>
            </a:r>
            <a:r>
              <a:rPr kumimoji="1" lang="en-US" altLang="zh-CN" sz="2800" b="1" i="1">
                <a:latin typeface="Times New Roman" panose="02020603050405020304" pitchFamily="18" charset="0"/>
                <a:sym typeface="Math5" pitchFamily="2" charset="2"/>
              </a:rPr>
              <a:t>x' </a:t>
            </a:r>
            <a:r>
              <a:rPr kumimoji="1" lang="en-US" altLang="zh-CN" sz="2800" b="1">
                <a:latin typeface="Times New Roman" panose="02020603050405020304" pitchFamily="18" charset="0"/>
                <a:sym typeface="Math5" pitchFamily="2" charset="2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  <a:sym typeface="Math5" pitchFamily="2" charset="2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  <a:sym typeface="Math5" pitchFamily="2" charset="2"/>
              </a:rPr>
              <a:t>B</a:t>
            </a:r>
            <a:r>
              <a:rPr kumimoji="1" lang="en-US" altLang="zh-CN" sz="2800" b="1" i="1">
                <a:latin typeface="Times New Roman" panose="02020603050405020304" pitchFamily="18" charset="0"/>
                <a:sym typeface="Math5" pitchFamily="2" charset="2"/>
              </a:rPr>
              <a:t>'</a:t>
            </a:r>
            <a:r>
              <a:rPr kumimoji="1" lang="en-US" altLang="zh-CN" sz="2800" b="1">
                <a:latin typeface="Times New Roman" panose="02020603050405020304" pitchFamily="18" charset="0"/>
                <a:sym typeface="Math5" pitchFamily="2" charset="2"/>
              </a:rPr>
              <a:t>-</a:t>
            </a:r>
            <a:r>
              <a:rPr kumimoji="1" lang="en-US" altLang="zh-CN" sz="2800" b="1" i="1">
                <a:latin typeface="Times New Roman" panose="02020603050405020304" pitchFamily="18" charset="0"/>
                <a:sym typeface="Math5" pitchFamily="2" charset="2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  <a:sym typeface="Math5" pitchFamily="2" charset="2"/>
              </a:rPr>
              <a:t>A</a:t>
            </a:r>
            <a:r>
              <a:rPr kumimoji="1" lang="en-US" altLang="zh-CN" sz="2800" b="1" i="1">
                <a:latin typeface="Times New Roman" panose="02020603050405020304" pitchFamily="18" charset="0"/>
                <a:sym typeface="Math5" pitchFamily="2" charset="2"/>
              </a:rPr>
              <a:t>' </a:t>
            </a:r>
            <a:r>
              <a:rPr kumimoji="1" lang="en-US" altLang="zh-CN" sz="2800" b="1">
                <a:latin typeface="Times New Roman" panose="02020603050405020304" pitchFamily="18" charset="0"/>
                <a:sym typeface="Math5" pitchFamily="2" charset="2"/>
              </a:rPr>
              <a:t>=10m ,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1968500" y="61198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sym typeface="Math5" pitchFamily="2" charset="2"/>
              </a:rPr>
              <a:t>&lt; 0</a:t>
            </a:r>
            <a:endParaRPr kumimoji="1" lang="en-US" altLang="zh-CN" sz="2800">
              <a:latin typeface="Times New Roman" panose="02020603050405020304" pitchFamily="18" charset="0"/>
              <a:sym typeface="Math5" pitchFamily="2" charset="2"/>
            </a:endParaRPr>
          </a:p>
        </p:txBody>
      </p:sp>
      <p:sp>
        <p:nvSpPr>
          <p:cNvPr id="147616" name="Text Box 160"/>
          <p:cNvSpPr txBox="1">
            <a:spLocks noChangeArrowheads="1"/>
          </p:cNvSpPr>
          <p:nvPr/>
        </p:nvSpPr>
        <p:spPr bwMode="auto">
          <a:xfrm>
            <a:off x="6846888" y="1828800"/>
            <a:ext cx="730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sym typeface="Math5" pitchFamily="2" charset="2"/>
              </a:rPr>
              <a:t>10</a:t>
            </a:r>
            <a:r>
              <a:rPr kumimoji="1" lang="en-US" altLang="zh-CN" sz="2400">
                <a:latin typeface="Times New Roman" panose="02020603050405020304" pitchFamily="18" charset="0"/>
                <a:sym typeface="Math5" pitchFamily="2" charset="2"/>
              </a:rPr>
              <a:t>m</a:t>
            </a:r>
            <a:endParaRPr kumimoji="1" lang="en-US" altLang="zh-CN" sz="2800">
              <a:latin typeface="Times New Roman" panose="02020603050405020304" pitchFamily="18" charset="0"/>
              <a:sym typeface="Math5" pitchFamily="2" charset="2"/>
            </a:endParaRPr>
          </a:p>
        </p:txBody>
      </p:sp>
      <p:cxnSp>
        <p:nvCxnSpPr>
          <p:cNvPr id="147617" name="AutoShape 161"/>
          <p:cNvCxnSpPr>
            <a:cxnSpLocks noChangeShapeType="1"/>
          </p:cNvCxnSpPr>
          <p:nvPr/>
        </p:nvCxnSpPr>
        <p:spPr bwMode="auto">
          <a:xfrm>
            <a:off x="5621338" y="1906588"/>
            <a:ext cx="3194050" cy="1587"/>
          </a:xfrm>
          <a:prstGeom prst="straightConnector1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7618" name="Object 162"/>
          <p:cNvGraphicFramePr>
            <a:graphicFrameLocks noChangeAspect="1"/>
          </p:cNvGraphicFramePr>
          <p:nvPr/>
        </p:nvGraphicFramePr>
        <p:xfrm>
          <a:off x="647700" y="6105525"/>
          <a:ext cx="1454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8" name="Equation" r:id="rId3" imgW="527119" imgH="145980" progId="Equation.DSMT4">
                  <p:embed/>
                </p:oleObj>
              </mc:Choice>
              <mc:Fallback>
                <p:oleObj name="Equation" r:id="rId3" imgW="527119" imgH="1459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47700" y="6105525"/>
                        <a:ext cx="14541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625" name="Rectangle 169"/>
          <p:cNvSpPr>
            <a:spLocks noChangeArrowheads="1"/>
          </p:cNvSpPr>
          <p:nvPr/>
        </p:nvSpPr>
        <p:spPr bwMode="auto">
          <a:xfrm>
            <a:off x="6945313" y="2238375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S'</a:t>
            </a:r>
          </a:p>
        </p:txBody>
      </p:sp>
      <p:sp>
        <p:nvSpPr>
          <p:cNvPr id="147626" name="Rectangle 170"/>
          <p:cNvSpPr>
            <a:spLocks noChangeArrowheads="1"/>
          </p:cNvSpPr>
          <p:nvPr/>
        </p:nvSpPr>
        <p:spPr bwMode="auto">
          <a:xfrm>
            <a:off x="4962525" y="2849563"/>
            <a:ext cx="642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47627" name="Rectangle 171"/>
          <p:cNvSpPr>
            <a:spLocks noChangeArrowheads="1"/>
          </p:cNvSpPr>
          <p:nvPr/>
        </p:nvSpPr>
        <p:spPr bwMode="auto">
          <a:xfrm>
            <a:off x="911225" y="2790825"/>
            <a:ext cx="4051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求</a:t>
            </a:r>
            <a:r>
              <a:rPr lang="en-US" altLang="zh-CN" sz="2800">
                <a:sym typeface="Symbol" panose="05050102010706020507" pitchFamily="18" charset="2"/>
              </a:rPr>
              <a:t>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800"/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8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628" name="Rectangle 172"/>
          <p:cNvSpPr>
            <a:spLocks noChangeArrowheads="1"/>
          </p:cNvSpPr>
          <p:nvPr/>
        </p:nvSpPr>
        <p:spPr bwMode="auto">
          <a:xfrm>
            <a:off x="2605088" y="6151563"/>
            <a:ext cx="315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故</a:t>
            </a:r>
            <a:r>
              <a:rPr lang="en-US" altLang="zh-CN" sz="2400" b="1"/>
              <a:t>,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/>
              <a:t>先开枪。</a:t>
            </a:r>
          </a:p>
        </p:txBody>
      </p:sp>
      <p:grpSp>
        <p:nvGrpSpPr>
          <p:cNvPr id="3" name="Group 194"/>
          <p:cNvGrpSpPr>
            <a:grpSpLocks/>
          </p:cNvGrpSpPr>
          <p:nvPr/>
        </p:nvGrpSpPr>
        <p:grpSpPr bwMode="auto">
          <a:xfrm flipH="1">
            <a:off x="5686425" y="2414588"/>
            <a:ext cx="360363" cy="620712"/>
            <a:chOff x="2439" y="2795"/>
            <a:chExt cx="246" cy="391"/>
          </a:xfrm>
        </p:grpSpPr>
        <p:sp>
          <p:nvSpPr>
            <p:cNvPr id="35886" name="Oval 195"/>
            <p:cNvSpPr>
              <a:spLocks noChangeArrowheads="1"/>
            </p:cNvSpPr>
            <p:nvPr/>
          </p:nvSpPr>
          <p:spPr bwMode="auto">
            <a:xfrm flipH="1">
              <a:off x="2580" y="2795"/>
              <a:ext cx="46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87" name="Oval 196"/>
            <p:cNvSpPr>
              <a:spLocks noChangeArrowheads="1"/>
            </p:cNvSpPr>
            <p:nvPr/>
          </p:nvSpPr>
          <p:spPr bwMode="auto">
            <a:xfrm flipH="1">
              <a:off x="2563" y="2863"/>
              <a:ext cx="75" cy="1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88" name="Oval 197"/>
            <p:cNvSpPr>
              <a:spLocks noChangeArrowheads="1"/>
            </p:cNvSpPr>
            <p:nvPr/>
          </p:nvSpPr>
          <p:spPr bwMode="auto">
            <a:xfrm flipH="1">
              <a:off x="2589" y="2838"/>
              <a:ext cx="28" cy="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89" name="Oval 198"/>
            <p:cNvSpPr>
              <a:spLocks noChangeArrowheads="1"/>
            </p:cNvSpPr>
            <p:nvPr/>
          </p:nvSpPr>
          <p:spPr bwMode="auto">
            <a:xfrm flipH="1">
              <a:off x="2549" y="2863"/>
              <a:ext cx="103" cy="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90" name="Oval 199"/>
            <p:cNvSpPr>
              <a:spLocks noChangeArrowheads="1"/>
            </p:cNvSpPr>
            <p:nvPr/>
          </p:nvSpPr>
          <p:spPr bwMode="auto">
            <a:xfrm rot="19659727" flipH="1">
              <a:off x="2492" y="2906"/>
              <a:ext cx="10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91" name="Oval 200"/>
            <p:cNvSpPr>
              <a:spLocks noChangeArrowheads="1"/>
            </p:cNvSpPr>
            <p:nvPr/>
          </p:nvSpPr>
          <p:spPr bwMode="auto">
            <a:xfrm rot="4099452">
              <a:off x="2601" y="2895"/>
              <a:ext cx="88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92" name="Oval 201"/>
            <p:cNvSpPr>
              <a:spLocks noChangeArrowheads="1"/>
            </p:cNvSpPr>
            <p:nvPr/>
          </p:nvSpPr>
          <p:spPr bwMode="auto">
            <a:xfrm rot="15021302" flipH="1">
              <a:off x="2613" y="2945"/>
              <a:ext cx="104" cy="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93" name="Oval 202"/>
            <p:cNvSpPr>
              <a:spLocks noChangeArrowheads="1"/>
            </p:cNvSpPr>
            <p:nvPr/>
          </p:nvSpPr>
          <p:spPr bwMode="auto">
            <a:xfrm flipH="1">
              <a:off x="2562" y="2950"/>
              <a:ext cx="73" cy="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94" name="Oval 203"/>
            <p:cNvSpPr>
              <a:spLocks noChangeArrowheads="1"/>
            </p:cNvSpPr>
            <p:nvPr/>
          </p:nvSpPr>
          <p:spPr bwMode="auto">
            <a:xfrm rot="21023126" flipH="1">
              <a:off x="2594" y="2946"/>
              <a:ext cx="44" cy="1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95" name="Oval 204"/>
            <p:cNvSpPr>
              <a:spLocks noChangeArrowheads="1"/>
            </p:cNvSpPr>
            <p:nvPr/>
          </p:nvSpPr>
          <p:spPr bwMode="auto">
            <a:xfrm rot="846042" flipH="1">
              <a:off x="2553" y="2948"/>
              <a:ext cx="43" cy="1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96" name="Oval 205"/>
            <p:cNvSpPr>
              <a:spLocks noChangeArrowheads="1"/>
            </p:cNvSpPr>
            <p:nvPr/>
          </p:nvSpPr>
          <p:spPr bwMode="auto">
            <a:xfrm rot="21023126" flipH="1">
              <a:off x="2621" y="3027"/>
              <a:ext cx="29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97" name="Oval 206"/>
            <p:cNvSpPr>
              <a:spLocks noChangeArrowheads="1"/>
            </p:cNvSpPr>
            <p:nvPr/>
          </p:nvSpPr>
          <p:spPr bwMode="auto">
            <a:xfrm rot="730236" flipH="1">
              <a:off x="2540" y="3034"/>
              <a:ext cx="31" cy="1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98" name="Oval 207"/>
            <p:cNvSpPr>
              <a:spLocks noChangeArrowheads="1"/>
            </p:cNvSpPr>
            <p:nvPr/>
          </p:nvSpPr>
          <p:spPr bwMode="auto">
            <a:xfrm rot="10313174" flipH="1">
              <a:off x="2468" y="2923"/>
              <a:ext cx="82" cy="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99" name="Freeform 208"/>
            <p:cNvSpPr>
              <a:spLocks/>
            </p:cNvSpPr>
            <p:nvPr/>
          </p:nvSpPr>
          <p:spPr bwMode="auto">
            <a:xfrm rot="19478551" flipH="1">
              <a:off x="2466" y="2906"/>
              <a:ext cx="27" cy="44"/>
            </a:xfrm>
            <a:custGeom>
              <a:avLst/>
              <a:gdLst>
                <a:gd name="T0" fmla="*/ 68 w 23"/>
                <a:gd name="T1" fmla="*/ 3 h 43"/>
                <a:gd name="T2" fmla="*/ 104 w 23"/>
                <a:gd name="T3" fmla="*/ 19 h 43"/>
                <a:gd name="T4" fmla="*/ 119 w 23"/>
                <a:gd name="T5" fmla="*/ 43 h 43"/>
                <a:gd name="T6" fmla="*/ 101 w 23"/>
                <a:gd name="T7" fmla="*/ 53 h 43"/>
                <a:gd name="T8" fmla="*/ 29 w 23"/>
                <a:gd name="T9" fmla="*/ 46 h 43"/>
                <a:gd name="T10" fmla="*/ 2 w 23"/>
                <a:gd name="T11" fmla="*/ 34 h 43"/>
                <a:gd name="T12" fmla="*/ 0 w 23"/>
                <a:gd name="T13" fmla="*/ 0 h 43"/>
                <a:gd name="T14" fmla="*/ 101 w 23"/>
                <a:gd name="T15" fmla="*/ 15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43"/>
                <a:gd name="T26" fmla="*/ 23 w 23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43">
                  <a:moveTo>
                    <a:pt x="14" y="3"/>
                  </a:moveTo>
                  <a:lnTo>
                    <a:pt x="21" y="19"/>
                  </a:lnTo>
                  <a:lnTo>
                    <a:pt x="23" y="33"/>
                  </a:lnTo>
                  <a:lnTo>
                    <a:pt x="20" y="43"/>
                  </a:lnTo>
                  <a:lnTo>
                    <a:pt x="6" y="36"/>
                  </a:lnTo>
                  <a:lnTo>
                    <a:pt x="2" y="24"/>
                  </a:lnTo>
                  <a:lnTo>
                    <a:pt x="0" y="0"/>
                  </a:lnTo>
                  <a:lnTo>
                    <a:pt x="20" y="1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0" name="Freeform 209"/>
            <p:cNvSpPr>
              <a:spLocks/>
            </p:cNvSpPr>
            <p:nvPr/>
          </p:nvSpPr>
          <p:spPr bwMode="auto">
            <a:xfrm rot="20677127" flipH="1">
              <a:off x="2662" y="2975"/>
              <a:ext cx="23" cy="42"/>
            </a:xfrm>
            <a:custGeom>
              <a:avLst/>
              <a:gdLst>
                <a:gd name="T0" fmla="*/ 14 w 23"/>
                <a:gd name="T1" fmla="*/ 3 h 43"/>
                <a:gd name="T2" fmla="*/ 21 w 23"/>
                <a:gd name="T3" fmla="*/ 19 h 43"/>
                <a:gd name="T4" fmla="*/ 23 w 23"/>
                <a:gd name="T5" fmla="*/ 23 h 43"/>
                <a:gd name="T6" fmla="*/ 20 w 23"/>
                <a:gd name="T7" fmla="*/ 33 h 43"/>
                <a:gd name="T8" fmla="*/ 6 w 23"/>
                <a:gd name="T9" fmla="*/ 26 h 43"/>
                <a:gd name="T10" fmla="*/ 2 w 23"/>
                <a:gd name="T11" fmla="*/ 21 h 43"/>
                <a:gd name="T12" fmla="*/ 0 w 23"/>
                <a:gd name="T13" fmla="*/ 0 h 43"/>
                <a:gd name="T14" fmla="*/ 20 w 23"/>
                <a:gd name="T15" fmla="*/ 15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43"/>
                <a:gd name="T26" fmla="*/ 23 w 23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43">
                  <a:moveTo>
                    <a:pt x="14" y="3"/>
                  </a:moveTo>
                  <a:lnTo>
                    <a:pt x="21" y="19"/>
                  </a:lnTo>
                  <a:lnTo>
                    <a:pt x="23" y="33"/>
                  </a:lnTo>
                  <a:lnTo>
                    <a:pt x="20" y="43"/>
                  </a:lnTo>
                  <a:lnTo>
                    <a:pt x="6" y="36"/>
                  </a:lnTo>
                  <a:lnTo>
                    <a:pt x="2" y="24"/>
                  </a:lnTo>
                  <a:lnTo>
                    <a:pt x="0" y="0"/>
                  </a:lnTo>
                  <a:lnTo>
                    <a:pt x="20" y="1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1" name="Freeform 210"/>
            <p:cNvSpPr>
              <a:spLocks/>
            </p:cNvSpPr>
            <p:nvPr/>
          </p:nvSpPr>
          <p:spPr bwMode="auto">
            <a:xfrm flipH="1">
              <a:off x="2633" y="3150"/>
              <a:ext cx="39" cy="36"/>
            </a:xfrm>
            <a:custGeom>
              <a:avLst/>
              <a:gdLst>
                <a:gd name="T0" fmla="*/ 1 w 61"/>
                <a:gd name="T1" fmla="*/ 0 h 39"/>
                <a:gd name="T2" fmla="*/ 0 w 61"/>
                <a:gd name="T3" fmla="*/ 17 h 39"/>
                <a:gd name="T4" fmla="*/ 1 w 61"/>
                <a:gd name="T5" fmla="*/ 16 h 39"/>
                <a:gd name="T6" fmla="*/ 1 w 6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39"/>
                <a:gd name="T14" fmla="*/ 61 w 6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39">
                  <a:moveTo>
                    <a:pt x="42" y="0"/>
                  </a:moveTo>
                  <a:lnTo>
                    <a:pt x="0" y="39"/>
                  </a:lnTo>
                  <a:lnTo>
                    <a:pt x="61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2" name="Freeform 211"/>
            <p:cNvSpPr>
              <a:spLocks/>
            </p:cNvSpPr>
            <p:nvPr/>
          </p:nvSpPr>
          <p:spPr bwMode="auto">
            <a:xfrm>
              <a:off x="2517" y="3144"/>
              <a:ext cx="39" cy="36"/>
            </a:xfrm>
            <a:custGeom>
              <a:avLst/>
              <a:gdLst>
                <a:gd name="T0" fmla="*/ 1 w 61"/>
                <a:gd name="T1" fmla="*/ 0 h 39"/>
                <a:gd name="T2" fmla="*/ 0 w 61"/>
                <a:gd name="T3" fmla="*/ 17 h 39"/>
                <a:gd name="T4" fmla="*/ 1 w 61"/>
                <a:gd name="T5" fmla="*/ 16 h 39"/>
                <a:gd name="T6" fmla="*/ 1 w 6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39"/>
                <a:gd name="T14" fmla="*/ 61 w 6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39">
                  <a:moveTo>
                    <a:pt x="42" y="0"/>
                  </a:moveTo>
                  <a:lnTo>
                    <a:pt x="0" y="39"/>
                  </a:lnTo>
                  <a:lnTo>
                    <a:pt x="61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Line 212"/>
            <p:cNvSpPr>
              <a:spLocks noChangeShapeType="1"/>
            </p:cNvSpPr>
            <p:nvPr/>
          </p:nvSpPr>
          <p:spPr bwMode="auto">
            <a:xfrm flipH="1">
              <a:off x="2439" y="2910"/>
              <a:ext cx="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213"/>
            <p:cNvSpPr>
              <a:spLocks noChangeShapeType="1"/>
            </p:cNvSpPr>
            <p:nvPr/>
          </p:nvSpPr>
          <p:spPr bwMode="auto">
            <a:xfrm flipH="1">
              <a:off x="2457" y="2916"/>
              <a:ext cx="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8418513" y="2414588"/>
            <a:ext cx="360362" cy="620712"/>
            <a:chOff x="2439" y="2795"/>
            <a:chExt cx="246" cy="391"/>
          </a:xfrm>
        </p:grpSpPr>
        <p:sp>
          <p:nvSpPr>
            <p:cNvPr id="35867" name="Oval 215"/>
            <p:cNvSpPr>
              <a:spLocks noChangeArrowheads="1"/>
            </p:cNvSpPr>
            <p:nvPr/>
          </p:nvSpPr>
          <p:spPr bwMode="auto">
            <a:xfrm flipH="1">
              <a:off x="2580" y="2795"/>
              <a:ext cx="46" cy="59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68" name="Oval 216"/>
            <p:cNvSpPr>
              <a:spLocks noChangeArrowheads="1"/>
            </p:cNvSpPr>
            <p:nvPr/>
          </p:nvSpPr>
          <p:spPr bwMode="auto">
            <a:xfrm flipH="1">
              <a:off x="2563" y="2863"/>
              <a:ext cx="75" cy="113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69" name="Oval 217"/>
            <p:cNvSpPr>
              <a:spLocks noChangeArrowheads="1"/>
            </p:cNvSpPr>
            <p:nvPr/>
          </p:nvSpPr>
          <p:spPr bwMode="auto">
            <a:xfrm flipH="1">
              <a:off x="2589" y="2838"/>
              <a:ext cx="28" cy="95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0" name="Oval 218"/>
            <p:cNvSpPr>
              <a:spLocks noChangeArrowheads="1"/>
            </p:cNvSpPr>
            <p:nvPr/>
          </p:nvSpPr>
          <p:spPr bwMode="auto">
            <a:xfrm flipH="1">
              <a:off x="2549" y="2863"/>
              <a:ext cx="103" cy="77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1" name="Oval 219"/>
            <p:cNvSpPr>
              <a:spLocks noChangeArrowheads="1"/>
            </p:cNvSpPr>
            <p:nvPr/>
          </p:nvSpPr>
          <p:spPr bwMode="auto">
            <a:xfrm rot="19659727" flipH="1">
              <a:off x="2492" y="2906"/>
              <a:ext cx="108" cy="28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2" name="Oval 220"/>
            <p:cNvSpPr>
              <a:spLocks noChangeArrowheads="1"/>
            </p:cNvSpPr>
            <p:nvPr/>
          </p:nvSpPr>
          <p:spPr bwMode="auto">
            <a:xfrm rot="4099452">
              <a:off x="2601" y="2895"/>
              <a:ext cx="88" cy="29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3" name="Oval 221"/>
            <p:cNvSpPr>
              <a:spLocks noChangeArrowheads="1"/>
            </p:cNvSpPr>
            <p:nvPr/>
          </p:nvSpPr>
          <p:spPr bwMode="auto">
            <a:xfrm rot="15021302" flipH="1">
              <a:off x="2613" y="2945"/>
              <a:ext cx="104" cy="20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4" name="Oval 222"/>
            <p:cNvSpPr>
              <a:spLocks noChangeArrowheads="1"/>
            </p:cNvSpPr>
            <p:nvPr/>
          </p:nvSpPr>
          <p:spPr bwMode="auto">
            <a:xfrm flipH="1">
              <a:off x="2562" y="2950"/>
              <a:ext cx="73" cy="80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5" name="Oval 223"/>
            <p:cNvSpPr>
              <a:spLocks noChangeArrowheads="1"/>
            </p:cNvSpPr>
            <p:nvPr/>
          </p:nvSpPr>
          <p:spPr bwMode="auto">
            <a:xfrm rot="21023126" flipH="1">
              <a:off x="2594" y="2946"/>
              <a:ext cx="44" cy="135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6" name="Oval 224"/>
            <p:cNvSpPr>
              <a:spLocks noChangeArrowheads="1"/>
            </p:cNvSpPr>
            <p:nvPr/>
          </p:nvSpPr>
          <p:spPr bwMode="auto">
            <a:xfrm rot="846042" flipH="1">
              <a:off x="2553" y="2948"/>
              <a:ext cx="43" cy="1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7" name="Oval 225"/>
            <p:cNvSpPr>
              <a:spLocks noChangeArrowheads="1"/>
            </p:cNvSpPr>
            <p:nvPr/>
          </p:nvSpPr>
          <p:spPr bwMode="auto">
            <a:xfrm rot="21023126" flipH="1">
              <a:off x="2621" y="3027"/>
              <a:ext cx="29" cy="144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8" name="Oval 226"/>
            <p:cNvSpPr>
              <a:spLocks noChangeArrowheads="1"/>
            </p:cNvSpPr>
            <p:nvPr/>
          </p:nvSpPr>
          <p:spPr bwMode="auto">
            <a:xfrm rot="730236" flipH="1">
              <a:off x="2540" y="3034"/>
              <a:ext cx="31" cy="132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9" name="Oval 227"/>
            <p:cNvSpPr>
              <a:spLocks noChangeArrowheads="1"/>
            </p:cNvSpPr>
            <p:nvPr/>
          </p:nvSpPr>
          <p:spPr bwMode="auto">
            <a:xfrm rot="10313174" flipH="1">
              <a:off x="2468" y="2923"/>
              <a:ext cx="82" cy="27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80" name="Freeform 228"/>
            <p:cNvSpPr>
              <a:spLocks/>
            </p:cNvSpPr>
            <p:nvPr/>
          </p:nvSpPr>
          <p:spPr bwMode="auto">
            <a:xfrm rot="19478551" flipH="1">
              <a:off x="2466" y="2906"/>
              <a:ext cx="27" cy="44"/>
            </a:xfrm>
            <a:custGeom>
              <a:avLst/>
              <a:gdLst>
                <a:gd name="T0" fmla="*/ 68 w 23"/>
                <a:gd name="T1" fmla="*/ 3 h 43"/>
                <a:gd name="T2" fmla="*/ 104 w 23"/>
                <a:gd name="T3" fmla="*/ 19 h 43"/>
                <a:gd name="T4" fmla="*/ 119 w 23"/>
                <a:gd name="T5" fmla="*/ 43 h 43"/>
                <a:gd name="T6" fmla="*/ 101 w 23"/>
                <a:gd name="T7" fmla="*/ 53 h 43"/>
                <a:gd name="T8" fmla="*/ 29 w 23"/>
                <a:gd name="T9" fmla="*/ 46 h 43"/>
                <a:gd name="T10" fmla="*/ 2 w 23"/>
                <a:gd name="T11" fmla="*/ 34 h 43"/>
                <a:gd name="T12" fmla="*/ 0 w 23"/>
                <a:gd name="T13" fmla="*/ 0 h 43"/>
                <a:gd name="T14" fmla="*/ 101 w 23"/>
                <a:gd name="T15" fmla="*/ 15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43"/>
                <a:gd name="T26" fmla="*/ 23 w 23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43">
                  <a:moveTo>
                    <a:pt x="14" y="3"/>
                  </a:moveTo>
                  <a:lnTo>
                    <a:pt x="21" y="19"/>
                  </a:lnTo>
                  <a:lnTo>
                    <a:pt x="23" y="33"/>
                  </a:lnTo>
                  <a:lnTo>
                    <a:pt x="20" y="43"/>
                  </a:lnTo>
                  <a:lnTo>
                    <a:pt x="6" y="36"/>
                  </a:lnTo>
                  <a:lnTo>
                    <a:pt x="2" y="24"/>
                  </a:lnTo>
                  <a:lnTo>
                    <a:pt x="0" y="0"/>
                  </a:lnTo>
                  <a:lnTo>
                    <a:pt x="20" y="15"/>
                  </a:lnTo>
                </a:path>
              </a:pathLst>
            </a:cu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1" name="Freeform 229"/>
            <p:cNvSpPr>
              <a:spLocks/>
            </p:cNvSpPr>
            <p:nvPr/>
          </p:nvSpPr>
          <p:spPr bwMode="auto">
            <a:xfrm rot="20677127" flipH="1">
              <a:off x="2662" y="2975"/>
              <a:ext cx="23" cy="42"/>
            </a:xfrm>
            <a:custGeom>
              <a:avLst/>
              <a:gdLst>
                <a:gd name="T0" fmla="*/ 14 w 23"/>
                <a:gd name="T1" fmla="*/ 3 h 43"/>
                <a:gd name="T2" fmla="*/ 21 w 23"/>
                <a:gd name="T3" fmla="*/ 19 h 43"/>
                <a:gd name="T4" fmla="*/ 23 w 23"/>
                <a:gd name="T5" fmla="*/ 23 h 43"/>
                <a:gd name="T6" fmla="*/ 20 w 23"/>
                <a:gd name="T7" fmla="*/ 33 h 43"/>
                <a:gd name="T8" fmla="*/ 6 w 23"/>
                <a:gd name="T9" fmla="*/ 26 h 43"/>
                <a:gd name="T10" fmla="*/ 2 w 23"/>
                <a:gd name="T11" fmla="*/ 21 h 43"/>
                <a:gd name="T12" fmla="*/ 0 w 23"/>
                <a:gd name="T13" fmla="*/ 0 h 43"/>
                <a:gd name="T14" fmla="*/ 20 w 23"/>
                <a:gd name="T15" fmla="*/ 15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43"/>
                <a:gd name="T26" fmla="*/ 23 w 23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43">
                  <a:moveTo>
                    <a:pt x="14" y="3"/>
                  </a:moveTo>
                  <a:lnTo>
                    <a:pt x="21" y="19"/>
                  </a:lnTo>
                  <a:lnTo>
                    <a:pt x="23" y="33"/>
                  </a:lnTo>
                  <a:lnTo>
                    <a:pt x="20" y="43"/>
                  </a:lnTo>
                  <a:lnTo>
                    <a:pt x="6" y="36"/>
                  </a:lnTo>
                  <a:lnTo>
                    <a:pt x="2" y="24"/>
                  </a:lnTo>
                  <a:lnTo>
                    <a:pt x="0" y="0"/>
                  </a:lnTo>
                  <a:lnTo>
                    <a:pt x="20" y="15"/>
                  </a:lnTo>
                </a:path>
              </a:pathLst>
            </a:cu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Freeform 230"/>
            <p:cNvSpPr>
              <a:spLocks/>
            </p:cNvSpPr>
            <p:nvPr/>
          </p:nvSpPr>
          <p:spPr bwMode="auto">
            <a:xfrm flipH="1">
              <a:off x="2633" y="3150"/>
              <a:ext cx="39" cy="36"/>
            </a:xfrm>
            <a:custGeom>
              <a:avLst/>
              <a:gdLst>
                <a:gd name="T0" fmla="*/ 1 w 61"/>
                <a:gd name="T1" fmla="*/ 0 h 39"/>
                <a:gd name="T2" fmla="*/ 0 w 61"/>
                <a:gd name="T3" fmla="*/ 17 h 39"/>
                <a:gd name="T4" fmla="*/ 1 w 61"/>
                <a:gd name="T5" fmla="*/ 16 h 39"/>
                <a:gd name="T6" fmla="*/ 1 w 6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39"/>
                <a:gd name="T14" fmla="*/ 61 w 6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39">
                  <a:moveTo>
                    <a:pt x="42" y="0"/>
                  </a:moveTo>
                  <a:lnTo>
                    <a:pt x="0" y="39"/>
                  </a:lnTo>
                  <a:lnTo>
                    <a:pt x="61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Freeform 231"/>
            <p:cNvSpPr>
              <a:spLocks/>
            </p:cNvSpPr>
            <p:nvPr/>
          </p:nvSpPr>
          <p:spPr bwMode="auto">
            <a:xfrm>
              <a:off x="2517" y="3144"/>
              <a:ext cx="39" cy="36"/>
            </a:xfrm>
            <a:custGeom>
              <a:avLst/>
              <a:gdLst>
                <a:gd name="T0" fmla="*/ 1 w 61"/>
                <a:gd name="T1" fmla="*/ 0 h 39"/>
                <a:gd name="T2" fmla="*/ 0 w 61"/>
                <a:gd name="T3" fmla="*/ 17 h 39"/>
                <a:gd name="T4" fmla="*/ 1 w 61"/>
                <a:gd name="T5" fmla="*/ 16 h 39"/>
                <a:gd name="T6" fmla="*/ 1 w 6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39"/>
                <a:gd name="T14" fmla="*/ 61 w 6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39">
                  <a:moveTo>
                    <a:pt x="42" y="0"/>
                  </a:moveTo>
                  <a:lnTo>
                    <a:pt x="0" y="39"/>
                  </a:lnTo>
                  <a:lnTo>
                    <a:pt x="61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232"/>
            <p:cNvSpPr>
              <a:spLocks noChangeShapeType="1"/>
            </p:cNvSpPr>
            <p:nvPr/>
          </p:nvSpPr>
          <p:spPr bwMode="auto">
            <a:xfrm flipH="1">
              <a:off x="2439" y="2910"/>
              <a:ext cx="4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Line 233"/>
            <p:cNvSpPr>
              <a:spLocks noChangeShapeType="1"/>
            </p:cNvSpPr>
            <p:nvPr/>
          </p:nvSpPr>
          <p:spPr bwMode="auto">
            <a:xfrm flipH="1">
              <a:off x="2457" y="2916"/>
              <a:ext cx="21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60" name="Rectangle 234">
            <a:hlinkClick r:id="" action="ppaction://macro?name=TimerOnOff"/>
          </p:cNvPr>
          <p:cNvSpPr>
            <a:spLocks noChangeArrowheads="1"/>
          </p:cNvSpPr>
          <p:nvPr/>
        </p:nvSpPr>
        <p:spPr bwMode="auto">
          <a:xfrm>
            <a:off x="8528050" y="-41275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7692" name="Object 236"/>
          <p:cNvGraphicFramePr>
            <a:graphicFrameLocks noChangeAspect="1"/>
          </p:cNvGraphicFramePr>
          <p:nvPr/>
        </p:nvGraphicFramePr>
        <p:xfrm>
          <a:off x="6173788" y="3373438"/>
          <a:ext cx="2347912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9" name="Equation" r:id="rId5" imgW="1009577" imgH="743040" progId="Equation.DSMT4">
                  <p:embed/>
                </p:oleObj>
              </mc:Choice>
              <mc:Fallback>
                <p:oleObj name="Equation" r:id="rId5" imgW="1009577" imgH="74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173788" y="3373438"/>
                        <a:ext cx="2347912" cy="17621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42"/>
          <p:cNvGrpSpPr>
            <a:grpSpLocks/>
          </p:cNvGrpSpPr>
          <p:nvPr/>
        </p:nvGrpSpPr>
        <p:grpSpPr bwMode="auto">
          <a:xfrm>
            <a:off x="4938713" y="5214938"/>
            <a:ext cx="3876675" cy="1531937"/>
            <a:chOff x="3416" y="3225"/>
            <a:chExt cx="2646" cy="965"/>
          </a:xfrm>
        </p:grpSpPr>
        <p:graphicFrame>
          <p:nvGraphicFramePr>
            <p:cNvPr id="35865" name="Object 239"/>
            <p:cNvGraphicFramePr>
              <a:graphicFrameLocks noChangeAspect="1"/>
            </p:cNvGraphicFramePr>
            <p:nvPr/>
          </p:nvGraphicFramePr>
          <p:xfrm>
            <a:off x="3901" y="3225"/>
            <a:ext cx="2161" cy="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0" name="Equation" r:id="rId7" imgW="1612874" imgH="743040" progId="Equation.DSMT4">
                    <p:embed/>
                  </p:oleObj>
                </mc:Choice>
                <mc:Fallback>
                  <p:oleObj name="Equation" r:id="rId7" imgW="1612874" imgH="74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3901" y="3225"/>
                          <a:ext cx="2161" cy="96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241"/>
            <p:cNvGraphicFramePr>
              <a:graphicFrameLocks noChangeAspect="1"/>
            </p:cNvGraphicFramePr>
            <p:nvPr/>
          </p:nvGraphicFramePr>
          <p:xfrm>
            <a:off x="3416" y="3503"/>
            <a:ext cx="456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1" name="剪辑" r:id="rId9" imgW="3213141" imgH="2965500" progId="MS_ClipArt_Gallery.2">
                    <p:embed/>
                  </p:oleObj>
                </mc:Choice>
                <mc:Fallback>
                  <p:oleObj name="剪辑" r:id="rId9" imgW="3213141" imgH="2965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3416" y="3503"/>
                          <a:ext cx="456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7699" name="Object 243"/>
          <p:cNvGraphicFramePr>
            <a:graphicFrameLocks noChangeAspect="1"/>
          </p:cNvGraphicFramePr>
          <p:nvPr/>
        </p:nvGraphicFramePr>
        <p:xfrm>
          <a:off x="614363" y="3219450"/>
          <a:ext cx="24542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Equation" r:id="rId11" imgW="1034969" imgH="743040" progId="Equation.DSMT4">
                  <p:embed/>
                </p:oleObj>
              </mc:Choice>
              <mc:Fallback>
                <p:oleObj name="Equation" r:id="rId11" imgW="1034969" imgH="74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14363" y="3219450"/>
                        <a:ext cx="24542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700" name="Object 244"/>
          <p:cNvGraphicFramePr>
            <a:graphicFrameLocks noChangeAspect="1"/>
          </p:cNvGraphicFramePr>
          <p:nvPr/>
        </p:nvGraphicFramePr>
        <p:xfrm>
          <a:off x="255588" y="4910138"/>
          <a:ext cx="4049712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Equation" r:id="rId13" imgW="1651053" imgH="393660" progId="Equation.DSMT4">
                  <p:embed/>
                </p:oleObj>
              </mc:Choice>
              <mc:Fallback>
                <p:oleObj name="Equation" r:id="rId13" imgW="1651053" imgH="3936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5588" y="4910138"/>
                        <a:ext cx="4049712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48395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4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4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4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7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7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93" grpId="0" autoUpdateAnimBg="0"/>
      <p:bldP spid="147597" grpId="0" animBg="1"/>
      <p:bldP spid="147608" grpId="0" autoUpdateAnimBg="0"/>
      <p:bldP spid="147609" grpId="0" autoUpdateAnimBg="0"/>
      <p:bldP spid="147612" grpId="0" autoUpdateAnimBg="0"/>
      <p:bldP spid="147613" grpId="0" autoUpdateAnimBg="0"/>
      <p:bldP spid="147616" grpId="0" autoUpdateAnimBg="0"/>
      <p:bldP spid="147625" grpId="0" autoUpdateAnimBg="0"/>
      <p:bldP spid="147626" grpId="0" autoUpdateAnimBg="0"/>
      <p:bldP spid="147627" grpId="0" autoUpdateAnimBg="0"/>
      <p:bldP spid="14762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1C90F2-DA96-414A-868D-C13B67E1D761}" type="slidenum">
              <a:rPr kumimoji="1" lang="en-US" altLang="zh-CN" sz="1400">
                <a:solidFill>
                  <a:srgbClr val="0000FF"/>
                </a:solidFill>
                <a:sym typeface="Math5" pitchFamily="2" charset="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1" lang="en-US" altLang="zh-CN" sz="1400">
              <a:solidFill>
                <a:srgbClr val="0000FF"/>
              </a:solidFill>
              <a:sym typeface="Math5" pitchFamily="2" charset="2"/>
            </a:endParaRP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black">
          <a:xfrm>
            <a:off x="269875" y="555625"/>
            <a:ext cx="5038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sym typeface="Math5" pitchFamily="2" charset="2"/>
              </a:rPr>
              <a:t>用                             </a:t>
            </a:r>
          </a:p>
        </p:txBody>
      </p:sp>
      <p:graphicFrame>
        <p:nvGraphicFramePr>
          <p:cNvPr id="2007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661164"/>
              </p:ext>
            </p:extLst>
          </p:nvPr>
        </p:nvGraphicFramePr>
        <p:xfrm>
          <a:off x="1514047" y="1880394"/>
          <a:ext cx="16859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" name="Equation" r:id="rId3" imgW="565118" imgH="368280" progId="Equation.DSMT4">
                  <p:embed/>
                </p:oleObj>
              </mc:Choice>
              <mc:Fallback>
                <p:oleObj name="Equation" r:id="rId3" imgW="565118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14047" y="1880394"/>
                        <a:ext cx="168592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964716"/>
              </p:ext>
            </p:extLst>
          </p:nvPr>
        </p:nvGraphicFramePr>
        <p:xfrm>
          <a:off x="3157110" y="2158206"/>
          <a:ext cx="11271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" name="Equation" r:id="rId5" imgW="317496" imgH="127080" progId="Equation.DSMT4">
                  <p:embed/>
                </p:oleObj>
              </mc:Choice>
              <mc:Fallback>
                <p:oleObj name="Equation" r:id="rId5" imgW="317496" imgH="127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157110" y="2158206"/>
                        <a:ext cx="11271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770660"/>
              </p:ext>
            </p:extLst>
          </p:nvPr>
        </p:nvGraphicFramePr>
        <p:xfrm>
          <a:off x="1311275" y="3013176"/>
          <a:ext cx="67659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" name="Equation" r:id="rId7" imgW="2451186" imgH="368280" progId="Equation.DSMT4">
                  <p:embed/>
                </p:oleObj>
              </mc:Choice>
              <mc:Fallback>
                <p:oleObj name="Equation" r:id="rId7" imgW="2451186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11275" y="3013176"/>
                        <a:ext cx="676592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36" name="Rectangle 32"/>
          <p:cNvSpPr>
            <a:spLocks noChangeArrowheads="1"/>
          </p:cNvSpPr>
          <p:nvPr/>
        </p:nvSpPr>
        <p:spPr bwMode="black">
          <a:xfrm>
            <a:off x="447247" y="4017358"/>
            <a:ext cx="2752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如何判案？</a:t>
            </a:r>
          </a:p>
        </p:txBody>
      </p:sp>
      <p:graphicFrame>
        <p:nvGraphicFramePr>
          <p:cNvPr id="2007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920644"/>
              </p:ext>
            </p:extLst>
          </p:nvPr>
        </p:nvGraphicFramePr>
        <p:xfrm>
          <a:off x="1160218" y="4584701"/>
          <a:ext cx="734536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" name="Equation" r:id="rId9" imgW="3035214" imgH="349200" progId="Equation.DSMT4">
                  <p:embed/>
                </p:oleObj>
              </mc:Choice>
              <mc:Fallback>
                <p:oleObj name="Equation" r:id="rId9" imgW="3035214" imgH="34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60218" y="4584701"/>
                        <a:ext cx="7345363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39" name="Text Box 35"/>
          <p:cNvSpPr txBox="1">
            <a:spLocks noChangeArrowheads="1"/>
          </p:cNvSpPr>
          <p:nvPr/>
        </p:nvSpPr>
        <p:spPr bwMode="auto">
          <a:xfrm>
            <a:off x="0" y="5682456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sym typeface="Math5" pitchFamily="2" charset="2"/>
              </a:rPr>
              <a:t>两人都不是因为看到对方开枪而反击，没有因果关系！</a:t>
            </a:r>
          </a:p>
        </p:txBody>
      </p:sp>
      <p:grpSp>
        <p:nvGrpSpPr>
          <p:cNvPr id="36874" name="Group 53"/>
          <p:cNvGrpSpPr>
            <a:grpSpLocks/>
          </p:cNvGrpSpPr>
          <p:nvPr/>
        </p:nvGrpSpPr>
        <p:grpSpPr bwMode="auto">
          <a:xfrm>
            <a:off x="4768850" y="0"/>
            <a:ext cx="3981450" cy="2003425"/>
            <a:chOff x="2229" y="0"/>
            <a:chExt cx="2717" cy="1262"/>
          </a:xfrm>
        </p:grpSpPr>
        <p:grpSp>
          <p:nvGrpSpPr>
            <p:cNvPr id="36881" name="Group 54"/>
            <p:cNvGrpSpPr>
              <a:grpSpLocks/>
            </p:cNvGrpSpPr>
            <p:nvPr/>
          </p:nvGrpSpPr>
          <p:grpSpPr bwMode="auto">
            <a:xfrm flipH="1">
              <a:off x="2726" y="728"/>
              <a:ext cx="246" cy="391"/>
              <a:chOff x="2439" y="2795"/>
              <a:chExt cx="246" cy="391"/>
            </a:xfrm>
          </p:grpSpPr>
          <p:sp>
            <p:nvSpPr>
              <p:cNvPr id="36916" name="Oval 55"/>
              <p:cNvSpPr>
                <a:spLocks noChangeArrowheads="1"/>
              </p:cNvSpPr>
              <p:nvPr/>
            </p:nvSpPr>
            <p:spPr bwMode="auto">
              <a:xfrm flipH="1">
                <a:off x="2580" y="2795"/>
                <a:ext cx="46" cy="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17" name="Oval 56"/>
              <p:cNvSpPr>
                <a:spLocks noChangeArrowheads="1"/>
              </p:cNvSpPr>
              <p:nvPr/>
            </p:nvSpPr>
            <p:spPr bwMode="auto">
              <a:xfrm flipH="1">
                <a:off x="2563" y="2863"/>
                <a:ext cx="75" cy="1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18" name="Oval 57"/>
              <p:cNvSpPr>
                <a:spLocks noChangeArrowheads="1"/>
              </p:cNvSpPr>
              <p:nvPr/>
            </p:nvSpPr>
            <p:spPr bwMode="auto">
              <a:xfrm flipH="1">
                <a:off x="2589" y="2838"/>
                <a:ext cx="28" cy="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19" name="Oval 58"/>
              <p:cNvSpPr>
                <a:spLocks noChangeArrowheads="1"/>
              </p:cNvSpPr>
              <p:nvPr/>
            </p:nvSpPr>
            <p:spPr bwMode="auto">
              <a:xfrm flipH="1">
                <a:off x="2549" y="2863"/>
                <a:ext cx="103" cy="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20" name="Oval 59"/>
              <p:cNvSpPr>
                <a:spLocks noChangeArrowheads="1"/>
              </p:cNvSpPr>
              <p:nvPr/>
            </p:nvSpPr>
            <p:spPr bwMode="auto">
              <a:xfrm rot="19659727" flipH="1">
                <a:off x="2492" y="2906"/>
                <a:ext cx="108" cy="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21" name="Oval 60"/>
              <p:cNvSpPr>
                <a:spLocks noChangeArrowheads="1"/>
              </p:cNvSpPr>
              <p:nvPr/>
            </p:nvSpPr>
            <p:spPr bwMode="auto">
              <a:xfrm rot="4099452">
                <a:off x="2601" y="2895"/>
                <a:ext cx="88" cy="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22" name="Oval 61"/>
              <p:cNvSpPr>
                <a:spLocks noChangeArrowheads="1"/>
              </p:cNvSpPr>
              <p:nvPr/>
            </p:nvSpPr>
            <p:spPr bwMode="auto">
              <a:xfrm rot="15021302" flipH="1">
                <a:off x="2613" y="2945"/>
                <a:ext cx="104" cy="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23" name="Oval 62"/>
              <p:cNvSpPr>
                <a:spLocks noChangeArrowheads="1"/>
              </p:cNvSpPr>
              <p:nvPr/>
            </p:nvSpPr>
            <p:spPr bwMode="auto">
              <a:xfrm flipH="1">
                <a:off x="2562" y="2950"/>
                <a:ext cx="73" cy="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24" name="Oval 63"/>
              <p:cNvSpPr>
                <a:spLocks noChangeArrowheads="1"/>
              </p:cNvSpPr>
              <p:nvPr/>
            </p:nvSpPr>
            <p:spPr bwMode="auto">
              <a:xfrm rot="21023126" flipH="1">
                <a:off x="2594" y="2946"/>
                <a:ext cx="44" cy="1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25" name="Oval 64"/>
              <p:cNvSpPr>
                <a:spLocks noChangeArrowheads="1"/>
              </p:cNvSpPr>
              <p:nvPr/>
            </p:nvSpPr>
            <p:spPr bwMode="auto">
              <a:xfrm rot="846042" flipH="1">
                <a:off x="2553" y="2948"/>
                <a:ext cx="43" cy="1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26" name="Oval 65"/>
              <p:cNvSpPr>
                <a:spLocks noChangeArrowheads="1"/>
              </p:cNvSpPr>
              <p:nvPr/>
            </p:nvSpPr>
            <p:spPr bwMode="auto">
              <a:xfrm rot="21023126" flipH="1">
                <a:off x="2621" y="3027"/>
                <a:ext cx="29" cy="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27" name="Oval 66"/>
              <p:cNvSpPr>
                <a:spLocks noChangeArrowheads="1"/>
              </p:cNvSpPr>
              <p:nvPr/>
            </p:nvSpPr>
            <p:spPr bwMode="auto">
              <a:xfrm rot="730236" flipH="1">
                <a:off x="2540" y="3034"/>
                <a:ext cx="31" cy="1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28" name="Oval 67"/>
              <p:cNvSpPr>
                <a:spLocks noChangeArrowheads="1"/>
              </p:cNvSpPr>
              <p:nvPr/>
            </p:nvSpPr>
            <p:spPr bwMode="auto">
              <a:xfrm rot="10313174" flipH="1">
                <a:off x="2468" y="2923"/>
                <a:ext cx="82" cy="2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29" name="Freeform 68"/>
              <p:cNvSpPr>
                <a:spLocks/>
              </p:cNvSpPr>
              <p:nvPr/>
            </p:nvSpPr>
            <p:spPr bwMode="auto">
              <a:xfrm rot="19478551" flipH="1">
                <a:off x="2466" y="2906"/>
                <a:ext cx="27" cy="44"/>
              </a:xfrm>
              <a:custGeom>
                <a:avLst/>
                <a:gdLst>
                  <a:gd name="T0" fmla="*/ 68 w 23"/>
                  <a:gd name="T1" fmla="*/ 3 h 43"/>
                  <a:gd name="T2" fmla="*/ 104 w 23"/>
                  <a:gd name="T3" fmla="*/ 19 h 43"/>
                  <a:gd name="T4" fmla="*/ 119 w 23"/>
                  <a:gd name="T5" fmla="*/ 43 h 43"/>
                  <a:gd name="T6" fmla="*/ 101 w 23"/>
                  <a:gd name="T7" fmla="*/ 53 h 43"/>
                  <a:gd name="T8" fmla="*/ 29 w 23"/>
                  <a:gd name="T9" fmla="*/ 46 h 43"/>
                  <a:gd name="T10" fmla="*/ 2 w 23"/>
                  <a:gd name="T11" fmla="*/ 34 h 43"/>
                  <a:gd name="T12" fmla="*/ 0 w 23"/>
                  <a:gd name="T13" fmla="*/ 0 h 43"/>
                  <a:gd name="T14" fmla="*/ 101 w 23"/>
                  <a:gd name="T15" fmla="*/ 15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"/>
                  <a:gd name="T25" fmla="*/ 0 h 43"/>
                  <a:gd name="T26" fmla="*/ 23 w 23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" h="43">
                    <a:moveTo>
                      <a:pt x="14" y="3"/>
                    </a:moveTo>
                    <a:lnTo>
                      <a:pt x="21" y="19"/>
                    </a:lnTo>
                    <a:lnTo>
                      <a:pt x="23" y="33"/>
                    </a:lnTo>
                    <a:lnTo>
                      <a:pt x="20" y="43"/>
                    </a:lnTo>
                    <a:lnTo>
                      <a:pt x="6" y="36"/>
                    </a:lnTo>
                    <a:lnTo>
                      <a:pt x="2" y="24"/>
                    </a:lnTo>
                    <a:lnTo>
                      <a:pt x="0" y="0"/>
                    </a:lnTo>
                    <a:lnTo>
                      <a:pt x="20" y="15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0" name="Freeform 69"/>
              <p:cNvSpPr>
                <a:spLocks/>
              </p:cNvSpPr>
              <p:nvPr/>
            </p:nvSpPr>
            <p:spPr bwMode="auto">
              <a:xfrm rot="20677127" flipH="1">
                <a:off x="2662" y="2975"/>
                <a:ext cx="23" cy="42"/>
              </a:xfrm>
              <a:custGeom>
                <a:avLst/>
                <a:gdLst>
                  <a:gd name="T0" fmla="*/ 14 w 23"/>
                  <a:gd name="T1" fmla="*/ 3 h 43"/>
                  <a:gd name="T2" fmla="*/ 21 w 23"/>
                  <a:gd name="T3" fmla="*/ 19 h 43"/>
                  <a:gd name="T4" fmla="*/ 23 w 23"/>
                  <a:gd name="T5" fmla="*/ 23 h 43"/>
                  <a:gd name="T6" fmla="*/ 20 w 23"/>
                  <a:gd name="T7" fmla="*/ 33 h 43"/>
                  <a:gd name="T8" fmla="*/ 6 w 23"/>
                  <a:gd name="T9" fmla="*/ 26 h 43"/>
                  <a:gd name="T10" fmla="*/ 2 w 23"/>
                  <a:gd name="T11" fmla="*/ 21 h 43"/>
                  <a:gd name="T12" fmla="*/ 0 w 23"/>
                  <a:gd name="T13" fmla="*/ 0 h 43"/>
                  <a:gd name="T14" fmla="*/ 20 w 23"/>
                  <a:gd name="T15" fmla="*/ 15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"/>
                  <a:gd name="T25" fmla="*/ 0 h 43"/>
                  <a:gd name="T26" fmla="*/ 23 w 23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" h="43">
                    <a:moveTo>
                      <a:pt x="14" y="3"/>
                    </a:moveTo>
                    <a:lnTo>
                      <a:pt x="21" y="19"/>
                    </a:lnTo>
                    <a:lnTo>
                      <a:pt x="23" y="33"/>
                    </a:lnTo>
                    <a:lnTo>
                      <a:pt x="20" y="43"/>
                    </a:lnTo>
                    <a:lnTo>
                      <a:pt x="6" y="36"/>
                    </a:lnTo>
                    <a:lnTo>
                      <a:pt x="2" y="24"/>
                    </a:lnTo>
                    <a:lnTo>
                      <a:pt x="0" y="0"/>
                    </a:lnTo>
                    <a:lnTo>
                      <a:pt x="20" y="15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1" name="Freeform 70"/>
              <p:cNvSpPr>
                <a:spLocks/>
              </p:cNvSpPr>
              <p:nvPr/>
            </p:nvSpPr>
            <p:spPr bwMode="auto">
              <a:xfrm flipH="1">
                <a:off x="2633" y="3150"/>
                <a:ext cx="39" cy="36"/>
              </a:xfrm>
              <a:custGeom>
                <a:avLst/>
                <a:gdLst>
                  <a:gd name="T0" fmla="*/ 1 w 61"/>
                  <a:gd name="T1" fmla="*/ 0 h 39"/>
                  <a:gd name="T2" fmla="*/ 0 w 61"/>
                  <a:gd name="T3" fmla="*/ 17 h 39"/>
                  <a:gd name="T4" fmla="*/ 1 w 61"/>
                  <a:gd name="T5" fmla="*/ 16 h 39"/>
                  <a:gd name="T6" fmla="*/ 1 w 61"/>
                  <a:gd name="T7" fmla="*/ 0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"/>
                  <a:gd name="T13" fmla="*/ 0 h 39"/>
                  <a:gd name="T14" fmla="*/ 61 w 61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" h="39">
                    <a:moveTo>
                      <a:pt x="42" y="0"/>
                    </a:moveTo>
                    <a:lnTo>
                      <a:pt x="0" y="39"/>
                    </a:lnTo>
                    <a:lnTo>
                      <a:pt x="61" y="36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2" name="Freeform 71"/>
              <p:cNvSpPr>
                <a:spLocks/>
              </p:cNvSpPr>
              <p:nvPr/>
            </p:nvSpPr>
            <p:spPr bwMode="auto">
              <a:xfrm>
                <a:off x="2517" y="3144"/>
                <a:ext cx="39" cy="36"/>
              </a:xfrm>
              <a:custGeom>
                <a:avLst/>
                <a:gdLst>
                  <a:gd name="T0" fmla="*/ 1 w 61"/>
                  <a:gd name="T1" fmla="*/ 0 h 39"/>
                  <a:gd name="T2" fmla="*/ 0 w 61"/>
                  <a:gd name="T3" fmla="*/ 17 h 39"/>
                  <a:gd name="T4" fmla="*/ 1 w 61"/>
                  <a:gd name="T5" fmla="*/ 16 h 39"/>
                  <a:gd name="T6" fmla="*/ 1 w 61"/>
                  <a:gd name="T7" fmla="*/ 0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"/>
                  <a:gd name="T13" fmla="*/ 0 h 39"/>
                  <a:gd name="T14" fmla="*/ 61 w 61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" h="39">
                    <a:moveTo>
                      <a:pt x="42" y="0"/>
                    </a:moveTo>
                    <a:lnTo>
                      <a:pt x="0" y="39"/>
                    </a:lnTo>
                    <a:lnTo>
                      <a:pt x="61" y="36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3" name="Line 72"/>
              <p:cNvSpPr>
                <a:spLocks noChangeShapeType="1"/>
              </p:cNvSpPr>
              <p:nvPr/>
            </p:nvSpPr>
            <p:spPr bwMode="auto">
              <a:xfrm flipH="1">
                <a:off x="2439" y="2910"/>
                <a:ext cx="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4" name="Line 73"/>
              <p:cNvSpPr>
                <a:spLocks noChangeShapeType="1"/>
              </p:cNvSpPr>
              <p:nvPr/>
            </p:nvSpPr>
            <p:spPr bwMode="auto">
              <a:xfrm flipH="1">
                <a:off x="2457" y="2916"/>
                <a:ext cx="2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82" name="Group 74"/>
            <p:cNvGrpSpPr>
              <a:grpSpLocks/>
            </p:cNvGrpSpPr>
            <p:nvPr/>
          </p:nvGrpSpPr>
          <p:grpSpPr bwMode="auto">
            <a:xfrm>
              <a:off x="4585" y="717"/>
              <a:ext cx="246" cy="391"/>
              <a:chOff x="2439" y="2795"/>
              <a:chExt cx="246" cy="391"/>
            </a:xfrm>
          </p:grpSpPr>
          <p:sp>
            <p:nvSpPr>
              <p:cNvPr id="36897" name="Oval 75"/>
              <p:cNvSpPr>
                <a:spLocks noChangeArrowheads="1"/>
              </p:cNvSpPr>
              <p:nvPr/>
            </p:nvSpPr>
            <p:spPr bwMode="auto">
              <a:xfrm flipH="1">
                <a:off x="2580" y="2795"/>
                <a:ext cx="46" cy="59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898" name="Oval 76"/>
              <p:cNvSpPr>
                <a:spLocks noChangeArrowheads="1"/>
              </p:cNvSpPr>
              <p:nvPr/>
            </p:nvSpPr>
            <p:spPr bwMode="auto">
              <a:xfrm flipH="1">
                <a:off x="2563" y="2863"/>
                <a:ext cx="75" cy="113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899" name="Oval 77"/>
              <p:cNvSpPr>
                <a:spLocks noChangeArrowheads="1"/>
              </p:cNvSpPr>
              <p:nvPr/>
            </p:nvSpPr>
            <p:spPr bwMode="auto">
              <a:xfrm flipH="1">
                <a:off x="2589" y="2838"/>
                <a:ext cx="28" cy="95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00" name="Oval 78"/>
              <p:cNvSpPr>
                <a:spLocks noChangeArrowheads="1"/>
              </p:cNvSpPr>
              <p:nvPr/>
            </p:nvSpPr>
            <p:spPr bwMode="auto">
              <a:xfrm flipH="1">
                <a:off x="2549" y="2863"/>
                <a:ext cx="103" cy="77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01" name="Oval 79"/>
              <p:cNvSpPr>
                <a:spLocks noChangeArrowheads="1"/>
              </p:cNvSpPr>
              <p:nvPr/>
            </p:nvSpPr>
            <p:spPr bwMode="auto">
              <a:xfrm rot="19659727" flipH="1">
                <a:off x="2492" y="2906"/>
                <a:ext cx="108" cy="28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02" name="Oval 80"/>
              <p:cNvSpPr>
                <a:spLocks noChangeArrowheads="1"/>
              </p:cNvSpPr>
              <p:nvPr/>
            </p:nvSpPr>
            <p:spPr bwMode="auto">
              <a:xfrm rot="4099452">
                <a:off x="2601" y="2895"/>
                <a:ext cx="88" cy="29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03" name="Oval 81"/>
              <p:cNvSpPr>
                <a:spLocks noChangeArrowheads="1"/>
              </p:cNvSpPr>
              <p:nvPr/>
            </p:nvSpPr>
            <p:spPr bwMode="auto">
              <a:xfrm rot="15021302" flipH="1">
                <a:off x="2613" y="2945"/>
                <a:ext cx="104" cy="20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04" name="Oval 82"/>
              <p:cNvSpPr>
                <a:spLocks noChangeArrowheads="1"/>
              </p:cNvSpPr>
              <p:nvPr/>
            </p:nvSpPr>
            <p:spPr bwMode="auto">
              <a:xfrm flipH="1">
                <a:off x="2562" y="2950"/>
                <a:ext cx="73" cy="80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05" name="Oval 83"/>
              <p:cNvSpPr>
                <a:spLocks noChangeArrowheads="1"/>
              </p:cNvSpPr>
              <p:nvPr/>
            </p:nvSpPr>
            <p:spPr bwMode="auto">
              <a:xfrm rot="21023126" flipH="1">
                <a:off x="2594" y="2946"/>
                <a:ext cx="44" cy="135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06" name="Oval 84"/>
              <p:cNvSpPr>
                <a:spLocks noChangeArrowheads="1"/>
              </p:cNvSpPr>
              <p:nvPr/>
            </p:nvSpPr>
            <p:spPr bwMode="auto">
              <a:xfrm rot="846042" flipH="1">
                <a:off x="2553" y="2948"/>
                <a:ext cx="43" cy="1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07" name="Oval 85"/>
              <p:cNvSpPr>
                <a:spLocks noChangeArrowheads="1"/>
              </p:cNvSpPr>
              <p:nvPr/>
            </p:nvSpPr>
            <p:spPr bwMode="auto">
              <a:xfrm rot="21023126" flipH="1">
                <a:off x="2621" y="3027"/>
                <a:ext cx="29" cy="144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08" name="Oval 86"/>
              <p:cNvSpPr>
                <a:spLocks noChangeArrowheads="1"/>
              </p:cNvSpPr>
              <p:nvPr/>
            </p:nvSpPr>
            <p:spPr bwMode="auto">
              <a:xfrm rot="730236" flipH="1">
                <a:off x="2540" y="3034"/>
                <a:ext cx="31" cy="132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09" name="Oval 87"/>
              <p:cNvSpPr>
                <a:spLocks noChangeArrowheads="1"/>
              </p:cNvSpPr>
              <p:nvPr/>
            </p:nvSpPr>
            <p:spPr bwMode="auto">
              <a:xfrm rot="10313174" flipH="1">
                <a:off x="2468" y="2923"/>
                <a:ext cx="82" cy="27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10" name="Freeform 88"/>
              <p:cNvSpPr>
                <a:spLocks/>
              </p:cNvSpPr>
              <p:nvPr/>
            </p:nvSpPr>
            <p:spPr bwMode="auto">
              <a:xfrm rot="19478551" flipH="1">
                <a:off x="2466" y="2906"/>
                <a:ext cx="27" cy="44"/>
              </a:xfrm>
              <a:custGeom>
                <a:avLst/>
                <a:gdLst>
                  <a:gd name="T0" fmla="*/ 68 w 23"/>
                  <a:gd name="T1" fmla="*/ 3 h 43"/>
                  <a:gd name="T2" fmla="*/ 104 w 23"/>
                  <a:gd name="T3" fmla="*/ 19 h 43"/>
                  <a:gd name="T4" fmla="*/ 119 w 23"/>
                  <a:gd name="T5" fmla="*/ 43 h 43"/>
                  <a:gd name="T6" fmla="*/ 101 w 23"/>
                  <a:gd name="T7" fmla="*/ 53 h 43"/>
                  <a:gd name="T8" fmla="*/ 29 w 23"/>
                  <a:gd name="T9" fmla="*/ 46 h 43"/>
                  <a:gd name="T10" fmla="*/ 2 w 23"/>
                  <a:gd name="T11" fmla="*/ 34 h 43"/>
                  <a:gd name="T12" fmla="*/ 0 w 23"/>
                  <a:gd name="T13" fmla="*/ 0 h 43"/>
                  <a:gd name="T14" fmla="*/ 101 w 23"/>
                  <a:gd name="T15" fmla="*/ 15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"/>
                  <a:gd name="T25" fmla="*/ 0 h 43"/>
                  <a:gd name="T26" fmla="*/ 23 w 23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" h="43">
                    <a:moveTo>
                      <a:pt x="14" y="3"/>
                    </a:moveTo>
                    <a:lnTo>
                      <a:pt x="21" y="19"/>
                    </a:lnTo>
                    <a:lnTo>
                      <a:pt x="23" y="33"/>
                    </a:lnTo>
                    <a:lnTo>
                      <a:pt x="20" y="43"/>
                    </a:lnTo>
                    <a:lnTo>
                      <a:pt x="6" y="36"/>
                    </a:lnTo>
                    <a:lnTo>
                      <a:pt x="2" y="24"/>
                    </a:lnTo>
                    <a:lnTo>
                      <a:pt x="0" y="0"/>
                    </a:lnTo>
                    <a:lnTo>
                      <a:pt x="20" y="15"/>
                    </a:lnTo>
                  </a:path>
                </a:pathLst>
              </a:cu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1" name="Freeform 89"/>
              <p:cNvSpPr>
                <a:spLocks/>
              </p:cNvSpPr>
              <p:nvPr/>
            </p:nvSpPr>
            <p:spPr bwMode="auto">
              <a:xfrm rot="20677127" flipH="1">
                <a:off x="2662" y="2975"/>
                <a:ext cx="23" cy="42"/>
              </a:xfrm>
              <a:custGeom>
                <a:avLst/>
                <a:gdLst>
                  <a:gd name="T0" fmla="*/ 14 w 23"/>
                  <a:gd name="T1" fmla="*/ 3 h 43"/>
                  <a:gd name="T2" fmla="*/ 21 w 23"/>
                  <a:gd name="T3" fmla="*/ 19 h 43"/>
                  <a:gd name="T4" fmla="*/ 23 w 23"/>
                  <a:gd name="T5" fmla="*/ 23 h 43"/>
                  <a:gd name="T6" fmla="*/ 20 w 23"/>
                  <a:gd name="T7" fmla="*/ 33 h 43"/>
                  <a:gd name="T8" fmla="*/ 6 w 23"/>
                  <a:gd name="T9" fmla="*/ 26 h 43"/>
                  <a:gd name="T10" fmla="*/ 2 w 23"/>
                  <a:gd name="T11" fmla="*/ 21 h 43"/>
                  <a:gd name="T12" fmla="*/ 0 w 23"/>
                  <a:gd name="T13" fmla="*/ 0 h 43"/>
                  <a:gd name="T14" fmla="*/ 20 w 23"/>
                  <a:gd name="T15" fmla="*/ 15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"/>
                  <a:gd name="T25" fmla="*/ 0 h 43"/>
                  <a:gd name="T26" fmla="*/ 23 w 23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" h="43">
                    <a:moveTo>
                      <a:pt x="14" y="3"/>
                    </a:moveTo>
                    <a:lnTo>
                      <a:pt x="21" y="19"/>
                    </a:lnTo>
                    <a:lnTo>
                      <a:pt x="23" y="33"/>
                    </a:lnTo>
                    <a:lnTo>
                      <a:pt x="20" y="43"/>
                    </a:lnTo>
                    <a:lnTo>
                      <a:pt x="6" y="36"/>
                    </a:lnTo>
                    <a:lnTo>
                      <a:pt x="2" y="24"/>
                    </a:lnTo>
                    <a:lnTo>
                      <a:pt x="0" y="0"/>
                    </a:lnTo>
                    <a:lnTo>
                      <a:pt x="20" y="15"/>
                    </a:lnTo>
                  </a:path>
                </a:pathLst>
              </a:cu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2" name="Freeform 90"/>
              <p:cNvSpPr>
                <a:spLocks/>
              </p:cNvSpPr>
              <p:nvPr/>
            </p:nvSpPr>
            <p:spPr bwMode="auto">
              <a:xfrm flipH="1">
                <a:off x="2633" y="3150"/>
                <a:ext cx="39" cy="36"/>
              </a:xfrm>
              <a:custGeom>
                <a:avLst/>
                <a:gdLst>
                  <a:gd name="T0" fmla="*/ 1 w 61"/>
                  <a:gd name="T1" fmla="*/ 0 h 39"/>
                  <a:gd name="T2" fmla="*/ 0 w 61"/>
                  <a:gd name="T3" fmla="*/ 17 h 39"/>
                  <a:gd name="T4" fmla="*/ 1 w 61"/>
                  <a:gd name="T5" fmla="*/ 16 h 39"/>
                  <a:gd name="T6" fmla="*/ 1 w 61"/>
                  <a:gd name="T7" fmla="*/ 0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"/>
                  <a:gd name="T13" fmla="*/ 0 h 39"/>
                  <a:gd name="T14" fmla="*/ 61 w 61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" h="39">
                    <a:moveTo>
                      <a:pt x="42" y="0"/>
                    </a:moveTo>
                    <a:lnTo>
                      <a:pt x="0" y="39"/>
                    </a:lnTo>
                    <a:lnTo>
                      <a:pt x="61" y="36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3" name="Freeform 91"/>
              <p:cNvSpPr>
                <a:spLocks/>
              </p:cNvSpPr>
              <p:nvPr/>
            </p:nvSpPr>
            <p:spPr bwMode="auto">
              <a:xfrm>
                <a:off x="2517" y="3144"/>
                <a:ext cx="39" cy="36"/>
              </a:xfrm>
              <a:custGeom>
                <a:avLst/>
                <a:gdLst>
                  <a:gd name="T0" fmla="*/ 1 w 61"/>
                  <a:gd name="T1" fmla="*/ 0 h 39"/>
                  <a:gd name="T2" fmla="*/ 0 w 61"/>
                  <a:gd name="T3" fmla="*/ 17 h 39"/>
                  <a:gd name="T4" fmla="*/ 1 w 61"/>
                  <a:gd name="T5" fmla="*/ 16 h 39"/>
                  <a:gd name="T6" fmla="*/ 1 w 61"/>
                  <a:gd name="T7" fmla="*/ 0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"/>
                  <a:gd name="T13" fmla="*/ 0 h 39"/>
                  <a:gd name="T14" fmla="*/ 61 w 61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" h="39">
                    <a:moveTo>
                      <a:pt x="42" y="0"/>
                    </a:moveTo>
                    <a:lnTo>
                      <a:pt x="0" y="39"/>
                    </a:lnTo>
                    <a:lnTo>
                      <a:pt x="61" y="36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4" name="Line 92"/>
              <p:cNvSpPr>
                <a:spLocks noChangeShapeType="1"/>
              </p:cNvSpPr>
              <p:nvPr/>
            </p:nvSpPr>
            <p:spPr bwMode="auto">
              <a:xfrm flipH="1">
                <a:off x="2439" y="2910"/>
                <a:ext cx="42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5" name="Line 93"/>
              <p:cNvSpPr>
                <a:spLocks noChangeShapeType="1"/>
              </p:cNvSpPr>
              <p:nvPr/>
            </p:nvSpPr>
            <p:spPr bwMode="auto">
              <a:xfrm flipH="1">
                <a:off x="2457" y="2916"/>
                <a:ext cx="21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3" name="Line 94"/>
            <p:cNvSpPr>
              <a:spLocks noChangeShapeType="1"/>
            </p:cNvSpPr>
            <p:nvPr/>
          </p:nvSpPr>
          <p:spPr bwMode="auto">
            <a:xfrm>
              <a:off x="2294" y="1258"/>
              <a:ext cx="26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84" name="Group 95"/>
            <p:cNvGrpSpPr>
              <a:grpSpLocks/>
            </p:cNvGrpSpPr>
            <p:nvPr/>
          </p:nvGrpSpPr>
          <p:grpSpPr bwMode="auto">
            <a:xfrm>
              <a:off x="2710" y="298"/>
              <a:ext cx="2132" cy="960"/>
              <a:chOff x="3552" y="1248"/>
              <a:chExt cx="1968" cy="960"/>
            </a:xfrm>
          </p:grpSpPr>
          <p:sp>
            <p:nvSpPr>
              <p:cNvPr id="36891" name="Line 96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2" name="Line 97"/>
              <p:cNvSpPr>
                <a:spLocks noChangeShapeType="1"/>
              </p:cNvSpPr>
              <p:nvPr/>
            </p:nvSpPr>
            <p:spPr bwMode="auto">
              <a:xfrm flipV="1">
                <a:off x="3552" y="1248"/>
                <a:ext cx="0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Line 98"/>
              <p:cNvSpPr>
                <a:spLocks noChangeShapeType="1"/>
              </p:cNvSpPr>
              <p:nvPr/>
            </p:nvSpPr>
            <p:spPr bwMode="auto">
              <a:xfrm flipV="1">
                <a:off x="5520" y="1248"/>
                <a:ext cx="0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4" name="Line 99"/>
              <p:cNvSpPr>
                <a:spLocks noChangeShapeType="1"/>
              </p:cNvSpPr>
              <p:nvPr/>
            </p:nvSpPr>
            <p:spPr bwMode="auto">
              <a:xfrm flipH="1">
                <a:off x="3552" y="1248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5" name="Oval 100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92" cy="192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896" name="Oval 101"/>
              <p:cNvSpPr>
                <a:spLocks noChangeArrowheads="1"/>
              </p:cNvSpPr>
              <p:nvPr/>
            </p:nvSpPr>
            <p:spPr bwMode="auto">
              <a:xfrm>
                <a:off x="4944" y="2016"/>
                <a:ext cx="192" cy="192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36885" name="Rectangle 102"/>
            <p:cNvSpPr>
              <a:spLocks noChangeArrowheads="1"/>
            </p:cNvSpPr>
            <p:nvPr/>
          </p:nvSpPr>
          <p:spPr bwMode="auto">
            <a:xfrm>
              <a:off x="2721" y="345"/>
              <a:ext cx="3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886" name="Text Box 103"/>
            <p:cNvSpPr txBox="1">
              <a:spLocks noChangeArrowheads="1"/>
            </p:cNvSpPr>
            <p:nvPr/>
          </p:nvSpPr>
          <p:spPr bwMode="auto">
            <a:xfrm>
              <a:off x="4541" y="345"/>
              <a:ext cx="28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sym typeface="Math5" pitchFamily="2" charset="2"/>
                </a:rPr>
                <a:t>B</a:t>
              </a:r>
            </a:p>
          </p:txBody>
        </p:sp>
        <p:sp>
          <p:nvSpPr>
            <p:cNvPr id="36887" name="Text Box 104"/>
            <p:cNvSpPr txBox="1">
              <a:spLocks noChangeArrowheads="1"/>
            </p:cNvSpPr>
            <p:nvPr/>
          </p:nvSpPr>
          <p:spPr bwMode="auto">
            <a:xfrm>
              <a:off x="3515" y="345"/>
              <a:ext cx="4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sym typeface="Math5" pitchFamily="2" charset="2"/>
                </a:rPr>
                <a:t>10</a:t>
              </a:r>
              <a:r>
                <a:rPr kumimoji="1" lang="en-US" altLang="zh-CN" sz="2400">
                  <a:latin typeface="Times New Roman" panose="02020603050405020304" pitchFamily="18" charset="0"/>
                  <a:sym typeface="Math5" pitchFamily="2" charset="2"/>
                </a:rPr>
                <a:t>m</a:t>
              </a:r>
              <a:endParaRPr kumimoji="1" lang="en-US" altLang="zh-CN" sz="2800">
                <a:latin typeface="Times New Roman" panose="02020603050405020304" pitchFamily="18" charset="0"/>
                <a:sym typeface="Math5" pitchFamily="2" charset="2"/>
              </a:endParaRPr>
            </a:p>
          </p:txBody>
        </p:sp>
        <p:cxnSp>
          <p:nvCxnSpPr>
            <p:cNvPr id="36888" name="AutoShape 105"/>
            <p:cNvCxnSpPr>
              <a:cxnSpLocks noChangeShapeType="1"/>
            </p:cNvCxnSpPr>
            <p:nvPr/>
          </p:nvCxnSpPr>
          <p:spPr bwMode="auto">
            <a:xfrm>
              <a:off x="2710" y="394"/>
              <a:ext cx="2107" cy="0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9" name="Rectangle 106"/>
            <p:cNvSpPr>
              <a:spLocks noChangeArrowheads="1"/>
            </p:cNvSpPr>
            <p:nvPr/>
          </p:nvSpPr>
          <p:spPr bwMode="auto">
            <a:xfrm>
              <a:off x="3606" y="0"/>
              <a:ext cx="43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S'</a:t>
              </a:r>
            </a:p>
          </p:txBody>
        </p:sp>
        <p:sp>
          <p:nvSpPr>
            <p:cNvPr id="36890" name="Rectangle 107"/>
            <p:cNvSpPr>
              <a:spLocks noChangeArrowheads="1"/>
            </p:cNvSpPr>
            <p:nvPr/>
          </p:nvSpPr>
          <p:spPr bwMode="auto">
            <a:xfrm>
              <a:off x="2229" y="932"/>
              <a:ext cx="43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36876" name="Rectangle 109">
            <a:hlinkClick r:id="" action="ppaction://macro?name=TimerOnOff"/>
          </p:cNvPr>
          <p:cNvSpPr>
            <a:spLocks noChangeArrowheads="1"/>
          </p:cNvSpPr>
          <p:nvPr/>
        </p:nvSpPr>
        <p:spPr bwMode="auto">
          <a:xfrm>
            <a:off x="8528050" y="-41275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6878" name="Object 115"/>
          <p:cNvGraphicFramePr>
            <a:graphicFrameLocks noChangeAspect="1"/>
          </p:cNvGraphicFramePr>
          <p:nvPr/>
        </p:nvGraphicFramePr>
        <p:xfrm>
          <a:off x="844550" y="-41275"/>
          <a:ext cx="2517775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7" name="Equation" r:id="rId11" imgW="1009577" imgH="743040" progId="Equation.DSMT4">
                  <p:embed/>
                </p:oleObj>
              </mc:Choice>
              <mc:Fallback>
                <p:oleObj name="Equation" r:id="rId11" imgW="1009577" imgH="74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44550" y="-41275"/>
                        <a:ext cx="2517775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5624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36" grpId="0" autoUpdateAnimBg="0"/>
      <p:bldP spid="20073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D1AB7-5A32-4E62-963E-DEFC3D1639AA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92150" y="77788"/>
            <a:ext cx="5381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节  洛仑兹速度变换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35200"/>
              </p:ext>
            </p:extLst>
          </p:nvPr>
        </p:nvGraphicFramePr>
        <p:xfrm>
          <a:off x="3750129" y="1731964"/>
          <a:ext cx="2090765" cy="1080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6"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129" y="1731964"/>
                        <a:ext cx="2090765" cy="1080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538964"/>
              </p:ext>
            </p:extLst>
          </p:nvPr>
        </p:nvGraphicFramePr>
        <p:xfrm>
          <a:off x="1600200" y="1731964"/>
          <a:ext cx="1950556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7" name="Equation" r:id="rId5" imgW="736560" imgH="393480" progId="Equation.DSMT4">
                  <p:embed/>
                </p:oleObj>
              </mc:Choice>
              <mc:Fallback>
                <p:oleObj name="Equation" r:id="rId5" imgW="7365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31964"/>
                        <a:ext cx="1950556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515405"/>
              </p:ext>
            </p:extLst>
          </p:nvPr>
        </p:nvGraphicFramePr>
        <p:xfrm>
          <a:off x="2700111" y="3212398"/>
          <a:ext cx="2591254" cy="125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8" name="Equation" r:id="rId7" imgW="990360" imgH="406080" progId="Equation.DSMT4">
                  <p:embed/>
                </p:oleObj>
              </mc:Choice>
              <mc:Fallback>
                <p:oleObj name="Equation" r:id="rId7" imgW="99036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111" y="3212398"/>
                        <a:ext cx="2591254" cy="1255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916919"/>
              </p:ext>
            </p:extLst>
          </p:nvPr>
        </p:nvGraphicFramePr>
        <p:xfrm>
          <a:off x="5840894" y="3170012"/>
          <a:ext cx="3010126" cy="1219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9" name="Equation" r:id="rId9" imgW="1091880" imgH="406080" progId="Equation.DSMT4">
                  <p:embed/>
                </p:oleObj>
              </mc:Choice>
              <mc:Fallback>
                <p:oleObj name="Equation" r:id="rId9" imgW="109188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894" y="3170012"/>
                        <a:ext cx="3010126" cy="1219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378325" y="4724400"/>
          <a:ext cx="2484438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Equation" r:id="rId11" imgW="819113" imgH="533356" progId="Equation.DSMT4">
                  <p:embed/>
                </p:oleObj>
              </mc:Choice>
              <mc:Fallback>
                <p:oleObj name="Equation" r:id="rId11" imgW="819113" imgH="53335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4724400"/>
                        <a:ext cx="2484438" cy="18018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60350" y="3217863"/>
            <a:ext cx="2220913" cy="1222375"/>
            <a:chOff x="234" y="1536"/>
            <a:chExt cx="1399" cy="770"/>
          </a:xfrm>
        </p:grpSpPr>
        <p:sp>
          <p:nvSpPr>
            <p:cNvPr id="20499" name="Text Box 9"/>
            <p:cNvSpPr txBox="1">
              <a:spLocks noChangeArrowheads="1"/>
            </p:cNvSpPr>
            <p:nvPr/>
          </p:nvSpPr>
          <p:spPr bwMode="auto">
            <a:xfrm>
              <a:off x="234" y="1640"/>
              <a:ext cx="1296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由洛仑兹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坐标变换</a:t>
              </a:r>
            </a:p>
          </p:txBody>
        </p:sp>
        <p:sp>
          <p:nvSpPr>
            <p:cNvPr id="20500" name="Rectangle 10"/>
            <p:cNvSpPr>
              <a:spLocks noChangeArrowheads="1"/>
            </p:cNvSpPr>
            <p:nvPr/>
          </p:nvSpPr>
          <p:spPr bwMode="auto">
            <a:xfrm>
              <a:off x="240" y="1536"/>
              <a:ext cx="115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501" name="AutoShape 11"/>
            <p:cNvSpPr>
              <a:spLocks noChangeArrowheads="1"/>
            </p:cNvSpPr>
            <p:nvPr/>
          </p:nvSpPr>
          <p:spPr bwMode="auto">
            <a:xfrm>
              <a:off x="1297" y="1920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23925" y="4918075"/>
            <a:ext cx="2819400" cy="1524000"/>
            <a:chOff x="288" y="2976"/>
            <a:chExt cx="1776" cy="960"/>
          </a:xfrm>
        </p:grpSpPr>
        <p:sp>
          <p:nvSpPr>
            <p:cNvPr id="20497" name="AutoShape 13"/>
            <p:cNvSpPr>
              <a:spLocks noChangeArrowheads="1"/>
            </p:cNvSpPr>
            <p:nvPr/>
          </p:nvSpPr>
          <p:spPr bwMode="auto">
            <a:xfrm>
              <a:off x="288" y="2976"/>
              <a:ext cx="1776" cy="960"/>
            </a:xfrm>
            <a:prstGeom prst="rightArrow">
              <a:avLst>
                <a:gd name="adj1" fmla="val 50000"/>
                <a:gd name="adj2" fmla="val 46250"/>
              </a:avLst>
            </a:prstGeom>
            <a:noFill/>
            <a:ln w="381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498" name="Text Box 14"/>
            <p:cNvSpPr txBox="1">
              <a:spLocks noChangeArrowheads="1"/>
            </p:cNvSpPr>
            <p:nvPr/>
          </p:nvSpPr>
          <p:spPr bwMode="auto">
            <a:xfrm>
              <a:off x="336" y="3264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上面两式之比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1000" y="1981200"/>
            <a:ext cx="1219200" cy="609600"/>
            <a:chOff x="336" y="720"/>
            <a:chExt cx="768" cy="384"/>
          </a:xfrm>
        </p:grpSpPr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>
              <a:off x="384" y="720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</a:t>
              </a:r>
            </a:p>
          </p:txBody>
        </p:sp>
        <p:sp>
          <p:nvSpPr>
            <p:cNvPr id="20496" name="Rectangle 17"/>
            <p:cNvSpPr>
              <a:spLocks noChangeArrowheads="1"/>
            </p:cNvSpPr>
            <p:nvPr/>
          </p:nvSpPr>
          <p:spPr bwMode="auto">
            <a:xfrm>
              <a:off x="336" y="720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301625" y="1216025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一、速度变换式</a:t>
            </a:r>
          </a:p>
        </p:txBody>
      </p:sp>
      <p:graphicFrame>
        <p:nvGraphicFramePr>
          <p:cNvPr id="20493" name="Object 21"/>
          <p:cNvGraphicFramePr>
            <a:graphicFrameLocks noChangeAspect="1"/>
          </p:cNvGraphicFramePr>
          <p:nvPr/>
        </p:nvGraphicFramePr>
        <p:xfrm>
          <a:off x="6403975" y="303213"/>
          <a:ext cx="2579688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Equation" r:id="rId13" imgW="933536" imgH="819041" progId="Equation.DSMT4">
                  <p:embed/>
                </p:oleObj>
              </mc:Choice>
              <mc:Fallback>
                <p:oleObj name="Equation" r:id="rId13" imgW="933536" imgH="81904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303213"/>
                        <a:ext cx="2579688" cy="2363787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1438" y="615950"/>
            <a:ext cx="6624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a typeface="隶书" panose="02010509060101010101" pitchFamily="49" charset="-122"/>
              </a:rPr>
              <a:t>Lorentz Velocity Transformation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78" grpId="0" autoUpdateAnimBg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E7DC79-5BD0-41F8-93C0-59A60FD8AE20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159250" y="2878138"/>
          <a:ext cx="35687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Equation" r:id="rId3" imgW="1352562" imgH="578031" progId="Equation.DSMT4">
                  <p:embed/>
                </p:oleObj>
              </mc:Choice>
              <mc:Fallback>
                <p:oleObj name="Equation" r:id="rId3" imgW="1352562" imgH="57803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2878138"/>
                        <a:ext cx="3568700" cy="17875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171950" y="4783138"/>
          <a:ext cx="3568700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Equation" r:id="rId5" imgW="1339936" imgH="578031" progId="Equation.DSMT4">
                  <p:embed/>
                </p:oleObj>
              </mc:Choice>
              <mc:Fallback>
                <p:oleObj name="Equation" r:id="rId5" imgW="1339936" imgH="57803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4783138"/>
                        <a:ext cx="3568700" cy="1785937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575837"/>
              </p:ext>
            </p:extLst>
          </p:nvPr>
        </p:nvGraphicFramePr>
        <p:xfrm>
          <a:off x="733426" y="990600"/>
          <a:ext cx="1843410" cy="127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Equation" r:id="rId7" imgW="583920" imgH="393480" progId="Equation.DSMT4">
                  <p:embed/>
                </p:oleObj>
              </mc:Choice>
              <mc:Fallback>
                <p:oleObj name="Equation" r:id="rId7" imgW="5839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6" y="990600"/>
                        <a:ext cx="1843410" cy="1273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61950" y="193675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由洛仑兹变换知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611240"/>
              </p:ext>
            </p:extLst>
          </p:nvPr>
        </p:nvGraphicFramePr>
        <p:xfrm>
          <a:off x="2648794" y="549275"/>
          <a:ext cx="1351868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9" imgW="380880" imgH="761760" progId="Equation.DSMT4">
                  <p:embed/>
                </p:oleObj>
              </mc:Choice>
              <mc:Fallback>
                <p:oleObj name="Equation" r:id="rId9" imgW="380880" imgH="761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794" y="549275"/>
                        <a:ext cx="1351868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9600" y="3048000"/>
            <a:ext cx="3124200" cy="1295400"/>
            <a:chOff x="384" y="2064"/>
            <a:chExt cx="1968" cy="816"/>
          </a:xfrm>
        </p:grpSpPr>
        <p:sp>
          <p:nvSpPr>
            <p:cNvPr id="21517" name="AutoShape 9"/>
            <p:cNvSpPr>
              <a:spLocks noChangeArrowheads="1"/>
            </p:cNvSpPr>
            <p:nvPr/>
          </p:nvSpPr>
          <p:spPr bwMode="auto">
            <a:xfrm>
              <a:off x="384" y="2064"/>
              <a:ext cx="1968" cy="816"/>
            </a:xfrm>
            <a:prstGeom prst="rightArrow">
              <a:avLst>
                <a:gd name="adj1" fmla="val 50000"/>
                <a:gd name="adj2" fmla="val 60294"/>
              </a:avLst>
            </a:prstGeom>
            <a:noFill/>
            <a:ln w="1905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18" name="Text Box 10"/>
            <p:cNvSpPr txBox="1">
              <a:spLocks noChangeArrowheads="1"/>
            </p:cNvSpPr>
            <p:nvPr/>
          </p:nvSpPr>
          <p:spPr bwMode="auto">
            <a:xfrm>
              <a:off x="480" y="2304"/>
              <a:ext cx="16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由上两式得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3400" y="4953000"/>
            <a:ext cx="3200400" cy="1295400"/>
            <a:chOff x="336" y="3120"/>
            <a:chExt cx="2016" cy="816"/>
          </a:xfrm>
        </p:grpSpPr>
        <p:sp>
          <p:nvSpPr>
            <p:cNvPr id="21515" name="AutoShape 12"/>
            <p:cNvSpPr>
              <a:spLocks noChangeArrowheads="1"/>
            </p:cNvSpPr>
            <p:nvPr/>
          </p:nvSpPr>
          <p:spPr bwMode="auto">
            <a:xfrm>
              <a:off x="336" y="3120"/>
              <a:ext cx="2016" cy="816"/>
            </a:xfrm>
            <a:prstGeom prst="rightArrow">
              <a:avLst>
                <a:gd name="adj1" fmla="val 50000"/>
                <a:gd name="adj2" fmla="val 61765"/>
              </a:avLst>
            </a:prstGeom>
            <a:noFill/>
            <a:ln w="1905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16" name="Text Box 13"/>
            <p:cNvSpPr txBox="1">
              <a:spLocks noChangeArrowheads="1"/>
            </p:cNvSpPr>
            <p:nvPr/>
          </p:nvSpPr>
          <p:spPr bwMode="auto">
            <a:xfrm>
              <a:off x="588" y="3360"/>
              <a:ext cx="12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同理得</a:t>
              </a:r>
            </a:p>
          </p:txBody>
        </p:sp>
      </p:grpSp>
      <p:graphicFrame>
        <p:nvGraphicFramePr>
          <p:cNvPr id="215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647126"/>
              </p:ext>
            </p:extLst>
          </p:nvPr>
        </p:nvGraphicFramePr>
        <p:xfrm>
          <a:off x="5651731" y="193675"/>
          <a:ext cx="2878341" cy="1164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Equation" r:id="rId11" imgW="1091880" imgH="406080" progId="Equation.DSMT4">
                  <p:embed/>
                </p:oleObj>
              </mc:Choice>
              <mc:Fallback>
                <p:oleObj name="Equation" r:id="rId11" imgW="1091880" imgH="4060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731" y="193675"/>
                        <a:ext cx="2878341" cy="1164318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4602163" y="1484313"/>
            <a:ext cx="4129087" cy="5040312"/>
          </a:xfrm>
          <a:prstGeom prst="rect">
            <a:avLst/>
          </a:prstGeom>
          <a:solidFill>
            <a:srgbClr val="00CCFF">
              <a:alpha val="25098"/>
            </a:srgbClr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75665A-27F3-46D7-83AE-6009D1101BF6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250825" y="1484313"/>
            <a:ext cx="3889375" cy="5040312"/>
          </a:xfrm>
          <a:prstGeom prst="rect">
            <a:avLst/>
          </a:prstGeom>
          <a:solidFill>
            <a:srgbClr val="FFCC00">
              <a:alpha val="27843"/>
            </a:srgbClr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30438" y="128588"/>
            <a:ext cx="434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相对论速度变换式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15913" y="1500188"/>
          <a:ext cx="294005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6" name="公式" r:id="rId3" imgW="851073" imgH="469871" progId="Equation.3">
                  <p:embed/>
                </p:oleObj>
              </mc:Choice>
              <mc:Fallback>
                <p:oleObj name="公式" r:id="rId3" imgW="851073" imgH="46987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1500188"/>
                        <a:ext cx="294005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22263" y="3076575"/>
          <a:ext cx="38354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7" name="公式" r:id="rId5" imgW="1371501" imgH="489073" progId="Equation.3">
                  <p:embed/>
                </p:oleObj>
              </mc:Choice>
              <mc:Fallback>
                <p:oleObj name="公式" r:id="rId5" imgW="1371501" imgH="4890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3076575"/>
                        <a:ext cx="38354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39725" y="4846638"/>
          <a:ext cx="376078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8" name="公式" r:id="rId7" imgW="1352562" imgH="469871" progId="Equation.3">
                  <p:embed/>
                </p:oleObj>
              </mc:Choice>
              <mc:Fallback>
                <p:oleObj name="公式" r:id="rId7" imgW="1352562" imgH="46987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846638"/>
                        <a:ext cx="376078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665663" y="1423988"/>
          <a:ext cx="29003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" name="公式" r:id="rId9" imgW="851073" imgH="469871" progId="Equation.3">
                  <p:embed/>
                </p:oleObj>
              </mc:Choice>
              <mc:Fallback>
                <p:oleObj name="公式" r:id="rId9" imgW="851073" imgH="46987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1423988"/>
                        <a:ext cx="2900362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4681538" y="3000375"/>
          <a:ext cx="3897312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" name="公式" r:id="rId11" imgW="1371501" imgH="489073" progId="Equation.3">
                  <p:embed/>
                </p:oleObj>
              </mc:Choice>
              <mc:Fallback>
                <p:oleObj name="公式" r:id="rId11" imgW="1371501" imgH="48907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3000375"/>
                        <a:ext cx="3897312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772025" y="4779963"/>
          <a:ext cx="394493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公式" r:id="rId13" imgW="1352562" imgH="469871" progId="Equation.3">
                  <p:embed/>
                </p:oleObj>
              </mc:Choice>
              <mc:Fallback>
                <p:oleObj name="公式" r:id="rId13" imgW="1352562" imgH="46987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4779963"/>
                        <a:ext cx="3944938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5761038" y="819150"/>
            <a:ext cx="170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逆变换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1200150" y="84772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正变换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nimBg="1"/>
      <p:bldP spid="17422" grpId="0" animBg="1"/>
      <p:bldP spid="17410" grpId="0" build="p" autoUpdateAnimBg="0"/>
      <p:bldP spid="2" grpId="0" build="p" autoUpdateAnimBg="0"/>
      <p:bldP spid="174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D09AC9-E95D-47B2-BB04-947940A622C8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1212850" y="2203450"/>
          <a:ext cx="7808913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Equation" r:id="rId3" imgW="3886200" imgH="1168400" progId="Equation.DSMT4">
                  <p:embed/>
                </p:oleObj>
              </mc:Choice>
              <mc:Fallback>
                <p:oleObj name="Equation" r:id="rId3" imgW="3886200" imgH="1168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203450"/>
                        <a:ext cx="7808913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028825" y="4956175"/>
            <a:ext cx="654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符合实验事实和光速不变原理。</a:t>
            </a:r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1679575" y="6059488"/>
            <a:ext cx="6923088" cy="55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不可能通过参考系变换实现超光速！</a:t>
            </a:r>
          </a:p>
        </p:txBody>
      </p:sp>
      <p:sp>
        <p:nvSpPr>
          <p:cNvPr id="109587" name="Text Box 19"/>
          <p:cNvSpPr txBox="1">
            <a:spLocks noChangeArrowheads="1"/>
          </p:cNvSpPr>
          <p:nvPr/>
        </p:nvSpPr>
        <p:spPr bwMode="auto">
          <a:xfrm>
            <a:off x="141288" y="0"/>
            <a:ext cx="1978025" cy="522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讨论：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44513" y="3638550"/>
            <a:ext cx="4425950" cy="523875"/>
            <a:chOff x="297404" y="2908950"/>
            <a:chExt cx="4425950" cy="523875"/>
          </a:xfrm>
        </p:grpSpPr>
        <p:sp>
          <p:nvSpPr>
            <p:cNvPr id="39947" name="Text Box 4"/>
            <p:cNvSpPr txBox="1">
              <a:spLocks noChangeArrowheads="1"/>
            </p:cNvSpPr>
            <p:nvPr/>
          </p:nvSpPr>
          <p:spPr bwMode="auto">
            <a:xfrm>
              <a:off x="297404" y="2908950"/>
              <a:ext cx="4425950" cy="523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 eaLnBrk="1" hangingPunct="1">
                <a:defRPr/>
              </a:pPr>
              <a:r>
                <a:rPr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当</a:t>
              </a:r>
              <a:r>
                <a:rPr lang="en-US" altLang="zh-CN" sz="28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u </a:t>
              </a:r>
              <a:r>
                <a:rPr lang="en-US" altLang="zh-CN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= </a:t>
              </a:r>
              <a:r>
                <a:rPr lang="en-US" altLang="zh-CN" sz="28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时，得</a:t>
              </a:r>
              <a:endPara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23578" name="Object 3"/>
            <p:cNvGraphicFramePr>
              <a:graphicFrameLocks noChangeAspect="1"/>
            </p:cNvGraphicFramePr>
            <p:nvPr/>
          </p:nvGraphicFramePr>
          <p:xfrm>
            <a:off x="2620309" y="2948545"/>
            <a:ext cx="920750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0" name="Equation" r:id="rId5" imgW="317623" imgH="114431" progId="Equation.DSMT4">
                    <p:embed/>
                  </p:oleObj>
                </mc:Choice>
                <mc:Fallback>
                  <p:oleObj name="Equation" r:id="rId5" imgW="317623" imgH="114431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309" y="2948545"/>
                          <a:ext cx="920750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90538" y="5518150"/>
            <a:ext cx="4425950" cy="523875"/>
            <a:chOff x="297404" y="2908950"/>
            <a:chExt cx="4425950" cy="523875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297404" y="2908950"/>
              <a:ext cx="4425950" cy="523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 eaLnBrk="1" hangingPunct="1">
                <a:defRPr/>
              </a:pPr>
              <a:r>
                <a:rPr lang="en-US" altLang="zh-CN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、当</a:t>
              </a:r>
              <a:r>
                <a:rPr lang="en-US" altLang="zh-CN" sz="28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u </a:t>
              </a:r>
              <a:r>
                <a:rPr lang="en-US" altLang="zh-CN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&lt; </a:t>
              </a:r>
              <a:r>
                <a:rPr lang="en-US" altLang="zh-CN" sz="28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时，得</a:t>
              </a:r>
              <a:endPara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23576" name="Object 4"/>
            <p:cNvGraphicFramePr>
              <a:graphicFrameLocks noChangeAspect="1"/>
            </p:cNvGraphicFramePr>
            <p:nvPr/>
          </p:nvGraphicFramePr>
          <p:xfrm>
            <a:off x="3100143" y="2948546"/>
            <a:ext cx="920750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1" name="Equation" r:id="rId7" imgW="317623" imgH="114431" progId="Equation.DSMT4">
                    <p:embed/>
                  </p:oleObj>
                </mc:Choice>
                <mc:Fallback>
                  <p:oleObj name="Equation" r:id="rId7" imgW="317623" imgH="11443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0143" y="2948546"/>
                          <a:ext cx="920750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41"/>
          <p:cNvGrpSpPr>
            <a:grpSpLocks/>
          </p:cNvGrpSpPr>
          <p:nvPr/>
        </p:nvGrpSpPr>
        <p:grpSpPr bwMode="auto">
          <a:xfrm>
            <a:off x="519113" y="4219575"/>
            <a:ext cx="8108950" cy="954088"/>
            <a:chOff x="-20" y="2496"/>
            <a:chExt cx="5108" cy="601"/>
          </a:xfrm>
        </p:grpSpPr>
        <p:sp>
          <p:nvSpPr>
            <p:cNvPr id="23572" name="Text Box 1031"/>
            <p:cNvSpPr txBox="1">
              <a:spLocks noChangeArrowheads="1"/>
            </p:cNvSpPr>
            <p:nvPr/>
          </p:nvSpPr>
          <p:spPr bwMode="auto">
            <a:xfrm>
              <a:off x="-20" y="2496"/>
              <a:ext cx="5108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即光在真空中的传播速率对于  系和对于  系的速率相等。</a:t>
              </a:r>
            </a:p>
          </p:txBody>
        </p:sp>
        <p:graphicFrame>
          <p:nvGraphicFramePr>
            <p:cNvPr id="23573" name="Object 1039"/>
            <p:cNvGraphicFramePr>
              <a:graphicFrameLocks noChangeAspect="1"/>
            </p:cNvGraphicFramePr>
            <p:nvPr/>
          </p:nvGraphicFramePr>
          <p:xfrm>
            <a:off x="2955" y="2538"/>
            <a:ext cx="25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2" name="Equation" r:id="rId9" imgW="82464" imgH="114431" progId="Equation.DSMT4">
                    <p:embed/>
                  </p:oleObj>
                </mc:Choice>
                <mc:Fallback>
                  <p:oleObj name="Equation" r:id="rId9" imgW="82464" imgH="114431" progId="Equation.DSMT4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2538"/>
                          <a:ext cx="25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1040"/>
            <p:cNvGraphicFramePr>
              <a:graphicFrameLocks noChangeAspect="1"/>
            </p:cNvGraphicFramePr>
            <p:nvPr/>
          </p:nvGraphicFramePr>
          <p:xfrm>
            <a:off x="4035" y="2542"/>
            <a:ext cx="31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3" name="Equation" r:id="rId11" imgW="120736" imgH="114431" progId="Equation.DSMT4">
                    <p:embed/>
                  </p:oleObj>
                </mc:Choice>
                <mc:Fallback>
                  <p:oleObj name="Equation" r:id="rId11" imgW="120736" imgH="114431" progId="Equation.DSMT4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5" y="2542"/>
                          <a:ext cx="31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1035"/>
          <p:cNvGraphicFramePr>
            <a:graphicFrameLocks noChangeAspect="1"/>
          </p:cNvGraphicFramePr>
          <p:nvPr/>
        </p:nvGraphicFramePr>
        <p:xfrm>
          <a:off x="1289050" y="711200"/>
          <a:ext cx="2782888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4" name="Equation" r:id="rId13" imgW="844365" imgH="533356" progId="Equation.DSMT4">
                  <p:embed/>
                </p:oleObj>
              </mc:Choice>
              <mc:Fallback>
                <p:oleObj name="Equation" r:id="rId13" imgW="844365" imgH="533356" progId="Equation.DSMT4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711200"/>
                        <a:ext cx="2782888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36"/>
          <p:cNvGraphicFramePr>
            <a:graphicFrameLocks noChangeAspect="1"/>
          </p:cNvGraphicFramePr>
          <p:nvPr/>
        </p:nvGraphicFramePr>
        <p:xfrm>
          <a:off x="4108450" y="688975"/>
          <a:ext cx="19716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5" name="Equation" r:id="rId15" imgW="578035" imgH="533356" progId="Equation.DSMT4">
                  <p:embed/>
                </p:oleObj>
              </mc:Choice>
              <mc:Fallback>
                <p:oleObj name="Equation" r:id="rId15" imgW="578035" imgH="533356" progId="Equation.DSMT4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688975"/>
                        <a:ext cx="1971675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37"/>
          <p:cNvGraphicFramePr>
            <a:graphicFrameLocks noChangeAspect="1"/>
          </p:cNvGraphicFramePr>
          <p:nvPr/>
        </p:nvGraphicFramePr>
        <p:xfrm>
          <a:off x="6310313" y="1111250"/>
          <a:ext cx="7350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6" name="Equation" r:id="rId17" imgW="171635" imgH="69756" progId="Equation.DSMT4">
                  <p:embed/>
                </p:oleObj>
              </mc:Choice>
              <mc:Fallback>
                <p:oleObj name="Equation" r:id="rId17" imgW="171635" imgH="69756" progId="Equation.DSMT4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1111250"/>
                        <a:ext cx="7350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58788" y="2921000"/>
            <a:ext cx="4425950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 eaLnBrk="1" hangingPunct="1"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endParaRPr lang="en-US" altLang="zh-CN" sz="28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327150" y="92075"/>
            <a:ext cx="5556250" cy="627063"/>
            <a:chOff x="458788" y="469680"/>
            <a:chExt cx="5556250" cy="627063"/>
          </a:xfrm>
        </p:grpSpPr>
        <p:sp>
          <p:nvSpPr>
            <p:cNvPr id="23570" name="Text Box 2"/>
            <p:cNvSpPr txBox="1">
              <a:spLocks noChangeArrowheads="1"/>
            </p:cNvSpPr>
            <p:nvPr/>
          </p:nvSpPr>
          <p:spPr bwMode="auto">
            <a:xfrm>
              <a:off x="458788" y="506413"/>
              <a:ext cx="5556250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、对于一维运动，若</a:t>
              </a:r>
            </a:p>
          </p:txBody>
        </p:sp>
        <p:graphicFrame>
          <p:nvGraphicFramePr>
            <p:cNvPr id="23571" name="Object 22"/>
            <p:cNvGraphicFramePr>
              <a:graphicFrameLocks noChangeAspect="1"/>
            </p:cNvGraphicFramePr>
            <p:nvPr/>
          </p:nvGraphicFramePr>
          <p:xfrm>
            <a:off x="4021279" y="469680"/>
            <a:ext cx="131286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7" name="Equation" r:id="rId19" imgW="355501" imgH="158714" progId="Equation.DSMT4">
                    <p:embed/>
                  </p:oleObj>
                </mc:Choice>
                <mc:Fallback>
                  <p:oleObj name="Equation" r:id="rId19" imgW="355501" imgH="158714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279" y="469680"/>
                          <a:ext cx="1312863" cy="627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38150" y="2178050"/>
            <a:ext cx="2193925" cy="522288"/>
            <a:chOff x="458789" y="506413"/>
            <a:chExt cx="2194122" cy="522287"/>
          </a:xfrm>
        </p:grpSpPr>
        <p:sp>
          <p:nvSpPr>
            <p:cNvPr id="23568" name="Text Box 2"/>
            <p:cNvSpPr txBox="1">
              <a:spLocks noChangeArrowheads="1"/>
            </p:cNvSpPr>
            <p:nvPr/>
          </p:nvSpPr>
          <p:spPr bwMode="auto">
            <a:xfrm>
              <a:off x="458789" y="506413"/>
              <a:ext cx="2194122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             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569" name="Object 23"/>
            <p:cNvGraphicFramePr>
              <a:graphicFrameLocks noChangeAspect="1"/>
            </p:cNvGraphicFramePr>
            <p:nvPr/>
          </p:nvGraphicFramePr>
          <p:xfrm>
            <a:off x="941153" y="583409"/>
            <a:ext cx="1081087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8" name="Equation" r:id="rId21" imgW="285664" imgH="69756" progId="Equation.DSMT4">
                    <p:embed/>
                  </p:oleObj>
                </mc:Choice>
                <mc:Fallback>
                  <p:oleObj name="Equation" r:id="rId21" imgW="285664" imgH="69756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153" y="583409"/>
                          <a:ext cx="1081087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0" grpId="0" autoUpdateAnimBg="0"/>
      <p:bldP spid="109585" grpId="0" autoUpdateAnimBg="0"/>
      <p:bldP spid="109587" grpId="0" autoUpdateAnimBg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8ABC1D-9E34-4708-B83D-BD6BC18CDF7D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9525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二、速度方向的变换关系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788988" y="378142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787525" y="3575050"/>
          <a:ext cx="4332288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7" name="公式" r:id="rId3" imgW="1555762" imgH="501614" progId="Equation.3">
                  <p:embed/>
                </p:oleObj>
              </mc:Choice>
              <mc:Fallback>
                <p:oleObj name="公式" r:id="rId3" imgW="1555762" imgH="50161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3575050"/>
                        <a:ext cx="4332288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2" name="Object 38"/>
          <p:cNvGraphicFramePr>
            <a:graphicFrameLocks noChangeAspect="1"/>
          </p:cNvGraphicFramePr>
          <p:nvPr/>
        </p:nvGraphicFramePr>
        <p:xfrm>
          <a:off x="1736725" y="5067300"/>
          <a:ext cx="484028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8" name="Equation" r:id="rId5" imgW="1936910" imgH="622315" progId="Equation.DSMT4">
                  <p:embed/>
                </p:oleObj>
              </mc:Choice>
              <mc:Fallback>
                <p:oleObj name="Equation" r:id="rId5" imgW="1936910" imgH="622315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5067300"/>
                        <a:ext cx="4840288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971550" y="692150"/>
            <a:ext cx="3516313" cy="2884488"/>
            <a:chOff x="567" y="663"/>
            <a:chExt cx="2215" cy="1817"/>
          </a:xfrm>
        </p:grpSpPr>
        <p:sp>
          <p:nvSpPr>
            <p:cNvPr id="25626" name="Text Box 40"/>
            <p:cNvSpPr txBox="1">
              <a:spLocks noChangeArrowheads="1"/>
            </p:cNvSpPr>
            <p:nvPr/>
          </p:nvSpPr>
          <p:spPr bwMode="auto">
            <a:xfrm>
              <a:off x="612" y="66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25627" name="Line 41"/>
            <p:cNvSpPr>
              <a:spLocks noChangeShapeType="1"/>
            </p:cNvSpPr>
            <p:nvPr/>
          </p:nvSpPr>
          <p:spPr bwMode="auto">
            <a:xfrm flipV="1">
              <a:off x="839" y="2205"/>
              <a:ext cx="172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8" name="Text Box 42"/>
            <p:cNvSpPr txBox="1">
              <a:spLocks noChangeArrowheads="1"/>
            </p:cNvSpPr>
            <p:nvPr/>
          </p:nvSpPr>
          <p:spPr bwMode="auto">
            <a:xfrm>
              <a:off x="2381" y="2115"/>
              <a:ext cx="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25629" name="Line 43"/>
            <p:cNvSpPr>
              <a:spLocks noChangeShapeType="1"/>
            </p:cNvSpPr>
            <p:nvPr/>
          </p:nvSpPr>
          <p:spPr bwMode="auto">
            <a:xfrm flipH="1" flipV="1">
              <a:off x="839" y="799"/>
              <a:ext cx="0" cy="1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Text Box 44"/>
            <p:cNvSpPr txBox="1">
              <a:spLocks noChangeArrowheads="1"/>
            </p:cNvSpPr>
            <p:nvPr/>
          </p:nvSpPr>
          <p:spPr bwMode="auto">
            <a:xfrm>
              <a:off x="567" y="207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graphicFrame>
          <p:nvGraphicFramePr>
            <p:cNvPr id="25631" name="Object 45"/>
            <p:cNvGraphicFramePr>
              <a:graphicFrameLocks noChangeAspect="1"/>
            </p:cNvGraphicFramePr>
            <p:nvPr/>
          </p:nvGraphicFramePr>
          <p:xfrm>
            <a:off x="567" y="1073"/>
            <a:ext cx="23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9" name="公式" r:id="rId7" imgW="82464" imgH="114431" progId="Equation.3">
                    <p:embed/>
                  </p:oleObj>
                </mc:Choice>
                <mc:Fallback>
                  <p:oleObj name="公式" r:id="rId7" imgW="82464" imgH="114431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073"/>
                          <a:ext cx="23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2" name="Line 46"/>
            <p:cNvSpPr>
              <a:spLocks noChangeShapeType="1"/>
            </p:cNvSpPr>
            <p:nvPr/>
          </p:nvSpPr>
          <p:spPr bwMode="auto">
            <a:xfrm>
              <a:off x="1247" y="1557"/>
              <a:ext cx="105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47"/>
            <p:cNvSpPr>
              <a:spLocks noChangeShapeType="1"/>
            </p:cNvSpPr>
            <p:nvPr/>
          </p:nvSpPr>
          <p:spPr bwMode="auto">
            <a:xfrm flipH="1" flipV="1">
              <a:off x="2284" y="969"/>
              <a:ext cx="0" cy="58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Line 48"/>
            <p:cNvSpPr>
              <a:spLocks noChangeShapeType="1"/>
            </p:cNvSpPr>
            <p:nvPr/>
          </p:nvSpPr>
          <p:spPr bwMode="auto">
            <a:xfrm flipV="1">
              <a:off x="1247" y="981"/>
              <a:ext cx="1056" cy="5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35" name="Object 49"/>
            <p:cNvGraphicFramePr>
              <a:graphicFrameLocks noChangeAspect="1"/>
            </p:cNvGraphicFramePr>
            <p:nvPr/>
          </p:nvGraphicFramePr>
          <p:xfrm>
            <a:off x="2699" y="1921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0" name="Equation" r:id="rId9" imgW="114151" imgH="215619" progId="Equation.3">
                    <p:embed/>
                  </p:oleObj>
                </mc:Choice>
                <mc:Fallback>
                  <p:oleObj name="Equation" r:id="rId9" imgW="114151" imgH="215619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921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6" name="Object 50"/>
            <p:cNvGraphicFramePr>
              <a:graphicFrameLocks noChangeAspect="1"/>
            </p:cNvGraphicFramePr>
            <p:nvPr/>
          </p:nvGraphicFramePr>
          <p:xfrm>
            <a:off x="1696" y="903"/>
            <a:ext cx="28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1" name="公式" r:id="rId11" imgW="69838" imgH="114431" progId="Equation.3">
                    <p:embed/>
                  </p:oleObj>
                </mc:Choice>
                <mc:Fallback>
                  <p:oleObj name="公式" r:id="rId11" imgW="69838" imgH="114431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903"/>
                          <a:ext cx="28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7" name="Object 51"/>
            <p:cNvGraphicFramePr>
              <a:graphicFrameLocks noChangeAspect="1"/>
            </p:cNvGraphicFramePr>
            <p:nvPr/>
          </p:nvGraphicFramePr>
          <p:xfrm>
            <a:off x="1993" y="1499"/>
            <a:ext cx="406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2" name="公式" r:id="rId13" imgW="120736" imgH="158714" progId="Equation.3">
                    <p:embed/>
                  </p:oleObj>
                </mc:Choice>
                <mc:Fallback>
                  <p:oleObj name="公式" r:id="rId13" imgW="120736" imgH="158714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1499"/>
                          <a:ext cx="406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8" name="Object 52"/>
            <p:cNvGraphicFramePr>
              <a:graphicFrameLocks noChangeAspect="1"/>
            </p:cNvGraphicFramePr>
            <p:nvPr/>
          </p:nvGraphicFramePr>
          <p:xfrm>
            <a:off x="2291" y="837"/>
            <a:ext cx="359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3" name="公式" r:id="rId15" imgW="120736" imgH="171646" progId="Equation.3">
                    <p:embed/>
                  </p:oleObj>
                </mc:Choice>
                <mc:Fallback>
                  <p:oleObj name="公式" r:id="rId15" imgW="120736" imgH="171646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837"/>
                          <a:ext cx="359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9" name="Object 53"/>
            <p:cNvGraphicFramePr>
              <a:graphicFrameLocks noChangeAspect="1"/>
            </p:cNvGraphicFramePr>
            <p:nvPr/>
          </p:nvGraphicFramePr>
          <p:xfrm>
            <a:off x="1565" y="1344"/>
            <a:ext cx="17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4" name="公式" r:id="rId17" imgW="69838" imgH="114431" progId="Equation.3">
                    <p:embed/>
                  </p:oleObj>
                </mc:Choice>
                <mc:Fallback>
                  <p:oleObj name="公式" r:id="rId17" imgW="69838" imgH="114431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344"/>
                          <a:ext cx="177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0" name="Text Box 54"/>
            <p:cNvSpPr txBox="1">
              <a:spLocks noChangeArrowheads="1"/>
            </p:cNvSpPr>
            <p:nvPr/>
          </p:nvSpPr>
          <p:spPr bwMode="auto">
            <a:xfrm>
              <a:off x="972" y="1501"/>
              <a:ext cx="2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5641" name="Oval 55"/>
            <p:cNvSpPr>
              <a:spLocks noChangeArrowheads="1"/>
            </p:cNvSpPr>
            <p:nvPr/>
          </p:nvSpPr>
          <p:spPr bwMode="auto">
            <a:xfrm>
              <a:off x="1225" y="1535"/>
              <a:ext cx="48" cy="50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42" name="Arc 56"/>
            <p:cNvSpPr>
              <a:spLocks/>
            </p:cNvSpPr>
            <p:nvPr/>
          </p:nvSpPr>
          <p:spPr bwMode="auto">
            <a:xfrm>
              <a:off x="1447" y="1441"/>
              <a:ext cx="90" cy="113"/>
            </a:xfrm>
            <a:custGeom>
              <a:avLst/>
              <a:gdLst>
                <a:gd name="T0" fmla="*/ 0 w 21600"/>
                <a:gd name="T1" fmla="*/ 0 h 27128"/>
                <a:gd name="T2" fmla="*/ 0 w 21600"/>
                <a:gd name="T3" fmla="*/ 0 h 27128"/>
                <a:gd name="T4" fmla="*/ 0 w 21600"/>
                <a:gd name="T5" fmla="*/ 0 h 2712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128"/>
                <a:gd name="T11" fmla="*/ 21600 w 21600"/>
                <a:gd name="T12" fmla="*/ 27128 h 27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12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65"/>
                    <a:pt x="21358" y="25324"/>
                    <a:pt x="20880" y="27127"/>
                  </a:cubicBezTo>
                </a:path>
                <a:path w="21600" h="2712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65"/>
                    <a:pt x="21358" y="25324"/>
                    <a:pt x="20880" y="2712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5003800" y="836613"/>
            <a:ext cx="3367088" cy="2789237"/>
            <a:chOff x="3152" y="527"/>
            <a:chExt cx="2121" cy="1757"/>
          </a:xfrm>
        </p:grpSpPr>
        <p:sp>
          <p:nvSpPr>
            <p:cNvPr id="25609" name="Line 58"/>
            <p:cNvSpPr>
              <a:spLocks noChangeShapeType="1"/>
            </p:cNvSpPr>
            <p:nvPr/>
          </p:nvSpPr>
          <p:spPr bwMode="auto">
            <a:xfrm flipV="1">
              <a:off x="3445" y="618"/>
              <a:ext cx="0" cy="136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59"/>
            <p:cNvSpPr>
              <a:spLocks noChangeShapeType="1"/>
            </p:cNvSpPr>
            <p:nvPr/>
          </p:nvSpPr>
          <p:spPr bwMode="auto">
            <a:xfrm>
              <a:off x="3434" y="1979"/>
              <a:ext cx="1759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1" name="Object 60"/>
            <p:cNvGraphicFramePr>
              <a:graphicFrameLocks noChangeAspect="1"/>
            </p:cNvGraphicFramePr>
            <p:nvPr/>
          </p:nvGraphicFramePr>
          <p:xfrm>
            <a:off x="3152" y="527"/>
            <a:ext cx="30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5" name="公式" r:id="rId19" imgW="114423" imgH="133241" progId="Equation.3">
                    <p:embed/>
                  </p:oleObj>
                </mc:Choice>
                <mc:Fallback>
                  <p:oleObj name="公式" r:id="rId19" imgW="114423" imgH="133241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527"/>
                          <a:ext cx="30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61"/>
            <p:cNvGraphicFramePr>
              <a:graphicFrameLocks noChangeAspect="1"/>
            </p:cNvGraphicFramePr>
            <p:nvPr/>
          </p:nvGraphicFramePr>
          <p:xfrm>
            <a:off x="3172" y="1887"/>
            <a:ext cx="25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6" name="公式" r:id="rId21" imgW="120736" imgH="114431" progId="Equation.3">
                    <p:embed/>
                  </p:oleObj>
                </mc:Choice>
                <mc:Fallback>
                  <p:oleObj name="公式" r:id="rId21" imgW="120736" imgH="114431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1887"/>
                          <a:ext cx="259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Object 62"/>
            <p:cNvGraphicFramePr>
              <a:graphicFrameLocks noChangeAspect="1"/>
            </p:cNvGraphicFramePr>
            <p:nvPr/>
          </p:nvGraphicFramePr>
          <p:xfrm>
            <a:off x="4967" y="1969"/>
            <a:ext cx="30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7" name="公式" r:id="rId23" imgW="114423" imgH="114431" progId="Equation.3">
                    <p:embed/>
                  </p:oleObj>
                </mc:Choice>
                <mc:Fallback>
                  <p:oleObj name="公式" r:id="rId23" imgW="114423" imgH="114431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969"/>
                          <a:ext cx="306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Line 63"/>
            <p:cNvSpPr>
              <a:spLocks noChangeShapeType="1"/>
            </p:cNvSpPr>
            <p:nvPr/>
          </p:nvSpPr>
          <p:spPr bwMode="auto">
            <a:xfrm flipV="1">
              <a:off x="3445" y="936"/>
              <a:ext cx="40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615" name="Object 64"/>
            <p:cNvGraphicFramePr>
              <a:graphicFrameLocks noChangeAspect="1"/>
            </p:cNvGraphicFramePr>
            <p:nvPr/>
          </p:nvGraphicFramePr>
          <p:xfrm>
            <a:off x="3753" y="615"/>
            <a:ext cx="25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8" name="公式" r:id="rId25" imgW="50899" imgH="114431" progId="Equation.3">
                    <p:embed/>
                  </p:oleObj>
                </mc:Choice>
                <mc:Fallback>
                  <p:oleObj name="公式" r:id="rId25" imgW="50899" imgH="114431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3" y="615"/>
                          <a:ext cx="25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Line 65"/>
            <p:cNvSpPr>
              <a:spLocks noChangeShapeType="1"/>
            </p:cNvSpPr>
            <p:nvPr/>
          </p:nvSpPr>
          <p:spPr bwMode="auto">
            <a:xfrm flipV="1">
              <a:off x="3823" y="1316"/>
              <a:ext cx="941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66"/>
            <p:cNvSpPr>
              <a:spLocks noChangeShapeType="1"/>
            </p:cNvSpPr>
            <p:nvPr/>
          </p:nvSpPr>
          <p:spPr bwMode="auto">
            <a:xfrm flipH="1" flipV="1">
              <a:off x="4754" y="669"/>
              <a:ext cx="0" cy="64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67"/>
            <p:cNvSpPr>
              <a:spLocks noChangeShapeType="1"/>
            </p:cNvSpPr>
            <p:nvPr/>
          </p:nvSpPr>
          <p:spPr bwMode="auto">
            <a:xfrm flipV="1">
              <a:off x="3811" y="663"/>
              <a:ext cx="949" cy="654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19" name="Object 68"/>
            <p:cNvGraphicFramePr>
              <a:graphicFrameLocks noChangeAspect="1"/>
            </p:cNvGraphicFramePr>
            <p:nvPr/>
          </p:nvGraphicFramePr>
          <p:xfrm>
            <a:off x="4171" y="618"/>
            <a:ext cx="36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9" name="公式" r:id="rId27" imgW="114423" imgH="114431" progId="Equation.3">
                    <p:embed/>
                  </p:oleObj>
                </mc:Choice>
                <mc:Fallback>
                  <p:oleObj name="公式" r:id="rId27" imgW="114423" imgH="114431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618"/>
                          <a:ext cx="36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0" name="Object 69"/>
            <p:cNvGraphicFramePr>
              <a:graphicFrameLocks noChangeAspect="1"/>
            </p:cNvGraphicFramePr>
            <p:nvPr/>
          </p:nvGraphicFramePr>
          <p:xfrm>
            <a:off x="4557" y="1259"/>
            <a:ext cx="406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40" name="公式" r:id="rId29" imgW="120736" imgH="158714" progId="Equation.3">
                    <p:embed/>
                  </p:oleObj>
                </mc:Choice>
                <mc:Fallback>
                  <p:oleObj name="公式" r:id="rId29" imgW="120736" imgH="158714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7" y="1259"/>
                          <a:ext cx="406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1" name="Object 70"/>
            <p:cNvGraphicFramePr>
              <a:graphicFrameLocks noChangeAspect="1"/>
            </p:cNvGraphicFramePr>
            <p:nvPr/>
          </p:nvGraphicFramePr>
          <p:xfrm>
            <a:off x="4105" y="1104"/>
            <a:ext cx="22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41" name="公式" r:id="rId31" imgW="114423" imgH="114431" progId="Equation.3">
                    <p:embed/>
                  </p:oleObj>
                </mc:Choice>
                <mc:Fallback>
                  <p:oleObj name="公式" r:id="rId31" imgW="114423" imgH="114431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104"/>
                          <a:ext cx="22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2" name="Text Box 71"/>
            <p:cNvSpPr txBox="1">
              <a:spLocks noChangeArrowheads="1"/>
            </p:cNvSpPr>
            <p:nvPr/>
          </p:nvSpPr>
          <p:spPr bwMode="auto">
            <a:xfrm>
              <a:off x="3536" y="1261"/>
              <a:ext cx="2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5623" name="Oval 72"/>
            <p:cNvSpPr>
              <a:spLocks noChangeArrowheads="1"/>
            </p:cNvSpPr>
            <p:nvPr/>
          </p:nvSpPr>
          <p:spPr bwMode="auto">
            <a:xfrm>
              <a:off x="3789" y="1295"/>
              <a:ext cx="48" cy="50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24" name="Arc 73"/>
            <p:cNvSpPr>
              <a:spLocks/>
            </p:cNvSpPr>
            <p:nvPr/>
          </p:nvSpPr>
          <p:spPr bwMode="auto">
            <a:xfrm>
              <a:off x="4005" y="1195"/>
              <a:ext cx="90" cy="113"/>
            </a:xfrm>
            <a:custGeom>
              <a:avLst/>
              <a:gdLst>
                <a:gd name="T0" fmla="*/ 0 w 21600"/>
                <a:gd name="T1" fmla="*/ 0 h 27128"/>
                <a:gd name="T2" fmla="*/ 0 w 21600"/>
                <a:gd name="T3" fmla="*/ 0 h 27128"/>
                <a:gd name="T4" fmla="*/ 0 w 21600"/>
                <a:gd name="T5" fmla="*/ 0 h 2712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128"/>
                <a:gd name="T11" fmla="*/ 21600 w 21600"/>
                <a:gd name="T12" fmla="*/ 27128 h 27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12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65"/>
                    <a:pt x="21358" y="25324"/>
                    <a:pt x="20880" y="27127"/>
                  </a:cubicBezTo>
                </a:path>
                <a:path w="21600" h="2712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465"/>
                    <a:pt x="21358" y="25324"/>
                    <a:pt x="20880" y="2712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25" name="Object 74"/>
            <p:cNvGraphicFramePr>
              <a:graphicFrameLocks noChangeAspect="1"/>
            </p:cNvGraphicFramePr>
            <p:nvPr/>
          </p:nvGraphicFramePr>
          <p:xfrm>
            <a:off x="4760" y="663"/>
            <a:ext cx="359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42" name="公式" r:id="rId33" imgW="120736" imgH="171646" progId="Equation.3">
                    <p:embed/>
                  </p:oleObj>
                </mc:Choice>
                <mc:Fallback>
                  <p:oleObj name="公式" r:id="rId33" imgW="120736" imgH="171646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663"/>
                          <a:ext cx="359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  <p:bldP spid="6758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3B14F-5D7B-4BE0-BAAC-111AC3C6026A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147763" y="241300"/>
          <a:ext cx="39655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2" name="公式" r:id="rId3" imgW="1416087" imgH="400115" progId="Equation.3">
                  <p:embed/>
                </p:oleObj>
              </mc:Choice>
              <mc:Fallback>
                <p:oleObj name="公式" r:id="rId3" imgW="1416087" imgH="40011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241300"/>
                        <a:ext cx="396557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28638" y="4071938"/>
            <a:ext cx="8077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光速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的大小不因参考系的改变而改变，但传播方向将改变。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382713" y="2098675"/>
          <a:ext cx="33575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3" name="公式" r:id="rId5" imgW="1301664" imgH="349170" progId="Equation.3">
                  <p:embed/>
                </p:oleObj>
              </mc:Choice>
              <mc:Fallback>
                <p:oleObj name="公式" r:id="rId5" imgW="1301664" imgH="34917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2098675"/>
                        <a:ext cx="335756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77850" y="3408363"/>
            <a:ext cx="6054725" cy="519112"/>
            <a:chOff x="336" y="3072"/>
            <a:chExt cx="3814" cy="327"/>
          </a:xfrm>
        </p:grpSpPr>
        <p:sp>
          <p:nvSpPr>
            <p:cNvPr id="26635" name="Text Box 6"/>
            <p:cNvSpPr txBox="1">
              <a:spLocks noChangeArrowheads="1"/>
            </p:cNvSpPr>
            <p:nvPr/>
          </p:nvSpPr>
          <p:spPr bwMode="auto">
            <a:xfrm>
              <a:off x="336" y="3072"/>
              <a:ext cx="38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仅           时，才有              。</a:t>
              </a:r>
            </a:p>
          </p:txBody>
        </p:sp>
        <p:graphicFrame>
          <p:nvGraphicFramePr>
            <p:cNvPr id="26636" name="Object 7"/>
            <p:cNvGraphicFramePr>
              <a:graphicFrameLocks noChangeAspect="1"/>
            </p:cNvGraphicFramePr>
            <p:nvPr/>
          </p:nvGraphicFramePr>
          <p:xfrm>
            <a:off x="647" y="3095"/>
            <a:ext cx="57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4" name="公式" r:id="rId7" imgW="304997" imgH="114431" progId="Equation.3">
                    <p:embed/>
                  </p:oleObj>
                </mc:Choice>
                <mc:Fallback>
                  <p:oleObj name="公式" r:id="rId7" imgW="304997" imgH="11443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" y="3095"/>
                          <a:ext cx="57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7" name="Object 8"/>
            <p:cNvGraphicFramePr>
              <a:graphicFrameLocks noChangeAspect="1"/>
            </p:cNvGraphicFramePr>
            <p:nvPr/>
          </p:nvGraphicFramePr>
          <p:xfrm>
            <a:off x="2166" y="3120"/>
            <a:ext cx="67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5" name="Equation" r:id="rId9" imgW="336562" imgH="114431" progId="Equation.DSMT4">
                    <p:embed/>
                  </p:oleObj>
                </mc:Choice>
                <mc:Fallback>
                  <p:oleObj name="Equation" r:id="rId9" imgW="336562" imgH="11443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6" y="3120"/>
                          <a:ext cx="67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5210175" y="239713"/>
          <a:ext cx="28987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6" name="公式" r:id="rId11" imgW="1022313" imgH="349170" progId="Equation.3">
                  <p:embed/>
                </p:oleObj>
              </mc:Choice>
              <mc:Fallback>
                <p:oleObj name="公式" r:id="rId11" imgW="1022313" imgH="34917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239713"/>
                        <a:ext cx="289877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4945063" y="1976438"/>
          <a:ext cx="26543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7" name="Equation" r:id="rId13" imgW="920910" imgH="418926" progId="Equation.3">
                  <p:embed/>
                </p:oleObj>
              </mc:Choice>
              <mc:Fallback>
                <p:oleObj name="Equation" r:id="rId13" imgW="920910" imgH="4189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1976438"/>
                        <a:ext cx="2654300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89"/>
          <p:cNvSpPr txBox="1">
            <a:spLocks noChangeArrowheads="1"/>
          </p:cNvSpPr>
          <p:nvPr/>
        </p:nvSpPr>
        <p:spPr bwMode="auto">
          <a:xfrm>
            <a:off x="461963" y="5321300"/>
            <a:ext cx="8329612" cy="1125538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光速不变是指光的</a:t>
            </a:r>
            <a:r>
              <a:rPr lang="zh-CN" altLang="en-US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传播速率不变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</a:rPr>
              <a:t>，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并非光的传播的方向不变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</a:rPr>
              <a:t>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90550" y="1417638"/>
            <a:ext cx="80772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将</a:t>
            </a:r>
            <a:r>
              <a:rPr kumimoji="1" lang="en-US" altLang="zh-CN" b="1" i="1">
                <a:latin typeface="Times New Roman" panose="02020603050405020304" pitchFamily="18" charset="0"/>
              </a:rPr>
              <a:t>u=c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代入得：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12" grpId="0" animBg="1" autoUpdateAnimBg="0"/>
      <p:bldP spid="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9DFAAE-C70C-4DCB-B64C-22B7E91029C7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84163" y="0"/>
            <a:ext cx="8382000" cy="22399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>
              <a:lnSpc>
                <a:spcPct val="120000"/>
              </a:lnSpc>
              <a:defRPr/>
            </a:pPr>
            <a:r>
              <a:rPr kumimoji="1"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1"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设想一飞船以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0.80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的速度在地球上空飞行，</a:t>
            </a:r>
          </a:p>
          <a:p>
            <a:pPr defTabSz="762000">
              <a:lnSpc>
                <a:spcPct val="120000"/>
              </a:lnSpc>
              <a:defRPr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如果这时从飞船上沿速度方向发射一物体，物体</a:t>
            </a:r>
          </a:p>
          <a:p>
            <a:pPr defTabSz="762000">
              <a:lnSpc>
                <a:spcPct val="120000"/>
              </a:lnSpc>
              <a:defRPr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相对飞船速度为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0.90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 defTabSz="762000">
              <a:lnSpc>
                <a:spcPct val="120000"/>
              </a:lnSpc>
              <a:defRPr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问：从地面上看，物体速度多大？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54000" y="2417763"/>
            <a:ext cx="1219200" cy="579437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：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954088" y="3940175"/>
          <a:ext cx="15573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9" name="Equation" r:id="rId3" imgW="552388" imgH="114431" progId="Equation.DSMT4">
                  <p:embed/>
                </p:oleObj>
              </mc:Choice>
              <mc:Fallback>
                <p:oleObj name="Equation" r:id="rId3" imgW="552388" imgH="11443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940175"/>
                        <a:ext cx="15573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3308350" y="3889375"/>
          <a:ext cx="19208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0" name="公式" r:id="rId5" imgW="622226" imgH="158714" progId="Equation.3">
                  <p:embed/>
                </p:oleObj>
              </mc:Choice>
              <mc:Fallback>
                <p:oleObj name="公式" r:id="rId5" imgW="622226" imgH="15871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889375"/>
                        <a:ext cx="19208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504825" y="4916488"/>
          <a:ext cx="280035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1" name="Equation" r:id="rId7" imgW="844365" imgH="533356" progId="Equation.DSMT4">
                  <p:embed/>
                </p:oleObj>
              </mc:Choice>
              <mc:Fallback>
                <p:oleObj name="Equation" r:id="rId7" imgW="844365" imgH="53335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4916488"/>
                        <a:ext cx="280035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3398838" y="5073650"/>
          <a:ext cx="28511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2" name="公式" r:id="rId9" imgW="984435" imgH="273144" progId="Equation.3">
                  <p:embed/>
                </p:oleObj>
              </mc:Choice>
              <mc:Fallback>
                <p:oleObj name="公式" r:id="rId9" imgW="984435" imgH="27314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5073650"/>
                        <a:ext cx="285115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6443663" y="5229225"/>
          <a:ext cx="13541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3" name="公式" r:id="rId11" imgW="437965" imgH="114431" progId="Equation.3">
                  <p:embed/>
                </p:oleObj>
              </mc:Choice>
              <mc:Fallback>
                <p:oleObj name="公式" r:id="rId11" imgW="437965" imgH="11443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229225"/>
                        <a:ext cx="13541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168400" y="3103563"/>
            <a:ext cx="3276600" cy="519112"/>
            <a:chOff x="816" y="2256"/>
            <a:chExt cx="2064" cy="327"/>
          </a:xfrm>
        </p:grpSpPr>
        <p:sp>
          <p:nvSpPr>
            <p:cNvPr id="24607" name="Text Box 27"/>
            <p:cNvSpPr txBox="1">
              <a:spLocks noChangeArrowheads="1"/>
            </p:cNvSpPr>
            <p:nvPr/>
          </p:nvSpPr>
          <p:spPr bwMode="auto">
            <a:xfrm>
              <a:off x="816" y="2256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地面参考系为  系</a:t>
              </a:r>
            </a:p>
          </p:txBody>
        </p:sp>
        <p:graphicFrame>
          <p:nvGraphicFramePr>
            <p:cNvPr id="24608" name="Object 28"/>
            <p:cNvGraphicFramePr>
              <a:graphicFrameLocks noChangeAspect="1"/>
            </p:cNvGraphicFramePr>
            <p:nvPr/>
          </p:nvGraphicFramePr>
          <p:xfrm>
            <a:off x="2212" y="2291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4" name="公式" r:id="rId13" imgW="82464" imgH="114431" progId="Equation.3">
                    <p:embed/>
                  </p:oleObj>
                </mc:Choice>
                <mc:Fallback>
                  <p:oleObj name="公式" r:id="rId13" imgW="82464" imgH="114431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291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364163" y="2565400"/>
            <a:ext cx="3379787" cy="2233613"/>
            <a:chOff x="3288" y="2523"/>
            <a:chExt cx="2129" cy="1407"/>
          </a:xfrm>
        </p:grpSpPr>
        <p:graphicFrame>
          <p:nvGraphicFramePr>
            <p:cNvPr id="24591" name="Object 33"/>
            <p:cNvGraphicFramePr>
              <a:graphicFrameLocks noChangeAspect="1"/>
            </p:cNvGraphicFramePr>
            <p:nvPr/>
          </p:nvGraphicFramePr>
          <p:xfrm>
            <a:off x="3878" y="2659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5" name="公式" r:id="rId15" imgW="114423" imgH="114431" progId="Equation.3">
                    <p:embed/>
                  </p:oleObj>
                </mc:Choice>
                <mc:Fallback>
                  <p:oleObj name="公式" r:id="rId15" imgW="114423" imgH="11443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659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34"/>
            <p:cNvGraphicFramePr>
              <a:graphicFrameLocks noChangeAspect="1"/>
            </p:cNvGraphicFramePr>
            <p:nvPr/>
          </p:nvGraphicFramePr>
          <p:xfrm>
            <a:off x="4967" y="3294"/>
            <a:ext cx="30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6" name="公式" r:id="rId17" imgW="114423" imgH="114431" progId="Equation.3">
                    <p:embed/>
                  </p:oleObj>
                </mc:Choice>
                <mc:Fallback>
                  <p:oleObj name="公式" r:id="rId17" imgW="114423" imgH="11443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3294"/>
                          <a:ext cx="306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93" name="Group 35"/>
            <p:cNvGrpSpPr>
              <a:grpSpLocks/>
            </p:cNvGrpSpPr>
            <p:nvPr/>
          </p:nvGrpSpPr>
          <p:grpSpPr bwMode="auto">
            <a:xfrm>
              <a:off x="4150" y="2523"/>
              <a:ext cx="408" cy="363"/>
              <a:chOff x="3216" y="1162"/>
              <a:chExt cx="408" cy="363"/>
            </a:xfrm>
          </p:grpSpPr>
          <p:sp>
            <p:nvSpPr>
              <p:cNvPr id="24605" name="Line 36"/>
              <p:cNvSpPr>
                <a:spLocks noChangeShapeType="1"/>
              </p:cNvSpPr>
              <p:nvPr/>
            </p:nvSpPr>
            <p:spPr bwMode="auto">
              <a:xfrm>
                <a:off x="3216" y="1506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4606" name="Object 37"/>
              <p:cNvGraphicFramePr>
                <a:graphicFrameLocks noChangeAspect="1"/>
              </p:cNvGraphicFramePr>
              <p:nvPr/>
            </p:nvGraphicFramePr>
            <p:xfrm>
              <a:off x="3334" y="1162"/>
              <a:ext cx="254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17" name="公式" r:id="rId19" imgW="50899" imgH="114431" progId="Equation.3">
                      <p:embed/>
                    </p:oleObj>
                  </mc:Choice>
                  <mc:Fallback>
                    <p:oleObj name="公式" r:id="rId19" imgW="50899" imgH="114431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1162"/>
                            <a:ext cx="254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94" name="Line 38"/>
            <p:cNvSpPr>
              <a:spLocks noChangeShapeType="1"/>
            </p:cNvSpPr>
            <p:nvPr/>
          </p:nvSpPr>
          <p:spPr bwMode="auto">
            <a:xfrm>
              <a:off x="3576" y="3622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Text Box 39"/>
            <p:cNvSpPr txBox="1">
              <a:spLocks noChangeArrowheads="1"/>
            </p:cNvSpPr>
            <p:nvPr/>
          </p:nvSpPr>
          <p:spPr bwMode="auto">
            <a:xfrm>
              <a:off x="5016" y="3526"/>
              <a:ext cx="40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24596" name="Line 40"/>
            <p:cNvSpPr>
              <a:spLocks noChangeShapeType="1"/>
            </p:cNvSpPr>
            <p:nvPr/>
          </p:nvSpPr>
          <p:spPr bwMode="auto">
            <a:xfrm flipV="1">
              <a:off x="3576" y="2710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7" name="Object 41"/>
            <p:cNvGraphicFramePr>
              <a:graphicFrameLocks noChangeAspect="1"/>
            </p:cNvGraphicFramePr>
            <p:nvPr/>
          </p:nvGraphicFramePr>
          <p:xfrm>
            <a:off x="3288" y="2662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8" name="公式" r:id="rId21" imgW="82464" imgH="114431" progId="Equation.3">
                    <p:embed/>
                  </p:oleObj>
                </mc:Choice>
                <mc:Fallback>
                  <p:oleObj name="公式" r:id="rId21" imgW="82464" imgH="11443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662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Line 42"/>
            <p:cNvSpPr>
              <a:spLocks noChangeShapeType="1"/>
            </p:cNvSpPr>
            <p:nvPr/>
          </p:nvSpPr>
          <p:spPr bwMode="auto">
            <a:xfrm>
              <a:off x="4150" y="3612"/>
              <a:ext cx="99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Line 43"/>
            <p:cNvSpPr>
              <a:spLocks noChangeShapeType="1"/>
            </p:cNvSpPr>
            <p:nvPr/>
          </p:nvSpPr>
          <p:spPr bwMode="auto">
            <a:xfrm flipH="1" flipV="1">
              <a:off x="4150" y="2659"/>
              <a:ext cx="2" cy="95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00" name="Group 44"/>
            <p:cNvGrpSpPr>
              <a:grpSpLocks/>
            </p:cNvGrpSpPr>
            <p:nvPr/>
          </p:nvGrpSpPr>
          <p:grpSpPr bwMode="auto">
            <a:xfrm>
              <a:off x="4286" y="2886"/>
              <a:ext cx="914" cy="432"/>
              <a:chOff x="4150" y="1525"/>
              <a:chExt cx="914" cy="432"/>
            </a:xfrm>
          </p:grpSpPr>
          <p:grpSp>
            <p:nvGrpSpPr>
              <p:cNvPr id="24601" name="Group 45"/>
              <p:cNvGrpSpPr>
                <a:grpSpLocks/>
              </p:cNvGrpSpPr>
              <p:nvPr/>
            </p:nvGrpSpPr>
            <p:grpSpPr bwMode="auto">
              <a:xfrm>
                <a:off x="4195" y="1525"/>
                <a:ext cx="869" cy="432"/>
                <a:chOff x="4195" y="1525"/>
                <a:chExt cx="869" cy="432"/>
              </a:xfrm>
            </p:grpSpPr>
            <p:sp>
              <p:nvSpPr>
                <p:cNvPr id="24603" name="Line 46"/>
                <p:cNvSpPr>
                  <a:spLocks noChangeShapeType="1"/>
                </p:cNvSpPr>
                <p:nvPr/>
              </p:nvSpPr>
              <p:spPr bwMode="auto">
                <a:xfrm>
                  <a:off x="4195" y="1728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CC99FF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4604" name="Object 47"/>
                <p:cNvGraphicFramePr>
                  <a:graphicFrameLocks noChangeAspect="1"/>
                </p:cNvGraphicFramePr>
                <p:nvPr/>
              </p:nvGraphicFramePr>
              <p:xfrm>
                <a:off x="4694" y="1525"/>
                <a:ext cx="370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919" name="Equation" r:id="rId23" imgW="114423" imgH="158714" progId="Equation.3">
                        <p:embed/>
                      </p:oleObj>
                    </mc:Choice>
                    <mc:Fallback>
                      <p:oleObj name="Equation" r:id="rId23" imgW="114423" imgH="158714" progId="Equation.3">
                        <p:embed/>
                        <p:pic>
                          <p:nvPicPr>
                            <p:cNvPr id="0" name="Object 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94" y="1525"/>
                              <a:ext cx="370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4602" name="Oval 48"/>
              <p:cNvSpPr>
                <a:spLocks noChangeArrowheads="1"/>
              </p:cNvSpPr>
              <p:nvPr/>
            </p:nvSpPr>
            <p:spPr bwMode="auto">
              <a:xfrm>
                <a:off x="4150" y="1694"/>
                <a:ext cx="68" cy="6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33FF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092200" y="2493963"/>
            <a:ext cx="3733800" cy="519112"/>
            <a:chOff x="720" y="1824"/>
            <a:chExt cx="2352" cy="327"/>
          </a:xfrm>
        </p:grpSpPr>
        <p:sp>
          <p:nvSpPr>
            <p:cNvPr id="24589" name="Text Box 30"/>
            <p:cNvSpPr txBox="1">
              <a:spLocks noChangeArrowheads="1"/>
            </p:cNvSpPr>
            <p:nvPr/>
          </p:nvSpPr>
          <p:spPr bwMode="auto">
            <a:xfrm>
              <a:off x="720" y="1824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选飞船参考系为  系</a:t>
              </a:r>
            </a:p>
          </p:txBody>
        </p:sp>
        <p:graphicFrame>
          <p:nvGraphicFramePr>
            <p:cNvPr id="24590" name="Object 49"/>
            <p:cNvGraphicFramePr>
              <a:graphicFrameLocks noChangeAspect="1"/>
            </p:cNvGraphicFramePr>
            <p:nvPr/>
          </p:nvGraphicFramePr>
          <p:xfrm>
            <a:off x="2344" y="1875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0" name="公式" r:id="rId25" imgW="114423" imgH="114431" progId="Equation.3">
                    <p:embed/>
                  </p:oleObj>
                </mc:Choice>
                <mc:Fallback>
                  <p:oleObj name="公式" r:id="rId25" imgW="114423" imgH="114431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1875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4FF1D8-9225-4CFD-9FD0-EB98D5EB9259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03263" y="310515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爱因斯坦的狭义相对论基本假设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449638" y="5226050"/>
            <a:ext cx="4732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——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光速不变原理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44488" y="3656013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一切物理规律在任何惯性系中形式相同；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387725" y="4144963"/>
            <a:ext cx="556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——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爱因斯坦相对性原理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44488" y="4722813"/>
            <a:ext cx="8691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在任何惯性系中，光在真空中传播的速率都相等。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34225" y="0"/>
            <a:ext cx="183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上节回顾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860675" y="130175"/>
            <a:ext cx="3200400" cy="5286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伽利略变换</a:t>
            </a:r>
          </a:p>
        </p:txBody>
      </p:sp>
      <p:graphicFrame>
        <p:nvGraphicFramePr>
          <p:cNvPr id="10" name="Object 36"/>
          <p:cNvGraphicFramePr>
            <a:graphicFrameLocks noChangeAspect="1"/>
          </p:cNvGraphicFramePr>
          <p:nvPr/>
        </p:nvGraphicFramePr>
        <p:xfrm>
          <a:off x="3516313" y="1270000"/>
          <a:ext cx="219551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公式" r:id="rId3" imgW="571327" imgH="114431" progId="Equation.3">
                  <p:embed/>
                </p:oleObj>
              </mc:Choice>
              <mc:Fallback>
                <p:oleObj name="公式" r:id="rId3" imgW="571327" imgH="11443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1270000"/>
                        <a:ext cx="2195512" cy="61436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8"/>
          <p:cNvGraphicFramePr>
            <a:graphicFrameLocks noChangeAspect="1"/>
          </p:cNvGraphicFramePr>
          <p:nvPr/>
        </p:nvGraphicFramePr>
        <p:xfrm>
          <a:off x="995363" y="263525"/>
          <a:ext cx="206057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公式" r:id="rId5" imgW="647873" imgH="800231" progId="Equation.3">
                  <p:embed/>
                </p:oleObj>
              </mc:Choice>
              <mc:Fallback>
                <p:oleObj name="公式" r:id="rId5" imgW="647873" imgH="80023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63525"/>
                        <a:ext cx="2060575" cy="251936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0" name="Object 4"/>
          <p:cNvGraphicFramePr>
            <a:graphicFrameLocks noChangeAspect="1"/>
          </p:cNvGraphicFramePr>
          <p:nvPr/>
        </p:nvGraphicFramePr>
        <p:xfrm>
          <a:off x="6329363" y="1233488"/>
          <a:ext cx="14049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7" imgW="336562" imgH="114431" progId="Equation.DSMT4">
                  <p:embed/>
                </p:oleObj>
              </mc:Choice>
              <mc:Fallback>
                <p:oleObj name="Equation" r:id="rId7" imgW="336562" imgH="11443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1233488"/>
                        <a:ext cx="1404937" cy="614362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503363" y="5864225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洛仑兹变换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/>
      <p:bldP spid="9" grpId="0" autoUpdateAnimBg="0"/>
      <p:bldP spid="1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9938D9-356C-4BAD-B3E2-677948B00249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95275" y="0"/>
            <a:ext cx="8610600" cy="2055947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>
              <a:lnSpc>
                <a:spcPct val="110000"/>
              </a:lnSpc>
              <a:defRPr/>
            </a:pPr>
            <a:r>
              <a:rPr kumimoji="1"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kumimoji="1"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两只完全相同的飞船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，在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中的观察者测得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接近它的速度为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0.80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中的观察者测得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接近它的速度为多少？在两只飞船质心的观察者测得每一飞船趋近质心的速率是多少？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90525" y="2014538"/>
            <a:ext cx="2433638" cy="5238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928938" y="4405313"/>
          <a:ext cx="21463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5" name="Equation" r:id="rId3" imgW="717710" imgH="158714" progId="Equation.DSMT4">
                  <p:embed/>
                </p:oleObj>
              </mc:Choice>
              <mc:Fallback>
                <p:oleObj name="Equation" r:id="rId3" imgW="717710" imgH="15871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405313"/>
                        <a:ext cx="21463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922338" y="4397375"/>
          <a:ext cx="1504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6" name="Equation" r:id="rId5" imgW="463612" imgH="158714" progId="Equation.DSMT4">
                  <p:embed/>
                </p:oleObj>
              </mc:Choice>
              <mc:Fallback>
                <p:oleObj name="Equation" r:id="rId5" imgW="463612" imgH="15871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397375"/>
                        <a:ext cx="15049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571500" y="5175250"/>
          <a:ext cx="2522538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7" name="Equation" r:id="rId7" imgW="844365" imgH="533356" progId="Equation.DSMT4">
                  <p:embed/>
                </p:oleObj>
              </mc:Choice>
              <mc:Fallback>
                <p:oleObj name="Equation" r:id="rId7" imgW="844365" imgH="53335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175250"/>
                        <a:ext cx="2522538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7259638" y="5581650"/>
          <a:ext cx="14017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8" name="公式" r:id="rId9" imgW="469925" imgH="114431" progId="Equation.3">
                  <p:embed/>
                </p:oleObj>
              </mc:Choice>
              <mc:Fallback>
                <p:oleObj name="公式" r:id="rId9" imgW="469925" imgH="11443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5581650"/>
                        <a:ext cx="14017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3738563"/>
            <a:ext cx="3879850" cy="523875"/>
            <a:chOff x="816" y="2256"/>
            <a:chExt cx="2444" cy="330"/>
          </a:xfrm>
        </p:grpSpPr>
        <p:sp>
          <p:nvSpPr>
            <p:cNvPr id="28708" name="Text Box 11"/>
            <p:cNvSpPr txBox="1">
              <a:spLocks noChangeArrowheads="1"/>
            </p:cNvSpPr>
            <p:nvPr/>
          </p:nvSpPr>
          <p:spPr bwMode="auto">
            <a:xfrm>
              <a:off x="816" y="2256"/>
              <a:ext cx="24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选质心为  系，</a:t>
              </a:r>
            </a:p>
          </p:txBody>
        </p:sp>
        <p:graphicFrame>
          <p:nvGraphicFramePr>
            <p:cNvPr id="28709" name="Object 12"/>
            <p:cNvGraphicFramePr>
              <a:graphicFrameLocks noChangeAspect="1"/>
            </p:cNvGraphicFramePr>
            <p:nvPr/>
          </p:nvGraphicFramePr>
          <p:xfrm>
            <a:off x="1779" y="2291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9" name="公式" r:id="rId11" imgW="82464" imgH="114431" progId="Equation.3">
                    <p:embed/>
                  </p:oleObj>
                </mc:Choice>
                <mc:Fallback>
                  <p:oleObj name="公式" r:id="rId11" imgW="82464" imgH="11443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" y="2291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1763713" y="2014538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宋体" panose="02010600030101010101" pitchFamily="2" charset="-122"/>
              </a:rPr>
              <a:t>对</a:t>
            </a:r>
            <a:r>
              <a:rPr kumimoji="1" lang="en-US" altLang="zh-CN" sz="2800" b="1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宋体" panose="02010600030101010101" pitchFamily="2" charset="-122"/>
              </a:rPr>
              <a:t>的速率与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宋体" panose="02010600030101010101" pitchFamily="2" charset="-122"/>
              </a:rPr>
              <a:t>对</a:t>
            </a:r>
            <a:r>
              <a:rPr kumimoji="1" lang="en-US" altLang="zh-CN" sz="2800" b="1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宋体" panose="02010600030101010101" pitchFamily="2" charset="-122"/>
              </a:rPr>
              <a:t>的速率相等。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11163" y="2555875"/>
            <a:ext cx="8120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宋体" panose="02010600030101010101" pitchFamily="2" charset="-122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宋体" panose="02010600030101010101" pitchFamily="2" charset="-122"/>
              </a:rPr>
              <a:t>完全相同，质心为它们之间正中的位置。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344488" y="3165475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它们对质心的速率相等，设为</a:t>
            </a:r>
            <a:r>
              <a:rPr kumimoji="1" lang="en-US" altLang="zh-CN" sz="2800" b="1" i="1">
                <a:latin typeface="Book Antiqua" panose="02040602050305030304" pitchFamily="18" charset="0"/>
              </a:rPr>
              <a:t>v</a:t>
            </a:r>
          </a:p>
        </p:txBody>
      </p:sp>
      <p:graphicFrame>
        <p:nvGraphicFramePr>
          <p:cNvPr id="64531" name="Object 19"/>
          <p:cNvGraphicFramePr>
            <a:graphicFrameLocks noChangeAspect="1"/>
          </p:cNvGraphicFramePr>
          <p:nvPr/>
        </p:nvGraphicFramePr>
        <p:xfrm>
          <a:off x="3676650" y="5105400"/>
          <a:ext cx="30067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0" name="Equation" r:id="rId13" imgW="971414" imgH="533356" progId="Equation.DSMT4">
                  <p:embed/>
                </p:oleObj>
              </mc:Choice>
              <mc:Fallback>
                <p:oleObj name="Equation" r:id="rId13" imgW="971414" imgH="53335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5105400"/>
                        <a:ext cx="300672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863850" y="3741738"/>
            <a:ext cx="4449763" cy="523875"/>
            <a:chOff x="1302" y="195"/>
            <a:chExt cx="2803" cy="330"/>
          </a:xfrm>
        </p:grpSpPr>
        <p:sp>
          <p:nvSpPr>
            <p:cNvPr id="28706" name="Text Box 40"/>
            <p:cNvSpPr txBox="1">
              <a:spLocks noChangeArrowheads="1"/>
            </p:cNvSpPr>
            <p:nvPr/>
          </p:nvSpPr>
          <p:spPr bwMode="auto">
            <a:xfrm>
              <a:off x="1302" y="195"/>
              <a:ext cx="28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任一飞船为  系</a:t>
              </a:r>
            </a:p>
          </p:txBody>
        </p:sp>
        <p:graphicFrame>
          <p:nvGraphicFramePr>
            <p:cNvPr id="28707" name="Object 39"/>
            <p:cNvGraphicFramePr>
              <a:graphicFrameLocks noChangeAspect="1"/>
            </p:cNvGraphicFramePr>
            <p:nvPr/>
          </p:nvGraphicFramePr>
          <p:xfrm>
            <a:off x="2453" y="239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41" name="公式" r:id="rId15" imgW="114423" imgH="114431" progId="Equation.3">
                    <p:embed/>
                  </p:oleObj>
                </mc:Choice>
                <mc:Fallback>
                  <p:oleObj name="公式" r:id="rId15" imgW="114423" imgH="114431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3" y="239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764213" y="2916238"/>
            <a:ext cx="3379787" cy="2714625"/>
            <a:chOff x="5764213" y="2916946"/>
            <a:chExt cx="3379787" cy="2714625"/>
          </a:xfrm>
        </p:grpSpPr>
        <p:grpSp>
          <p:nvGrpSpPr>
            <p:cNvPr id="28688" name="Group 32"/>
            <p:cNvGrpSpPr>
              <a:grpSpLocks/>
            </p:cNvGrpSpPr>
            <p:nvPr/>
          </p:nvGrpSpPr>
          <p:grpSpPr bwMode="auto">
            <a:xfrm>
              <a:off x="5764213" y="2916946"/>
              <a:ext cx="3379787" cy="2714625"/>
              <a:chOff x="5764213" y="2584450"/>
              <a:chExt cx="3379787" cy="2714625"/>
            </a:xfrm>
          </p:grpSpPr>
          <p:grpSp>
            <p:nvGrpSpPr>
              <p:cNvPr id="28692" name="Group 41"/>
              <p:cNvGrpSpPr>
                <a:grpSpLocks/>
              </p:cNvGrpSpPr>
              <p:nvPr/>
            </p:nvGrpSpPr>
            <p:grpSpPr bwMode="auto">
              <a:xfrm>
                <a:off x="5764213" y="2584450"/>
                <a:ext cx="3379787" cy="2714625"/>
                <a:chOff x="3288" y="2220"/>
                <a:chExt cx="2129" cy="1710"/>
              </a:xfrm>
            </p:grpSpPr>
            <p:graphicFrame>
              <p:nvGraphicFramePr>
                <p:cNvPr id="28694" name="Object 42"/>
                <p:cNvGraphicFramePr>
                  <a:graphicFrameLocks noChangeAspect="1"/>
                </p:cNvGraphicFramePr>
                <p:nvPr/>
              </p:nvGraphicFramePr>
              <p:xfrm>
                <a:off x="3856" y="2312"/>
                <a:ext cx="272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042" name="公式" r:id="rId17" imgW="114423" imgH="114431" progId="Equation.3">
                        <p:embed/>
                      </p:oleObj>
                    </mc:Choice>
                    <mc:Fallback>
                      <p:oleObj name="公式" r:id="rId17" imgW="114423" imgH="114431" progId="Equation.3">
                        <p:embed/>
                        <p:pic>
                          <p:nvPicPr>
                            <p:cNvPr id="0" name="Object 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6" y="2312"/>
                              <a:ext cx="272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EC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695" name="Object 43"/>
                <p:cNvGraphicFramePr>
                  <a:graphicFrameLocks noChangeAspect="1"/>
                </p:cNvGraphicFramePr>
                <p:nvPr/>
              </p:nvGraphicFramePr>
              <p:xfrm>
                <a:off x="4967" y="2928"/>
                <a:ext cx="306" cy="3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043" name="公式" r:id="rId19" imgW="114423" imgH="114431" progId="Equation.3">
                        <p:embed/>
                      </p:oleObj>
                    </mc:Choice>
                    <mc:Fallback>
                      <p:oleObj name="公式" r:id="rId19" imgW="114423" imgH="114431" progId="Equation.3">
                        <p:embed/>
                        <p:pic>
                          <p:nvPicPr>
                            <p:cNvPr id="0" name="Object 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67" y="2928"/>
                              <a:ext cx="306" cy="3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696" name="Object 45"/>
                <p:cNvGraphicFramePr>
                  <a:graphicFrameLocks noChangeAspect="1"/>
                </p:cNvGraphicFramePr>
                <p:nvPr/>
              </p:nvGraphicFramePr>
              <p:xfrm>
                <a:off x="4285" y="2220"/>
                <a:ext cx="308" cy="3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044" name="Equation" r:id="rId21" imgW="82464" imgH="101498" progId="Equation.DSMT4">
                        <p:embed/>
                      </p:oleObj>
                    </mc:Choice>
                    <mc:Fallback>
                      <p:oleObj name="Equation" r:id="rId21" imgW="82464" imgH="101498" progId="Equation.DSMT4">
                        <p:embed/>
                        <p:pic>
                          <p:nvPicPr>
                            <p:cNvPr id="0" name="Object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85" y="2220"/>
                              <a:ext cx="308" cy="3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697" name="Line 46"/>
                <p:cNvSpPr>
                  <a:spLocks noChangeShapeType="1"/>
                </p:cNvSpPr>
                <p:nvPr/>
              </p:nvSpPr>
              <p:spPr bwMode="auto">
                <a:xfrm>
                  <a:off x="3576" y="3622"/>
                  <a:ext cx="16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98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5016" y="3526"/>
                  <a:ext cx="40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3600" b="1" i="1">
                      <a:latin typeface="Times New Roman" panose="02020603050405020304" pitchFamily="18" charset="0"/>
                      <a:ea typeface="楷体_GB2312" pitchFamily="49" charset="-122"/>
                    </a:rPr>
                    <a:t>x</a:t>
                  </a:r>
                </a:p>
              </p:txBody>
            </p:sp>
            <p:sp>
              <p:nvSpPr>
                <p:cNvPr id="2869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576" y="2710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700" name="Object 49"/>
                <p:cNvGraphicFramePr>
                  <a:graphicFrameLocks noChangeAspect="1"/>
                </p:cNvGraphicFramePr>
                <p:nvPr/>
              </p:nvGraphicFramePr>
              <p:xfrm>
                <a:off x="3288" y="2662"/>
                <a:ext cx="247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045" name="公式" r:id="rId23" imgW="82464" imgH="114431" progId="Equation.3">
                        <p:embed/>
                      </p:oleObj>
                    </mc:Choice>
                    <mc:Fallback>
                      <p:oleObj name="公式" r:id="rId23" imgW="82464" imgH="114431" progId="Equation.3">
                        <p:embed/>
                        <p:pic>
                          <p:nvPicPr>
                            <p:cNvPr id="0" name="Object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88" y="2662"/>
                              <a:ext cx="247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EC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701" name="Line 50"/>
                <p:cNvSpPr>
                  <a:spLocks noChangeShapeType="1"/>
                </p:cNvSpPr>
                <p:nvPr/>
              </p:nvSpPr>
              <p:spPr bwMode="auto">
                <a:xfrm>
                  <a:off x="4150" y="3246"/>
                  <a:ext cx="998" cy="0"/>
                </a:xfrm>
                <a:prstGeom prst="line">
                  <a:avLst/>
                </a:prstGeom>
                <a:noFill/>
                <a:ln w="31750">
                  <a:solidFill>
                    <a:srgbClr val="0000FF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02" name="Line 51"/>
                <p:cNvSpPr>
                  <a:spLocks noChangeShapeType="1"/>
                </p:cNvSpPr>
                <p:nvPr/>
              </p:nvSpPr>
              <p:spPr bwMode="auto">
                <a:xfrm flipH="1" flipV="1">
                  <a:off x="4150" y="2293"/>
                  <a:ext cx="2" cy="956"/>
                </a:xfrm>
                <a:prstGeom prst="line">
                  <a:avLst/>
                </a:prstGeom>
                <a:noFill/>
                <a:ln w="31750">
                  <a:solidFill>
                    <a:srgbClr val="0000FF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03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445" y="3141"/>
                  <a:ext cx="453" cy="0"/>
                </a:xfrm>
                <a:prstGeom prst="line">
                  <a:avLst/>
                </a:prstGeom>
                <a:noFill/>
                <a:ln w="38100">
                  <a:solidFill>
                    <a:srgbClr val="CC99FF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704" name="Object 53"/>
                <p:cNvGraphicFramePr>
                  <a:graphicFrameLocks noChangeAspect="1"/>
                </p:cNvGraphicFramePr>
                <p:nvPr/>
              </p:nvGraphicFramePr>
              <p:xfrm>
                <a:off x="4510" y="2651"/>
                <a:ext cx="411" cy="4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046" name="Equation" r:id="rId25" imgW="139675" imgH="177916" progId="Equation.DSMT4">
                        <p:embed/>
                      </p:oleObj>
                    </mc:Choice>
                    <mc:Fallback>
                      <p:oleObj name="Equation" r:id="rId25" imgW="139675" imgH="177916" progId="Equation.DSMT4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0" y="2651"/>
                              <a:ext cx="411" cy="4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705" name="Oval 54"/>
                <p:cNvSpPr>
                  <a:spLocks noChangeArrowheads="1"/>
                </p:cNvSpPr>
                <p:nvPr/>
              </p:nvSpPr>
              <p:spPr bwMode="auto">
                <a:xfrm>
                  <a:off x="4853" y="3102"/>
                  <a:ext cx="68" cy="6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FF"/>
                    </a:gs>
                  </a:gsLst>
                  <a:path path="shape">
                    <a:fillToRect l="50000" t="50000" r="50000" b="50000"/>
                  </a:path>
                </a:gradFill>
                <a:ln w="19050" algn="ctr">
                  <a:solidFill>
                    <a:srgbClr val="003366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28693" name="Line 36"/>
              <p:cNvSpPr>
                <a:spLocks noChangeShapeType="1"/>
              </p:cNvSpPr>
              <p:nvPr/>
            </p:nvSpPr>
            <p:spPr bwMode="auto">
              <a:xfrm>
                <a:off x="7145338" y="3100554"/>
                <a:ext cx="64770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8689" name="Line 52"/>
            <p:cNvSpPr>
              <a:spLocks noChangeShapeType="1"/>
            </p:cNvSpPr>
            <p:nvPr/>
          </p:nvSpPr>
          <p:spPr bwMode="auto">
            <a:xfrm flipH="1">
              <a:off x="6316662" y="5043607"/>
              <a:ext cx="719138" cy="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90" name="Object 53"/>
            <p:cNvGraphicFramePr>
              <a:graphicFrameLocks noChangeAspect="1"/>
            </p:cNvGraphicFramePr>
            <p:nvPr/>
          </p:nvGraphicFramePr>
          <p:xfrm>
            <a:off x="6223793" y="4363953"/>
            <a:ext cx="1481138" cy="715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47" name="Equation" r:id="rId27" imgW="488864" imgH="184186" progId="Equation.DSMT4">
                    <p:embed/>
                  </p:oleObj>
                </mc:Choice>
                <mc:Fallback>
                  <p:oleObj name="Equation" r:id="rId27" imgW="488864" imgH="184186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3793" y="4363953"/>
                          <a:ext cx="1481138" cy="715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1" name="Oval 54"/>
            <p:cNvSpPr>
              <a:spLocks noChangeArrowheads="1"/>
            </p:cNvSpPr>
            <p:nvPr/>
          </p:nvSpPr>
          <p:spPr bwMode="auto">
            <a:xfrm>
              <a:off x="6964362" y="4981694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0033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4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64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64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 autoUpdateAnimBg="0"/>
      <p:bldP spid="64515" grpId="0" build="p" autoUpdateAnimBg="0"/>
      <p:bldP spid="64528" grpId="0" build="p" autoUpdateAnimBg="0"/>
      <p:bldP spid="64529" grpId="0" build="p" autoUpdateAnimBg="0"/>
      <p:bldP spid="6453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E00F53-F89D-47A8-B88B-93CB73FA705F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95275" y="0"/>
            <a:ext cx="8610600" cy="2055947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>
              <a:lnSpc>
                <a:spcPct val="110000"/>
              </a:lnSpc>
              <a:defRPr/>
            </a:pPr>
            <a:r>
              <a:rPr kumimoji="1"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kumimoji="1"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两只完全相同的飞船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，在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中的观察者测得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接近它的速度为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0.80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中的观察者测得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接近它的速度为多少？在两只飞船质心的观察者测得每一飞船趋近质心的速率是多少？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90525" y="2014538"/>
            <a:ext cx="2433638" cy="5238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解二：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025775" y="3759200"/>
          <a:ext cx="19431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7" name="Equation" r:id="rId3" imgW="654186" imgH="184186" progId="Equation.DSMT4">
                  <p:embed/>
                </p:oleObj>
              </mc:Choice>
              <mc:Fallback>
                <p:oleObj name="Equation" r:id="rId3" imgW="654186" imgH="18418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3759200"/>
                        <a:ext cx="19431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019175" y="3749675"/>
          <a:ext cx="130016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8" name="Equation" r:id="rId5" imgW="406400" imgH="184186" progId="Equation.DSMT4">
                  <p:embed/>
                </p:oleObj>
              </mc:Choice>
              <mc:Fallback>
                <p:oleObj name="Equation" r:id="rId5" imgW="406400" imgH="18418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3749675"/>
                        <a:ext cx="1300163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487363" y="4533900"/>
          <a:ext cx="26828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9" name="Equation" r:id="rId7" imgW="914597" imgH="558829" progId="Equation.DSMT4">
                  <p:embed/>
                </p:oleObj>
              </mc:Choice>
              <mc:Fallback>
                <p:oleObj name="Equation" r:id="rId7" imgW="914597" imgH="5588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4533900"/>
                        <a:ext cx="26828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7254875" y="4960938"/>
          <a:ext cx="14017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0" name="公式" r:id="rId9" imgW="469925" imgH="114431" progId="Equation.3">
                  <p:embed/>
                </p:oleObj>
              </mc:Choice>
              <mc:Fallback>
                <p:oleObj name="公式" r:id="rId9" imgW="469925" imgH="11443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4960938"/>
                        <a:ext cx="14017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0525" y="3154363"/>
            <a:ext cx="3879850" cy="523875"/>
            <a:chOff x="816" y="2256"/>
            <a:chExt cx="2444" cy="330"/>
          </a:xfrm>
        </p:grpSpPr>
        <p:sp>
          <p:nvSpPr>
            <p:cNvPr id="29730" name="Text Box 11"/>
            <p:cNvSpPr txBox="1">
              <a:spLocks noChangeArrowheads="1"/>
            </p:cNvSpPr>
            <p:nvPr/>
          </p:nvSpPr>
          <p:spPr bwMode="auto">
            <a:xfrm>
              <a:off x="816" y="2256"/>
              <a:ext cx="24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选质心为  系，</a:t>
              </a:r>
            </a:p>
          </p:txBody>
        </p:sp>
        <p:graphicFrame>
          <p:nvGraphicFramePr>
            <p:cNvPr id="29731" name="Object 12"/>
            <p:cNvGraphicFramePr>
              <a:graphicFrameLocks noChangeAspect="1"/>
            </p:cNvGraphicFramePr>
            <p:nvPr/>
          </p:nvGraphicFramePr>
          <p:xfrm>
            <a:off x="1779" y="2291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61" name="公式" r:id="rId11" imgW="82464" imgH="114431" progId="Equation.3">
                    <p:embed/>
                  </p:oleObj>
                </mc:Choice>
                <mc:Fallback>
                  <p:oleObj name="公式" r:id="rId11" imgW="82464" imgH="11443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" y="2291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354013" y="2581275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它们对质心的速率相等，设为</a:t>
            </a:r>
            <a:r>
              <a:rPr kumimoji="1" lang="en-US" altLang="zh-CN" sz="2800" b="1" i="1">
                <a:latin typeface="Book Antiqua" panose="02040602050305030304" pitchFamily="18" charset="0"/>
              </a:rPr>
              <a:t>v</a:t>
            </a:r>
          </a:p>
        </p:txBody>
      </p:sp>
      <p:graphicFrame>
        <p:nvGraphicFramePr>
          <p:cNvPr id="64531" name="Object 19"/>
          <p:cNvGraphicFramePr>
            <a:graphicFrameLocks noChangeAspect="1"/>
          </p:cNvGraphicFramePr>
          <p:nvPr/>
        </p:nvGraphicFramePr>
        <p:xfrm>
          <a:off x="3770313" y="4464050"/>
          <a:ext cx="2809875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2" name="Equation" r:id="rId13" imgW="914597" imgH="558829" progId="Equation.DSMT4">
                  <p:embed/>
                </p:oleObj>
              </mc:Choice>
              <mc:Fallback>
                <p:oleObj name="Equation" r:id="rId13" imgW="914597" imgH="558829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4464050"/>
                        <a:ext cx="2809875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873375" y="3157538"/>
            <a:ext cx="4449763" cy="523875"/>
            <a:chOff x="1302" y="195"/>
            <a:chExt cx="2803" cy="330"/>
          </a:xfrm>
        </p:grpSpPr>
        <p:sp>
          <p:nvSpPr>
            <p:cNvPr id="29728" name="Text Box 40"/>
            <p:cNvSpPr txBox="1">
              <a:spLocks noChangeArrowheads="1"/>
            </p:cNvSpPr>
            <p:nvPr/>
          </p:nvSpPr>
          <p:spPr bwMode="auto">
            <a:xfrm>
              <a:off x="1302" y="195"/>
              <a:ext cx="28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任一飞船为  系</a:t>
              </a:r>
            </a:p>
          </p:txBody>
        </p:sp>
        <p:graphicFrame>
          <p:nvGraphicFramePr>
            <p:cNvPr id="29729" name="Object 39"/>
            <p:cNvGraphicFramePr>
              <a:graphicFrameLocks noChangeAspect="1"/>
            </p:cNvGraphicFramePr>
            <p:nvPr/>
          </p:nvGraphicFramePr>
          <p:xfrm>
            <a:off x="2453" y="239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63" name="公式" r:id="rId15" imgW="114423" imgH="114431" progId="Equation.3">
                    <p:embed/>
                  </p:oleObj>
                </mc:Choice>
                <mc:Fallback>
                  <p:oleObj name="公式" r:id="rId15" imgW="114423" imgH="114431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3" y="239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624513" y="1622425"/>
            <a:ext cx="3378200" cy="2967038"/>
            <a:chOff x="5623719" y="1622425"/>
            <a:chExt cx="3379787" cy="2967038"/>
          </a:xfrm>
        </p:grpSpPr>
        <p:grpSp>
          <p:nvGrpSpPr>
            <p:cNvPr id="29710" name="Group 32"/>
            <p:cNvGrpSpPr>
              <a:grpSpLocks/>
            </p:cNvGrpSpPr>
            <p:nvPr/>
          </p:nvGrpSpPr>
          <p:grpSpPr bwMode="auto">
            <a:xfrm>
              <a:off x="5623719" y="1622425"/>
              <a:ext cx="3379787" cy="2967038"/>
              <a:chOff x="5764213" y="2655888"/>
              <a:chExt cx="3379787" cy="2967038"/>
            </a:xfrm>
          </p:grpSpPr>
          <p:grpSp>
            <p:nvGrpSpPr>
              <p:cNvPr id="29714" name="Group 41"/>
              <p:cNvGrpSpPr>
                <a:grpSpLocks/>
              </p:cNvGrpSpPr>
              <p:nvPr/>
            </p:nvGrpSpPr>
            <p:grpSpPr bwMode="auto">
              <a:xfrm>
                <a:off x="5764213" y="2655888"/>
                <a:ext cx="3379787" cy="2967038"/>
                <a:chOff x="3288" y="2265"/>
                <a:chExt cx="2129" cy="1869"/>
              </a:xfrm>
            </p:grpSpPr>
            <p:graphicFrame>
              <p:nvGraphicFramePr>
                <p:cNvPr id="29716" name="Object 42"/>
                <p:cNvGraphicFramePr>
                  <a:graphicFrameLocks noChangeAspect="1"/>
                </p:cNvGraphicFramePr>
                <p:nvPr/>
              </p:nvGraphicFramePr>
              <p:xfrm>
                <a:off x="3906" y="2265"/>
                <a:ext cx="272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64" name="公式" r:id="rId17" imgW="114423" imgH="114431" progId="Equation.3">
                        <p:embed/>
                      </p:oleObj>
                    </mc:Choice>
                    <mc:Fallback>
                      <p:oleObj name="公式" r:id="rId17" imgW="114423" imgH="114431" progId="Equation.3">
                        <p:embed/>
                        <p:pic>
                          <p:nvPicPr>
                            <p:cNvPr id="0" name="Object 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06" y="2265"/>
                              <a:ext cx="272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EC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17" name="Object 43"/>
                <p:cNvGraphicFramePr>
                  <a:graphicFrameLocks noChangeAspect="1"/>
                </p:cNvGraphicFramePr>
                <p:nvPr/>
              </p:nvGraphicFramePr>
              <p:xfrm>
                <a:off x="4967" y="3036"/>
                <a:ext cx="306" cy="3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65" name="公式" r:id="rId19" imgW="114423" imgH="114431" progId="Equation.3">
                        <p:embed/>
                      </p:oleObj>
                    </mc:Choice>
                    <mc:Fallback>
                      <p:oleObj name="公式" r:id="rId19" imgW="114423" imgH="114431" progId="Equation.3">
                        <p:embed/>
                        <p:pic>
                          <p:nvPicPr>
                            <p:cNvPr id="0" name="Object 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67" y="3036"/>
                              <a:ext cx="306" cy="3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18" name="Object 45"/>
                <p:cNvGraphicFramePr>
                  <a:graphicFrameLocks noChangeAspect="1"/>
                </p:cNvGraphicFramePr>
                <p:nvPr/>
              </p:nvGraphicFramePr>
              <p:xfrm>
                <a:off x="3613" y="2374"/>
                <a:ext cx="379" cy="2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66" name="Equation" r:id="rId21" imgW="139675" imgH="101498" progId="Equation.DSMT4">
                        <p:embed/>
                      </p:oleObj>
                    </mc:Choice>
                    <mc:Fallback>
                      <p:oleObj name="Equation" r:id="rId21" imgW="139675" imgH="101498" progId="Equation.DSMT4">
                        <p:embed/>
                        <p:pic>
                          <p:nvPicPr>
                            <p:cNvPr id="0" name="Object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13" y="2374"/>
                              <a:ext cx="379" cy="2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19" name="Line 46"/>
                <p:cNvSpPr>
                  <a:spLocks noChangeShapeType="1"/>
                </p:cNvSpPr>
                <p:nvPr/>
              </p:nvSpPr>
              <p:spPr bwMode="auto">
                <a:xfrm>
                  <a:off x="3576" y="3826"/>
                  <a:ext cx="16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0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5016" y="3730"/>
                  <a:ext cx="40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3600" b="1" i="1">
                      <a:latin typeface="Times New Roman" panose="02020603050405020304" pitchFamily="18" charset="0"/>
                      <a:ea typeface="楷体_GB2312" pitchFamily="49" charset="-122"/>
                    </a:rPr>
                    <a:t>x</a:t>
                  </a:r>
                </a:p>
              </p:txBody>
            </p:sp>
            <p:sp>
              <p:nvSpPr>
                <p:cNvPr id="29721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576" y="2914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9722" name="Object 49"/>
                <p:cNvGraphicFramePr>
                  <a:graphicFrameLocks noChangeAspect="1"/>
                </p:cNvGraphicFramePr>
                <p:nvPr/>
              </p:nvGraphicFramePr>
              <p:xfrm>
                <a:off x="3288" y="2866"/>
                <a:ext cx="247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67" name="公式" r:id="rId23" imgW="82464" imgH="114431" progId="Equation.3">
                        <p:embed/>
                      </p:oleObj>
                    </mc:Choice>
                    <mc:Fallback>
                      <p:oleObj name="公式" r:id="rId23" imgW="82464" imgH="114431" progId="Equation.3">
                        <p:embed/>
                        <p:pic>
                          <p:nvPicPr>
                            <p:cNvPr id="0" name="Object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88" y="2866"/>
                              <a:ext cx="247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EC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23" name="Line 50"/>
                <p:cNvSpPr>
                  <a:spLocks noChangeShapeType="1"/>
                </p:cNvSpPr>
                <p:nvPr/>
              </p:nvSpPr>
              <p:spPr bwMode="auto">
                <a:xfrm>
                  <a:off x="4150" y="3354"/>
                  <a:ext cx="998" cy="0"/>
                </a:xfrm>
                <a:prstGeom prst="line">
                  <a:avLst/>
                </a:prstGeom>
                <a:noFill/>
                <a:ln w="31750">
                  <a:solidFill>
                    <a:srgbClr val="0000FF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4" name="Line 51"/>
                <p:cNvSpPr>
                  <a:spLocks noChangeShapeType="1"/>
                </p:cNvSpPr>
                <p:nvPr/>
              </p:nvSpPr>
              <p:spPr bwMode="auto">
                <a:xfrm flipH="1" flipV="1">
                  <a:off x="4150" y="2401"/>
                  <a:ext cx="2" cy="956"/>
                </a:xfrm>
                <a:prstGeom prst="line">
                  <a:avLst/>
                </a:prstGeom>
                <a:noFill/>
                <a:ln w="31750">
                  <a:solidFill>
                    <a:srgbClr val="0000FF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5" name="Line 52"/>
                <p:cNvSpPr>
                  <a:spLocks noChangeShapeType="1"/>
                </p:cNvSpPr>
                <p:nvPr/>
              </p:nvSpPr>
              <p:spPr bwMode="auto">
                <a:xfrm>
                  <a:off x="4438" y="3181"/>
                  <a:ext cx="364" cy="0"/>
                </a:xfrm>
                <a:prstGeom prst="line">
                  <a:avLst/>
                </a:prstGeom>
                <a:noFill/>
                <a:ln w="38100">
                  <a:solidFill>
                    <a:srgbClr val="CC99FF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9726" name="Object 53"/>
                <p:cNvGraphicFramePr>
                  <a:graphicFrameLocks noChangeAspect="1"/>
                </p:cNvGraphicFramePr>
                <p:nvPr/>
              </p:nvGraphicFramePr>
              <p:xfrm>
                <a:off x="4445" y="2687"/>
                <a:ext cx="411" cy="4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68" name="Equation" r:id="rId25" imgW="139675" imgH="177916" progId="Equation.DSMT4">
                        <p:embed/>
                      </p:oleObj>
                    </mc:Choice>
                    <mc:Fallback>
                      <p:oleObj name="Equation" r:id="rId25" imgW="139675" imgH="177916" progId="Equation.DSMT4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45" y="2687"/>
                              <a:ext cx="411" cy="4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27" name="Oval 54"/>
                <p:cNvSpPr>
                  <a:spLocks noChangeArrowheads="1"/>
                </p:cNvSpPr>
                <p:nvPr/>
              </p:nvSpPr>
              <p:spPr bwMode="auto">
                <a:xfrm>
                  <a:off x="4393" y="3141"/>
                  <a:ext cx="68" cy="6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FF"/>
                    </a:gs>
                  </a:gsLst>
                  <a:path path="shape">
                    <a:fillToRect l="50000" t="50000" r="50000" b="50000"/>
                  </a:path>
                </a:gradFill>
                <a:ln w="19050" algn="ctr">
                  <a:solidFill>
                    <a:srgbClr val="003366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29715" name="Line 36"/>
              <p:cNvSpPr>
                <a:spLocks noChangeShapeType="1"/>
              </p:cNvSpPr>
              <p:nvPr/>
            </p:nvSpPr>
            <p:spPr bwMode="auto">
              <a:xfrm flipH="1">
                <a:off x="6493164" y="3266802"/>
                <a:ext cx="652174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9711" name="Line 52"/>
            <p:cNvSpPr>
              <a:spLocks noChangeShapeType="1"/>
            </p:cNvSpPr>
            <p:nvPr/>
          </p:nvSpPr>
          <p:spPr bwMode="auto">
            <a:xfrm>
              <a:off x="6858794" y="3927170"/>
              <a:ext cx="601662" cy="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12" name="Object 53"/>
            <p:cNvGraphicFramePr>
              <a:graphicFrameLocks noChangeAspect="1"/>
            </p:cNvGraphicFramePr>
            <p:nvPr/>
          </p:nvGraphicFramePr>
          <p:xfrm>
            <a:off x="6352670" y="3242526"/>
            <a:ext cx="1316687" cy="715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69" name="Equation" r:id="rId27" imgW="406400" imgH="184186" progId="Equation.DSMT4">
                    <p:embed/>
                  </p:oleObj>
                </mc:Choice>
                <mc:Fallback>
                  <p:oleObj name="Equation" r:id="rId27" imgW="406400" imgH="184186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2670" y="3242526"/>
                          <a:ext cx="1316687" cy="715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3" name="Oval 54"/>
            <p:cNvSpPr>
              <a:spLocks noChangeArrowheads="1"/>
            </p:cNvSpPr>
            <p:nvPr/>
          </p:nvSpPr>
          <p:spPr bwMode="auto">
            <a:xfrm>
              <a:off x="6787356" y="386525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0033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4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 autoUpdateAnimBg="0"/>
      <p:bldP spid="64515" grpId="0" build="p" autoUpdateAnimBg="0"/>
      <p:bldP spid="6453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5C8947-171E-4D81-9445-4BB6F096ABDB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95275" y="0"/>
            <a:ext cx="8610600" cy="2055947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>
              <a:lnSpc>
                <a:spcPct val="110000"/>
              </a:lnSpc>
              <a:defRPr/>
            </a:pPr>
            <a:r>
              <a:rPr kumimoji="1"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kumimoji="1"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两只完全相同的飞船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，在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中的观察者测得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接近它的速度为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0.80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中的观察者测得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接近它的速度为多少？在两只飞船质心的观察者测得每一飞船趋近质心的速率是多少？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90525" y="2014538"/>
            <a:ext cx="2433638" cy="5238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解法三：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601663" y="3897313"/>
          <a:ext cx="21463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1" name="Equation" r:id="rId4" imgW="736649" imgH="177916" progId="Equation.3">
                  <p:embed/>
                </p:oleObj>
              </mc:Choice>
              <mc:Fallback>
                <p:oleObj name="Equation" r:id="rId4" imgW="736649" imgH="17791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897313"/>
                        <a:ext cx="21463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3213100" y="3879850"/>
          <a:ext cx="1504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2" name="公式" r:id="rId6" imgW="482551" imgH="177916" progId="Equation.3">
                  <p:embed/>
                </p:oleObj>
              </mc:Choice>
              <mc:Fallback>
                <p:oleObj name="公式" r:id="rId6" imgW="482551" imgH="17791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879850"/>
                        <a:ext cx="15049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7138988" y="5046663"/>
          <a:ext cx="14017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3" name="公式" r:id="rId8" imgW="488864" imgH="133241" progId="Equation.3">
                  <p:embed/>
                </p:oleObj>
              </mc:Choice>
              <mc:Fallback>
                <p:oleObj name="公式" r:id="rId8" imgW="488864" imgH="13324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5046663"/>
                        <a:ext cx="14017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3221038"/>
            <a:ext cx="3879850" cy="523875"/>
            <a:chOff x="816" y="2256"/>
            <a:chExt cx="2444" cy="330"/>
          </a:xfrm>
        </p:grpSpPr>
        <p:sp>
          <p:nvSpPr>
            <p:cNvPr id="30754" name="Text Box 11"/>
            <p:cNvSpPr txBox="1">
              <a:spLocks noChangeArrowheads="1"/>
            </p:cNvSpPr>
            <p:nvPr/>
          </p:nvSpPr>
          <p:spPr bwMode="auto">
            <a:xfrm>
              <a:off x="816" y="2256"/>
              <a:ext cx="24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选任一飞船为  系，</a:t>
              </a:r>
            </a:p>
          </p:txBody>
        </p:sp>
        <p:graphicFrame>
          <p:nvGraphicFramePr>
            <p:cNvPr id="30755" name="Object 12"/>
            <p:cNvGraphicFramePr>
              <a:graphicFrameLocks noChangeAspect="1"/>
            </p:cNvGraphicFramePr>
            <p:nvPr/>
          </p:nvGraphicFramePr>
          <p:xfrm>
            <a:off x="2243" y="2291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4" name="公式" r:id="rId10" imgW="101797" imgH="133241" progId="Equation.3">
                    <p:embed/>
                  </p:oleObj>
                </mc:Choice>
                <mc:Fallback>
                  <p:oleObj name="公式" r:id="rId10" imgW="101797" imgH="13324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2291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344488" y="264795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它们对质心的速率相等，设为</a:t>
            </a:r>
            <a:r>
              <a:rPr kumimoji="1" lang="en-US" altLang="zh-CN" sz="2800" b="1" i="1">
                <a:latin typeface="Book Antiqua" panose="02040602050305030304" pitchFamily="18" charset="0"/>
              </a:rPr>
              <a:t>v</a:t>
            </a:r>
          </a:p>
        </p:txBody>
      </p:sp>
      <p:graphicFrame>
        <p:nvGraphicFramePr>
          <p:cNvPr id="64531" name="Object 19"/>
          <p:cNvGraphicFramePr>
            <a:graphicFrameLocks noChangeAspect="1"/>
          </p:cNvGraphicFramePr>
          <p:nvPr/>
        </p:nvGraphicFramePr>
        <p:xfrm>
          <a:off x="3825875" y="4589463"/>
          <a:ext cx="28241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5" name="Equation" r:id="rId12" imgW="933536" imgH="558829" progId="Equation.DSMT4">
                  <p:embed/>
                </p:oleObj>
              </mc:Choice>
              <mc:Fallback>
                <p:oleObj name="Equation" r:id="rId12" imgW="933536" imgH="558829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4589463"/>
                        <a:ext cx="2824163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579813" y="3224213"/>
            <a:ext cx="3733800" cy="519112"/>
            <a:chOff x="1753" y="195"/>
            <a:chExt cx="2352" cy="327"/>
          </a:xfrm>
        </p:grpSpPr>
        <p:sp>
          <p:nvSpPr>
            <p:cNvPr id="30752" name="Text Box 40"/>
            <p:cNvSpPr txBox="1">
              <a:spLocks noChangeArrowheads="1"/>
            </p:cNvSpPr>
            <p:nvPr/>
          </p:nvSpPr>
          <p:spPr bwMode="auto">
            <a:xfrm>
              <a:off x="1753" y="195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质心为  系</a:t>
              </a:r>
            </a:p>
          </p:txBody>
        </p:sp>
        <p:graphicFrame>
          <p:nvGraphicFramePr>
            <p:cNvPr id="30753" name="Object 39"/>
            <p:cNvGraphicFramePr>
              <a:graphicFrameLocks noChangeAspect="1"/>
            </p:cNvGraphicFramePr>
            <p:nvPr/>
          </p:nvGraphicFramePr>
          <p:xfrm>
            <a:off x="2453" y="239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6" name="公式" r:id="rId14" imgW="133362" imgH="133241" progId="Equation.3">
                    <p:embed/>
                  </p:oleObj>
                </mc:Choice>
                <mc:Fallback>
                  <p:oleObj name="公式" r:id="rId14" imgW="133362" imgH="133241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3" y="239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61950" y="4657725"/>
          <a:ext cx="29432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7" name="Equation" r:id="rId16" imgW="1016000" imgH="552559" progId="Equation.DSMT4">
                  <p:embed/>
                </p:oleObj>
              </mc:Choice>
              <mc:Fallback>
                <p:oleObj name="Equation" r:id="rId16" imgW="1016000" imgH="55255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657725"/>
                        <a:ext cx="2943225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764213" y="1898650"/>
            <a:ext cx="3379787" cy="2784475"/>
            <a:chOff x="5764213" y="1898650"/>
            <a:chExt cx="3379787" cy="2784475"/>
          </a:xfrm>
        </p:grpSpPr>
        <p:grpSp>
          <p:nvGrpSpPr>
            <p:cNvPr id="30735" name="Group 41"/>
            <p:cNvGrpSpPr>
              <a:grpSpLocks/>
            </p:cNvGrpSpPr>
            <p:nvPr/>
          </p:nvGrpSpPr>
          <p:grpSpPr bwMode="auto">
            <a:xfrm>
              <a:off x="5764213" y="1898650"/>
              <a:ext cx="3379787" cy="2784475"/>
              <a:chOff x="3288" y="2176"/>
              <a:chExt cx="2129" cy="1754"/>
            </a:xfrm>
          </p:grpSpPr>
          <p:graphicFrame>
            <p:nvGraphicFramePr>
              <p:cNvPr id="30739" name="Object 42"/>
              <p:cNvGraphicFramePr>
                <a:graphicFrameLocks noChangeAspect="1"/>
              </p:cNvGraphicFramePr>
              <p:nvPr/>
            </p:nvGraphicFramePr>
            <p:xfrm>
              <a:off x="4195" y="2176"/>
              <a:ext cx="2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8" name="公式" r:id="rId18" imgW="133362" imgH="133241" progId="Equation.3">
                      <p:embed/>
                    </p:oleObj>
                  </mc:Choice>
                  <mc:Fallback>
                    <p:oleObj name="公式" r:id="rId18" imgW="133362" imgH="133241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2176"/>
                            <a:ext cx="27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E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0" name="Object 43"/>
              <p:cNvGraphicFramePr>
                <a:graphicFrameLocks noChangeAspect="1"/>
              </p:cNvGraphicFramePr>
              <p:nvPr/>
            </p:nvGraphicFramePr>
            <p:xfrm>
              <a:off x="4967" y="2856"/>
              <a:ext cx="306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9" name="公式" r:id="rId20" imgW="133362" imgH="133241" progId="Equation.3">
                      <p:embed/>
                    </p:oleObj>
                  </mc:Choice>
                  <mc:Fallback>
                    <p:oleObj name="公式" r:id="rId20" imgW="133362" imgH="133241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7" y="2856"/>
                            <a:ext cx="306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1" name="Line 44"/>
              <p:cNvSpPr>
                <a:spLocks noChangeShapeType="1"/>
              </p:cNvSpPr>
              <p:nvPr/>
            </p:nvSpPr>
            <p:spPr bwMode="auto">
              <a:xfrm flipH="1" flipV="1">
                <a:off x="3787" y="2538"/>
                <a:ext cx="363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30742" name="Object 45"/>
              <p:cNvGraphicFramePr>
                <a:graphicFrameLocks noChangeAspect="1"/>
              </p:cNvGraphicFramePr>
              <p:nvPr/>
            </p:nvGraphicFramePr>
            <p:xfrm>
              <a:off x="3686" y="2214"/>
              <a:ext cx="457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0" name="Equation" r:id="rId22" imgW="184261" imgH="101498" progId="Equation.DSMT4">
                      <p:embed/>
                    </p:oleObj>
                  </mc:Choice>
                  <mc:Fallback>
                    <p:oleObj name="Equation" r:id="rId22" imgW="184261" imgH="101498" progId="Equation.DSMT4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6" y="2214"/>
                            <a:ext cx="457" cy="2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3" name="Line 46"/>
              <p:cNvSpPr>
                <a:spLocks noChangeShapeType="1"/>
              </p:cNvSpPr>
              <p:nvPr/>
            </p:nvSpPr>
            <p:spPr bwMode="auto">
              <a:xfrm>
                <a:off x="3576" y="3622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4" name="Text Box 47"/>
              <p:cNvSpPr txBox="1">
                <a:spLocks noChangeArrowheads="1"/>
              </p:cNvSpPr>
              <p:nvPr/>
            </p:nvSpPr>
            <p:spPr bwMode="auto">
              <a:xfrm>
                <a:off x="5016" y="3526"/>
                <a:ext cx="40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3600" b="1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30745" name="Line 48"/>
              <p:cNvSpPr>
                <a:spLocks noChangeShapeType="1"/>
              </p:cNvSpPr>
              <p:nvPr/>
            </p:nvSpPr>
            <p:spPr bwMode="auto">
              <a:xfrm flipV="1">
                <a:off x="3576" y="2710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46" name="Object 49"/>
              <p:cNvGraphicFramePr>
                <a:graphicFrameLocks noChangeAspect="1"/>
              </p:cNvGraphicFramePr>
              <p:nvPr/>
            </p:nvGraphicFramePr>
            <p:xfrm>
              <a:off x="3288" y="2662"/>
              <a:ext cx="24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1" name="公式" r:id="rId24" imgW="101797" imgH="133241" progId="Equation.3">
                      <p:embed/>
                    </p:oleObj>
                  </mc:Choice>
                  <mc:Fallback>
                    <p:oleObj name="公式" r:id="rId24" imgW="101797" imgH="133241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2662"/>
                            <a:ext cx="24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E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7" name="Line 50"/>
              <p:cNvSpPr>
                <a:spLocks noChangeShapeType="1"/>
              </p:cNvSpPr>
              <p:nvPr/>
            </p:nvSpPr>
            <p:spPr bwMode="auto">
              <a:xfrm>
                <a:off x="4150" y="3174"/>
                <a:ext cx="998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8" name="Line 51"/>
              <p:cNvSpPr>
                <a:spLocks noChangeShapeType="1"/>
              </p:cNvSpPr>
              <p:nvPr/>
            </p:nvSpPr>
            <p:spPr bwMode="auto">
              <a:xfrm flipH="1" flipV="1">
                <a:off x="4150" y="2221"/>
                <a:ext cx="2" cy="956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9" name="Line 52"/>
              <p:cNvSpPr>
                <a:spLocks noChangeShapeType="1"/>
              </p:cNvSpPr>
              <p:nvPr/>
            </p:nvSpPr>
            <p:spPr bwMode="auto">
              <a:xfrm flipH="1">
                <a:off x="4445" y="2811"/>
                <a:ext cx="453" cy="0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50" name="Object 53"/>
              <p:cNvGraphicFramePr>
                <a:graphicFrameLocks noChangeAspect="1"/>
              </p:cNvGraphicFramePr>
              <p:nvPr/>
            </p:nvGraphicFramePr>
            <p:xfrm>
              <a:off x="4515" y="2382"/>
              <a:ext cx="39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2" name="Equation" r:id="rId26" imgW="152301" imgH="184186" progId="Equation.DSMT4">
                      <p:embed/>
                    </p:oleObj>
                  </mc:Choice>
                  <mc:Fallback>
                    <p:oleObj name="Equation" r:id="rId26" imgW="152301" imgH="184186" progId="Equation.DSMT4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5" y="2382"/>
                            <a:ext cx="396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1" name="Oval 54"/>
              <p:cNvSpPr>
                <a:spLocks noChangeArrowheads="1"/>
              </p:cNvSpPr>
              <p:nvPr/>
            </p:nvSpPr>
            <p:spPr bwMode="auto">
              <a:xfrm>
                <a:off x="4853" y="2772"/>
                <a:ext cx="68" cy="6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33FF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30736" name="Line 52"/>
            <p:cNvSpPr>
              <a:spLocks noChangeShapeType="1"/>
            </p:cNvSpPr>
            <p:nvPr/>
          </p:nvSpPr>
          <p:spPr bwMode="auto">
            <a:xfrm flipH="1">
              <a:off x="6413500" y="4057650"/>
              <a:ext cx="719138" cy="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7" name="Object 53"/>
            <p:cNvGraphicFramePr>
              <a:graphicFrameLocks noChangeAspect="1"/>
            </p:cNvGraphicFramePr>
            <p:nvPr/>
          </p:nvGraphicFramePr>
          <p:xfrm>
            <a:off x="6367463" y="3470275"/>
            <a:ext cx="1871662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3" name="Equation" r:id="rId28" imgW="673125" imgH="184186" progId="Equation.DSMT4">
                    <p:embed/>
                  </p:oleObj>
                </mc:Choice>
                <mc:Fallback>
                  <p:oleObj name="Equation" r:id="rId28" imgW="673125" imgH="184186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7463" y="3470275"/>
                          <a:ext cx="1871662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Oval 54"/>
            <p:cNvSpPr>
              <a:spLocks noChangeArrowheads="1"/>
            </p:cNvSpPr>
            <p:nvPr/>
          </p:nvSpPr>
          <p:spPr bwMode="auto">
            <a:xfrm>
              <a:off x="7061200" y="3995738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0033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17588" y="6229350"/>
            <a:ext cx="7059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备注：质心向着飞船</a:t>
            </a:r>
            <a:r>
              <a:rPr lang="en-US" altLang="zh-CN" sz="1800" b="1"/>
              <a:t>A</a:t>
            </a:r>
            <a:r>
              <a:rPr lang="zh-CN" altLang="en-US" sz="1800" b="1"/>
              <a:t>以</a:t>
            </a:r>
            <a:r>
              <a:rPr lang="en-US" altLang="zh-CN" sz="1800" b="1"/>
              <a:t>-</a:t>
            </a:r>
            <a:r>
              <a:rPr lang="en-US" altLang="zh-CN" sz="1800" b="1" i="1">
                <a:latin typeface="Book Antiqua" panose="02040602050305030304" pitchFamily="18" charset="0"/>
              </a:rPr>
              <a:t>v</a:t>
            </a:r>
            <a:r>
              <a:rPr lang="zh-CN" altLang="en-US" sz="1800" b="1"/>
              <a:t>飞行。在飞船</a:t>
            </a:r>
            <a:r>
              <a:rPr lang="en-US" altLang="zh-CN" sz="1800" b="1"/>
              <a:t>A</a:t>
            </a:r>
            <a:r>
              <a:rPr lang="zh-CN" altLang="en-US" sz="1800" b="1"/>
              <a:t>里看</a:t>
            </a:r>
            <a:r>
              <a:rPr lang="en-US" altLang="zh-CN" sz="1800" b="1"/>
              <a:t>B</a:t>
            </a:r>
            <a:r>
              <a:rPr lang="zh-CN" altLang="en-US" sz="1800" b="1"/>
              <a:t>的速度是</a:t>
            </a:r>
            <a:r>
              <a:rPr lang="en-US" altLang="zh-CN" sz="1800" b="1"/>
              <a:t>-0.8</a:t>
            </a:r>
            <a:r>
              <a:rPr lang="en-US" altLang="zh-CN" sz="1800" b="1" i="1"/>
              <a:t>c</a:t>
            </a:r>
            <a:r>
              <a:rPr lang="zh-CN" altLang="en-US" sz="1800" b="1"/>
              <a:t>。</a:t>
            </a:r>
            <a:endParaRPr lang="en-US" altLang="zh-CN" sz="18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在质心系里看</a:t>
            </a:r>
            <a:r>
              <a:rPr lang="en-US" altLang="zh-CN" sz="1800" b="1"/>
              <a:t>B</a:t>
            </a:r>
            <a:r>
              <a:rPr lang="zh-CN" altLang="en-US" sz="1800" b="1"/>
              <a:t>的速度是</a:t>
            </a:r>
            <a:r>
              <a:rPr lang="en-US" altLang="zh-CN" sz="1800" b="1"/>
              <a:t>-</a:t>
            </a:r>
            <a:r>
              <a:rPr lang="en-US" altLang="zh-CN" sz="1800" b="1" i="1">
                <a:latin typeface="Book Antiqua" panose="02040602050305030304" pitchFamily="18" charset="0"/>
              </a:rPr>
              <a:t>v</a:t>
            </a:r>
            <a:r>
              <a:rPr lang="zh-CN" altLang="en-US" sz="1800" b="1"/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4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 autoUpdateAnimBg="0"/>
      <p:bldP spid="64515" grpId="0" build="p" autoUpdateAnimBg="0"/>
      <p:bldP spid="64530" grpId="0" build="p" autoUpdateAnimBg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9FEF13-7DEC-4352-B242-D9D9D91C9F82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738313" y="1520825"/>
          <a:ext cx="2160587" cy="42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公式" r:id="rId3" imgW="685751" imgH="1536584" progId="Equation.3">
                  <p:embed/>
                </p:oleObj>
              </mc:Choice>
              <mc:Fallback>
                <p:oleObj name="公式" r:id="rId3" imgW="685751" imgH="153658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1520825"/>
                        <a:ext cx="2160587" cy="423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8925" y="473075"/>
            <a:ext cx="5040313" cy="5238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洛仑兹变换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endParaRPr kumimoji="1"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1" name="AutoShape 5"/>
          <p:cNvSpPr>
            <a:spLocks/>
          </p:cNvSpPr>
          <p:nvPr/>
        </p:nvSpPr>
        <p:spPr bwMode="auto">
          <a:xfrm>
            <a:off x="1104900" y="1735138"/>
            <a:ext cx="490538" cy="3960812"/>
          </a:xfrm>
          <a:prstGeom prst="leftBrace">
            <a:avLst>
              <a:gd name="adj1" fmla="val 6728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389438" y="744538"/>
            <a:ext cx="1981200" cy="579437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令：</a:t>
            </a:r>
            <a:r>
              <a:rPr kumimoji="1" lang="zh-CN" altLang="en-US" sz="2800" b="1" dirty="0">
                <a:latin typeface="Times New Roman" pitchFamily="18" charset="0"/>
              </a:rPr>
              <a:t>       </a:t>
            </a: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6734175" y="406400"/>
          <a:ext cx="18669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公式" r:id="rId5" imgW="768214" imgH="380913" progId="Equation.3">
                  <p:embed/>
                </p:oleObj>
              </mc:Choice>
              <mc:Fallback>
                <p:oleObj name="公式" r:id="rId5" imgW="768214" imgH="3809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406400"/>
                        <a:ext cx="1866900" cy="112236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5337175" y="636588"/>
          <a:ext cx="10382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公式" r:id="rId7" imgW="311310" imgH="266874" progId="Equation.3">
                  <p:embed/>
                </p:oleObj>
              </mc:Choice>
              <mc:Fallback>
                <p:oleObj name="公式" r:id="rId7" imgW="311310" imgH="26687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636588"/>
                        <a:ext cx="1038225" cy="7588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5146675" y="1860550"/>
          <a:ext cx="3194050" cy="367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9" imgW="933536" imgH="1047902" progId="Equation.DSMT4">
                  <p:embed/>
                </p:oleObj>
              </mc:Choice>
              <mc:Fallback>
                <p:oleObj name="Equation" r:id="rId9" imgW="933536" imgH="104790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1860550"/>
                        <a:ext cx="3194050" cy="3678238"/>
                      </a:xfrm>
                      <a:prstGeom prst="rect">
                        <a:avLst/>
                      </a:prstGeom>
                      <a:solidFill>
                        <a:srgbClr val="99CCFF">
                          <a:alpha val="43921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21" grpId="0" animBg="1"/>
      <p:bldP spid="922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D5FAD7-32CE-49DA-B7B8-4B37A81A3031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081088" y="1217613"/>
            <a:ext cx="2743200" cy="579437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正变换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602288" y="1196975"/>
            <a:ext cx="2209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逆变换</a:t>
            </a:r>
          </a:p>
        </p:txBody>
      </p:sp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788988" y="2133600"/>
          <a:ext cx="3389312" cy="390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3" imgW="933536" imgH="1047902" progId="Equation.DSMT4">
                  <p:embed/>
                </p:oleObj>
              </mc:Choice>
              <mc:Fallback>
                <p:oleObj name="Equation" r:id="rId3" imgW="933536" imgH="104790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133600"/>
                        <a:ext cx="3389312" cy="390366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5059363" y="2133600"/>
          <a:ext cx="3354387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5" imgW="971414" imgH="1047902" progId="Equation.DSMT4">
                  <p:embed/>
                </p:oleObj>
              </mc:Choice>
              <mc:Fallback>
                <p:oleObj name="Equation" r:id="rId5" imgW="971414" imgH="104790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2133600"/>
                        <a:ext cx="3354387" cy="3914775"/>
                      </a:xfrm>
                      <a:prstGeom prst="rect">
                        <a:avLst/>
                      </a:prstGeom>
                      <a:solidFill>
                        <a:srgbClr val="99CCFF">
                          <a:alpha val="43921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19"/>
          <p:cNvSpPr>
            <a:spLocks noChangeArrowheads="1"/>
          </p:cNvSpPr>
          <p:nvPr/>
        </p:nvSpPr>
        <p:spPr bwMode="auto">
          <a:xfrm>
            <a:off x="250825" y="2286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洛仑兹时空坐标变换式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3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024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7531CD-E8F8-4B98-A19A-F231E7BD9AE3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55613" y="2420938"/>
          <a:ext cx="240982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" name="公式" r:id="rId3" imgW="647873" imgH="800231" progId="Equation.3">
                  <p:embed/>
                </p:oleObj>
              </mc:Choice>
              <mc:Fallback>
                <p:oleObj name="公式" r:id="rId3" imgW="647873" imgH="80023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2420938"/>
                        <a:ext cx="2409825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50825" y="26035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讨论：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95288" y="177323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洛仑兹变换成为：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328988" y="2751138"/>
            <a:ext cx="187166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zh-CN" altLang="en-US" sz="2800" b="1">
                <a:solidFill>
                  <a:schemeClr val="folHlink"/>
                </a:solidFill>
                <a:latin typeface="宋体" panose="02010600030101010101" pitchFamily="2" charset="-122"/>
                <a:ea typeface="楷体_GB2312" pitchFamily="49" charset="-122"/>
              </a:rPr>
              <a:t>伽利略变换一致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195888" y="5181600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说明速度有极限</a:t>
            </a:r>
            <a:r>
              <a:rPr kumimoji="1" lang="zh-CN" altLang="en-US" b="1"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95288" y="5238750"/>
            <a:ext cx="5105400" cy="534988"/>
            <a:chOff x="384" y="3312"/>
            <a:chExt cx="3216" cy="337"/>
          </a:xfrm>
        </p:grpSpPr>
        <p:sp>
          <p:nvSpPr>
            <p:cNvPr id="15380" name="Text Box 13"/>
            <p:cNvSpPr txBox="1">
              <a:spLocks noChangeArrowheads="1"/>
            </p:cNvSpPr>
            <p:nvPr/>
          </p:nvSpPr>
          <p:spPr bwMode="auto">
            <a:xfrm>
              <a:off x="2064" y="3312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变换无意义，</a:t>
              </a:r>
            </a:p>
          </p:txBody>
        </p:sp>
        <p:sp>
          <p:nvSpPr>
            <p:cNvPr id="15381" name="Text Box 15"/>
            <p:cNvSpPr txBox="1">
              <a:spLocks noChangeArrowheads="1"/>
            </p:cNvSpPr>
            <p:nvPr/>
          </p:nvSpPr>
          <p:spPr bwMode="auto">
            <a:xfrm>
              <a:off x="384" y="3312"/>
              <a:ext cx="32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sym typeface="Monotype Sorts" pitchFamily="2" charset="2"/>
                </a:rPr>
                <a:t>2</a:t>
              </a:r>
              <a:r>
                <a:rPr kumimoji="1" lang="zh-CN" altLang="en-US" sz="2800" b="1">
                  <a:latin typeface="宋体" panose="02010600030101010101" pitchFamily="2" charset="-122"/>
                  <a:sym typeface="Monotype Sorts" pitchFamily="2" charset="2"/>
                </a:rPr>
                <a:t>、当      时，</a:t>
              </a:r>
              <a:endParaRPr kumimoji="1" lang="zh-CN" altLang="en-US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15382" name="Object 17"/>
            <p:cNvGraphicFramePr>
              <a:graphicFrameLocks noChangeAspect="1"/>
            </p:cNvGraphicFramePr>
            <p:nvPr/>
          </p:nvGraphicFramePr>
          <p:xfrm>
            <a:off x="1038" y="3384"/>
            <a:ext cx="60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6" name="公式" r:id="rId5" imgW="247786" imgH="69756" progId="Equation.3">
                    <p:embed/>
                  </p:oleObj>
                </mc:Choice>
                <mc:Fallback>
                  <p:oleObj name="公式" r:id="rId5" imgW="247786" imgH="6975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" y="3384"/>
                          <a:ext cx="608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685800" y="59436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即物体的运动速度不能超过真空中的光速。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2419350" y="3860800"/>
            <a:ext cx="3505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伽利略变换是洛仑兹变换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的低速极限。</a:t>
            </a:r>
          </a:p>
        </p:txBody>
      </p:sp>
      <p:grpSp>
        <p:nvGrpSpPr>
          <p:cNvPr id="15371" name="Group 37"/>
          <p:cNvGrpSpPr>
            <a:grpSpLocks/>
          </p:cNvGrpSpPr>
          <p:nvPr/>
        </p:nvGrpSpPr>
        <p:grpSpPr bwMode="auto">
          <a:xfrm>
            <a:off x="3708400" y="57150"/>
            <a:ext cx="4418013" cy="1252538"/>
            <a:chOff x="1186" y="166"/>
            <a:chExt cx="2783" cy="789"/>
          </a:xfrm>
        </p:grpSpPr>
        <p:graphicFrame>
          <p:nvGraphicFramePr>
            <p:cNvPr id="15378" name="Object 31"/>
            <p:cNvGraphicFramePr>
              <a:graphicFrameLocks noChangeAspect="1"/>
            </p:cNvGraphicFramePr>
            <p:nvPr/>
          </p:nvGraphicFramePr>
          <p:xfrm>
            <a:off x="2520" y="166"/>
            <a:ext cx="1449" cy="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7" name="公式" r:id="rId7" imgW="768214" imgH="380913" progId="Equation.3">
                    <p:embed/>
                  </p:oleObj>
                </mc:Choice>
                <mc:Fallback>
                  <p:oleObj name="公式" r:id="rId7" imgW="768214" imgH="38091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166"/>
                          <a:ext cx="1449" cy="789"/>
                        </a:xfrm>
                        <a:prstGeom prst="rect">
                          <a:avLst/>
                        </a:prstGeom>
                        <a:solidFill>
                          <a:srgbClr val="FFCC00">
                            <a:alpha val="27843"/>
                          </a:srgbClr>
                        </a:solidFill>
                        <a:ln w="28575" algn="ctr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32"/>
            <p:cNvGraphicFramePr>
              <a:graphicFrameLocks noChangeAspect="1"/>
            </p:cNvGraphicFramePr>
            <p:nvPr/>
          </p:nvGraphicFramePr>
          <p:xfrm>
            <a:off x="1186" y="188"/>
            <a:ext cx="804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8" name="公式" r:id="rId9" imgW="336562" imgH="273144" progId="Equation.3">
                    <p:embed/>
                  </p:oleObj>
                </mc:Choice>
                <mc:Fallback>
                  <p:oleObj name="公式" r:id="rId9" imgW="336562" imgH="273144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188"/>
                          <a:ext cx="804" cy="594"/>
                        </a:xfrm>
                        <a:prstGeom prst="rect">
                          <a:avLst/>
                        </a:prstGeom>
                        <a:solidFill>
                          <a:srgbClr val="FFCC00">
                            <a:alpha val="27843"/>
                          </a:srgbClr>
                        </a:solidFill>
                        <a:ln w="28575" algn="ctr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23850" y="1196975"/>
            <a:ext cx="5761038" cy="554038"/>
            <a:chOff x="204" y="754"/>
            <a:chExt cx="3629" cy="349"/>
          </a:xfrm>
        </p:grpSpPr>
        <p:graphicFrame>
          <p:nvGraphicFramePr>
            <p:cNvPr id="15374" name="Object 2"/>
            <p:cNvGraphicFramePr>
              <a:graphicFrameLocks noChangeAspect="1"/>
            </p:cNvGraphicFramePr>
            <p:nvPr/>
          </p:nvGraphicFramePr>
          <p:xfrm>
            <a:off x="2789" y="754"/>
            <a:ext cx="57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9" name="公式" r:id="rId11" imgW="336562" imgH="133241" progId="Equation.3">
                    <p:embed/>
                  </p:oleObj>
                </mc:Choice>
                <mc:Fallback>
                  <p:oleObj name="公式" r:id="rId11" imgW="336562" imgH="133241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754"/>
                          <a:ext cx="57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Text Box 10"/>
            <p:cNvSpPr txBox="1">
              <a:spLocks noChangeArrowheads="1"/>
            </p:cNvSpPr>
            <p:nvPr/>
          </p:nvSpPr>
          <p:spPr bwMode="auto">
            <a:xfrm>
              <a:off x="204" y="754"/>
              <a:ext cx="36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、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当               时，          ，         ，</a:t>
              </a:r>
            </a:p>
          </p:txBody>
        </p:sp>
        <p:graphicFrame>
          <p:nvGraphicFramePr>
            <p:cNvPr id="15376" name="Object 27"/>
            <p:cNvGraphicFramePr>
              <a:graphicFrameLocks noChangeAspect="1"/>
            </p:cNvGraphicFramePr>
            <p:nvPr/>
          </p:nvGraphicFramePr>
          <p:xfrm>
            <a:off x="1962" y="767"/>
            <a:ext cx="7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0" name="公式" r:id="rId13" imgW="387461" imgH="133241" progId="Equation.3">
                    <p:embed/>
                  </p:oleObj>
                </mc:Choice>
                <mc:Fallback>
                  <p:oleObj name="公式" r:id="rId13" imgW="387461" imgH="133241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" y="767"/>
                          <a:ext cx="7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41"/>
            <p:cNvGraphicFramePr>
              <a:graphicFrameLocks noChangeAspect="1"/>
            </p:cNvGraphicFramePr>
            <p:nvPr/>
          </p:nvGraphicFramePr>
          <p:xfrm>
            <a:off x="839" y="799"/>
            <a:ext cx="84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1" name="公式" r:id="rId15" imgW="381148" imgH="69756" progId="Equation.3">
                    <p:embed/>
                  </p:oleObj>
                </mc:Choice>
                <mc:Fallback>
                  <p:oleObj name="公式" r:id="rId15" imgW="381148" imgH="69756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799"/>
                          <a:ext cx="846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3" name="Object 43"/>
          <p:cNvGraphicFramePr>
            <a:graphicFrameLocks noChangeAspect="1"/>
          </p:cNvGraphicFramePr>
          <p:nvPr/>
        </p:nvGraphicFramePr>
        <p:xfrm>
          <a:off x="6227763" y="1557338"/>
          <a:ext cx="268128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2" name="公式" r:id="rId17" imgW="914597" imgH="1047902" progId="Equation.3">
                  <p:embed/>
                </p:oleObj>
              </mc:Choice>
              <mc:Fallback>
                <p:oleObj name="公式" r:id="rId17" imgW="914597" imgH="104790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557338"/>
                        <a:ext cx="2681287" cy="316865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75" grpId="0" autoUpdateAnimBg="0"/>
      <p:bldP spid="11276" grpId="0" autoUpdateAnimBg="0"/>
      <p:bldP spid="11278" grpId="0" build="p" autoUpdateAnimBg="0"/>
      <p:bldP spid="11283" grpId="0" autoUpdateAnimBg="0"/>
      <p:bldP spid="1128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75665D-3F22-4A36-9CF7-BB7CC26A199F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71513" y="51546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已知：</a:t>
            </a:r>
          </a:p>
        </p:txBody>
      </p:sp>
      <p:graphicFrame>
        <p:nvGraphicFramePr>
          <p:cNvPr id="108544" name="Object 0"/>
          <p:cNvGraphicFramePr>
            <a:graphicFrameLocks noChangeAspect="1"/>
          </p:cNvGraphicFramePr>
          <p:nvPr/>
        </p:nvGraphicFramePr>
        <p:xfrm>
          <a:off x="1784350" y="5084763"/>
          <a:ext cx="167163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1" name="公式" r:id="rId4" imgW="539762" imgH="152444" progId="Equation.3">
                  <p:embed/>
                </p:oleObj>
              </mc:Choice>
              <mc:Fallback>
                <p:oleObj name="公式" r:id="rId4" imgW="539762" imgH="152444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5084763"/>
                        <a:ext cx="1671638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3711575" y="5076825"/>
          <a:ext cx="20193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2" name="公式" r:id="rId6" imgW="666812" imgH="152444" progId="Equation.3">
                  <p:embed/>
                </p:oleObj>
              </mc:Choice>
              <mc:Fallback>
                <p:oleObj name="公式" r:id="rId6" imgW="666812" imgH="15244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5076825"/>
                        <a:ext cx="20193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6059488" y="5076825"/>
          <a:ext cx="17414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3" name="公式" r:id="rId8" imgW="571327" imgH="152444" progId="Equation.3">
                  <p:embed/>
                </p:oleObj>
              </mc:Choice>
              <mc:Fallback>
                <p:oleObj name="公式" r:id="rId8" imgW="571327" imgH="15244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5076825"/>
                        <a:ext cx="1741487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3"/>
          <p:cNvSpPr txBox="1">
            <a:spLocks noChangeArrowheads="1"/>
          </p:cNvSpPr>
          <p:nvPr/>
        </p:nvSpPr>
        <p:spPr bwMode="auto">
          <a:xfrm>
            <a:off x="476250" y="1716088"/>
            <a:ext cx="4983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     相对于    的速度。</a:t>
            </a:r>
          </a:p>
        </p:txBody>
      </p:sp>
      <p:graphicFrame>
        <p:nvGraphicFramePr>
          <p:cNvPr id="16392" name="Object 5"/>
          <p:cNvGraphicFramePr>
            <a:graphicFrameLocks noChangeAspect="1"/>
          </p:cNvGraphicFramePr>
          <p:nvPr/>
        </p:nvGraphicFramePr>
        <p:xfrm>
          <a:off x="2609850" y="1738313"/>
          <a:ext cx="3905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4" name="公式" r:id="rId10" imgW="82464" imgH="114431" progId="Equation.3">
                  <p:embed/>
                </p:oleObj>
              </mc:Choice>
              <mc:Fallback>
                <p:oleObj name="公式" r:id="rId10" imgW="82464" imgH="11443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1738313"/>
                        <a:ext cx="3905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23850" y="115888"/>
            <a:ext cx="83058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latin typeface="Times New Roman" pitchFamily="18" charset="0"/>
              </a:rPr>
              <a:t>甲乙分别静止于两惯性系     和      中，甲测得同一地点发生的两个事件的时间间隔为</a:t>
            </a:r>
            <a:r>
              <a:rPr kumimoji="1" lang="en-US" altLang="zh-CN" sz="2800" b="1" dirty="0">
                <a:latin typeface="Times New Roman" pitchFamily="18" charset="0"/>
              </a:rPr>
              <a:t>4s</a:t>
            </a:r>
            <a:r>
              <a:rPr kumimoji="1" lang="zh-CN" altLang="en-US" sz="2800" b="1" dirty="0">
                <a:latin typeface="Times New Roman" pitchFamily="18" charset="0"/>
              </a:rPr>
              <a:t>，而乙测得这两个事件的时间间隔为</a:t>
            </a:r>
            <a:r>
              <a:rPr kumimoji="1" lang="en-US" altLang="zh-CN" sz="2800" b="1" dirty="0">
                <a:latin typeface="Times New Roman" pitchFamily="18" charset="0"/>
              </a:rPr>
              <a:t>5s</a:t>
            </a:r>
            <a:r>
              <a:rPr kumimoji="1" lang="zh-CN" altLang="en-US" sz="2800" b="1" dirty="0">
                <a:latin typeface="Times New Roman" pitchFamily="18" charset="0"/>
              </a:rPr>
              <a:t>，求：</a:t>
            </a:r>
          </a:p>
        </p:txBody>
      </p:sp>
      <p:graphicFrame>
        <p:nvGraphicFramePr>
          <p:cNvPr id="16394" name="Object 6"/>
          <p:cNvGraphicFramePr>
            <a:graphicFrameLocks noChangeAspect="1"/>
          </p:cNvGraphicFramePr>
          <p:nvPr/>
        </p:nvGraphicFramePr>
        <p:xfrm>
          <a:off x="6115050" y="192088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5" name="公式" r:id="rId12" imgW="114423" imgH="114431" progId="Equation.3">
                  <p:embed/>
                </p:oleObj>
              </mc:Choice>
              <mc:Fallback>
                <p:oleObj name="公式" r:id="rId12" imgW="114423" imgH="11443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192088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7"/>
          <p:cNvGraphicFramePr>
            <a:graphicFrameLocks noChangeAspect="1"/>
          </p:cNvGraphicFramePr>
          <p:nvPr/>
        </p:nvGraphicFramePr>
        <p:xfrm>
          <a:off x="5276850" y="192088"/>
          <a:ext cx="392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6" name="公式" r:id="rId14" imgW="82464" imgH="114431" progId="Equation.3">
                  <p:embed/>
                </p:oleObj>
              </mc:Choice>
              <mc:Fallback>
                <p:oleObj name="公式" r:id="rId14" imgW="82464" imgH="11443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92088"/>
                        <a:ext cx="3921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8"/>
          <p:cNvGraphicFramePr>
            <a:graphicFrameLocks noChangeAspect="1"/>
          </p:cNvGraphicFramePr>
          <p:nvPr/>
        </p:nvGraphicFramePr>
        <p:xfrm>
          <a:off x="1058863" y="1751013"/>
          <a:ext cx="438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7" name="公式" r:id="rId16" imgW="114423" imgH="114431" progId="Equation.3">
                  <p:embed/>
                </p:oleObj>
              </mc:Choice>
              <mc:Fallback>
                <p:oleObj name="公式" r:id="rId16" imgW="114423" imgH="11443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751013"/>
                        <a:ext cx="4381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19200" y="3192463"/>
            <a:ext cx="7924800" cy="641350"/>
            <a:chOff x="746" y="1536"/>
            <a:chExt cx="4992" cy="404"/>
          </a:xfrm>
        </p:grpSpPr>
        <p:sp>
          <p:nvSpPr>
            <p:cNvPr id="16408" name="Text Box 4"/>
            <p:cNvSpPr txBox="1">
              <a:spLocks noChangeArrowheads="1"/>
            </p:cNvSpPr>
            <p:nvPr/>
          </p:nvSpPr>
          <p:spPr bwMode="auto">
            <a:xfrm>
              <a:off x="746" y="1536"/>
              <a:ext cx="49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设     相对于   运动的速度</a:t>
              </a:r>
              <a:r>
                <a:rPr kumimoji="1" lang="en-US" altLang="zh-CN" sz="3600" b="1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3600" b="1" i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沿</a:t>
              </a:r>
              <a:r>
                <a:rPr kumimoji="1" lang="en-US" altLang="zh-CN" sz="3600" b="1" i="1">
                  <a:latin typeface="Times New Roman" panose="02020603050405020304" pitchFamily="18" charset="0"/>
                </a:rPr>
                <a:t>x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轴方向。</a:t>
              </a:r>
            </a:p>
          </p:txBody>
        </p:sp>
        <p:graphicFrame>
          <p:nvGraphicFramePr>
            <p:cNvPr id="16409" name="Object 15"/>
            <p:cNvGraphicFramePr>
              <a:graphicFrameLocks noChangeAspect="1"/>
            </p:cNvGraphicFramePr>
            <p:nvPr/>
          </p:nvGraphicFramePr>
          <p:xfrm>
            <a:off x="1929" y="1614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8" name="公式" r:id="rId18" imgW="82464" imgH="114431" progId="Equation.3">
                    <p:embed/>
                  </p:oleObj>
                </mc:Choice>
                <mc:Fallback>
                  <p:oleObj name="公式" r:id="rId18" imgW="82464" imgH="11443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9" y="1614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16"/>
            <p:cNvGraphicFramePr>
              <a:graphicFrameLocks noChangeAspect="1"/>
            </p:cNvGraphicFramePr>
            <p:nvPr/>
          </p:nvGraphicFramePr>
          <p:xfrm>
            <a:off x="1020" y="161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9" name="公式" r:id="rId20" imgW="114423" imgH="114431" progId="Equation.3">
                    <p:embed/>
                  </p:oleObj>
                </mc:Choice>
                <mc:Fallback>
                  <p:oleObj name="公式" r:id="rId20" imgW="114423" imgH="114431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616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430213" y="3246438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871538" y="3832225"/>
            <a:ext cx="6635750" cy="1169988"/>
            <a:chOff x="510" y="1754"/>
            <a:chExt cx="4180" cy="737"/>
          </a:xfrm>
        </p:grpSpPr>
        <p:graphicFrame>
          <p:nvGraphicFramePr>
            <p:cNvPr id="16401" name="Object 9"/>
            <p:cNvGraphicFramePr>
              <a:graphicFrameLocks noChangeAspect="1"/>
            </p:cNvGraphicFramePr>
            <p:nvPr/>
          </p:nvGraphicFramePr>
          <p:xfrm>
            <a:off x="2291" y="1820"/>
            <a:ext cx="35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0" name="公式" r:id="rId22" imgW="152301" imgH="114431" progId="Equation.3">
                    <p:embed/>
                  </p:oleObj>
                </mc:Choice>
                <mc:Fallback>
                  <p:oleObj name="公式" r:id="rId22" imgW="152301" imgH="11443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1820"/>
                          <a:ext cx="35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Rectangle 39"/>
            <p:cNvSpPr>
              <a:spLocks noChangeArrowheads="1"/>
            </p:cNvSpPr>
            <p:nvPr/>
          </p:nvSpPr>
          <p:spPr bwMode="auto">
            <a:xfrm>
              <a:off x="510" y="1787"/>
              <a:ext cx="1814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设两事件的时空坐标分别为：</a:t>
              </a:r>
            </a:p>
          </p:txBody>
        </p:sp>
        <p:graphicFrame>
          <p:nvGraphicFramePr>
            <p:cNvPr id="16403" name="Object 10"/>
            <p:cNvGraphicFramePr>
              <a:graphicFrameLocks noChangeAspect="1"/>
            </p:cNvGraphicFramePr>
            <p:nvPr/>
          </p:nvGraphicFramePr>
          <p:xfrm>
            <a:off x="2964" y="1754"/>
            <a:ext cx="78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1" name="公式" r:id="rId24" imgW="387461" imgH="152444" progId="Equation.3">
                    <p:embed/>
                  </p:oleObj>
                </mc:Choice>
                <mc:Fallback>
                  <p:oleObj name="公式" r:id="rId24" imgW="387461" imgH="15244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1754"/>
                          <a:ext cx="78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11"/>
            <p:cNvGraphicFramePr>
              <a:graphicFrameLocks noChangeAspect="1"/>
            </p:cNvGraphicFramePr>
            <p:nvPr/>
          </p:nvGraphicFramePr>
          <p:xfrm>
            <a:off x="3833" y="1776"/>
            <a:ext cx="76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2" name="公式" r:id="rId26" imgW="400087" imgH="152444" progId="Equation.3">
                    <p:embed/>
                  </p:oleObj>
                </mc:Choice>
                <mc:Fallback>
                  <p:oleObj name="公式" r:id="rId26" imgW="400087" imgH="15244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776"/>
                          <a:ext cx="76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12"/>
            <p:cNvGraphicFramePr>
              <a:graphicFrameLocks noChangeAspect="1"/>
            </p:cNvGraphicFramePr>
            <p:nvPr/>
          </p:nvGraphicFramePr>
          <p:xfrm>
            <a:off x="2971" y="2139"/>
            <a:ext cx="81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3" name="公式" r:id="rId28" imgW="387461" imgH="152444" progId="Equation.3">
                    <p:embed/>
                  </p:oleObj>
                </mc:Choice>
                <mc:Fallback>
                  <p:oleObj name="公式" r:id="rId28" imgW="387461" imgH="15244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139"/>
                          <a:ext cx="81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13"/>
            <p:cNvGraphicFramePr>
              <a:graphicFrameLocks noChangeAspect="1"/>
            </p:cNvGraphicFramePr>
            <p:nvPr/>
          </p:nvGraphicFramePr>
          <p:xfrm>
            <a:off x="3851" y="2139"/>
            <a:ext cx="83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4" name="公式" r:id="rId30" imgW="400087" imgH="152444" progId="Equation.3">
                    <p:embed/>
                  </p:oleObj>
                </mc:Choice>
                <mc:Fallback>
                  <p:oleObj name="公式" r:id="rId30" imgW="400087" imgH="15244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" y="2139"/>
                          <a:ext cx="839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14"/>
            <p:cNvGraphicFramePr>
              <a:graphicFrameLocks noChangeAspect="1"/>
            </p:cNvGraphicFramePr>
            <p:nvPr/>
          </p:nvGraphicFramePr>
          <p:xfrm>
            <a:off x="2283" y="2172"/>
            <a:ext cx="44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5" name="公式" r:id="rId32" imgW="184261" imgH="114431" progId="Equation.3">
                    <p:embed/>
                  </p:oleObj>
                </mc:Choice>
                <mc:Fallback>
                  <p:oleObj name="公式" r:id="rId32" imgW="184261" imgH="11443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3" y="2172"/>
                          <a:ext cx="44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0" name="Text Box 10"/>
          <p:cNvSpPr txBox="1">
            <a:spLocks noChangeArrowheads="1"/>
          </p:cNvSpPr>
          <p:nvPr/>
        </p:nvSpPr>
        <p:spPr bwMode="auto">
          <a:xfrm>
            <a:off x="468313" y="22875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、乙测得这两个事件发生的地点的距离。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3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C86B09-576A-419B-8C4C-AD50BDC4E2F9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1271" name="Text Box 2"/>
          <p:cNvSpPr txBox="1">
            <a:spLocks noChangeArrowheads="1"/>
          </p:cNvSpPr>
          <p:nvPr/>
        </p:nvSpPr>
        <p:spPr bwMode="auto">
          <a:xfrm>
            <a:off x="687388" y="25368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得：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592263" y="1846263"/>
          <a:ext cx="5986462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name="公式" r:id="rId3" imgW="1835113" imgH="647787" progId="Equation.3">
                  <p:embed/>
                </p:oleObj>
              </mc:Choice>
              <mc:Fallback>
                <p:oleObj name="公式" r:id="rId3" imgW="1835113" imgH="64778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1846263"/>
                        <a:ext cx="5986462" cy="203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854325" y="3984625"/>
          <a:ext cx="4110038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公式" r:id="rId5" imgW="1238139" imgH="533356" progId="Equation.3">
                  <p:embed/>
                </p:oleObj>
              </mc:Choice>
              <mc:Fallback>
                <p:oleObj name="公式" r:id="rId5" imgW="1238139" imgH="53335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3984625"/>
                        <a:ext cx="4110038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524125" y="5578475"/>
          <a:ext cx="46196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公式" r:id="rId7" imgW="1485925" imgH="273144" progId="Equation.3">
                  <p:embed/>
                </p:oleObj>
              </mc:Choice>
              <mc:Fallback>
                <p:oleObj name="公式" r:id="rId7" imgW="1485925" imgH="27314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5578475"/>
                        <a:ext cx="46196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816100" y="5953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41625" y="0"/>
          <a:ext cx="2474913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公式" r:id="rId9" imgW="736649" imgH="647787" progId="Equation.3">
                  <p:embed/>
                </p:oleObj>
              </mc:Choice>
              <mc:Fallback>
                <p:oleObj name="公式" r:id="rId9" imgW="736649" imgH="64778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0"/>
                        <a:ext cx="2474913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715000" y="2074863"/>
            <a:ext cx="1924050" cy="576262"/>
          </a:xfrm>
          <a:prstGeom prst="wedgeRectCallout">
            <a:avLst>
              <a:gd name="adj1" fmla="val 48259"/>
              <a:gd name="adj2" fmla="val -10788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402513" y="1212850"/>
          <a:ext cx="727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Equation" r:id="rId11" imgW="184261" imgH="133241" progId="Equation.DSMT4">
                  <p:embed/>
                </p:oleObj>
              </mc:Choice>
              <mc:Fallback>
                <p:oleObj name="Equation" r:id="rId11" imgW="184261" imgH="13324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1212850"/>
                        <a:ext cx="7270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7" grpId="0" autoUpdateAnimBg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CB786D-D329-4F33-BC55-3DEC3B104B56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844800" y="788988"/>
          <a:ext cx="2557463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3" imgW="781235" imgH="584302" progId="Equation.DSMT4">
                  <p:embed/>
                </p:oleObj>
              </mc:Choice>
              <mc:Fallback>
                <p:oleObj name="Equation" r:id="rId3" imgW="781235" imgH="58430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788988"/>
                        <a:ext cx="2557463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211263" y="2765425"/>
          <a:ext cx="5832475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公式" r:id="rId5" imgW="1822487" imgH="533356" progId="Equation.3">
                  <p:embed/>
                </p:oleObj>
              </mc:Choice>
              <mc:Fallback>
                <p:oleObj name="公式" r:id="rId5" imgW="1822487" imgH="53335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2765425"/>
                        <a:ext cx="5832475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760413" y="4513263"/>
          <a:ext cx="4143375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公式" r:id="rId7" imgW="1263786" imgH="533356" progId="Equation.3">
                  <p:embed/>
                </p:oleObj>
              </mc:Choice>
              <mc:Fallback>
                <p:oleObj name="公式" r:id="rId7" imgW="1263786" imgH="53335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4513263"/>
                        <a:ext cx="4143375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5097463" y="4830763"/>
          <a:ext cx="26273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公式" r:id="rId9" imgW="781235" imgH="120701" progId="Equation.3">
                  <p:embed/>
                </p:oleObj>
              </mc:Choice>
              <mc:Fallback>
                <p:oleObj name="公式" r:id="rId9" imgW="781235" imgH="1207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4830763"/>
                        <a:ext cx="262731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04800" y="214313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、乙测得这两个事件发生的地点的距离。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FDDC37-99F0-4CE1-A12C-CD3664769686}" type="slidenum">
              <a:rPr lang="en-US" altLang="zh-CN" sz="180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320675" y="2254250"/>
            <a:ext cx="1011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100371" name="Rectangle 19"/>
          <p:cNvSpPr>
            <a:spLocks noChangeArrowheads="1"/>
          </p:cNvSpPr>
          <p:nvPr/>
        </p:nvSpPr>
        <p:spPr bwMode="auto">
          <a:xfrm>
            <a:off x="34925" y="25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latin typeface="Times New Roman" pitchFamily="18" charset="0"/>
              </a:rPr>
              <a:t>设有一列火车以速度</a:t>
            </a:r>
            <a:r>
              <a:rPr kumimoji="1" lang="en-US" altLang="zh-CN" sz="2800" b="1" i="1" dirty="0">
                <a:latin typeface="Book Antiqua" pitchFamily="18" charset="0"/>
              </a:rPr>
              <a:t>v</a:t>
            </a:r>
            <a:r>
              <a:rPr kumimoji="1" lang="en-US" altLang="zh-CN" sz="2800" b="1" i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匀速地通过车站，在车站中</a:t>
            </a:r>
          </a:p>
        </p:txBody>
      </p:sp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160338" y="538163"/>
            <a:ext cx="42672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观察到两个闪电同时击中车头和车尾，问在火车上观察两闪电是否同时击中</a:t>
            </a:r>
            <a:r>
              <a:rPr kumimoji="1" lang="en-US" altLang="zh-CN" sz="2800" b="1">
                <a:latin typeface="Times New Roman" panose="02020603050405020304" pitchFamily="18" charset="0"/>
              </a:rPr>
              <a:t>?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71550" y="2252663"/>
            <a:ext cx="4341813" cy="520700"/>
            <a:chOff x="839" y="1469"/>
            <a:chExt cx="2735" cy="328"/>
          </a:xfrm>
        </p:grpSpPr>
        <p:grpSp>
          <p:nvGrpSpPr>
            <p:cNvPr id="19508" name="Group 12"/>
            <p:cNvGrpSpPr>
              <a:grpSpLocks/>
            </p:cNvGrpSpPr>
            <p:nvPr/>
          </p:nvGrpSpPr>
          <p:grpSpPr bwMode="auto">
            <a:xfrm>
              <a:off x="1830" y="1469"/>
              <a:ext cx="1744" cy="327"/>
              <a:chOff x="272" y="1488"/>
              <a:chExt cx="1744" cy="327"/>
            </a:xfrm>
          </p:grpSpPr>
          <p:sp>
            <p:nvSpPr>
              <p:cNvPr id="19511" name="Text Box 13"/>
              <p:cNvSpPr txBox="1">
                <a:spLocks noChangeArrowheads="1"/>
              </p:cNvSpPr>
              <p:nvPr/>
            </p:nvSpPr>
            <p:spPr bwMode="auto">
              <a:xfrm>
                <a:off x="480" y="1488"/>
                <a:ext cx="15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 b="1">
                    <a:latin typeface="宋体" panose="02010600030101010101" pitchFamily="2" charset="-122"/>
                  </a:rPr>
                  <a:t>车站。</a:t>
                </a:r>
              </a:p>
            </p:txBody>
          </p:sp>
          <p:graphicFrame>
            <p:nvGraphicFramePr>
              <p:cNvPr id="19512" name="Object 14"/>
              <p:cNvGraphicFramePr>
                <a:graphicFrameLocks noChangeAspect="1"/>
              </p:cNvGraphicFramePr>
              <p:nvPr/>
            </p:nvGraphicFramePr>
            <p:xfrm>
              <a:off x="272" y="1519"/>
              <a:ext cx="246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93" name="公式" r:id="rId3" imgW="82464" imgH="114431" progId="Equation.3">
                      <p:embed/>
                    </p:oleObj>
                  </mc:Choice>
                  <mc:Fallback>
                    <p:oleObj name="公式" r:id="rId3" imgW="82464" imgH="114431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" y="1519"/>
                            <a:ext cx="246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E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509" name="Rectangle 16"/>
            <p:cNvSpPr>
              <a:spLocks noChangeArrowheads="1"/>
            </p:cNvSpPr>
            <p:nvPr/>
          </p:nvSpPr>
          <p:spPr bwMode="auto">
            <a:xfrm>
              <a:off x="1078" y="1469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</a:rPr>
                <a:t>火车</a:t>
              </a:r>
              <a:r>
                <a:rPr kumimoji="1" lang="en-US" altLang="zh-CN" sz="2800" b="1">
                  <a:solidFill>
                    <a:srgbClr val="0000FF"/>
                  </a:solidFill>
                  <a:latin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19510" name="Object 21"/>
            <p:cNvGraphicFramePr>
              <a:graphicFrameLocks noChangeAspect="1"/>
            </p:cNvGraphicFramePr>
            <p:nvPr/>
          </p:nvGraphicFramePr>
          <p:xfrm>
            <a:off x="839" y="1525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94" name="公式" r:id="rId5" imgW="114423" imgH="114431" progId="Equation.3">
                    <p:embed/>
                  </p:oleObj>
                </mc:Choice>
                <mc:Fallback>
                  <p:oleObj name="公式" r:id="rId5" imgW="114423" imgH="114431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525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3" name="Group 96"/>
          <p:cNvGrpSpPr>
            <a:grpSpLocks/>
          </p:cNvGrpSpPr>
          <p:nvPr/>
        </p:nvGrpSpPr>
        <p:grpSpPr bwMode="auto">
          <a:xfrm>
            <a:off x="4329113" y="639763"/>
            <a:ext cx="4922837" cy="3270250"/>
            <a:chOff x="2200" y="1750"/>
            <a:chExt cx="3101" cy="2060"/>
          </a:xfrm>
        </p:grpSpPr>
        <p:grpSp>
          <p:nvGrpSpPr>
            <p:cNvPr id="19482" name="Group 23"/>
            <p:cNvGrpSpPr>
              <a:grpSpLocks/>
            </p:cNvGrpSpPr>
            <p:nvPr/>
          </p:nvGrpSpPr>
          <p:grpSpPr bwMode="auto">
            <a:xfrm>
              <a:off x="3190" y="3022"/>
              <a:ext cx="1649" cy="240"/>
              <a:chOff x="3151" y="2251"/>
              <a:chExt cx="1649" cy="240"/>
            </a:xfrm>
          </p:grpSpPr>
          <p:sp>
            <p:nvSpPr>
              <p:cNvPr id="19504" name="AutoShape 24"/>
              <p:cNvSpPr>
                <a:spLocks noChangeArrowheads="1"/>
              </p:cNvSpPr>
              <p:nvPr/>
            </p:nvSpPr>
            <p:spPr bwMode="auto">
              <a:xfrm>
                <a:off x="3151" y="2251"/>
                <a:ext cx="288" cy="240"/>
              </a:xfrm>
              <a:prstGeom prst="bevel">
                <a:avLst>
                  <a:gd name="adj" fmla="val 12500"/>
                </a:avLst>
              </a:prstGeom>
              <a:noFill/>
              <a:ln w="254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9505" name="AutoShape 25"/>
              <p:cNvSpPr>
                <a:spLocks noChangeArrowheads="1"/>
              </p:cNvSpPr>
              <p:nvPr/>
            </p:nvSpPr>
            <p:spPr bwMode="auto">
              <a:xfrm>
                <a:off x="3605" y="2251"/>
                <a:ext cx="288" cy="240"/>
              </a:xfrm>
              <a:prstGeom prst="bevel">
                <a:avLst>
                  <a:gd name="adj" fmla="val 12500"/>
                </a:avLst>
              </a:prstGeom>
              <a:noFill/>
              <a:ln w="254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9506" name="AutoShape 26"/>
              <p:cNvSpPr>
                <a:spLocks noChangeArrowheads="1"/>
              </p:cNvSpPr>
              <p:nvPr/>
            </p:nvSpPr>
            <p:spPr bwMode="auto">
              <a:xfrm>
                <a:off x="4059" y="2251"/>
                <a:ext cx="288" cy="240"/>
              </a:xfrm>
              <a:prstGeom prst="bevel">
                <a:avLst>
                  <a:gd name="adj" fmla="val 12500"/>
                </a:avLst>
              </a:prstGeom>
              <a:noFill/>
              <a:ln w="254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9507" name="AutoShape 27"/>
              <p:cNvSpPr>
                <a:spLocks noChangeArrowheads="1"/>
              </p:cNvSpPr>
              <p:nvPr/>
            </p:nvSpPr>
            <p:spPr bwMode="auto">
              <a:xfrm>
                <a:off x="4512" y="2251"/>
                <a:ext cx="288" cy="240"/>
              </a:xfrm>
              <a:prstGeom prst="bevel">
                <a:avLst>
                  <a:gd name="adj" fmla="val 12500"/>
                </a:avLst>
              </a:prstGeom>
              <a:noFill/>
              <a:ln w="254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9483" name="Line 29"/>
            <p:cNvSpPr>
              <a:spLocks noChangeShapeType="1"/>
            </p:cNvSpPr>
            <p:nvPr/>
          </p:nvSpPr>
          <p:spPr bwMode="auto">
            <a:xfrm flipV="1">
              <a:off x="2913" y="1842"/>
              <a:ext cx="0" cy="1497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30"/>
            <p:cNvSpPr>
              <a:spLocks noChangeShapeType="1"/>
            </p:cNvSpPr>
            <p:nvPr/>
          </p:nvSpPr>
          <p:spPr bwMode="auto">
            <a:xfrm>
              <a:off x="2902" y="3339"/>
              <a:ext cx="206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5" name="Object 31"/>
            <p:cNvGraphicFramePr>
              <a:graphicFrameLocks noChangeAspect="1"/>
            </p:cNvGraphicFramePr>
            <p:nvPr/>
          </p:nvGraphicFramePr>
          <p:xfrm>
            <a:off x="2630" y="2387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95" name="公式" r:id="rId7" imgW="114423" imgH="114431" progId="Equation.3">
                    <p:embed/>
                  </p:oleObj>
                </mc:Choice>
                <mc:Fallback>
                  <p:oleObj name="公式" r:id="rId7" imgW="114423" imgH="114431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0" y="2387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6" name="Object 32"/>
            <p:cNvGraphicFramePr>
              <a:graphicFrameLocks noChangeAspect="1"/>
            </p:cNvGraphicFramePr>
            <p:nvPr/>
          </p:nvGraphicFramePr>
          <p:xfrm>
            <a:off x="4921" y="3067"/>
            <a:ext cx="30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96" name="公式" r:id="rId9" imgW="114423" imgH="114431" progId="Equation.3">
                    <p:embed/>
                  </p:oleObj>
                </mc:Choice>
                <mc:Fallback>
                  <p:oleObj name="公式" r:id="rId9" imgW="114423" imgH="114431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3067"/>
                          <a:ext cx="306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33"/>
            <p:cNvGraphicFramePr>
              <a:graphicFrameLocks noChangeAspect="1"/>
            </p:cNvGraphicFramePr>
            <p:nvPr/>
          </p:nvGraphicFramePr>
          <p:xfrm>
            <a:off x="2608" y="1797"/>
            <a:ext cx="30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97" name="公式" r:id="rId11" imgW="114423" imgH="133241" progId="Equation.3">
                    <p:embed/>
                  </p:oleObj>
                </mc:Choice>
                <mc:Fallback>
                  <p:oleObj name="公式" r:id="rId11" imgW="114423" imgH="13324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797"/>
                          <a:ext cx="30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8" name="Object 34"/>
            <p:cNvGraphicFramePr>
              <a:graphicFrameLocks noChangeAspect="1"/>
            </p:cNvGraphicFramePr>
            <p:nvPr/>
          </p:nvGraphicFramePr>
          <p:xfrm>
            <a:off x="2640" y="3139"/>
            <a:ext cx="25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98" name="公式" r:id="rId13" imgW="120736" imgH="114431" progId="Equation.3">
                    <p:embed/>
                  </p:oleObj>
                </mc:Choice>
                <mc:Fallback>
                  <p:oleObj name="公式" r:id="rId13" imgW="120736" imgH="11443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139"/>
                          <a:ext cx="259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9" name="Text Box 36"/>
            <p:cNvSpPr txBox="1">
              <a:spLocks noChangeArrowheads="1"/>
            </p:cNvSpPr>
            <p:nvPr/>
          </p:nvSpPr>
          <p:spPr bwMode="auto">
            <a:xfrm>
              <a:off x="2245" y="1750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9490" name="Line 38"/>
            <p:cNvSpPr>
              <a:spLocks noChangeShapeType="1"/>
            </p:cNvSpPr>
            <p:nvPr/>
          </p:nvSpPr>
          <p:spPr bwMode="auto">
            <a:xfrm flipV="1">
              <a:off x="2472" y="3521"/>
              <a:ext cx="26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1" name="Text Box 39"/>
            <p:cNvSpPr txBox="1">
              <a:spLocks noChangeArrowheads="1"/>
            </p:cNvSpPr>
            <p:nvPr/>
          </p:nvSpPr>
          <p:spPr bwMode="auto">
            <a:xfrm>
              <a:off x="4900" y="3445"/>
              <a:ext cx="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9492" name="Line 40"/>
            <p:cNvSpPr>
              <a:spLocks noChangeShapeType="1"/>
            </p:cNvSpPr>
            <p:nvPr/>
          </p:nvSpPr>
          <p:spPr bwMode="auto">
            <a:xfrm flipH="1" flipV="1">
              <a:off x="2472" y="1842"/>
              <a:ext cx="0" cy="16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3" name="Text Box 41"/>
            <p:cNvSpPr txBox="1">
              <a:spLocks noChangeArrowheads="1"/>
            </p:cNvSpPr>
            <p:nvPr/>
          </p:nvSpPr>
          <p:spPr bwMode="auto">
            <a:xfrm>
              <a:off x="2200" y="338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graphicFrame>
          <p:nvGraphicFramePr>
            <p:cNvPr id="19494" name="Object 42"/>
            <p:cNvGraphicFramePr>
              <a:graphicFrameLocks noChangeAspect="1"/>
            </p:cNvGraphicFramePr>
            <p:nvPr/>
          </p:nvGraphicFramePr>
          <p:xfrm>
            <a:off x="2200" y="2387"/>
            <a:ext cx="23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99" name="公式" r:id="rId15" imgW="82464" imgH="114431" progId="Equation.3">
                    <p:embed/>
                  </p:oleObj>
                </mc:Choice>
                <mc:Fallback>
                  <p:oleObj name="公式" r:id="rId15" imgW="82464" imgH="114431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387"/>
                          <a:ext cx="23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95" name="Group 43"/>
            <p:cNvGrpSpPr>
              <a:grpSpLocks/>
            </p:cNvGrpSpPr>
            <p:nvPr/>
          </p:nvGrpSpPr>
          <p:grpSpPr bwMode="auto">
            <a:xfrm>
              <a:off x="2918" y="1842"/>
              <a:ext cx="408" cy="363"/>
              <a:chOff x="3216" y="1162"/>
              <a:chExt cx="408" cy="363"/>
            </a:xfrm>
          </p:grpSpPr>
          <p:sp>
            <p:nvSpPr>
              <p:cNvPr id="19502" name="Line 44"/>
              <p:cNvSpPr>
                <a:spLocks noChangeShapeType="1"/>
              </p:cNvSpPr>
              <p:nvPr/>
            </p:nvSpPr>
            <p:spPr bwMode="auto">
              <a:xfrm>
                <a:off x="3216" y="1506"/>
                <a:ext cx="408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9503" name="Object 45"/>
              <p:cNvGraphicFramePr>
                <a:graphicFrameLocks noChangeAspect="1"/>
              </p:cNvGraphicFramePr>
              <p:nvPr/>
            </p:nvGraphicFramePr>
            <p:xfrm>
              <a:off x="3334" y="1162"/>
              <a:ext cx="254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00" name="公式" r:id="rId17" imgW="50899" imgH="114431" progId="Equation.3">
                      <p:embed/>
                    </p:oleObj>
                  </mc:Choice>
                  <mc:Fallback>
                    <p:oleObj name="公式" r:id="rId17" imgW="50899" imgH="114431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1162"/>
                            <a:ext cx="254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496" name="AutoShape 57"/>
            <p:cNvSpPr>
              <a:spLocks noChangeArrowheads="1"/>
            </p:cNvSpPr>
            <p:nvPr/>
          </p:nvSpPr>
          <p:spPr bwMode="auto">
            <a:xfrm>
              <a:off x="4694" y="2504"/>
              <a:ext cx="288" cy="336"/>
            </a:xfrm>
            <a:prstGeom prst="sun">
              <a:avLst>
                <a:gd name="adj" fmla="val 25000"/>
              </a:avLst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9497" name="Object 50"/>
            <p:cNvGraphicFramePr>
              <a:graphicFrameLocks noChangeAspect="1"/>
            </p:cNvGraphicFramePr>
            <p:nvPr/>
          </p:nvGraphicFramePr>
          <p:xfrm>
            <a:off x="4838" y="2855"/>
            <a:ext cx="31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1" name="公式" r:id="rId19" imgW="133362" imgH="88958" progId="Equation.3">
                    <p:embed/>
                  </p:oleObj>
                </mc:Choice>
                <mc:Fallback>
                  <p:oleObj name="公式" r:id="rId19" imgW="133362" imgH="88958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2855"/>
                          <a:ext cx="31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8" name="Oval 53"/>
            <p:cNvSpPr>
              <a:spLocks noChangeArrowheads="1"/>
            </p:cNvSpPr>
            <p:nvPr/>
          </p:nvSpPr>
          <p:spPr bwMode="auto">
            <a:xfrm>
              <a:off x="4797" y="3001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0033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9499" name="Object 51"/>
            <p:cNvGraphicFramePr>
              <a:graphicFrameLocks noChangeAspect="1"/>
            </p:cNvGraphicFramePr>
            <p:nvPr/>
          </p:nvGraphicFramePr>
          <p:xfrm>
            <a:off x="2920" y="2858"/>
            <a:ext cx="31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2" name="公式" r:id="rId21" imgW="133362" imgH="88958" progId="Equation.3">
                    <p:embed/>
                  </p:oleObj>
                </mc:Choice>
                <mc:Fallback>
                  <p:oleObj name="公式" r:id="rId21" imgW="133362" imgH="88958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2858"/>
                          <a:ext cx="31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0" name="Oval 52"/>
            <p:cNvSpPr>
              <a:spLocks noChangeArrowheads="1"/>
            </p:cNvSpPr>
            <p:nvPr/>
          </p:nvSpPr>
          <p:spPr bwMode="auto">
            <a:xfrm>
              <a:off x="3155" y="2991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0033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501" name="AutoShape 95"/>
            <p:cNvSpPr>
              <a:spLocks noChangeArrowheads="1"/>
            </p:cNvSpPr>
            <p:nvPr/>
          </p:nvSpPr>
          <p:spPr bwMode="auto">
            <a:xfrm>
              <a:off x="3061" y="2504"/>
              <a:ext cx="288" cy="336"/>
            </a:xfrm>
            <a:prstGeom prst="sun">
              <a:avLst>
                <a:gd name="adj" fmla="val 25000"/>
              </a:avLst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00449" name="Text Box 97"/>
          <p:cNvSpPr txBox="1">
            <a:spLocks noChangeArrowheads="1"/>
          </p:cNvSpPr>
          <p:nvPr/>
        </p:nvSpPr>
        <p:spPr bwMode="auto">
          <a:xfrm>
            <a:off x="209550" y="2894013"/>
            <a:ext cx="5048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闪电击中车尾</a:t>
            </a:r>
          </a:p>
        </p:txBody>
      </p:sp>
      <p:sp>
        <p:nvSpPr>
          <p:cNvPr id="100450" name="Text Box 98"/>
          <p:cNvSpPr txBox="1">
            <a:spLocks noChangeArrowheads="1"/>
          </p:cNvSpPr>
          <p:nvPr/>
        </p:nvSpPr>
        <p:spPr bwMode="auto">
          <a:xfrm>
            <a:off x="2276475" y="6145213"/>
            <a:ext cx="3733800" cy="5619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不同时击中！</a:t>
            </a:r>
          </a:p>
        </p:txBody>
      </p:sp>
      <p:sp>
        <p:nvSpPr>
          <p:cNvPr id="100451" name="Text Box 99"/>
          <p:cNvSpPr txBox="1">
            <a:spLocks noChangeArrowheads="1"/>
          </p:cNvSpPr>
          <p:nvPr/>
        </p:nvSpPr>
        <p:spPr bwMode="auto">
          <a:xfrm>
            <a:off x="250825" y="53006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由：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0454" name="Text Box 102"/>
          <p:cNvSpPr txBox="1">
            <a:spLocks noChangeArrowheads="1"/>
          </p:cNvSpPr>
          <p:nvPr/>
        </p:nvSpPr>
        <p:spPr bwMode="auto">
          <a:xfrm>
            <a:off x="209550" y="3470275"/>
            <a:ext cx="497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闪电击中车头</a:t>
            </a:r>
          </a:p>
        </p:txBody>
      </p:sp>
      <p:sp>
        <p:nvSpPr>
          <p:cNvPr id="100455" name="Text Box 103"/>
          <p:cNvSpPr txBox="1">
            <a:spLocks noChangeArrowheads="1"/>
          </p:cNvSpPr>
          <p:nvPr/>
        </p:nvSpPr>
        <p:spPr bwMode="auto">
          <a:xfrm>
            <a:off x="971550" y="4038600"/>
            <a:ext cx="44958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两事件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同时发生</a:t>
            </a:r>
          </a:p>
        </p:txBody>
      </p:sp>
      <p:graphicFrame>
        <p:nvGraphicFramePr>
          <p:cNvPr id="100456" name="Object 104"/>
          <p:cNvGraphicFramePr>
            <a:graphicFrameLocks noChangeAspect="1"/>
          </p:cNvGraphicFramePr>
          <p:nvPr/>
        </p:nvGraphicFramePr>
        <p:xfrm>
          <a:off x="319088" y="4079875"/>
          <a:ext cx="536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3" name="公式" r:id="rId23" imgW="152301" imgH="114431" progId="Equation.3">
                  <p:embed/>
                </p:oleObj>
              </mc:Choice>
              <mc:Fallback>
                <p:oleObj name="公式" r:id="rId23" imgW="152301" imgH="114431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4079875"/>
                        <a:ext cx="536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57" name="Rectangle 105"/>
          <p:cNvSpPr>
            <a:spLocks noChangeArrowheads="1"/>
          </p:cNvSpPr>
          <p:nvPr/>
        </p:nvSpPr>
        <p:spPr bwMode="auto">
          <a:xfrm>
            <a:off x="3790950" y="40386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时空坐标分别为：</a:t>
            </a:r>
          </a:p>
        </p:txBody>
      </p:sp>
      <p:sp>
        <p:nvSpPr>
          <p:cNvPr id="100458" name="Rectangle 106"/>
          <p:cNvSpPr>
            <a:spLocks noChangeArrowheads="1"/>
          </p:cNvSpPr>
          <p:nvPr/>
        </p:nvSpPr>
        <p:spPr bwMode="auto">
          <a:xfrm>
            <a:off x="971550" y="45720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时空坐标分别为：</a:t>
            </a:r>
          </a:p>
        </p:txBody>
      </p:sp>
      <p:graphicFrame>
        <p:nvGraphicFramePr>
          <p:cNvPr id="100459" name="Object 107"/>
          <p:cNvGraphicFramePr>
            <a:graphicFrameLocks noChangeAspect="1"/>
          </p:cNvGraphicFramePr>
          <p:nvPr/>
        </p:nvGraphicFramePr>
        <p:xfrm>
          <a:off x="6534150" y="4008438"/>
          <a:ext cx="1219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4" name="Equation" r:id="rId25" imgW="381148" imgH="152444" progId="Equation.3">
                  <p:embed/>
                </p:oleObj>
              </mc:Choice>
              <mc:Fallback>
                <p:oleObj name="Equation" r:id="rId25" imgW="381148" imgH="152444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4008438"/>
                        <a:ext cx="1219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60" name="Object 108"/>
          <p:cNvGraphicFramePr>
            <a:graphicFrameLocks noChangeAspect="1"/>
          </p:cNvGraphicFramePr>
          <p:nvPr/>
        </p:nvGraphicFramePr>
        <p:xfrm>
          <a:off x="7753350" y="4043363"/>
          <a:ext cx="11430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5" name="Equation" r:id="rId27" imgW="381148" imgH="152444" progId="Equation.3">
                  <p:embed/>
                </p:oleObj>
              </mc:Choice>
              <mc:Fallback>
                <p:oleObj name="Equation" r:id="rId27" imgW="381148" imgH="152444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350" y="4043363"/>
                        <a:ext cx="11430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61" name="Object 109"/>
          <p:cNvGraphicFramePr>
            <a:graphicFrameLocks noChangeAspect="1"/>
          </p:cNvGraphicFramePr>
          <p:nvPr/>
        </p:nvGraphicFramePr>
        <p:xfrm>
          <a:off x="4248150" y="4572000"/>
          <a:ext cx="14763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6" name="Equation" r:id="rId29" imgW="450986" imgH="152444" progId="Equation.3">
                  <p:embed/>
                </p:oleObj>
              </mc:Choice>
              <mc:Fallback>
                <p:oleObj name="Equation" r:id="rId29" imgW="450986" imgH="152444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4572000"/>
                        <a:ext cx="14763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62" name="Object 110"/>
          <p:cNvGraphicFramePr>
            <a:graphicFrameLocks noChangeAspect="1"/>
          </p:cNvGraphicFramePr>
          <p:nvPr/>
        </p:nvGraphicFramePr>
        <p:xfrm>
          <a:off x="5848350" y="4572000"/>
          <a:ext cx="15176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7" name="Equation" r:id="rId31" imgW="450986" imgH="152444" progId="Equation.3">
                  <p:embed/>
                </p:oleObj>
              </mc:Choice>
              <mc:Fallback>
                <p:oleObj name="Equation" r:id="rId31" imgW="450986" imgH="152444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4572000"/>
                        <a:ext cx="15176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63" name="Object 111"/>
          <p:cNvGraphicFramePr>
            <a:graphicFrameLocks noChangeAspect="1"/>
          </p:cNvGraphicFramePr>
          <p:nvPr/>
        </p:nvGraphicFramePr>
        <p:xfrm>
          <a:off x="990600" y="5045075"/>
          <a:ext cx="36576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8" name="公式" r:id="rId33" imgW="1403461" imgH="355440" progId="Equation.3">
                  <p:embed/>
                </p:oleObj>
              </mc:Choice>
              <mc:Fallback>
                <p:oleObj name="公式" r:id="rId33" imgW="1403461" imgH="35544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45075"/>
                        <a:ext cx="36576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64" name="Object 112"/>
          <p:cNvGraphicFramePr>
            <a:graphicFrameLocks noChangeAspect="1"/>
          </p:cNvGraphicFramePr>
          <p:nvPr/>
        </p:nvGraphicFramePr>
        <p:xfrm>
          <a:off x="4648200" y="5154613"/>
          <a:ext cx="27432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9" name="公式" r:id="rId35" imgW="1003374" imgH="304887" progId="Equation.3">
                  <p:embed/>
                </p:oleObj>
              </mc:Choice>
              <mc:Fallback>
                <p:oleObj name="公式" r:id="rId35" imgW="1003374" imgH="304887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54613"/>
                        <a:ext cx="27432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65" name="Object 113"/>
          <p:cNvGraphicFramePr>
            <a:graphicFrameLocks noChangeAspect="1"/>
          </p:cNvGraphicFramePr>
          <p:nvPr/>
        </p:nvGraphicFramePr>
        <p:xfrm>
          <a:off x="7466013" y="5414963"/>
          <a:ext cx="6429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0" name="Equation" r:id="rId37" imgW="171635" imgH="114431" progId="Equation.3">
                  <p:embed/>
                </p:oleObj>
              </mc:Choice>
              <mc:Fallback>
                <p:oleObj name="Equation" r:id="rId37" imgW="171635" imgH="114431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5414963"/>
                        <a:ext cx="6429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66" name="Object 114"/>
          <p:cNvGraphicFramePr>
            <a:graphicFrameLocks noChangeAspect="1"/>
          </p:cNvGraphicFramePr>
          <p:nvPr/>
        </p:nvGraphicFramePr>
        <p:xfrm>
          <a:off x="927100" y="6149975"/>
          <a:ext cx="11350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1" name="Equation" r:id="rId39" imgW="387461" imgH="152444" progId="Equation.3">
                  <p:embed/>
                </p:oleObj>
              </mc:Choice>
              <mc:Fallback>
                <p:oleObj name="Equation" r:id="rId39" imgW="387461" imgH="152444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6149975"/>
                        <a:ext cx="11350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67" name="Text Box 115"/>
          <p:cNvSpPr txBox="1">
            <a:spLocks noChangeArrowheads="1"/>
          </p:cNvSpPr>
          <p:nvPr/>
        </p:nvSpPr>
        <p:spPr bwMode="auto">
          <a:xfrm>
            <a:off x="4724400" y="616743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车头先被闪电击中</a:t>
            </a:r>
          </a:p>
        </p:txBody>
      </p:sp>
      <p:graphicFrame>
        <p:nvGraphicFramePr>
          <p:cNvPr id="100468" name="Object 116"/>
          <p:cNvGraphicFramePr>
            <a:graphicFrameLocks noChangeAspect="1"/>
          </p:cNvGraphicFramePr>
          <p:nvPr/>
        </p:nvGraphicFramePr>
        <p:xfrm>
          <a:off x="315913" y="4662488"/>
          <a:ext cx="6238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2" name="公式" r:id="rId41" imgW="184261" imgH="114431" progId="Equation.3">
                  <p:embed/>
                </p:oleObj>
              </mc:Choice>
              <mc:Fallback>
                <p:oleObj name="公式" r:id="rId41" imgW="184261" imgH="114431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4662488"/>
                        <a:ext cx="6238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0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0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10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0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0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10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10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10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0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0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2" dur="500"/>
                                        <p:tgtEl>
                                          <p:spTgt spid="10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7" dur="500"/>
                                        <p:tgtEl>
                                          <p:spTgt spid="10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0" grpId="0" autoUpdateAnimBg="0"/>
      <p:bldP spid="100371" grpId="0" autoUpdateAnimBg="0"/>
      <p:bldP spid="100372" grpId="0" autoUpdateAnimBg="0"/>
      <p:bldP spid="100449" grpId="0" autoUpdateAnimBg="0"/>
      <p:bldP spid="100450" grpId="0" autoUpdateAnimBg="0"/>
      <p:bldP spid="100451" grpId="0" autoUpdateAnimBg="0"/>
      <p:bldP spid="100454" grpId="0" autoUpdateAnimBg="0"/>
      <p:bldP spid="100455" grpId="0" autoUpdateAnimBg="0"/>
      <p:bldP spid="100457" grpId="0" autoUpdateAnimBg="0"/>
      <p:bldP spid="100458" grpId="0" autoUpdateAnimBg="0"/>
      <p:bldP spid="100467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FF33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6668</TotalTime>
  <Words>1207</Words>
  <Application>Microsoft Office PowerPoint</Application>
  <PresentationFormat>全屏显示(4:3)</PresentationFormat>
  <Paragraphs>162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Math5</vt:lpstr>
      <vt:lpstr>Monotype Sorts</vt:lpstr>
      <vt:lpstr>黑体</vt:lpstr>
      <vt:lpstr>华文新魏</vt:lpstr>
      <vt:lpstr>楷体_GB2312</vt:lpstr>
      <vt:lpstr>隶书</vt:lpstr>
      <vt:lpstr>宋体</vt:lpstr>
      <vt:lpstr>Arial</vt:lpstr>
      <vt:lpstr>Book Antiqua</vt:lpstr>
      <vt:lpstr>Symbol</vt:lpstr>
      <vt:lpstr>Times New Roman</vt:lpstr>
      <vt:lpstr>默认设计模板</vt:lpstr>
      <vt:lpstr>公式</vt:lpstr>
      <vt:lpstr>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华中科大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朱佑新</dc:creator>
  <cp:lastModifiedBy>Jie Zhang</cp:lastModifiedBy>
  <cp:revision>387</cp:revision>
  <cp:lastPrinted>2019-04-08T03:01:39Z</cp:lastPrinted>
  <dcterms:created xsi:type="dcterms:W3CDTF">2003-08-12T13:51:24Z</dcterms:created>
  <dcterms:modified xsi:type="dcterms:W3CDTF">2019-04-08T03:01:57Z</dcterms:modified>
</cp:coreProperties>
</file>