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7"/>
  </p:notesMasterIdLst>
  <p:handoutMasterIdLst>
    <p:handoutMasterId r:id="rId31"/>
  </p:handoutMasterIdLst>
  <p:sldIdLst>
    <p:sldId id="434" r:id="rId5"/>
    <p:sldId id="289" r:id="rId6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417" r:id="rId16"/>
    <p:sldId id="418" r:id="rId17"/>
    <p:sldId id="299" r:id="rId18"/>
    <p:sldId id="421" r:id="rId19"/>
    <p:sldId id="300" r:id="rId20"/>
    <p:sldId id="301" r:id="rId21"/>
    <p:sldId id="302" r:id="rId22"/>
    <p:sldId id="303" r:id="rId23"/>
    <p:sldId id="304" r:id="rId24"/>
    <p:sldId id="422" r:id="rId25"/>
    <p:sldId id="423" r:id="rId26"/>
    <p:sldId id="424" r:id="rId27"/>
    <p:sldId id="425" r:id="rId28"/>
    <p:sldId id="426" r:id="rId29"/>
    <p:sldId id="427" r:id="rId3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FF3300"/>
    <a:srgbClr val="FFFFFF"/>
    <a:srgbClr val="0000FF"/>
    <a:srgbClr val="660033"/>
    <a:srgbClr val="FF99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0421" autoAdjust="0"/>
  </p:normalViewPr>
  <p:slideViewPr>
    <p:cSldViewPr snapToGrid="0">
      <p:cViewPr varScale="1">
        <p:scale>
          <a:sx n="78" d="100"/>
          <a:sy n="78" d="100"/>
        </p:scale>
        <p:origin x="1570" y="62"/>
      </p:cViewPr>
      <p:guideLst>
        <p:guide orient="horz" pos="2166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e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emf"/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3" Type="http://schemas.openxmlformats.org/officeDocument/2006/relationships/image" Target="../media/image98.wmf"/><Relationship Id="rId12" Type="http://schemas.openxmlformats.org/officeDocument/2006/relationships/image" Target="../media/image97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7" Type="http://schemas.openxmlformats.org/officeDocument/2006/relationships/image" Target="../media/image128.wmf"/><Relationship Id="rId16" Type="http://schemas.openxmlformats.org/officeDocument/2006/relationships/image" Target="../media/image127.wmf"/><Relationship Id="rId15" Type="http://schemas.openxmlformats.org/officeDocument/2006/relationships/image" Target="../media/image126.wmf"/><Relationship Id="rId14" Type="http://schemas.openxmlformats.org/officeDocument/2006/relationships/image" Target="../media/image125.wmf"/><Relationship Id="rId13" Type="http://schemas.openxmlformats.org/officeDocument/2006/relationships/image" Target="../media/image124.wmf"/><Relationship Id="rId12" Type="http://schemas.openxmlformats.org/officeDocument/2006/relationships/image" Target="../media/image123.wmf"/><Relationship Id="rId11" Type="http://schemas.openxmlformats.org/officeDocument/2006/relationships/image" Target="../media/image122.wmf"/><Relationship Id="rId10" Type="http://schemas.openxmlformats.org/officeDocument/2006/relationships/image" Target="../media/image121.wmf"/><Relationship Id="rId1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70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emf"/><Relationship Id="rId8" Type="http://schemas.openxmlformats.org/officeDocument/2006/relationships/image" Target="../media/image143.emf"/><Relationship Id="rId7" Type="http://schemas.openxmlformats.org/officeDocument/2006/relationships/image" Target="../media/image142.w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0" Type="http://schemas.openxmlformats.org/officeDocument/2006/relationships/image" Target="../media/image145.wmf"/><Relationship Id="rId1" Type="http://schemas.openxmlformats.org/officeDocument/2006/relationships/image" Target="../media/image13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2" Type="http://schemas.openxmlformats.org/officeDocument/2006/relationships/image" Target="../media/image165.wmf"/><Relationship Id="rId11" Type="http://schemas.openxmlformats.org/officeDocument/2006/relationships/image" Target="../media/image164.wmf"/><Relationship Id="rId10" Type="http://schemas.openxmlformats.org/officeDocument/2006/relationships/image" Target="../media/image163.wmf"/><Relationship Id="rId1" Type="http://schemas.openxmlformats.org/officeDocument/2006/relationships/image" Target="../media/image15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e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37.wmf"/><Relationship Id="rId5" Type="http://schemas.openxmlformats.org/officeDocument/2006/relationships/image" Target="../media/image135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6.wmf"/><Relationship Id="rId3" Type="http://schemas.openxmlformats.org/officeDocument/2006/relationships/image" Target="../media/image151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image" Target="../media/image194.wmf"/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1" Type="http://schemas.openxmlformats.org/officeDocument/2006/relationships/image" Target="../media/image207.wmf"/><Relationship Id="rId20" Type="http://schemas.openxmlformats.org/officeDocument/2006/relationships/image" Target="../media/image206.wmf"/><Relationship Id="rId2" Type="http://schemas.openxmlformats.org/officeDocument/2006/relationships/image" Target="../media/image188.wmf"/><Relationship Id="rId19" Type="http://schemas.openxmlformats.org/officeDocument/2006/relationships/image" Target="../media/image205.wmf"/><Relationship Id="rId18" Type="http://schemas.openxmlformats.org/officeDocument/2006/relationships/image" Target="../media/image204.wmf"/><Relationship Id="rId17" Type="http://schemas.openxmlformats.org/officeDocument/2006/relationships/image" Target="../media/image203.wmf"/><Relationship Id="rId16" Type="http://schemas.openxmlformats.org/officeDocument/2006/relationships/image" Target="../media/image202.wmf"/><Relationship Id="rId15" Type="http://schemas.openxmlformats.org/officeDocument/2006/relationships/image" Target="../media/image201.wmf"/><Relationship Id="rId14" Type="http://schemas.openxmlformats.org/officeDocument/2006/relationships/image" Target="../media/image200.wmf"/><Relationship Id="rId13" Type="http://schemas.openxmlformats.org/officeDocument/2006/relationships/image" Target="../media/image199.wmf"/><Relationship Id="rId12" Type="http://schemas.openxmlformats.org/officeDocument/2006/relationships/image" Target="../media/image198.wmf"/><Relationship Id="rId11" Type="http://schemas.openxmlformats.org/officeDocument/2006/relationships/image" Target="../media/image197.wmf"/><Relationship Id="rId10" Type="http://schemas.openxmlformats.org/officeDocument/2006/relationships/image" Target="../media/image196.wmf"/><Relationship Id="rId1" Type="http://schemas.openxmlformats.org/officeDocument/2006/relationships/image" Target="../media/image18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4" Type="http://schemas.openxmlformats.org/officeDocument/2006/relationships/image" Target="../media/image35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1.wmf"/><Relationship Id="rId4" Type="http://schemas.openxmlformats.org/officeDocument/2006/relationships/image" Target="../media/image27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0" Type="http://schemas.openxmlformats.org/officeDocument/2006/relationships/image" Target="../media/image43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3" Type="http://schemas.openxmlformats.org/officeDocument/2006/relationships/image" Target="../media/image59.wmf"/><Relationship Id="rId12" Type="http://schemas.openxmlformats.org/officeDocument/2006/relationships/image" Target="../media/image58.wmf"/><Relationship Id="rId11" Type="http://schemas.openxmlformats.org/officeDocument/2006/relationships/image" Target="../media/image57.e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e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5" Type="http://schemas.openxmlformats.org/officeDocument/2006/relationships/image" Target="../media/image74.emf"/><Relationship Id="rId14" Type="http://schemas.openxmlformats.org/officeDocument/2006/relationships/image" Target="../media/image73.emf"/><Relationship Id="rId13" Type="http://schemas.openxmlformats.org/officeDocument/2006/relationships/image" Target="../media/image72.emf"/><Relationship Id="rId12" Type="http://schemas.openxmlformats.org/officeDocument/2006/relationships/image" Target="../media/image7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305A31-35D0-44DF-B682-6292301E1318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1175"/>
          </a:xfrm>
          <a:prstGeom prst="rect">
            <a:avLst/>
          </a:prstGeom>
        </p:spPr>
        <p:txBody>
          <a:bodyPr vert="horz" lIns="99034" tIns="49516" rIns="99034" bIns="49516" rtlCol="0" anchor="b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wrap="square" lIns="99034" tIns="49516" rIns="99034" bIns="49516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E5948F1F-428F-47E3-BC95-DCB7FF8D644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4" tIns="49516" rIns="99034" bIns="49516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04571D-F332-4F52-BBAA-E56EBCCB46C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8726DC-4A74-4B84-B940-0FCB90217608}" type="slidenum">
              <a:rPr lang="zh-CN" altLang="en-US" sz="1300"/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 sz="3000" b="1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虽然这样的带电体系并不多，但几个特例的几个都很重要。实际意义不限于特例本身，很多实际场合都可用它们来作近似的估算。</a:t>
            </a:r>
            <a:endParaRPr lang="en-US" altLang="zh-CN"/>
          </a:p>
          <a:p>
            <a:r>
              <a:rPr lang="zh-CN" altLang="en-US"/>
              <a:t>。。。只要不太靠近端点或边缘，特例的结果还是相当好的近似。</a:t>
            </a:r>
            <a:endParaRPr lang="zh-CN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44A6DE-645B-49E6-86FA-5AB8FF6505B5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高斯是德国物理学家和数学家，他在实验物理和理论物理以及数学方面都作出了很多贡献，他导出的高斯定理是电磁学的一条重要规律。用电通量表示电场和场源电荷关系的定理。</a:t>
            </a:r>
            <a:endParaRPr lang="zh-CN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6AB7BB-D338-469C-8D3E-644778C7E934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ds</a:t>
            </a:r>
            <a:r>
              <a:rPr lang="zh-CN" altLang="en-US"/>
              <a:t>和</a:t>
            </a:r>
            <a:r>
              <a:rPr lang="en-US" altLang="zh-CN"/>
              <a:t>ds</a:t>
            </a:r>
            <a:r>
              <a:rPr lang="zh-CN" altLang="en-US"/>
              <a:t>垂直的电场线的条数是一样的。</a:t>
            </a:r>
            <a:endParaRPr lang="en-US" altLang="zh-CN"/>
          </a:p>
          <a:p>
            <a:r>
              <a:rPr lang="zh-CN" altLang="en-US"/>
              <a:t>此面元在垂直于场强方向的投影</a:t>
            </a:r>
            <a:r>
              <a:rPr lang="en-US" altLang="zh-CN"/>
              <a:t>ds</a:t>
            </a:r>
            <a:r>
              <a:rPr lang="zh-CN" altLang="en-US"/>
              <a:t>垂直。</a:t>
            </a:r>
            <a:endParaRPr lang="zh-CN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58ECC3-A94B-4886-8A09-C530B9CDA9ED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2F3458-1C77-4493-AA93-BC2C09AB1C28}" type="slidenum">
              <a:rPr lang="zh-CN" altLang="en-US" sz="1300"/>
            </a:fld>
            <a:endParaRPr lang="en-US" altLang="zh-CN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/>
              <a:t>曲面</a:t>
            </a:r>
            <a:r>
              <a:rPr lang="en-US" altLang="zh-CN" b="1" i="1"/>
              <a:t>S</a:t>
            </a:r>
            <a:r>
              <a:rPr lang="zh-CN" altLang="en-US" b="1"/>
              <a:t>上,各点的</a:t>
            </a:r>
            <a:r>
              <a:rPr lang="en-US" altLang="zh-CN" b="1" i="1"/>
              <a:t>E</a:t>
            </a:r>
            <a:r>
              <a:rPr lang="zh-CN" altLang="en-US" b="1"/>
              <a:t>大小方向均不同</a:t>
            </a:r>
            <a:endParaRPr lang="zh-CN" altLang="en-US" b="1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B2015C-7F12-49BC-B54E-1F508A01DE3F}" type="slidenum">
              <a:rPr lang="zh-CN" altLang="en-US" sz="1300"/>
            </a:fld>
            <a:endParaRPr lang="en-US" altLang="zh-CN" sz="130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BBFC6-7A63-4758-AB82-E450B67E9D7F}" type="slidenum">
              <a:rPr lang="zh-CN" altLang="en-US" sz="1300"/>
            </a:fld>
            <a:endParaRPr lang="en-US" altLang="zh-CN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AD4511-0CC2-4816-97D7-0DA468DEB5C5}" type="slidenum">
              <a:rPr lang="zh-CN" altLang="en-US" sz="1300"/>
            </a:fld>
            <a:endParaRPr lang="en-US" altLang="zh-CN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D4E279-6069-4969-8C12-215ECC80BF11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695535-39CC-43E2-9482-D300C22D9BF7}" type="slidenum">
              <a:rPr lang="zh-CN" altLang="en-US" sz="1300"/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电荷分布无对称性，只用高斯定理能求场强分布吗？</a:t>
            </a:r>
            <a:r>
              <a:rPr lang="zh-CN" altLang="en-US" dirty="0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高斯定理只是静电场两个基本定理之一，与下面讲的环路定理结合，才能完备描述静电场。</a:t>
            </a:r>
            <a:endParaRPr lang="en-US" altLang="zh-CN" dirty="0">
              <a:solidFill>
                <a:srgbClr val="99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/>
              <a:t>不能。但这不在于数学上的困难。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63FC8-8A93-4A8D-902D-8747633BC1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DF32-1FC8-417F-A000-1FE26F2D8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38DE-5F23-4395-91A8-69D4B357D8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kumimoji="0" sz="4800"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ClrTx/>
              <a:buFontTx/>
              <a:buNone/>
              <a:defRPr kumimoji="0">
                <a:solidFill>
                  <a:srgbClr val="333333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E7F453C8-8340-4A36-A19D-D2D02871D1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6935-0E36-4A19-AF0E-7CD7DF0AB9A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80E89-F0C6-44B5-A097-A6051072ABA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3A2D-4AD4-4D2A-B78B-F33BA09055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1136-04E7-447D-A7BB-4490E82BB0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96CB-D19F-42A0-AEC5-397DC0BDB05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2EEED-C3DD-432E-B256-21D85745FF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E6BB-68CD-40E4-A865-8AF095897A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1D0F9-1EC0-4DF0-94C0-4D85AE062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8480-6F4E-444B-A8FB-76E5595B06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AC82E-45CF-4781-8EBB-7651E36921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43F9F-8D47-4A46-906D-F8BCE8A5022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A847-D9A4-4E09-8EB6-89233E1545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09A6F-2A16-4E32-AF66-FD22CCCE72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B18C2-189D-4938-A9B3-E3F49ED100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49E92-495A-4E4D-B9D7-489E6DED8C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6A05B-5AF4-48D7-B748-4BC436CBC4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6C6D-E6A2-4552-9BB5-48FA6FA153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12A7-FDF7-45AB-BAC2-B5EA273CBC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A0A5D-5E87-4AB7-9F61-B5711C818A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9B83-CB74-4E57-A56B-AB3056CF15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C806B-48AA-4729-978D-8CDFBEDDBA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021A-1BBC-4F31-B534-939C8549EA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27852-ABD8-438D-8A1B-A708E22A55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0C34E-CF24-459F-89DF-8734FA9867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A5F87-5C61-4138-B527-AF6CDD6666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DA3CA-99F2-4F17-8BC6-A739A4247F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5A53-5618-45CA-A8BA-A6E57F5EBB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9558-7D84-4052-9F3E-19F82DF8C9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F2B0-A443-4644-9B37-5BF22A9B8E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13384-DE4C-472A-98AA-8EDCE66F38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2A784A93-D6DF-4764-A592-B4A90AAC93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0DDACF3C-570D-4581-B8E8-A8540FE0CCC5}" type="slidenum">
              <a:rPr lang="en-US" altLang="zh-CN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C700C53C-F69C-4D33-8129-139DDD0BF352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7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23.xml"/><Relationship Id="rId26" Type="http://schemas.openxmlformats.org/officeDocument/2006/relationships/image" Target="../media/image98.w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96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95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3.e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2.e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08.wmf"/><Relationship Id="rId2" Type="http://schemas.openxmlformats.org/officeDocument/2006/relationships/image" Target="../media/image99.w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3.wmf"/><Relationship Id="rId36" Type="http://schemas.openxmlformats.org/officeDocument/2006/relationships/vmlDrawing" Target="../drawings/vmlDrawing14.vml"/><Relationship Id="rId35" Type="http://schemas.openxmlformats.org/officeDocument/2006/relationships/slideLayout" Target="../slideLayouts/slideLayout18.xml"/><Relationship Id="rId34" Type="http://schemas.openxmlformats.org/officeDocument/2006/relationships/image" Target="../media/image128.wmf"/><Relationship Id="rId33" Type="http://schemas.openxmlformats.org/officeDocument/2006/relationships/oleObject" Target="../embeddings/oleObject130.bin"/><Relationship Id="rId32" Type="http://schemas.openxmlformats.org/officeDocument/2006/relationships/image" Target="../media/image127.wmf"/><Relationship Id="rId31" Type="http://schemas.openxmlformats.org/officeDocument/2006/relationships/oleObject" Target="../embeddings/oleObject129.bin"/><Relationship Id="rId30" Type="http://schemas.openxmlformats.org/officeDocument/2006/relationships/image" Target="../media/image126.wmf"/><Relationship Id="rId3" Type="http://schemas.openxmlformats.org/officeDocument/2006/relationships/oleObject" Target="../embeddings/oleObject115.bin"/><Relationship Id="rId29" Type="http://schemas.openxmlformats.org/officeDocument/2006/relationships/oleObject" Target="../embeddings/oleObject128.bin"/><Relationship Id="rId28" Type="http://schemas.openxmlformats.org/officeDocument/2006/relationships/image" Target="../media/image125.wmf"/><Relationship Id="rId27" Type="http://schemas.openxmlformats.org/officeDocument/2006/relationships/oleObject" Target="../embeddings/oleObject127.bin"/><Relationship Id="rId26" Type="http://schemas.openxmlformats.org/officeDocument/2006/relationships/image" Target="../media/image124.wmf"/><Relationship Id="rId25" Type="http://schemas.openxmlformats.org/officeDocument/2006/relationships/oleObject" Target="../embeddings/oleObject126.bin"/><Relationship Id="rId24" Type="http://schemas.openxmlformats.org/officeDocument/2006/relationships/image" Target="../media/image123.w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22.w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21.wmf"/><Relationship Id="rId2" Type="http://schemas.openxmlformats.org/officeDocument/2006/relationships/image" Target="../media/image112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9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3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41.bin"/><Relationship Id="rId7" Type="http://schemas.openxmlformats.org/officeDocument/2006/relationships/image" Target="../media/image138.png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9.bin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45.wmf"/><Relationship Id="rId20" Type="http://schemas.openxmlformats.org/officeDocument/2006/relationships/oleObject" Target="../embeddings/oleObject147.bin"/><Relationship Id="rId2" Type="http://schemas.openxmlformats.org/officeDocument/2006/relationships/image" Target="../media/image135.wmf"/><Relationship Id="rId19" Type="http://schemas.openxmlformats.org/officeDocument/2006/relationships/image" Target="../media/image144.emf"/><Relationship Id="rId18" Type="http://schemas.openxmlformats.org/officeDocument/2006/relationships/oleObject" Target="../embeddings/oleObject146.bin"/><Relationship Id="rId17" Type="http://schemas.openxmlformats.org/officeDocument/2006/relationships/image" Target="../media/image143.emf"/><Relationship Id="rId16" Type="http://schemas.openxmlformats.org/officeDocument/2006/relationships/oleObject" Target="../embeddings/oleObject145.bin"/><Relationship Id="rId15" Type="http://schemas.openxmlformats.org/officeDocument/2006/relationships/image" Target="../media/image142.wmf"/><Relationship Id="rId14" Type="http://schemas.openxmlformats.org/officeDocument/2006/relationships/oleObject" Target="../embeddings/oleObject144.bin"/><Relationship Id="rId13" Type="http://schemas.openxmlformats.org/officeDocument/2006/relationships/image" Target="../media/image141.emf"/><Relationship Id="rId12" Type="http://schemas.openxmlformats.org/officeDocument/2006/relationships/oleObject" Target="../embeddings/oleObject143.bin"/><Relationship Id="rId11" Type="http://schemas.openxmlformats.org/officeDocument/2006/relationships/image" Target="../media/image140.emf"/><Relationship Id="rId10" Type="http://schemas.openxmlformats.org/officeDocument/2006/relationships/oleObject" Target="../embeddings/oleObject142.bin"/><Relationship Id="rId1" Type="http://schemas.openxmlformats.org/officeDocument/2006/relationships/oleObject" Target="../embeddings/oleObject13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6.wmf"/><Relationship Id="rId19" Type="http://schemas.openxmlformats.org/officeDocument/2006/relationships/notesSlide" Target="../notesSlides/notesSlide5.xml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153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4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7.bin"/><Relationship Id="rId27" Type="http://schemas.openxmlformats.org/officeDocument/2006/relationships/notesSlide" Target="../notesSlides/notesSlide6.xml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65.wmf"/><Relationship Id="rId23" Type="http://schemas.openxmlformats.org/officeDocument/2006/relationships/oleObject" Target="../embeddings/oleObject167.bin"/><Relationship Id="rId22" Type="http://schemas.openxmlformats.org/officeDocument/2006/relationships/image" Target="../media/image164.wmf"/><Relationship Id="rId21" Type="http://schemas.openxmlformats.org/officeDocument/2006/relationships/oleObject" Target="../embeddings/oleObject166.bin"/><Relationship Id="rId20" Type="http://schemas.openxmlformats.org/officeDocument/2006/relationships/image" Target="../media/image163.wmf"/><Relationship Id="rId2" Type="http://schemas.openxmlformats.org/officeDocument/2006/relationships/image" Target="../media/image154.wmf"/><Relationship Id="rId19" Type="http://schemas.openxmlformats.org/officeDocument/2006/relationships/oleObject" Target="../embeddings/oleObject165.bin"/><Relationship Id="rId18" Type="http://schemas.openxmlformats.org/officeDocument/2006/relationships/image" Target="../media/image162.w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61.w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5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9.bin"/><Relationship Id="rId23" Type="http://schemas.openxmlformats.org/officeDocument/2006/relationships/notesSlide" Target="../notesSlides/notesSlide7.xml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75.wmf"/><Relationship Id="rId2" Type="http://schemas.openxmlformats.org/officeDocument/2006/relationships/image" Target="../media/image166.wmf"/><Relationship Id="rId19" Type="http://schemas.openxmlformats.org/officeDocument/2006/relationships/oleObject" Target="../embeddings/oleObject177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176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75.bin"/><Relationship Id="rId14" Type="http://schemas.openxmlformats.org/officeDocument/2006/relationships/image" Target="../media/image172.emf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6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7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17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2.bin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18.xml"/><Relationship Id="rId2" Type="http://schemas.openxmlformats.org/officeDocument/2006/relationships/image" Target="../media/image178.wmf"/><Relationship Id="rId19" Type="http://schemas.openxmlformats.org/officeDocument/2006/relationships/image" Target="../media/image182.wmf"/><Relationship Id="rId18" Type="http://schemas.openxmlformats.org/officeDocument/2006/relationships/oleObject" Target="../embeddings/oleObject189.bin"/><Relationship Id="rId17" Type="http://schemas.openxmlformats.org/officeDocument/2006/relationships/image" Target="../media/image181.wmf"/><Relationship Id="rId16" Type="http://schemas.openxmlformats.org/officeDocument/2006/relationships/oleObject" Target="../embeddings/oleObject188.bin"/><Relationship Id="rId15" Type="http://schemas.openxmlformats.org/officeDocument/2006/relationships/image" Target="../media/image180.wmf"/><Relationship Id="rId14" Type="http://schemas.openxmlformats.org/officeDocument/2006/relationships/oleObject" Target="../embeddings/oleObject187.bin"/><Relationship Id="rId13" Type="http://schemas.openxmlformats.org/officeDocument/2006/relationships/image" Target="../media/image138.png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81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19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84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9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97.bin"/><Relationship Id="rId46" Type="http://schemas.openxmlformats.org/officeDocument/2006/relationships/vmlDrawing" Target="../drawings/vmlDrawing24.vml"/><Relationship Id="rId45" Type="http://schemas.openxmlformats.org/officeDocument/2006/relationships/slideLayout" Target="../slideLayouts/slideLayout18.xml"/><Relationship Id="rId44" Type="http://schemas.openxmlformats.org/officeDocument/2006/relationships/image" Target="../media/image207.wmf"/><Relationship Id="rId43" Type="http://schemas.openxmlformats.org/officeDocument/2006/relationships/oleObject" Target="../embeddings/oleObject217.bin"/><Relationship Id="rId42" Type="http://schemas.openxmlformats.org/officeDocument/2006/relationships/oleObject" Target="../embeddings/oleObject216.bin"/><Relationship Id="rId41" Type="http://schemas.openxmlformats.org/officeDocument/2006/relationships/oleObject" Target="../embeddings/oleObject215.bin"/><Relationship Id="rId40" Type="http://schemas.openxmlformats.org/officeDocument/2006/relationships/image" Target="../media/image206.wmf"/><Relationship Id="rId4" Type="http://schemas.openxmlformats.org/officeDocument/2006/relationships/image" Target="../media/image188.wmf"/><Relationship Id="rId39" Type="http://schemas.openxmlformats.org/officeDocument/2006/relationships/oleObject" Target="../embeddings/oleObject214.bin"/><Relationship Id="rId38" Type="http://schemas.openxmlformats.org/officeDocument/2006/relationships/image" Target="../media/image205.wmf"/><Relationship Id="rId37" Type="http://schemas.openxmlformats.org/officeDocument/2006/relationships/oleObject" Target="../embeddings/oleObject213.bin"/><Relationship Id="rId36" Type="http://schemas.openxmlformats.org/officeDocument/2006/relationships/image" Target="../media/image204.wmf"/><Relationship Id="rId35" Type="http://schemas.openxmlformats.org/officeDocument/2006/relationships/oleObject" Target="../embeddings/oleObject212.bin"/><Relationship Id="rId34" Type="http://schemas.openxmlformats.org/officeDocument/2006/relationships/image" Target="../media/image203.wmf"/><Relationship Id="rId33" Type="http://schemas.openxmlformats.org/officeDocument/2006/relationships/oleObject" Target="../embeddings/oleObject211.bin"/><Relationship Id="rId32" Type="http://schemas.openxmlformats.org/officeDocument/2006/relationships/image" Target="../media/image202.wmf"/><Relationship Id="rId31" Type="http://schemas.openxmlformats.org/officeDocument/2006/relationships/oleObject" Target="../embeddings/oleObject210.bin"/><Relationship Id="rId30" Type="http://schemas.openxmlformats.org/officeDocument/2006/relationships/image" Target="../media/image201.wmf"/><Relationship Id="rId3" Type="http://schemas.openxmlformats.org/officeDocument/2006/relationships/oleObject" Target="../embeddings/oleObject196.bin"/><Relationship Id="rId29" Type="http://schemas.openxmlformats.org/officeDocument/2006/relationships/oleObject" Target="../embeddings/oleObject209.bin"/><Relationship Id="rId28" Type="http://schemas.openxmlformats.org/officeDocument/2006/relationships/image" Target="../media/image200.wmf"/><Relationship Id="rId27" Type="http://schemas.openxmlformats.org/officeDocument/2006/relationships/oleObject" Target="../embeddings/oleObject208.bin"/><Relationship Id="rId26" Type="http://schemas.openxmlformats.org/officeDocument/2006/relationships/image" Target="../media/image199.wmf"/><Relationship Id="rId25" Type="http://schemas.openxmlformats.org/officeDocument/2006/relationships/oleObject" Target="../embeddings/oleObject207.bin"/><Relationship Id="rId24" Type="http://schemas.openxmlformats.org/officeDocument/2006/relationships/image" Target="../media/image198.wmf"/><Relationship Id="rId23" Type="http://schemas.openxmlformats.org/officeDocument/2006/relationships/oleObject" Target="../embeddings/oleObject206.bin"/><Relationship Id="rId22" Type="http://schemas.openxmlformats.org/officeDocument/2006/relationships/image" Target="../media/image197.wmf"/><Relationship Id="rId21" Type="http://schemas.openxmlformats.org/officeDocument/2006/relationships/oleObject" Target="../embeddings/oleObject205.bin"/><Relationship Id="rId20" Type="http://schemas.openxmlformats.org/officeDocument/2006/relationships/image" Target="../media/image196.wmf"/><Relationship Id="rId2" Type="http://schemas.openxmlformats.org/officeDocument/2006/relationships/image" Target="../media/image187.wmf"/><Relationship Id="rId19" Type="http://schemas.openxmlformats.org/officeDocument/2006/relationships/oleObject" Target="../embeddings/oleObject204.bin"/><Relationship Id="rId18" Type="http://schemas.openxmlformats.org/officeDocument/2006/relationships/image" Target="../media/image195.wmf"/><Relationship Id="rId17" Type="http://schemas.openxmlformats.org/officeDocument/2006/relationships/oleObject" Target="../embeddings/oleObject203.bin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202.bin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9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208.wmf"/><Relationship Id="rId19" Type="http://schemas.openxmlformats.org/officeDocument/2006/relationships/notesSlide" Target="../notesSlides/notesSlide10.xml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1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5" Type="http://schemas.openxmlformats.org/officeDocument/2006/relationships/notesSlide" Target="../notesSlides/notesSlide3.xml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18.xml"/><Relationship Id="rId32" Type="http://schemas.openxmlformats.org/officeDocument/2006/relationships/image" Target="../media/image36.png"/><Relationship Id="rId31" Type="http://schemas.openxmlformats.org/officeDocument/2006/relationships/image" Target="../media/image35.wmf"/><Relationship Id="rId30" Type="http://schemas.openxmlformats.org/officeDocument/2006/relationships/oleObject" Target="../embeddings/oleObject36.bin"/><Relationship Id="rId3" Type="http://schemas.openxmlformats.org/officeDocument/2006/relationships/oleObject" Target="../embeddings/oleObject22.bin"/><Relationship Id="rId29" Type="http://schemas.openxmlformats.org/officeDocument/2006/relationships/image" Target="../media/image34.wmf"/><Relationship Id="rId28" Type="http://schemas.openxmlformats.org/officeDocument/2006/relationships/oleObject" Target="../embeddings/oleObject35.bin"/><Relationship Id="rId27" Type="http://schemas.openxmlformats.org/officeDocument/2006/relationships/image" Target="../media/image33.wmf"/><Relationship Id="rId26" Type="http://schemas.openxmlformats.org/officeDocument/2006/relationships/oleObject" Target="../embeddings/oleObject34.bin"/><Relationship Id="rId25" Type="http://schemas.openxmlformats.org/officeDocument/2006/relationships/image" Target="../media/image32.wmf"/><Relationship Id="rId24" Type="http://schemas.openxmlformats.org/officeDocument/2006/relationships/oleObject" Target="../embeddings/oleObject33.bin"/><Relationship Id="rId23" Type="http://schemas.openxmlformats.org/officeDocument/2006/relationships/image" Target="../media/image31.wmf"/><Relationship Id="rId22" Type="http://schemas.openxmlformats.org/officeDocument/2006/relationships/oleObject" Target="../embeddings/oleObject32.bin"/><Relationship Id="rId21" Type="http://schemas.openxmlformats.org/officeDocument/2006/relationships/image" Target="../media/image30.wmf"/><Relationship Id="rId20" Type="http://schemas.openxmlformats.org/officeDocument/2006/relationships/oleObject" Target="../embeddings/oleObject31.bin"/><Relationship Id="rId2" Type="http://schemas.openxmlformats.org/officeDocument/2006/relationships/image" Target="../media/image21.wmf"/><Relationship Id="rId19" Type="http://schemas.openxmlformats.org/officeDocument/2006/relationships/image" Target="../media/image29.wmf"/><Relationship Id="rId18" Type="http://schemas.openxmlformats.org/officeDocument/2006/relationships/oleObject" Target="../embeddings/oleObject30.bin"/><Relationship Id="rId17" Type="http://schemas.openxmlformats.org/officeDocument/2006/relationships/oleObject" Target="../embeddings/oleObject29.bin"/><Relationship Id="rId16" Type="http://schemas.openxmlformats.org/officeDocument/2006/relationships/oleObject" Target="../embeddings/oleObject28.bin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27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25.bin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23" Type="http://schemas.openxmlformats.org/officeDocument/2006/relationships/notesSlide" Target="../notesSlides/notesSlide4.xml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43.w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2.e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wmf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18.xml"/><Relationship Id="rId3" Type="http://schemas.openxmlformats.org/officeDocument/2006/relationships/oleObject" Target="../embeddings/oleObject48.bin"/><Relationship Id="rId29" Type="http://schemas.openxmlformats.org/officeDocument/2006/relationships/image" Target="../media/image59.wmf"/><Relationship Id="rId28" Type="http://schemas.openxmlformats.org/officeDocument/2006/relationships/oleObject" Target="../embeddings/oleObject59.bin"/><Relationship Id="rId27" Type="http://schemas.openxmlformats.org/officeDocument/2006/relationships/image" Target="../media/image58.wmf"/><Relationship Id="rId26" Type="http://schemas.openxmlformats.org/officeDocument/2006/relationships/oleObject" Target="../embeddings/oleObject58.bin"/><Relationship Id="rId25" Type="http://schemas.openxmlformats.org/officeDocument/2006/relationships/image" Target="../media/image57.emf"/><Relationship Id="rId24" Type="http://schemas.openxmlformats.org/officeDocument/2006/relationships/oleObject" Target="../embeddings/oleObject57.bin"/><Relationship Id="rId23" Type="http://schemas.openxmlformats.org/officeDocument/2006/relationships/image" Target="../media/image56.png"/><Relationship Id="rId22" Type="http://schemas.openxmlformats.org/officeDocument/2006/relationships/image" Target="../media/image55.png"/><Relationship Id="rId21" Type="http://schemas.openxmlformats.org/officeDocument/2006/relationships/image" Target="../media/image54.png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3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32" Type="http://schemas.openxmlformats.org/officeDocument/2006/relationships/vmlDrawing" Target="../drawings/vmlDrawing8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74.emf"/><Relationship Id="rId3" Type="http://schemas.openxmlformats.org/officeDocument/2006/relationships/oleObject" Target="../embeddings/oleObject61.bin"/><Relationship Id="rId29" Type="http://schemas.openxmlformats.org/officeDocument/2006/relationships/oleObject" Target="../embeddings/oleObject74.bin"/><Relationship Id="rId28" Type="http://schemas.openxmlformats.org/officeDocument/2006/relationships/image" Target="../media/image73.emf"/><Relationship Id="rId27" Type="http://schemas.openxmlformats.org/officeDocument/2006/relationships/oleObject" Target="../embeddings/oleObject73.bin"/><Relationship Id="rId26" Type="http://schemas.openxmlformats.org/officeDocument/2006/relationships/image" Target="../media/image72.emf"/><Relationship Id="rId25" Type="http://schemas.openxmlformats.org/officeDocument/2006/relationships/oleObject" Target="../embeddings/oleObject72.bin"/><Relationship Id="rId24" Type="http://schemas.openxmlformats.org/officeDocument/2006/relationships/image" Target="../media/image71.wmf"/><Relationship Id="rId23" Type="http://schemas.openxmlformats.org/officeDocument/2006/relationships/oleObject" Target="../embeddings/oleObject71.bin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5.e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0C36D-BCAD-4DF0-A8C3-619BD41142B1}" type="slidenum">
              <a:rPr lang="en-US" altLang="zh-CN" sz="1800" smtClean="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1804118" y="3977098"/>
          <a:ext cx="318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Equation" r:id="rId1" imgW="1244600" imgH="203200" progId="Equation.DSMT4">
                  <p:embed/>
                </p:oleObj>
              </mc:Choice>
              <mc:Fallback>
                <p:oleObj name="Equation" r:id="rId1" imgW="1244600" imgH="203200" progId="Equation.DSMT4">
                  <p:embed/>
                  <p:pic>
                    <p:nvPicPr>
                      <p:cNvPr id="0" name="图片 76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18" y="3977098"/>
                        <a:ext cx="3186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2078"/>
          <p:cNvSpPr>
            <a:spLocks noChangeArrowheads="1"/>
          </p:cNvSpPr>
          <p:nvPr/>
        </p:nvSpPr>
        <p:spPr bwMode="auto">
          <a:xfrm>
            <a:off x="589681" y="392471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-T5:</a:t>
            </a:r>
            <a:endParaRPr lang="zh-CN" altLang="en-US" sz="1800"/>
          </a:p>
        </p:txBody>
      </p:sp>
      <p:sp>
        <p:nvSpPr>
          <p:cNvPr id="15365" name="Text Box 2078"/>
          <p:cNvSpPr>
            <a:spLocks noChangeArrowheads="1"/>
          </p:cNvSpPr>
          <p:nvPr/>
        </p:nvSpPr>
        <p:spPr bwMode="auto">
          <a:xfrm>
            <a:off x="589681" y="340401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作业1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9-20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页：</a:t>
            </a:r>
            <a:endParaRPr lang="zh-CN" altLang="en-US" sz="1800"/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1721568" y="4532723"/>
          <a:ext cx="2066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" r:id="rId3" imgW="788035" imgH="177800" progId="Equation.DSMT4">
                  <p:embed/>
                </p:oleObj>
              </mc:Choice>
              <mc:Fallback>
                <p:oleObj name="" r:id="rId3" imgW="788035" imgH="177800" progId="Equation.DSMT4">
                  <p:embed/>
                  <p:pic>
                    <p:nvPicPr>
                      <p:cNvPr id="0" name="图片 76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568" y="4532723"/>
                        <a:ext cx="2066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2078"/>
          <p:cNvSpPr>
            <a:spLocks noChangeArrowheads="1"/>
          </p:cNvSpPr>
          <p:nvPr/>
        </p:nvSpPr>
        <p:spPr bwMode="auto">
          <a:xfrm>
            <a:off x="589681" y="4477160"/>
            <a:ext cx="295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-T6:</a:t>
            </a:r>
            <a:endParaRPr lang="zh-CN" altLang="en-US" sz="1800"/>
          </a:p>
        </p:txBody>
      </p:sp>
      <p:sp>
        <p:nvSpPr>
          <p:cNvPr id="15368" name="Text Box 2078"/>
          <p:cNvSpPr>
            <a:spLocks noChangeArrowheads="1"/>
          </p:cNvSpPr>
          <p:nvPr/>
        </p:nvSpPr>
        <p:spPr bwMode="auto">
          <a:xfrm>
            <a:off x="3985343" y="4502560"/>
            <a:ext cx="3595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B先开枪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369" name="Object 6"/>
          <p:cNvGraphicFramePr>
            <a:graphicFrameLocks noChangeAspect="1"/>
          </p:cNvGraphicFramePr>
          <p:nvPr/>
        </p:nvGraphicFramePr>
        <p:xfrm>
          <a:off x="2253381" y="5624923"/>
          <a:ext cx="19097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" r:id="rId5" imgW="698500" imgH="228600" progId="Equation.DSMT4">
                  <p:embed/>
                </p:oleObj>
              </mc:Choice>
              <mc:Fallback>
                <p:oleObj name="" r:id="rId5" imgW="698500" imgH="228600" progId="Equation.DSMT4">
                  <p:embed/>
                  <p:pic>
                    <p:nvPicPr>
                      <p:cNvPr id="0" name="图片 76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381" y="5624923"/>
                        <a:ext cx="19097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2078"/>
          <p:cNvSpPr>
            <a:spLocks noChangeArrowheads="1"/>
          </p:cNvSpPr>
          <p:nvPr/>
        </p:nvSpPr>
        <p:spPr bwMode="auto">
          <a:xfrm>
            <a:off x="556343" y="559793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-T8:</a:t>
            </a:r>
            <a:endParaRPr lang="zh-CN" altLang="en-US" sz="1800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4687018" y="5578885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(2)</a:t>
            </a:r>
            <a:endParaRPr lang="zh-CN" altLang="en-US" sz="1800"/>
          </a:p>
        </p:txBody>
      </p:sp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5239468" y="5591585"/>
          <a:ext cx="1419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7" imgW="520700" imgH="228600" progId="Equation.DSMT4">
                  <p:embed/>
                </p:oleObj>
              </mc:Choice>
              <mc:Fallback>
                <p:oleObj name="Equation" r:id="rId7" imgW="520700" imgH="228600" progId="Equation.DSMT4">
                  <p:embed/>
                  <p:pic>
                    <p:nvPicPr>
                      <p:cNvPr id="0" name="图片 76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468" y="5591585"/>
                        <a:ext cx="14192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2078"/>
          <p:cNvSpPr>
            <a:spLocks noChangeArrowheads="1"/>
          </p:cNvSpPr>
          <p:nvPr/>
        </p:nvSpPr>
        <p:spPr bwMode="auto">
          <a:xfrm>
            <a:off x="1658068" y="5589998"/>
            <a:ext cx="2611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(1)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374" name="Object 5"/>
          <p:cNvGraphicFramePr>
            <a:graphicFrameLocks noChangeAspect="1"/>
          </p:cNvGraphicFramePr>
          <p:nvPr/>
        </p:nvGraphicFramePr>
        <p:xfrm>
          <a:off x="1818406" y="4956585"/>
          <a:ext cx="21669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9" imgW="825500" imgH="279400" progId="Equation.DSMT4">
                  <p:embed/>
                </p:oleObj>
              </mc:Choice>
              <mc:Fallback>
                <p:oleObj name="Equation" r:id="rId9" imgW="825500" imgH="279400" progId="Equation.DSMT4">
                  <p:embed/>
                  <p:pic>
                    <p:nvPicPr>
                      <p:cNvPr id="0" name="图片 76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406" y="4956585"/>
                        <a:ext cx="21669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2078"/>
          <p:cNvSpPr>
            <a:spLocks noChangeArrowheads="1"/>
          </p:cNvSpPr>
          <p:nvPr/>
        </p:nvSpPr>
        <p:spPr bwMode="auto">
          <a:xfrm>
            <a:off x="576981" y="5059773"/>
            <a:ext cx="171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-T7:</a:t>
            </a:r>
            <a:endParaRPr lang="zh-CN" altLang="en-US" sz="1800"/>
          </a:p>
        </p:txBody>
      </p:sp>
      <p:sp>
        <p:nvSpPr>
          <p:cNvPr id="17" name="Text Box 2078"/>
          <p:cNvSpPr>
            <a:spLocks noChangeArrowheads="1"/>
          </p:cNvSpPr>
          <p:nvPr/>
        </p:nvSpPr>
        <p:spPr bwMode="auto">
          <a:xfrm>
            <a:off x="556343" y="78494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-T1: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Text Box 2078"/>
          <p:cNvSpPr>
            <a:spLocks noChangeArrowheads="1"/>
          </p:cNvSpPr>
          <p:nvPr/>
        </p:nvSpPr>
        <p:spPr bwMode="auto">
          <a:xfrm>
            <a:off x="583330" y="265830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作业17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-18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页：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678705" y="821455"/>
          <a:ext cx="22574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" r:id="rId11" imgW="826135" imgH="177800" progId="Equation.DSMT4">
                  <p:embed/>
                </p:oleObj>
              </mc:Choice>
              <mc:Fallback>
                <p:oleObj name="" r:id="rId11" imgW="826135" imgH="177800" progId="Equation.DSMT4">
                  <p:embed/>
                  <p:pic>
                    <p:nvPicPr>
                      <p:cNvPr id="0" name="图片 76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705" y="821455"/>
                        <a:ext cx="22574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78"/>
          <p:cNvSpPr>
            <a:spLocks noChangeArrowheads="1"/>
          </p:cNvSpPr>
          <p:nvPr/>
        </p:nvSpPr>
        <p:spPr bwMode="auto">
          <a:xfrm>
            <a:off x="556343" y="1292942"/>
            <a:ext cx="295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-T2: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 Box 2078"/>
          <p:cNvSpPr>
            <a:spLocks noChangeArrowheads="1"/>
          </p:cNvSpPr>
          <p:nvPr/>
        </p:nvSpPr>
        <p:spPr bwMode="auto">
          <a:xfrm>
            <a:off x="556343" y="184539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-T3: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" name="Text Box 2078"/>
          <p:cNvSpPr>
            <a:spLocks noChangeArrowheads="1"/>
          </p:cNvSpPr>
          <p:nvPr/>
        </p:nvSpPr>
        <p:spPr bwMode="auto">
          <a:xfrm>
            <a:off x="556343" y="2377205"/>
            <a:ext cx="3352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-T4: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1800943" y="1816817"/>
          <a:ext cx="18510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Equation" r:id="rId13" imgW="723900" imgH="228600" progId="Equation.DSMT4">
                  <p:embed/>
                </p:oleObj>
              </mc:Choice>
              <mc:Fallback>
                <p:oleObj name="Equation" r:id="rId13" imgW="723900" imgH="228600" progId="Equation.DSMT4">
                  <p:embed/>
                  <p:pic>
                    <p:nvPicPr>
                      <p:cNvPr id="0" name="图片 76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943" y="1816817"/>
                        <a:ext cx="18510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1821580" y="2424830"/>
          <a:ext cx="15922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tion" r:id="rId15" imgW="621665" imgH="177800" progId="Equation.DSMT4">
                  <p:embed/>
                </p:oleObj>
              </mc:Choice>
              <mc:Fallback>
                <p:oleObj name="Equation" r:id="rId15" imgW="621665" imgH="177800" progId="Equation.DSMT4">
                  <p:embed/>
                  <p:pic>
                    <p:nvPicPr>
                      <p:cNvPr id="0" name="图片 76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580" y="2424830"/>
                        <a:ext cx="15922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1"/>
          <p:cNvGraphicFramePr>
            <a:graphicFrameLocks noChangeAspect="1"/>
          </p:cNvGraphicFramePr>
          <p:nvPr/>
        </p:nvGraphicFramePr>
        <p:xfrm>
          <a:off x="1719980" y="1326280"/>
          <a:ext cx="16668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" r:id="rId17" imgW="685800" imgH="203200" progId="Equation.DSMT4">
                  <p:embed/>
                </p:oleObj>
              </mc:Choice>
              <mc:Fallback>
                <p:oleObj name="" r:id="rId17" imgW="685800" imgH="203200" progId="Equation.DSMT4">
                  <p:embed/>
                  <p:pic>
                    <p:nvPicPr>
                      <p:cNvPr id="0" name="图片 76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980" y="1326280"/>
                        <a:ext cx="16668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3598862" y="1974773"/>
            <a:ext cx="554513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</a:rPr>
              <a:t>作业</a:t>
            </a:r>
            <a:r>
              <a:rPr lang="en-US" altLang="zh-CN" sz="4000" b="1" dirty="0">
                <a:solidFill>
                  <a:srgbClr val="0000FF"/>
                </a:solidFill>
              </a:rPr>
              <a:t>:</a:t>
            </a:r>
            <a:endParaRPr lang="en-US" altLang="zh-CN" sz="4000" b="1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00FF"/>
                </a:solidFill>
              </a:rPr>
              <a:t>6-T3</a:t>
            </a:r>
            <a:r>
              <a:rPr lang="zh-CN" altLang="en-US" sz="4000" b="1" dirty="0">
                <a:solidFill>
                  <a:srgbClr val="0000FF"/>
                </a:solidFill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</a:rPr>
              <a:t>---  6-T8</a:t>
            </a:r>
            <a:endParaRPr lang="en-US" altLang="zh-CN" sz="4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13E91-5CDE-4E22-9A35-1DA36F7F2178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381000" y="3962400"/>
            <a:ext cx="91567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此结果与球面的半径无关、只与包含电荷的电量有关。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_GB2312" pitchFamily="49" charset="-122"/>
            </a:endParaRPr>
          </a:p>
        </p:txBody>
      </p:sp>
      <p:grpSp>
        <p:nvGrpSpPr>
          <p:cNvPr id="43012" name="Group 80"/>
          <p:cNvGrpSpPr/>
          <p:nvPr/>
        </p:nvGrpSpPr>
        <p:grpSpPr bwMode="auto">
          <a:xfrm>
            <a:off x="2590800" y="381000"/>
            <a:ext cx="5257800" cy="1095375"/>
            <a:chOff x="1632" y="240"/>
            <a:chExt cx="3312" cy="690"/>
          </a:xfrm>
        </p:grpSpPr>
        <p:graphicFrame>
          <p:nvGraphicFramePr>
            <p:cNvPr id="43035" name="Object 6"/>
            <p:cNvGraphicFramePr>
              <a:graphicFrameLocks noChangeAspect="1"/>
            </p:cNvGraphicFramePr>
            <p:nvPr/>
          </p:nvGraphicFramePr>
          <p:xfrm>
            <a:off x="1632" y="377"/>
            <a:ext cx="130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0" name="Equation" r:id="rId1" imgW="838200" imgH="241300" progId="Equation.3">
                    <p:embed/>
                  </p:oleObj>
                </mc:Choice>
                <mc:Fallback>
                  <p:oleObj name="Equation" r:id="rId1" imgW="8382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77"/>
                          <a:ext cx="1303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6" name="Object 7"/>
            <p:cNvGraphicFramePr>
              <a:graphicFrameLocks noChangeAspect="1"/>
            </p:cNvGraphicFramePr>
            <p:nvPr/>
          </p:nvGraphicFramePr>
          <p:xfrm>
            <a:off x="2928" y="432"/>
            <a:ext cx="71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1" name="Equation" r:id="rId3" imgW="457200" imgH="177800" progId="Equation.3">
                    <p:embed/>
                  </p:oleObj>
                </mc:Choice>
                <mc:Fallback>
                  <p:oleObj name="Equation" r:id="rId3" imgW="457200" imgH="177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32"/>
                          <a:ext cx="71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7" name="Object 8"/>
            <p:cNvGraphicFramePr>
              <a:graphicFrameLocks noChangeAspect="1"/>
            </p:cNvGraphicFramePr>
            <p:nvPr/>
          </p:nvGraphicFramePr>
          <p:xfrm>
            <a:off x="3600" y="240"/>
            <a:ext cx="134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2" name="Equation" r:id="rId5" imgW="862965" imgH="444500" progId="Equation.3">
                    <p:embed/>
                  </p:oleObj>
                </mc:Choice>
                <mc:Fallback>
                  <p:oleObj name="Equation" r:id="rId5" imgW="862965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0"/>
                          <a:ext cx="1344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730" name="Object 4"/>
          <p:cNvGraphicFramePr>
            <a:graphicFrameLocks noChangeAspect="1"/>
          </p:cNvGraphicFramePr>
          <p:nvPr/>
        </p:nvGraphicFramePr>
        <p:xfrm>
          <a:off x="5940425" y="2684463"/>
          <a:ext cx="828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公式" r:id="rId7" imgW="330200" imgH="406400" progId="Equation.3">
                  <p:embed/>
                </p:oleObj>
              </mc:Choice>
              <mc:Fallback>
                <p:oleObj name="公式" r:id="rId7" imgW="3302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684463"/>
                        <a:ext cx="828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1" name="Text Box 83"/>
          <p:cNvSpPr txBox="1">
            <a:spLocks noChangeArrowheads="1"/>
          </p:cNvSpPr>
          <p:nvPr/>
        </p:nvSpPr>
        <p:spPr bwMode="auto">
          <a:xfrm>
            <a:off x="354013" y="4648200"/>
            <a:ext cx="678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即通过各球面的电场线总条数相等。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7732" name="Text Box 84"/>
          <p:cNvSpPr txBox="1">
            <a:spLocks noChangeArrowheads="1"/>
          </p:cNvSpPr>
          <p:nvPr/>
        </p:nvSpPr>
        <p:spPr bwMode="auto">
          <a:xfrm>
            <a:off x="304800" y="5334000"/>
            <a:ext cx="7867650" cy="566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说明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从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q 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发出的电场线连续地延伸到无穷远。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6638" name="Oval 86"/>
          <p:cNvSpPr>
            <a:spLocks noChangeArrowheads="1"/>
          </p:cNvSpPr>
          <p:nvPr/>
        </p:nvSpPr>
        <p:spPr bwMode="auto">
          <a:xfrm>
            <a:off x="444500" y="1716088"/>
            <a:ext cx="1979613" cy="19796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39" name="Line 87"/>
          <p:cNvSpPr>
            <a:spLocks noChangeShapeType="1"/>
          </p:cNvSpPr>
          <p:nvPr/>
        </p:nvSpPr>
        <p:spPr bwMode="auto">
          <a:xfrm>
            <a:off x="1438275" y="1412875"/>
            <a:ext cx="0" cy="2519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40" name="Line 88"/>
          <p:cNvSpPr>
            <a:spLocks noChangeShapeType="1"/>
          </p:cNvSpPr>
          <p:nvPr/>
        </p:nvSpPr>
        <p:spPr bwMode="auto">
          <a:xfrm flipH="1" flipV="1">
            <a:off x="214313" y="2708275"/>
            <a:ext cx="2519362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41" name="Line 89"/>
          <p:cNvSpPr>
            <a:spLocks noChangeShapeType="1"/>
          </p:cNvSpPr>
          <p:nvPr/>
        </p:nvSpPr>
        <p:spPr bwMode="auto">
          <a:xfrm rot="1800000">
            <a:off x="1463675" y="1412875"/>
            <a:ext cx="0" cy="2519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42" name="Line 90"/>
          <p:cNvSpPr>
            <a:spLocks noChangeShapeType="1"/>
          </p:cNvSpPr>
          <p:nvPr/>
        </p:nvSpPr>
        <p:spPr bwMode="auto">
          <a:xfrm rot="3600000">
            <a:off x="1486694" y="1423194"/>
            <a:ext cx="0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43" name="Line 91"/>
          <p:cNvSpPr>
            <a:spLocks noChangeShapeType="1"/>
          </p:cNvSpPr>
          <p:nvPr/>
        </p:nvSpPr>
        <p:spPr bwMode="auto">
          <a:xfrm rot="7200000">
            <a:off x="1439069" y="1454944"/>
            <a:ext cx="0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44" name="Line 92"/>
          <p:cNvSpPr>
            <a:spLocks noChangeShapeType="1"/>
          </p:cNvSpPr>
          <p:nvPr/>
        </p:nvSpPr>
        <p:spPr bwMode="auto">
          <a:xfrm rot="9000000">
            <a:off x="1425575" y="1431925"/>
            <a:ext cx="0" cy="2519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43023" name="Oval 93"/>
          <p:cNvSpPr>
            <a:spLocks noChangeArrowheads="1"/>
          </p:cNvSpPr>
          <p:nvPr/>
        </p:nvSpPr>
        <p:spPr bwMode="auto">
          <a:xfrm>
            <a:off x="1293813" y="256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66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/>
              <a:t>+</a:t>
            </a:r>
            <a:endParaRPr kumimoji="0" lang="en-US" altLang="zh-CN" sz="2800"/>
          </a:p>
        </p:txBody>
      </p:sp>
      <p:grpSp>
        <p:nvGrpSpPr>
          <p:cNvPr id="43024" name="Group 95"/>
          <p:cNvGrpSpPr/>
          <p:nvPr/>
        </p:nvGrpSpPr>
        <p:grpSpPr bwMode="auto">
          <a:xfrm>
            <a:off x="1971675" y="1268413"/>
            <a:ext cx="952500" cy="1000125"/>
            <a:chOff x="3806" y="1434"/>
            <a:chExt cx="600" cy="630"/>
          </a:xfrm>
        </p:grpSpPr>
        <p:sp>
          <p:nvSpPr>
            <p:cNvPr id="26647" name="Oval 96"/>
            <p:cNvSpPr>
              <a:spLocks noChangeArrowheads="1"/>
            </p:cNvSpPr>
            <p:nvPr/>
          </p:nvSpPr>
          <p:spPr bwMode="auto">
            <a:xfrm rot="-2357960">
              <a:off x="3806" y="1824"/>
              <a:ext cx="1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2C7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3033" name="Object 5"/>
            <p:cNvGraphicFramePr>
              <a:graphicFrameLocks noChangeAspect="1"/>
            </p:cNvGraphicFramePr>
            <p:nvPr/>
          </p:nvGraphicFramePr>
          <p:xfrm>
            <a:off x="4059" y="1434"/>
            <a:ext cx="3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4" name="Equation" r:id="rId9" imgW="292100" imgH="254000" progId="Equation.DSMT4">
                    <p:embed/>
                  </p:oleObj>
                </mc:Choice>
                <mc:Fallback>
                  <p:oleObj name="Equation" r:id="rId9" imgW="2921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434"/>
                          <a:ext cx="3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" name="Line 98"/>
            <p:cNvSpPr>
              <a:spLocks noChangeShapeType="1"/>
            </p:cNvSpPr>
            <p:nvPr/>
          </p:nvSpPr>
          <p:spPr bwMode="auto">
            <a:xfrm rot="21166043" flipV="1">
              <a:off x="3872" y="1711"/>
              <a:ext cx="227" cy="212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3227388" y="1412875"/>
            <a:ext cx="4289425" cy="1150938"/>
            <a:chOff x="3227388" y="1412875"/>
            <a:chExt cx="4289425" cy="1150938"/>
          </a:xfrm>
        </p:grpSpPr>
        <p:graphicFrame>
          <p:nvGraphicFramePr>
            <p:cNvPr id="43029" name="Object 2"/>
            <p:cNvGraphicFramePr>
              <a:graphicFrameLocks noChangeAspect="1"/>
            </p:cNvGraphicFramePr>
            <p:nvPr/>
          </p:nvGraphicFramePr>
          <p:xfrm>
            <a:off x="3227388" y="1412875"/>
            <a:ext cx="4289425" cy="1150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5" name="Equation" r:id="rId11" imgW="1663700" imgH="444500" progId="Equation.DSMT4">
                    <p:embed/>
                  </p:oleObj>
                </mc:Choice>
                <mc:Fallback>
                  <p:oleObj name="Equation" r:id="rId11" imgW="16637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388" y="1412875"/>
                          <a:ext cx="4289425" cy="1150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0" name="Oval 29"/>
            <p:cNvSpPr>
              <a:spLocks noChangeArrowheads="1"/>
            </p:cNvSpPr>
            <p:nvPr/>
          </p:nvSpPr>
          <p:spPr bwMode="auto">
            <a:xfrm>
              <a:off x="4159549" y="1843485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3031" name="Oval 29"/>
            <p:cNvSpPr>
              <a:spLocks noChangeArrowheads="1"/>
            </p:cNvSpPr>
            <p:nvPr/>
          </p:nvSpPr>
          <p:spPr bwMode="auto">
            <a:xfrm>
              <a:off x="5542525" y="1851953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724275" y="2636838"/>
            <a:ext cx="2254250" cy="1112837"/>
            <a:chOff x="3724275" y="2636838"/>
            <a:chExt cx="2254250" cy="1112837"/>
          </a:xfrm>
        </p:grpSpPr>
        <p:graphicFrame>
          <p:nvGraphicFramePr>
            <p:cNvPr id="43027" name="Object 3"/>
            <p:cNvGraphicFramePr>
              <a:graphicFrameLocks noChangeAspect="1"/>
            </p:cNvGraphicFramePr>
            <p:nvPr/>
          </p:nvGraphicFramePr>
          <p:xfrm>
            <a:off x="3724275" y="2636838"/>
            <a:ext cx="2254250" cy="1112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6" name="Equation" r:id="rId13" imgW="901065" imgH="444500" progId="Equation.DSMT4">
                    <p:embed/>
                  </p:oleObj>
                </mc:Choice>
                <mc:Fallback>
                  <p:oleObj name="Equation" r:id="rId13" imgW="901065" imgH="444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275" y="2636838"/>
                          <a:ext cx="2254250" cy="1112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Oval 29"/>
            <p:cNvSpPr>
              <a:spLocks noChangeArrowheads="1"/>
            </p:cNvSpPr>
            <p:nvPr/>
          </p:nvSpPr>
          <p:spPr bwMode="auto">
            <a:xfrm>
              <a:off x="5213350" y="3028898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2" grpId="0" autoUpdateAnimBg="0"/>
      <p:bldP spid="27731" grpId="0" autoUpdateAnimBg="0"/>
      <p:bldP spid="2773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92088" y="173038"/>
            <a:ext cx="8459787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</a:rPr>
              <a:t>②设想任意闭合面</a:t>
            </a:r>
            <a:r>
              <a:rPr lang="en-US" altLang="zh-CN" sz="2800" b="1" i="1" dirty="0">
                <a:latin typeface="+mn-lt"/>
              </a:rPr>
              <a:t>S</a:t>
            </a:r>
            <a:r>
              <a:rPr lang="en-US" altLang="zh-CN" sz="2800" b="1" dirty="0">
                <a:latin typeface="+mn-lt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+mn-lt"/>
              </a:rPr>
              <a:t>，且</a:t>
            </a:r>
            <a:r>
              <a:rPr lang="en-US" altLang="zh-CN" sz="2800" b="1" i="1" dirty="0">
                <a:latin typeface="+mn-lt"/>
              </a:rPr>
              <a:t>S</a:t>
            </a:r>
            <a:r>
              <a:rPr lang="en-US" altLang="zh-CN" sz="2800" b="1" dirty="0">
                <a:latin typeface="+mn-lt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与</a:t>
            </a:r>
            <a:r>
              <a:rPr lang="en-US" altLang="zh-CN" sz="2800" b="1" i="1" dirty="0">
                <a:latin typeface="+mn-lt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包围同一个点电荷</a:t>
            </a:r>
            <a:r>
              <a:rPr lang="en-US" altLang="zh-CN" sz="2800" b="1" i="1" dirty="0">
                <a:latin typeface="+mn-lt"/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04788" y="760413"/>
            <a:ext cx="5349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由电场线的连续性可知：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168967" name="Object 2"/>
          <p:cNvGraphicFramePr>
            <a:graphicFrameLocks noChangeAspect="1"/>
          </p:cNvGraphicFramePr>
          <p:nvPr/>
        </p:nvGraphicFramePr>
        <p:xfrm>
          <a:off x="2593975" y="2022475"/>
          <a:ext cx="14033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name="Equation" r:id="rId1" imgW="1244600" imgH="825500" progId="Equation.DSMT4">
                  <p:embed/>
                </p:oleObj>
              </mc:Choice>
              <mc:Fallback>
                <p:oleObj name="Equation" r:id="rId1" imgW="1244600" imgH="82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022475"/>
                        <a:ext cx="14033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222250" y="2563813"/>
            <a:ext cx="2087563" cy="762000"/>
          </a:xfrm>
          <a:prstGeom prst="cloudCallout">
            <a:avLst>
              <a:gd name="adj1" fmla="val 56157"/>
              <a:gd name="adj2" fmla="val 61042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看出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660650" y="2982913"/>
            <a:ext cx="3733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电通量与球面半径、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闭合曲面形状无关。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5521325" y="1322388"/>
            <a:ext cx="2847975" cy="2641600"/>
            <a:chOff x="3198" y="1494"/>
            <a:chExt cx="1794" cy="1664"/>
          </a:xfrm>
        </p:grpSpPr>
        <p:graphicFrame>
          <p:nvGraphicFramePr>
            <p:cNvPr id="44095" name="Object 10"/>
            <p:cNvGraphicFramePr>
              <a:graphicFrameLocks noChangeAspect="1"/>
            </p:cNvGraphicFramePr>
            <p:nvPr/>
          </p:nvGraphicFramePr>
          <p:xfrm>
            <a:off x="3198" y="1494"/>
            <a:ext cx="57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2" name="Equation" r:id="rId3" imgW="799465" imgH="431800" progId="Equation.DSMT4">
                    <p:embed/>
                  </p:oleObj>
                </mc:Choice>
                <mc:Fallback>
                  <p:oleObj name="Equation" r:id="rId3" imgW="799465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94"/>
                          <a:ext cx="57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6" name="Object 11"/>
            <p:cNvGraphicFramePr>
              <a:graphicFrameLocks noChangeAspect="1"/>
            </p:cNvGraphicFramePr>
            <p:nvPr/>
          </p:nvGraphicFramePr>
          <p:xfrm>
            <a:off x="4102" y="2475"/>
            <a:ext cx="17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3" name="Equation" r:id="rId5" imgW="215900" imgH="316865" progId="Equation.DSMT4">
                    <p:embed/>
                  </p:oleObj>
                </mc:Choice>
                <mc:Fallback>
                  <p:oleObj name="Equation" r:id="rId5" imgW="215900" imgH="3168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2475"/>
                          <a:ext cx="17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7" name="Object 12"/>
            <p:cNvGraphicFramePr>
              <a:graphicFrameLocks noChangeAspect="1"/>
            </p:cNvGraphicFramePr>
            <p:nvPr/>
          </p:nvGraphicFramePr>
          <p:xfrm>
            <a:off x="4600" y="1613"/>
            <a:ext cx="22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4" name="Equation" r:id="rId7" imgW="317500" imgH="368300" progId="Equation.DSMT4">
                    <p:embed/>
                  </p:oleObj>
                </mc:Choice>
                <mc:Fallback>
                  <p:oleObj name="Equation" r:id="rId7" imgW="317500" imgH="368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1613"/>
                          <a:ext cx="22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98" name="Group 20"/>
            <p:cNvGrpSpPr/>
            <p:nvPr/>
          </p:nvGrpSpPr>
          <p:grpSpPr bwMode="auto">
            <a:xfrm>
              <a:off x="3504" y="1574"/>
              <a:ext cx="1488" cy="1584"/>
              <a:chOff x="1536" y="2784"/>
              <a:chExt cx="1536" cy="1536"/>
            </a:xfrm>
          </p:grpSpPr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 rot="-2562639">
                <a:off x="2304" y="2784"/>
                <a:ext cx="1" cy="153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68983" name="Line 23"/>
              <p:cNvSpPr>
                <a:spLocks noChangeShapeType="1"/>
              </p:cNvSpPr>
              <p:nvPr/>
            </p:nvSpPr>
            <p:spPr bwMode="auto">
              <a:xfrm rot="3082090">
                <a:off x="2320" y="2784"/>
                <a:ext cx="1" cy="153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68984" name="Line 24"/>
              <p:cNvSpPr>
                <a:spLocks noChangeShapeType="1"/>
              </p:cNvSpPr>
              <p:nvPr/>
            </p:nvSpPr>
            <p:spPr bwMode="auto">
              <a:xfrm>
                <a:off x="1536" y="3552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168985" name="Oval 25"/>
            <p:cNvSpPr>
              <a:spLocks noChangeArrowheads="1"/>
            </p:cNvSpPr>
            <p:nvPr/>
          </p:nvSpPr>
          <p:spPr bwMode="auto">
            <a:xfrm>
              <a:off x="3659" y="1796"/>
              <a:ext cx="1152" cy="11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3399FF"/>
                </a:gs>
              </a:gsLst>
              <a:path path="shape">
                <a:fillToRect l="50000" t="50000" r="50000" b="50000"/>
              </a:path>
            </a:gradFill>
            <a:ln w="412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 rot="21166043" flipV="1">
              <a:off x="4700" y="1850"/>
              <a:ext cx="247" cy="143"/>
            </a:xfrm>
            <a:prstGeom prst="line">
              <a:avLst/>
            </a:prstGeom>
            <a:noFill/>
            <a:ln w="41275">
              <a:solidFill>
                <a:srgbClr val="CC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4101" name="Object 13"/>
            <p:cNvGraphicFramePr>
              <a:graphicFrameLocks noChangeAspect="1"/>
            </p:cNvGraphicFramePr>
            <p:nvPr/>
          </p:nvGraphicFramePr>
          <p:xfrm>
            <a:off x="4311" y="1992"/>
            <a:ext cx="16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5" name="Equation" r:id="rId9" imgW="228600" imgH="304800" progId="Equation.DSMT4">
                    <p:embed/>
                  </p:oleObj>
                </mc:Choice>
                <mc:Fallback>
                  <p:oleObj name="Equation" r:id="rId9" imgW="228600" imgH="304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992"/>
                          <a:ext cx="16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 flipV="1">
              <a:off x="4285" y="1993"/>
              <a:ext cx="435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4103" name="Text Box 29"/>
            <p:cNvSpPr txBox="1">
              <a:spLocks noChangeArrowheads="1"/>
            </p:cNvSpPr>
            <p:nvPr/>
          </p:nvSpPr>
          <p:spPr bwMode="auto">
            <a:xfrm>
              <a:off x="3648" y="2084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i="1"/>
                <a:t>S</a:t>
              </a:r>
              <a:endParaRPr kumimoji="0" lang="en-US" altLang="zh-CN" sz="2800" i="1"/>
            </a:p>
          </p:txBody>
        </p:sp>
        <p:sp>
          <p:nvSpPr>
            <p:cNvPr id="168990" name="Oval 30"/>
            <p:cNvSpPr>
              <a:spLocks noChangeArrowheads="1"/>
            </p:cNvSpPr>
            <p:nvPr/>
          </p:nvSpPr>
          <p:spPr bwMode="auto">
            <a:xfrm>
              <a:off x="4176" y="2294"/>
              <a:ext cx="144" cy="14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4" name="Group 31"/>
          <p:cNvGrpSpPr/>
          <p:nvPr/>
        </p:nvGrpSpPr>
        <p:grpSpPr bwMode="auto">
          <a:xfrm>
            <a:off x="5873750" y="1371600"/>
            <a:ext cx="2743200" cy="2438400"/>
            <a:chOff x="1728" y="1743"/>
            <a:chExt cx="1553" cy="1329"/>
          </a:xfrm>
        </p:grpSpPr>
        <p:sp>
          <p:nvSpPr>
            <p:cNvPr id="168992" name="Freeform 32"/>
            <p:cNvSpPr/>
            <p:nvPr/>
          </p:nvSpPr>
          <p:spPr bwMode="auto">
            <a:xfrm>
              <a:off x="1728" y="1743"/>
              <a:ext cx="1553" cy="1329"/>
            </a:xfrm>
            <a:custGeom>
              <a:avLst/>
              <a:gdLst/>
              <a:ahLst/>
              <a:cxnLst>
                <a:cxn ang="0">
                  <a:pos x="79" y="417"/>
                </a:cxn>
                <a:cxn ang="0">
                  <a:pos x="210" y="365"/>
                </a:cxn>
                <a:cxn ang="0">
                  <a:pos x="262" y="312"/>
                </a:cxn>
                <a:cxn ang="0">
                  <a:pos x="367" y="260"/>
                </a:cxn>
                <a:cxn ang="0">
                  <a:pos x="419" y="234"/>
                </a:cxn>
                <a:cxn ang="0">
                  <a:pos x="838" y="103"/>
                </a:cxn>
                <a:cxn ang="0">
                  <a:pos x="1623" y="260"/>
                </a:cxn>
                <a:cxn ang="0">
                  <a:pos x="1362" y="1569"/>
                </a:cxn>
                <a:cxn ang="0">
                  <a:pos x="995" y="1622"/>
                </a:cxn>
                <a:cxn ang="0">
                  <a:pos x="445" y="1595"/>
                </a:cxn>
                <a:cxn ang="0">
                  <a:pos x="183" y="1334"/>
                </a:cxn>
                <a:cxn ang="0">
                  <a:pos x="0" y="653"/>
                </a:cxn>
                <a:cxn ang="0">
                  <a:pos x="131" y="443"/>
                </a:cxn>
                <a:cxn ang="0">
                  <a:pos x="210" y="365"/>
                </a:cxn>
              </a:cxnLst>
              <a:rect l="0" t="0" r="r" b="b"/>
              <a:pathLst>
                <a:path w="1864" h="1622">
                  <a:moveTo>
                    <a:pt x="79" y="417"/>
                  </a:moveTo>
                  <a:cubicBezTo>
                    <a:pt x="108" y="407"/>
                    <a:pt x="181" y="387"/>
                    <a:pt x="210" y="365"/>
                  </a:cubicBezTo>
                  <a:cubicBezTo>
                    <a:pt x="230" y="350"/>
                    <a:pt x="241" y="326"/>
                    <a:pt x="262" y="312"/>
                  </a:cubicBezTo>
                  <a:cubicBezTo>
                    <a:pt x="294" y="290"/>
                    <a:pt x="332" y="277"/>
                    <a:pt x="367" y="260"/>
                  </a:cubicBezTo>
                  <a:cubicBezTo>
                    <a:pt x="384" y="251"/>
                    <a:pt x="419" y="234"/>
                    <a:pt x="419" y="234"/>
                  </a:cubicBezTo>
                  <a:cubicBezTo>
                    <a:pt x="510" y="53"/>
                    <a:pt x="589" y="122"/>
                    <a:pt x="838" y="103"/>
                  </a:cubicBezTo>
                  <a:cubicBezTo>
                    <a:pt x="1226" y="133"/>
                    <a:pt x="1450" y="0"/>
                    <a:pt x="1623" y="260"/>
                  </a:cubicBezTo>
                  <a:cubicBezTo>
                    <a:pt x="1621" y="356"/>
                    <a:pt x="1864" y="1474"/>
                    <a:pt x="1362" y="1569"/>
                  </a:cubicBezTo>
                  <a:cubicBezTo>
                    <a:pt x="1241" y="1592"/>
                    <a:pt x="1117" y="1604"/>
                    <a:pt x="995" y="1622"/>
                  </a:cubicBezTo>
                  <a:cubicBezTo>
                    <a:pt x="812" y="1613"/>
                    <a:pt x="628" y="1610"/>
                    <a:pt x="445" y="1595"/>
                  </a:cubicBezTo>
                  <a:cubicBezTo>
                    <a:pt x="307" y="1583"/>
                    <a:pt x="271" y="1420"/>
                    <a:pt x="183" y="1334"/>
                  </a:cubicBezTo>
                  <a:cubicBezTo>
                    <a:pt x="77" y="1120"/>
                    <a:pt x="29" y="889"/>
                    <a:pt x="0" y="653"/>
                  </a:cubicBezTo>
                  <a:cubicBezTo>
                    <a:pt x="28" y="512"/>
                    <a:pt x="12" y="505"/>
                    <a:pt x="131" y="443"/>
                  </a:cubicBezTo>
                  <a:cubicBezTo>
                    <a:pt x="163" y="348"/>
                    <a:pt x="130" y="365"/>
                    <a:pt x="210" y="365"/>
                  </a:cubicBez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8993" name="Oval 33"/>
            <p:cNvSpPr>
              <a:spLocks noChangeArrowheads="1"/>
            </p:cNvSpPr>
            <p:nvPr/>
          </p:nvSpPr>
          <p:spPr bwMode="auto">
            <a:xfrm>
              <a:off x="2001" y="1971"/>
              <a:ext cx="1040" cy="9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41275">
              <a:solidFill>
                <a:srgbClr val="990033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8994" name="Oval 34"/>
            <p:cNvSpPr>
              <a:spLocks noChangeArrowheads="1"/>
            </p:cNvSpPr>
            <p:nvPr/>
          </p:nvSpPr>
          <p:spPr bwMode="auto">
            <a:xfrm>
              <a:off x="2479" y="2404"/>
              <a:ext cx="80" cy="7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V="1">
              <a:off x="2559" y="2168"/>
              <a:ext cx="359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tailEnd type="arrow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rot="21166043" flipV="1">
              <a:off x="2915" y="2012"/>
              <a:ext cx="206" cy="117"/>
            </a:xfrm>
            <a:prstGeom prst="line">
              <a:avLst/>
            </a:prstGeom>
            <a:noFill/>
            <a:ln w="41275">
              <a:solidFill>
                <a:srgbClr val="CC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4092" name="Object 7"/>
            <p:cNvGraphicFramePr>
              <a:graphicFrameLocks noChangeAspect="1"/>
            </p:cNvGraphicFramePr>
            <p:nvPr/>
          </p:nvGraphicFramePr>
          <p:xfrm>
            <a:off x="2593" y="2124"/>
            <a:ext cx="22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6" name="Equation" r:id="rId11" imgW="292100" imgH="444500" progId="Equation.DSMT4">
                    <p:embed/>
                  </p:oleObj>
                </mc:Choice>
                <mc:Fallback>
                  <p:oleObj name="Equation" r:id="rId11" imgW="292100" imgH="444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" y="2124"/>
                          <a:ext cx="22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3" name="Object 8"/>
            <p:cNvGraphicFramePr>
              <a:graphicFrameLocks noChangeAspect="1"/>
            </p:cNvGraphicFramePr>
            <p:nvPr/>
          </p:nvGraphicFramePr>
          <p:xfrm>
            <a:off x="2448" y="2530"/>
            <a:ext cx="14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7" name="Equation" r:id="rId13" imgW="266700" imgH="457200" progId="Equation.DSMT4">
                    <p:embed/>
                  </p:oleObj>
                </mc:Choice>
                <mc:Fallback>
                  <p:oleObj name="Equation" r:id="rId13" imgW="2667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30"/>
                          <a:ext cx="14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4" name="Object 9"/>
            <p:cNvGraphicFramePr>
              <a:graphicFrameLocks noChangeAspect="1"/>
            </p:cNvGraphicFramePr>
            <p:nvPr/>
          </p:nvGraphicFramePr>
          <p:xfrm>
            <a:off x="2848" y="1861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8" name="Equation" r:id="rId15" imgW="457200" imgH="520700" progId="Equation.3">
                    <p:embed/>
                  </p:oleObj>
                </mc:Choice>
                <mc:Fallback>
                  <p:oleObj name="Equation" r:id="rId15" imgW="457200" imgH="520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1861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/>
          <p:nvPr/>
        </p:nvGrpSpPr>
        <p:grpSpPr bwMode="auto">
          <a:xfrm>
            <a:off x="5794375" y="1365250"/>
            <a:ext cx="2895600" cy="2743200"/>
            <a:chOff x="1536" y="2784"/>
            <a:chExt cx="1536" cy="1536"/>
          </a:xfrm>
        </p:grpSpPr>
        <p:sp>
          <p:nvSpPr>
            <p:cNvPr id="169001" name="Line 41"/>
            <p:cNvSpPr>
              <a:spLocks noChangeShapeType="1"/>
            </p:cNvSpPr>
            <p:nvPr/>
          </p:nvSpPr>
          <p:spPr bwMode="auto">
            <a:xfrm>
              <a:off x="2304" y="2832"/>
              <a:ext cx="0" cy="14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9002" name="Line 42"/>
            <p:cNvSpPr>
              <a:spLocks noChangeShapeType="1"/>
            </p:cNvSpPr>
            <p:nvPr/>
          </p:nvSpPr>
          <p:spPr bwMode="auto">
            <a:xfrm rot="-2562639">
              <a:off x="2304" y="2784"/>
              <a:ext cx="1" cy="15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9003" name="Line 43"/>
            <p:cNvSpPr>
              <a:spLocks noChangeShapeType="1"/>
            </p:cNvSpPr>
            <p:nvPr/>
          </p:nvSpPr>
          <p:spPr bwMode="auto">
            <a:xfrm rot="3082090">
              <a:off x="2304" y="2784"/>
              <a:ext cx="1" cy="15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69004" name="Line 44"/>
            <p:cNvSpPr>
              <a:spLocks noChangeShapeType="1"/>
            </p:cNvSpPr>
            <p:nvPr/>
          </p:nvSpPr>
          <p:spPr bwMode="auto">
            <a:xfrm>
              <a:off x="1536" y="3552"/>
              <a:ext cx="15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69005" name="Text Box 45"/>
          <p:cNvSpPr txBox="1">
            <a:spLocks noChangeArrowheads="1"/>
          </p:cNvSpPr>
          <p:nvPr/>
        </p:nvSpPr>
        <p:spPr bwMode="auto">
          <a:xfrm>
            <a:off x="5903913" y="2020888"/>
            <a:ext cx="6254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latin typeface="+mn-lt"/>
              </a:rPr>
              <a:t>S</a:t>
            </a:r>
            <a:r>
              <a:rPr lang="en-US" altLang="zh-CN" sz="2800" b="1">
                <a:latin typeface="+mn-lt"/>
                <a:sym typeface="Symbol" panose="05050102010706020507" pitchFamily="18" charset="2"/>
              </a:rPr>
              <a:t></a:t>
            </a:r>
            <a:endParaRPr lang="en-US" altLang="zh-CN" sz="2800" b="1">
              <a:latin typeface="+mn-lt"/>
            </a:endParaRPr>
          </a:p>
        </p:txBody>
      </p:sp>
      <p:sp>
        <p:nvSpPr>
          <p:cNvPr id="169006" name="Text Box 46"/>
          <p:cNvSpPr txBox="1">
            <a:spLocks noChangeArrowheads="1"/>
          </p:cNvSpPr>
          <p:nvPr/>
        </p:nvSpPr>
        <p:spPr bwMode="auto">
          <a:xfrm>
            <a:off x="6457950" y="209232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>
                <a:solidFill>
                  <a:srgbClr val="4D4D4D"/>
                </a:solidFill>
                <a:ea typeface="楷体_GB2312" pitchFamily="49" charset="-122"/>
              </a:rPr>
              <a:t>S</a:t>
            </a:r>
            <a:endParaRPr kumimoji="0" lang="en-US" altLang="zh-CN" sz="2800" i="1">
              <a:solidFill>
                <a:srgbClr val="4D4D4D"/>
              </a:solidFill>
              <a:ea typeface="楷体_GB2312" pitchFamily="49" charset="-122"/>
            </a:endParaRPr>
          </a:p>
        </p:txBody>
      </p:sp>
      <p:sp>
        <p:nvSpPr>
          <p:cNvPr id="169007" name="Freeform 47"/>
          <p:cNvSpPr/>
          <p:nvPr/>
        </p:nvSpPr>
        <p:spPr bwMode="auto">
          <a:xfrm>
            <a:off x="6600825" y="1876425"/>
            <a:ext cx="1538288" cy="1646238"/>
          </a:xfrm>
          <a:custGeom>
            <a:avLst/>
            <a:gdLst/>
            <a:ahLst/>
            <a:cxnLst>
              <a:cxn ang="0">
                <a:pos x="105" y="125"/>
              </a:cxn>
              <a:cxn ang="0">
                <a:pos x="393" y="46"/>
              </a:cxn>
              <a:cxn ang="0">
                <a:pos x="602" y="20"/>
              </a:cxn>
              <a:cxn ang="0">
                <a:pos x="733" y="99"/>
              </a:cxn>
              <a:cxn ang="0">
                <a:pos x="812" y="151"/>
              </a:cxn>
              <a:cxn ang="0">
                <a:pos x="916" y="308"/>
              </a:cxn>
              <a:cxn ang="0">
                <a:pos x="969" y="413"/>
              </a:cxn>
              <a:cxn ang="0">
                <a:pos x="942" y="779"/>
              </a:cxn>
              <a:cxn ang="0">
                <a:pos x="916" y="858"/>
              </a:cxn>
              <a:cxn ang="0">
                <a:pos x="838" y="884"/>
              </a:cxn>
              <a:cxn ang="0">
                <a:pos x="785" y="937"/>
              </a:cxn>
              <a:cxn ang="0">
                <a:pos x="550" y="989"/>
              </a:cxn>
              <a:cxn ang="0">
                <a:pos x="262" y="963"/>
              </a:cxn>
              <a:cxn ang="0">
                <a:pos x="236" y="910"/>
              </a:cxn>
              <a:cxn ang="0">
                <a:pos x="157" y="832"/>
              </a:cxn>
              <a:cxn ang="0">
                <a:pos x="105" y="779"/>
              </a:cxn>
              <a:cxn ang="0">
                <a:pos x="26" y="596"/>
              </a:cxn>
              <a:cxn ang="0">
                <a:pos x="0" y="544"/>
              </a:cxn>
              <a:cxn ang="0">
                <a:pos x="26" y="256"/>
              </a:cxn>
              <a:cxn ang="0">
                <a:pos x="78" y="230"/>
              </a:cxn>
              <a:cxn ang="0">
                <a:pos x="105" y="151"/>
              </a:cxn>
              <a:cxn ang="0">
                <a:pos x="157" y="125"/>
              </a:cxn>
              <a:cxn ang="0">
                <a:pos x="105" y="125"/>
              </a:cxn>
            </a:cxnLst>
            <a:rect l="0" t="0" r="r" b="b"/>
            <a:pathLst>
              <a:path w="969" h="989">
                <a:moveTo>
                  <a:pt x="105" y="125"/>
                </a:moveTo>
                <a:cubicBezTo>
                  <a:pt x="206" y="105"/>
                  <a:pt x="292" y="63"/>
                  <a:pt x="393" y="46"/>
                </a:cubicBezTo>
                <a:cubicBezTo>
                  <a:pt x="462" y="34"/>
                  <a:pt x="532" y="29"/>
                  <a:pt x="602" y="20"/>
                </a:cubicBezTo>
                <a:cubicBezTo>
                  <a:pt x="829" y="76"/>
                  <a:pt x="635" y="0"/>
                  <a:pt x="733" y="99"/>
                </a:cubicBezTo>
                <a:cubicBezTo>
                  <a:pt x="755" y="121"/>
                  <a:pt x="789" y="129"/>
                  <a:pt x="812" y="151"/>
                </a:cubicBezTo>
                <a:cubicBezTo>
                  <a:pt x="842" y="211"/>
                  <a:pt x="882" y="249"/>
                  <a:pt x="916" y="308"/>
                </a:cubicBezTo>
                <a:cubicBezTo>
                  <a:pt x="936" y="342"/>
                  <a:pt x="969" y="413"/>
                  <a:pt x="969" y="413"/>
                </a:cubicBezTo>
                <a:cubicBezTo>
                  <a:pt x="960" y="535"/>
                  <a:pt x="956" y="658"/>
                  <a:pt x="942" y="779"/>
                </a:cubicBezTo>
                <a:cubicBezTo>
                  <a:pt x="939" y="807"/>
                  <a:pt x="936" y="838"/>
                  <a:pt x="916" y="858"/>
                </a:cubicBezTo>
                <a:cubicBezTo>
                  <a:pt x="897" y="877"/>
                  <a:pt x="864" y="875"/>
                  <a:pt x="838" y="884"/>
                </a:cubicBezTo>
                <a:cubicBezTo>
                  <a:pt x="820" y="902"/>
                  <a:pt x="808" y="927"/>
                  <a:pt x="785" y="937"/>
                </a:cubicBezTo>
                <a:cubicBezTo>
                  <a:pt x="711" y="969"/>
                  <a:pt x="628" y="970"/>
                  <a:pt x="550" y="989"/>
                </a:cubicBezTo>
                <a:cubicBezTo>
                  <a:pt x="454" y="980"/>
                  <a:pt x="355" y="987"/>
                  <a:pt x="262" y="963"/>
                </a:cubicBezTo>
                <a:cubicBezTo>
                  <a:pt x="243" y="958"/>
                  <a:pt x="248" y="925"/>
                  <a:pt x="236" y="910"/>
                </a:cubicBezTo>
                <a:cubicBezTo>
                  <a:pt x="213" y="881"/>
                  <a:pt x="183" y="858"/>
                  <a:pt x="157" y="832"/>
                </a:cubicBezTo>
                <a:cubicBezTo>
                  <a:pt x="139" y="814"/>
                  <a:pt x="105" y="779"/>
                  <a:pt x="105" y="779"/>
                </a:cubicBezTo>
                <a:cubicBezTo>
                  <a:pt x="66" y="665"/>
                  <a:pt x="90" y="724"/>
                  <a:pt x="26" y="596"/>
                </a:cubicBezTo>
                <a:cubicBezTo>
                  <a:pt x="17" y="579"/>
                  <a:pt x="0" y="544"/>
                  <a:pt x="0" y="544"/>
                </a:cubicBezTo>
                <a:cubicBezTo>
                  <a:pt x="9" y="448"/>
                  <a:pt x="3" y="350"/>
                  <a:pt x="26" y="256"/>
                </a:cubicBezTo>
                <a:cubicBezTo>
                  <a:pt x="31" y="237"/>
                  <a:pt x="66" y="245"/>
                  <a:pt x="78" y="230"/>
                </a:cubicBezTo>
                <a:cubicBezTo>
                  <a:pt x="95" y="208"/>
                  <a:pt x="88" y="173"/>
                  <a:pt x="105" y="151"/>
                </a:cubicBezTo>
                <a:cubicBezTo>
                  <a:pt x="117" y="136"/>
                  <a:pt x="157" y="144"/>
                  <a:pt x="157" y="125"/>
                </a:cubicBezTo>
                <a:cubicBezTo>
                  <a:pt x="157" y="108"/>
                  <a:pt x="122" y="125"/>
                  <a:pt x="105" y="125"/>
                </a:cubicBezTo>
                <a:close/>
              </a:path>
            </a:pathLst>
          </a:custGeom>
          <a:noFill/>
          <a:ln w="38100" cap="flat" cmpd="sng">
            <a:solidFill>
              <a:srgbClr val="FF0066"/>
            </a:solidFill>
            <a:prstDash val="sysDot"/>
            <a:rou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69009" name="Text Box 49"/>
          <p:cNvSpPr txBox="1">
            <a:spLocks noChangeArrowheads="1"/>
          </p:cNvSpPr>
          <p:nvPr/>
        </p:nvSpPr>
        <p:spPr bwMode="auto">
          <a:xfrm>
            <a:off x="3465513" y="2503488"/>
            <a:ext cx="417512" cy="369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</a:rPr>
              <a:t>内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169017" name="Object 3"/>
          <p:cNvGraphicFramePr>
            <a:graphicFrameLocks noGrp="1" noChangeAspect="1"/>
          </p:cNvGraphicFramePr>
          <p:nvPr>
            <p:ph/>
          </p:nvPr>
        </p:nvGraphicFramePr>
        <p:xfrm>
          <a:off x="2846388" y="1414463"/>
          <a:ext cx="12604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9" name="Equation" r:id="rId17" imgW="1167765" imgH="571500" progId="Equation.DSMT4">
                  <p:embed/>
                </p:oleObj>
              </mc:Choice>
              <mc:Fallback>
                <p:oleObj name="Equation" r:id="rId17" imgW="1167765" imgH="571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1414463"/>
                        <a:ext cx="12604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19" name="Object 4"/>
          <p:cNvGraphicFramePr>
            <a:graphicFrameLocks noChangeAspect="1"/>
          </p:cNvGraphicFramePr>
          <p:nvPr/>
        </p:nvGraphicFramePr>
        <p:xfrm>
          <a:off x="1117600" y="1411288"/>
          <a:ext cx="16922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0" name="Equation" r:id="rId19" imgW="1587500" imgH="571500" progId="Equation.DSMT4">
                  <p:embed/>
                </p:oleObj>
              </mc:Choice>
              <mc:Fallback>
                <p:oleObj name="Equation" r:id="rId19" imgW="15875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411288"/>
                        <a:ext cx="16922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20" name="Oval 60"/>
          <p:cNvSpPr>
            <a:spLocks noChangeArrowheads="1"/>
          </p:cNvSpPr>
          <p:nvPr/>
        </p:nvSpPr>
        <p:spPr bwMode="auto">
          <a:xfrm>
            <a:off x="1154113" y="1616075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69021" name="Oval 61"/>
          <p:cNvSpPr>
            <a:spLocks noChangeArrowheads="1"/>
          </p:cNvSpPr>
          <p:nvPr/>
        </p:nvSpPr>
        <p:spPr bwMode="auto">
          <a:xfrm>
            <a:off x="2882900" y="165100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4405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9A9B0-45BE-4469-8275-3587951B618C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230188" y="3883025"/>
            <a:ext cx="77025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</a:rPr>
              <a:t>③若球面</a:t>
            </a:r>
            <a:r>
              <a:rPr lang="en-US" altLang="zh-CN" sz="2800" b="1" i="1" dirty="0">
                <a:latin typeface="+mn-lt"/>
              </a:rPr>
              <a:t>S</a:t>
            </a:r>
            <a:r>
              <a:rPr lang="en-US" altLang="zh-CN" sz="2800" b="1" dirty="0">
                <a:latin typeface="+mn-lt"/>
              </a:rPr>
              <a:t> </a:t>
            </a:r>
            <a:r>
              <a:rPr lang="zh-CN" altLang="en-US" sz="2800" b="1" dirty="0">
                <a:latin typeface="+mn-lt"/>
              </a:rPr>
              <a:t>或任意曲面</a:t>
            </a:r>
            <a:r>
              <a:rPr lang="en-US" altLang="zh-CN" sz="2800" b="1" i="1" dirty="0">
                <a:latin typeface="+mn-lt"/>
              </a:rPr>
              <a:t>S</a:t>
            </a:r>
            <a:r>
              <a:rPr lang="en-US" altLang="zh-CN" sz="2800" b="1" dirty="0">
                <a:latin typeface="+mn-lt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不包围电荷</a:t>
            </a:r>
            <a:r>
              <a:rPr lang="en-US" altLang="zh-CN" sz="2800" b="1" i="1" dirty="0">
                <a:latin typeface="+mn-lt"/>
                <a:sym typeface="Symbol" panose="05050102010706020507" pitchFamily="18" charset="2"/>
              </a:rPr>
              <a:t>q</a:t>
            </a:r>
            <a:endParaRPr lang="en-US" altLang="zh-CN" sz="2800" b="1" i="1" dirty="0">
              <a:latin typeface="+mn-lt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6273800" y="5548313"/>
            <a:ext cx="215900" cy="423862"/>
            <a:chOff x="3888" y="3600"/>
            <a:chExt cx="187" cy="336"/>
          </a:xfrm>
        </p:grpSpPr>
        <p:graphicFrame>
          <p:nvGraphicFramePr>
            <p:cNvPr id="44081" name="Object 14"/>
            <p:cNvGraphicFramePr>
              <a:graphicFrameLocks noChangeAspect="1"/>
            </p:cNvGraphicFramePr>
            <p:nvPr/>
          </p:nvGraphicFramePr>
          <p:xfrm>
            <a:off x="3913" y="3696"/>
            <a:ext cx="1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51" name="Equation" r:id="rId21" imgW="215900" imgH="316865" progId="Equation.DSMT4">
                    <p:embed/>
                  </p:oleObj>
                </mc:Choice>
                <mc:Fallback>
                  <p:oleObj name="Equation" r:id="rId21" imgW="215900" imgH="31686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3696"/>
                          <a:ext cx="1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3888" y="3600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7" name="Group 7"/>
          <p:cNvGrpSpPr/>
          <p:nvPr/>
        </p:nvGrpSpPr>
        <p:grpSpPr bwMode="auto">
          <a:xfrm>
            <a:off x="6654800" y="4176713"/>
            <a:ext cx="2057400" cy="1905000"/>
            <a:chOff x="960" y="1584"/>
            <a:chExt cx="1889" cy="1632"/>
          </a:xfrm>
        </p:grpSpPr>
        <p:sp>
          <p:nvSpPr>
            <p:cNvPr id="60" name="Freeform 8"/>
            <p:cNvSpPr/>
            <p:nvPr/>
          </p:nvSpPr>
          <p:spPr bwMode="auto">
            <a:xfrm>
              <a:off x="960" y="1584"/>
              <a:ext cx="1889" cy="1632"/>
            </a:xfrm>
            <a:custGeom>
              <a:avLst/>
              <a:gdLst/>
              <a:ahLst/>
              <a:cxnLst>
                <a:cxn ang="0">
                  <a:pos x="79" y="417"/>
                </a:cxn>
                <a:cxn ang="0">
                  <a:pos x="210" y="365"/>
                </a:cxn>
                <a:cxn ang="0">
                  <a:pos x="262" y="312"/>
                </a:cxn>
                <a:cxn ang="0">
                  <a:pos x="367" y="260"/>
                </a:cxn>
                <a:cxn ang="0">
                  <a:pos x="419" y="234"/>
                </a:cxn>
                <a:cxn ang="0">
                  <a:pos x="838" y="103"/>
                </a:cxn>
                <a:cxn ang="0">
                  <a:pos x="1623" y="260"/>
                </a:cxn>
                <a:cxn ang="0">
                  <a:pos x="1362" y="1569"/>
                </a:cxn>
                <a:cxn ang="0">
                  <a:pos x="995" y="1622"/>
                </a:cxn>
                <a:cxn ang="0">
                  <a:pos x="445" y="1595"/>
                </a:cxn>
                <a:cxn ang="0">
                  <a:pos x="183" y="1334"/>
                </a:cxn>
                <a:cxn ang="0">
                  <a:pos x="0" y="653"/>
                </a:cxn>
                <a:cxn ang="0">
                  <a:pos x="131" y="443"/>
                </a:cxn>
                <a:cxn ang="0">
                  <a:pos x="210" y="365"/>
                </a:cxn>
              </a:cxnLst>
              <a:rect l="0" t="0" r="r" b="b"/>
              <a:pathLst>
                <a:path w="1864" h="1622">
                  <a:moveTo>
                    <a:pt x="79" y="417"/>
                  </a:moveTo>
                  <a:cubicBezTo>
                    <a:pt x="108" y="407"/>
                    <a:pt x="181" y="387"/>
                    <a:pt x="210" y="365"/>
                  </a:cubicBezTo>
                  <a:cubicBezTo>
                    <a:pt x="230" y="350"/>
                    <a:pt x="241" y="326"/>
                    <a:pt x="262" y="312"/>
                  </a:cubicBezTo>
                  <a:cubicBezTo>
                    <a:pt x="294" y="290"/>
                    <a:pt x="332" y="277"/>
                    <a:pt x="367" y="260"/>
                  </a:cubicBezTo>
                  <a:cubicBezTo>
                    <a:pt x="384" y="251"/>
                    <a:pt x="419" y="234"/>
                    <a:pt x="419" y="234"/>
                  </a:cubicBezTo>
                  <a:cubicBezTo>
                    <a:pt x="510" y="53"/>
                    <a:pt x="589" y="122"/>
                    <a:pt x="838" y="103"/>
                  </a:cubicBezTo>
                  <a:cubicBezTo>
                    <a:pt x="1226" y="133"/>
                    <a:pt x="1450" y="0"/>
                    <a:pt x="1623" y="260"/>
                  </a:cubicBezTo>
                  <a:cubicBezTo>
                    <a:pt x="1621" y="356"/>
                    <a:pt x="1864" y="1474"/>
                    <a:pt x="1362" y="1569"/>
                  </a:cubicBezTo>
                  <a:cubicBezTo>
                    <a:pt x="1241" y="1592"/>
                    <a:pt x="1117" y="1604"/>
                    <a:pt x="995" y="1622"/>
                  </a:cubicBezTo>
                  <a:cubicBezTo>
                    <a:pt x="812" y="1613"/>
                    <a:pt x="628" y="1610"/>
                    <a:pt x="445" y="1595"/>
                  </a:cubicBezTo>
                  <a:cubicBezTo>
                    <a:pt x="307" y="1583"/>
                    <a:pt x="271" y="1420"/>
                    <a:pt x="183" y="1334"/>
                  </a:cubicBezTo>
                  <a:cubicBezTo>
                    <a:pt x="77" y="1120"/>
                    <a:pt x="29" y="889"/>
                    <a:pt x="0" y="653"/>
                  </a:cubicBezTo>
                  <a:cubicBezTo>
                    <a:pt x="28" y="512"/>
                    <a:pt x="12" y="505"/>
                    <a:pt x="131" y="443"/>
                  </a:cubicBezTo>
                  <a:cubicBezTo>
                    <a:pt x="163" y="348"/>
                    <a:pt x="130" y="365"/>
                    <a:pt x="210" y="365"/>
                  </a:cubicBez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1292" y="1864"/>
              <a:ext cx="1265" cy="12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41275">
              <a:solidFill>
                <a:schemeClr val="tx2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731000" y="4557713"/>
            <a:ext cx="6858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latin typeface="+mn-lt"/>
              </a:rPr>
              <a:t>S</a:t>
            </a:r>
            <a:r>
              <a:rPr lang="en-US" altLang="zh-CN" sz="2800" b="1">
                <a:latin typeface="+mn-lt"/>
                <a:sym typeface="Symbol" panose="05050102010706020507" pitchFamily="18" charset="2"/>
              </a:rPr>
              <a:t></a:t>
            </a:r>
            <a:endParaRPr lang="en-US" altLang="zh-CN" sz="2800" b="1">
              <a:latin typeface="+mn-lt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112000" y="46482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/>
              <a:t>S</a:t>
            </a:r>
            <a:endParaRPr kumimoji="0" lang="en-US" altLang="zh-CN" sz="2800" i="1"/>
          </a:p>
        </p:txBody>
      </p:sp>
      <p:grpSp>
        <p:nvGrpSpPr>
          <p:cNvPr id="8" name="Group 12"/>
          <p:cNvGrpSpPr/>
          <p:nvPr/>
        </p:nvGrpSpPr>
        <p:grpSpPr bwMode="auto">
          <a:xfrm>
            <a:off x="6350000" y="4252913"/>
            <a:ext cx="2438400" cy="1371600"/>
            <a:chOff x="4032" y="1008"/>
            <a:chExt cx="1536" cy="864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 flipV="1">
              <a:off x="4032" y="1056"/>
              <a:ext cx="144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tailEnd type="non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V="1">
              <a:off x="4032" y="1344"/>
              <a:ext cx="1536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V="1">
              <a:off x="4032" y="1152"/>
              <a:ext cx="1536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 flipV="1">
              <a:off x="5376" y="1008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5376" y="1152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71" name="Line 19"/>
            <p:cNvSpPr>
              <a:spLocks noChangeShapeType="1"/>
            </p:cNvSpPr>
            <p:nvPr/>
          </p:nvSpPr>
          <p:spPr bwMode="auto">
            <a:xfrm flipV="1">
              <a:off x="5424" y="1344"/>
              <a:ext cx="144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V="1">
              <a:off x="4032" y="1776"/>
              <a:ext cx="28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 flipV="1">
              <a:off x="4032" y="1728"/>
              <a:ext cx="24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4614863" y="5588000"/>
            <a:ext cx="655637" cy="522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latin typeface="+mn-lt"/>
              </a:rPr>
              <a:t>= 0</a:t>
            </a:r>
            <a:endParaRPr lang="en-US" altLang="zh-CN" sz="2800" b="1">
              <a:latin typeface="+mn-lt"/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65125" y="6188075"/>
            <a:ext cx="7981950" cy="522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即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曲面外的电荷对曲面的电通量无贡献</a:t>
            </a:r>
            <a:endParaRPr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1503363" y="4465638"/>
            <a:ext cx="1676400" cy="9540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latin typeface="+mn-lt"/>
                <a:ea typeface="楷体_GB2312" pitchFamily="49" charset="-122"/>
              </a:rPr>
              <a:t>穿入的</a:t>
            </a:r>
            <a:endParaRPr lang="zh-CN" altLang="en-US" sz="2800" b="1">
              <a:latin typeface="+mn-lt"/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800" b="1">
                <a:latin typeface="+mn-lt"/>
                <a:ea typeface="楷体_GB2312" pitchFamily="49" charset="-122"/>
              </a:rPr>
              <a:t>电场线</a:t>
            </a:r>
            <a:endParaRPr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3941763" y="4475163"/>
            <a:ext cx="1447800" cy="954087"/>
          </a:xfrm>
          <a:prstGeom prst="rect">
            <a:avLst/>
          </a:prstGeom>
          <a:solidFill>
            <a:srgbClr val="66FFFF"/>
          </a:solidFill>
          <a:ln w="38100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latin typeface="+mn-lt"/>
                <a:ea typeface="楷体_GB2312" pitchFamily="49" charset="-122"/>
              </a:rPr>
              <a:t>穿出的</a:t>
            </a:r>
            <a:endParaRPr lang="zh-CN" altLang="en-US" sz="2800" b="1" dirty="0">
              <a:latin typeface="+mn-lt"/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800" b="1" dirty="0">
                <a:latin typeface="+mn-lt"/>
                <a:ea typeface="楷体_GB2312" pitchFamily="49" charset="-122"/>
              </a:rPr>
              <a:t>电场线</a:t>
            </a:r>
            <a:endParaRPr lang="zh-CN" altLang="en-US" sz="2800" b="1" dirty="0">
              <a:latin typeface="+mn-lt"/>
              <a:ea typeface="楷体_GB2312" pitchFamily="49" charset="-122"/>
            </a:endParaRPr>
          </a:p>
        </p:txBody>
      </p:sp>
      <p:grpSp>
        <p:nvGrpSpPr>
          <p:cNvPr id="9" name="Group 26"/>
          <p:cNvGrpSpPr/>
          <p:nvPr/>
        </p:nvGrpSpPr>
        <p:grpSpPr bwMode="auto">
          <a:xfrm>
            <a:off x="3255963" y="4856163"/>
            <a:ext cx="609600" cy="152400"/>
            <a:chOff x="1776" y="3120"/>
            <a:chExt cx="384" cy="96"/>
          </a:xfrm>
        </p:grpSpPr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76" y="3120"/>
              <a:ext cx="3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76" y="3216"/>
              <a:ext cx="3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876300" y="5554663"/>
            <a:ext cx="2470150" cy="604837"/>
            <a:chOff x="876300" y="5554663"/>
            <a:chExt cx="2470150" cy="604837"/>
          </a:xfrm>
        </p:grpSpPr>
        <p:graphicFrame>
          <p:nvGraphicFramePr>
            <p:cNvPr id="44066" name="Object 16"/>
            <p:cNvGraphicFramePr>
              <a:graphicFrameLocks noChangeAspect="1"/>
            </p:cNvGraphicFramePr>
            <p:nvPr/>
          </p:nvGraphicFramePr>
          <p:xfrm>
            <a:off x="876300" y="5554663"/>
            <a:ext cx="247015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52" name="Equation" r:id="rId23" imgW="2425700" imgH="571500" progId="Equation.DSMT4">
                    <p:embed/>
                  </p:oleObj>
                </mc:Choice>
                <mc:Fallback>
                  <p:oleObj name="Equation" r:id="rId23" imgW="2425700" imgH="5715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300" y="5554663"/>
                          <a:ext cx="2470150" cy="60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Oval 58"/>
            <p:cNvSpPr>
              <a:spLocks noChangeArrowheads="1"/>
            </p:cNvSpPr>
            <p:nvPr/>
          </p:nvSpPr>
          <p:spPr bwMode="auto">
            <a:xfrm>
              <a:off x="1749425" y="5754688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360738" y="5570538"/>
            <a:ext cx="1254125" cy="615950"/>
            <a:chOff x="3360738" y="5570538"/>
            <a:chExt cx="1254125" cy="615950"/>
          </a:xfrm>
        </p:grpSpPr>
        <p:graphicFrame>
          <p:nvGraphicFramePr>
            <p:cNvPr id="44064" name="Object 15"/>
            <p:cNvGraphicFramePr>
              <a:graphicFrameLocks noChangeAspect="1"/>
            </p:cNvGraphicFramePr>
            <p:nvPr/>
          </p:nvGraphicFramePr>
          <p:xfrm>
            <a:off x="3360738" y="5570538"/>
            <a:ext cx="125412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53" name="Equation" r:id="rId25" imgW="1167765" imgH="571500" progId="Equation.DSMT4">
                    <p:embed/>
                  </p:oleObj>
                </mc:Choice>
                <mc:Fallback>
                  <p:oleObj name="Equation" r:id="rId25" imgW="1167765" imgH="5715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738" y="5570538"/>
                          <a:ext cx="1254125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Oval 59"/>
            <p:cNvSpPr>
              <a:spLocks noChangeArrowheads="1"/>
            </p:cNvSpPr>
            <p:nvPr/>
          </p:nvSpPr>
          <p:spPr bwMode="auto">
            <a:xfrm>
              <a:off x="3376613" y="5767388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25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25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  <p:bldP spid="168964" grpId="0" autoUpdateAnimBg="0"/>
      <p:bldP spid="168968" grpId="0" animBg="1" autoUpdateAnimBg="0"/>
      <p:bldP spid="168969" grpId="0" autoUpdateAnimBg="0"/>
      <p:bldP spid="169005" grpId="0" autoUpdateAnimBg="0"/>
      <p:bldP spid="169006" grpId="0"/>
      <p:bldP spid="169009" grpId="0"/>
      <p:bldP spid="169020" grpId="0" animBg="1"/>
      <p:bldP spid="169021" grpId="0" animBg="1"/>
      <p:bldP spid="55" grpId="0" autoUpdateAnimBg="0"/>
      <p:bldP spid="62" grpId="0" autoUpdateAnimBg="0"/>
      <p:bldP spid="63" grpId="0" autoUpdateAnimBg="0"/>
      <p:bldP spid="74" grpId="0" autoUpdateAnimBg="0"/>
      <p:bldP spid="75" grpId="0" autoUpdateAnimBg="0"/>
      <p:bldP spid="76" grpId="0" animBg="1" autoUpdateAnimBg="0"/>
      <p:bldP spid="7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33363" y="255588"/>
            <a:ext cx="80391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</a:rPr>
              <a:t>④若在同一空间有</a:t>
            </a:r>
            <a:r>
              <a:rPr lang="en-US" altLang="zh-CN" sz="2800" b="1" i="1" dirty="0">
                <a:latin typeface="+mn-lt"/>
                <a:sym typeface="Symbol" panose="05050102010706020507" pitchFamily="18" charset="2"/>
              </a:rPr>
              <a:t>q</a:t>
            </a:r>
            <a:r>
              <a:rPr lang="en-US" altLang="zh-CN" sz="2800" b="1" baseline="-25000" dirty="0">
                <a:latin typeface="+mn-lt"/>
                <a:sym typeface="Symbol" panose="05050102010706020507" pitchFamily="18" charset="2"/>
              </a:rPr>
              <a:t>1 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800" b="1" i="1" dirty="0">
                <a:latin typeface="+mn-lt"/>
                <a:sym typeface="Symbol" panose="05050102010706020507" pitchFamily="18" charset="2"/>
              </a:rPr>
              <a:t>q</a:t>
            </a:r>
            <a:r>
              <a:rPr lang="en-US" altLang="zh-CN" sz="2800" b="1" baseline="-25000" dirty="0">
                <a:latin typeface="+mn-lt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……</a:t>
            </a:r>
            <a:r>
              <a:rPr lang="en-US" altLang="zh-CN" sz="2800" b="1" baseline="-25000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+mn-lt"/>
                <a:sym typeface="Symbol" panose="05050102010706020507" pitchFamily="18" charset="2"/>
              </a:rPr>
              <a:t>q</a:t>
            </a:r>
            <a:r>
              <a:rPr lang="en-US" altLang="zh-CN" sz="2800" b="1" baseline="-25000" dirty="0" err="1">
                <a:latin typeface="+mn-lt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电荷系</a:t>
            </a:r>
            <a:endParaRPr lang="zh-CN" altLang="en-US" sz="2800" b="1" dirty="0"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71011" name="Freeform 3"/>
          <p:cNvSpPr/>
          <p:nvPr/>
        </p:nvSpPr>
        <p:spPr bwMode="auto">
          <a:xfrm>
            <a:off x="5380038" y="657225"/>
            <a:ext cx="2286000" cy="2362200"/>
          </a:xfrm>
          <a:custGeom>
            <a:avLst/>
            <a:gdLst/>
            <a:ahLst/>
            <a:cxnLst>
              <a:cxn ang="0">
                <a:pos x="740" y="855"/>
              </a:cxn>
              <a:cxn ang="0">
                <a:pos x="515" y="823"/>
              </a:cxn>
              <a:cxn ang="0">
                <a:pos x="233" y="703"/>
              </a:cxn>
              <a:cxn ang="0">
                <a:pos x="63" y="368"/>
              </a:cxn>
              <a:cxn ang="0">
                <a:pos x="425" y="108"/>
              </a:cxn>
              <a:cxn ang="0">
                <a:pos x="932" y="152"/>
              </a:cxn>
              <a:cxn ang="0">
                <a:pos x="1273" y="315"/>
              </a:cxn>
              <a:cxn ang="0">
                <a:pos x="1226" y="617"/>
              </a:cxn>
              <a:cxn ang="0">
                <a:pos x="729" y="855"/>
              </a:cxn>
            </a:cxnLst>
            <a:rect l="0" t="0" r="r" b="b"/>
            <a:pathLst>
              <a:path w="1322" h="855">
                <a:moveTo>
                  <a:pt x="740" y="855"/>
                </a:moveTo>
                <a:cubicBezTo>
                  <a:pt x="683" y="844"/>
                  <a:pt x="599" y="848"/>
                  <a:pt x="515" y="823"/>
                </a:cubicBezTo>
                <a:cubicBezTo>
                  <a:pt x="430" y="797"/>
                  <a:pt x="233" y="779"/>
                  <a:pt x="233" y="703"/>
                </a:cubicBezTo>
                <a:cubicBezTo>
                  <a:pt x="233" y="628"/>
                  <a:pt x="0" y="472"/>
                  <a:pt x="63" y="368"/>
                </a:cubicBezTo>
                <a:cubicBezTo>
                  <a:pt x="96" y="269"/>
                  <a:pt x="279" y="145"/>
                  <a:pt x="425" y="108"/>
                </a:cubicBezTo>
                <a:cubicBezTo>
                  <a:pt x="570" y="72"/>
                  <a:pt x="752" y="0"/>
                  <a:pt x="932" y="152"/>
                </a:cubicBezTo>
                <a:cubicBezTo>
                  <a:pt x="1113" y="303"/>
                  <a:pt x="1224" y="238"/>
                  <a:pt x="1273" y="315"/>
                </a:cubicBezTo>
                <a:cubicBezTo>
                  <a:pt x="1322" y="392"/>
                  <a:pt x="1317" y="527"/>
                  <a:pt x="1226" y="617"/>
                </a:cubicBezTo>
                <a:cubicBezTo>
                  <a:pt x="1156" y="708"/>
                  <a:pt x="832" y="805"/>
                  <a:pt x="729" y="855"/>
                </a:cubicBez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42038" y="1260475"/>
            <a:ext cx="2230437" cy="1438275"/>
            <a:chOff x="4080" y="812"/>
            <a:chExt cx="1405" cy="906"/>
          </a:xfrm>
        </p:grpSpPr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4576" y="1170"/>
              <a:ext cx="55" cy="7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4800" y="1104"/>
              <a:ext cx="86" cy="86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4864" y="1362"/>
              <a:ext cx="86" cy="8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16" name="Oval 8"/>
            <p:cNvSpPr>
              <a:spLocks noChangeArrowheads="1"/>
            </p:cNvSpPr>
            <p:nvPr/>
          </p:nvSpPr>
          <p:spPr bwMode="auto">
            <a:xfrm>
              <a:off x="4624" y="930"/>
              <a:ext cx="86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17" name="Oval 9"/>
            <p:cNvSpPr>
              <a:spLocks noChangeArrowheads="1"/>
            </p:cNvSpPr>
            <p:nvPr/>
          </p:nvSpPr>
          <p:spPr bwMode="auto">
            <a:xfrm>
              <a:off x="5040" y="1248"/>
              <a:ext cx="86" cy="8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4464" y="1344"/>
              <a:ext cx="86" cy="86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5095" name="Object 12"/>
            <p:cNvGraphicFramePr>
              <a:graphicFrameLocks noChangeAspect="1"/>
            </p:cNvGraphicFramePr>
            <p:nvPr/>
          </p:nvGraphicFramePr>
          <p:xfrm>
            <a:off x="4232" y="812"/>
            <a:ext cx="23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7" name="Equation" r:id="rId1" imgW="330200" imgH="431800" progId="Equation.DSMT4">
                    <p:embed/>
                  </p:oleObj>
                </mc:Choice>
                <mc:Fallback>
                  <p:oleObj name="Equation" r:id="rId1" imgW="330200" imgH="431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812"/>
                          <a:ext cx="23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6" name="Object 13"/>
            <p:cNvGraphicFramePr>
              <a:graphicFrameLocks noChangeAspect="1"/>
            </p:cNvGraphicFramePr>
            <p:nvPr/>
          </p:nvGraphicFramePr>
          <p:xfrm>
            <a:off x="4228" y="1244"/>
            <a:ext cx="22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8" name="Equation" r:id="rId3" imgW="317500" imgH="431165" progId="Equation.DSMT4">
                    <p:embed/>
                  </p:oleObj>
                </mc:Choice>
                <mc:Fallback>
                  <p:oleObj name="Equation" r:id="rId3" imgW="317500" imgH="43116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1244"/>
                          <a:ext cx="22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7" name="Object 14"/>
            <p:cNvGraphicFramePr>
              <a:graphicFrameLocks noChangeAspect="1"/>
            </p:cNvGraphicFramePr>
            <p:nvPr/>
          </p:nvGraphicFramePr>
          <p:xfrm>
            <a:off x="5236" y="1148"/>
            <a:ext cx="24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9" name="Equation" r:id="rId5" imgW="355600" imgH="431800" progId="Equation.DSMT4">
                    <p:embed/>
                  </p:oleObj>
                </mc:Choice>
                <mc:Fallback>
                  <p:oleObj name="Equation" r:id="rId5" imgW="355600" imgH="431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148"/>
                          <a:ext cx="24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2" name="Oval 14"/>
            <p:cNvSpPr>
              <a:spLocks noChangeArrowheads="1"/>
            </p:cNvSpPr>
            <p:nvPr/>
          </p:nvSpPr>
          <p:spPr bwMode="auto">
            <a:xfrm>
              <a:off x="4672" y="1458"/>
              <a:ext cx="47" cy="4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23" name="Oval 15"/>
            <p:cNvSpPr>
              <a:spLocks noChangeArrowheads="1"/>
            </p:cNvSpPr>
            <p:nvPr/>
          </p:nvSpPr>
          <p:spPr bwMode="auto">
            <a:xfrm>
              <a:off x="5040" y="1541"/>
              <a:ext cx="55" cy="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24" name="Oval 16"/>
            <p:cNvSpPr>
              <a:spLocks noChangeArrowheads="1"/>
            </p:cNvSpPr>
            <p:nvPr/>
          </p:nvSpPr>
          <p:spPr bwMode="auto">
            <a:xfrm>
              <a:off x="4272" y="1157"/>
              <a:ext cx="86" cy="86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25" name="Oval 17"/>
            <p:cNvSpPr>
              <a:spLocks noChangeArrowheads="1"/>
            </p:cNvSpPr>
            <p:nvPr/>
          </p:nvSpPr>
          <p:spPr bwMode="auto">
            <a:xfrm>
              <a:off x="4080" y="917"/>
              <a:ext cx="86" cy="8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26" name="Oval 18"/>
            <p:cNvSpPr>
              <a:spLocks noChangeArrowheads="1"/>
            </p:cNvSpPr>
            <p:nvPr/>
          </p:nvSpPr>
          <p:spPr bwMode="auto">
            <a:xfrm>
              <a:off x="4464" y="1632"/>
              <a:ext cx="86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27" name="Oval 19"/>
            <p:cNvSpPr>
              <a:spLocks noChangeArrowheads="1"/>
            </p:cNvSpPr>
            <p:nvPr/>
          </p:nvSpPr>
          <p:spPr bwMode="auto">
            <a:xfrm>
              <a:off x="5136" y="1397"/>
              <a:ext cx="86" cy="86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28" name="Oval 20"/>
            <p:cNvSpPr>
              <a:spLocks noChangeArrowheads="1"/>
            </p:cNvSpPr>
            <p:nvPr/>
          </p:nvSpPr>
          <p:spPr bwMode="auto">
            <a:xfrm>
              <a:off x="5088" y="1061"/>
              <a:ext cx="47" cy="4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746125" y="858838"/>
            <a:ext cx="42830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任意点的电场强度为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171030" name="Object 2"/>
          <p:cNvGraphicFramePr>
            <a:graphicFrameLocks noChangeAspect="1"/>
          </p:cNvGraphicFramePr>
          <p:nvPr/>
        </p:nvGraphicFramePr>
        <p:xfrm>
          <a:off x="1212850" y="1350963"/>
          <a:ext cx="34051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0" name="Equation" r:id="rId7" imgW="3175000" imgH="495300" progId="Equation.DSMT4">
                  <p:embed/>
                </p:oleObj>
              </mc:Choice>
              <mc:Fallback>
                <p:oleObj name="Equation" r:id="rId7" imgW="31750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350963"/>
                        <a:ext cx="34051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744538" y="1984375"/>
            <a:ext cx="4233862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</a:rPr>
              <a:t>取任意闭合面</a:t>
            </a:r>
            <a:r>
              <a:rPr lang="en-US" altLang="zh-CN" sz="2800" b="1" i="1" dirty="0">
                <a:latin typeface="+mn-lt"/>
              </a:rPr>
              <a:t>S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5532438" y="1419225"/>
            <a:ext cx="5000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4400" i="1"/>
              <a:t>S</a:t>
            </a:r>
            <a:endParaRPr kumimoji="0" lang="en-US" altLang="zh-CN" sz="4400" i="1"/>
          </a:p>
        </p:txBody>
      </p:sp>
      <p:sp>
        <p:nvSpPr>
          <p:cNvPr id="171033" name="Text Box 25"/>
          <p:cNvSpPr txBox="1">
            <a:spLocks noChangeArrowheads="1"/>
          </p:cNvSpPr>
          <p:nvPr/>
        </p:nvSpPr>
        <p:spPr bwMode="auto">
          <a:xfrm>
            <a:off x="3290888" y="1947863"/>
            <a:ext cx="31242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latin typeface="+mn-lt"/>
                <a:sym typeface="Symbol" panose="05050102010706020507" pitchFamily="18" charset="2"/>
              </a:rPr>
              <a:t>其电通量为</a:t>
            </a:r>
            <a:endParaRPr lang="zh-CN" altLang="en-US" sz="2800" b="1"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171036" name="Object 3"/>
          <p:cNvGraphicFramePr>
            <a:graphicFrameLocks noChangeAspect="1"/>
          </p:cNvGraphicFramePr>
          <p:nvPr/>
        </p:nvGraphicFramePr>
        <p:xfrm>
          <a:off x="1671638" y="4314825"/>
          <a:ext cx="22685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1" name="Equation" r:id="rId9" imgW="2578100" imgH="431800" progId="Equation.DSMT4">
                  <p:embed/>
                </p:oleObj>
              </mc:Choice>
              <mc:Fallback>
                <p:oleObj name="Equation" r:id="rId9" imgW="2578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314825"/>
                        <a:ext cx="22685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7" name="Text Box 29"/>
          <p:cNvSpPr txBox="1">
            <a:spLocks noChangeArrowheads="1"/>
          </p:cNvSpPr>
          <p:nvPr/>
        </p:nvSpPr>
        <p:spPr bwMode="auto">
          <a:xfrm>
            <a:off x="415925" y="5354638"/>
            <a:ext cx="4678363" cy="522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由单个点电荷的结论</a:t>
            </a:r>
            <a:endParaRPr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71038" name="AutoShape 30"/>
          <p:cNvSpPr/>
          <p:nvPr/>
        </p:nvSpPr>
        <p:spPr bwMode="auto">
          <a:xfrm>
            <a:off x="3873500" y="5267325"/>
            <a:ext cx="153988" cy="819150"/>
          </a:xfrm>
          <a:prstGeom prst="leftBrace">
            <a:avLst>
              <a:gd name="adj1" fmla="val 33187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4027488" y="5072063"/>
            <a:ext cx="2468562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 err="1">
                <a:solidFill>
                  <a:srgbClr val="000000"/>
                </a:solidFill>
                <a:latin typeface="+mn-lt"/>
              </a:rPr>
              <a:t>q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在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内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71040" name="Object 4"/>
          <p:cNvGraphicFramePr>
            <a:graphicFrameLocks noChangeAspect="1"/>
          </p:cNvGraphicFramePr>
          <p:nvPr/>
        </p:nvGraphicFramePr>
        <p:xfrm>
          <a:off x="6169025" y="4957763"/>
          <a:ext cx="11318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2" name="Equation" r:id="rId11" imgW="1117600" imgH="787400" progId="Equation.DSMT4">
                  <p:embed/>
                </p:oleObj>
              </mc:Choice>
              <mc:Fallback>
                <p:oleObj name="Equation" r:id="rId11" imgW="11176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4957763"/>
                        <a:ext cx="11318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4027488" y="5591175"/>
            <a:ext cx="2541587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 err="1">
                <a:solidFill>
                  <a:srgbClr val="000000"/>
                </a:solidFill>
                <a:latin typeface="+mn-lt"/>
              </a:rPr>
              <a:t>q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+mn-lt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不在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内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71042" name="Object 5"/>
          <p:cNvGraphicFramePr>
            <a:graphicFrameLocks noChangeAspect="1"/>
          </p:cNvGraphicFramePr>
          <p:nvPr/>
        </p:nvGraphicFramePr>
        <p:xfrm>
          <a:off x="6205538" y="5716588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3" name="Equation" r:id="rId13" imgW="989965" imgH="482600" progId="Equation.DSMT4">
                  <p:embed/>
                </p:oleObj>
              </mc:Choice>
              <mc:Fallback>
                <p:oleObj name="Equation" r:id="rId13" imgW="989965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5716588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44" name="Text Box 36"/>
          <p:cNvSpPr txBox="1">
            <a:spLocks noChangeArrowheads="1"/>
          </p:cNvSpPr>
          <p:nvPr/>
        </p:nvSpPr>
        <p:spPr bwMode="auto">
          <a:xfrm>
            <a:off x="439738" y="6157913"/>
            <a:ext cx="23431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定理得证！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975100" y="4216400"/>
            <a:ext cx="1350963" cy="820738"/>
            <a:chOff x="3975100" y="4216400"/>
            <a:chExt cx="1350963" cy="820738"/>
          </a:xfrm>
        </p:grpSpPr>
        <p:graphicFrame>
          <p:nvGraphicFramePr>
            <p:cNvPr id="45087" name="Object 6"/>
            <p:cNvGraphicFramePr>
              <a:graphicFrameLocks noChangeAspect="1"/>
            </p:cNvGraphicFramePr>
            <p:nvPr/>
          </p:nvGraphicFramePr>
          <p:xfrm>
            <a:off x="3975100" y="4216400"/>
            <a:ext cx="1350963" cy="820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4" name="Equation" r:id="rId15" imgW="1358900" imgH="825500" progId="Equation.DSMT4">
                    <p:embed/>
                  </p:oleObj>
                </mc:Choice>
                <mc:Fallback>
                  <p:oleObj name="Equation" r:id="rId15" imgW="1358900" imgH="825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100" y="4216400"/>
                          <a:ext cx="1350963" cy="820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54" name="Text Box 46"/>
            <p:cNvSpPr txBox="1">
              <a:spLocks noChangeArrowheads="1"/>
            </p:cNvSpPr>
            <p:nvPr/>
          </p:nvSpPr>
          <p:spPr bwMode="auto">
            <a:xfrm>
              <a:off x="4803775" y="4664075"/>
              <a:ext cx="417513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+mn-lt"/>
                </a:rPr>
                <a:t>内</a:t>
              </a:r>
              <a:endParaRPr lang="zh-CN" altLang="en-US" b="1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49350" y="2524125"/>
            <a:ext cx="1871663" cy="585788"/>
            <a:chOff x="1149350" y="2524125"/>
            <a:chExt cx="1871663" cy="585788"/>
          </a:xfrm>
        </p:grpSpPr>
        <p:graphicFrame>
          <p:nvGraphicFramePr>
            <p:cNvPr id="45085" name="Object 9"/>
            <p:cNvGraphicFramePr>
              <a:graphicFrameLocks noChangeAspect="1"/>
            </p:cNvGraphicFramePr>
            <p:nvPr/>
          </p:nvGraphicFramePr>
          <p:xfrm>
            <a:off x="1149350" y="2524125"/>
            <a:ext cx="1871663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5" name="Equation" r:id="rId17" imgW="2006600" imgH="571500" progId="Equation.DSMT4">
                    <p:embed/>
                  </p:oleObj>
                </mc:Choice>
                <mc:Fallback>
                  <p:oleObj name="Equation" r:id="rId17" imgW="2006600" imgH="5715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350" y="2524125"/>
                          <a:ext cx="1871663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70" name="Oval 62"/>
            <p:cNvSpPr>
              <a:spLocks noChangeArrowheads="1"/>
            </p:cNvSpPr>
            <p:nvPr/>
          </p:nvSpPr>
          <p:spPr bwMode="auto">
            <a:xfrm>
              <a:off x="1955800" y="2711450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671638" y="3098800"/>
            <a:ext cx="3844925" cy="584200"/>
            <a:chOff x="1671638" y="3098800"/>
            <a:chExt cx="3844925" cy="584200"/>
          </a:xfrm>
        </p:grpSpPr>
        <p:graphicFrame>
          <p:nvGraphicFramePr>
            <p:cNvPr id="45083" name="Object 7"/>
            <p:cNvGraphicFramePr>
              <a:graphicFrameLocks noChangeAspect="1"/>
            </p:cNvGraphicFramePr>
            <p:nvPr/>
          </p:nvGraphicFramePr>
          <p:xfrm>
            <a:off x="1671638" y="3098800"/>
            <a:ext cx="384492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6" name="Equation" r:id="rId19" imgW="3759200" imgH="571500" progId="Equation.DSMT4">
                    <p:embed/>
                  </p:oleObj>
                </mc:Choice>
                <mc:Fallback>
                  <p:oleObj name="Equation" r:id="rId19" imgW="3759200" imgH="571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638" y="3098800"/>
                          <a:ext cx="384492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71" name="Oval 63"/>
            <p:cNvSpPr>
              <a:spLocks noChangeArrowheads="1"/>
            </p:cNvSpPr>
            <p:nvPr/>
          </p:nvSpPr>
          <p:spPr bwMode="auto">
            <a:xfrm>
              <a:off x="1978025" y="3287713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671638" y="3695700"/>
            <a:ext cx="5270500" cy="573088"/>
            <a:chOff x="1671638" y="3656013"/>
            <a:chExt cx="5270500" cy="573087"/>
          </a:xfrm>
        </p:grpSpPr>
        <p:graphicFrame>
          <p:nvGraphicFramePr>
            <p:cNvPr id="45079" name="Object 8"/>
            <p:cNvGraphicFramePr>
              <a:graphicFrameLocks noChangeAspect="1"/>
            </p:cNvGraphicFramePr>
            <p:nvPr/>
          </p:nvGraphicFramePr>
          <p:xfrm>
            <a:off x="1671638" y="3656013"/>
            <a:ext cx="52705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7" name="Equation" r:id="rId21" imgW="5245100" imgH="571500" progId="Equation.DSMT4">
                    <p:embed/>
                  </p:oleObj>
                </mc:Choice>
                <mc:Fallback>
                  <p:oleObj name="Equation" r:id="rId21" imgW="5245100" imgH="5715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638" y="3656013"/>
                          <a:ext cx="52705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72" name="Oval 64"/>
            <p:cNvSpPr>
              <a:spLocks noChangeArrowheads="1"/>
            </p:cNvSpPr>
            <p:nvPr/>
          </p:nvSpPr>
          <p:spPr bwMode="auto">
            <a:xfrm>
              <a:off x="1958975" y="386238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73" name="Oval 65"/>
            <p:cNvSpPr>
              <a:spLocks noChangeArrowheads="1"/>
            </p:cNvSpPr>
            <p:nvPr/>
          </p:nvSpPr>
          <p:spPr bwMode="auto">
            <a:xfrm>
              <a:off x="3506788" y="3862388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71074" name="Oval 66"/>
            <p:cNvSpPr>
              <a:spLocks noChangeArrowheads="1"/>
            </p:cNvSpPr>
            <p:nvPr/>
          </p:nvSpPr>
          <p:spPr bwMode="auto">
            <a:xfrm>
              <a:off x="5667375" y="386238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450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428FB-9ADD-4E55-A43B-3FC69E00CAE6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5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75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"/>
                            </p:stCondLst>
                            <p:childTnLst>
                              <p:par>
                                <p:cTn id="7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29" grpId="0" autoUpdateAnimBg="0"/>
      <p:bldP spid="171031" grpId="0" autoUpdateAnimBg="0"/>
      <p:bldP spid="171032" grpId="0" autoUpdateAnimBg="0"/>
      <p:bldP spid="171033" grpId="0" autoUpdateAnimBg="0"/>
      <p:bldP spid="171037" grpId="0" autoUpdateAnimBg="0"/>
      <p:bldP spid="171038" grpId="0" animBg="1"/>
      <p:bldP spid="171039" grpId="0" autoUpdateAnimBg="0"/>
      <p:bldP spid="171041" grpId="0" autoUpdateAnimBg="0"/>
      <p:bldP spid="1710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E7ED9-4F33-4998-BF21-2C8658400ED3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4450" y="3719513"/>
            <a:ext cx="94440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此定理是用电通量表示的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</a:rPr>
              <a:t>电场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与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</a:rPr>
              <a:t>场源电荷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关系的规律。</a:t>
            </a:r>
            <a:endParaRPr kumimoji="1"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384175" y="1641475"/>
            <a:ext cx="4786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若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内的电荷是连续分布：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801688" y="5448300"/>
            <a:ext cx="80772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  <a:sym typeface="Monotype Sorts" pitchFamily="2" charset="2"/>
              </a:rPr>
              <a:t>②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E </a:t>
            </a:r>
            <a:r>
              <a:rPr kumimoji="1" lang="zh-CN" altLang="zh-CN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只决定于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S </a:t>
            </a:r>
            <a:r>
              <a:rPr kumimoji="1" lang="zh-CN" altLang="zh-CN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面包围的电荷，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S </a:t>
            </a:r>
            <a:r>
              <a:rPr kumimoji="1" lang="zh-CN" altLang="zh-CN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面外的电荷</a:t>
            </a:r>
            <a:endParaRPr kumimoji="1" lang="zh-CN" altLang="zh-CN" sz="2800" b="1" dirty="0">
              <a:latin typeface="+mn-lt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zh-CN" altLang="zh-CN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     对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E </a:t>
            </a:r>
            <a:r>
              <a:rPr kumimoji="1" lang="zh-CN" altLang="zh-CN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无贡献。</a:t>
            </a:r>
            <a:endParaRPr kumimoji="1" lang="zh-CN" altLang="en-US" sz="2800" b="1" dirty="0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0" y="4508500"/>
            <a:ext cx="9144000" cy="946150"/>
            <a:chOff x="0" y="4724400"/>
            <a:chExt cx="9144000" cy="946150"/>
          </a:xfrm>
        </p:grpSpPr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0" y="4724400"/>
              <a:ext cx="9144000" cy="9461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</a:rPr>
                <a:t>注： </a:t>
              </a:r>
              <a:r>
                <a:rPr lang="zh-CN" altLang="en-US" sz="2800" b="1" dirty="0">
                  <a:latin typeface="+mn-lt"/>
                  <a:sym typeface="Monotype Sorts" pitchFamily="2" charset="2"/>
                </a:rPr>
                <a:t>①</a:t>
              </a: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定理中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E </a:t>
              </a: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是闭合曲面</a:t>
              </a:r>
              <a:r>
                <a:rPr kumimoji="1" lang="en-US" altLang="zh-CN" sz="2800" b="1" i="1" dirty="0">
                  <a:latin typeface="+mn-lt"/>
                  <a:ea typeface="楷体_GB2312" pitchFamily="49" charset="-122"/>
                </a:rPr>
                <a:t>S</a:t>
              </a:r>
              <a:r>
                <a:rPr kumimoji="1" lang="en-US" altLang="zh-CN" sz="2800" b="1" dirty="0">
                  <a:latin typeface="+mn-lt"/>
                  <a:ea typeface="楷体_GB2312" pitchFamily="49" charset="-122"/>
                </a:rPr>
                <a:t>（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</a:rPr>
                <a:t>高斯面</a:t>
              </a: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）上的场强，</a:t>
              </a:r>
              <a:endParaRPr kumimoji="1" lang="zh-CN" altLang="en-US" sz="2800" b="1" dirty="0">
                <a:latin typeface="+mn-lt"/>
                <a:ea typeface="楷体_GB2312" pitchFamily="49" charset="-122"/>
              </a:endParaRPr>
            </a:p>
            <a:p>
              <a:pPr eaLnBrk="1" hangingPunct="1">
                <a:defRPr/>
              </a:pP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            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它是由全部电荷（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S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内外）共同产生的合场强。</a:t>
              </a:r>
              <a:endPara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>
              <a:off x="2392363" y="4835525"/>
              <a:ext cx="2286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sm" len="med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47675" y="530225"/>
            <a:ext cx="2563813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高斯定理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316288" y="215900"/>
            <a:ext cx="4514850" cy="1341438"/>
            <a:chOff x="3316288" y="215900"/>
            <a:chExt cx="4514478" cy="1341438"/>
          </a:xfrm>
        </p:grpSpPr>
        <p:grpSp>
          <p:nvGrpSpPr>
            <p:cNvPr id="46092" name="组合 3"/>
            <p:cNvGrpSpPr/>
            <p:nvPr/>
          </p:nvGrpSpPr>
          <p:grpSpPr bwMode="auto">
            <a:xfrm>
              <a:off x="3316288" y="215900"/>
              <a:ext cx="4514478" cy="1341438"/>
              <a:chOff x="3316288" y="215900"/>
              <a:chExt cx="4340225" cy="1236663"/>
            </a:xfrm>
          </p:grpSpPr>
          <p:graphicFrame>
            <p:nvGraphicFramePr>
              <p:cNvPr id="46094" name="Object 5"/>
              <p:cNvGraphicFramePr>
                <a:graphicFrameLocks noChangeAspect="1"/>
              </p:cNvGraphicFramePr>
              <p:nvPr/>
            </p:nvGraphicFramePr>
            <p:xfrm>
              <a:off x="3316288" y="215900"/>
              <a:ext cx="4340225" cy="1236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20" name="Equation" r:id="rId1" imgW="1562100" imgH="444500" progId="Equation.DSMT4">
                      <p:embed/>
                    </p:oleObj>
                  </mc:Choice>
                  <mc:Fallback>
                    <p:oleObj name="Equation" r:id="rId1" imgW="1562100" imgH="4445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6288" y="215900"/>
                            <a:ext cx="4340225" cy="123666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317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5" name="TextBox 2"/>
              <p:cNvSpPr txBox="1">
                <a:spLocks noChangeArrowheads="1"/>
              </p:cNvSpPr>
              <p:nvPr/>
            </p:nvSpPr>
            <p:spPr bwMode="auto">
              <a:xfrm>
                <a:off x="6784029" y="107378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>
                    <a:latin typeface="Arial" panose="020B0604020202020204" pitchFamily="34" charset="0"/>
                  </a:rPr>
                  <a:t>内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6093" name="Oval 29"/>
            <p:cNvSpPr>
              <a:spLocks noChangeArrowheads="1"/>
            </p:cNvSpPr>
            <p:nvPr/>
          </p:nvSpPr>
          <p:spPr bwMode="auto">
            <a:xfrm>
              <a:off x="4385251" y="701675"/>
              <a:ext cx="235975" cy="255639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328863" y="2333625"/>
            <a:ext cx="4010025" cy="1160463"/>
            <a:chOff x="2328863" y="2333625"/>
            <a:chExt cx="4010025" cy="1160463"/>
          </a:xfrm>
        </p:grpSpPr>
        <p:graphicFrame>
          <p:nvGraphicFramePr>
            <p:cNvPr id="46090" name="Object 4"/>
            <p:cNvGraphicFramePr>
              <a:graphicFrameLocks noChangeAspect="1"/>
            </p:cNvGraphicFramePr>
            <p:nvPr/>
          </p:nvGraphicFramePr>
          <p:xfrm>
            <a:off x="2328863" y="2333625"/>
            <a:ext cx="4010025" cy="1160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1" name="Equation" r:id="rId3" imgW="1688465" imgH="444500" progId="Equation.DSMT4">
                    <p:embed/>
                  </p:oleObj>
                </mc:Choice>
                <mc:Fallback>
                  <p:oleObj name="Equation" r:id="rId3" imgW="1688465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863" y="2333625"/>
                          <a:ext cx="4010025" cy="1160463"/>
                        </a:xfrm>
                        <a:prstGeom prst="rect">
                          <a:avLst/>
                        </a:prstGeom>
                        <a:solidFill>
                          <a:srgbClr val="FFB9FF"/>
                        </a:solidFill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Oval 29"/>
            <p:cNvSpPr>
              <a:spLocks noChangeArrowheads="1"/>
            </p:cNvSpPr>
            <p:nvPr/>
          </p:nvSpPr>
          <p:spPr bwMode="auto">
            <a:xfrm>
              <a:off x="3178844" y="2786036"/>
              <a:ext cx="235975" cy="25563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2" grpId="0" autoUpdateAnimBg="0"/>
      <p:bldP spid="20513" grpId="0" autoUpdateAnimBg="0"/>
      <p:bldP spid="20524" grpId="0" autoUpdateAnimBg="0"/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D00322-8CCF-4FA4-8340-4777152D1B72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71450" y="260350"/>
            <a:ext cx="8648700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j-ea"/>
              </a:rPr>
              <a:t>.</a:t>
            </a:r>
            <a:r>
              <a:rPr kumimoji="1" lang="zh-CN" altLang="en-US" sz="2800" b="1" dirty="0">
                <a:latin typeface="+mn-lt"/>
                <a:ea typeface="+mj-ea"/>
              </a:rPr>
              <a:t>有一对等量异号的电荷</a:t>
            </a:r>
            <a:r>
              <a:rPr kumimoji="1" lang="en-US" altLang="zh-CN" sz="2800" b="1" dirty="0">
                <a:latin typeface="+mn-lt"/>
                <a:ea typeface="+mj-ea"/>
              </a:rPr>
              <a:t>,  </a:t>
            </a:r>
            <a:r>
              <a:rPr kumimoji="1" lang="zh-CN" altLang="en-US" sz="2800" b="1" dirty="0">
                <a:latin typeface="+mn-lt"/>
                <a:ea typeface="+mj-ea"/>
              </a:rPr>
              <a:t>如图。求通过</a:t>
            </a:r>
            <a:r>
              <a:rPr kumimoji="1" lang="en-US" altLang="zh-CN" sz="2800" b="1" i="1" dirty="0">
                <a:latin typeface="+mn-lt"/>
                <a:ea typeface="+mj-ea"/>
              </a:rPr>
              <a:t>S</a:t>
            </a:r>
            <a:r>
              <a:rPr kumimoji="1" lang="en-US" altLang="zh-CN" sz="2800" b="1" baseline="-25000" dirty="0">
                <a:latin typeface="+mn-lt"/>
                <a:ea typeface="+mj-ea"/>
              </a:rPr>
              <a:t>1</a:t>
            </a:r>
            <a:r>
              <a:rPr kumimoji="1" lang="zh-CN" altLang="en-US" sz="2800" b="1" dirty="0">
                <a:latin typeface="+mn-lt"/>
                <a:ea typeface="+mj-ea"/>
              </a:rPr>
              <a:t>、 </a:t>
            </a:r>
            <a:r>
              <a:rPr kumimoji="1" lang="en-US" altLang="zh-CN" sz="2800" b="1" i="1" dirty="0">
                <a:latin typeface="+mn-lt"/>
                <a:ea typeface="+mj-ea"/>
              </a:rPr>
              <a:t>S</a:t>
            </a:r>
            <a:r>
              <a:rPr kumimoji="1" lang="en-US" altLang="zh-CN" sz="2800" b="1" dirty="0">
                <a:latin typeface="+mn-lt"/>
                <a:ea typeface="+mj-ea"/>
              </a:rPr>
              <a:t> </a:t>
            </a:r>
            <a:r>
              <a:rPr kumimoji="1" lang="en-US" altLang="zh-CN" sz="2800" b="1" baseline="-25000" dirty="0">
                <a:latin typeface="+mn-lt"/>
                <a:ea typeface="+mj-ea"/>
              </a:rPr>
              <a:t>2</a:t>
            </a:r>
            <a:r>
              <a:rPr kumimoji="1" lang="zh-CN" altLang="en-US" sz="2800" b="1" dirty="0">
                <a:latin typeface="+mn-lt"/>
                <a:ea typeface="+mj-ea"/>
              </a:rPr>
              <a:t>、</a:t>
            </a:r>
            <a:r>
              <a:rPr kumimoji="1" lang="en-US" altLang="zh-CN" sz="2800" b="1" i="1" dirty="0">
                <a:latin typeface="+mn-lt"/>
                <a:ea typeface="+mj-ea"/>
              </a:rPr>
              <a:t>S</a:t>
            </a:r>
            <a:r>
              <a:rPr kumimoji="1" lang="en-US" altLang="zh-CN" sz="2800" b="1" baseline="-25000" dirty="0">
                <a:latin typeface="+mn-lt"/>
                <a:ea typeface="+mj-ea"/>
              </a:rPr>
              <a:t>3</a:t>
            </a:r>
            <a:r>
              <a:rPr kumimoji="1" lang="zh-CN" altLang="en-US" sz="2800" b="1" dirty="0">
                <a:latin typeface="+mn-lt"/>
                <a:ea typeface="+mj-ea"/>
              </a:rPr>
              <a:t>、 </a:t>
            </a:r>
            <a:r>
              <a:rPr kumimoji="1" lang="en-US" altLang="zh-CN" sz="2800" b="1" i="1" dirty="0">
                <a:latin typeface="+mn-lt"/>
                <a:ea typeface="+mj-ea"/>
              </a:rPr>
              <a:t>S</a:t>
            </a:r>
            <a:r>
              <a:rPr kumimoji="1" lang="en-US" altLang="zh-CN" sz="2800" b="1" baseline="-25000" dirty="0">
                <a:latin typeface="+mn-lt"/>
                <a:ea typeface="+mj-ea"/>
              </a:rPr>
              <a:t>4 </a:t>
            </a:r>
            <a:r>
              <a:rPr kumimoji="1" lang="zh-CN" altLang="en-US" sz="2800" b="1" dirty="0">
                <a:latin typeface="+mn-lt"/>
                <a:ea typeface="+mj-ea"/>
              </a:rPr>
              <a:t>各面的电通量。</a:t>
            </a:r>
            <a:endParaRPr kumimoji="1" lang="zh-CN" altLang="en-US" sz="2800" b="1" dirty="0">
              <a:latin typeface="+mn-lt"/>
              <a:ea typeface="+mj-ea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873750" y="1816100"/>
            <a:ext cx="2916238" cy="2286000"/>
            <a:chOff x="3401" y="343"/>
            <a:chExt cx="2606" cy="1865"/>
          </a:xfrm>
        </p:grpSpPr>
        <p:sp>
          <p:nvSpPr>
            <p:cNvPr id="47129" name="Oval 6"/>
            <p:cNvSpPr>
              <a:spLocks noChangeArrowheads="1"/>
            </p:cNvSpPr>
            <p:nvPr/>
          </p:nvSpPr>
          <p:spPr bwMode="auto">
            <a:xfrm>
              <a:off x="3401" y="343"/>
              <a:ext cx="2606" cy="186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30" name="Oval 7"/>
            <p:cNvSpPr>
              <a:spLocks noChangeArrowheads="1"/>
            </p:cNvSpPr>
            <p:nvPr/>
          </p:nvSpPr>
          <p:spPr bwMode="auto">
            <a:xfrm>
              <a:off x="3658" y="856"/>
              <a:ext cx="865" cy="68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31" name="Oval 8"/>
            <p:cNvSpPr>
              <a:spLocks noChangeArrowheads="1"/>
            </p:cNvSpPr>
            <p:nvPr/>
          </p:nvSpPr>
          <p:spPr bwMode="auto">
            <a:xfrm>
              <a:off x="3970" y="1158"/>
              <a:ext cx="104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7132" name="Object 13"/>
            <p:cNvGraphicFramePr>
              <a:graphicFrameLocks noChangeAspect="1"/>
            </p:cNvGraphicFramePr>
            <p:nvPr/>
          </p:nvGraphicFramePr>
          <p:xfrm>
            <a:off x="3814" y="1254"/>
            <a:ext cx="3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3" name="Equation" r:id="rId1" imgW="520700" imgH="342900" progId="Equation.3">
                    <p:embed/>
                  </p:oleObj>
                </mc:Choice>
                <mc:Fallback>
                  <p:oleObj name="Equation" r:id="rId1" imgW="520700" imgH="342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1254"/>
                          <a:ext cx="3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3" name="Object 14"/>
            <p:cNvGraphicFramePr>
              <a:graphicFrameLocks noChangeAspect="1"/>
            </p:cNvGraphicFramePr>
            <p:nvPr/>
          </p:nvGraphicFramePr>
          <p:xfrm>
            <a:off x="4098" y="905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4" name="Equation" r:id="rId3" imgW="393700" imgH="457200" progId="Equation.3">
                    <p:embed/>
                  </p:oleObj>
                </mc:Choice>
                <mc:Fallback>
                  <p:oleObj name="Equation" r:id="rId3" imgW="39370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905"/>
                          <a:ext cx="2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4" name="Oval 11"/>
            <p:cNvSpPr>
              <a:spLocks noChangeArrowheads="1"/>
            </p:cNvSpPr>
            <p:nvPr/>
          </p:nvSpPr>
          <p:spPr bwMode="auto">
            <a:xfrm>
              <a:off x="5018" y="596"/>
              <a:ext cx="728" cy="795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35" name="Oval 12"/>
            <p:cNvSpPr>
              <a:spLocks noChangeArrowheads="1"/>
            </p:cNvSpPr>
            <p:nvPr/>
          </p:nvSpPr>
          <p:spPr bwMode="auto">
            <a:xfrm>
              <a:off x="5330" y="1007"/>
              <a:ext cx="104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990033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7136" name="Object 15"/>
            <p:cNvGraphicFramePr>
              <a:graphicFrameLocks noChangeAspect="1"/>
            </p:cNvGraphicFramePr>
            <p:nvPr/>
          </p:nvGraphicFramePr>
          <p:xfrm>
            <a:off x="5174" y="1107"/>
            <a:ext cx="3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5" name="Equation" r:id="rId5" imgW="520700" imgH="330200" progId="Equation.3">
                    <p:embed/>
                  </p:oleObj>
                </mc:Choice>
                <mc:Fallback>
                  <p:oleObj name="Equation" r:id="rId5" imgW="520700" imgH="330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4" y="1107"/>
                          <a:ext cx="35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7" name="Object 16"/>
            <p:cNvGraphicFramePr>
              <a:graphicFrameLocks noChangeAspect="1"/>
            </p:cNvGraphicFramePr>
            <p:nvPr/>
          </p:nvGraphicFramePr>
          <p:xfrm>
            <a:off x="5298" y="685"/>
            <a:ext cx="2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6" name="Equation" r:id="rId7" imgW="419100" imgH="457200" progId="Equation.3">
                    <p:embed/>
                  </p:oleObj>
                </mc:Choice>
                <mc:Fallback>
                  <p:oleObj name="Equation" r:id="rId7" imgW="41910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685"/>
                          <a:ext cx="28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8" name="Oval 15"/>
            <p:cNvSpPr>
              <a:spLocks noChangeArrowheads="1"/>
            </p:cNvSpPr>
            <p:nvPr/>
          </p:nvSpPr>
          <p:spPr bwMode="auto">
            <a:xfrm>
              <a:off x="4423" y="1439"/>
              <a:ext cx="548" cy="445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7139" name="Object 17"/>
            <p:cNvGraphicFramePr>
              <a:graphicFrameLocks noChangeAspect="1"/>
            </p:cNvGraphicFramePr>
            <p:nvPr/>
          </p:nvGraphicFramePr>
          <p:xfrm>
            <a:off x="4615" y="1487"/>
            <a:ext cx="2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7" name="Equation" r:id="rId9" imgW="419100" imgH="457200" progId="Equation.3">
                    <p:embed/>
                  </p:oleObj>
                </mc:Choice>
                <mc:Fallback>
                  <p:oleObj name="Equation" r:id="rId9" imgW="41910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487"/>
                          <a:ext cx="28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0" name="Object 18"/>
            <p:cNvGraphicFramePr>
              <a:graphicFrameLocks noChangeAspect="1"/>
            </p:cNvGraphicFramePr>
            <p:nvPr/>
          </p:nvGraphicFramePr>
          <p:xfrm>
            <a:off x="5425" y="1631"/>
            <a:ext cx="27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8" name="Equation" r:id="rId11" imgW="406400" imgH="457200" progId="Equation.3">
                    <p:embed/>
                  </p:oleObj>
                </mc:Choice>
                <mc:Fallback>
                  <p:oleObj name="Equation" r:id="rId11" imgW="40640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5" y="1631"/>
                          <a:ext cx="27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70" name="Object 6"/>
          <p:cNvGraphicFramePr>
            <a:graphicFrameLocks noChangeAspect="1"/>
          </p:cNvGraphicFramePr>
          <p:nvPr/>
        </p:nvGraphicFramePr>
        <p:xfrm>
          <a:off x="5967413" y="4440238"/>
          <a:ext cx="29194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公式" r:id="rId13" imgW="1143000" imgH="431800" progId="Equation.3">
                  <p:embed/>
                </p:oleObj>
              </mc:Choice>
              <mc:Fallback>
                <p:oleObj name="公式" r:id="rId13" imgW="1143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4440238"/>
                        <a:ext cx="2919412" cy="1101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7"/>
          <p:cNvGraphicFramePr>
            <a:graphicFrameLocks noChangeAspect="1"/>
          </p:cNvGraphicFramePr>
          <p:nvPr/>
        </p:nvGraphicFramePr>
        <p:xfrm>
          <a:off x="306388" y="2633663"/>
          <a:ext cx="291623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公式" r:id="rId15" imgW="1155065" imgH="406400" progId="Equation.3">
                  <p:embed/>
                </p:oleObj>
              </mc:Choice>
              <mc:Fallback>
                <p:oleObj name="公式" r:id="rId15" imgW="1155065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2633663"/>
                        <a:ext cx="2916237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8"/>
          <p:cNvGraphicFramePr>
            <a:graphicFrameLocks noChangeAspect="1"/>
          </p:cNvGraphicFramePr>
          <p:nvPr/>
        </p:nvGraphicFramePr>
        <p:xfrm>
          <a:off x="315913" y="1395413"/>
          <a:ext cx="27876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公式" r:id="rId17" imgW="1104265" imgH="406400" progId="Equation.3">
                  <p:embed/>
                </p:oleObj>
              </mc:Choice>
              <mc:Fallback>
                <p:oleObj name="公式" r:id="rId17" imgW="1104265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395413"/>
                        <a:ext cx="27876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9"/>
          <p:cNvGraphicFramePr>
            <a:graphicFrameLocks noChangeAspect="1"/>
          </p:cNvGraphicFramePr>
          <p:nvPr/>
        </p:nvGraphicFramePr>
        <p:xfrm>
          <a:off x="323850" y="3917950"/>
          <a:ext cx="31718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公式" r:id="rId19" imgW="1243965" imgH="406400" progId="Equation.3">
                  <p:embed/>
                </p:oleObj>
              </mc:Choice>
              <mc:Fallback>
                <p:oleObj name="公式" r:id="rId19" imgW="1243965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17950"/>
                        <a:ext cx="31718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303213" y="5886450"/>
            <a:ext cx="54895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+mj-ea"/>
              </a:rPr>
              <a:t>正确的是（             ）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+mj-ea"/>
            </a:endParaRPr>
          </a:p>
        </p:txBody>
      </p:sp>
      <p:graphicFrame>
        <p:nvGraphicFramePr>
          <p:cNvPr id="130075" name="Object 10"/>
          <p:cNvGraphicFramePr>
            <a:graphicFrameLocks noChangeAspect="1"/>
          </p:cNvGraphicFramePr>
          <p:nvPr/>
        </p:nvGraphicFramePr>
        <p:xfrm>
          <a:off x="2520950" y="5895975"/>
          <a:ext cx="384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name="Equation" r:id="rId21" imgW="152400" imgH="165100" progId="Equation.DSMT4">
                  <p:embed/>
                </p:oleObj>
              </mc:Choice>
              <mc:Fallback>
                <p:oleObj name="Equation" r:id="rId21" imgW="152400" imgH="165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895975"/>
                        <a:ext cx="384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92100" y="5248275"/>
          <a:ext cx="30114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公式" r:id="rId23" imgW="926465" imgH="203200" progId="Equation.3">
                  <p:embed/>
                </p:oleObj>
              </mc:Choice>
              <mc:Fallback>
                <p:oleObj name="公式" r:id="rId23" imgW="926465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5248275"/>
                        <a:ext cx="30114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7" name="Object 12"/>
          <p:cNvGraphicFramePr>
            <a:graphicFrameLocks noChangeAspect="1"/>
          </p:cNvGraphicFramePr>
          <p:nvPr/>
        </p:nvGraphicFramePr>
        <p:xfrm>
          <a:off x="6265863" y="5075238"/>
          <a:ext cx="23336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name="公式" r:id="rId25" imgW="152400" imgH="177800" progId="Equation.3">
                  <p:embed/>
                </p:oleObj>
              </mc:Choice>
              <mc:Fallback>
                <p:oleObj name="公式" r:id="rId25" imgW="152400" imgH="177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5075238"/>
                        <a:ext cx="23336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 bwMode="auto">
          <a:xfrm>
            <a:off x="3641855" y="4924501"/>
            <a:ext cx="1869814" cy="981075"/>
            <a:chOff x="3641855" y="4924501"/>
            <a:chExt cx="1869814" cy="981075"/>
          </a:xfrm>
        </p:grpSpPr>
        <p:graphicFrame>
          <p:nvGraphicFramePr>
            <p:cNvPr id="47127" name="Object 5"/>
            <p:cNvGraphicFramePr>
              <a:graphicFrameLocks noChangeAspect="1"/>
            </p:cNvGraphicFramePr>
            <p:nvPr/>
          </p:nvGraphicFramePr>
          <p:xfrm>
            <a:off x="3641855" y="4924501"/>
            <a:ext cx="1869814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6" name="Equation" r:id="rId27" imgW="20116800" imgH="7924800" progId="Equation.DSMT4">
                    <p:embed/>
                  </p:oleObj>
                </mc:Choice>
                <mc:Fallback>
                  <p:oleObj name="Equation" r:id="rId27" imgW="20116800" imgH="7924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855" y="4924501"/>
                          <a:ext cx="1869814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8" name="Oval 29"/>
            <p:cNvSpPr>
              <a:spLocks noChangeArrowheads="1"/>
            </p:cNvSpPr>
            <p:nvPr/>
          </p:nvSpPr>
          <p:spPr bwMode="auto">
            <a:xfrm>
              <a:off x="3659884" y="5210099"/>
              <a:ext cx="243779" cy="27637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641981" y="3895763"/>
            <a:ext cx="1828477" cy="947738"/>
            <a:chOff x="3641981" y="3895763"/>
            <a:chExt cx="1828477" cy="947738"/>
          </a:xfrm>
        </p:grpSpPr>
        <p:graphicFrame>
          <p:nvGraphicFramePr>
            <p:cNvPr id="47125" name="Object 4"/>
            <p:cNvGraphicFramePr>
              <a:graphicFrameLocks noChangeAspect="1"/>
            </p:cNvGraphicFramePr>
            <p:nvPr/>
          </p:nvGraphicFramePr>
          <p:xfrm>
            <a:off x="3641981" y="3895763"/>
            <a:ext cx="1828477" cy="947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7" name="Equation" r:id="rId29" imgW="20116800" imgH="7924800" progId="Equation.DSMT4">
                    <p:embed/>
                  </p:oleObj>
                </mc:Choice>
                <mc:Fallback>
                  <p:oleObj name="Equation" r:id="rId29" imgW="20116800" imgH="7924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981" y="3895763"/>
                          <a:ext cx="1828477" cy="947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Oval 29"/>
            <p:cNvSpPr>
              <a:spLocks noChangeArrowheads="1"/>
            </p:cNvSpPr>
            <p:nvPr/>
          </p:nvSpPr>
          <p:spPr bwMode="auto">
            <a:xfrm>
              <a:off x="3663770" y="4164511"/>
              <a:ext cx="243779" cy="27637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3551293" y="2508250"/>
            <a:ext cx="2306637" cy="1306513"/>
            <a:chOff x="3551293" y="2508250"/>
            <a:chExt cx="2306637" cy="1306513"/>
          </a:xfrm>
        </p:grpSpPr>
        <p:graphicFrame>
          <p:nvGraphicFramePr>
            <p:cNvPr id="47123" name="Object 3"/>
            <p:cNvGraphicFramePr>
              <a:graphicFrameLocks noChangeAspect="1"/>
            </p:cNvGraphicFramePr>
            <p:nvPr/>
          </p:nvGraphicFramePr>
          <p:xfrm>
            <a:off x="3551293" y="2508250"/>
            <a:ext cx="2306637" cy="1306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8" name="Equation" r:id="rId31" imgW="22860000" imgH="10668000" progId="Equation.DSMT4">
                    <p:embed/>
                  </p:oleObj>
                </mc:Choice>
                <mc:Fallback>
                  <p:oleObj name="Equation" r:id="rId31" imgW="22860000" imgH="10668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1293" y="2508250"/>
                          <a:ext cx="2306637" cy="1306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4" name="Oval 29"/>
            <p:cNvSpPr>
              <a:spLocks noChangeArrowheads="1"/>
            </p:cNvSpPr>
            <p:nvPr/>
          </p:nvSpPr>
          <p:spPr bwMode="auto">
            <a:xfrm>
              <a:off x="3571875" y="2972517"/>
              <a:ext cx="243779" cy="27637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3535363" y="1270000"/>
            <a:ext cx="2279650" cy="1319213"/>
            <a:chOff x="3535363" y="1270000"/>
            <a:chExt cx="2279650" cy="1319213"/>
          </a:xfrm>
        </p:grpSpPr>
        <p:graphicFrame>
          <p:nvGraphicFramePr>
            <p:cNvPr id="47121" name="Object 2"/>
            <p:cNvGraphicFramePr>
              <a:graphicFrameLocks noChangeAspect="1"/>
            </p:cNvGraphicFramePr>
            <p:nvPr/>
          </p:nvGraphicFramePr>
          <p:xfrm>
            <a:off x="3535363" y="1270000"/>
            <a:ext cx="2279650" cy="1319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9" name="Equation" r:id="rId33" imgW="21945600" imgH="10668000" progId="Equation.DSMT4">
                    <p:embed/>
                  </p:oleObj>
                </mc:Choice>
                <mc:Fallback>
                  <p:oleObj name="Equation" r:id="rId33" imgW="21945600" imgH="10668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363" y="1270000"/>
                          <a:ext cx="2279650" cy="1319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Oval 29"/>
            <p:cNvSpPr>
              <a:spLocks noChangeArrowheads="1"/>
            </p:cNvSpPr>
            <p:nvPr/>
          </p:nvSpPr>
          <p:spPr bwMode="auto">
            <a:xfrm>
              <a:off x="3571875" y="1738236"/>
              <a:ext cx="243779" cy="27637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C7DC6-EDC9-4FE0-9E66-D20F6F5A45D0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69850" y="4324350"/>
            <a:ext cx="3479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+mn-lt"/>
                <a:ea typeface="楷体_GB2312" pitchFamily="49" charset="-122"/>
              </a:rPr>
              <a:t>高斯定理的应用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454025" y="4803775"/>
            <a:ext cx="7685088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+mn-lt"/>
                <a:sym typeface="Monotype Sorts" pitchFamily="2" charset="2"/>
              </a:rPr>
              <a:t>①</a:t>
            </a:r>
            <a:r>
              <a:rPr lang="zh-CN" altLang="en-US" sz="2800" b="1" dirty="0">
                <a:latin typeface="+mn-lt"/>
              </a:rPr>
              <a:t>当电荷分布具有某种对称性时，可用高斯定理</a:t>
            </a:r>
            <a:endParaRPr lang="zh-CN" altLang="en-US" sz="2800" b="1" dirty="0"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+mn-lt"/>
              </a:rPr>
              <a:t>    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简便地</a:t>
            </a:r>
            <a:r>
              <a:rPr lang="zh-CN" altLang="en-US" sz="2800" b="1" dirty="0">
                <a:latin typeface="+mn-lt"/>
              </a:rPr>
              <a:t>求出该电荷系统的电场的分布。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54025" y="5770563"/>
            <a:ext cx="8042275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+mn-lt"/>
                <a:sym typeface="Monotype Sorts" pitchFamily="2" charset="2"/>
              </a:rPr>
              <a:t>②</a:t>
            </a:r>
            <a:r>
              <a:rPr lang="zh-CN" altLang="en-US" sz="2800" b="1" dirty="0">
                <a:latin typeface="+mn-lt"/>
              </a:rPr>
              <a:t>当已知场强分布时，可用高斯定理求出任一区域</a:t>
            </a:r>
            <a:endParaRPr lang="zh-CN" altLang="en-US" sz="2800" b="1" dirty="0"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+mn-lt"/>
              </a:rPr>
              <a:t>   的电荷。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54025" y="2908300"/>
            <a:ext cx="87534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对于静止电荷的电场，库仑定律和高斯定理等价。</a:t>
            </a:r>
            <a:endParaRPr kumimoji="0"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454025" y="3371850"/>
            <a:ext cx="7826375" cy="1041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对于运动电荷的电场，库仑定律不再正确，而高斯定理仍然有效.</a:t>
            </a:r>
            <a:endParaRPr kumimoji="1" lang="zh-CN" altLang="en-US" sz="28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98425" y="88900"/>
            <a:ext cx="361315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CC66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2、高斯定理的意义：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0" y="668338"/>
            <a:ext cx="73802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给出了静电场的重要性质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54025" y="1143000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——静电场是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有源场</a:t>
            </a:r>
            <a:endParaRPr kumimoji="1" lang="zh-CN" altLang="en-US" sz="2800" b="1" dirty="0">
              <a:solidFill>
                <a:srgbClr val="FF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11200" y="1758950"/>
            <a:ext cx="42592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正负电荷就是场源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33829" name="AutoShape 37"/>
          <p:cNvSpPr/>
          <p:nvPr/>
        </p:nvSpPr>
        <p:spPr bwMode="auto">
          <a:xfrm>
            <a:off x="3835400" y="1371600"/>
            <a:ext cx="325438" cy="1508125"/>
          </a:xfrm>
          <a:prstGeom prst="leftBrace">
            <a:avLst>
              <a:gd name="adj1" fmla="val 2439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33830" name="Object 2"/>
          <p:cNvGraphicFramePr>
            <a:graphicFrameLocks noChangeAspect="1"/>
          </p:cNvGraphicFramePr>
          <p:nvPr/>
        </p:nvGraphicFramePr>
        <p:xfrm>
          <a:off x="4230688" y="1298575"/>
          <a:ext cx="1220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公式" r:id="rId1" imgW="1218565" imgH="495300" progId="Equation.3">
                  <p:embed/>
                </p:oleObj>
              </mc:Choice>
              <mc:Fallback>
                <p:oleObj name="公式" r:id="rId1" imgW="1218565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298575"/>
                        <a:ext cx="12207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3"/>
          <p:cNvGraphicFramePr>
            <a:graphicFrameLocks noChangeAspect="1"/>
          </p:cNvGraphicFramePr>
          <p:nvPr/>
        </p:nvGraphicFramePr>
        <p:xfrm>
          <a:off x="5684838" y="1301750"/>
          <a:ext cx="990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3" imgW="443865" imgH="215900" progId="Equation.3">
                  <p:embed/>
                </p:oleObj>
              </mc:Choice>
              <mc:Fallback>
                <p:oleObj name="Equation" r:id="rId3" imgW="4438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1301750"/>
                        <a:ext cx="990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6677025" y="1252538"/>
            <a:ext cx="2466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电场线穿出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graphicFrame>
        <p:nvGraphicFramePr>
          <p:cNvPr id="33833" name="Object 4"/>
          <p:cNvGraphicFramePr>
            <a:graphicFrameLocks noChangeAspect="1"/>
          </p:cNvGraphicFramePr>
          <p:nvPr/>
        </p:nvGraphicFramePr>
        <p:xfrm>
          <a:off x="4230688" y="1819275"/>
          <a:ext cx="1220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公式" r:id="rId5" imgW="1218565" imgH="495300" progId="Equation.3">
                  <p:embed/>
                </p:oleObj>
              </mc:Choice>
              <mc:Fallback>
                <p:oleObj name="公式" r:id="rId5" imgW="1218565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819275"/>
                        <a:ext cx="12207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4" name="Object 5"/>
          <p:cNvGraphicFramePr>
            <a:graphicFrameLocks noChangeAspect="1"/>
          </p:cNvGraphicFramePr>
          <p:nvPr/>
        </p:nvGraphicFramePr>
        <p:xfrm>
          <a:off x="5684838" y="1822450"/>
          <a:ext cx="1066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7" imgW="443865" imgH="215900" progId="Equation.3">
                  <p:embed/>
                </p:oleObj>
              </mc:Choice>
              <mc:Fallback>
                <p:oleObj name="Equation" r:id="rId7" imgW="4438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1822450"/>
                        <a:ext cx="1066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705600" y="1778000"/>
            <a:ext cx="2333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电场线穿入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3608388" y="3848100"/>
            <a:ext cx="4530725" cy="954088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高斯定理是关于电场的普遍的基本规律。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33837" name="Object 6"/>
          <p:cNvGraphicFramePr>
            <a:graphicFrameLocks noChangeAspect="1"/>
          </p:cNvGraphicFramePr>
          <p:nvPr/>
        </p:nvGraphicFramePr>
        <p:xfrm>
          <a:off x="4217988" y="2330450"/>
          <a:ext cx="1371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9" imgW="584200" imgH="254000" progId="Equation.3">
                  <p:embed/>
                </p:oleObj>
              </mc:Choice>
              <mc:Fallback>
                <p:oleObj name="Equation" r:id="rId9" imgW="584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2330450"/>
                        <a:ext cx="1371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7"/>
          <p:cNvGraphicFramePr>
            <a:graphicFrameLocks noChangeAspect="1"/>
          </p:cNvGraphicFramePr>
          <p:nvPr/>
        </p:nvGraphicFramePr>
        <p:xfrm>
          <a:off x="5761038" y="2349500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11" imgW="443865" imgH="215900" progId="Equation.3">
                  <p:embed/>
                </p:oleObj>
              </mc:Choice>
              <mc:Fallback>
                <p:oleObj name="Equation" r:id="rId11" imgW="4438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2349500"/>
                        <a:ext cx="106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9" name="AutoShape 47"/>
          <p:cNvSpPr/>
          <p:nvPr/>
        </p:nvSpPr>
        <p:spPr bwMode="auto">
          <a:xfrm>
            <a:off x="6827838" y="2349500"/>
            <a:ext cx="304800" cy="533400"/>
          </a:xfrm>
          <a:prstGeom prst="leftBrace">
            <a:avLst>
              <a:gd name="adj1" fmla="val 14583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7189788" y="2216150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latin typeface="+mn-lt"/>
              </a:rPr>
              <a:t>有电荷</a:t>
            </a:r>
            <a:endParaRPr lang="zh-CN" altLang="en-US" b="1">
              <a:latin typeface="+mn-lt"/>
            </a:endParaRP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7208838" y="2578100"/>
            <a:ext cx="12954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latin typeface="+mn-lt"/>
              </a:rPr>
              <a:t>无电荷</a:t>
            </a:r>
            <a:endParaRPr lang="zh-CN" altLang="en-US" b="1">
              <a:latin typeface="+mn-lt"/>
            </a:endParaRPr>
          </a:p>
        </p:txBody>
      </p:sp>
      <p:grpSp>
        <p:nvGrpSpPr>
          <p:cNvPr id="48153" name="组合 25"/>
          <p:cNvGrpSpPr/>
          <p:nvPr/>
        </p:nvGrpSpPr>
        <p:grpSpPr bwMode="auto">
          <a:xfrm>
            <a:off x="4214813" y="39688"/>
            <a:ext cx="3165475" cy="1160462"/>
            <a:chOff x="3175000" y="2345447"/>
            <a:chExt cx="3165475" cy="1160463"/>
          </a:xfrm>
        </p:grpSpPr>
        <p:graphicFrame>
          <p:nvGraphicFramePr>
            <p:cNvPr id="48154" name="Object 4"/>
            <p:cNvGraphicFramePr>
              <a:graphicFrameLocks noChangeAspect="1"/>
            </p:cNvGraphicFramePr>
            <p:nvPr/>
          </p:nvGraphicFramePr>
          <p:xfrm>
            <a:off x="3175000" y="2345447"/>
            <a:ext cx="3165475" cy="1160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4" name="Equation" r:id="rId13" imgW="1333500" imgH="444500" progId="Equation.DSMT4">
                    <p:embed/>
                  </p:oleObj>
                </mc:Choice>
                <mc:Fallback>
                  <p:oleObj name="Equation" r:id="rId13" imgW="13335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0" y="2345447"/>
                          <a:ext cx="3165475" cy="1160463"/>
                        </a:xfrm>
                        <a:prstGeom prst="rect">
                          <a:avLst/>
                        </a:prstGeom>
                        <a:solidFill>
                          <a:srgbClr val="FFB9FF"/>
                        </a:solidFill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Oval 29"/>
            <p:cNvSpPr>
              <a:spLocks noChangeArrowheads="1"/>
            </p:cNvSpPr>
            <p:nvPr/>
          </p:nvSpPr>
          <p:spPr bwMode="auto">
            <a:xfrm>
              <a:off x="3198300" y="2786036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9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7" grpId="0" autoUpdateAnimBg="0"/>
      <p:bldP spid="33818" grpId="0" autoUpdateAnimBg="0"/>
      <p:bldP spid="33819" grpId="0" autoUpdateAnimBg="0"/>
      <p:bldP spid="33821" grpId="0" autoUpdateAnimBg="0"/>
      <p:bldP spid="33822" grpId="0" autoUpdateAnimBg="0"/>
      <p:bldP spid="33825" grpId="0" animBg="1" autoUpdateAnimBg="0"/>
      <p:bldP spid="33826" grpId="0" autoUpdateAnimBg="0"/>
      <p:bldP spid="33827" grpId="0" autoUpdateAnimBg="0"/>
      <p:bldP spid="33828" grpId="0" autoUpdateAnimBg="0"/>
      <p:bldP spid="33829" grpId="0" animBg="1"/>
      <p:bldP spid="33832" grpId="0" autoUpdateAnimBg="0"/>
      <p:bldP spid="33835" grpId="0" autoUpdateAnimBg="0"/>
      <p:bldP spid="33836" grpId="0" animBg="1" autoUpdateAnimBg="0"/>
      <p:bldP spid="33839" grpId="0" animBg="1"/>
      <p:bldP spid="33840" grpId="0" autoUpdateAnimBg="0"/>
      <p:bldP spid="338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0192E4-47A8-454D-9C79-E1C4BFD3525D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9090" name="Text Box 1026"/>
          <p:cNvSpPr txBox="1">
            <a:spLocks noChangeArrowheads="1"/>
          </p:cNvSpPr>
          <p:nvPr/>
        </p:nvSpPr>
        <p:spPr bwMode="auto">
          <a:xfrm>
            <a:off x="0" y="419100"/>
            <a:ext cx="838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利用高斯定理求静电场的分布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0734" name="Text Box 1027"/>
          <p:cNvSpPr txBox="1">
            <a:spLocks noChangeArrowheads="1"/>
          </p:cNvSpPr>
          <p:nvPr/>
        </p:nvSpPr>
        <p:spPr bwMode="auto">
          <a:xfrm>
            <a:off x="3300413" y="1998663"/>
            <a:ext cx="184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30736" name="Text Box 1029"/>
          <p:cNvSpPr txBox="1">
            <a:spLocks noChangeArrowheads="1"/>
          </p:cNvSpPr>
          <p:nvPr/>
        </p:nvSpPr>
        <p:spPr bwMode="auto">
          <a:xfrm>
            <a:off x="493713" y="2606675"/>
            <a:ext cx="1841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1087438" y="6000750"/>
            <a:ext cx="22431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球对称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89095" name="Text Box 1031"/>
          <p:cNvSpPr txBox="1">
            <a:spLocks noChangeArrowheads="1"/>
          </p:cNvSpPr>
          <p:nvPr/>
        </p:nvSpPr>
        <p:spPr bwMode="auto">
          <a:xfrm>
            <a:off x="4284663" y="6189663"/>
            <a:ext cx="1968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轴对称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89096" name="Text Box 1032"/>
          <p:cNvSpPr txBox="1">
            <a:spLocks noChangeArrowheads="1"/>
          </p:cNvSpPr>
          <p:nvPr/>
        </p:nvSpPr>
        <p:spPr bwMode="auto">
          <a:xfrm>
            <a:off x="6804025" y="5973763"/>
            <a:ext cx="18526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面对称</a:t>
            </a:r>
            <a:endParaRPr kumimoji="1"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1060"/>
          <p:cNvGrpSpPr/>
          <p:nvPr/>
        </p:nvGrpSpPr>
        <p:grpSpPr bwMode="auto">
          <a:xfrm>
            <a:off x="423863" y="3289300"/>
            <a:ext cx="2427287" cy="2411413"/>
            <a:chOff x="315" y="1966"/>
            <a:chExt cx="1529" cy="1519"/>
          </a:xfrm>
        </p:grpSpPr>
        <p:sp>
          <p:nvSpPr>
            <p:cNvPr id="30780" name="Line 1067"/>
            <p:cNvSpPr>
              <a:spLocks noChangeShapeType="1"/>
            </p:cNvSpPr>
            <p:nvPr/>
          </p:nvSpPr>
          <p:spPr bwMode="auto">
            <a:xfrm flipH="1">
              <a:off x="315" y="2765"/>
              <a:ext cx="290" cy="0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headEnd type="none" w="med" len="lg"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8" name="Line 1064"/>
            <p:cNvSpPr>
              <a:spLocks noChangeShapeType="1"/>
            </p:cNvSpPr>
            <p:nvPr/>
          </p:nvSpPr>
          <p:spPr bwMode="auto">
            <a:xfrm flipV="1">
              <a:off x="1066" y="1966"/>
              <a:ext cx="0" cy="283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9" name="Line 1065"/>
            <p:cNvSpPr>
              <a:spLocks noChangeShapeType="1"/>
            </p:cNvSpPr>
            <p:nvPr/>
          </p:nvSpPr>
          <p:spPr bwMode="auto">
            <a:xfrm>
              <a:off x="1082" y="3202"/>
              <a:ext cx="0" cy="283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7" name="Line 1063"/>
            <p:cNvSpPr>
              <a:spLocks noChangeShapeType="1"/>
            </p:cNvSpPr>
            <p:nvPr/>
          </p:nvSpPr>
          <p:spPr bwMode="auto">
            <a:xfrm>
              <a:off x="1554" y="2749"/>
              <a:ext cx="290" cy="0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headEnd type="none" w="med" len="lg"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9211" name="Object 10"/>
            <p:cNvGraphicFramePr>
              <a:graphicFrameLocks noChangeAspect="1"/>
            </p:cNvGraphicFramePr>
            <p:nvPr/>
          </p:nvGraphicFramePr>
          <p:xfrm>
            <a:off x="1592" y="2431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7" name="公式" r:id="rId1" imgW="304800" imgH="330200" progId="Equation.3">
                    <p:embed/>
                  </p:oleObj>
                </mc:Choice>
                <mc:Fallback>
                  <p:oleObj name="公式" r:id="rId1" imgW="304800" imgH="330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31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6" name="Oval 1062"/>
            <p:cNvSpPr>
              <a:spLocks noChangeArrowheads="1"/>
            </p:cNvSpPr>
            <p:nvPr/>
          </p:nvSpPr>
          <p:spPr bwMode="auto">
            <a:xfrm>
              <a:off x="614" y="2257"/>
              <a:ext cx="958" cy="9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A8A8A8"/>
                </a:gs>
              </a:gsLst>
              <a:path path="shape">
                <a:fillToRect l="50000" t="50000" r="50000" b="50000"/>
              </a:path>
            </a:gradFill>
            <a:ln w="111125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9213" name="Object 11"/>
            <p:cNvGraphicFramePr>
              <a:graphicFrameLocks noChangeAspect="1"/>
            </p:cNvGraphicFramePr>
            <p:nvPr/>
          </p:nvGraphicFramePr>
          <p:xfrm>
            <a:off x="1200" y="2832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8" name="公式" r:id="rId3" imgW="215900" imgH="292100" progId="Equation.3">
                    <p:embed/>
                  </p:oleObj>
                </mc:Choice>
                <mc:Fallback>
                  <p:oleObj name="公式" r:id="rId3" imgW="215900" imgH="292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32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1" name="Oval 1068"/>
            <p:cNvSpPr>
              <a:spLocks noChangeArrowheads="1"/>
            </p:cNvSpPr>
            <p:nvPr/>
          </p:nvSpPr>
          <p:spPr bwMode="auto">
            <a:xfrm>
              <a:off x="321" y="1968"/>
              <a:ext cx="1514" cy="1514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89133" name="Rectangle 1069"/>
          <p:cNvSpPr>
            <a:spLocks noChangeArrowheads="1"/>
          </p:cNvSpPr>
          <p:nvPr/>
        </p:nvSpPr>
        <p:spPr bwMode="auto">
          <a:xfrm>
            <a:off x="304800" y="2378075"/>
            <a:ext cx="4876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n-lt"/>
                <a:ea typeface="楷体_GB2312" pitchFamily="49" charset="-122"/>
              </a:rPr>
              <a:t>常见的电荷分布的对称性有：</a:t>
            </a:r>
            <a:endParaRPr kumimoji="1" lang="zh-CN" altLang="en-US" sz="28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3" name="Group 1115"/>
          <p:cNvGrpSpPr/>
          <p:nvPr/>
        </p:nvGrpSpPr>
        <p:grpSpPr bwMode="auto">
          <a:xfrm>
            <a:off x="5349875" y="98425"/>
            <a:ext cx="3752850" cy="955675"/>
            <a:chOff x="708" y="1128"/>
            <a:chExt cx="2364" cy="602"/>
          </a:xfrm>
        </p:grpSpPr>
        <p:graphicFrame>
          <p:nvGraphicFramePr>
            <p:cNvPr id="49205" name="Object 9"/>
            <p:cNvGraphicFramePr>
              <a:graphicFrameLocks noChangeAspect="1"/>
            </p:cNvGraphicFramePr>
            <p:nvPr/>
          </p:nvGraphicFramePr>
          <p:xfrm>
            <a:off x="1152" y="1152"/>
            <a:ext cx="192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19" name="Equation" r:id="rId5" imgW="1511300" imgH="444500" progId="Equation.3">
                    <p:embed/>
                  </p:oleObj>
                </mc:Choice>
                <mc:Fallback>
                  <p:oleObj name="Equation" r:id="rId5" imgW="1511300" imgH="444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1920" cy="55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17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206" name="Picture 1117" descr="RY_14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" y="1128"/>
              <a:ext cx="417" cy="6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61"/>
          <p:cNvGrpSpPr/>
          <p:nvPr/>
        </p:nvGrpSpPr>
        <p:grpSpPr bwMode="auto">
          <a:xfrm>
            <a:off x="381000" y="1006475"/>
            <a:ext cx="8305800" cy="1373188"/>
            <a:chOff x="381000" y="1006475"/>
            <a:chExt cx="8305800" cy="1373188"/>
          </a:xfrm>
        </p:grpSpPr>
        <p:sp>
          <p:nvSpPr>
            <p:cNvPr id="89092" name="Text Box 1028"/>
            <p:cNvSpPr txBox="1">
              <a:spLocks noChangeArrowheads="1"/>
            </p:cNvSpPr>
            <p:nvPr/>
          </p:nvSpPr>
          <p:spPr bwMode="auto">
            <a:xfrm>
              <a:off x="381000" y="1006475"/>
              <a:ext cx="8305800" cy="13731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</a:rPr>
                <a:t>当场源电荷分布具有某种对称性时</a:t>
              </a: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，应用高斯定理，选取适当的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</a:rPr>
                <a:t>高斯面</a:t>
              </a: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，使面积分中的    能以标量形式提出来，即可求出场强。</a:t>
              </a:r>
              <a:endParaRPr kumimoji="1" lang="zh-CN" altLang="en-US" sz="2800" b="1" dirty="0"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49204" name="Object 2"/>
            <p:cNvGraphicFramePr>
              <a:graphicFrameLocks noChangeAspect="1"/>
            </p:cNvGraphicFramePr>
            <p:nvPr/>
          </p:nvGraphicFramePr>
          <p:xfrm>
            <a:off x="5773178" y="1400175"/>
            <a:ext cx="623887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0" name="Equation" r:id="rId8" imgW="165100" imgH="203200" progId="Equation.DSMT4">
                    <p:embed/>
                  </p:oleObj>
                </mc:Choice>
                <mc:Fallback>
                  <p:oleObj name="Equation" r:id="rId8" imgW="165100" imgH="20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3178" y="1400175"/>
                          <a:ext cx="623887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23"/>
          <p:cNvGrpSpPr/>
          <p:nvPr/>
        </p:nvGrpSpPr>
        <p:grpSpPr bwMode="auto">
          <a:xfrm>
            <a:off x="6769100" y="3382963"/>
            <a:ext cx="1144588" cy="2516187"/>
            <a:chOff x="4046" y="546"/>
            <a:chExt cx="721" cy="1585"/>
          </a:xfrm>
        </p:grpSpPr>
        <p:sp>
          <p:nvSpPr>
            <p:cNvPr id="30773" name="AutoShape 1124"/>
            <p:cNvSpPr>
              <a:spLocks noChangeArrowheads="1"/>
            </p:cNvSpPr>
            <p:nvPr/>
          </p:nvSpPr>
          <p:spPr bwMode="auto">
            <a:xfrm rot="-5466357">
              <a:off x="3614" y="978"/>
              <a:ext cx="1585" cy="721"/>
            </a:xfrm>
            <a:prstGeom prst="parallelogram">
              <a:avLst>
                <a:gd name="adj" fmla="val 468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4" name="Rectangle 1125"/>
            <p:cNvSpPr>
              <a:spLocks noChangeArrowheads="1"/>
            </p:cNvSpPr>
            <p:nvPr/>
          </p:nvSpPr>
          <p:spPr bwMode="auto">
            <a:xfrm>
              <a:off x="4430" y="1602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200" b="1" i="1">
                  <a:latin typeface="+mn-lt"/>
                  <a:sym typeface="Symbol" panose="05050102010706020507" pitchFamily="18" charset="2"/>
                </a:rPr>
                <a:t></a:t>
              </a:r>
              <a:endParaRPr kumimoji="1" lang="zh-CN" altLang="en-US" sz="3200" b="1" i="1">
                <a:latin typeface="+mn-lt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1126"/>
          <p:cNvGrpSpPr/>
          <p:nvPr/>
        </p:nvGrpSpPr>
        <p:grpSpPr bwMode="auto">
          <a:xfrm>
            <a:off x="4037013" y="2617788"/>
            <a:ext cx="314325" cy="4149725"/>
            <a:chOff x="1609" y="526"/>
            <a:chExt cx="198" cy="2614"/>
          </a:xfrm>
        </p:grpSpPr>
        <p:sp>
          <p:nvSpPr>
            <p:cNvPr id="89191" name="AutoShape 1127"/>
            <p:cNvSpPr>
              <a:spLocks noChangeArrowheads="1"/>
            </p:cNvSpPr>
            <p:nvPr/>
          </p:nvSpPr>
          <p:spPr bwMode="auto">
            <a:xfrm>
              <a:off x="1609" y="967"/>
              <a:ext cx="180" cy="1715"/>
            </a:xfrm>
            <a:prstGeom prst="can">
              <a:avLst>
                <a:gd name="adj" fmla="val 54211"/>
              </a:avLst>
            </a:prstGeom>
            <a:gradFill rotWithShape="0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49194" name="Text Box 1128"/>
            <p:cNvSpPr txBox="1">
              <a:spLocks noChangeArrowheads="1"/>
            </p:cNvSpPr>
            <p:nvPr/>
          </p:nvSpPr>
          <p:spPr bwMode="auto">
            <a:xfrm>
              <a:off x="1609" y="1061"/>
              <a:ext cx="198" cy="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endParaRPr lang="en-US" altLang="zh-CN" sz="180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endParaRPr lang="en-US" altLang="zh-CN" sz="180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endParaRPr lang="en-US" altLang="zh-CN" sz="180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endParaRPr lang="en-US" altLang="zh-CN" sz="180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endParaRPr lang="en-US" altLang="zh-CN" sz="180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767" name="Line 1129"/>
            <p:cNvSpPr>
              <a:spLocks noChangeShapeType="1"/>
            </p:cNvSpPr>
            <p:nvPr/>
          </p:nvSpPr>
          <p:spPr bwMode="auto">
            <a:xfrm>
              <a:off x="1786" y="2624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68" name="Line 1130"/>
            <p:cNvSpPr>
              <a:spLocks noChangeShapeType="1"/>
            </p:cNvSpPr>
            <p:nvPr/>
          </p:nvSpPr>
          <p:spPr bwMode="auto">
            <a:xfrm flipV="1">
              <a:off x="1699" y="526"/>
              <a:ext cx="0" cy="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tailEnd type="none" w="sm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69" name="Line 1131"/>
            <p:cNvSpPr>
              <a:spLocks noChangeShapeType="1"/>
            </p:cNvSpPr>
            <p:nvPr/>
          </p:nvSpPr>
          <p:spPr bwMode="auto">
            <a:xfrm>
              <a:off x="1609" y="2614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0" name="Line 1132"/>
            <p:cNvSpPr>
              <a:spLocks noChangeShapeType="1"/>
            </p:cNvSpPr>
            <p:nvPr/>
          </p:nvSpPr>
          <p:spPr bwMode="auto">
            <a:xfrm>
              <a:off x="1787" y="618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1" name="Line 1133"/>
            <p:cNvSpPr>
              <a:spLocks noChangeShapeType="1"/>
            </p:cNvSpPr>
            <p:nvPr/>
          </p:nvSpPr>
          <p:spPr bwMode="auto">
            <a:xfrm>
              <a:off x="1610" y="618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72" name="Line 1134"/>
            <p:cNvSpPr>
              <a:spLocks noChangeShapeType="1"/>
            </p:cNvSpPr>
            <p:nvPr/>
          </p:nvSpPr>
          <p:spPr bwMode="auto">
            <a:xfrm flipV="1">
              <a:off x="1701" y="2659"/>
              <a:ext cx="0" cy="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tailEnd type="none" w="sm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7" name="Group 1135"/>
          <p:cNvGrpSpPr/>
          <p:nvPr/>
        </p:nvGrpSpPr>
        <p:grpSpPr bwMode="auto">
          <a:xfrm>
            <a:off x="3132138" y="3309938"/>
            <a:ext cx="2505075" cy="2441575"/>
            <a:chOff x="1039" y="962"/>
            <a:chExt cx="1578" cy="1538"/>
          </a:xfrm>
        </p:grpSpPr>
        <p:graphicFrame>
          <p:nvGraphicFramePr>
            <p:cNvPr id="49179" name="Object 6"/>
            <p:cNvGraphicFramePr>
              <a:graphicFrameLocks noChangeAspect="1"/>
            </p:cNvGraphicFramePr>
            <p:nvPr/>
          </p:nvGraphicFramePr>
          <p:xfrm>
            <a:off x="2317" y="1116"/>
            <a:ext cx="30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1" name="Equation" r:id="rId10" imgW="152400" imgH="215900" progId="Equation.DSMT4">
                    <p:embed/>
                  </p:oleObj>
                </mc:Choice>
                <mc:Fallback>
                  <p:oleObj name="Equation" r:id="rId10" imgW="152400" imgH="215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116"/>
                          <a:ext cx="30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4" name="AutoShape 1137"/>
            <p:cNvSpPr>
              <a:spLocks noChangeArrowheads="1"/>
            </p:cNvSpPr>
            <p:nvPr/>
          </p:nvSpPr>
          <p:spPr bwMode="auto">
            <a:xfrm>
              <a:off x="1323" y="1229"/>
              <a:ext cx="721" cy="1271"/>
            </a:xfrm>
            <a:prstGeom prst="can">
              <a:avLst>
                <a:gd name="adj" fmla="val 44071"/>
              </a:avLst>
            </a:prstGeom>
            <a:solidFill>
              <a:srgbClr val="EFC1EE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55" name="Line 1138"/>
            <p:cNvSpPr>
              <a:spLocks noChangeShapeType="1"/>
            </p:cNvSpPr>
            <p:nvPr/>
          </p:nvSpPr>
          <p:spPr bwMode="auto">
            <a:xfrm flipH="1">
              <a:off x="1320" y="1689"/>
              <a:ext cx="343" cy="28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9182" name="Object 7"/>
            <p:cNvGraphicFramePr>
              <a:graphicFrameLocks noChangeAspect="1"/>
            </p:cNvGraphicFramePr>
            <p:nvPr/>
          </p:nvGraphicFramePr>
          <p:xfrm>
            <a:off x="1368" y="1879"/>
            <a:ext cx="26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2" name="公式" r:id="rId12" imgW="50800" imgH="76200" progId="Equation.3">
                    <p:embed/>
                  </p:oleObj>
                </mc:Choice>
                <mc:Fallback>
                  <p:oleObj name="公式" r:id="rId12" imgW="50800" imgH="76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879"/>
                          <a:ext cx="26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83" name="Group 1140"/>
            <p:cNvGrpSpPr/>
            <p:nvPr/>
          </p:nvGrpSpPr>
          <p:grpSpPr bwMode="auto">
            <a:xfrm rot="343315">
              <a:off x="1101" y="1068"/>
              <a:ext cx="1152" cy="650"/>
              <a:chOff x="2160" y="1938"/>
              <a:chExt cx="1152" cy="654"/>
            </a:xfrm>
          </p:grpSpPr>
          <p:sp>
            <p:nvSpPr>
              <p:cNvPr id="30761" name="Line 1141"/>
              <p:cNvSpPr>
                <a:spLocks noChangeShapeType="1"/>
              </p:cNvSpPr>
              <p:nvPr/>
            </p:nvSpPr>
            <p:spPr bwMode="auto">
              <a:xfrm>
                <a:off x="2451" y="1919"/>
                <a:ext cx="555" cy="6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0762" name="Line 1142"/>
              <p:cNvSpPr>
                <a:spLocks noChangeShapeType="1"/>
              </p:cNvSpPr>
              <p:nvPr/>
            </p:nvSpPr>
            <p:spPr bwMode="auto">
              <a:xfrm flipH="1">
                <a:off x="2476" y="1926"/>
                <a:ext cx="576" cy="6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0763" name="Line 1143"/>
              <p:cNvSpPr>
                <a:spLocks noChangeShapeType="1"/>
              </p:cNvSpPr>
              <p:nvPr/>
            </p:nvSpPr>
            <p:spPr bwMode="auto">
              <a:xfrm>
                <a:off x="2137" y="2122"/>
                <a:ext cx="1152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0764" name="Line 1144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1104" cy="31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sp>
          <p:nvSpPr>
            <p:cNvPr id="30757" name="Freeform 1145"/>
            <p:cNvSpPr/>
            <p:nvPr/>
          </p:nvSpPr>
          <p:spPr bwMode="auto">
            <a:xfrm>
              <a:off x="1327" y="2214"/>
              <a:ext cx="288" cy="143"/>
            </a:xfrm>
            <a:custGeom>
              <a:avLst/>
              <a:gdLst>
                <a:gd name="T0" fmla="*/ 0 w 288"/>
                <a:gd name="T1" fmla="*/ 144 h 144"/>
                <a:gd name="T2" fmla="*/ 96 w 288"/>
                <a:gd name="T3" fmla="*/ 48 h 144"/>
                <a:gd name="T4" fmla="*/ 288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0" y="144"/>
                  </a:moveTo>
                  <a:cubicBezTo>
                    <a:pt x="24" y="108"/>
                    <a:pt x="48" y="72"/>
                    <a:pt x="96" y="48"/>
                  </a:cubicBezTo>
                  <a:cubicBezTo>
                    <a:pt x="144" y="24"/>
                    <a:pt x="216" y="12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58" name="Freeform 1146"/>
            <p:cNvSpPr/>
            <p:nvPr/>
          </p:nvSpPr>
          <p:spPr bwMode="auto">
            <a:xfrm flipH="1">
              <a:off x="1807" y="2214"/>
              <a:ext cx="240" cy="143"/>
            </a:xfrm>
            <a:custGeom>
              <a:avLst/>
              <a:gdLst>
                <a:gd name="T0" fmla="*/ 0 w 288"/>
                <a:gd name="T1" fmla="*/ 144 h 144"/>
                <a:gd name="T2" fmla="*/ 96 w 288"/>
                <a:gd name="T3" fmla="*/ 48 h 144"/>
                <a:gd name="T4" fmla="*/ 288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0" y="144"/>
                  </a:moveTo>
                  <a:cubicBezTo>
                    <a:pt x="24" y="108"/>
                    <a:pt x="48" y="72"/>
                    <a:pt x="96" y="48"/>
                  </a:cubicBezTo>
                  <a:cubicBezTo>
                    <a:pt x="144" y="24"/>
                    <a:pt x="216" y="12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9211" name="AutoShape 1147"/>
            <p:cNvSpPr>
              <a:spLocks noChangeArrowheads="1"/>
            </p:cNvSpPr>
            <p:nvPr/>
          </p:nvSpPr>
          <p:spPr bwMode="auto">
            <a:xfrm>
              <a:off x="1606" y="962"/>
              <a:ext cx="180" cy="479"/>
            </a:xfrm>
            <a:prstGeom prst="can">
              <a:avLst>
                <a:gd name="adj" fmla="val 53924"/>
              </a:avLst>
            </a:prstGeom>
            <a:gradFill rotWithShape="0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49187" name="Text Box 1148"/>
            <p:cNvSpPr txBox="1">
              <a:spLocks noChangeArrowheads="1"/>
            </p:cNvSpPr>
            <p:nvPr/>
          </p:nvSpPr>
          <p:spPr bwMode="auto">
            <a:xfrm>
              <a:off x="1606" y="1049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graphicFrame>
          <p:nvGraphicFramePr>
            <p:cNvPr id="49188" name="Object 8"/>
            <p:cNvGraphicFramePr>
              <a:graphicFrameLocks noChangeAspect="1"/>
            </p:cNvGraphicFramePr>
            <p:nvPr/>
          </p:nvGraphicFramePr>
          <p:xfrm>
            <a:off x="1039" y="1736"/>
            <a:ext cx="22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3" name="Equation" r:id="rId14" imgW="127000" imgH="177165" progId="Equation.DSMT4">
                    <p:embed/>
                  </p:oleObj>
                </mc:Choice>
                <mc:Fallback>
                  <p:oleObj name="Equation" r:id="rId14" imgW="127000" imgH="17716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1736"/>
                          <a:ext cx="22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150"/>
          <p:cNvGrpSpPr/>
          <p:nvPr/>
        </p:nvGrpSpPr>
        <p:grpSpPr bwMode="auto">
          <a:xfrm>
            <a:off x="5613400" y="3381375"/>
            <a:ext cx="3546475" cy="2516188"/>
            <a:chOff x="3064" y="384"/>
            <a:chExt cx="2234" cy="1585"/>
          </a:xfrm>
        </p:grpSpPr>
        <p:sp>
          <p:nvSpPr>
            <p:cNvPr id="30747" name="AutoShape 1151"/>
            <p:cNvSpPr>
              <a:spLocks noChangeArrowheads="1"/>
            </p:cNvSpPr>
            <p:nvPr/>
          </p:nvSpPr>
          <p:spPr bwMode="auto">
            <a:xfrm rot="-5925875">
              <a:off x="4102" y="693"/>
              <a:ext cx="528" cy="769"/>
            </a:xfrm>
            <a:prstGeom prst="can">
              <a:avLst>
                <a:gd name="adj" fmla="val 696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9170" name="Object 3"/>
            <p:cNvGraphicFramePr>
              <a:graphicFrameLocks noChangeAspect="1"/>
            </p:cNvGraphicFramePr>
            <p:nvPr/>
          </p:nvGraphicFramePr>
          <p:xfrm>
            <a:off x="3064" y="1103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4" name="Equation" r:id="rId16" imgW="152400" imgH="215900" progId="Equation.DSMT4">
                    <p:embed/>
                  </p:oleObj>
                </mc:Choice>
                <mc:Fallback>
                  <p:oleObj name="Equation" r:id="rId16" imgW="152400" imgH="2159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1103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8" name="AutoShape 1153"/>
            <p:cNvSpPr>
              <a:spLocks noChangeArrowheads="1"/>
            </p:cNvSpPr>
            <p:nvPr/>
          </p:nvSpPr>
          <p:spPr bwMode="auto">
            <a:xfrm rot="-5466357">
              <a:off x="3360" y="816"/>
              <a:ext cx="1585" cy="721"/>
            </a:xfrm>
            <a:prstGeom prst="parallelogram">
              <a:avLst>
                <a:gd name="adj" fmla="val 468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49" name="AutoShape 1154"/>
            <p:cNvSpPr>
              <a:spLocks noChangeArrowheads="1"/>
            </p:cNvSpPr>
            <p:nvPr/>
          </p:nvSpPr>
          <p:spPr bwMode="auto">
            <a:xfrm rot="-5925875">
              <a:off x="3647" y="776"/>
              <a:ext cx="576" cy="762"/>
            </a:xfrm>
            <a:prstGeom prst="can">
              <a:avLst>
                <a:gd name="adj" fmla="val 632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50" name="Line 1155"/>
            <p:cNvSpPr>
              <a:spLocks noChangeShapeType="1"/>
            </p:cNvSpPr>
            <p:nvPr/>
          </p:nvSpPr>
          <p:spPr bwMode="auto">
            <a:xfrm flipH="1">
              <a:off x="3314" y="1189"/>
              <a:ext cx="399" cy="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0751" name="Line 1156"/>
            <p:cNvSpPr>
              <a:spLocks noChangeShapeType="1"/>
            </p:cNvSpPr>
            <p:nvPr/>
          </p:nvSpPr>
          <p:spPr bwMode="auto">
            <a:xfrm flipH="1">
              <a:off x="4754" y="959"/>
              <a:ext cx="288" cy="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9175" name="Object 4"/>
            <p:cNvGraphicFramePr>
              <a:graphicFrameLocks noChangeAspect="1"/>
            </p:cNvGraphicFramePr>
            <p:nvPr/>
          </p:nvGraphicFramePr>
          <p:xfrm>
            <a:off x="5032" y="767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5" name="Equation" r:id="rId18" imgW="152400" imgH="215900" progId="Equation.DSMT4">
                    <p:embed/>
                  </p:oleObj>
                </mc:Choice>
                <mc:Fallback>
                  <p:oleObj name="Equation" r:id="rId18" imgW="152400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767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6" name="Group 1158"/>
            <p:cNvGrpSpPr/>
            <p:nvPr/>
          </p:nvGrpSpPr>
          <p:grpSpPr bwMode="auto">
            <a:xfrm>
              <a:off x="3399" y="1296"/>
              <a:ext cx="345" cy="672"/>
              <a:chOff x="903" y="2592"/>
              <a:chExt cx="345" cy="672"/>
            </a:xfrm>
          </p:grpSpPr>
          <p:graphicFrame>
            <p:nvGraphicFramePr>
              <p:cNvPr id="49177" name="Object 5"/>
              <p:cNvGraphicFramePr>
                <a:graphicFrameLocks noChangeAspect="1"/>
              </p:cNvGraphicFramePr>
              <p:nvPr/>
            </p:nvGraphicFramePr>
            <p:xfrm>
              <a:off x="903" y="2976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26" name="Equation" r:id="rId20" imgW="152400" imgH="177800" progId="Equation.DSMT4">
                      <p:embed/>
                    </p:oleObj>
                  </mc:Choice>
                  <mc:Fallback>
                    <p:oleObj name="Equation" r:id="rId20" imgW="152400" imgH="1778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3" y="2976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3" name="Line 1160"/>
              <p:cNvSpPr>
                <a:spLocks noChangeShapeType="1"/>
              </p:cNvSpPr>
              <p:nvPr/>
            </p:nvSpPr>
            <p:spPr bwMode="auto">
              <a:xfrm flipV="1">
                <a:off x="1056" y="2592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4" grpId="0" autoUpdateAnimBg="0"/>
      <p:bldP spid="89095" grpId="0" autoUpdateAnimBg="0"/>
      <p:bldP spid="89096" grpId="0" autoUpdateAnimBg="0"/>
      <p:bldP spid="891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4D87A-8B3A-4FDB-A2B7-80E9FE30C018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0" y="260350"/>
            <a:ext cx="9334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求均匀带电球面的电场分布。设半径为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电量为</a:t>
            </a:r>
            <a:r>
              <a:rPr kumimoji="1" lang="zh-CN" altLang="en-US" sz="2800" b="1" i="1" dirty="0">
                <a:latin typeface="+mn-lt"/>
                <a:ea typeface="楷体_GB2312" pitchFamily="49" charset="-122"/>
              </a:rPr>
              <a:t>+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。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788988" y="1989138"/>
            <a:ext cx="1219200" cy="1219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919174"/>
              </a:gs>
            </a:gsLst>
            <a:path path="shape">
              <a:fillToRect l="50000" t="50000" r="50000" b="50000"/>
            </a:path>
          </a:gradFill>
          <a:ln w="76200">
            <a:solidFill>
              <a:srgbClr val="996633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398588" y="2611438"/>
            <a:ext cx="1219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449513" y="2014538"/>
            <a:ext cx="404812" cy="820737"/>
            <a:chOff x="1382" y="2128"/>
            <a:chExt cx="255" cy="517"/>
          </a:xfrm>
        </p:grpSpPr>
        <p:sp>
          <p:nvSpPr>
            <p:cNvPr id="31790" name="Text Box 11"/>
            <p:cNvSpPr txBox="1">
              <a:spLocks noChangeArrowheads="1"/>
            </p:cNvSpPr>
            <p:nvPr/>
          </p:nvSpPr>
          <p:spPr bwMode="auto">
            <a:xfrm>
              <a:off x="1392" y="2160"/>
              <a:ext cx="205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4400" b="1">
                  <a:solidFill>
                    <a:srgbClr val="CC0000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28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1791" name="Text Box 12"/>
            <p:cNvSpPr txBox="1">
              <a:spLocks noChangeArrowheads="1"/>
            </p:cNvSpPr>
            <p:nvPr/>
          </p:nvSpPr>
          <p:spPr bwMode="auto">
            <a:xfrm>
              <a:off x="1382" y="2128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P</a:t>
              </a:r>
              <a:endParaRPr kumimoji="1" lang="en-US" altLang="zh-CN" sz="2800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779588" y="2141538"/>
            <a:ext cx="76200" cy="762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550988" y="1684338"/>
            <a:ext cx="4286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latin typeface="+mn-lt"/>
                <a:ea typeface="楷体_GB2312" pitchFamily="49" charset="-122"/>
              </a:rPr>
              <a:t>d</a:t>
            </a:r>
            <a:r>
              <a:rPr kumimoji="1" lang="en-US" altLang="zh-CN" b="1" i="1">
                <a:latin typeface="+mn-lt"/>
                <a:ea typeface="楷体_GB2312" pitchFamily="49" charset="-122"/>
              </a:rPr>
              <a:t>q</a:t>
            </a:r>
            <a:endParaRPr kumimoji="1" lang="en-US" altLang="zh-CN" b="1">
              <a:latin typeface="+mn-lt"/>
              <a:ea typeface="楷体_GB2312" pitchFamily="49" charset="-122"/>
            </a:endParaRP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1855788" y="2217738"/>
            <a:ext cx="11430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617788" y="2611438"/>
            <a:ext cx="533400" cy="3048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1703388" y="3055938"/>
            <a:ext cx="76200" cy="76200"/>
          </a:xfrm>
          <a:prstGeom prst="ellipse">
            <a:avLst/>
          </a:prstGeom>
          <a:solidFill>
            <a:srgbClr val="CC0099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rot="120000" flipV="1">
            <a:off x="1779588" y="2351088"/>
            <a:ext cx="1219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V="1">
            <a:off x="2617788" y="2293938"/>
            <a:ext cx="533400" cy="3048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2617788" y="2611438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2754313" y="2868613"/>
            <a:ext cx="4794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latin typeface="+mn-lt"/>
                <a:ea typeface="楷体_GB2312" pitchFamily="49" charset="-122"/>
              </a:rPr>
              <a:t>d</a:t>
            </a:r>
            <a:r>
              <a:rPr kumimoji="1" lang="en-US" altLang="zh-CN" b="1" i="1">
                <a:latin typeface="+mn-lt"/>
                <a:ea typeface="楷体_GB2312" pitchFamily="49" charset="-122"/>
              </a:rPr>
              <a:t>E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716213" y="1912938"/>
            <a:ext cx="533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+mn-lt"/>
                <a:ea typeface="楷体_GB2312" pitchFamily="49" charset="-122"/>
              </a:rPr>
              <a:t>d</a:t>
            </a:r>
            <a:r>
              <a:rPr kumimoji="1" lang="en-US" altLang="zh-CN" b="1" i="1">
                <a:latin typeface="+mn-lt"/>
                <a:ea typeface="楷体_GB2312" pitchFamily="49" charset="-122"/>
              </a:rPr>
              <a:t>E'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458913" y="3132138"/>
            <a:ext cx="4921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latin typeface="+mn-lt"/>
                <a:ea typeface="楷体_GB2312" pitchFamily="49" charset="-122"/>
              </a:rPr>
              <a:t>d</a:t>
            </a:r>
            <a:r>
              <a:rPr kumimoji="1" lang="en-US" altLang="zh-CN" b="1" i="1">
                <a:latin typeface="+mn-lt"/>
                <a:ea typeface="楷体_GB2312" pitchFamily="49" charset="-122"/>
              </a:rPr>
              <a:t>q'</a:t>
            </a:r>
            <a:endParaRPr kumimoji="1" lang="en-US" altLang="zh-CN" b="1" i="1">
              <a:latin typeface="+mn-lt"/>
              <a:ea typeface="楷体_GB2312" pitchFamily="49" charset="-122"/>
            </a:endParaRP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 flipV="1">
            <a:off x="1017588" y="2141538"/>
            <a:ext cx="3810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1093788" y="2008188"/>
            <a:ext cx="3508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latin typeface="+mn-lt"/>
                <a:ea typeface="楷体_GB2312" pitchFamily="49" charset="-122"/>
              </a:rPr>
              <a:t>R</a:t>
            </a:r>
            <a:endParaRPr kumimoji="1" lang="en-US" altLang="zh-CN" b="1">
              <a:latin typeface="+mn-lt"/>
              <a:ea typeface="楷体_GB2312" pitchFamily="49" charset="-122"/>
            </a:endParaRPr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179388" y="1341438"/>
            <a:ext cx="2438400" cy="24384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132138" y="981075"/>
            <a:ext cx="60118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取以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为半径的同心高斯球面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S</a:t>
            </a:r>
            <a:endParaRPr kumimoji="1" lang="en-US" altLang="zh-CN" sz="2800" b="1" i="1" dirty="0">
              <a:latin typeface="+mn-lt"/>
              <a:ea typeface="楷体_GB2312" pitchFamily="49" charset="-122"/>
            </a:endParaRP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1246188" y="2446338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o</a:t>
            </a:r>
            <a:endParaRPr lang="en-US" altLang="zh-CN" sz="2800" i="1">
              <a:ea typeface="楷体_GB2312" pitchFamily="49" charset="-122"/>
            </a:endParaRPr>
          </a:p>
        </p:txBody>
      </p:sp>
      <p:graphicFrame>
        <p:nvGraphicFramePr>
          <p:cNvPr id="57373" name="Object 2"/>
          <p:cNvGraphicFramePr>
            <a:graphicFrameLocks noChangeAspect="1"/>
          </p:cNvGraphicFramePr>
          <p:nvPr/>
        </p:nvGraphicFramePr>
        <p:xfrm>
          <a:off x="4079875" y="1603375"/>
          <a:ext cx="885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Equation" r:id="rId1" imgW="381000" imgH="165100" progId="Equation.DSMT4">
                  <p:embed/>
                </p:oleObj>
              </mc:Choice>
              <mc:Fallback>
                <p:oleObj name="Equation" r:id="rId1" imgW="3810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603375"/>
                        <a:ext cx="885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"/>
          <p:cNvGraphicFramePr>
            <a:graphicFrameLocks noChangeAspect="1"/>
          </p:cNvGraphicFramePr>
          <p:nvPr/>
        </p:nvGraphicFramePr>
        <p:xfrm>
          <a:off x="3652838" y="2852738"/>
          <a:ext cx="29352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8" name="Equation" r:id="rId3" imgW="1282700" imgH="444500" progId="Equation.3">
                  <p:embed/>
                </p:oleObj>
              </mc:Choice>
              <mc:Fallback>
                <p:oleObj name="Equation" r:id="rId3" imgW="1282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2852738"/>
                        <a:ext cx="293528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4"/>
          <p:cNvGraphicFramePr>
            <a:graphicFrameLocks noChangeAspect="1"/>
          </p:cNvGraphicFramePr>
          <p:nvPr/>
        </p:nvGraphicFramePr>
        <p:xfrm>
          <a:off x="6727825" y="2838450"/>
          <a:ext cx="22780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9" name="Equation" r:id="rId5" imgW="1016000" imgH="431800" progId="Equation.DSMT4">
                  <p:embed/>
                </p:oleObj>
              </mc:Choice>
              <mc:Fallback>
                <p:oleObj name="Equation" r:id="rId5" imgW="1016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2838450"/>
                        <a:ext cx="2278063" cy="966788"/>
                      </a:xfrm>
                      <a:prstGeom prst="rect">
                        <a:avLst/>
                      </a:prstGeom>
                      <a:solidFill>
                        <a:srgbClr val="FFBDFF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5"/>
          <p:cNvGraphicFramePr>
            <a:graphicFrameLocks noChangeAspect="1"/>
          </p:cNvGraphicFramePr>
          <p:nvPr/>
        </p:nvGraphicFramePr>
        <p:xfrm>
          <a:off x="3924300" y="3949700"/>
          <a:ext cx="1220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0" name="Equation" r:id="rId7" imgW="533400" imgH="190500" progId="Equation.DSMT4">
                  <p:embed/>
                </p:oleObj>
              </mc:Choice>
              <mc:Fallback>
                <p:oleObj name="Equation" r:id="rId7" imgW="5334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49700"/>
                        <a:ext cx="1220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Oval 33"/>
          <p:cNvSpPr>
            <a:spLocks noChangeArrowheads="1"/>
          </p:cNvSpPr>
          <p:nvPr/>
        </p:nvSpPr>
        <p:spPr bwMode="auto">
          <a:xfrm>
            <a:off x="1017588" y="2217738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H="1">
            <a:off x="484188" y="2598738"/>
            <a:ext cx="9144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560388" y="2765425"/>
            <a:ext cx="3222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latin typeface="+mn-lt"/>
                <a:ea typeface="楷体_GB2312" pitchFamily="49" charset="-122"/>
              </a:rPr>
              <a:t>r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graphicFrame>
        <p:nvGraphicFramePr>
          <p:cNvPr id="57380" name="Object 6"/>
          <p:cNvGraphicFramePr>
            <a:graphicFrameLocks noChangeAspect="1"/>
          </p:cNvGraphicFramePr>
          <p:nvPr/>
        </p:nvGraphicFramePr>
        <p:xfrm>
          <a:off x="3708400" y="5084763"/>
          <a:ext cx="2438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1" name="Equation" r:id="rId9" imgW="1091565" imgH="444500" progId="Equation.3">
                  <p:embed/>
                </p:oleObj>
              </mc:Choice>
              <mc:Fallback>
                <p:oleObj name="Equation" r:id="rId9" imgW="1091565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84763"/>
                        <a:ext cx="24384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7"/>
          <p:cNvGraphicFramePr>
            <a:graphicFrameLocks noChangeAspect="1"/>
          </p:cNvGraphicFramePr>
          <p:nvPr/>
        </p:nvGraphicFramePr>
        <p:xfrm>
          <a:off x="6500813" y="5386388"/>
          <a:ext cx="110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2" name="公式" r:id="rId11" imgW="1104900" imgH="304800" progId="Equation.3">
                  <p:embed/>
                </p:oleObj>
              </mc:Choice>
              <mc:Fallback>
                <p:oleObj name="公式" r:id="rId11" imgW="11049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386388"/>
                        <a:ext cx="1104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Line 38"/>
          <p:cNvSpPr>
            <a:spLocks noChangeShapeType="1"/>
          </p:cNvSpPr>
          <p:nvPr/>
        </p:nvSpPr>
        <p:spPr bwMode="auto">
          <a:xfrm>
            <a:off x="865188" y="6024563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V="1">
            <a:off x="1322388" y="4271963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3114675" y="5810250"/>
            <a:ext cx="3222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latin typeface="+mn-lt"/>
                <a:ea typeface="楷体_GB2312" pitchFamily="49" charset="-122"/>
              </a:rPr>
              <a:t>r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941388" y="4119563"/>
            <a:ext cx="3381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latin typeface="+mn-lt"/>
                <a:ea typeface="楷体_GB2312" pitchFamily="49" charset="-122"/>
              </a:rPr>
              <a:t>E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2008188" y="4652963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87" name="Freeform 43"/>
          <p:cNvSpPr/>
          <p:nvPr/>
        </p:nvSpPr>
        <p:spPr bwMode="auto">
          <a:xfrm>
            <a:off x="2008188" y="4652963"/>
            <a:ext cx="1066800" cy="1219200"/>
          </a:xfrm>
          <a:custGeom>
            <a:avLst/>
            <a:gdLst>
              <a:gd name="T0" fmla="*/ 0 w 624"/>
              <a:gd name="T1" fmla="*/ 0 h 672"/>
              <a:gd name="T2" fmla="*/ 48 w 624"/>
              <a:gd name="T3" fmla="*/ 192 h 672"/>
              <a:gd name="T4" fmla="*/ 192 w 624"/>
              <a:gd name="T5" fmla="*/ 432 h 672"/>
              <a:gd name="T6" fmla="*/ 528 w 624"/>
              <a:gd name="T7" fmla="*/ 624 h 672"/>
              <a:gd name="T8" fmla="*/ 624 w 624"/>
              <a:gd name="T9" fmla="*/ 672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672"/>
              <a:gd name="T17" fmla="*/ 624 w 624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672">
                <a:moveTo>
                  <a:pt x="0" y="0"/>
                </a:moveTo>
                <a:cubicBezTo>
                  <a:pt x="8" y="60"/>
                  <a:pt x="16" y="120"/>
                  <a:pt x="48" y="192"/>
                </a:cubicBezTo>
                <a:cubicBezTo>
                  <a:pt x="80" y="264"/>
                  <a:pt x="112" y="360"/>
                  <a:pt x="192" y="432"/>
                </a:cubicBezTo>
                <a:cubicBezTo>
                  <a:pt x="272" y="504"/>
                  <a:pt x="456" y="584"/>
                  <a:pt x="528" y="624"/>
                </a:cubicBezTo>
                <a:cubicBezTo>
                  <a:pt x="600" y="664"/>
                  <a:pt x="608" y="664"/>
                  <a:pt x="624" y="672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1322388" y="6024563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389" name="Text Box 45"/>
          <p:cNvSpPr txBox="1">
            <a:spLocks noChangeArrowheads="1"/>
          </p:cNvSpPr>
          <p:nvPr/>
        </p:nvSpPr>
        <p:spPr bwMode="auto">
          <a:xfrm>
            <a:off x="1077913" y="5862638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o</a:t>
            </a:r>
            <a:endParaRPr lang="en-US" altLang="zh-CN" sz="2800" i="1">
              <a:ea typeface="楷体_GB2312" pitchFamily="49" charset="-122"/>
            </a:endParaRP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3492500" y="6092825"/>
            <a:ext cx="5651500" cy="534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这里，场强为空间不连续函数。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767138" y="4508500"/>
            <a:ext cx="2995612" cy="641350"/>
            <a:chOff x="3767138" y="4508500"/>
            <a:chExt cx="2995612" cy="641350"/>
          </a:xfrm>
        </p:grpSpPr>
        <p:graphicFrame>
          <p:nvGraphicFramePr>
            <p:cNvPr id="50221" name="Object 9"/>
            <p:cNvGraphicFramePr>
              <a:graphicFrameLocks noChangeAspect="1"/>
            </p:cNvGraphicFramePr>
            <p:nvPr/>
          </p:nvGraphicFramePr>
          <p:xfrm>
            <a:off x="3767138" y="4508500"/>
            <a:ext cx="2995612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3" name="Equation" r:id="rId13" imgW="1524000" imgH="292100" progId="Equation.DSMT4">
                    <p:embed/>
                  </p:oleObj>
                </mc:Choice>
                <mc:Fallback>
                  <p:oleObj name="Equation" r:id="rId13" imgW="1524000" imgH="2921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138" y="4508500"/>
                          <a:ext cx="2995612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2" name="Oval 29"/>
            <p:cNvSpPr>
              <a:spLocks noChangeArrowheads="1"/>
            </p:cNvSpPr>
            <p:nvPr/>
          </p:nvSpPr>
          <p:spPr bwMode="auto">
            <a:xfrm>
              <a:off x="4467532" y="4690185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981450" y="2060575"/>
            <a:ext cx="3413125" cy="690563"/>
            <a:chOff x="3981450" y="2060575"/>
            <a:chExt cx="3413125" cy="690563"/>
          </a:xfrm>
        </p:grpSpPr>
        <p:graphicFrame>
          <p:nvGraphicFramePr>
            <p:cNvPr id="50219" name="Object 8"/>
            <p:cNvGraphicFramePr>
              <a:graphicFrameLocks noChangeAspect="1"/>
            </p:cNvGraphicFramePr>
            <p:nvPr/>
          </p:nvGraphicFramePr>
          <p:xfrm>
            <a:off x="3981450" y="2060575"/>
            <a:ext cx="3413125" cy="69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4" name="Equation" r:id="rId15" imgW="1524000" imgH="292100" progId="Equation.DSMT4">
                    <p:embed/>
                  </p:oleObj>
                </mc:Choice>
                <mc:Fallback>
                  <p:oleObj name="Equation" r:id="rId15" imgW="1524000" imgH="292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450" y="2060575"/>
                          <a:ext cx="3413125" cy="690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0" name="Oval 29"/>
            <p:cNvSpPr>
              <a:spLocks noChangeArrowheads="1"/>
            </p:cNvSpPr>
            <p:nvPr/>
          </p:nvSpPr>
          <p:spPr bwMode="auto">
            <a:xfrm>
              <a:off x="4790156" y="2276475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75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52" grpId="0" animBg="1"/>
      <p:bldP spid="57357" grpId="0" animBg="1"/>
      <p:bldP spid="57358" grpId="0" autoUpdateAnimBg="0"/>
      <p:bldP spid="57361" grpId="0" animBg="1"/>
      <p:bldP spid="57365" grpId="0" autoUpdateAnimBg="0"/>
      <p:bldP spid="57366" grpId="0" autoUpdateAnimBg="0"/>
      <p:bldP spid="57367" grpId="0" autoUpdateAnimBg="0"/>
      <p:bldP spid="57369" grpId="0" autoUpdateAnimBg="0"/>
      <p:bldP spid="57370" grpId="0" animBg="1"/>
      <p:bldP spid="57371" grpId="0" autoUpdateAnimBg="0"/>
      <p:bldP spid="57372" grpId="0" autoUpdateAnimBg="0"/>
      <p:bldP spid="57377" grpId="0" animBg="1"/>
      <p:bldP spid="57379" grpId="0" autoUpdateAnimBg="0"/>
      <p:bldP spid="57384" grpId="0" autoUpdateAnimBg="0"/>
      <p:bldP spid="57385" grpId="0" autoUpdateAnimBg="0"/>
      <p:bldP spid="57389" grpId="0" autoUpdateAnimBg="0"/>
      <p:bldP spid="574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CCF71-D470-4754-8C43-26508941DF22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106363"/>
            <a:ext cx="9405938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5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求均匀带电球体的电场分布。设半径为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电量为</a:t>
            </a:r>
            <a:r>
              <a:rPr kumimoji="1" lang="zh-CN" altLang="en-US" sz="2800" b="1" i="1" dirty="0">
                <a:latin typeface="+mn-lt"/>
                <a:ea typeface="楷体_GB2312" pitchFamily="49" charset="-122"/>
              </a:rPr>
              <a:t>+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。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838200" y="2057400"/>
            <a:ext cx="1219200" cy="12192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9C9C9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447800" y="2667000"/>
            <a:ext cx="1219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498725" y="2066925"/>
            <a:ext cx="404813" cy="820738"/>
            <a:chOff x="1382" y="2128"/>
            <a:chExt cx="255" cy="517"/>
          </a:xfrm>
        </p:grpSpPr>
        <p:sp>
          <p:nvSpPr>
            <p:cNvPr id="32817" name="Text Box 6"/>
            <p:cNvSpPr txBox="1">
              <a:spLocks noChangeArrowheads="1"/>
            </p:cNvSpPr>
            <p:nvPr/>
          </p:nvSpPr>
          <p:spPr bwMode="auto">
            <a:xfrm>
              <a:off x="1392" y="2160"/>
              <a:ext cx="205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4400" b="1">
                  <a:solidFill>
                    <a:srgbClr val="CC0000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28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2818" name="Text Box 7"/>
            <p:cNvSpPr txBox="1">
              <a:spLocks noChangeArrowheads="1"/>
            </p:cNvSpPr>
            <p:nvPr/>
          </p:nvSpPr>
          <p:spPr bwMode="auto">
            <a:xfrm>
              <a:off x="1382" y="2128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P</a:t>
              </a:r>
              <a:endParaRPr kumimoji="1" lang="en-US" altLang="zh-CN" sz="2800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667000" y="2671763"/>
            <a:ext cx="990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H="1" flipV="1">
            <a:off x="1066800" y="2209800"/>
            <a:ext cx="3810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1143000" y="2133600"/>
            <a:ext cx="3508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latin typeface="+mn-lt"/>
                <a:ea typeface="楷体_GB2312" pitchFamily="49" charset="-122"/>
              </a:rPr>
              <a:t>R</a:t>
            </a:r>
            <a:endParaRPr kumimoji="1" lang="en-US" altLang="zh-CN" b="1">
              <a:latin typeface="+mn-lt"/>
              <a:ea typeface="楷体_GB2312" pitchFamily="49" charset="-122"/>
            </a:endParaRPr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228600" y="1447800"/>
            <a:ext cx="2438400" cy="2438400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2209800" y="609600"/>
            <a:ext cx="693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r>
              <a:rPr lang="zh-CN" altLang="en-US" sz="2800" b="1" dirty="0">
                <a:latin typeface="+mn-lt"/>
              </a:rPr>
              <a:t>场强具有与场源同心的球对称性。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1295400" y="251460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o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59416" name="Object 2"/>
          <p:cNvGraphicFramePr>
            <a:graphicFrameLocks noChangeAspect="1"/>
          </p:cNvGraphicFramePr>
          <p:nvPr/>
        </p:nvGraphicFramePr>
        <p:xfrm>
          <a:off x="3649663" y="1708150"/>
          <a:ext cx="901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5" name="Equation" r:id="rId1" imgW="381000" imgH="165100" progId="Equation.DSMT4">
                  <p:embed/>
                </p:oleObj>
              </mc:Choice>
              <mc:Fallback>
                <p:oleObj name="Equation" r:id="rId1" imgW="3810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708150"/>
                        <a:ext cx="9017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3"/>
          <p:cNvGraphicFramePr>
            <a:graphicFrameLocks noChangeAspect="1"/>
          </p:cNvGraphicFramePr>
          <p:nvPr/>
        </p:nvGraphicFramePr>
        <p:xfrm>
          <a:off x="4699000" y="2133600"/>
          <a:ext cx="2566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6" name="Equation" r:id="rId3" imgW="1244600" imgH="444500" progId="Equation.DSMT4">
                  <p:embed/>
                </p:oleObj>
              </mc:Choice>
              <mc:Fallback>
                <p:oleObj name="Equation" r:id="rId3" imgW="1244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133600"/>
                        <a:ext cx="2566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4"/>
          <p:cNvGraphicFramePr>
            <a:graphicFrameLocks noChangeAspect="1"/>
          </p:cNvGraphicFramePr>
          <p:nvPr/>
        </p:nvGraphicFramePr>
        <p:xfrm>
          <a:off x="4702175" y="2913063"/>
          <a:ext cx="21097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7" name="Equation" r:id="rId5" imgW="1016000" imgH="431800" progId="Equation.DSMT4">
                  <p:embed/>
                </p:oleObj>
              </mc:Choice>
              <mc:Fallback>
                <p:oleObj name="Equation" r:id="rId5" imgW="1016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913063"/>
                        <a:ext cx="210978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5"/>
          <p:cNvGraphicFramePr/>
          <p:nvPr/>
        </p:nvGraphicFramePr>
        <p:xfrm>
          <a:off x="3787775" y="3959225"/>
          <a:ext cx="787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8" name="Equation" r:id="rId7" imgW="381000" imgH="165100" progId="Equation.DSMT4">
                  <p:embed/>
                </p:oleObj>
              </mc:Choice>
              <mc:Fallback>
                <p:oleObj name="Equation" r:id="rId7" imgW="381000" imgH="1651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3959225"/>
                        <a:ext cx="787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1066800" y="2286000"/>
            <a:ext cx="762000" cy="7620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533400" y="2667000"/>
            <a:ext cx="914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609600" y="2833688"/>
            <a:ext cx="3222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latin typeface="+mn-lt"/>
                <a:ea typeface="楷体_GB2312" pitchFamily="49" charset="-122"/>
              </a:rPr>
              <a:t>r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990600" y="5891213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V="1">
            <a:off x="1447800" y="4138613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3240088" y="5676900"/>
            <a:ext cx="3222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latin typeface="+mn-lt"/>
                <a:ea typeface="楷体_GB2312" pitchFamily="49" charset="-122"/>
              </a:rPr>
              <a:t>r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1060450" y="4038600"/>
            <a:ext cx="3381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latin typeface="+mn-lt"/>
                <a:ea typeface="楷体_GB2312" pitchFamily="49" charset="-122"/>
              </a:rPr>
              <a:t>E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2133600" y="4495800"/>
            <a:ext cx="0" cy="1371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28" name="Freeform 36"/>
          <p:cNvSpPr/>
          <p:nvPr/>
        </p:nvSpPr>
        <p:spPr bwMode="auto">
          <a:xfrm>
            <a:off x="2154238" y="4519613"/>
            <a:ext cx="1066800" cy="1219200"/>
          </a:xfrm>
          <a:custGeom>
            <a:avLst/>
            <a:gdLst>
              <a:gd name="T0" fmla="*/ 0 w 624"/>
              <a:gd name="T1" fmla="*/ 0 h 672"/>
              <a:gd name="T2" fmla="*/ 48 w 624"/>
              <a:gd name="T3" fmla="*/ 192 h 672"/>
              <a:gd name="T4" fmla="*/ 192 w 624"/>
              <a:gd name="T5" fmla="*/ 432 h 672"/>
              <a:gd name="T6" fmla="*/ 528 w 624"/>
              <a:gd name="T7" fmla="*/ 624 h 672"/>
              <a:gd name="T8" fmla="*/ 624 w 624"/>
              <a:gd name="T9" fmla="*/ 672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672"/>
              <a:gd name="T17" fmla="*/ 624 w 624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672">
                <a:moveTo>
                  <a:pt x="0" y="0"/>
                </a:moveTo>
                <a:cubicBezTo>
                  <a:pt x="8" y="60"/>
                  <a:pt x="16" y="120"/>
                  <a:pt x="48" y="192"/>
                </a:cubicBezTo>
                <a:cubicBezTo>
                  <a:pt x="80" y="264"/>
                  <a:pt x="112" y="360"/>
                  <a:pt x="192" y="432"/>
                </a:cubicBezTo>
                <a:cubicBezTo>
                  <a:pt x="272" y="504"/>
                  <a:pt x="456" y="584"/>
                  <a:pt x="528" y="624"/>
                </a:cubicBezTo>
                <a:cubicBezTo>
                  <a:pt x="600" y="664"/>
                  <a:pt x="608" y="664"/>
                  <a:pt x="624" y="672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1203325" y="572928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o</a:t>
            </a:r>
            <a:endParaRPr lang="en-US" altLang="zh-CN" sz="2800" i="1">
              <a:ea typeface="楷体_GB2312" pitchFamily="49" charset="-122"/>
            </a:endParaRPr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 flipV="1">
            <a:off x="1447800" y="4519613"/>
            <a:ext cx="6858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1965325" y="5832475"/>
            <a:ext cx="3508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latin typeface="+mn-lt"/>
                <a:ea typeface="楷体_GB2312" pitchFamily="49" charset="-122"/>
              </a:rPr>
              <a:t>R</a:t>
            </a:r>
            <a:endParaRPr kumimoji="1" lang="en-US" altLang="zh-CN" b="1">
              <a:latin typeface="+mn-lt"/>
              <a:ea typeface="楷体_GB2312" pitchFamily="49" charset="-122"/>
            </a:endParaRPr>
          </a:p>
        </p:txBody>
      </p:sp>
      <p:graphicFrame>
        <p:nvGraphicFramePr>
          <p:cNvPr id="59432" name="Object 6"/>
          <p:cNvGraphicFramePr>
            <a:graphicFrameLocks noChangeAspect="1"/>
          </p:cNvGraphicFramePr>
          <p:nvPr/>
        </p:nvGraphicFramePr>
        <p:xfrm>
          <a:off x="3429000" y="4419600"/>
          <a:ext cx="19050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Equation" r:id="rId9" imgW="812165" imgH="444500" progId="Equation.3">
                  <p:embed/>
                </p:oleObj>
              </mc:Choice>
              <mc:Fallback>
                <p:oleObj name="Equation" r:id="rId9" imgW="812165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19050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3" name="Object 7"/>
          <p:cNvGraphicFramePr>
            <a:graphicFrameLocks noChangeAspect="1"/>
          </p:cNvGraphicFramePr>
          <p:nvPr/>
        </p:nvGraphicFramePr>
        <p:xfrm>
          <a:off x="5334000" y="4495800"/>
          <a:ext cx="1752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Equation" r:id="rId11" imgW="837565" imgH="444500" progId="Equation.3">
                  <p:embed/>
                </p:oleObj>
              </mc:Choice>
              <mc:Fallback>
                <p:oleObj name="Equation" r:id="rId11" imgW="837565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17526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4" name="Object 8"/>
          <p:cNvGraphicFramePr>
            <a:graphicFrameLocks noChangeAspect="1"/>
          </p:cNvGraphicFramePr>
          <p:nvPr/>
        </p:nvGraphicFramePr>
        <p:xfrm>
          <a:off x="7067550" y="4484688"/>
          <a:ext cx="13462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1" name="公式" r:id="rId13" imgW="1346200" imgH="901700" progId="Equation.3">
                  <p:embed/>
                </p:oleObj>
              </mc:Choice>
              <mc:Fallback>
                <p:oleObj name="公式" r:id="rId13" imgW="13462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4484688"/>
                        <a:ext cx="13462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5" name="Object 9"/>
          <p:cNvGraphicFramePr>
            <a:graphicFrameLocks noChangeAspect="1"/>
          </p:cNvGraphicFramePr>
          <p:nvPr/>
        </p:nvGraphicFramePr>
        <p:xfrm>
          <a:off x="5145088" y="5354638"/>
          <a:ext cx="2238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2" name="Equation" r:id="rId15" imgW="1028065" imgH="431800" progId="Equation.DSMT4">
                  <p:embed/>
                </p:oleObj>
              </mc:Choice>
              <mc:Fallback>
                <p:oleObj name="Equation" r:id="rId15" imgW="1028065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354638"/>
                        <a:ext cx="2238375" cy="942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1447800" y="2667000"/>
            <a:ext cx="0" cy="213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73038" y="6219825"/>
            <a:ext cx="7035800" cy="519113"/>
            <a:chOff x="726" y="3878"/>
            <a:chExt cx="4432" cy="327"/>
          </a:xfrm>
        </p:grpSpPr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726" y="3878"/>
              <a:ext cx="443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可见点电荷的电场在</a:t>
              </a:r>
              <a:r>
                <a:rPr kumimoji="1" lang="zh-CN" altLang="en-US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r</a:t>
              </a:r>
              <a:r>
                <a:rPr kumimoji="1" lang="en-US" altLang="zh-CN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  <a:sym typeface="Symbol" panose="05050102010706020507" pitchFamily="18" charset="2"/>
                </a:rPr>
                <a:t> 0</a:t>
              </a:r>
              <a:r>
                <a:rPr kumimoji="1" lang="en-US" altLang="zh-CN" b="1" dirty="0">
                  <a:solidFill>
                    <a:srgbClr val="080808"/>
                  </a:solidFill>
                  <a:latin typeface="+mn-lt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时，</a:t>
              </a: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E</a:t>
              </a:r>
              <a:r>
                <a:rPr kumimoji="1" lang="en-US" altLang="zh-CN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 </a:t>
              </a:r>
              <a:r>
                <a:rPr kumimoji="1" lang="en-US" altLang="zh-CN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  <a:sym typeface="Symbol" panose="05050102010706020507" pitchFamily="18" charset="2"/>
                </a:rPr>
                <a:t> </a:t>
              </a:r>
              <a:endPara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4359" y="3965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H="1">
              <a:off x="4359" y="3965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aphicFrame>
        <p:nvGraphicFramePr>
          <p:cNvPr id="59448" name="Object 12"/>
          <p:cNvGraphicFramePr>
            <a:graphicFrameLocks noChangeAspect="1"/>
          </p:cNvGraphicFramePr>
          <p:nvPr/>
        </p:nvGraphicFramePr>
        <p:xfrm>
          <a:off x="3721100" y="5380038"/>
          <a:ext cx="1371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公式" r:id="rId17" imgW="1371600" imgH="812800" progId="Equation.3">
                  <p:embed/>
                </p:oleObj>
              </mc:Choice>
              <mc:Fallback>
                <p:oleObj name="公式" r:id="rId17" imgW="1371600" imgH="81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380038"/>
                        <a:ext cx="1371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5" name="Text Box 63"/>
          <p:cNvSpPr txBox="1">
            <a:spLocks noChangeArrowheads="1"/>
          </p:cNvSpPr>
          <p:nvPr/>
        </p:nvSpPr>
        <p:spPr bwMode="auto">
          <a:xfrm>
            <a:off x="2819400" y="1066800"/>
            <a:ext cx="5791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取以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为半径的同心球面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为高斯面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59458" name="Object 13"/>
          <p:cNvGraphicFramePr>
            <a:graphicFrameLocks noChangeAspect="1"/>
          </p:cNvGraphicFramePr>
          <p:nvPr/>
        </p:nvGraphicFramePr>
        <p:xfrm>
          <a:off x="7360724" y="5330825"/>
          <a:ext cx="12652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Equation" r:id="rId19" imgW="508000" imgH="431800" progId="Equation.DSMT4">
                  <p:embed/>
                </p:oleObj>
              </mc:Choice>
              <mc:Fallback>
                <p:oleObj name="Equation" r:id="rId19" imgW="508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724" y="5330825"/>
                        <a:ext cx="1265237" cy="992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4999038" y="1600200"/>
            <a:ext cx="3176587" cy="609600"/>
            <a:chOff x="4999038" y="1600200"/>
            <a:chExt cx="3176587" cy="609600"/>
          </a:xfrm>
        </p:grpSpPr>
        <p:graphicFrame>
          <p:nvGraphicFramePr>
            <p:cNvPr id="52266" name="Object 10"/>
            <p:cNvGraphicFramePr>
              <a:graphicFrameLocks noChangeAspect="1"/>
            </p:cNvGraphicFramePr>
            <p:nvPr/>
          </p:nvGraphicFramePr>
          <p:xfrm>
            <a:off x="4999038" y="1600200"/>
            <a:ext cx="3176587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5" name="Equation" r:id="rId21" imgW="1524000" imgH="292100" progId="Equation.DSMT4">
                    <p:embed/>
                  </p:oleObj>
                </mc:Choice>
                <mc:Fallback>
                  <p:oleObj name="Equation" r:id="rId21" imgW="1524000" imgH="292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038" y="1600200"/>
                          <a:ext cx="3176587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7" name="Oval 29"/>
            <p:cNvSpPr>
              <a:spLocks noChangeArrowheads="1"/>
            </p:cNvSpPr>
            <p:nvPr/>
          </p:nvSpPr>
          <p:spPr bwMode="auto">
            <a:xfrm>
              <a:off x="5736171" y="1793502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949825" y="3810000"/>
            <a:ext cx="3357563" cy="644525"/>
            <a:chOff x="4949825" y="3810000"/>
            <a:chExt cx="3357563" cy="644525"/>
          </a:xfrm>
        </p:grpSpPr>
        <p:graphicFrame>
          <p:nvGraphicFramePr>
            <p:cNvPr id="52264" name="Object 11"/>
            <p:cNvGraphicFramePr>
              <a:graphicFrameLocks noChangeAspect="1"/>
            </p:cNvGraphicFramePr>
            <p:nvPr/>
          </p:nvGraphicFramePr>
          <p:xfrm>
            <a:off x="4949825" y="3810000"/>
            <a:ext cx="3357563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6" name="Equation" r:id="rId23" imgW="1524000" imgH="292100" progId="Equation.DSMT4">
                    <p:embed/>
                  </p:oleObj>
                </mc:Choice>
                <mc:Fallback>
                  <p:oleObj name="Equation" r:id="rId23" imgW="1524000" imgH="292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825" y="3810000"/>
                          <a:ext cx="3357563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5" name="Oval 29"/>
            <p:cNvSpPr>
              <a:spLocks noChangeArrowheads="1"/>
            </p:cNvSpPr>
            <p:nvPr/>
          </p:nvSpPr>
          <p:spPr bwMode="auto">
            <a:xfrm>
              <a:off x="5739234" y="4002830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75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nimBg="1"/>
      <p:bldP spid="59412" grpId="0" autoUpdateAnimBg="0"/>
      <p:bldP spid="59413" grpId="0" animBg="1"/>
      <p:bldP spid="59414" grpId="0" autoUpdateAnimBg="0"/>
      <p:bldP spid="59415" grpId="0" autoUpdateAnimBg="0"/>
      <p:bldP spid="59420" grpId="0" animBg="1"/>
      <p:bldP spid="59422" grpId="0" autoUpdateAnimBg="0"/>
      <p:bldP spid="59425" grpId="0" autoUpdateAnimBg="0"/>
      <p:bldP spid="59426" grpId="0" autoUpdateAnimBg="0"/>
      <p:bldP spid="59429" grpId="0" autoUpdateAnimBg="0"/>
      <p:bldP spid="59431" grpId="0" autoUpdateAnimBg="0"/>
      <p:bldP spid="5945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6E6B3C-1955-472A-9443-4E2C830B9DF9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0"/>
            <a:ext cx="8839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6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用高斯定理求均匀带电的无限长圆柱棒的电场分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布,已知线电荷密度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pSp>
        <p:nvGrpSpPr>
          <p:cNvPr id="2" name="Group 74"/>
          <p:cNvGrpSpPr/>
          <p:nvPr/>
        </p:nvGrpSpPr>
        <p:grpSpPr bwMode="auto">
          <a:xfrm>
            <a:off x="990600" y="4184650"/>
            <a:ext cx="533400" cy="914400"/>
            <a:chOff x="624" y="2636"/>
            <a:chExt cx="336" cy="576"/>
          </a:xfrm>
        </p:grpSpPr>
        <p:sp>
          <p:nvSpPr>
            <p:cNvPr id="33859" name="Rectangle 17"/>
            <p:cNvSpPr>
              <a:spLocks noChangeArrowheads="1"/>
            </p:cNvSpPr>
            <p:nvPr/>
          </p:nvSpPr>
          <p:spPr bwMode="auto">
            <a:xfrm>
              <a:off x="773" y="2636"/>
              <a:ext cx="91" cy="57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60" name="Rectangle 18"/>
            <p:cNvSpPr>
              <a:spLocks noChangeArrowheads="1"/>
            </p:cNvSpPr>
            <p:nvPr/>
          </p:nvSpPr>
          <p:spPr bwMode="auto">
            <a:xfrm>
              <a:off x="708" y="3068"/>
              <a:ext cx="16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61" name="Rectangle 19"/>
            <p:cNvSpPr>
              <a:spLocks noChangeArrowheads="1"/>
            </p:cNvSpPr>
            <p:nvPr/>
          </p:nvSpPr>
          <p:spPr bwMode="auto">
            <a:xfrm>
              <a:off x="624" y="2924"/>
              <a:ext cx="252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62" name="Rectangle 20"/>
            <p:cNvSpPr>
              <a:spLocks noChangeArrowheads="1"/>
            </p:cNvSpPr>
            <p:nvPr/>
          </p:nvSpPr>
          <p:spPr bwMode="auto">
            <a:xfrm>
              <a:off x="708" y="2780"/>
              <a:ext cx="252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3" name="Group 75"/>
          <p:cNvGrpSpPr/>
          <p:nvPr/>
        </p:nvGrpSpPr>
        <p:grpSpPr bwMode="auto">
          <a:xfrm>
            <a:off x="990600" y="984250"/>
            <a:ext cx="533400" cy="914400"/>
            <a:chOff x="624" y="620"/>
            <a:chExt cx="336" cy="576"/>
          </a:xfrm>
        </p:grpSpPr>
        <p:sp>
          <p:nvSpPr>
            <p:cNvPr id="33855" name="Rectangle 22"/>
            <p:cNvSpPr>
              <a:spLocks noChangeArrowheads="1"/>
            </p:cNvSpPr>
            <p:nvPr/>
          </p:nvSpPr>
          <p:spPr bwMode="auto">
            <a:xfrm>
              <a:off x="773" y="620"/>
              <a:ext cx="91" cy="57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6" name="Rectangle 23"/>
            <p:cNvSpPr>
              <a:spLocks noChangeArrowheads="1"/>
            </p:cNvSpPr>
            <p:nvPr/>
          </p:nvSpPr>
          <p:spPr bwMode="auto">
            <a:xfrm>
              <a:off x="708" y="1052"/>
              <a:ext cx="16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7" name="Rectangle 24"/>
            <p:cNvSpPr>
              <a:spLocks noChangeArrowheads="1"/>
            </p:cNvSpPr>
            <p:nvPr/>
          </p:nvSpPr>
          <p:spPr bwMode="auto">
            <a:xfrm>
              <a:off x="624" y="908"/>
              <a:ext cx="252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8" name="Rectangle 25"/>
            <p:cNvSpPr>
              <a:spLocks noChangeArrowheads="1"/>
            </p:cNvSpPr>
            <p:nvPr/>
          </p:nvSpPr>
          <p:spPr bwMode="auto">
            <a:xfrm>
              <a:off x="708" y="764"/>
              <a:ext cx="252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1219200" y="1746250"/>
            <a:ext cx="152400" cy="2667000"/>
          </a:xfrm>
          <a:prstGeom prst="rect">
            <a:avLst/>
          </a:prstGeom>
          <a:solidFill>
            <a:srgbClr val="FF7C8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H="1">
            <a:off x="304800" y="20510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304800" y="28892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>
            <a:off x="304800" y="38036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 useBgFill="1">
        <p:nvSpPr>
          <p:cNvPr id="61470" name="Rectangle 30"/>
          <p:cNvSpPr>
            <a:spLocks noChangeArrowheads="1"/>
          </p:cNvSpPr>
          <p:nvPr/>
        </p:nvSpPr>
        <p:spPr bwMode="auto">
          <a:xfrm>
            <a:off x="152400" y="1898650"/>
            <a:ext cx="838200" cy="2819400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2438400" y="1066800"/>
            <a:ext cx="22621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249613" y="1598613"/>
            <a:ext cx="5741987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取以棒为轴，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为半径，高为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h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圆筒形封闭面为高斯面 </a:t>
            </a:r>
            <a:r>
              <a:rPr lang="en-US" altLang="zh-CN" sz="3200" b="1" i="1" dirty="0">
                <a:solidFill>
                  <a:srgbClr val="0000FF"/>
                </a:solidFill>
                <a:latin typeface="+mn-lt"/>
              </a:rPr>
              <a:t>S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高斯柱面)。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2971800" y="2605088"/>
            <a:ext cx="457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通过该面的电通量：</a:t>
            </a:r>
            <a:endParaRPr kumimoji="1" lang="zh-CN" altLang="en-US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1474" name="Object 2"/>
          <p:cNvGraphicFramePr>
            <a:graphicFrameLocks noChangeAspect="1"/>
          </p:cNvGraphicFramePr>
          <p:nvPr/>
        </p:nvGraphicFramePr>
        <p:xfrm>
          <a:off x="4876800" y="3276600"/>
          <a:ext cx="38862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Equation" r:id="rId1" imgW="2005965" imgH="393700" progId="Equation.3">
                  <p:embed/>
                </p:oleObj>
              </mc:Choice>
              <mc:Fallback>
                <p:oleObj name="Equation" r:id="rId1" imgW="2005965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76600"/>
                        <a:ext cx="38862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5" name="Line 35"/>
          <p:cNvSpPr>
            <a:spLocks noChangeShapeType="1"/>
          </p:cNvSpPr>
          <p:nvPr/>
        </p:nvSpPr>
        <p:spPr bwMode="auto">
          <a:xfrm flipV="1">
            <a:off x="6781800" y="3127375"/>
            <a:ext cx="685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V="1">
            <a:off x="8001000" y="3200400"/>
            <a:ext cx="685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7391400" y="274320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0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8610600" y="275748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0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1480" name="Object 3"/>
          <p:cNvGraphicFramePr>
            <a:graphicFrameLocks noChangeAspect="1"/>
          </p:cNvGraphicFramePr>
          <p:nvPr/>
        </p:nvGraphicFramePr>
        <p:xfrm>
          <a:off x="3505200" y="4114800"/>
          <a:ext cx="1447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2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1447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1" name="Object 4"/>
          <p:cNvGraphicFramePr>
            <a:graphicFrameLocks noChangeAspect="1"/>
          </p:cNvGraphicFramePr>
          <p:nvPr/>
        </p:nvGraphicFramePr>
        <p:xfrm>
          <a:off x="5029200" y="4114800"/>
          <a:ext cx="121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3" name="Equation" r:id="rId5" imgW="609600" imgH="393700" progId="Equation.3">
                  <p:embed/>
                </p:oleObj>
              </mc:Choice>
              <mc:Fallback>
                <p:oleObj name="Equation" r:id="rId5" imgW="609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121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2" name="Object 5"/>
          <p:cNvGraphicFramePr>
            <a:graphicFrameLocks noChangeAspect="1"/>
          </p:cNvGraphicFramePr>
          <p:nvPr/>
        </p:nvGraphicFramePr>
        <p:xfrm>
          <a:off x="6261100" y="4187825"/>
          <a:ext cx="16271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Equation" r:id="rId7" imgW="685800" imgH="177800" progId="Equation.DSMT4">
                  <p:embed/>
                </p:oleObj>
              </mc:Choice>
              <mc:Fallback>
                <p:oleObj name="Equation" r:id="rId7" imgW="6858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4187825"/>
                        <a:ext cx="16271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5" name="Object 6"/>
          <p:cNvGraphicFramePr>
            <a:graphicFrameLocks noChangeAspect="1"/>
          </p:cNvGraphicFramePr>
          <p:nvPr/>
        </p:nvGraphicFramePr>
        <p:xfrm>
          <a:off x="6453188" y="5721350"/>
          <a:ext cx="2073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Equation" r:id="rId9" imgW="951865" imgH="431800" progId="Equation.DSMT4">
                  <p:embed/>
                </p:oleObj>
              </mc:Choice>
              <mc:Fallback>
                <p:oleObj name="Equation" r:id="rId9" imgW="9518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5721350"/>
                        <a:ext cx="2073275" cy="942975"/>
                      </a:xfrm>
                      <a:prstGeom prst="rect">
                        <a:avLst/>
                      </a:prstGeom>
                      <a:solidFill>
                        <a:srgbClr val="FFBDFF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752600" y="20510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735138" y="2943225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752600" y="380365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491" name="Rectangle 51"/>
          <p:cNvSpPr>
            <a:spLocks noChangeArrowheads="1"/>
          </p:cNvSpPr>
          <p:nvPr/>
        </p:nvSpPr>
        <p:spPr bwMode="auto">
          <a:xfrm>
            <a:off x="1560513" y="1795463"/>
            <a:ext cx="990600" cy="236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4" name="Group 52"/>
          <p:cNvGrpSpPr/>
          <p:nvPr/>
        </p:nvGrpSpPr>
        <p:grpSpPr bwMode="auto">
          <a:xfrm>
            <a:off x="2133600" y="2438400"/>
            <a:ext cx="388938" cy="1600200"/>
            <a:chOff x="1296" y="1152"/>
            <a:chExt cx="245" cy="1008"/>
          </a:xfrm>
        </p:grpSpPr>
        <p:sp>
          <p:nvSpPr>
            <p:cNvPr id="33850" name="Line 53"/>
            <p:cNvSpPr>
              <a:spLocks noChangeShapeType="1"/>
            </p:cNvSpPr>
            <p:nvPr/>
          </p:nvSpPr>
          <p:spPr bwMode="auto">
            <a:xfrm>
              <a:off x="1296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1" name="Line 54"/>
            <p:cNvSpPr>
              <a:spLocks noChangeShapeType="1"/>
            </p:cNvSpPr>
            <p:nvPr/>
          </p:nvSpPr>
          <p:spPr bwMode="auto">
            <a:xfrm>
              <a:off x="1296" y="115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2" name="Line 55"/>
            <p:cNvSpPr>
              <a:spLocks noChangeShapeType="1"/>
            </p:cNvSpPr>
            <p:nvPr/>
          </p:nvSpPr>
          <p:spPr bwMode="auto">
            <a:xfrm flipV="1">
              <a:off x="1440" y="115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3" name="Line 56"/>
            <p:cNvSpPr>
              <a:spLocks noChangeShapeType="1"/>
            </p:cNvSpPr>
            <p:nvPr/>
          </p:nvSpPr>
          <p:spPr bwMode="auto">
            <a:xfrm>
              <a:off x="1440" y="187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54" name="Text Box 57"/>
            <p:cNvSpPr txBox="1">
              <a:spLocks noChangeArrowheads="1"/>
            </p:cNvSpPr>
            <p:nvPr/>
          </p:nvSpPr>
          <p:spPr bwMode="auto">
            <a:xfrm>
              <a:off x="1344" y="148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h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</p:grpSp>
      <p:graphicFrame>
        <p:nvGraphicFramePr>
          <p:cNvPr id="61511" name="Object 7"/>
          <p:cNvGraphicFramePr>
            <a:graphicFrameLocks noChangeAspect="1"/>
          </p:cNvGraphicFramePr>
          <p:nvPr/>
        </p:nvGraphicFramePr>
        <p:xfrm>
          <a:off x="3048000" y="3276600"/>
          <a:ext cx="1752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Equation" r:id="rId11" imgW="837565" imgH="292100" progId="Equation.3">
                  <p:embed/>
                </p:oleObj>
              </mc:Choice>
              <mc:Fallback>
                <p:oleObj name="Equation" r:id="rId11" imgW="837565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752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4"/>
          <p:cNvGrpSpPr/>
          <p:nvPr/>
        </p:nvGrpSpPr>
        <p:grpSpPr bwMode="auto">
          <a:xfrm>
            <a:off x="504825" y="981075"/>
            <a:ext cx="1600200" cy="3328988"/>
            <a:chOff x="4368" y="1968"/>
            <a:chExt cx="1008" cy="2097"/>
          </a:xfrm>
        </p:grpSpPr>
        <p:sp>
          <p:nvSpPr>
            <p:cNvPr id="61502" name="AutoShape 62"/>
            <p:cNvSpPr>
              <a:spLocks noChangeArrowheads="1"/>
            </p:cNvSpPr>
            <p:nvPr/>
          </p:nvSpPr>
          <p:spPr bwMode="auto">
            <a:xfrm>
              <a:off x="4368" y="2664"/>
              <a:ext cx="1008" cy="1401"/>
            </a:xfrm>
            <a:prstGeom prst="can">
              <a:avLst>
                <a:gd name="adj" fmla="val 40686"/>
              </a:avLst>
            </a:prstGeom>
            <a:gradFill rotWithShape="0">
              <a:gsLst>
                <a:gs pos="0">
                  <a:schemeClr val="bg1">
                    <a:gamma/>
                    <a:shade val="61176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61176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6" name="Rectangle 77"/>
            <p:cNvSpPr>
              <a:spLocks noChangeArrowheads="1"/>
            </p:cNvSpPr>
            <p:nvPr/>
          </p:nvSpPr>
          <p:spPr bwMode="auto">
            <a:xfrm>
              <a:off x="4817" y="1968"/>
              <a:ext cx="95" cy="91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7" name="Rectangle 78"/>
            <p:cNvSpPr>
              <a:spLocks noChangeArrowheads="1"/>
            </p:cNvSpPr>
            <p:nvPr/>
          </p:nvSpPr>
          <p:spPr bwMode="auto">
            <a:xfrm>
              <a:off x="4752" y="2400"/>
              <a:ext cx="16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8" name="Rectangle 79"/>
            <p:cNvSpPr>
              <a:spLocks noChangeArrowheads="1"/>
            </p:cNvSpPr>
            <p:nvPr/>
          </p:nvSpPr>
          <p:spPr bwMode="auto">
            <a:xfrm>
              <a:off x="4668" y="2256"/>
              <a:ext cx="252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9" name="Rectangle 80"/>
            <p:cNvSpPr>
              <a:spLocks noChangeArrowheads="1"/>
            </p:cNvSpPr>
            <p:nvPr/>
          </p:nvSpPr>
          <p:spPr bwMode="auto">
            <a:xfrm>
              <a:off x="4752" y="2112"/>
              <a:ext cx="252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6" name="Group 85"/>
          <p:cNvGrpSpPr/>
          <p:nvPr/>
        </p:nvGrpSpPr>
        <p:grpSpPr bwMode="auto">
          <a:xfrm>
            <a:off x="1295400" y="2133600"/>
            <a:ext cx="533400" cy="533400"/>
            <a:chOff x="816" y="1344"/>
            <a:chExt cx="336" cy="336"/>
          </a:xfrm>
        </p:grpSpPr>
        <p:sp>
          <p:nvSpPr>
            <p:cNvPr id="33843" name="Line 69"/>
            <p:cNvSpPr>
              <a:spLocks noChangeShapeType="1"/>
            </p:cNvSpPr>
            <p:nvPr/>
          </p:nvSpPr>
          <p:spPr bwMode="auto">
            <a:xfrm>
              <a:off x="816" y="1536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4" name="Text Box 70"/>
            <p:cNvSpPr txBox="1">
              <a:spLocks noChangeArrowheads="1"/>
            </p:cNvSpPr>
            <p:nvPr/>
          </p:nvSpPr>
          <p:spPr bwMode="auto">
            <a:xfrm>
              <a:off x="917" y="1344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7" name="Group 97"/>
          <p:cNvGrpSpPr/>
          <p:nvPr/>
        </p:nvGrpSpPr>
        <p:grpSpPr bwMode="auto">
          <a:xfrm>
            <a:off x="533400" y="5257800"/>
            <a:ext cx="1524000" cy="1371600"/>
            <a:chOff x="4464" y="3024"/>
            <a:chExt cx="960" cy="864"/>
          </a:xfrm>
        </p:grpSpPr>
        <p:sp>
          <p:nvSpPr>
            <p:cNvPr id="33834" name="Oval 87"/>
            <p:cNvSpPr>
              <a:spLocks noChangeArrowheads="1"/>
            </p:cNvSpPr>
            <p:nvPr/>
          </p:nvSpPr>
          <p:spPr bwMode="auto">
            <a:xfrm>
              <a:off x="4896" y="3408"/>
              <a:ext cx="96" cy="9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54310" name="Object 11"/>
            <p:cNvGraphicFramePr>
              <a:graphicFrameLocks noChangeAspect="1"/>
            </p:cNvGraphicFramePr>
            <p:nvPr/>
          </p:nvGraphicFramePr>
          <p:xfrm>
            <a:off x="4907" y="3415"/>
            <a:ext cx="9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7" name="公式" r:id="rId13" imgW="419100" imgH="381000" progId="Equation.3">
                    <p:embed/>
                  </p:oleObj>
                </mc:Choice>
                <mc:Fallback>
                  <p:oleObj name="公式" r:id="rId13" imgW="4191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3415"/>
                          <a:ext cx="9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5" name="Line 89"/>
            <p:cNvSpPr>
              <a:spLocks noChangeShapeType="1"/>
            </p:cNvSpPr>
            <p:nvPr/>
          </p:nvSpPr>
          <p:spPr bwMode="auto">
            <a:xfrm flipV="1">
              <a:off x="5088" y="3120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36" name="Line 90"/>
            <p:cNvSpPr>
              <a:spLocks noChangeShapeType="1"/>
            </p:cNvSpPr>
            <p:nvPr/>
          </p:nvSpPr>
          <p:spPr bwMode="auto">
            <a:xfrm rot="10800000" flipV="1">
              <a:off x="4608" y="3552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37" name="Line 91"/>
            <p:cNvSpPr>
              <a:spLocks noChangeShapeType="1"/>
            </p:cNvSpPr>
            <p:nvPr/>
          </p:nvSpPr>
          <p:spPr bwMode="auto">
            <a:xfrm flipH="1">
              <a:off x="4464" y="345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38" name="Line 92"/>
            <p:cNvSpPr>
              <a:spLocks noChangeShapeType="1"/>
            </p:cNvSpPr>
            <p:nvPr/>
          </p:nvSpPr>
          <p:spPr bwMode="auto">
            <a:xfrm>
              <a:off x="5136" y="345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39" name="Line 93"/>
            <p:cNvSpPr>
              <a:spLocks noChangeShapeType="1"/>
            </p:cNvSpPr>
            <p:nvPr/>
          </p:nvSpPr>
          <p:spPr bwMode="auto">
            <a:xfrm rot="16200000" flipV="1">
              <a:off x="4608" y="3120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0" name="Line 94"/>
            <p:cNvSpPr>
              <a:spLocks noChangeShapeType="1"/>
            </p:cNvSpPr>
            <p:nvPr/>
          </p:nvSpPr>
          <p:spPr bwMode="auto">
            <a:xfrm rot="10800000" flipH="1" flipV="1">
              <a:off x="5088" y="3600"/>
              <a:ext cx="19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1" name="Line 95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42" name="Line 96"/>
            <p:cNvSpPr>
              <a:spLocks noChangeShapeType="1"/>
            </p:cNvSpPr>
            <p:nvPr/>
          </p:nvSpPr>
          <p:spPr bwMode="auto">
            <a:xfrm rot="10800000" flipH="1">
              <a:off x="4944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61538" name="Text Box 98"/>
          <p:cNvSpPr txBox="1">
            <a:spLocks noChangeArrowheads="1"/>
          </p:cNvSpPr>
          <p:nvPr/>
        </p:nvSpPr>
        <p:spPr bwMode="auto">
          <a:xfrm>
            <a:off x="3276600" y="1066800"/>
            <a:ext cx="56975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该电场分布具有轴对称性。</a:t>
            </a:r>
            <a:endParaRPr kumimoji="1" lang="zh-CN" altLang="en-US" sz="2800" b="1" dirty="0">
              <a:latin typeface="+mn-lt"/>
            </a:endParaRPr>
          </a:p>
        </p:txBody>
      </p:sp>
      <p:graphicFrame>
        <p:nvGraphicFramePr>
          <p:cNvPr id="61539" name="Object 8"/>
          <p:cNvGraphicFramePr>
            <a:graphicFrameLocks noChangeAspect="1"/>
          </p:cNvGraphicFramePr>
          <p:nvPr/>
        </p:nvGraphicFramePr>
        <p:xfrm>
          <a:off x="2984500" y="5894388"/>
          <a:ext cx="2133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8" name="Equation" r:id="rId15" imgW="964565" imgH="215900" progId="Equation.3">
                  <p:embed/>
                </p:oleObj>
              </mc:Choice>
              <mc:Fallback>
                <p:oleObj name="Equation" r:id="rId15" imgW="9645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894388"/>
                        <a:ext cx="21336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0" name="Object 9"/>
          <p:cNvGraphicFramePr>
            <a:graphicFrameLocks noChangeAspect="1"/>
          </p:cNvGraphicFramePr>
          <p:nvPr/>
        </p:nvGraphicFramePr>
        <p:xfrm>
          <a:off x="5118100" y="5741988"/>
          <a:ext cx="10525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9" name="公式" r:id="rId17" imgW="1054100" imgH="901700" progId="Equation.3">
                  <p:embed/>
                </p:oleObj>
              </mc:Choice>
              <mc:Fallback>
                <p:oleObj name="公式" r:id="rId17" imgW="1054100" imgH="901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5741988"/>
                        <a:ext cx="10525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1" name="Object 10"/>
          <p:cNvGraphicFramePr>
            <a:graphicFrameLocks noChangeAspect="1"/>
          </p:cNvGraphicFramePr>
          <p:nvPr/>
        </p:nvGraphicFramePr>
        <p:xfrm>
          <a:off x="7161213" y="4913313"/>
          <a:ext cx="15795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0" name="公式" r:id="rId19" imgW="685800" imgH="355600" progId="Equation.3">
                  <p:embed/>
                </p:oleObj>
              </mc:Choice>
              <mc:Fallback>
                <p:oleObj name="公式" r:id="rId19" imgW="6858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4913313"/>
                        <a:ext cx="15795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2" name="Text Box 102"/>
          <p:cNvSpPr txBox="1">
            <a:spLocks noChangeArrowheads="1"/>
          </p:cNvSpPr>
          <p:nvPr/>
        </p:nvSpPr>
        <p:spPr bwMode="auto">
          <a:xfrm>
            <a:off x="2863850" y="4962525"/>
            <a:ext cx="6051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此闭合面包含的电荷总量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:</a:t>
            </a:r>
            <a:endParaRPr kumimoji="1" lang="en-US" altLang="zh-CN" sz="28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75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5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5" dur="500"/>
                                        <p:tgtEl>
                                          <p:spTgt spid="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66" grpId="0" animBg="1"/>
      <p:bldP spid="61470" grpId="0" animBg="1"/>
      <p:bldP spid="61471" grpId="0" autoUpdateAnimBg="0"/>
      <p:bldP spid="61472" grpId="0" autoUpdateAnimBg="0"/>
      <p:bldP spid="61473" grpId="0" autoUpdateAnimBg="0"/>
      <p:bldP spid="61477" grpId="0" autoUpdateAnimBg="0"/>
      <p:bldP spid="61478" grpId="0" autoUpdateAnimBg="0"/>
      <p:bldP spid="61491" grpId="0" animBg="1"/>
      <p:bldP spid="61538" grpId="0" autoUpdateAnimBg="0"/>
      <p:bldP spid="615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138BA-B088-4A00-95DB-AA43A4E3A53C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42875" y="71438"/>
            <a:ext cx="33528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9966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真空中的静电场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4102100" y="1574800"/>
            <a:ext cx="1066800" cy="519113"/>
          </a:xfrm>
          <a:prstGeom prst="rect">
            <a:avLst/>
          </a:prstGeom>
          <a:solidFill>
            <a:srgbClr val="FFADFF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电荷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5237" name="Object 2"/>
          <p:cNvGraphicFramePr>
            <a:graphicFrameLocks noChangeAspect="1"/>
          </p:cNvGraphicFramePr>
          <p:nvPr/>
        </p:nvGraphicFramePr>
        <p:xfrm>
          <a:off x="5553075" y="549275"/>
          <a:ext cx="20431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公式" r:id="rId1" imgW="939165" imgH="406400" progId="Equation.3">
                  <p:embed/>
                </p:oleObj>
              </mc:Choice>
              <mc:Fallback>
                <p:oleObj name="公式" r:id="rId1" imgW="939165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549275"/>
                        <a:ext cx="2043113" cy="8842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988050" y="1565275"/>
            <a:ext cx="1009650" cy="519113"/>
          </a:xfrm>
          <a:prstGeom prst="rect">
            <a:avLst/>
          </a:prstGeom>
          <a:solidFill>
            <a:srgbClr val="FFADFF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电场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995738" y="22764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电场强度的定义：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5240" name="Object 3"/>
          <p:cNvGraphicFramePr>
            <a:graphicFrameLocks noChangeAspect="1"/>
          </p:cNvGraphicFramePr>
          <p:nvPr/>
        </p:nvGraphicFramePr>
        <p:xfrm>
          <a:off x="6877050" y="2154238"/>
          <a:ext cx="9350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公式" r:id="rId3" imgW="431800" imgH="381000" progId="Equation.3">
                  <p:embed/>
                </p:oleObj>
              </mc:Choice>
              <mc:Fallback>
                <p:oleObj name="公式" r:id="rId3" imgW="4318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154238"/>
                        <a:ext cx="935038" cy="8429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348038" y="2997200"/>
            <a:ext cx="3846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点电荷</a:t>
            </a:r>
            <a:r>
              <a:rPr kumimoji="1"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endParaRPr kumimoji="1" lang="zh-CN" altLang="en-US" sz="2800" b="1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3059113" y="3933825"/>
            <a:ext cx="4806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点电荷系：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5244" name="Object 5"/>
          <p:cNvGraphicFramePr>
            <a:graphicFrameLocks noChangeAspect="1"/>
          </p:cNvGraphicFramePr>
          <p:nvPr/>
        </p:nvGraphicFramePr>
        <p:xfrm>
          <a:off x="4695508" y="3788728"/>
          <a:ext cx="2489835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公式" r:id="rId5" imgW="1066800" imgH="457200" progId="Equation.3">
                  <p:embed/>
                </p:oleObj>
              </mc:Choice>
              <mc:Fallback>
                <p:oleObj name="公式" r:id="rId5" imgW="1066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508" y="3788728"/>
                        <a:ext cx="2489835" cy="1068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395288" y="4724400"/>
            <a:ext cx="2520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任意带电体：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2498725" y="4565650"/>
            <a:ext cx="3094038" cy="1054100"/>
            <a:chOff x="2584" y="3109"/>
            <a:chExt cx="2048" cy="664"/>
          </a:xfrm>
        </p:grpSpPr>
        <p:graphicFrame>
          <p:nvGraphicFramePr>
            <p:cNvPr id="30742" name="Object 6"/>
            <p:cNvGraphicFramePr>
              <a:graphicFrameLocks noChangeAspect="1"/>
            </p:cNvGraphicFramePr>
            <p:nvPr/>
          </p:nvGraphicFramePr>
          <p:xfrm>
            <a:off x="2584" y="3216"/>
            <a:ext cx="889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" name="Equation" r:id="rId7" imgW="609600" imgH="292100" progId="Equation.DSMT4">
                    <p:embed/>
                  </p:oleObj>
                </mc:Choice>
                <mc:Fallback>
                  <p:oleObj name="Equation" r:id="rId7" imgW="609600" imgH="292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3216"/>
                          <a:ext cx="889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7"/>
            <p:cNvGraphicFramePr>
              <a:graphicFrameLocks noChangeAspect="1"/>
            </p:cNvGraphicFramePr>
            <p:nvPr/>
          </p:nvGraphicFramePr>
          <p:xfrm>
            <a:off x="3441" y="3109"/>
            <a:ext cx="1191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0" name="Equation" r:id="rId9" imgW="812800" imgH="444500" progId="Equation.DSMT4">
                    <p:embed/>
                  </p:oleObj>
                </mc:Choice>
                <mc:Fallback>
                  <p:oleObj name="Equation" r:id="rId9" imgW="812800" imgH="444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3109"/>
                          <a:ext cx="1191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233363" y="744538"/>
            <a:ext cx="210661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1. 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库仑定律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2771775" y="76517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真空中(点电荷)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52413" y="2997200"/>
            <a:ext cx="2895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3. 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叠加法求场强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762000" y="5661025"/>
            <a:ext cx="7772400" cy="977900"/>
          </a:xfrm>
          <a:prstGeom prst="rect">
            <a:avLst/>
          </a:prstGeom>
          <a:solidFill>
            <a:srgbClr val="FFB1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应用关键：取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电荷元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（点电荷），找出积分函数</a:t>
            </a:r>
            <a:endParaRPr kumimoji="1"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（变对电荷积分为对空间坐标函数积分）</a:t>
            </a:r>
            <a:endParaRPr kumimoji="1"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59" name="AutoShape 27"/>
          <p:cNvSpPr>
            <a:spLocks noChangeArrowheads="1"/>
          </p:cNvSpPr>
          <p:nvPr/>
        </p:nvSpPr>
        <p:spPr bwMode="auto">
          <a:xfrm>
            <a:off x="5268913" y="1636713"/>
            <a:ext cx="647700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250825" y="1557338"/>
            <a:ext cx="36639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2. 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库仑力的作用机制</a:t>
            </a:r>
            <a:endParaRPr lang="en-US" altLang="zh-CN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740" name="TextBox 22"/>
          <p:cNvSpPr txBox="1">
            <a:spLocks noChangeArrowheads="1"/>
          </p:cNvSpPr>
          <p:nvPr/>
        </p:nvSpPr>
        <p:spPr bwMode="auto">
          <a:xfrm>
            <a:off x="4552950" y="9525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上节回顾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706938" y="2854325"/>
          <a:ext cx="21002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11" imgW="901065" imgH="431800" progId="Equation.DSMT4">
                  <p:embed/>
                </p:oleObj>
              </mc:Choice>
              <mc:Fallback>
                <p:oleObj name="Equation" r:id="rId11" imgW="901065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854325"/>
                        <a:ext cx="2100262" cy="10080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 autoUpdateAnimBg="0"/>
      <p:bldP spid="95235" grpId="0" animBg="1" autoUpdateAnimBg="0"/>
      <p:bldP spid="95238" grpId="0" animBg="1" autoUpdateAnimBg="0"/>
      <p:bldP spid="95239" grpId="0" autoUpdateAnimBg="0"/>
      <p:bldP spid="95241" grpId="0" autoUpdateAnimBg="0"/>
      <p:bldP spid="95243" grpId="0" autoUpdateAnimBg="0"/>
      <p:bldP spid="95245" grpId="0" autoUpdateAnimBg="0"/>
      <p:bldP spid="95251" grpId="0" animBg="1" autoUpdateAnimBg="0"/>
      <p:bldP spid="95252" grpId="0" autoUpdateAnimBg="0"/>
      <p:bldP spid="95256" grpId="0" animBg="1" autoUpdateAnimBg="0"/>
      <p:bldP spid="95257" grpId="0" animBg="1" autoUpdateAnimBg="0"/>
      <p:bldP spid="95259" grpId="0" animBg="1"/>
      <p:bldP spid="9526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78B8B-9FA4-45A5-B064-966D9AAED30E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127"/>
          <p:cNvGrpSpPr/>
          <p:nvPr/>
        </p:nvGrpSpPr>
        <p:grpSpPr bwMode="auto">
          <a:xfrm>
            <a:off x="6172200" y="762000"/>
            <a:ext cx="2133600" cy="3448050"/>
            <a:chOff x="3860" y="1848"/>
            <a:chExt cx="1344" cy="2172"/>
          </a:xfrm>
        </p:grpSpPr>
        <p:sp>
          <p:nvSpPr>
            <p:cNvPr id="34866" name="Line 1114"/>
            <p:cNvSpPr>
              <a:spLocks noChangeShapeType="1"/>
            </p:cNvSpPr>
            <p:nvPr/>
          </p:nvSpPr>
          <p:spPr bwMode="auto">
            <a:xfrm>
              <a:off x="4212" y="2184"/>
              <a:ext cx="0" cy="480"/>
            </a:xfrm>
            <a:prstGeom prst="line">
              <a:avLst/>
            </a:prstGeom>
            <a:noFill/>
            <a:ln w="31750">
              <a:solidFill>
                <a:srgbClr val="CC99FF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4867" name="AutoShape 1118"/>
            <p:cNvSpPr>
              <a:spLocks noChangeArrowheads="1"/>
            </p:cNvSpPr>
            <p:nvPr/>
          </p:nvSpPr>
          <p:spPr bwMode="auto">
            <a:xfrm rot="-1775187">
              <a:off x="3860" y="2398"/>
              <a:ext cx="1344" cy="1014"/>
            </a:xfrm>
            <a:prstGeom prst="parallelogram">
              <a:avLst>
                <a:gd name="adj" fmla="val 56558"/>
              </a:avLst>
            </a:prstGeom>
            <a:solidFill>
              <a:srgbClr val="CC99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56371" name="Object 4"/>
            <p:cNvGraphicFramePr>
              <a:graphicFrameLocks noChangeAspect="1"/>
            </p:cNvGraphicFramePr>
            <p:nvPr/>
          </p:nvGraphicFramePr>
          <p:xfrm>
            <a:off x="4272" y="3312"/>
            <a:ext cx="17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7" name="公式" r:id="rId1" imgW="279400" imgH="228600" progId="Equation.3">
                    <p:embed/>
                  </p:oleObj>
                </mc:Choice>
                <mc:Fallback>
                  <p:oleObj name="公式" r:id="rId1" imgW="2794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312"/>
                          <a:ext cx="17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8" name="Line 1124"/>
            <p:cNvSpPr>
              <a:spLocks noChangeShapeType="1"/>
            </p:cNvSpPr>
            <p:nvPr/>
          </p:nvSpPr>
          <p:spPr bwMode="auto">
            <a:xfrm>
              <a:off x="4860" y="1848"/>
              <a:ext cx="0" cy="480"/>
            </a:xfrm>
            <a:prstGeom prst="line">
              <a:avLst/>
            </a:prstGeom>
            <a:noFill/>
            <a:ln w="31750">
              <a:solidFill>
                <a:srgbClr val="CC99FF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4869" name="Line 1125"/>
            <p:cNvSpPr>
              <a:spLocks noChangeShapeType="1"/>
            </p:cNvSpPr>
            <p:nvPr/>
          </p:nvSpPr>
          <p:spPr bwMode="auto">
            <a:xfrm flipH="1" flipV="1">
              <a:off x="4860" y="3192"/>
              <a:ext cx="0" cy="432"/>
            </a:xfrm>
            <a:prstGeom prst="line">
              <a:avLst/>
            </a:prstGeom>
            <a:noFill/>
            <a:ln w="31750">
              <a:solidFill>
                <a:srgbClr val="CC99FF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4870" name="Line 1126"/>
            <p:cNvSpPr>
              <a:spLocks noChangeShapeType="1"/>
            </p:cNvSpPr>
            <p:nvPr/>
          </p:nvSpPr>
          <p:spPr bwMode="auto">
            <a:xfrm>
              <a:off x="4212" y="3540"/>
              <a:ext cx="0" cy="480"/>
            </a:xfrm>
            <a:prstGeom prst="line">
              <a:avLst/>
            </a:prstGeom>
            <a:noFill/>
            <a:ln w="31750">
              <a:solidFill>
                <a:srgbClr val="CC99FF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92164" name="Text Box 1028"/>
          <p:cNvSpPr txBox="1">
            <a:spLocks noChangeArrowheads="1"/>
          </p:cNvSpPr>
          <p:nvPr/>
        </p:nvSpPr>
        <p:spPr bwMode="auto">
          <a:xfrm>
            <a:off x="381000" y="1524000"/>
            <a:ext cx="5248275" cy="1508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+mn-lt"/>
              </a:rPr>
              <a:t>由于电荷分布对于场点</a:t>
            </a:r>
            <a:r>
              <a:rPr lang="zh-CN" altLang="en-US" sz="3200" b="1" i="1">
                <a:latin typeface="+mn-lt"/>
              </a:rPr>
              <a:t> </a:t>
            </a:r>
            <a:r>
              <a:rPr lang="en-US" altLang="zh-CN" sz="3200" b="1" i="1">
                <a:latin typeface="+mn-lt"/>
              </a:rPr>
              <a:t>P </a:t>
            </a:r>
            <a:r>
              <a:rPr lang="zh-CN" altLang="en-US" sz="2800" b="1">
                <a:latin typeface="+mn-lt"/>
              </a:rPr>
              <a:t>到平面的垂线 </a:t>
            </a:r>
            <a:r>
              <a:rPr lang="en-US" altLang="zh-CN" sz="3200" b="1" i="1">
                <a:latin typeface="+mn-lt"/>
              </a:rPr>
              <a:t>OP</a:t>
            </a:r>
            <a:r>
              <a:rPr lang="en-US" altLang="zh-CN" sz="2800" b="1">
                <a:latin typeface="+mn-lt"/>
              </a:rPr>
              <a:t> </a:t>
            </a:r>
            <a:r>
              <a:rPr lang="zh-CN" altLang="en-US" sz="2800" b="1">
                <a:latin typeface="+mn-lt"/>
              </a:rPr>
              <a:t>是对称的，所以</a:t>
            </a:r>
            <a:r>
              <a:rPr lang="zh-CN" altLang="en-US" sz="3200" b="1" i="1">
                <a:latin typeface="+mn-lt"/>
              </a:rPr>
              <a:t> </a:t>
            </a:r>
            <a:r>
              <a:rPr lang="en-US" altLang="zh-CN" sz="3200" b="1" i="1">
                <a:solidFill>
                  <a:srgbClr val="3333FF"/>
                </a:solidFill>
                <a:latin typeface="+mn-lt"/>
              </a:rPr>
              <a:t>P </a:t>
            </a:r>
            <a:r>
              <a:rPr lang="zh-CN" altLang="en-US" sz="2800" b="1">
                <a:solidFill>
                  <a:srgbClr val="3333FF"/>
                </a:solidFill>
                <a:latin typeface="+mn-lt"/>
              </a:rPr>
              <a:t>点的场强必然垂直于该平面。</a:t>
            </a:r>
            <a:endParaRPr lang="zh-CN" altLang="en-US" sz="2800" b="1">
              <a:solidFill>
                <a:srgbClr val="3333FF"/>
              </a:solidFill>
              <a:latin typeface="+mn-lt"/>
            </a:endParaRPr>
          </a:p>
        </p:txBody>
      </p:sp>
      <p:sp>
        <p:nvSpPr>
          <p:cNvPr id="92168" name="Text Box 1032"/>
          <p:cNvSpPr txBox="1">
            <a:spLocks noChangeArrowheads="1"/>
          </p:cNvSpPr>
          <p:nvPr/>
        </p:nvSpPr>
        <p:spPr bwMode="auto">
          <a:xfrm>
            <a:off x="381000" y="3886200"/>
            <a:ext cx="6316663" cy="1039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+mn-lt"/>
              </a:rPr>
              <a:t>又因电荷均匀分布在无限大的平面上，</a:t>
            </a:r>
            <a:endParaRPr lang="zh-CN" altLang="en-US" sz="2800" b="1"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>
                <a:latin typeface="+mn-lt"/>
              </a:rPr>
              <a:t>所以电场分布对该平面对称。</a:t>
            </a:r>
            <a:endParaRPr kumimoji="1" lang="zh-CN" altLang="en-US" sz="2800" b="1">
              <a:solidFill>
                <a:srgbClr val="CC3300"/>
              </a:solidFill>
              <a:latin typeface="+mn-lt"/>
            </a:endParaRPr>
          </a:p>
        </p:txBody>
      </p:sp>
      <p:sp>
        <p:nvSpPr>
          <p:cNvPr id="92169" name="Text Box 1033"/>
          <p:cNvSpPr txBox="1">
            <a:spLocks noChangeArrowheads="1"/>
          </p:cNvSpPr>
          <p:nvPr/>
        </p:nvSpPr>
        <p:spPr bwMode="auto">
          <a:xfrm>
            <a:off x="381000" y="127000"/>
            <a:ext cx="7620000" cy="989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7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+mn-lt"/>
                <a:ea typeface="楷体_GB2312" pitchFamily="49" charset="-122"/>
              </a:rPr>
              <a:t>求无限大均匀带电平板的场强分布。</a:t>
            </a:r>
            <a:endParaRPr lang="zh-CN" altLang="en-US" sz="2800" b="1" dirty="0"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         </a:t>
            </a:r>
            <a:r>
              <a:rPr lang="zh-CN" altLang="en-US" sz="2800" b="1" dirty="0">
                <a:latin typeface="+mn-lt"/>
                <a:ea typeface="楷体_GB2312" pitchFamily="49" charset="-122"/>
              </a:rPr>
              <a:t>设面电荷密度为</a:t>
            </a:r>
            <a:r>
              <a:rPr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+mn-lt"/>
                <a:ea typeface="楷体_GB2312" pitchFamily="49" charset="-122"/>
              </a:rPr>
              <a:t>。</a:t>
            </a:r>
            <a:endParaRPr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92214" name="Text Box 1078"/>
          <p:cNvSpPr txBox="1">
            <a:spLocks noChangeArrowheads="1"/>
          </p:cNvSpPr>
          <p:nvPr/>
        </p:nvSpPr>
        <p:spPr bwMode="auto">
          <a:xfrm>
            <a:off x="381000" y="1066800"/>
            <a:ext cx="22621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92255" name="Line 1119"/>
          <p:cNvSpPr>
            <a:spLocks noChangeShapeType="1"/>
          </p:cNvSpPr>
          <p:nvPr/>
        </p:nvSpPr>
        <p:spPr bwMode="auto">
          <a:xfrm>
            <a:off x="7283450" y="24003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2259" name="Text Box 1123"/>
          <p:cNvSpPr txBox="1">
            <a:spLocks noChangeArrowheads="1"/>
          </p:cNvSpPr>
          <p:nvPr/>
        </p:nvSpPr>
        <p:spPr bwMode="auto">
          <a:xfrm>
            <a:off x="7131050" y="223520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o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92271" name="Text Box 1135"/>
          <p:cNvSpPr txBox="1">
            <a:spLocks noChangeArrowheads="1"/>
          </p:cNvSpPr>
          <p:nvPr/>
        </p:nvSpPr>
        <p:spPr bwMode="auto">
          <a:xfrm>
            <a:off x="381000" y="4953000"/>
            <a:ext cx="5638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+mn-lt"/>
                <a:ea typeface="楷体_GB2312" pitchFamily="49" charset="-122"/>
              </a:rPr>
              <a:t>离平面等远处的场强大小都相等。</a:t>
            </a:r>
            <a:endParaRPr lang="zh-CN" altLang="en-US" sz="2800" b="1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2272" name="Text Box 1136"/>
          <p:cNvSpPr txBox="1">
            <a:spLocks noChangeArrowheads="1"/>
          </p:cNvSpPr>
          <p:nvPr/>
        </p:nvSpPr>
        <p:spPr bwMode="auto">
          <a:xfrm>
            <a:off x="304800" y="3048000"/>
            <a:ext cx="5943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latin typeface="+mn-lt"/>
                <a:ea typeface="楷体_GB2312" pitchFamily="49" charset="-122"/>
              </a:rPr>
              <a:t>当</a:t>
            </a:r>
            <a:r>
              <a:rPr lang="zh-CN" altLang="en-US" sz="2800" b="1">
                <a:solidFill>
                  <a:srgbClr val="FF33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&gt;0时，</a:t>
            </a:r>
            <a:r>
              <a:rPr lang="zh-CN" altLang="en-US" sz="2800" b="1">
                <a:solidFill>
                  <a:srgbClr val="FF3300"/>
                </a:solidFill>
                <a:latin typeface="+mn-lt"/>
                <a:ea typeface="楷体_GB2312" pitchFamily="49" charset="-122"/>
              </a:rPr>
              <a:t>场强方向指离平面。</a:t>
            </a:r>
            <a:endParaRPr lang="zh-CN" altLang="en-US" sz="2800" b="1">
              <a:solidFill>
                <a:srgbClr val="FF33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latin typeface="+mn-lt"/>
                <a:ea typeface="楷体_GB2312" pitchFamily="49" charset="-122"/>
              </a:rPr>
              <a:t>当</a:t>
            </a:r>
            <a:r>
              <a:rPr lang="zh-CN" altLang="en-US" sz="2800" b="1">
                <a:solidFill>
                  <a:srgbClr val="FF33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&lt;0时，</a:t>
            </a:r>
            <a:r>
              <a:rPr lang="zh-CN" altLang="en-US" sz="2800" b="1">
                <a:solidFill>
                  <a:srgbClr val="FF3300"/>
                </a:solidFill>
                <a:latin typeface="+mn-lt"/>
                <a:ea typeface="楷体_GB2312" pitchFamily="49" charset="-122"/>
              </a:rPr>
              <a:t>场强方向指向平面。</a:t>
            </a:r>
            <a:endParaRPr lang="zh-CN" altLang="en-US" sz="2800" b="1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2273" name="Text Box 1137"/>
          <p:cNvSpPr txBox="1">
            <a:spLocks noChangeArrowheads="1"/>
          </p:cNvSpPr>
          <p:nvPr/>
        </p:nvSpPr>
        <p:spPr bwMode="auto">
          <a:xfrm>
            <a:off x="381000" y="5486400"/>
            <a:ext cx="87630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选一轴垂直于带电平面的</a:t>
            </a:r>
            <a:r>
              <a:rPr lang="zh-CN" altLang="en-US" sz="2800" b="1" dirty="0">
                <a:solidFill>
                  <a:srgbClr val="3333FF"/>
                </a:solidFill>
                <a:latin typeface="+mn-lt"/>
              </a:rPr>
              <a:t>圆筒式封闭面作为高斯面</a:t>
            </a:r>
            <a:r>
              <a:rPr lang="zh-CN" altLang="en-US" sz="3200" b="1" i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zh-CN" sz="3200" b="1" i="1" dirty="0">
                <a:solidFill>
                  <a:srgbClr val="3333FF"/>
                </a:solidFill>
                <a:latin typeface="+mn-lt"/>
              </a:rPr>
              <a:t>S</a:t>
            </a:r>
            <a:r>
              <a:rPr lang="en-US" altLang="zh-CN" sz="2800" b="1" dirty="0">
                <a:latin typeface="+mn-lt"/>
              </a:rPr>
              <a:t>，</a:t>
            </a:r>
            <a:r>
              <a:rPr lang="zh-CN" altLang="en-US" sz="2800" b="1" dirty="0">
                <a:latin typeface="+mn-lt"/>
              </a:rPr>
              <a:t>带电平面平分此圆筒，场点 </a:t>
            </a:r>
            <a:r>
              <a:rPr lang="en-US" altLang="zh-CN" sz="3200" b="1" i="1" dirty="0">
                <a:latin typeface="+mn-lt"/>
              </a:rPr>
              <a:t>P</a:t>
            </a:r>
            <a:r>
              <a:rPr lang="zh-CN" altLang="en-US" sz="2800" b="1" dirty="0">
                <a:latin typeface="+mn-lt"/>
              </a:rPr>
              <a:t>位于它的一个底面上。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3" name="Group 1138"/>
          <p:cNvGrpSpPr/>
          <p:nvPr/>
        </p:nvGrpSpPr>
        <p:grpSpPr bwMode="auto">
          <a:xfrm>
            <a:off x="6026150" y="1562100"/>
            <a:ext cx="2324100" cy="1400175"/>
            <a:chOff x="3796" y="984"/>
            <a:chExt cx="1464" cy="882"/>
          </a:xfrm>
        </p:grpSpPr>
        <p:grpSp>
          <p:nvGrpSpPr>
            <p:cNvPr id="56340" name="Group 1134"/>
            <p:cNvGrpSpPr/>
            <p:nvPr/>
          </p:nvGrpSpPr>
          <p:grpSpPr bwMode="auto">
            <a:xfrm>
              <a:off x="3796" y="984"/>
              <a:ext cx="1464" cy="882"/>
              <a:chOff x="3768" y="2352"/>
              <a:chExt cx="1464" cy="882"/>
            </a:xfrm>
          </p:grpSpPr>
          <p:grpSp>
            <p:nvGrpSpPr>
              <p:cNvPr id="56346" name="Group 1131"/>
              <p:cNvGrpSpPr/>
              <p:nvPr/>
            </p:nvGrpSpPr>
            <p:grpSpPr bwMode="auto">
              <a:xfrm>
                <a:off x="4608" y="2544"/>
                <a:ext cx="624" cy="672"/>
                <a:chOff x="4608" y="2544"/>
                <a:chExt cx="624" cy="672"/>
              </a:xfrm>
            </p:grpSpPr>
            <p:sp>
              <p:nvSpPr>
                <p:cNvPr id="34863" name="Oval 1080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240" cy="672"/>
                </a:xfrm>
                <a:prstGeom prst="ellipse">
                  <a:avLst/>
                </a:prstGeom>
                <a:solidFill>
                  <a:srgbClr val="CC9900"/>
                </a:solidFill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4864" name="Line 1086"/>
                <p:cNvSpPr>
                  <a:spLocks noChangeShapeType="1"/>
                </p:cNvSpPr>
                <p:nvPr/>
              </p:nvSpPr>
              <p:spPr bwMode="auto">
                <a:xfrm>
                  <a:off x="4608" y="2544"/>
                  <a:ext cx="480" cy="0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4865" name="Line 1087"/>
                <p:cNvSpPr>
                  <a:spLocks noChangeShapeType="1"/>
                </p:cNvSpPr>
                <p:nvPr/>
              </p:nvSpPr>
              <p:spPr bwMode="auto">
                <a:xfrm flipV="1">
                  <a:off x="4608" y="3200"/>
                  <a:ext cx="496" cy="16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</p:grpSp>
          <p:sp>
            <p:nvSpPr>
              <p:cNvPr id="34845" name="Line 1088"/>
              <p:cNvSpPr>
                <a:spLocks noChangeShapeType="1"/>
              </p:cNvSpPr>
              <p:nvPr/>
            </p:nvSpPr>
            <p:spPr bwMode="auto">
              <a:xfrm>
                <a:off x="4224" y="2556"/>
                <a:ext cx="336" cy="0"/>
              </a:xfrm>
              <a:prstGeom prst="line">
                <a:avLst/>
              </a:prstGeom>
              <a:noFill/>
              <a:ln w="41275" cap="rnd">
                <a:solidFill>
                  <a:srgbClr val="99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4846" name="Line 108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336" cy="0"/>
              </a:xfrm>
              <a:prstGeom prst="line">
                <a:avLst/>
              </a:prstGeom>
              <a:noFill/>
              <a:ln w="41275" cap="rnd">
                <a:solidFill>
                  <a:srgbClr val="99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grpSp>
            <p:nvGrpSpPr>
              <p:cNvPr id="56349" name="Group 1133"/>
              <p:cNvGrpSpPr/>
              <p:nvPr/>
            </p:nvGrpSpPr>
            <p:grpSpPr bwMode="auto">
              <a:xfrm>
                <a:off x="3768" y="2352"/>
                <a:ext cx="432" cy="882"/>
                <a:chOff x="3552" y="2340"/>
                <a:chExt cx="432" cy="882"/>
              </a:xfrm>
            </p:grpSpPr>
            <p:sp>
              <p:nvSpPr>
                <p:cNvPr id="34849" name="Line 1083"/>
                <p:cNvSpPr>
                  <a:spLocks noChangeShapeType="1"/>
                </p:cNvSpPr>
                <p:nvPr/>
              </p:nvSpPr>
              <p:spPr bwMode="auto">
                <a:xfrm flipV="1">
                  <a:off x="3769" y="2544"/>
                  <a:ext cx="215" cy="6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4850" name="Line 1084"/>
                <p:cNvSpPr>
                  <a:spLocks noChangeShapeType="1"/>
                </p:cNvSpPr>
                <p:nvPr/>
              </p:nvSpPr>
              <p:spPr bwMode="auto">
                <a:xfrm flipV="1">
                  <a:off x="3801" y="3216"/>
                  <a:ext cx="183" cy="6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graphicFrame>
              <p:nvGraphicFramePr>
                <p:cNvPr id="56353" name="Object 3"/>
                <p:cNvGraphicFramePr>
                  <a:graphicFrameLocks noChangeAspect="1"/>
                </p:cNvGraphicFramePr>
                <p:nvPr/>
              </p:nvGraphicFramePr>
              <p:xfrm>
                <a:off x="3552" y="2340"/>
                <a:ext cx="29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408" name="公式" r:id="rId3" imgW="469900" imgH="304800" progId="Equation.3">
                        <p:embed/>
                      </p:oleObj>
                    </mc:Choice>
                    <mc:Fallback>
                      <p:oleObj name="公式" r:id="rId3" imgW="469900" imgH="304800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340"/>
                              <a:ext cx="297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6354" name="Group 1098"/>
                <p:cNvGrpSpPr/>
                <p:nvPr/>
              </p:nvGrpSpPr>
              <p:grpSpPr bwMode="auto">
                <a:xfrm>
                  <a:off x="3657" y="2548"/>
                  <a:ext cx="240" cy="672"/>
                  <a:chOff x="1200" y="2496"/>
                  <a:chExt cx="240" cy="672"/>
                </a:xfrm>
              </p:grpSpPr>
              <p:sp>
                <p:nvSpPr>
                  <p:cNvPr id="34856" name="Oval 109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96"/>
                    <a:ext cx="240" cy="672"/>
                  </a:xfrm>
                  <a:prstGeom prst="ellipse">
                    <a:avLst/>
                  </a:prstGeom>
                  <a:noFill/>
                  <a:ln w="41275">
                    <a:solidFill>
                      <a:srgbClr val="99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4857" name="Line 1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0" y="2592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4858" name="Line 1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0" y="2678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4859" name="Line 1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28" y="2746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4860" name="Line 1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2832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4861" name="Line 1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2928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4862" name="Freeform 1105"/>
                  <p:cNvSpPr/>
                  <p:nvPr/>
                </p:nvSpPr>
                <p:spPr bwMode="auto">
                  <a:xfrm>
                    <a:off x="1200" y="2547"/>
                    <a:ext cx="163" cy="189"/>
                  </a:xfrm>
                  <a:custGeom>
                    <a:avLst/>
                    <a:gdLst>
                      <a:gd name="T0" fmla="*/ 163 w 163"/>
                      <a:gd name="T1" fmla="*/ 0 h 189"/>
                      <a:gd name="T2" fmla="*/ 0 w 163"/>
                      <a:gd name="T3" fmla="*/ 189 h 189"/>
                      <a:gd name="T4" fmla="*/ 0 60000 65536"/>
                      <a:gd name="T5" fmla="*/ 0 60000 65536"/>
                      <a:gd name="T6" fmla="*/ 0 w 163"/>
                      <a:gd name="T7" fmla="*/ 0 h 189"/>
                      <a:gd name="T8" fmla="*/ 163 w 163"/>
                      <a:gd name="T9" fmla="*/ 189 h 18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63" h="189">
                        <a:moveTo>
                          <a:pt x="163" y="0"/>
                        </a:moveTo>
                        <a:lnTo>
                          <a:pt x="0" y="189"/>
                        </a:lnTo>
                      </a:path>
                    </a:pathLst>
                  </a:cu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</p:grpSp>
            <p:sp>
              <p:nvSpPr>
                <p:cNvPr id="34852" name="Line 1110"/>
                <p:cNvSpPr>
                  <a:spLocks noChangeShapeType="1"/>
                </p:cNvSpPr>
                <p:nvPr/>
              </p:nvSpPr>
              <p:spPr bwMode="auto">
                <a:xfrm>
                  <a:off x="3846" y="2614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4853" name="Line 1111"/>
                <p:cNvSpPr>
                  <a:spLocks noChangeShapeType="1"/>
                </p:cNvSpPr>
                <p:nvPr/>
              </p:nvSpPr>
              <p:spPr bwMode="auto">
                <a:xfrm>
                  <a:off x="3897" y="2824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4854" name="Line 1112"/>
                <p:cNvSpPr>
                  <a:spLocks noChangeShapeType="1"/>
                </p:cNvSpPr>
                <p:nvPr/>
              </p:nvSpPr>
              <p:spPr bwMode="auto">
                <a:xfrm flipH="1">
                  <a:off x="3897" y="3013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4855" name="Line 1113"/>
                <p:cNvSpPr>
                  <a:spLocks noChangeShapeType="1"/>
                </p:cNvSpPr>
                <p:nvPr/>
              </p:nvSpPr>
              <p:spPr bwMode="auto">
                <a:xfrm flipH="1">
                  <a:off x="3849" y="3142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</p:grpSp>
          <p:sp>
            <p:nvSpPr>
              <p:cNvPr id="34848" name="Oval 1085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240" cy="672"/>
              </a:xfrm>
              <a:prstGeom prst="ellipse">
                <a:avLst/>
              </a:prstGeom>
              <a:noFill/>
              <a:ln w="41275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grpSp>
          <p:nvGrpSpPr>
            <p:cNvPr id="56341" name="Group 1129"/>
            <p:cNvGrpSpPr/>
            <p:nvPr/>
          </p:nvGrpSpPr>
          <p:grpSpPr bwMode="auto">
            <a:xfrm>
              <a:off x="4692" y="1260"/>
              <a:ext cx="34" cy="480"/>
              <a:chOff x="4645" y="1281"/>
              <a:chExt cx="34" cy="480"/>
            </a:xfrm>
          </p:grpSpPr>
          <p:sp>
            <p:nvSpPr>
              <p:cNvPr id="34840" name="Line 1106"/>
              <p:cNvSpPr>
                <a:spLocks noChangeShapeType="1"/>
              </p:cNvSpPr>
              <p:nvPr/>
            </p:nvSpPr>
            <p:spPr bwMode="auto">
              <a:xfrm>
                <a:off x="4665" y="1281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4841" name="Line 1107"/>
              <p:cNvSpPr>
                <a:spLocks noChangeShapeType="1"/>
              </p:cNvSpPr>
              <p:nvPr/>
            </p:nvSpPr>
            <p:spPr bwMode="auto">
              <a:xfrm>
                <a:off x="4675" y="1425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4842" name="Line 1108"/>
              <p:cNvSpPr>
                <a:spLocks noChangeShapeType="1"/>
              </p:cNvSpPr>
              <p:nvPr/>
            </p:nvSpPr>
            <p:spPr bwMode="auto">
              <a:xfrm flipH="1">
                <a:off x="4677" y="1569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4843" name="Line 1109"/>
              <p:cNvSpPr>
                <a:spLocks noChangeShapeType="1"/>
              </p:cNvSpPr>
              <p:nvPr/>
            </p:nvSpPr>
            <p:spPr bwMode="auto">
              <a:xfrm flipH="1">
                <a:off x="4645" y="1713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</p:grpSp>
      <p:grpSp>
        <p:nvGrpSpPr>
          <p:cNvPr id="9" name="Group 1120"/>
          <p:cNvGrpSpPr/>
          <p:nvPr/>
        </p:nvGrpSpPr>
        <p:grpSpPr bwMode="auto">
          <a:xfrm>
            <a:off x="8024813" y="1809750"/>
            <a:ext cx="403225" cy="820738"/>
            <a:chOff x="1382" y="2128"/>
            <a:chExt cx="223" cy="517"/>
          </a:xfrm>
        </p:grpSpPr>
        <p:sp>
          <p:nvSpPr>
            <p:cNvPr id="34836" name="Text Box 1121"/>
            <p:cNvSpPr txBox="1">
              <a:spLocks noChangeArrowheads="1"/>
            </p:cNvSpPr>
            <p:nvPr/>
          </p:nvSpPr>
          <p:spPr bwMode="auto">
            <a:xfrm>
              <a:off x="1392" y="2160"/>
              <a:ext cx="180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4400" b="1">
                  <a:solidFill>
                    <a:srgbClr val="CC0000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28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4837" name="Text Box 1122"/>
            <p:cNvSpPr txBox="1">
              <a:spLocks noChangeArrowheads="1"/>
            </p:cNvSpPr>
            <p:nvPr/>
          </p:nvSpPr>
          <p:spPr bwMode="auto">
            <a:xfrm>
              <a:off x="1382" y="2128"/>
              <a:ext cx="22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P</a:t>
              </a:r>
              <a:endParaRPr kumimoji="1" lang="en-US" altLang="zh-CN" sz="2800" b="1"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10" name="Group 1128"/>
          <p:cNvGrpSpPr/>
          <p:nvPr/>
        </p:nvGrpSpPr>
        <p:grpSpPr bwMode="auto">
          <a:xfrm>
            <a:off x="8197850" y="2406650"/>
            <a:ext cx="609600" cy="406400"/>
            <a:chOff x="5136" y="2880"/>
            <a:chExt cx="384" cy="256"/>
          </a:xfrm>
        </p:grpSpPr>
        <p:graphicFrame>
          <p:nvGraphicFramePr>
            <p:cNvPr id="56336" name="Object 2"/>
            <p:cNvGraphicFramePr>
              <a:graphicFrameLocks noChangeAspect="1"/>
            </p:cNvGraphicFramePr>
            <p:nvPr/>
          </p:nvGraphicFramePr>
          <p:xfrm>
            <a:off x="5328" y="2928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9" name="公式" r:id="rId5" imgW="304800" imgH="330200" progId="Equation.3">
                    <p:embed/>
                  </p:oleObj>
                </mc:Choice>
                <mc:Fallback>
                  <p:oleObj name="公式" r:id="rId5" imgW="304800" imgH="330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28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Line 1095"/>
            <p:cNvSpPr>
              <a:spLocks noChangeShapeType="1"/>
            </p:cNvSpPr>
            <p:nvPr/>
          </p:nvSpPr>
          <p:spPr bwMode="auto">
            <a:xfrm>
              <a:off x="5136" y="2880"/>
              <a:ext cx="308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9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8" grpId="0" autoUpdateAnimBg="0"/>
      <p:bldP spid="92169" grpId="0" autoUpdateAnimBg="0"/>
      <p:bldP spid="92214" grpId="0" autoUpdateAnimBg="0"/>
      <p:bldP spid="92259" grpId="0" autoUpdateAnimBg="0"/>
      <p:bldP spid="92271" grpId="0" autoUpdateAnimBg="0"/>
      <p:bldP spid="92272" grpId="0" autoUpdateAnimBg="0"/>
      <p:bldP spid="922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90A17-38E0-4130-9925-DA843109C754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4688" name="Object 2"/>
          <p:cNvGraphicFramePr>
            <a:graphicFrameLocks noChangeAspect="1"/>
          </p:cNvGraphicFramePr>
          <p:nvPr/>
        </p:nvGraphicFramePr>
        <p:xfrm>
          <a:off x="1042988" y="2668588"/>
          <a:ext cx="38322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2" name="Equation" r:id="rId1" imgW="1497965" imgH="317500" progId="Equation.DSMT4">
                  <p:embed/>
                </p:oleObj>
              </mc:Choice>
              <mc:Fallback>
                <p:oleObj name="Equation" r:id="rId1" imgW="1497965" imgH="31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68588"/>
                        <a:ext cx="38322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89" name="Object 3"/>
          <p:cNvGraphicFramePr>
            <a:graphicFrameLocks noChangeAspect="1"/>
          </p:cNvGraphicFramePr>
          <p:nvPr/>
        </p:nvGraphicFramePr>
        <p:xfrm>
          <a:off x="914400" y="4221163"/>
          <a:ext cx="29940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3" name="Equation" r:id="rId3" imgW="1016000" imgH="342900" progId="Equation.3">
                  <p:embed/>
                </p:oleObj>
              </mc:Choice>
              <mc:Fallback>
                <p:oleObj name="Equation" r:id="rId3" imgW="10160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21163"/>
                        <a:ext cx="29940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873250" y="5149850"/>
            <a:ext cx="5486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场强方向垂直于带电平面。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3231" name="Text Box 47"/>
          <p:cNvSpPr txBox="1">
            <a:spLocks noChangeArrowheads="1"/>
          </p:cNvSpPr>
          <p:nvPr/>
        </p:nvSpPr>
        <p:spPr bwMode="auto">
          <a:xfrm>
            <a:off x="228600" y="228600"/>
            <a:ext cx="4191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+mn-lt"/>
              </a:rPr>
              <a:t>圆筒侧面上电通量为零；</a:t>
            </a:r>
            <a:endParaRPr lang="zh-CN" altLang="en-US" sz="2800" b="1">
              <a:latin typeface="+mn-lt"/>
            </a:endParaRPr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228600" y="762000"/>
            <a:ext cx="4800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+mn-lt"/>
              </a:rPr>
              <a:t>两个底面上场强相等、电通量相等，均为穿出。</a:t>
            </a:r>
            <a:endParaRPr lang="zh-CN" altLang="en-US" b="1">
              <a:latin typeface="+mn-lt"/>
            </a:endParaRPr>
          </a:p>
        </p:txBody>
      </p:sp>
      <p:grpSp>
        <p:nvGrpSpPr>
          <p:cNvPr id="2" name="Group 94"/>
          <p:cNvGrpSpPr/>
          <p:nvPr/>
        </p:nvGrpSpPr>
        <p:grpSpPr bwMode="auto">
          <a:xfrm>
            <a:off x="6026150" y="762000"/>
            <a:ext cx="2781300" cy="3448050"/>
            <a:chOff x="3796" y="480"/>
            <a:chExt cx="1752" cy="2172"/>
          </a:xfrm>
        </p:grpSpPr>
        <p:grpSp>
          <p:nvGrpSpPr>
            <p:cNvPr id="58386" name="Group 49"/>
            <p:cNvGrpSpPr/>
            <p:nvPr/>
          </p:nvGrpSpPr>
          <p:grpSpPr bwMode="auto">
            <a:xfrm>
              <a:off x="3888" y="480"/>
              <a:ext cx="1344" cy="2172"/>
              <a:chOff x="3860" y="1848"/>
              <a:chExt cx="1344" cy="2172"/>
            </a:xfrm>
          </p:grpSpPr>
          <p:sp>
            <p:nvSpPr>
              <p:cNvPr id="35898" name="Line 50"/>
              <p:cNvSpPr>
                <a:spLocks noChangeShapeType="1"/>
              </p:cNvSpPr>
              <p:nvPr/>
            </p:nvSpPr>
            <p:spPr bwMode="auto">
              <a:xfrm>
                <a:off x="4212" y="2184"/>
                <a:ext cx="0" cy="480"/>
              </a:xfrm>
              <a:prstGeom prst="line">
                <a:avLst/>
              </a:prstGeom>
              <a:noFill/>
              <a:ln w="31750">
                <a:solidFill>
                  <a:srgbClr val="CC99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899" name="AutoShape 51"/>
              <p:cNvSpPr>
                <a:spLocks noChangeArrowheads="1"/>
              </p:cNvSpPr>
              <p:nvPr/>
            </p:nvSpPr>
            <p:spPr bwMode="auto">
              <a:xfrm rot="-1775187">
                <a:off x="3860" y="2398"/>
                <a:ext cx="1344" cy="1014"/>
              </a:xfrm>
              <a:prstGeom prst="parallelogram">
                <a:avLst>
                  <a:gd name="adj" fmla="val 56558"/>
                </a:avLst>
              </a:prstGeom>
              <a:solidFill>
                <a:srgbClr val="CC99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graphicFrame>
            <p:nvGraphicFramePr>
              <p:cNvPr id="58426" name="Object 10"/>
              <p:cNvGraphicFramePr>
                <a:graphicFrameLocks noChangeAspect="1"/>
              </p:cNvGraphicFramePr>
              <p:nvPr/>
            </p:nvGraphicFramePr>
            <p:xfrm>
              <a:off x="4272" y="3312"/>
              <a:ext cx="17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24" name="公式" r:id="rId5" imgW="279400" imgH="228600" progId="Equation.3">
                      <p:embed/>
                    </p:oleObj>
                  </mc:Choice>
                  <mc:Fallback>
                    <p:oleObj name="公式" r:id="rId5" imgW="2794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3312"/>
                            <a:ext cx="17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00" name="Line 53"/>
              <p:cNvSpPr>
                <a:spLocks noChangeShapeType="1"/>
              </p:cNvSpPr>
              <p:nvPr/>
            </p:nvSpPr>
            <p:spPr bwMode="auto">
              <a:xfrm>
                <a:off x="4860" y="1848"/>
                <a:ext cx="0" cy="480"/>
              </a:xfrm>
              <a:prstGeom prst="line">
                <a:avLst/>
              </a:prstGeom>
              <a:noFill/>
              <a:ln w="31750">
                <a:solidFill>
                  <a:srgbClr val="CC99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901" name="Line 54"/>
              <p:cNvSpPr>
                <a:spLocks noChangeShapeType="1"/>
              </p:cNvSpPr>
              <p:nvPr/>
            </p:nvSpPr>
            <p:spPr bwMode="auto">
              <a:xfrm flipH="1" flipV="1">
                <a:off x="4860" y="3192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CC99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902" name="Line 55"/>
              <p:cNvSpPr>
                <a:spLocks noChangeShapeType="1"/>
              </p:cNvSpPr>
              <p:nvPr/>
            </p:nvSpPr>
            <p:spPr bwMode="auto">
              <a:xfrm>
                <a:off x="4212" y="3540"/>
                <a:ext cx="0" cy="480"/>
              </a:xfrm>
              <a:prstGeom prst="line">
                <a:avLst/>
              </a:prstGeom>
              <a:noFill/>
              <a:ln w="31750">
                <a:solidFill>
                  <a:srgbClr val="CC99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grpSp>
          <p:nvGrpSpPr>
            <p:cNvPr id="58387" name="Group 57"/>
            <p:cNvGrpSpPr/>
            <p:nvPr/>
          </p:nvGrpSpPr>
          <p:grpSpPr bwMode="auto">
            <a:xfrm>
              <a:off x="3796" y="984"/>
              <a:ext cx="1464" cy="882"/>
              <a:chOff x="3768" y="2352"/>
              <a:chExt cx="1464" cy="882"/>
            </a:xfrm>
          </p:grpSpPr>
          <p:grpSp>
            <p:nvGrpSpPr>
              <p:cNvPr id="58401" name="Group 58"/>
              <p:cNvGrpSpPr/>
              <p:nvPr/>
            </p:nvGrpSpPr>
            <p:grpSpPr bwMode="auto">
              <a:xfrm>
                <a:off x="4608" y="2544"/>
                <a:ext cx="624" cy="672"/>
                <a:chOff x="4608" y="2544"/>
                <a:chExt cx="624" cy="672"/>
              </a:xfrm>
            </p:grpSpPr>
            <p:sp>
              <p:nvSpPr>
                <p:cNvPr id="35895" name="Oval 59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240" cy="672"/>
                </a:xfrm>
                <a:prstGeom prst="ellipse">
                  <a:avLst/>
                </a:prstGeom>
                <a:solidFill>
                  <a:srgbClr val="CC9900"/>
                </a:solidFill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5896" name="Line 60"/>
                <p:cNvSpPr>
                  <a:spLocks noChangeShapeType="1"/>
                </p:cNvSpPr>
                <p:nvPr/>
              </p:nvSpPr>
              <p:spPr bwMode="auto">
                <a:xfrm>
                  <a:off x="4608" y="2544"/>
                  <a:ext cx="480" cy="0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589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608" y="3200"/>
                  <a:ext cx="496" cy="16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</p:grpSp>
          <p:sp>
            <p:nvSpPr>
              <p:cNvPr id="35877" name="Line 62"/>
              <p:cNvSpPr>
                <a:spLocks noChangeShapeType="1"/>
              </p:cNvSpPr>
              <p:nvPr/>
            </p:nvSpPr>
            <p:spPr bwMode="auto">
              <a:xfrm>
                <a:off x="4224" y="2556"/>
                <a:ext cx="336" cy="0"/>
              </a:xfrm>
              <a:prstGeom prst="line">
                <a:avLst/>
              </a:prstGeom>
              <a:noFill/>
              <a:ln w="41275" cap="rnd">
                <a:solidFill>
                  <a:srgbClr val="99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878" name="Line 63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336" cy="0"/>
              </a:xfrm>
              <a:prstGeom prst="line">
                <a:avLst/>
              </a:prstGeom>
              <a:noFill/>
              <a:ln w="41275" cap="rnd">
                <a:solidFill>
                  <a:srgbClr val="99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grpSp>
            <p:nvGrpSpPr>
              <p:cNvPr id="58404" name="Group 64"/>
              <p:cNvGrpSpPr/>
              <p:nvPr/>
            </p:nvGrpSpPr>
            <p:grpSpPr bwMode="auto">
              <a:xfrm>
                <a:off x="3768" y="2352"/>
                <a:ext cx="432" cy="882"/>
                <a:chOff x="3552" y="2340"/>
                <a:chExt cx="432" cy="882"/>
              </a:xfrm>
            </p:grpSpPr>
            <p:sp>
              <p:nvSpPr>
                <p:cNvPr id="3588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769" y="2544"/>
                  <a:ext cx="215" cy="6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588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801" y="3216"/>
                  <a:ext cx="183" cy="6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graphicFrame>
              <p:nvGraphicFramePr>
                <p:cNvPr id="58408" name="Object 9"/>
                <p:cNvGraphicFramePr>
                  <a:graphicFrameLocks noChangeAspect="1"/>
                </p:cNvGraphicFramePr>
                <p:nvPr/>
              </p:nvGraphicFramePr>
              <p:xfrm>
                <a:off x="3552" y="2340"/>
                <a:ext cx="29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525" name="公式" r:id="rId7" imgW="469900" imgH="304800" progId="Equation.3">
                        <p:embed/>
                      </p:oleObj>
                    </mc:Choice>
                    <mc:Fallback>
                      <p:oleObj name="公式" r:id="rId7" imgW="469900" imgH="3048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340"/>
                              <a:ext cx="297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8409" name="Group 68"/>
                <p:cNvGrpSpPr/>
                <p:nvPr/>
              </p:nvGrpSpPr>
              <p:grpSpPr bwMode="auto">
                <a:xfrm>
                  <a:off x="3657" y="2548"/>
                  <a:ext cx="240" cy="672"/>
                  <a:chOff x="1200" y="2496"/>
                  <a:chExt cx="240" cy="672"/>
                </a:xfrm>
              </p:grpSpPr>
              <p:sp>
                <p:nvSpPr>
                  <p:cNvPr id="35888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96"/>
                    <a:ext cx="240" cy="672"/>
                  </a:xfrm>
                  <a:prstGeom prst="ellipse">
                    <a:avLst/>
                  </a:prstGeom>
                  <a:noFill/>
                  <a:ln w="41275">
                    <a:solidFill>
                      <a:srgbClr val="99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5889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0" y="2592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5890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0" y="2678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5891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28" y="2746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5892" name="Line 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2832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5893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2928"/>
                    <a:ext cx="192" cy="240"/>
                  </a:xfrm>
                  <a:prstGeom prst="line">
                    <a:avLst/>
                  </a:pr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  <p:sp>
                <p:nvSpPr>
                  <p:cNvPr id="35894" name="Freeform 75"/>
                  <p:cNvSpPr/>
                  <p:nvPr/>
                </p:nvSpPr>
                <p:spPr bwMode="auto">
                  <a:xfrm>
                    <a:off x="1200" y="2547"/>
                    <a:ext cx="163" cy="189"/>
                  </a:xfrm>
                  <a:custGeom>
                    <a:avLst/>
                    <a:gdLst>
                      <a:gd name="T0" fmla="*/ 163 w 163"/>
                      <a:gd name="T1" fmla="*/ 0 h 189"/>
                      <a:gd name="T2" fmla="*/ 0 w 163"/>
                      <a:gd name="T3" fmla="*/ 189 h 189"/>
                      <a:gd name="T4" fmla="*/ 0 60000 65536"/>
                      <a:gd name="T5" fmla="*/ 0 60000 65536"/>
                      <a:gd name="T6" fmla="*/ 0 w 163"/>
                      <a:gd name="T7" fmla="*/ 0 h 189"/>
                      <a:gd name="T8" fmla="*/ 163 w 163"/>
                      <a:gd name="T9" fmla="*/ 189 h 18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63" h="189">
                        <a:moveTo>
                          <a:pt x="163" y="0"/>
                        </a:moveTo>
                        <a:lnTo>
                          <a:pt x="0" y="189"/>
                        </a:lnTo>
                      </a:path>
                    </a:pathLst>
                  </a:custGeom>
                  <a:noFill/>
                  <a:ln w="34925">
                    <a:solidFill>
                      <a:srgbClr val="CC99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b="1">
                      <a:latin typeface="+mn-lt"/>
                    </a:endParaRPr>
                  </a:p>
                </p:txBody>
              </p:sp>
            </p:grpSp>
            <p:sp>
              <p:nvSpPr>
                <p:cNvPr id="35884" name="Line 76"/>
                <p:cNvSpPr>
                  <a:spLocks noChangeShapeType="1"/>
                </p:cNvSpPr>
                <p:nvPr/>
              </p:nvSpPr>
              <p:spPr bwMode="auto">
                <a:xfrm>
                  <a:off x="3846" y="2614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5885" name="Line 77"/>
                <p:cNvSpPr>
                  <a:spLocks noChangeShapeType="1"/>
                </p:cNvSpPr>
                <p:nvPr/>
              </p:nvSpPr>
              <p:spPr bwMode="auto">
                <a:xfrm>
                  <a:off x="3897" y="2824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588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3897" y="3013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35887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3849" y="3142"/>
                  <a:ext cx="2" cy="48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</p:grpSp>
          <p:sp>
            <p:nvSpPr>
              <p:cNvPr id="35880" name="Oval 80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240" cy="672"/>
              </a:xfrm>
              <a:prstGeom prst="ellipse">
                <a:avLst/>
              </a:prstGeom>
              <a:noFill/>
              <a:ln w="41275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sp>
          <p:nvSpPr>
            <p:cNvPr id="35864" name="Line 81"/>
            <p:cNvSpPr>
              <a:spLocks noChangeShapeType="1"/>
            </p:cNvSpPr>
            <p:nvPr/>
          </p:nvSpPr>
          <p:spPr bwMode="auto">
            <a:xfrm>
              <a:off x="4588" y="1512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pSp>
          <p:nvGrpSpPr>
            <p:cNvPr id="58389" name="Group 82"/>
            <p:cNvGrpSpPr/>
            <p:nvPr/>
          </p:nvGrpSpPr>
          <p:grpSpPr bwMode="auto">
            <a:xfrm>
              <a:off x="5052" y="1144"/>
              <a:ext cx="254" cy="517"/>
              <a:chOff x="1380" y="2128"/>
              <a:chExt cx="223" cy="517"/>
            </a:xfrm>
          </p:grpSpPr>
          <p:sp>
            <p:nvSpPr>
              <p:cNvPr id="35874" name="Text Box 83"/>
              <p:cNvSpPr txBox="1">
                <a:spLocks noChangeArrowheads="1"/>
              </p:cNvSpPr>
              <p:nvPr/>
            </p:nvSpPr>
            <p:spPr bwMode="auto">
              <a:xfrm>
                <a:off x="1390" y="2160"/>
                <a:ext cx="180" cy="4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4400" b="1">
                    <a:solidFill>
                      <a:srgbClr val="CC0000"/>
                    </a:solidFill>
                    <a:latin typeface="+mn-lt"/>
                    <a:ea typeface="楷体_GB2312" pitchFamily="49" charset="-122"/>
                  </a:rPr>
                  <a:t>.</a:t>
                </a:r>
                <a:endParaRPr kumimoji="1" lang="zh-CN" altLang="en-US" sz="2800" b="1">
                  <a:latin typeface="+mn-lt"/>
                  <a:ea typeface="楷体_GB2312" pitchFamily="49" charset="-122"/>
                </a:endParaRPr>
              </a:p>
            </p:txBody>
          </p:sp>
          <p:sp>
            <p:nvSpPr>
              <p:cNvPr id="35875" name="Text Box 84"/>
              <p:cNvSpPr txBox="1">
                <a:spLocks noChangeArrowheads="1"/>
              </p:cNvSpPr>
              <p:nvPr/>
            </p:nvSpPr>
            <p:spPr bwMode="auto">
              <a:xfrm>
                <a:off x="1380" y="2128"/>
                <a:ext cx="22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800" b="1" i="1">
                    <a:latin typeface="+mn-lt"/>
                    <a:ea typeface="楷体_GB2312" pitchFamily="49" charset="-122"/>
                  </a:rPr>
                  <a:t>P</a:t>
                </a:r>
                <a:endParaRPr kumimoji="1" lang="en-US" altLang="zh-CN" sz="2800" b="1">
                  <a:latin typeface="+mn-lt"/>
                  <a:ea typeface="楷体_GB2312" pitchFamily="49" charset="-122"/>
                </a:endParaRPr>
              </a:p>
            </p:txBody>
          </p:sp>
        </p:grpSp>
        <p:sp>
          <p:nvSpPr>
            <p:cNvPr id="58390" name="Text Box 85"/>
            <p:cNvSpPr txBox="1">
              <a:spLocks noChangeArrowheads="1"/>
            </p:cNvSpPr>
            <p:nvPr/>
          </p:nvSpPr>
          <p:spPr bwMode="auto">
            <a:xfrm>
              <a:off x="4492" y="140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o</a:t>
              </a:r>
              <a:endParaRPr lang="en-US" altLang="zh-CN" sz="2800">
                <a:ea typeface="楷体_GB2312" pitchFamily="49" charset="-122"/>
              </a:endParaRPr>
            </a:p>
          </p:txBody>
        </p:sp>
        <p:grpSp>
          <p:nvGrpSpPr>
            <p:cNvPr id="58391" name="Group 86"/>
            <p:cNvGrpSpPr/>
            <p:nvPr/>
          </p:nvGrpSpPr>
          <p:grpSpPr bwMode="auto">
            <a:xfrm>
              <a:off x="4684" y="1272"/>
              <a:ext cx="34" cy="480"/>
              <a:chOff x="4645" y="1281"/>
              <a:chExt cx="34" cy="480"/>
            </a:xfrm>
          </p:grpSpPr>
          <p:sp>
            <p:nvSpPr>
              <p:cNvPr id="35870" name="Line 87"/>
              <p:cNvSpPr>
                <a:spLocks noChangeShapeType="1"/>
              </p:cNvSpPr>
              <p:nvPr/>
            </p:nvSpPr>
            <p:spPr bwMode="auto">
              <a:xfrm>
                <a:off x="4665" y="1281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871" name="Line 88"/>
              <p:cNvSpPr>
                <a:spLocks noChangeShapeType="1"/>
              </p:cNvSpPr>
              <p:nvPr/>
            </p:nvSpPr>
            <p:spPr bwMode="auto">
              <a:xfrm>
                <a:off x="4675" y="1425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872" name="Line 89"/>
              <p:cNvSpPr>
                <a:spLocks noChangeShapeType="1"/>
              </p:cNvSpPr>
              <p:nvPr/>
            </p:nvSpPr>
            <p:spPr bwMode="auto">
              <a:xfrm flipH="1">
                <a:off x="4677" y="1569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35873" name="Line 90"/>
              <p:cNvSpPr>
                <a:spLocks noChangeShapeType="1"/>
              </p:cNvSpPr>
              <p:nvPr/>
            </p:nvSpPr>
            <p:spPr bwMode="auto">
              <a:xfrm flipH="1">
                <a:off x="4645" y="1713"/>
                <a:ext cx="2" cy="48"/>
              </a:xfrm>
              <a:prstGeom prst="line">
                <a:avLst/>
              </a:prstGeom>
              <a:noFill/>
              <a:ln w="63500">
                <a:solidFill>
                  <a:srgbClr val="CC99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grpSp>
          <p:nvGrpSpPr>
            <p:cNvPr id="58392" name="Group 91"/>
            <p:cNvGrpSpPr/>
            <p:nvPr/>
          </p:nvGrpSpPr>
          <p:grpSpPr bwMode="auto">
            <a:xfrm>
              <a:off x="5164" y="1524"/>
              <a:ext cx="384" cy="256"/>
              <a:chOff x="5136" y="2880"/>
              <a:chExt cx="384" cy="256"/>
            </a:xfrm>
          </p:grpSpPr>
          <p:graphicFrame>
            <p:nvGraphicFramePr>
              <p:cNvPr id="58393" name="Object 8"/>
              <p:cNvGraphicFramePr>
                <a:graphicFrameLocks noChangeAspect="1"/>
              </p:cNvGraphicFramePr>
              <p:nvPr/>
            </p:nvGraphicFramePr>
            <p:xfrm>
              <a:off x="5328" y="2928"/>
              <a:ext cx="19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26" name="公式" r:id="rId9" imgW="304800" imgH="330200" progId="Equation.3">
                      <p:embed/>
                    </p:oleObj>
                  </mc:Choice>
                  <mc:Fallback>
                    <p:oleObj name="公式" r:id="rId9" imgW="304800" imgH="330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928"/>
                            <a:ext cx="19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9" name="Line 93"/>
              <p:cNvSpPr>
                <a:spLocks noChangeShapeType="1"/>
              </p:cNvSpPr>
              <p:nvPr/>
            </p:nvSpPr>
            <p:spPr bwMode="auto">
              <a:xfrm>
                <a:off x="5136" y="2880"/>
                <a:ext cx="308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  <a:tailEnd type="arrow" w="med" len="lg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</p:grpSp>
      <p:grpSp>
        <p:nvGrpSpPr>
          <p:cNvPr id="11" name="Group 95"/>
          <p:cNvGrpSpPr/>
          <p:nvPr/>
        </p:nvGrpSpPr>
        <p:grpSpPr bwMode="auto">
          <a:xfrm>
            <a:off x="4689475" y="187325"/>
            <a:ext cx="3752850" cy="955675"/>
            <a:chOff x="708" y="1128"/>
            <a:chExt cx="2364" cy="602"/>
          </a:xfrm>
        </p:grpSpPr>
        <p:graphicFrame>
          <p:nvGraphicFramePr>
            <p:cNvPr id="58384" name="Object 7"/>
            <p:cNvGraphicFramePr>
              <a:graphicFrameLocks noChangeAspect="1"/>
            </p:cNvGraphicFramePr>
            <p:nvPr/>
          </p:nvGraphicFramePr>
          <p:xfrm>
            <a:off x="1152" y="1152"/>
            <a:ext cx="192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7" name="Equation" r:id="rId11" imgW="1511300" imgH="444500" progId="Equation.3">
                    <p:embed/>
                  </p:oleObj>
                </mc:Choice>
                <mc:Fallback>
                  <p:oleObj name="Equation" r:id="rId11" imgW="1511300" imgH="444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1920" cy="55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17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385" name="Picture 97" descr="RY_14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" y="1128"/>
              <a:ext cx="417" cy="6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14690" name="Object 4"/>
          <p:cNvGraphicFramePr>
            <a:graphicFrameLocks noChangeAspect="1"/>
          </p:cNvGraphicFramePr>
          <p:nvPr/>
        </p:nvGraphicFramePr>
        <p:xfrm>
          <a:off x="1050925" y="3592513"/>
          <a:ext cx="1397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14" imgW="545465" imgH="177800" progId="Equation.3">
                  <p:embed/>
                </p:oleObj>
              </mc:Choice>
              <mc:Fallback>
                <p:oleObj name="Equation" r:id="rId14" imgW="545465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592513"/>
                        <a:ext cx="1397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5"/>
          <p:cNvGraphicFramePr>
            <a:graphicFrameLocks noChangeAspect="1"/>
          </p:cNvGraphicFramePr>
          <p:nvPr/>
        </p:nvGraphicFramePr>
        <p:xfrm>
          <a:off x="533400" y="1752600"/>
          <a:ext cx="21431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6" imgW="838200" imgH="381000" progId="Equation.3">
                  <p:embed/>
                </p:oleObj>
              </mc:Choice>
              <mc:Fallback>
                <p:oleObj name="Equation" r:id="rId16" imgW="8382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1431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6"/>
          <p:cNvGraphicFramePr>
            <a:graphicFrameLocks noChangeAspect="1"/>
          </p:cNvGraphicFramePr>
          <p:nvPr/>
        </p:nvGraphicFramePr>
        <p:xfrm>
          <a:off x="4056063" y="4124325"/>
          <a:ext cx="1346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公式" r:id="rId18" imgW="495300" imgH="368300" progId="Equation.3">
                  <p:embed/>
                </p:oleObj>
              </mc:Choice>
              <mc:Fallback>
                <p:oleObj name="公式" r:id="rId18" imgW="4953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124325"/>
                        <a:ext cx="1346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91" name="Text Box 107"/>
          <p:cNvSpPr txBox="1">
            <a:spLocks noChangeArrowheads="1"/>
          </p:cNvSpPr>
          <p:nvPr/>
        </p:nvSpPr>
        <p:spPr bwMode="auto">
          <a:xfrm>
            <a:off x="1855788" y="5705475"/>
            <a:ext cx="5181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当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&gt;0时，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场强方向指离平面。</a:t>
            </a:r>
            <a:endParaRPr lang="zh-CN" altLang="en-US" sz="28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当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&lt;0时，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场强方向指向平面。</a:t>
            </a:r>
            <a:endParaRPr lang="zh-CN" altLang="en-US" sz="28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3292" name="Line 108"/>
          <p:cNvSpPr>
            <a:spLocks noChangeShapeType="1"/>
          </p:cNvSpPr>
          <p:nvPr/>
        </p:nvSpPr>
        <p:spPr bwMode="auto">
          <a:xfrm>
            <a:off x="1604963" y="4289425"/>
            <a:ext cx="4572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3293" name="Line 109"/>
          <p:cNvSpPr>
            <a:spLocks noChangeShapeType="1"/>
          </p:cNvSpPr>
          <p:nvPr/>
        </p:nvSpPr>
        <p:spPr bwMode="auto">
          <a:xfrm>
            <a:off x="2824163" y="4100513"/>
            <a:ext cx="4572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9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utoUpdateAnimBg="0"/>
      <p:bldP spid="93231" grpId="0" autoUpdateAnimBg="0"/>
      <p:bldP spid="93232" grpId="0" autoUpdateAnimBg="0"/>
      <p:bldP spid="932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4ACC8-9A1A-46DF-B7CF-443FDB5EDDAA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8600" y="279400"/>
            <a:ext cx="4343400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高斯定理解题步骤小结：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0" y="908050"/>
            <a:ext cx="8604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（1）由电荷分布的对称性分析电场分布的对称性；</a:t>
            </a:r>
            <a:endParaRPr kumimoji="1" lang="zh-CN" altLang="en-US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1458913"/>
            <a:ext cx="8388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（2）由对称性取合适的高斯面；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0" y="4294188"/>
            <a:ext cx="9291639" cy="839788"/>
            <a:chOff x="0" y="2993"/>
            <a:chExt cx="5853" cy="529"/>
          </a:xfrm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0" y="3052"/>
              <a:ext cx="585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）由                            求出场强的大小，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并说明其方向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。</a:t>
              </a:r>
              <a:endPara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59407" name="Object 2"/>
            <p:cNvGraphicFramePr>
              <a:graphicFrameLocks noChangeAspect="1"/>
            </p:cNvGraphicFramePr>
            <p:nvPr/>
          </p:nvGraphicFramePr>
          <p:xfrm>
            <a:off x="858" y="2993"/>
            <a:ext cx="155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1" name="Equation" r:id="rId1" imgW="28041600" imgH="10363200" progId="Equation.DSMT4">
                    <p:embed/>
                  </p:oleObj>
                </mc:Choice>
                <mc:Fallback>
                  <p:oleObj name="Equation" r:id="rId1" imgW="28041600" imgH="1036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2993"/>
                          <a:ext cx="1557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26" name="AutoShape 38"/>
          <p:cNvSpPr/>
          <p:nvPr/>
        </p:nvSpPr>
        <p:spPr bwMode="auto">
          <a:xfrm>
            <a:off x="304800" y="2284413"/>
            <a:ext cx="287338" cy="1511300"/>
          </a:xfrm>
          <a:prstGeom prst="leftBrace">
            <a:avLst>
              <a:gd name="adj1" fmla="val 37615"/>
              <a:gd name="adj2" fmla="val 50000"/>
            </a:avLst>
          </a:prstGeom>
          <a:noFill/>
          <a:ln w="38100">
            <a:solidFill>
              <a:srgbClr val="CC0000"/>
            </a:solidFill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800" b="1">
              <a:solidFill>
                <a:srgbClr val="CC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520700" y="2025650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球对称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选与带电体同心的球面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520700" y="2746375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轴对称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选与带电体同轴圆柱面</a:t>
            </a:r>
            <a:endParaRPr kumimoji="1"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520700" y="3465513"/>
            <a:ext cx="83883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面对称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选轴与带电平面垂直，两底与平面等距  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           的圆柱面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84150" y="5026025"/>
            <a:ext cx="88598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电荷分布无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对称性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，只用高斯定理能求场强分布吗？</a:t>
            </a:r>
            <a:endParaRPr kumimoji="1" lang="zh-CN" altLang="en-US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9550" y="5559425"/>
            <a:ext cx="81946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但若其中每个带电体电荷分布有对称性，可以分别求出，再场强叠加求总电场。</a:t>
            </a:r>
            <a:endParaRPr kumimoji="0" lang="zh-CN" altLang="en-US" sz="2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 flipH="1">
            <a:off x="8466138" y="5000625"/>
            <a:ext cx="677862" cy="1154113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 vert="eaVert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不能</a:t>
            </a:r>
            <a:endParaRPr kumimoji="1" lang="zh-CN" altLang="en-US" sz="32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25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63491" grpId="0" autoUpdateAnimBg="0"/>
      <p:bldP spid="63492" grpId="0" autoUpdateAnimBg="0"/>
      <p:bldP spid="63526" grpId="0" animBg="1" autoUpdateAnimBg="0"/>
      <p:bldP spid="63527" grpId="0" autoUpdateAnimBg="0"/>
      <p:bldP spid="63528" grpId="0" autoUpdateAnimBg="0"/>
      <p:bldP spid="63529" grpId="0" autoUpdateAnimBg="0"/>
      <p:bldP spid="14" grpId="0"/>
      <p:bldP spid="1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C8106-ACB2-41B3-87B3-70657D8FC9C2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557463" y="1481138"/>
            <a:ext cx="2514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证明：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23850" y="1196975"/>
            <a:ext cx="2133600" cy="2133600"/>
            <a:chOff x="204" y="754"/>
            <a:chExt cx="1344" cy="1344"/>
          </a:xfrm>
        </p:grpSpPr>
        <p:sp>
          <p:nvSpPr>
            <p:cNvPr id="37964" name="Oval 7"/>
            <p:cNvSpPr>
              <a:spLocks noChangeArrowheads="1"/>
            </p:cNvSpPr>
            <p:nvPr/>
          </p:nvSpPr>
          <p:spPr bwMode="auto">
            <a:xfrm>
              <a:off x="204" y="75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D8B6D8">
                    <a:alpha val="59000"/>
                  </a:srgbClr>
                </a:gs>
                <a:gs pos="100000">
                  <a:srgbClr val="C0A2C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5" name="Line 8"/>
            <p:cNvSpPr>
              <a:spLocks noChangeShapeType="1"/>
            </p:cNvSpPr>
            <p:nvPr/>
          </p:nvSpPr>
          <p:spPr bwMode="auto">
            <a:xfrm flipH="1" flipV="1">
              <a:off x="396" y="946"/>
              <a:ext cx="48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6" name="Text Box 9"/>
            <p:cNvSpPr txBox="1">
              <a:spLocks noChangeArrowheads="1"/>
            </p:cNvSpPr>
            <p:nvPr/>
          </p:nvSpPr>
          <p:spPr bwMode="auto">
            <a:xfrm>
              <a:off x="530" y="879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7" name="Text Box 10"/>
            <p:cNvSpPr txBox="1">
              <a:spLocks noChangeArrowheads="1"/>
            </p:cNvSpPr>
            <p:nvPr/>
          </p:nvSpPr>
          <p:spPr bwMode="auto">
            <a:xfrm>
              <a:off x="752" y="131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o</a:t>
              </a:r>
              <a:endParaRPr kumimoji="1" lang="en-US" altLang="zh-CN" b="1" i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8" name="Oval 11"/>
            <p:cNvSpPr>
              <a:spLocks noChangeArrowheads="1"/>
            </p:cNvSpPr>
            <p:nvPr/>
          </p:nvSpPr>
          <p:spPr bwMode="auto">
            <a:xfrm>
              <a:off x="876" y="905"/>
              <a:ext cx="528" cy="5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C1C1C1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9" name="Line 12"/>
            <p:cNvSpPr>
              <a:spLocks noChangeShapeType="1"/>
            </p:cNvSpPr>
            <p:nvPr/>
          </p:nvSpPr>
          <p:spPr bwMode="auto">
            <a:xfrm flipV="1">
              <a:off x="1140" y="994"/>
              <a:ext cx="220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70" name="Text Box 13"/>
            <p:cNvSpPr txBox="1">
              <a:spLocks noChangeArrowheads="1"/>
            </p:cNvSpPr>
            <p:nvPr/>
          </p:nvSpPr>
          <p:spPr bwMode="auto">
            <a:xfrm>
              <a:off x="1129" y="850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71" name="Text Box 14"/>
            <p:cNvSpPr txBox="1">
              <a:spLocks noChangeArrowheads="1"/>
            </p:cNvSpPr>
            <p:nvPr/>
          </p:nvSpPr>
          <p:spPr bwMode="auto">
            <a:xfrm>
              <a:off x="1020" y="1090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o</a:t>
              </a:r>
              <a:r>
                <a:rPr kumimoji="1" lang="en-US" altLang="zh-CN" b="1">
                  <a:latin typeface="+mn-lt"/>
                  <a:ea typeface="楷体_GB2312" pitchFamily="49" charset="-122"/>
                </a:rPr>
                <a:t>'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714625" y="2127250"/>
            <a:ext cx="5972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取以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r'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为半径，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o'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为心的高斯球面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714625" y="2632075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用高斯定理：</a:t>
            </a:r>
            <a:endParaRPr kumimoji="1" lang="zh-CN" altLang="en-US" b="1"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09" name="Object 2"/>
          <p:cNvGraphicFramePr>
            <a:graphicFrameLocks noChangeAspect="1"/>
          </p:cNvGraphicFramePr>
          <p:nvPr/>
        </p:nvGraphicFramePr>
        <p:xfrm>
          <a:off x="3163888" y="4000500"/>
          <a:ext cx="19716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1" imgW="824865" imgH="444500" progId="Equation.DSMT4">
                  <p:embed/>
                </p:oleObj>
              </mc:Choice>
              <mc:Fallback>
                <p:oleObj name="Equation" r:id="rId1" imgW="824865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000500"/>
                        <a:ext cx="19716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3"/>
          <p:cNvGraphicFramePr>
            <a:graphicFrameLocks noChangeAspect="1"/>
          </p:cNvGraphicFramePr>
          <p:nvPr/>
        </p:nvGraphicFramePr>
        <p:xfrm>
          <a:off x="5233988" y="4286250"/>
          <a:ext cx="4714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公式" r:id="rId3" imgW="469900" imgH="304800" progId="Equation.3">
                  <p:embed/>
                </p:oleObj>
              </mc:Choice>
              <mc:Fallback>
                <p:oleObj name="公式" r:id="rId3" imgW="4699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286250"/>
                        <a:ext cx="4714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4"/>
          <p:cNvGraphicFramePr>
            <a:graphicFrameLocks noChangeAspect="1"/>
          </p:cNvGraphicFramePr>
          <p:nvPr/>
        </p:nvGraphicFramePr>
        <p:xfrm>
          <a:off x="6680200" y="4303713"/>
          <a:ext cx="1104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公式" r:id="rId5" imgW="1104900" imgH="304800" progId="Equation.3">
                  <p:embed/>
                </p:oleObj>
              </mc:Choice>
              <mc:Fallback>
                <p:oleObj name="公式" r:id="rId5" imgW="11049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303713"/>
                        <a:ext cx="11049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5253038" y="4956175"/>
            <a:ext cx="3187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腔内为均匀电场。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3362325" y="2200275"/>
            <a:ext cx="4032250" cy="2519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 flipH="1">
            <a:off x="3433763" y="2127250"/>
            <a:ext cx="4032250" cy="2676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615" name="Oval 23"/>
          <p:cNvSpPr>
            <a:spLocks noChangeArrowheads="1"/>
          </p:cNvSpPr>
          <p:nvPr/>
        </p:nvSpPr>
        <p:spPr bwMode="auto">
          <a:xfrm>
            <a:off x="1543050" y="1577975"/>
            <a:ext cx="558800" cy="561975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16" name="Object 5"/>
          <p:cNvGraphicFramePr>
            <a:graphicFrameLocks noChangeAspect="1"/>
          </p:cNvGraphicFramePr>
          <p:nvPr/>
        </p:nvGraphicFramePr>
        <p:xfrm>
          <a:off x="3227388" y="3221038"/>
          <a:ext cx="4527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7" imgW="2006600" imgH="292100" progId="Equation.3">
                  <p:embed/>
                </p:oleObj>
              </mc:Choice>
              <mc:Fallback>
                <p:oleObj name="Equation" r:id="rId7" imgW="20066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221038"/>
                        <a:ext cx="4527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0" y="115888"/>
            <a:ext cx="9324975" cy="989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8.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一半径为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电荷密度为</a:t>
            </a:r>
            <a:r>
              <a:rPr kumimoji="1" lang="zh-CN" altLang="en-US" sz="2800" b="1" i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的均匀带电球内有一半径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    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的空腔，</a:t>
            </a:r>
            <a:r>
              <a:rPr kumimoji="1"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两球心相距</a:t>
            </a:r>
            <a:r>
              <a:rPr kumimoji="1" lang="en-US" altLang="zh-CN" sz="28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。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证明空腔内为均匀电场。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utoUpdateAnimBg="0"/>
      <p:bldP spid="110607" grpId="0" autoUpdateAnimBg="0"/>
      <p:bldP spid="110608" grpId="0" autoUpdateAnimBg="0"/>
      <p:bldP spid="110612" grpId="0"/>
      <p:bldP spid="110615" grpId="0" animBg="1" autoUpdateAnimBg="0"/>
      <p:bldP spid="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9326A-E323-46D2-8CC2-F9398E25B055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62467" name="Group 6"/>
          <p:cNvGrpSpPr/>
          <p:nvPr/>
        </p:nvGrpSpPr>
        <p:grpSpPr bwMode="auto">
          <a:xfrm>
            <a:off x="323850" y="1196975"/>
            <a:ext cx="2133600" cy="2133600"/>
            <a:chOff x="204" y="754"/>
            <a:chExt cx="1344" cy="1344"/>
          </a:xfrm>
        </p:grpSpPr>
        <p:sp>
          <p:nvSpPr>
            <p:cNvPr id="37964" name="Oval 7"/>
            <p:cNvSpPr>
              <a:spLocks noChangeArrowheads="1"/>
            </p:cNvSpPr>
            <p:nvPr/>
          </p:nvSpPr>
          <p:spPr bwMode="auto">
            <a:xfrm>
              <a:off x="204" y="75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D8B6D8">
                    <a:alpha val="59000"/>
                  </a:srgbClr>
                </a:gs>
                <a:gs pos="100000">
                  <a:srgbClr val="C0A2C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5" name="Line 8"/>
            <p:cNvSpPr>
              <a:spLocks noChangeShapeType="1"/>
            </p:cNvSpPr>
            <p:nvPr/>
          </p:nvSpPr>
          <p:spPr bwMode="auto">
            <a:xfrm flipH="1" flipV="1">
              <a:off x="396" y="946"/>
              <a:ext cx="48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6" name="Text Box 9"/>
            <p:cNvSpPr txBox="1">
              <a:spLocks noChangeArrowheads="1"/>
            </p:cNvSpPr>
            <p:nvPr/>
          </p:nvSpPr>
          <p:spPr bwMode="auto">
            <a:xfrm>
              <a:off x="530" y="879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7" name="Text Box 10"/>
            <p:cNvSpPr txBox="1">
              <a:spLocks noChangeArrowheads="1"/>
            </p:cNvSpPr>
            <p:nvPr/>
          </p:nvSpPr>
          <p:spPr bwMode="auto">
            <a:xfrm>
              <a:off x="752" y="131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o</a:t>
              </a:r>
              <a:endParaRPr kumimoji="1" lang="en-US" altLang="zh-CN" b="1" i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8" name="Oval 11"/>
            <p:cNvSpPr>
              <a:spLocks noChangeArrowheads="1"/>
            </p:cNvSpPr>
            <p:nvPr/>
          </p:nvSpPr>
          <p:spPr bwMode="auto">
            <a:xfrm>
              <a:off x="876" y="905"/>
              <a:ext cx="528" cy="5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C1C1C1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9" name="Line 12"/>
            <p:cNvSpPr>
              <a:spLocks noChangeShapeType="1"/>
            </p:cNvSpPr>
            <p:nvPr/>
          </p:nvSpPr>
          <p:spPr bwMode="auto">
            <a:xfrm flipV="1">
              <a:off x="1140" y="994"/>
              <a:ext cx="220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70" name="Text Box 13"/>
            <p:cNvSpPr txBox="1">
              <a:spLocks noChangeArrowheads="1"/>
            </p:cNvSpPr>
            <p:nvPr/>
          </p:nvSpPr>
          <p:spPr bwMode="auto">
            <a:xfrm>
              <a:off x="1129" y="850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71" name="Text Box 14"/>
            <p:cNvSpPr txBox="1">
              <a:spLocks noChangeArrowheads="1"/>
            </p:cNvSpPr>
            <p:nvPr/>
          </p:nvSpPr>
          <p:spPr bwMode="auto">
            <a:xfrm>
              <a:off x="1020" y="1090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o</a:t>
              </a:r>
              <a:r>
                <a:rPr kumimoji="1" lang="en-US" altLang="zh-CN" b="1">
                  <a:latin typeface="+mn-lt"/>
                  <a:ea typeface="楷体_GB2312" pitchFamily="49" charset="-122"/>
                </a:rPr>
                <a:t>'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15" name="Oval 23"/>
          <p:cNvSpPr>
            <a:spLocks noChangeArrowheads="1"/>
          </p:cNvSpPr>
          <p:nvPr/>
        </p:nvSpPr>
        <p:spPr bwMode="auto">
          <a:xfrm>
            <a:off x="1543050" y="1577975"/>
            <a:ext cx="558800" cy="561975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41" name="Oval 49"/>
          <p:cNvSpPr>
            <a:spLocks noChangeArrowheads="1"/>
          </p:cNvSpPr>
          <p:nvPr/>
        </p:nvSpPr>
        <p:spPr bwMode="auto">
          <a:xfrm>
            <a:off x="609600" y="1492250"/>
            <a:ext cx="1524000" cy="1524000"/>
          </a:xfrm>
          <a:prstGeom prst="ellipse">
            <a:avLst/>
          </a:prstGeom>
          <a:noFill/>
          <a:ln w="28575">
            <a:solidFill>
              <a:srgbClr val="993366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642" name="Line 50"/>
          <p:cNvSpPr>
            <a:spLocks noChangeShapeType="1"/>
          </p:cNvSpPr>
          <p:nvPr/>
        </p:nvSpPr>
        <p:spPr bwMode="auto">
          <a:xfrm flipV="1">
            <a:off x="1377950" y="1557338"/>
            <a:ext cx="385763" cy="696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10643" name="Object 7"/>
          <p:cNvGraphicFramePr>
            <a:graphicFrameLocks noChangeAspect="1"/>
          </p:cNvGraphicFramePr>
          <p:nvPr/>
        </p:nvGraphicFramePr>
        <p:xfrm>
          <a:off x="1258888" y="1773238"/>
          <a:ext cx="280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9" name="公式" r:id="rId1" imgW="279400" imgH="317500" progId="Equation.3">
                  <p:embed/>
                </p:oleObj>
              </mc:Choice>
              <mc:Fallback>
                <p:oleObj name="公式" r:id="rId1" imgW="279400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809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2" name="Group 52"/>
          <p:cNvGrpSpPr/>
          <p:nvPr/>
        </p:nvGrpSpPr>
        <p:grpSpPr bwMode="auto">
          <a:xfrm>
            <a:off x="1495425" y="784225"/>
            <a:ext cx="444500" cy="1108075"/>
            <a:chOff x="2006" y="2680"/>
            <a:chExt cx="280" cy="698"/>
          </a:xfrm>
        </p:grpSpPr>
        <p:sp>
          <p:nvSpPr>
            <p:cNvPr id="37955" name="Text Box 53"/>
            <p:cNvSpPr txBox="1">
              <a:spLocks noChangeArrowheads="1"/>
            </p:cNvSpPr>
            <p:nvPr/>
          </p:nvSpPr>
          <p:spPr bwMode="auto">
            <a:xfrm>
              <a:off x="2036" y="2680"/>
              <a:ext cx="250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6600" b="1">
                  <a:solidFill>
                    <a:srgbClr val="6600CC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6000" b="1">
                <a:solidFill>
                  <a:srgbClr val="6600CC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37956" name="Text Box 54"/>
            <p:cNvSpPr txBox="1">
              <a:spLocks noChangeArrowheads="1"/>
            </p:cNvSpPr>
            <p:nvPr/>
          </p:nvSpPr>
          <p:spPr bwMode="auto">
            <a:xfrm>
              <a:off x="2006" y="2909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P</a:t>
              </a:r>
              <a:endParaRPr kumimoji="1" lang="en-US" altLang="zh-CN" b="1">
                <a:solidFill>
                  <a:srgbClr val="0000FF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47" name="Oval 55"/>
          <p:cNvSpPr>
            <a:spLocks noChangeArrowheads="1"/>
          </p:cNvSpPr>
          <p:nvPr/>
        </p:nvSpPr>
        <p:spPr bwMode="auto">
          <a:xfrm>
            <a:off x="704850" y="3644900"/>
            <a:ext cx="914400" cy="914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FF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4" name="Group 56"/>
          <p:cNvGrpSpPr/>
          <p:nvPr/>
        </p:nvGrpSpPr>
        <p:grpSpPr bwMode="auto">
          <a:xfrm>
            <a:off x="765175" y="3003550"/>
            <a:ext cx="444500" cy="1108075"/>
            <a:chOff x="2006" y="2680"/>
            <a:chExt cx="280" cy="698"/>
          </a:xfrm>
        </p:grpSpPr>
        <p:sp>
          <p:nvSpPr>
            <p:cNvPr id="37953" name="Text Box 57"/>
            <p:cNvSpPr txBox="1">
              <a:spLocks noChangeArrowheads="1"/>
            </p:cNvSpPr>
            <p:nvPr/>
          </p:nvSpPr>
          <p:spPr bwMode="auto">
            <a:xfrm>
              <a:off x="2036" y="2680"/>
              <a:ext cx="250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6600" b="1"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60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54" name="Text Box 58"/>
            <p:cNvSpPr txBox="1">
              <a:spLocks noChangeArrowheads="1"/>
            </p:cNvSpPr>
            <p:nvPr/>
          </p:nvSpPr>
          <p:spPr bwMode="auto">
            <a:xfrm>
              <a:off x="2006" y="2909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P</a:t>
              </a:r>
              <a:endParaRPr kumimoji="1" lang="en-US" altLang="zh-CN" sz="2800" b="1">
                <a:solidFill>
                  <a:srgbClr val="0000FF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51" name="Oval 59"/>
          <p:cNvSpPr>
            <a:spLocks noChangeArrowheads="1"/>
          </p:cNvSpPr>
          <p:nvPr/>
        </p:nvSpPr>
        <p:spPr bwMode="auto">
          <a:xfrm>
            <a:off x="857250" y="37973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52" name="Line 60"/>
          <p:cNvSpPr>
            <a:spLocks noChangeShapeType="1"/>
          </p:cNvSpPr>
          <p:nvPr/>
        </p:nvSpPr>
        <p:spPr bwMode="auto">
          <a:xfrm flipH="1" flipV="1">
            <a:off x="1009650" y="3841750"/>
            <a:ext cx="1524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10653" name="Object 8"/>
          <p:cNvGraphicFramePr>
            <a:graphicFrameLocks noChangeAspect="1"/>
          </p:cNvGraphicFramePr>
          <p:nvPr/>
        </p:nvGraphicFramePr>
        <p:xfrm>
          <a:off x="1146175" y="3765550"/>
          <a:ext cx="3317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0" name="公式" r:id="rId3" imgW="330200" imgH="317500" progId="Equation.3">
                  <p:embed/>
                </p:oleObj>
              </mc:Choice>
              <mc:Fallback>
                <p:oleObj name="公式" r:id="rId3" imgW="330200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765550"/>
                        <a:ext cx="3317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4" name="Object 9"/>
          <p:cNvGraphicFramePr>
            <a:graphicFrameLocks noChangeAspect="1"/>
          </p:cNvGraphicFramePr>
          <p:nvPr/>
        </p:nvGraphicFramePr>
        <p:xfrm>
          <a:off x="1017588" y="4048125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1" name="公式" r:id="rId5" imgW="152400" imgH="177800" progId="Equation.3">
                  <p:embed/>
                </p:oleObj>
              </mc:Choice>
              <mc:Fallback>
                <p:oleObj name="公式" r:id="rId5" imgW="152400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048125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165100" y="3994150"/>
            <a:ext cx="60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</a:t>
            </a:r>
            <a:endParaRPr kumimoji="1" lang="zh-CN" altLang="en-US" sz="2800" b="1" i="1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10656" name="Object 10"/>
          <p:cNvGraphicFramePr>
            <a:graphicFrameLocks noChangeAspect="1"/>
          </p:cNvGraphicFramePr>
          <p:nvPr/>
        </p:nvGraphicFramePr>
        <p:xfrm>
          <a:off x="3524250" y="3978275"/>
          <a:ext cx="15351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" name="公式" r:id="rId7" imgW="1536700" imgH="901700" progId="Equation.3">
                  <p:embed/>
                </p:oleObj>
              </mc:Choice>
              <mc:Fallback>
                <p:oleObj name="公式" r:id="rId7" imgW="1536700" imgH="901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978275"/>
                        <a:ext cx="15351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7" name="Object 11"/>
          <p:cNvGraphicFramePr>
            <a:graphicFrameLocks noChangeAspect="1"/>
          </p:cNvGraphicFramePr>
          <p:nvPr/>
        </p:nvGraphicFramePr>
        <p:xfrm>
          <a:off x="5360988" y="3968750"/>
          <a:ext cx="18684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" name="公式" r:id="rId9" imgW="1866900" imgH="901700" progId="Equation.3">
                  <p:embed/>
                </p:oleObj>
              </mc:Choice>
              <mc:Fallback>
                <p:oleObj name="公式" r:id="rId9" imgW="1866900" imgH="901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3968750"/>
                        <a:ext cx="18684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3057525" y="4840288"/>
            <a:ext cx="60864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空腔内任意一点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点的合场强：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59" name="Object 12"/>
          <p:cNvGraphicFramePr>
            <a:graphicFrameLocks noChangeAspect="1"/>
          </p:cNvGraphicFramePr>
          <p:nvPr/>
        </p:nvGraphicFramePr>
        <p:xfrm>
          <a:off x="5146675" y="5308600"/>
          <a:ext cx="19288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" name="公式" r:id="rId11" imgW="1930400" imgH="901700" progId="Equation.3">
                  <p:embed/>
                </p:oleObj>
              </mc:Choice>
              <mc:Fallback>
                <p:oleObj name="公式" r:id="rId11" imgW="1930400" imgH="901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5308600"/>
                        <a:ext cx="19288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60" name="Text Box 68"/>
          <p:cNvSpPr txBox="1">
            <a:spLocks noChangeArrowheads="1"/>
          </p:cNvSpPr>
          <p:nvPr/>
        </p:nvSpPr>
        <p:spPr bwMode="auto">
          <a:xfrm>
            <a:off x="2941638" y="6211888"/>
            <a:ext cx="4724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即腔内为均匀电场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61" name="Object 13"/>
          <p:cNvGraphicFramePr/>
          <p:nvPr/>
        </p:nvGraphicFramePr>
        <p:xfrm>
          <a:off x="7162800" y="5235575"/>
          <a:ext cx="10080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5" name="公式" r:id="rId13" imgW="520700" imgH="406400" progId="Equation.3">
                  <p:embed/>
                </p:oleObj>
              </mc:Choice>
              <mc:Fallback>
                <p:oleObj name="公式" r:id="rId13" imgW="520700" imgH="4064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235575"/>
                        <a:ext cx="10080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62" name="Object 14"/>
          <p:cNvGraphicFramePr>
            <a:graphicFrameLocks noChangeAspect="1"/>
          </p:cNvGraphicFramePr>
          <p:nvPr/>
        </p:nvGraphicFramePr>
        <p:xfrm>
          <a:off x="3273425" y="5440363"/>
          <a:ext cx="19446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6" name="公式" r:id="rId15" imgW="812165" imgH="190500" progId="Equation.3">
                  <p:embed/>
                </p:oleObj>
              </mc:Choice>
              <mc:Fallback>
                <p:oleObj name="公式" r:id="rId15" imgW="812165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5440363"/>
                        <a:ext cx="19446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8"/>
          <p:cNvGrpSpPr/>
          <p:nvPr/>
        </p:nvGrpSpPr>
        <p:grpSpPr bwMode="auto">
          <a:xfrm>
            <a:off x="395288" y="4724400"/>
            <a:ext cx="628650" cy="984250"/>
            <a:chOff x="249" y="2976"/>
            <a:chExt cx="396" cy="620"/>
          </a:xfrm>
        </p:grpSpPr>
        <p:sp>
          <p:nvSpPr>
            <p:cNvPr id="37952" name="Line 72"/>
            <p:cNvSpPr>
              <a:spLocks noChangeShapeType="1"/>
            </p:cNvSpPr>
            <p:nvPr/>
          </p:nvSpPr>
          <p:spPr bwMode="auto">
            <a:xfrm flipV="1">
              <a:off x="431" y="2976"/>
              <a:ext cx="214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523" name="Object 18"/>
            <p:cNvGraphicFramePr>
              <a:graphicFrameLocks noChangeAspect="1"/>
            </p:cNvGraphicFramePr>
            <p:nvPr/>
          </p:nvGraphicFramePr>
          <p:xfrm>
            <a:off x="358" y="2994"/>
            <a:ext cx="27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7" name="公式" r:id="rId17" imgW="152400" imgH="165100" progId="Equation.3">
                    <p:embed/>
                  </p:oleObj>
                </mc:Choice>
                <mc:Fallback>
                  <p:oleObj name="公式" r:id="rId17" imgW="152400" imgH="165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2994"/>
                          <a:ext cx="27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4" name="Object 19"/>
            <p:cNvGraphicFramePr>
              <a:graphicFrameLocks noChangeAspect="1"/>
            </p:cNvGraphicFramePr>
            <p:nvPr/>
          </p:nvGraphicFramePr>
          <p:xfrm>
            <a:off x="249" y="3358"/>
            <a:ext cx="34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8" name="公式" r:id="rId19" imgW="127000" imgH="139700" progId="Equation.3">
                    <p:embed/>
                  </p:oleObj>
                </mc:Choice>
                <mc:Fallback>
                  <p:oleObj name="公式" r:id="rId19" imgW="1270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358"/>
                          <a:ext cx="34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9"/>
          <p:cNvGrpSpPr/>
          <p:nvPr/>
        </p:nvGrpSpPr>
        <p:grpSpPr bwMode="auto">
          <a:xfrm>
            <a:off x="1027113" y="4581525"/>
            <a:ext cx="538162" cy="790575"/>
            <a:chOff x="647" y="2886"/>
            <a:chExt cx="339" cy="498"/>
          </a:xfrm>
        </p:grpSpPr>
        <p:sp>
          <p:nvSpPr>
            <p:cNvPr id="37951" name="Line 76"/>
            <p:cNvSpPr>
              <a:spLocks noChangeShapeType="1"/>
            </p:cNvSpPr>
            <p:nvPr/>
          </p:nvSpPr>
          <p:spPr bwMode="auto">
            <a:xfrm flipH="1" flipV="1">
              <a:off x="647" y="2973"/>
              <a:ext cx="9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520" name="Object 16"/>
            <p:cNvGraphicFramePr>
              <a:graphicFrameLocks noChangeAspect="1"/>
            </p:cNvGraphicFramePr>
            <p:nvPr/>
          </p:nvGraphicFramePr>
          <p:xfrm>
            <a:off x="716" y="2886"/>
            <a:ext cx="2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9" name="公式" r:id="rId21" imgW="165100" imgH="165100" progId="Equation.3">
                    <p:embed/>
                  </p:oleObj>
                </mc:Choice>
                <mc:Fallback>
                  <p:oleObj name="公式" r:id="rId21" imgW="165100" imgH="165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86"/>
                          <a:ext cx="2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1" name="Object 17"/>
            <p:cNvGraphicFramePr>
              <a:graphicFrameLocks noChangeAspect="1"/>
            </p:cNvGraphicFramePr>
            <p:nvPr/>
          </p:nvGraphicFramePr>
          <p:xfrm>
            <a:off x="703" y="3067"/>
            <a:ext cx="27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0" name="公式" r:id="rId23" imgW="152400" imgH="177800" progId="Equation.3">
                    <p:embed/>
                  </p:oleObj>
                </mc:Choice>
                <mc:Fallback>
                  <p:oleObj name="公式" r:id="rId23" imgW="1524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067"/>
                          <a:ext cx="27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71" name="Line 79"/>
          <p:cNvSpPr>
            <a:spLocks noChangeShapeType="1"/>
          </p:cNvSpPr>
          <p:nvPr/>
        </p:nvSpPr>
        <p:spPr bwMode="auto">
          <a:xfrm flipV="1">
            <a:off x="684213" y="5024438"/>
            <a:ext cx="495300" cy="420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10672" name="Object 15"/>
          <p:cNvGraphicFramePr>
            <a:graphicFrameLocks noChangeAspect="1"/>
          </p:cNvGraphicFramePr>
          <p:nvPr/>
        </p:nvGraphicFramePr>
        <p:xfrm>
          <a:off x="468313" y="5684838"/>
          <a:ext cx="17668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" name="公式" r:id="rId25" imgW="1765300" imgH="482600" progId="Equation.3">
                  <p:embed/>
                </p:oleObj>
              </mc:Choice>
              <mc:Fallback>
                <p:oleObj name="公式" r:id="rId25" imgW="17653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684838"/>
                        <a:ext cx="1766887" cy="481012"/>
                      </a:xfrm>
                      <a:prstGeom prst="rect">
                        <a:avLst/>
                      </a:prstGeom>
                      <a:solidFill>
                        <a:srgbClr val="FFBDFF"/>
                      </a:solidFill>
                      <a:ln w="2857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1"/>
          <p:cNvGrpSpPr/>
          <p:nvPr/>
        </p:nvGrpSpPr>
        <p:grpSpPr bwMode="auto">
          <a:xfrm>
            <a:off x="6010275" y="6208713"/>
            <a:ext cx="2160588" cy="530225"/>
            <a:chOff x="3787" y="3855"/>
            <a:chExt cx="1361" cy="334"/>
          </a:xfrm>
        </p:grpSpPr>
        <p:sp>
          <p:nvSpPr>
            <p:cNvPr id="62514" name="Text Box 82"/>
            <p:cNvSpPr txBox="1">
              <a:spLocks noChangeArrowheads="1"/>
            </p:cNvSpPr>
            <p:nvPr/>
          </p:nvSpPr>
          <p:spPr bwMode="auto">
            <a:xfrm>
              <a:off x="3787" y="3862"/>
              <a:ext cx="1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方向由   </a:t>
              </a:r>
              <a:endParaRPr lang="zh-CN" altLang="en-US" sz="28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2515" name="Rectangle 83"/>
            <p:cNvSpPr>
              <a:spLocks noChangeArrowheads="1"/>
            </p:cNvSpPr>
            <p:nvPr/>
          </p:nvSpPr>
          <p:spPr bwMode="auto">
            <a:xfrm>
              <a:off x="4961" y="3890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A50021"/>
                  </a:solidFill>
                  <a:ea typeface="楷体_GB2312" pitchFamily="49" charset="-122"/>
                </a:rPr>
                <a:t>o</a:t>
              </a:r>
              <a:endParaRPr lang="en-US" altLang="zh-CN" sz="2800" i="1">
                <a:solidFill>
                  <a:srgbClr val="A50021"/>
                </a:solidFill>
                <a:ea typeface="楷体_GB2312" pitchFamily="49" charset="-122"/>
              </a:endParaRPr>
            </a:p>
          </p:txBody>
        </p:sp>
        <p:sp>
          <p:nvSpPr>
            <p:cNvPr id="62516" name="Rectangle 84"/>
            <p:cNvSpPr>
              <a:spLocks noChangeArrowheads="1"/>
            </p:cNvSpPr>
            <p:nvPr/>
          </p:nvSpPr>
          <p:spPr bwMode="auto">
            <a:xfrm>
              <a:off x="4564" y="3890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A50021"/>
                  </a:solidFill>
                  <a:ea typeface="楷体_GB2312" pitchFamily="49" charset="-122"/>
                </a:rPr>
                <a:t>o</a:t>
              </a:r>
              <a:endParaRPr lang="en-US" altLang="zh-CN" sz="2800" i="1">
                <a:solidFill>
                  <a:srgbClr val="A50021"/>
                </a:solidFill>
                <a:ea typeface="楷体_GB2312" pitchFamily="49" charset="-122"/>
              </a:endParaRPr>
            </a:p>
          </p:txBody>
        </p:sp>
        <p:sp>
          <p:nvSpPr>
            <p:cNvPr id="62517" name="Rectangle 85"/>
            <p:cNvSpPr>
              <a:spLocks noChangeArrowheads="1"/>
            </p:cNvSpPr>
            <p:nvPr/>
          </p:nvSpPr>
          <p:spPr bwMode="auto">
            <a:xfrm>
              <a:off x="5074" y="385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A50021"/>
                  </a:solidFill>
                  <a:latin typeface="Symbol" panose="05050102010706020507" pitchFamily="18" charset="2"/>
                  <a:ea typeface="楷体_GB2312" pitchFamily="49" charset="-122"/>
                </a:rPr>
                <a:t>¢</a:t>
              </a:r>
              <a:endParaRPr lang="en-US" altLang="zh-CN" sz="28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518" name="Rectangle 86"/>
            <p:cNvSpPr>
              <a:spLocks noChangeArrowheads="1"/>
            </p:cNvSpPr>
            <p:nvPr/>
          </p:nvSpPr>
          <p:spPr bwMode="auto">
            <a:xfrm>
              <a:off x="4701" y="3866"/>
              <a:ext cx="2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A50021"/>
                  </a:solidFill>
                  <a:latin typeface="Symbol" panose="05050102010706020507" pitchFamily="18" charset="2"/>
                  <a:ea typeface="楷体_GB2312" pitchFamily="49" charset="-122"/>
                </a:rPr>
                <a:t>®</a:t>
              </a:r>
              <a:endParaRPr lang="en-US" altLang="zh-CN" sz="28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0" y="115888"/>
            <a:ext cx="9324975" cy="989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8.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一半径为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电荷密度为</a:t>
            </a:r>
            <a:r>
              <a:rPr kumimoji="1" lang="zh-CN" altLang="en-US" sz="2800" b="1" i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的均匀带电球内有一半径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    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的空腔，</a:t>
            </a:r>
            <a:r>
              <a:rPr kumimoji="1"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两球心相距</a:t>
            </a:r>
            <a:r>
              <a:rPr kumimoji="1" lang="en-US" altLang="zh-CN" sz="28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。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证明空腔内为均匀电场。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pSp>
        <p:nvGrpSpPr>
          <p:cNvPr id="8" name="Group 28"/>
          <p:cNvGrpSpPr/>
          <p:nvPr/>
        </p:nvGrpSpPr>
        <p:grpSpPr bwMode="auto">
          <a:xfrm>
            <a:off x="3343275" y="1312863"/>
            <a:ext cx="3657600" cy="1676400"/>
            <a:chOff x="576" y="1545"/>
            <a:chExt cx="2304" cy="1056"/>
          </a:xfrm>
        </p:grpSpPr>
        <p:graphicFrame>
          <p:nvGraphicFramePr>
            <p:cNvPr id="62504" name="Object 23"/>
            <p:cNvGraphicFramePr>
              <a:graphicFrameLocks noChangeAspect="1"/>
            </p:cNvGraphicFramePr>
            <p:nvPr/>
          </p:nvGraphicFramePr>
          <p:xfrm>
            <a:off x="2323" y="1978"/>
            <a:ext cx="2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2" name="公式" r:id="rId27" imgW="139700" imgH="139700" progId="Equation.3">
                    <p:embed/>
                  </p:oleObj>
                </mc:Choice>
                <mc:Fallback>
                  <p:oleObj name="公式" r:id="rId27" imgW="1397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1978"/>
                          <a:ext cx="29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5" name="Object 24"/>
            <p:cNvGraphicFramePr>
              <a:graphicFrameLocks noChangeAspect="1"/>
            </p:cNvGraphicFramePr>
            <p:nvPr/>
          </p:nvGraphicFramePr>
          <p:xfrm>
            <a:off x="1801" y="2389"/>
            <a:ext cx="23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3" name="Equation" r:id="rId29" imgW="241300" imgH="177800" progId="Equation.DSMT4">
                    <p:embed/>
                  </p:oleObj>
                </mc:Choice>
                <mc:Fallback>
                  <p:oleObj name="Equation" r:id="rId29" imgW="241300" imgH="177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2389"/>
                          <a:ext cx="23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6" name="Object 25"/>
            <p:cNvGraphicFramePr>
              <a:graphicFrameLocks noChangeAspect="1"/>
            </p:cNvGraphicFramePr>
            <p:nvPr/>
          </p:nvGraphicFramePr>
          <p:xfrm>
            <a:off x="1158" y="1978"/>
            <a:ext cx="54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4" name="公式" r:id="rId31" imgW="127000" imgH="101600" progId="Equation.3">
                    <p:embed/>
                  </p:oleObj>
                </mc:Choice>
                <mc:Fallback>
                  <p:oleObj name="公式" r:id="rId31" imgW="127000" imgH="101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78"/>
                          <a:ext cx="54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76" y="1766"/>
              <a:ext cx="655" cy="6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99BF"/>
                </a:gs>
              </a:gsLst>
              <a:lin ang="2700000" scaled="1"/>
            </a:gradFill>
            <a:ln w="19050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1595" y="1766"/>
              <a:ext cx="655" cy="636"/>
            </a:xfrm>
            <a:prstGeom prst="ellipse">
              <a:avLst/>
            </a:prstGeom>
            <a:gradFill rotWithShape="0">
              <a:gsLst>
                <a:gs pos="0">
                  <a:srgbClr val="F2EBF3"/>
                </a:gs>
                <a:gs pos="100000">
                  <a:srgbClr val="BB99BF"/>
                </a:gs>
              </a:gsLst>
              <a:lin ang="2700000" scaled="1"/>
            </a:gradFill>
            <a:ln w="19050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2614" y="1929"/>
              <a:ext cx="266" cy="2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019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510" name="Object 26"/>
            <p:cNvGraphicFramePr>
              <a:graphicFrameLocks noChangeAspect="1"/>
            </p:cNvGraphicFramePr>
            <p:nvPr/>
          </p:nvGraphicFramePr>
          <p:xfrm>
            <a:off x="2565" y="2354"/>
            <a:ext cx="23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5" name="Equation" r:id="rId33" imgW="241300" imgH="165100" progId="Equation.DSMT4">
                    <p:embed/>
                  </p:oleObj>
                </mc:Choice>
                <mc:Fallback>
                  <p:oleObj name="Equation" r:id="rId33" imgW="241300" imgH="1651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354"/>
                          <a:ext cx="23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1" name="Object 27"/>
            <p:cNvGraphicFramePr>
              <a:graphicFrameLocks noChangeAspect="1"/>
            </p:cNvGraphicFramePr>
            <p:nvPr/>
          </p:nvGraphicFramePr>
          <p:xfrm>
            <a:off x="1815" y="1545"/>
            <a:ext cx="15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6" name="公式" r:id="rId35" imgW="88900" imgH="164465" progId="Equation.3">
                    <p:embed/>
                  </p:oleObj>
                </mc:Choice>
                <mc:Fallback>
                  <p:oleObj name="公式" r:id="rId35" imgW="88900" imgH="16446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545"/>
                          <a:ext cx="15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2" name="Object 28"/>
            <p:cNvGraphicFramePr>
              <a:graphicFrameLocks noChangeAspect="1"/>
            </p:cNvGraphicFramePr>
            <p:nvPr/>
          </p:nvGraphicFramePr>
          <p:xfrm>
            <a:off x="2611" y="1633"/>
            <a:ext cx="22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7" name="公式" r:id="rId37" imgW="127000" imgH="165100" progId="Equation.3">
                    <p:embed/>
                  </p:oleObj>
                </mc:Choice>
                <mc:Fallback>
                  <p:oleObj name="公式" r:id="rId37" imgW="127000" imgH="165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633"/>
                          <a:ext cx="22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976" y="1978"/>
              <a:ext cx="182" cy="177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576513" y="1098550"/>
            <a:ext cx="533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补偿法 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9" name="Group 40"/>
          <p:cNvGrpSpPr/>
          <p:nvPr/>
        </p:nvGrpSpPr>
        <p:grpSpPr bwMode="auto">
          <a:xfrm>
            <a:off x="3806825" y="1838325"/>
            <a:ext cx="3233738" cy="333375"/>
            <a:chOff x="712" y="1678"/>
            <a:chExt cx="2037" cy="210"/>
          </a:xfrm>
        </p:grpSpPr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857" y="1814"/>
              <a:ext cx="36" cy="3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499" name="Object 20"/>
            <p:cNvGraphicFramePr>
              <a:graphicFrameLocks noChangeAspect="1"/>
            </p:cNvGraphicFramePr>
            <p:nvPr/>
          </p:nvGraphicFramePr>
          <p:xfrm>
            <a:off x="712" y="1678"/>
            <a:ext cx="2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8" name="公式" r:id="rId39" imgW="152400" imgH="165100" progId="Equation.3">
                    <p:embed/>
                  </p:oleObj>
                </mc:Choice>
                <mc:Fallback>
                  <p:oleObj name="公式" r:id="rId39" imgW="152400" imgH="165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678"/>
                          <a:ext cx="2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0" name="Object 21"/>
            <p:cNvGraphicFramePr>
              <a:graphicFrameLocks noChangeAspect="1"/>
            </p:cNvGraphicFramePr>
            <p:nvPr/>
          </p:nvGraphicFramePr>
          <p:xfrm>
            <a:off x="1749" y="1679"/>
            <a:ext cx="2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9" name="公式" r:id="rId41" imgW="152400" imgH="165100" progId="Equation.3">
                    <p:embed/>
                  </p:oleObj>
                </mc:Choice>
                <mc:Fallback>
                  <p:oleObj name="公式" r:id="rId41" imgW="152400" imgH="1651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1679"/>
                          <a:ext cx="2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1" name="Object 22"/>
            <p:cNvGraphicFramePr>
              <a:graphicFrameLocks noChangeAspect="1"/>
            </p:cNvGraphicFramePr>
            <p:nvPr/>
          </p:nvGraphicFramePr>
          <p:xfrm>
            <a:off x="2532" y="1724"/>
            <a:ext cx="2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0" name="公式" r:id="rId42" imgW="152400" imgH="165100" progId="Equation.3">
                    <p:embed/>
                  </p:oleObj>
                </mc:Choice>
                <mc:Fallback>
                  <p:oleObj name="公式" r:id="rId42" imgW="152400" imgH="1651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724"/>
                          <a:ext cx="2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Oval 45"/>
            <p:cNvSpPr>
              <a:spLocks noChangeArrowheads="1"/>
            </p:cNvSpPr>
            <p:nvPr/>
          </p:nvSpPr>
          <p:spPr bwMode="auto">
            <a:xfrm>
              <a:off x="1896" y="1814"/>
              <a:ext cx="36" cy="3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0" name="Oval 46"/>
            <p:cNvSpPr>
              <a:spLocks noChangeArrowheads="1"/>
            </p:cNvSpPr>
            <p:nvPr/>
          </p:nvSpPr>
          <p:spPr bwMode="auto">
            <a:xfrm>
              <a:off x="2508" y="1814"/>
              <a:ext cx="36" cy="3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aphicFrame>
        <p:nvGraphicFramePr>
          <p:cNvPr id="81" name="Object 6"/>
          <p:cNvGraphicFramePr>
            <a:graphicFrameLocks noChangeAspect="1"/>
          </p:cNvGraphicFramePr>
          <p:nvPr/>
        </p:nvGraphicFramePr>
        <p:xfrm>
          <a:off x="6032500" y="3059113"/>
          <a:ext cx="19367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1" name="公式" r:id="rId43" imgW="748665" imgH="406400" progId="Equation.3">
                  <p:embed/>
                </p:oleObj>
              </mc:Choice>
              <mc:Fallback>
                <p:oleObj name="公式" r:id="rId43" imgW="7486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059113"/>
                        <a:ext cx="1936750" cy="887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48"/>
          <p:cNvSpPr txBox="1">
            <a:spLocks noChangeArrowheads="1"/>
          </p:cNvSpPr>
          <p:nvPr/>
        </p:nvSpPr>
        <p:spPr bwMode="auto">
          <a:xfrm>
            <a:off x="3062288" y="3270250"/>
            <a:ext cx="3200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均匀带电球体内</a:t>
            </a:r>
            <a:endParaRPr kumimoji="1" lang="zh-CN" altLang="en-US" sz="2800" b="1" dirty="0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1" grpId="0" animBg="1"/>
      <p:bldP spid="110647" grpId="0" animBg="1"/>
      <p:bldP spid="110651" grpId="0" animBg="1" autoUpdateAnimBg="0"/>
      <p:bldP spid="110655" grpId="0" autoUpdateAnimBg="0"/>
      <p:bldP spid="110658" grpId="0" autoUpdateAnimBg="0"/>
      <p:bldP spid="110660" grpId="0" autoUpdateAnimBg="0"/>
      <p:bldP spid="73" grpId="0" autoUpdateAnimBg="0" build="p"/>
      <p:bldP spid="82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34693-5144-47E0-8474-BD16CBC656A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zh-CN" altLang="en-US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22250" y="204788"/>
            <a:ext cx="3389313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均匀带电空心球壳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的电场分布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7" name="AutoShape 12"/>
          <p:cNvSpPr/>
          <p:nvPr/>
        </p:nvSpPr>
        <p:spPr bwMode="auto">
          <a:xfrm>
            <a:off x="3738563" y="214313"/>
            <a:ext cx="304800" cy="884237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108450" y="219075"/>
          <a:ext cx="2093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公式" r:id="rId1" imgW="2094865" imgH="406400" progId="Equation.3">
                  <p:embed/>
                </p:oleObj>
              </mc:Choice>
              <mc:Fallback>
                <p:oleObj name="公式" r:id="rId1" imgW="2094865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19075"/>
                        <a:ext cx="2093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056063" y="473075"/>
          <a:ext cx="3368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" name="Equation" r:id="rId3" imgW="1497965" imgH="444500" progId="Equation.DSMT4">
                  <p:embed/>
                </p:oleObj>
              </mc:Choice>
              <mc:Fallback>
                <p:oleObj name="Equation" r:id="rId3" imgW="1497965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73075"/>
                        <a:ext cx="33686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22250" y="1620838"/>
            <a:ext cx="3094038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均匀带电实心球体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的电场分布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: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6" name="AutoShape 12"/>
          <p:cNvSpPr/>
          <p:nvPr/>
        </p:nvSpPr>
        <p:spPr bwMode="auto">
          <a:xfrm>
            <a:off x="3738563" y="1724025"/>
            <a:ext cx="304800" cy="881063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4022725" y="1300163"/>
          <a:ext cx="26638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" name="Equation" r:id="rId5" imgW="1231265" imgH="444500" progId="Equation.DSMT4">
                  <p:embed/>
                </p:oleObj>
              </mc:Choice>
              <mc:Fallback>
                <p:oleObj name="Equation" r:id="rId5" imgW="1231265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1300163"/>
                        <a:ext cx="26638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049713" y="2038350"/>
          <a:ext cx="3368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7" imgW="1497965" imgH="444500" progId="Equation.DSMT4">
                  <p:embed/>
                </p:oleObj>
              </mc:Choice>
              <mc:Fallback>
                <p:oleObj name="Equation" r:id="rId7" imgW="1497965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038350"/>
                        <a:ext cx="33686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3"/>
          <p:cNvGraphicFramePr>
            <a:graphicFrameLocks noChangeAspect="1"/>
          </p:cNvGraphicFramePr>
          <p:nvPr/>
        </p:nvGraphicFramePr>
        <p:xfrm>
          <a:off x="4200525" y="4479925"/>
          <a:ext cx="28209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9" imgW="1257300" imgH="457200" progId="Equation.DSMT4">
                  <p:embed/>
                </p:oleObj>
              </mc:Choice>
              <mc:Fallback>
                <p:oleObj name="Equation" r:id="rId9" imgW="12573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479925"/>
                        <a:ext cx="28209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4"/>
          <p:cNvGraphicFramePr>
            <a:graphicFrameLocks noChangeAspect="1"/>
          </p:cNvGraphicFramePr>
          <p:nvPr/>
        </p:nvGraphicFramePr>
        <p:xfrm>
          <a:off x="4210050" y="5407025"/>
          <a:ext cx="2908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11" imgW="1333500" imgH="457200" progId="Equation.DSMT4">
                  <p:embed/>
                </p:oleObj>
              </mc:Choice>
              <mc:Fallback>
                <p:oleObj name="Equation" r:id="rId11" imgW="13335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5407025"/>
                        <a:ext cx="2908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30188" y="4813300"/>
            <a:ext cx="3543300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均匀带电实心圆柱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的电场分布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: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2250" y="3379788"/>
            <a:ext cx="4857750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均匀带电无限长细棒</a:t>
            </a:r>
            <a:endParaRPr kumimoji="1" lang="en-US" altLang="zh-CN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的电场分布：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024313" y="3292475"/>
          <a:ext cx="18526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9" name="Equation" r:id="rId13" imgW="825500" imgH="431800" progId="Equation.DSMT4">
                  <p:embed/>
                </p:oleObj>
              </mc:Choice>
              <mc:Fallback>
                <p:oleObj name="Equation" r:id="rId13" imgW="825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292475"/>
                        <a:ext cx="18526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12"/>
          <p:cNvSpPr/>
          <p:nvPr/>
        </p:nvSpPr>
        <p:spPr bwMode="auto">
          <a:xfrm>
            <a:off x="3738563" y="4999038"/>
            <a:ext cx="304800" cy="879475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839075" y="3184525"/>
            <a:ext cx="762000" cy="3200400"/>
          </a:xfrm>
          <a:prstGeom prst="can">
            <a:avLst>
              <a:gd name="adj" fmla="val 54367"/>
            </a:avLst>
          </a:prstGeom>
          <a:gradFill rotWithShape="0">
            <a:gsLst>
              <a:gs pos="0">
                <a:srgbClr val="7C7C7C"/>
              </a:gs>
              <a:gs pos="50000">
                <a:srgbClr val="DDDDDD"/>
              </a:gs>
              <a:gs pos="100000">
                <a:srgbClr val="7C7C7C"/>
              </a:gs>
            </a:gsLst>
            <a:lin ang="0" scaled="1"/>
          </a:gradFill>
          <a:ln w="9525">
            <a:solidFill>
              <a:srgbClr val="91919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8220075" y="2505075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23" name="Group 2"/>
          <p:cNvGrpSpPr/>
          <p:nvPr/>
        </p:nvGrpSpPr>
        <p:grpSpPr bwMode="auto">
          <a:xfrm>
            <a:off x="7534275" y="592138"/>
            <a:ext cx="1371600" cy="1371600"/>
            <a:chOff x="128" y="505"/>
            <a:chExt cx="864" cy="864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128" y="505"/>
              <a:ext cx="864" cy="86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B4B49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V="1">
              <a:off x="560" y="624"/>
              <a:ext cx="304" cy="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3510" name="Object 11"/>
            <p:cNvGraphicFramePr>
              <a:graphicFrameLocks noChangeAspect="1"/>
            </p:cNvGraphicFramePr>
            <p:nvPr/>
          </p:nvGraphicFramePr>
          <p:xfrm>
            <a:off x="536" y="631"/>
            <a:ext cx="18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0" name="公式" r:id="rId15" imgW="292100" imgH="292100" progId="Equation.3">
                    <p:embed/>
                  </p:oleObj>
                </mc:Choice>
                <mc:Fallback>
                  <p:oleObj name="公式" r:id="rId15" imgW="292100" imgH="292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631"/>
                          <a:ext cx="18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/>
                                  </a:gs>
                                  <a:gs pos="100000">
                                    <a:srgbClr val="B4B490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nimBg="1"/>
      <p:bldP spid="13" grpId="0" autoUpdateAnimBg="0"/>
      <p:bldP spid="16" grpId="0" animBg="1"/>
      <p:bldP spid="21" grpId="0" autoUpdateAnimBg="0"/>
      <p:bldP spid="22" grpId="0" autoUpdateAnimBg="0"/>
      <p:bldP spid="2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FF75E-7A6B-44D3-B9AD-85C7B50F1AE2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08150" y="0"/>
            <a:ext cx="6096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  <a:sym typeface="Colonna MT" pitchFamily="82" charset="0"/>
              </a:rPr>
              <a:t> </a:t>
            </a:r>
            <a:r>
              <a:rPr lang="zh-CN" altLang="en-US" sz="3600" b="1" dirty="0">
                <a:latin typeface="+mn-lt"/>
                <a:ea typeface="黑体" panose="02010609060101010101" pitchFamily="49" charset="-122"/>
              </a:rPr>
              <a:t>第3节  静电场的高斯定理</a:t>
            </a:r>
            <a:endParaRPr lang="zh-CN" altLang="en-US" sz="3600" b="1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97283" name="Object 2"/>
          <p:cNvGraphicFramePr>
            <a:graphicFrameLocks noChangeAspect="1"/>
          </p:cNvGraphicFramePr>
          <p:nvPr/>
        </p:nvGraphicFramePr>
        <p:xfrm>
          <a:off x="1152525" y="4710113"/>
          <a:ext cx="16240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1" imgW="596900" imgH="444500" progId="Equation.DSMT4">
                  <p:embed/>
                </p:oleObj>
              </mc:Choice>
              <mc:Fallback>
                <p:oleObj name="Equation" r:id="rId1" imgW="5969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710113"/>
                        <a:ext cx="16240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23850" y="1773238"/>
            <a:ext cx="1827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、定义：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23838" y="1150938"/>
            <a:ext cx="28956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一、电场线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95400" y="2209800"/>
            <a:ext cx="4512774" cy="1212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电场线上各点的</a:t>
            </a:r>
            <a:r>
              <a:rPr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切线方向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表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示电场中</a:t>
            </a:r>
            <a:r>
              <a:rPr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该点场强的方向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kumimoji="1"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6172200" y="1066800"/>
            <a:ext cx="2667000" cy="2743200"/>
            <a:chOff x="3888" y="672"/>
            <a:chExt cx="1680" cy="1728"/>
          </a:xfrm>
        </p:grpSpPr>
        <p:grpSp>
          <p:nvGrpSpPr>
            <p:cNvPr id="32797" name="Group 11"/>
            <p:cNvGrpSpPr/>
            <p:nvPr/>
          </p:nvGrpSpPr>
          <p:grpSpPr bwMode="auto">
            <a:xfrm>
              <a:off x="3888" y="672"/>
              <a:ext cx="1680" cy="1728"/>
              <a:chOff x="3888" y="672"/>
              <a:chExt cx="1680" cy="1728"/>
            </a:xfrm>
          </p:grpSpPr>
          <p:sp>
            <p:nvSpPr>
              <p:cNvPr id="32799" name="Freeform 12"/>
              <p:cNvSpPr/>
              <p:nvPr/>
            </p:nvSpPr>
            <p:spPr bwMode="auto">
              <a:xfrm>
                <a:off x="3984" y="864"/>
                <a:ext cx="1392" cy="1248"/>
              </a:xfrm>
              <a:custGeom>
                <a:avLst/>
                <a:gdLst>
                  <a:gd name="T0" fmla="*/ 0 w 1488"/>
                  <a:gd name="T1" fmla="*/ 17720570 h 864"/>
                  <a:gd name="T2" fmla="*/ 39 w 1488"/>
                  <a:gd name="T3" fmla="*/ 10833060 h 864"/>
                  <a:gd name="T4" fmla="*/ 120 w 1488"/>
                  <a:gd name="T5" fmla="*/ 4928616 h 864"/>
                  <a:gd name="T6" fmla="*/ 247 w 1488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864"/>
                  <a:gd name="T14" fmla="*/ 1488 w 148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864">
                    <a:moveTo>
                      <a:pt x="0" y="864"/>
                    </a:moveTo>
                    <a:cubicBezTo>
                      <a:pt x="60" y="748"/>
                      <a:pt x="120" y="632"/>
                      <a:pt x="240" y="528"/>
                    </a:cubicBezTo>
                    <a:cubicBezTo>
                      <a:pt x="360" y="424"/>
                      <a:pt x="512" y="328"/>
                      <a:pt x="720" y="240"/>
                    </a:cubicBezTo>
                    <a:cubicBezTo>
                      <a:pt x="928" y="152"/>
                      <a:pt x="1360" y="40"/>
                      <a:pt x="1488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Freeform 13"/>
              <p:cNvSpPr/>
              <p:nvPr/>
            </p:nvSpPr>
            <p:spPr bwMode="auto">
              <a:xfrm>
                <a:off x="4032" y="1680"/>
                <a:ext cx="1536" cy="720"/>
              </a:xfrm>
              <a:custGeom>
                <a:avLst/>
                <a:gdLst>
                  <a:gd name="T0" fmla="*/ 0 w 1488"/>
                  <a:gd name="T1" fmla="*/ 7 h 864"/>
                  <a:gd name="T2" fmla="*/ 567 w 1488"/>
                  <a:gd name="T3" fmla="*/ 4 h 864"/>
                  <a:gd name="T4" fmla="*/ 1696 w 1488"/>
                  <a:gd name="T5" fmla="*/ 3 h 864"/>
                  <a:gd name="T6" fmla="*/ 3510 w 1488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864"/>
                  <a:gd name="T14" fmla="*/ 1488 w 148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864">
                    <a:moveTo>
                      <a:pt x="0" y="864"/>
                    </a:moveTo>
                    <a:cubicBezTo>
                      <a:pt x="60" y="748"/>
                      <a:pt x="120" y="632"/>
                      <a:pt x="240" y="528"/>
                    </a:cubicBezTo>
                    <a:cubicBezTo>
                      <a:pt x="360" y="424"/>
                      <a:pt x="512" y="328"/>
                      <a:pt x="720" y="240"/>
                    </a:cubicBezTo>
                    <a:cubicBezTo>
                      <a:pt x="928" y="152"/>
                      <a:pt x="1360" y="40"/>
                      <a:pt x="1488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Freeform 14"/>
              <p:cNvSpPr/>
              <p:nvPr/>
            </p:nvSpPr>
            <p:spPr bwMode="auto">
              <a:xfrm>
                <a:off x="4032" y="1344"/>
                <a:ext cx="1488" cy="864"/>
              </a:xfrm>
              <a:custGeom>
                <a:avLst/>
                <a:gdLst>
                  <a:gd name="T0" fmla="*/ 0 w 1488"/>
                  <a:gd name="T1" fmla="*/ 864 h 864"/>
                  <a:gd name="T2" fmla="*/ 240 w 1488"/>
                  <a:gd name="T3" fmla="*/ 528 h 864"/>
                  <a:gd name="T4" fmla="*/ 720 w 1488"/>
                  <a:gd name="T5" fmla="*/ 240 h 864"/>
                  <a:gd name="T6" fmla="*/ 1488 w 1488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864"/>
                  <a:gd name="T14" fmla="*/ 1488 w 148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864">
                    <a:moveTo>
                      <a:pt x="0" y="864"/>
                    </a:moveTo>
                    <a:cubicBezTo>
                      <a:pt x="60" y="748"/>
                      <a:pt x="120" y="632"/>
                      <a:pt x="240" y="528"/>
                    </a:cubicBezTo>
                    <a:cubicBezTo>
                      <a:pt x="360" y="424"/>
                      <a:pt x="512" y="328"/>
                      <a:pt x="720" y="240"/>
                    </a:cubicBezTo>
                    <a:cubicBezTo>
                      <a:pt x="928" y="152"/>
                      <a:pt x="1360" y="40"/>
                      <a:pt x="1488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Freeform 15"/>
              <p:cNvSpPr/>
              <p:nvPr/>
            </p:nvSpPr>
            <p:spPr bwMode="auto">
              <a:xfrm>
                <a:off x="3888" y="672"/>
                <a:ext cx="1296" cy="1248"/>
              </a:xfrm>
              <a:custGeom>
                <a:avLst/>
                <a:gdLst>
                  <a:gd name="T0" fmla="*/ 0 w 1488"/>
                  <a:gd name="T1" fmla="*/ 17720570 h 864"/>
                  <a:gd name="T2" fmla="*/ 6 w 1488"/>
                  <a:gd name="T3" fmla="*/ 10833060 h 864"/>
                  <a:gd name="T4" fmla="*/ 17 w 1488"/>
                  <a:gd name="T5" fmla="*/ 4928616 h 864"/>
                  <a:gd name="T6" fmla="*/ 36 w 1488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864"/>
                  <a:gd name="T14" fmla="*/ 1488 w 148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864">
                    <a:moveTo>
                      <a:pt x="0" y="864"/>
                    </a:moveTo>
                    <a:cubicBezTo>
                      <a:pt x="60" y="748"/>
                      <a:pt x="120" y="632"/>
                      <a:pt x="240" y="528"/>
                    </a:cubicBezTo>
                    <a:cubicBezTo>
                      <a:pt x="360" y="424"/>
                      <a:pt x="512" y="328"/>
                      <a:pt x="720" y="240"/>
                    </a:cubicBezTo>
                    <a:cubicBezTo>
                      <a:pt x="928" y="152"/>
                      <a:pt x="1360" y="40"/>
                      <a:pt x="1488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98" name="Object 5"/>
            <p:cNvGraphicFramePr>
              <a:graphicFrameLocks noChangeAspect="1"/>
            </p:cNvGraphicFramePr>
            <p:nvPr/>
          </p:nvGraphicFramePr>
          <p:xfrm>
            <a:off x="5030" y="1056"/>
            <a:ext cx="27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Equation" r:id="rId3" imgW="177800" imgH="228600" progId="Equation.DSMT4">
                    <p:embed/>
                  </p:oleObj>
                </mc:Choice>
                <mc:Fallback>
                  <p:oleObj name="Equation" r:id="rId3" imgW="1778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1056"/>
                          <a:ext cx="27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97" name="AutoShape 17"/>
          <p:cNvSpPr>
            <a:spLocks noChangeArrowheads="1"/>
          </p:cNvSpPr>
          <p:nvPr/>
        </p:nvSpPr>
        <p:spPr bwMode="auto">
          <a:xfrm rot="6151778">
            <a:off x="6838157" y="2526506"/>
            <a:ext cx="571500" cy="366713"/>
          </a:xfrm>
          <a:prstGeom prst="parallelogram">
            <a:avLst>
              <a:gd name="adj" fmla="val 55923"/>
            </a:avLst>
          </a:prstGeom>
          <a:solidFill>
            <a:srgbClr val="FFCC99">
              <a:alpha val="47058"/>
            </a:srgbClr>
          </a:solidFill>
          <a:ln w="31750">
            <a:solidFill>
              <a:srgbClr val="FF00FF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1295400" y="3429000"/>
            <a:ext cx="48768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垂直于电场线的单位面积上</a:t>
            </a:r>
            <a:endParaRPr kumimoji="0"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的电场线的条数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数密度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) 。</a:t>
            </a:r>
            <a:endParaRPr kumimoji="0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541338" y="2349500"/>
            <a:ext cx="677862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方向</a:t>
            </a:r>
            <a:endParaRPr lang="zh-CN" altLang="en-US" sz="3200" b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517525" y="3544888"/>
            <a:ext cx="677863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大小</a:t>
            </a:r>
            <a:endParaRPr lang="zh-CN" altLang="en-US" sz="3200" b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3352800" y="49434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电场线密度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1111250" y="6032500"/>
            <a:ext cx="4648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dirty="0" err="1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：</a:t>
            </a:r>
            <a:r>
              <a:rPr kumimoji="1" lang="zh-CN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穿过</a:t>
            </a:r>
            <a:r>
              <a:rPr kumimoji="1" lang="en-US" altLang="zh-CN" sz="2800" dirty="0" err="1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</a:t>
            </a:r>
            <a:r>
              <a:rPr kumimoji="1" lang="en-US" altLang="en-US" sz="2800" b="1" dirty="0" err="1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的电场线根数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4" name="Group 44"/>
          <p:cNvGrpSpPr/>
          <p:nvPr/>
        </p:nvGrpSpPr>
        <p:grpSpPr bwMode="auto">
          <a:xfrm>
            <a:off x="6345238" y="3948113"/>
            <a:ext cx="2306637" cy="2317750"/>
            <a:chOff x="3969" y="2205"/>
            <a:chExt cx="1453" cy="1460"/>
          </a:xfrm>
        </p:grpSpPr>
        <p:graphicFrame>
          <p:nvGraphicFramePr>
            <p:cNvPr id="32788" name="Object 3"/>
            <p:cNvGraphicFramePr>
              <a:graphicFrameLocks noChangeAspect="1"/>
            </p:cNvGraphicFramePr>
            <p:nvPr/>
          </p:nvGraphicFramePr>
          <p:xfrm>
            <a:off x="5148" y="256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7" name="公式" r:id="rId5" imgW="165100" imgH="190500" progId="Equation.3">
                    <p:embed/>
                  </p:oleObj>
                </mc:Choice>
                <mc:Fallback>
                  <p:oleObj name="公式" r:id="rId5" imgW="165100" imgH="190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56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Line 26"/>
            <p:cNvSpPr>
              <a:spLocks noChangeShapeType="1"/>
            </p:cNvSpPr>
            <p:nvPr/>
          </p:nvSpPr>
          <p:spPr bwMode="auto">
            <a:xfrm>
              <a:off x="3969" y="2931"/>
              <a:ext cx="1451" cy="0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27"/>
            <p:cNvSpPr>
              <a:spLocks noChangeShapeType="1"/>
            </p:cNvSpPr>
            <p:nvPr/>
          </p:nvSpPr>
          <p:spPr bwMode="auto">
            <a:xfrm flipV="1">
              <a:off x="4697" y="2209"/>
              <a:ext cx="0" cy="643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28"/>
            <p:cNvSpPr>
              <a:spLocks noChangeShapeType="1"/>
            </p:cNvSpPr>
            <p:nvPr/>
          </p:nvSpPr>
          <p:spPr bwMode="auto">
            <a:xfrm>
              <a:off x="4697" y="2974"/>
              <a:ext cx="0" cy="691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92" name="Object 4"/>
            <p:cNvGraphicFramePr>
              <a:graphicFrameLocks noChangeAspect="1"/>
            </p:cNvGraphicFramePr>
            <p:nvPr/>
          </p:nvGraphicFramePr>
          <p:xfrm>
            <a:off x="4501" y="3045"/>
            <a:ext cx="21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8" name="Equation" r:id="rId7" imgW="127000" imgH="165100" progId="Equation.3">
                    <p:embed/>
                  </p:oleObj>
                </mc:Choice>
                <mc:Fallback>
                  <p:oleObj name="Equation" r:id="rId7" imgW="127000" imgH="165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3045"/>
                          <a:ext cx="21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Oval 40"/>
            <p:cNvSpPr>
              <a:spLocks noChangeArrowheads="1"/>
            </p:cNvSpPr>
            <p:nvPr/>
          </p:nvSpPr>
          <p:spPr bwMode="auto">
            <a:xfrm>
              <a:off x="3969" y="2205"/>
              <a:ext cx="1451" cy="14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94" name="Line 42"/>
            <p:cNvSpPr>
              <a:spLocks noChangeShapeType="1"/>
            </p:cNvSpPr>
            <p:nvPr/>
          </p:nvSpPr>
          <p:spPr bwMode="auto">
            <a:xfrm rot="2700000">
              <a:off x="3968" y="2931"/>
              <a:ext cx="1451" cy="0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43"/>
            <p:cNvSpPr>
              <a:spLocks noChangeShapeType="1"/>
            </p:cNvSpPr>
            <p:nvPr/>
          </p:nvSpPr>
          <p:spPr bwMode="auto">
            <a:xfrm rot="8100000">
              <a:off x="3971" y="2936"/>
              <a:ext cx="1451" cy="0"/>
            </a:xfrm>
            <a:prstGeom prst="line">
              <a:avLst/>
            </a:prstGeom>
            <a:noFill/>
            <a:ln w="41275">
              <a:solidFill>
                <a:srgbClr val="3333FF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Oval 37"/>
            <p:cNvSpPr>
              <a:spLocks noChangeArrowheads="1"/>
            </p:cNvSpPr>
            <p:nvPr/>
          </p:nvSpPr>
          <p:spPr bwMode="auto">
            <a:xfrm>
              <a:off x="4604" y="2840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</a:rPr>
                <a:t>+</a:t>
              </a:r>
              <a:endParaRPr kumimoji="0" lang="en-US" altLang="zh-CN" sz="2000">
                <a:latin typeface="Arial" panose="020B0604020202020204" pitchFamily="34" charset="0"/>
              </a:endParaRPr>
            </a:p>
          </p:txBody>
        </p:sp>
      </p:grpSp>
      <p:sp>
        <p:nvSpPr>
          <p:cNvPr id="97325" name="AutoShape 45"/>
          <p:cNvSpPr>
            <a:spLocks noChangeArrowheads="1"/>
          </p:cNvSpPr>
          <p:nvPr/>
        </p:nvSpPr>
        <p:spPr bwMode="auto">
          <a:xfrm>
            <a:off x="1922463" y="4733925"/>
            <a:ext cx="871537" cy="1181100"/>
          </a:xfrm>
          <a:prstGeom prst="wedgeRectCallout">
            <a:avLst>
              <a:gd name="adj1" fmla="val 115236"/>
              <a:gd name="adj2" fmla="val -10384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97326" name="Oval 46"/>
          <p:cNvSpPr>
            <a:spLocks noChangeArrowheads="1"/>
          </p:cNvSpPr>
          <p:nvPr/>
        </p:nvSpPr>
        <p:spPr bwMode="auto">
          <a:xfrm>
            <a:off x="7078663" y="2665413"/>
            <a:ext cx="107950" cy="107950"/>
          </a:xfrm>
          <a:prstGeom prst="ellipse">
            <a:avLst/>
          </a:prstGeom>
          <a:gradFill rotWithShape="1">
            <a:gsLst>
              <a:gs pos="0">
                <a:srgbClr val="FF0000">
                  <a:alpha val="75000"/>
                </a:srgbClr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68338" y="552450"/>
            <a:ext cx="7561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Gauss</a:t>
            </a:r>
            <a:r>
              <a:rPr kumimoji="0" lang="en-US" altLang="zh-CN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 Law of Electrostatic Fields</a:t>
            </a:r>
            <a:endParaRPr kumimoji="0" lang="en-US" altLang="zh-CN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rot="3100542" flipH="1" flipV="1">
            <a:off x="7539038" y="1852612"/>
            <a:ext cx="0" cy="1057275"/>
          </a:xfrm>
          <a:prstGeom prst="line">
            <a:avLst/>
          </a:prstGeom>
          <a:noFill/>
          <a:ln w="41275">
            <a:solidFill>
              <a:srgbClr val="3333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4" grpId="0" autoUpdateAnimBg="0"/>
      <p:bldP spid="97285" grpId="0" autoUpdateAnimBg="0"/>
      <p:bldP spid="97286" grpId="0" autoUpdateAnimBg="0"/>
      <p:bldP spid="97297" grpId="0" animBg="1"/>
      <p:bldP spid="97298" grpId="0" autoUpdateAnimBg="0"/>
      <p:bldP spid="97299" grpId="0" autoUpdateAnimBg="0"/>
      <p:bldP spid="97300" grpId="0" autoUpdateAnimBg="0"/>
      <p:bldP spid="97302" grpId="0" autoUpdateAnimBg="0"/>
      <p:bldP spid="97303" grpId="0" autoUpdateAnimBg="0"/>
      <p:bldP spid="97325" grpId="0" animBg="1"/>
      <p:bldP spid="97326" grpId="0" animBg="1"/>
      <p:bldP spid="34" grpId="0"/>
      <p:bldP spid="972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72EBD-15EB-4F8F-81DC-3B249E430090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28"/>
          <p:cNvGrpSpPr/>
          <p:nvPr/>
        </p:nvGrpSpPr>
        <p:grpSpPr bwMode="auto">
          <a:xfrm>
            <a:off x="0" y="207963"/>
            <a:ext cx="5257800" cy="2895600"/>
            <a:chOff x="0" y="255"/>
            <a:chExt cx="3312" cy="1824"/>
          </a:xfrm>
        </p:grpSpPr>
        <p:sp>
          <p:nvSpPr>
            <p:cNvPr id="34882" name="Freeform 5"/>
            <p:cNvSpPr/>
            <p:nvPr/>
          </p:nvSpPr>
          <p:spPr bwMode="auto">
            <a:xfrm>
              <a:off x="1197" y="1176"/>
              <a:ext cx="1096" cy="903"/>
            </a:xfrm>
            <a:custGeom>
              <a:avLst/>
              <a:gdLst>
                <a:gd name="T0" fmla="*/ 1 w 1620"/>
                <a:gd name="T1" fmla="*/ 1 h 1759"/>
                <a:gd name="T2" fmla="*/ 1 w 1620"/>
                <a:gd name="T3" fmla="*/ 1 h 1759"/>
                <a:gd name="T4" fmla="*/ 1 w 1620"/>
                <a:gd name="T5" fmla="*/ 1 h 1759"/>
                <a:gd name="T6" fmla="*/ 1 w 1620"/>
                <a:gd name="T7" fmla="*/ 1 h 1759"/>
                <a:gd name="T8" fmla="*/ 1 w 1620"/>
                <a:gd name="T9" fmla="*/ 1 h 1759"/>
                <a:gd name="T10" fmla="*/ 1 w 1620"/>
                <a:gd name="T11" fmla="*/ 1 h 1759"/>
                <a:gd name="T12" fmla="*/ 1 w 1620"/>
                <a:gd name="T13" fmla="*/ 1 h 1759"/>
                <a:gd name="T14" fmla="*/ 1 w 1620"/>
                <a:gd name="T15" fmla="*/ 1 h 1759"/>
                <a:gd name="T16" fmla="*/ 1 w 1620"/>
                <a:gd name="T17" fmla="*/ 1 h 1759"/>
                <a:gd name="T18" fmla="*/ 1 w 1620"/>
                <a:gd name="T19" fmla="*/ 1 h 1759"/>
                <a:gd name="T20" fmla="*/ 1 w 1620"/>
                <a:gd name="T21" fmla="*/ 1 h 1759"/>
                <a:gd name="T22" fmla="*/ 1 w 1620"/>
                <a:gd name="T23" fmla="*/ 1 h 1759"/>
                <a:gd name="T24" fmla="*/ 1 w 1620"/>
                <a:gd name="T25" fmla="*/ 1 h 1759"/>
                <a:gd name="T26" fmla="*/ 1 w 1620"/>
                <a:gd name="T27" fmla="*/ 1 h 1759"/>
                <a:gd name="T28" fmla="*/ 1 w 1620"/>
                <a:gd name="T29" fmla="*/ 1 h 1759"/>
                <a:gd name="T30" fmla="*/ 1 w 1620"/>
                <a:gd name="T31" fmla="*/ 1 h 1759"/>
                <a:gd name="T32" fmla="*/ 1 w 1620"/>
                <a:gd name="T33" fmla="*/ 1 h 1759"/>
                <a:gd name="T34" fmla="*/ 1 w 1620"/>
                <a:gd name="T35" fmla="*/ 1 h 1759"/>
                <a:gd name="T36" fmla="*/ 1 w 1620"/>
                <a:gd name="T37" fmla="*/ 1 h 1759"/>
                <a:gd name="T38" fmla="*/ 1 w 1620"/>
                <a:gd name="T39" fmla="*/ 1 h 1759"/>
                <a:gd name="T40" fmla="*/ 1 w 1620"/>
                <a:gd name="T41" fmla="*/ 1 h 1759"/>
                <a:gd name="T42" fmla="*/ 1 w 1620"/>
                <a:gd name="T43" fmla="*/ 1 h 1759"/>
                <a:gd name="T44" fmla="*/ 1 w 1620"/>
                <a:gd name="T45" fmla="*/ 1 h 1759"/>
                <a:gd name="T46" fmla="*/ 1 w 1620"/>
                <a:gd name="T47" fmla="*/ 1 h 1759"/>
                <a:gd name="T48" fmla="*/ 1 w 1620"/>
                <a:gd name="T49" fmla="*/ 1 h 1759"/>
                <a:gd name="T50" fmla="*/ 1 w 1620"/>
                <a:gd name="T51" fmla="*/ 1 h 1759"/>
                <a:gd name="T52" fmla="*/ 1 w 1620"/>
                <a:gd name="T53" fmla="*/ 1 h 1759"/>
                <a:gd name="T54" fmla="*/ 1 w 1620"/>
                <a:gd name="T55" fmla="*/ 1 h 1759"/>
                <a:gd name="T56" fmla="*/ 1 w 1620"/>
                <a:gd name="T57" fmla="*/ 1 h 1759"/>
                <a:gd name="T58" fmla="*/ 1 w 1620"/>
                <a:gd name="T59" fmla="*/ 1 h 1759"/>
                <a:gd name="T60" fmla="*/ 1 w 1620"/>
                <a:gd name="T61" fmla="*/ 1 h 1759"/>
                <a:gd name="T62" fmla="*/ 1 w 1620"/>
                <a:gd name="T63" fmla="*/ 1 h 1759"/>
                <a:gd name="T64" fmla="*/ 1 w 1620"/>
                <a:gd name="T65" fmla="*/ 1 h 1759"/>
                <a:gd name="T66" fmla="*/ 1 w 1620"/>
                <a:gd name="T67" fmla="*/ 1 h 1759"/>
                <a:gd name="T68" fmla="*/ 1 w 1620"/>
                <a:gd name="T69" fmla="*/ 1 h 1759"/>
                <a:gd name="T70" fmla="*/ 0 w 1620"/>
                <a:gd name="T71" fmla="*/ 1 h 175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0"/>
                <a:gd name="T109" fmla="*/ 0 h 1759"/>
                <a:gd name="T110" fmla="*/ 1620 w 1620"/>
                <a:gd name="T111" fmla="*/ 1759 h 175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0" h="1759">
                  <a:moveTo>
                    <a:pt x="1620" y="0"/>
                  </a:moveTo>
                  <a:lnTo>
                    <a:pt x="1620" y="16"/>
                  </a:lnTo>
                  <a:lnTo>
                    <a:pt x="1620" y="31"/>
                  </a:lnTo>
                  <a:lnTo>
                    <a:pt x="1619" y="120"/>
                  </a:lnTo>
                  <a:lnTo>
                    <a:pt x="1616" y="208"/>
                  </a:lnTo>
                  <a:lnTo>
                    <a:pt x="1610" y="294"/>
                  </a:lnTo>
                  <a:lnTo>
                    <a:pt x="1602" y="379"/>
                  </a:lnTo>
                  <a:lnTo>
                    <a:pt x="1593" y="463"/>
                  </a:lnTo>
                  <a:lnTo>
                    <a:pt x="1581" y="545"/>
                  </a:lnTo>
                  <a:lnTo>
                    <a:pt x="1568" y="625"/>
                  </a:lnTo>
                  <a:lnTo>
                    <a:pt x="1552" y="704"/>
                  </a:lnTo>
                  <a:lnTo>
                    <a:pt x="1535" y="780"/>
                  </a:lnTo>
                  <a:lnTo>
                    <a:pt x="1516" y="855"/>
                  </a:lnTo>
                  <a:lnTo>
                    <a:pt x="1495" y="927"/>
                  </a:lnTo>
                  <a:lnTo>
                    <a:pt x="1472" y="997"/>
                  </a:lnTo>
                  <a:lnTo>
                    <a:pt x="1448" y="1065"/>
                  </a:lnTo>
                  <a:lnTo>
                    <a:pt x="1423" y="1130"/>
                  </a:lnTo>
                  <a:lnTo>
                    <a:pt x="1396" y="1193"/>
                  </a:lnTo>
                  <a:lnTo>
                    <a:pt x="1367" y="1253"/>
                  </a:lnTo>
                  <a:lnTo>
                    <a:pt x="1337" y="1310"/>
                  </a:lnTo>
                  <a:lnTo>
                    <a:pt x="1306" y="1364"/>
                  </a:lnTo>
                  <a:lnTo>
                    <a:pt x="1273" y="1416"/>
                  </a:lnTo>
                  <a:lnTo>
                    <a:pt x="1239" y="1464"/>
                  </a:lnTo>
                  <a:lnTo>
                    <a:pt x="1204" y="1509"/>
                  </a:lnTo>
                  <a:lnTo>
                    <a:pt x="1168" y="1550"/>
                  </a:lnTo>
                  <a:lnTo>
                    <a:pt x="1131" y="1589"/>
                  </a:lnTo>
                  <a:lnTo>
                    <a:pt x="1092" y="1623"/>
                  </a:lnTo>
                  <a:lnTo>
                    <a:pt x="1053" y="1654"/>
                  </a:lnTo>
                  <a:lnTo>
                    <a:pt x="1013" y="1681"/>
                  </a:lnTo>
                  <a:lnTo>
                    <a:pt x="972" y="1705"/>
                  </a:lnTo>
                  <a:lnTo>
                    <a:pt x="951" y="1715"/>
                  </a:lnTo>
                  <a:lnTo>
                    <a:pt x="930" y="1724"/>
                  </a:lnTo>
                  <a:lnTo>
                    <a:pt x="909" y="1732"/>
                  </a:lnTo>
                  <a:lnTo>
                    <a:pt x="888" y="1739"/>
                  </a:lnTo>
                  <a:lnTo>
                    <a:pt x="866" y="1745"/>
                  </a:lnTo>
                  <a:lnTo>
                    <a:pt x="844" y="1750"/>
                  </a:lnTo>
                  <a:lnTo>
                    <a:pt x="822" y="1754"/>
                  </a:lnTo>
                  <a:lnTo>
                    <a:pt x="800" y="1757"/>
                  </a:lnTo>
                  <a:lnTo>
                    <a:pt x="778" y="1758"/>
                  </a:lnTo>
                  <a:lnTo>
                    <a:pt x="756" y="1759"/>
                  </a:lnTo>
                  <a:lnTo>
                    <a:pt x="727" y="1758"/>
                  </a:lnTo>
                  <a:lnTo>
                    <a:pt x="697" y="1755"/>
                  </a:lnTo>
                  <a:lnTo>
                    <a:pt x="668" y="1750"/>
                  </a:lnTo>
                  <a:lnTo>
                    <a:pt x="639" y="1743"/>
                  </a:lnTo>
                  <a:lnTo>
                    <a:pt x="611" y="1734"/>
                  </a:lnTo>
                  <a:lnTo>
                    <a:pt x="582" y="1724"/>
                  </a:lnTo>
                  <a:lnTo>
                    <a:pt x="554" y="1711"/>
                  </a:lnTo>
                  <a:lnTo>
                    <a:pt x="526" y="1697"/>
                  </a:lnTo>
                  <a:lnTo>
                    <a:pt x="499" y="1681"/>
                  </a:lnTo>
                  <a:lnTo>
                    <a:pt x="472" y="1663"/>
                  </a:lnTo>
                  <a:lnTo>
                    <a:pt x="445" y="1643"/>
                  </a:lnTo>
                  <a:lnTo>
                    <a:pt x="418" y="1622"/>
                  </a:lnTo>
                  <a:lnTo>
                    <a:pt x="392" y="1599"/>
                  </a:lnTo>
                  <a:lnTo>
                    <a:pt x="366" y="1574"/>
                  </a:lnTo>
                  <a:lnTo>
                    <a:pt x="341" y="1547"/>
                  </a:lnTo>
                  <a:lnTo>
                    <a:pt x="317" y="1519"/>
                  </a:lnTo>
                  <a:lnTo>
                    <a:pt x="292" y="1489"/>
                  </a:lnTo>
                  <a:lnTo>
                    <a:pt x="268" y="1458"/>
                  </a:lnTo>
                  <a:lnTo>
                    <a:pt x="245" y="1425"/>
                  </a:lnTo>
                  <a:lnTo>
                    <a:pt x="223" y="1391"/>
                  </a:lnTo>
                  <a:lnTo>
                    <a:pt x="200" y="1355"/>
                  </a:lnTo>
                  <a:lnTo>
                    <a:pt x="179" y="1318"/>
                  </a:lnTo>
                  <a:lnTo>
                    <a:pt x="158" y="1279"/>
                  </a:lnTo>
                  <a:lnTo>
                    <a:pt x="138" y="1239"/>
                  </a:lnTo>
                  <a:lnTo>
                    <a:pt x="118" y="1197"/>
                  </a:lnTo>
                  <a:lnTo>
                    <a:pt x="99" y="1154"/>
                  </a:lnTo>
                  <a:lnTo>
                    <a:pt x="81" y="1110"/>
                  </a:lnTo>
                  <a:lnTo>
                    <a:pt x="63" y="1064"/>
                  </a:lnTo>
                  <a:lnTo>
                    <a:pt x="46" y="1017"/>
                  </a:lnTo>
                  <a:lnTo>
                    <a:pt x="30" y="969"/>
                  </a:lnTo>
                  <a:lnTo>
                    <a:pt x="15" y="920"/>
                  </a:lnTo>
                  <a:lnTo>
                    <a:pt x="0" y="869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Freeform 6"/>
            <p:cNvSpPr/>
            <p:nvPr/>
          </p:nvSpPr>
          <p:spPr bwMode="auto">
            <a:xfrm>
              <a:off x="1150" y="1491"/>
              <a:ext cx="45" cy="53"/>
            </a:xfrm>
            <a:custGeom>
              <a:avLst/>
              <a:gdLst>
                <a:gd name="T0" fmla="*/ 1 w 65"/>
                <a:gd name="T1" fmla="*/ 1 h 104"/>
                <a:gd name="T2" fmla="*/ 1 w 65"/>
                <a:gd name="T3" fmla="*/ 0 h 104"/>
                <a:gd name="T4" fmla="*/ 0 w 65"/>
                <a:gd name="T5" fmla="*/ 1 h 104"/>
                <a:gd name="T6" fmla="*/ 1 w 65"/>
                <a:gd name="T7" fmla="*/ 1 h 104"/>
                <a:gd name="T8" fmla="*/ 1 w 65"/>
                <a:gd name="T9" fmla="*/ 1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04"/>
                <a:gd name="T17" fmla="*/ 65 w 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04">
                  <a:moveTo>
                    <a:pt x="65" y="87"/>
                  </a:moveTo>
                  <a:lnTo>
                    <a:pt x="7" y="0"/>
                  </a:lnTo>
                  <a:lnTo>
                    <a:pt x="0" y="104"/>
                  </a:lnTo>
                  <a:lnTo>
                    <a:pt x="24" y="66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Freeform 7"/>
            <p:cNvSpPr/>
            <p:nvPr/>
          </p:nvSpPr>
          <p:spPr bwMode="auto">
            <a:xfrm>
              <a:off x="1122" y="1192"/>
              <a:ext cx="1171" cy="887"/>
            </a:xfrm>
            <a:custGeom>
              <a:avLst/>
              <a:gdLst>
                <a:gd name="T0" fmla="*/ 1 w 1728"/>
                <a:gd name="T1" fmla="*/ 1 h 1728"/>
                <a:gd name="T2" fmla="*/ 1 w 1728"/>
                <a:gd name="T3" fmla="*/ 1 h 1728"/>
                <a:gd name="T4" fmla="*/ 1 w 1728"/>
                <a:gd name="T5" fmla="*/ 1 h 1728"/>
                <a:gd name="T6" fmla="*/ 1 w 1728"/>
                <a:gd name="T7" fmla="*/ 1 h 1728"/>
                <a:gd name="T8" fmla="*/ 1 w 1728"/>
                <a:gd name="T9" fmla="*/ 1 h 1728"/>
                <a:gd name="T10" fmla="*/ 1 w 1728"/>
                <a:gd name="T11" fmla="*/ 1 h 1728"/>
                <a:gd name="T12" fmla="*/ 1 w 1728"/>
                <a:gd name="T13" fmla="*/ 1 h 1728"/>
                <a:gd name="T14" fmla="*/ 1 w 1728"/>
                <a:gd name="T15" fmla="*/ 1 h 1728"/>
                <a:gd name="T16" fmla="*/ 1 w 1728"/>
                <a:gd name="T17" fmla="*/ 1 h 1728"/>
                <a:gd name="T18" fmla="*/ 1 w 1728"/>
                <a:gd name="T19" fmla="*/ 1 h 1728"/>
                <a:gd name="T20" fmla="*/ 1 w 1728"/>
                <a:gd name="T21" fmla="*/ 1 h 1728"/>
                <a:gd name="T22" fmla="*/ 1 w 1728"/>
                <a:gd name="T23" fmla="*/ 1 h 1728"/>
                <a:gd name="T24" fmla="*/ 1 w 1728"/>
                <a:gd name="T25" fmla="*/ 1 h 1728"/>
                <a:gd name="T26" fmla="*/ 1 w 1728"/>
                <a:gd name="T27" fmla="*/ 1 h 1728"/>
                <a:gd name="T28" fmla="*/ 1 w 1728"/>
                <a:gd name="T29" fmla="*/ 1 h 1728"/>
                <a:gd name="T30" fmla="*/ 1 w 1728"/>
                <a:gd name="T31" fmla="*/ 1 h 1728"/>
                <a:gd name="T32" fmla="*/ 1 w 1728"/>
                <a:gd name="T33" fmla="*/ 1 h 1728"/>
                <a:gd name="T34" fmla="*/ 1 w 1728"/>
                <a:gd name="T35" fmla="*/ 1 h 1728"/>
                <a:gd name="T36" fmla="*/ 1 w 1728"/>
                <a:gd name="T37" fmla="*/ 1 h 1728"/>
                <a:gd name="T38" fmla="*/ 1 w 1728"/>
                <a:gd name="T39" fmla="*/ 1 h 1728"/>
                <a:gd name="T40" fmla="*/ 1 w 1728"/>
                <a:gd name="T41" fmla="*/ 1 h 1728"/>
                <a:gd name="T42" fmla="*/ 1 w 1728"/>
                <a:gd name="T43" fmla="*/ 1 h 1728"/>
                <a:gd name="T44" fmla="*/ 1 w 1728"/>
                <a:gd name="T45" fmla="*/ 1 h 1728"/>
                <a:gd name="T46" fmla="*/ 1 w 1728"/>
                <a:gd name="T47" fmla="*/ 1 h 1728"/>
                <a:gd name="T48" fmla="*/ 1 w 1728"/>
                <a:gd name="T49" fmla="*/ 1 h 1728"/>
                <a:gd name="T50" fmla="*/ 1 w 1728"/>
                <a:gd name="T51" fmla="*/ 1 h 1728"/>
                <a:gd name="T52" fmla="*/ 1 w 1728"/>
                <a:gd name="T53" fmla="*/ 1 h 1728"/>
                <a:gd name="T54" fmla="*/ 1 w 1728"/>
                <a:gd name="T55" fmla="*/ 1 h 1728"/>
                <a:gd name="T56" fmla="*/ 1 w 1728"/>
                <a:gd name="T57" fmla="*/ 1 h 1728"/>
                <a:gd name="T58" fmla="*/ 1 w 1728"/>
                <a:gd name="T59" fmla="*/ 1 h 1728"/>
                <a:gd name="T60" fmla="*/ 1 w 1728"/>
                <a:gd name="T61" fmla="*/ 1 h 1728"/>
                <a:gd name="T62" fmla="*/ 1 w 1728"/>
                <a:gd name="T63" fmla="*/ 1 h 1728"/>
                <a:gd name="T64" fmla="*/ 1 w 1728"/>
                <a:gd name="T65" fmla="*/ 1 h 1728"/>
                <a:gd name="T66" fmla="*/ 1 w 1728"/>
                <a:gd name="T67" fmla="*/ 1 h 1728"/>
                <a:gd name="T68" fmla="*/ 1 w 1728"/>
                <a:gd name="T69" fmla="*/ 1 h 1728"/>
                <a:gd name="T70" fmla="*/ 1 w 1728"/>
                <a:gd name="T71" fmla="*/ 1 h 1728"/>
                <a:gd name="T72" fmla="*/ 1 w 1728"/>
                <a:gd name="T73" fmla="*/ 1 h 17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28"/>
                <a:gd name="T112" fmla="*/ 0 h 1728"/>
                <a:gd name="T113" fmla="*/ 1728 w 1728"/>
                <a:gd name="T114" fmla="*/ 1728 h 17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28" h="1728">
                  <a:moveTo>
                    <a:pt x="1728" y="18"/>
                  </a:moveTo>
                  <a:lnTo>
                    <a:pt x="1726" y="106"/>
                  </a:lnTo>
                  <a:lnTo>
                    <a:pt x="1723" y="193"/>
                  </a:lnTo>
                  <a:lnTo>
                    <a:pt x="1717" y="279"/>
                  </a:lnTo>
                  <a:lnTo>
                    <a:pt x="1709" y="363"/>
                  </a:lnTo>
                  <a:lnTo>
                    <a:pt x="1699" y="446"/>
                  </a:lnTo>
                  <a:lnTo>
                    <a:pt x="1687" y="527"/>
                  </a:lnTo>
                  <a:lnTo>
                    <a:pt x="1673" y="607"/>
                  </a:lnTo>
                  <a:lnTo>
                    <a:pt x="1658" y="685"/>
                  </a:lnTo>
                  <a:lnTo>
                    <a:pt x="1640" y="761"/>
                  </a:lnTo>
                  <a:lnTo>
                    <a:pt x="1621" y="834"/>
                  </a:lnTo>
                  <a:lnTo>
                    <a:pt x="1600" y="906"/>
                  </a:lnTo>
                  <a:lnTo>
                    <a:pt x="1577" y="975"/>
                  </a:lnTo>
                  <a:lnTo>
                    <a:pt x="1553" y="1042"/>
                  </a:lnTo>
                  <a:lnTo>
                    <a:pt x="1528" y="1107"/>
                  </a:lnTo>
                  <a:lnTo>
                    <a:pt x="1500" y="1169"/>
                  </a:lnTo>
                  <a:lnTo>
                    <a:pt x="1472" y="1228"/>
                  </a:lnTo>
                  <a:lnTo>
                    <a:pt x="1442" y="1285"/>
                  </a:lnTo>
                  <a:lnTo>
                    <a:pt x="1411" y="1338"/>
                  </a:lnTo>
                  <a:lnTo>
                    <a:pt x="1378" y="1389"/>
                  </a:lnTo>
                  <a:lnTo>
                    <a:pt x="1344" y="1437"/>
                  </a:lnTo>
                  <a:lnTo>
                    <a:pt x="1309" y="1481"/>
                  </a:lnTo>
                  <a:lnTo>
                    <a:pt x="1273" y="1522"/>
                  </a:lnTo>
                  <a:lnTo>
                    <a:pt x="1236" y="1560"/>
                  </a:lnTo>
                  <a:lnTo>
                    <a:pt x="1198" y="1594"/>
                  </a:lnTo>
                  <a:lnTo>
                    <a:pt x="1159" y="1625"/>
                  </a:lnTo>
                  <a:lnTo>
                    <a:pt x="1119" y="1651"/>
                  </a:lnTo>
                  <a:lnTo>
                    <a:pt x="1079" y="1674"/>
                  </a:lnTo>
                  <a:lnTo>
                    <a:pt x="1058" y="1684"/>
                  </a:lnTo>
                  <a:lnTo>
                    <a:pt x="1037" y="1693"/>
                  </a:lnTo>
                  <a:lnTo>
                    <a:pt x="1016" y="1701"/>
                  </a:lnTo>
                  <a:lnTo>
                    <a:pt x="995" y="1708"/>
                  </a:lnTo>
                  <a:lnTo>
                    <a:pt x="973" y="1714"/>
                  </a:lnTo>
                  <a:lnTo>
                    <a:pt x="952" y="1719"/>
                  </a:lnTo>
                  <a:lnTo>
                    <a:pt x="930" y="1723"/>
                  </a:lnTo>
                  <a:lnTo>
                    <a:pt x="908" y="1726"/>
                  </a:lnTo>
                  <a:lnTo>
                    <a:pt x="886" y="1727"/>
                  </a:lnTo>
                  <a:lnTo>
                    <a:pt x="864" y="1728"/>
                  </a:lnTo>
                  <a:lnTo>
                    <a:pt x="842" y="1727"/>
                  </a:lnTo>
                  <a:lnTo>
                    <a:pt x="820" y="1726"/>
                  </a:lnTo>
                  <a:lnTo>
                    <a:pt x="798" y="1723"/>
                  </a:lnTo>
                  <a:lnTo>
                    <a:pt x="776" y="1719"/>
                  </a:lnTo>
                  <a:lnTo>
                    <a:pt x="754" y="1714"/>
                  </a:lnTo>
                  <a:lnTo>
                    <a:pt x="732" y="1708"/>
                  </a:lnTo>
                  <a:lnTo>
                    <a:pt x="711" y="1701"/>
                  </a:lnTo>
                  <a:lnTo>
                    <a:pt x="690" y="1693"/>
                  </a:lnTo>
                  <a:lnTo>
                    <a:pt x="669" y="1684"/>
                  </a:lnTo>
                  <a:lnTo>
                    <a:pt x="648" y="1674"/>
                  </a:lnTo>
                  <a:lnTo>
                    <a:pt x="607" y="1650"/>
                  </a:lnTo>
                  <a:lnTo>
                    <a:pt x="567" y="1623"/>
                  </a:lnTo>
                  <a:lnTo>
                    <a:pt x="528" y="1592"/>
                  </a:lnTo>
                  <a:lnTo>
                    <a:pt x="490" y="1558"/>
                  </a:lnTo>
                  <a:lnTo>
                    <a:pt x="452" y="1519"/>
                  </a:lnTo>
                  <a:lnTo>
                    <a:pt x="416" y="1478"/>
                  </a:lnTo>
                  <a:lnTo>
                    <a:pt x="381" y="1433"/>
                  </a:lnTo>
                  <a:lnTo>
                    <a:pt x="347" y="1385"/>
                  </a:lnTo>
                  <a:lnTo>
                    <a:pt x="315" y="1333"/>
                  </a:lnTo>
                  <a:lnTo>
                    <a:pt x="283" y="1279"/>
                  </a:lnTo>
                  <a:lnTo>
                    <a:pt x="253" y="1222"/>
                  </a:lnTo>
                  <a:lnTo>
                    <a:pt x="225" y="1162"/>
                  </a:lnTo>
                  <a:lnTo>
                    <a:pt x="197" y="1099"/>
                  </a:lnTo>
                  <a:lnTo>
                    <a:pt x="172" y="1034"/>
                  </a:lnTo>
                  <a:lnTo>
                    <a:pt x="148" y="966"/>
                  </a:lnTo>
                  <a:lnTo>
                    <a:pt x="125" y="896"/>
                  </a:lnTo>
                  <a:lnTo>
                    <a:pt x="104" y="824"/>
                  </a:lnTo>
                  <a:lnTo>
                    <a:pt x="85" y="749"/>
                  </a:lnTo>
                  <a:lnTo>
                    <a:pt x="68" y="673"/>
                  </a:lnTo>
                  <a:lnTo>
                    <a:pt x="52" y="594"/>
                  </a:lnTo>
                  <a:lnTo>
                    <a:pt x="39" y="514"/>
                  </a:lnTo>
                  <a:lnTo>
                    <a:pt x="27" y="432"/>
                  </a:lnTo>
                  <a:lnTo>
                    <a:pt x="18" y="348"/>
                  </a:lnTo>
                  <a:lnTo>
                    <a:pt x="10" y="263"/>
                  </a:lnTo>
                  <a:lnTo>
                    <a:pt x="4" y="177"/>
                  </a:lnTo>
                  <a:lnTo>
                    <a:pt x="1" y="8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Freeform 8"/>
            <p:cNvSpPr/>
            <p:nvPr/>
          </p:nvSpPr>
          <p:spPr bwMode="auto">
            <a:xfrm>
              <a:off x="1183" y="937"/>
              <a:ext cx="1026" cy="153"/>
            </a:xfrm>
            <a:custGeom>
              <a:avLst/>
              <a:gdLst>
                <a:gd name="T0" fmla="*/ 0 w 1506"/>
                <a:gd name="T1" fmla="*/ 1 h 298"/>
                <a:gd name="T2" fmla="*/ 1 w 1506"/>
                <a:gd name="T3" fmla="*/ 1 h 298"/>
                <a:gd name="T4" fmla="*/ 1 w 1506"/>
                <a:gd name="T5" fmla="*/ 1 h 298"/>
                <a:gd name="T6" fmla="*/ 1 w 1506"/>
                <a:gd name="T7" fmla="*/ 1 h 298"/>
                <a:gd name="T8" fmla="*/ 1 w 1506"/>
                <a:gd name="T9" fmla="*/ 1 h 298"/>
                <a:gd name="T10" fmla="*/ 1 w 1506"/>
                <a:gd name="T11" fmla="*/ 1 h 298"/>
                <a:gd name="T12" fmla="*/ 1 w 1506"/>
                <a:gd name="T13" fmla="*/ 1 h 298"/>
                <a:gd name="T14" fmla="*/ 1 w 1506"/>
                <a:gd name="T15" fmla="*/ 1 h 298"/>
                <a:gd name="T16" fmla="*/ 1 w 1506"/>
                <a:gd name="T17" fmla="*/ 1 h 298"/>
                <a:gd name="T18" fmla="*/ 1 w 1506"/>
                <a:gd name="T19" fmla="*/ 1 h 298"/>
                <a:gd name="T20" fmla="*/ 1 w 1506"/>
                <a:gd name="T21" fmla="*/ 1 h 298"/>
                <a:gd name="T22" fmla="*/ 1 w 1506"/>
                <a:gd name="T23" fmla="*/ 1 h 298"/>
                <a:gd name="T24" fmla="*/ 1 w 1506"/>
                <a:gd name="T25" fmla="*/ 1 h 298"/>
                <a:gd name="T26" fmla="*/ 1 w 1506"/>
                <a:gd name="T27" fmla="*/ 1 h 298"/>
                <a:gd name="T28" fmla="*/ 1 w 1506"/>
                <a:gd name="T29" fmla="*/ 1 h 298"/>
                <a:gd name="T30" fmla="*/ 1 w 1506"/>
                <a:gd name="T31" fmla="*/ 1 h 298"/>
                <a:gd name="T32" fmla="*/ 1 w 1506"/>
                <a:gd name="T33" fmla="*/ 0 h 298"/>
                <a:gd name="T34" fmla="*/ 1 w 1506"/>
                <a:gd name="T35" fmla="*/ 1 h 298"/>
                <a:gd name="T36" fmla="*/ 1 w 1506"/>
                <a:gd name="T37" fmla="*/ 1 h 298"/>
                <a:gd name="T38" fmla="*/ 1 w 1506"/>
                <a:gd name="T39" fmla="*/ 1 h 298"/>
                <a:gd name="T40" fmla="*/ 1 w 1506"/>
                <a:gd name="T41" fmla="*/ 1 h 298"/>
                <a:gd name="T42" fmla="*/ 1 w 1506"/>
                <a:gd name="T43" fmla="*/ 1 h 298"/>
                <a:gd name="T44" fmla="*/ 1 w 1506"/>
                <a:gd name="T45" fmla="*/ 1 h 298"/>
                <a:gd name="T46" fmla="*/ 1 w 1506"/>
                <a:gd name="T47" fmla="*/ 1 h 298"/>
                <a:gd name="T48" fmla="*/ 1 w 1506"/>
                <a:gd name="T49" fmla="*/ 1 h 298"/>
                <a:gd name="T50" fmla="*/ 1 w 1506"/>
                <a:gd name="T51" fmla="*/ 1 h 298"/>
                <a:gd name="T52" fmla="*/ 1 w 1506"/>
                <a:gd name="T53" fmla="*/ 1 h 298"/>
                <a:gd name="T54" fmla="*/ 1 w 1506"/>
                <a:gd name="T55" fmla="*/ 1 h 298"/>
                <a:gd name="T56" fmla="*/ 1 w 1506"/>
                <a:gd name="T57" fmla="*/ 1 h 298"/>
                <a:gd name="T58" fmla="*/ 1 w 1506"/>
                <a:gd name="T59" fmla="*/ 1 h 298"/>
                <a:gd name="T60" fmla="*/ 1 w 1506"/>
                <a:gd name="T61" fmla="*/ 1 h 298"/>
                <a:gd name="T62" fmla="*/ 1 w 1506"/>
                <a:gd name="T63" fmla="*/ 1 h 298"/>
                <a:gd name="T64" fmla="*/ 1 w 1506"/>
                <a:gd name="T65" fmla="*/ 1 h 2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06"/>
                <a:gd name="T100" fmla="*/ 0 h 298"/>
                <a:gd name="T101" fmla="*/ 1506 w 1506"/>
                <a:gd name="T102" fmla="*/ 298 h 2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06" h="298">
                  <a:moveTo>
                    <a:pt x="0" y="298"/>
                  </a:moveTo>
                  <a:lnTo>
                    <a:pt x="43" y="263"/>
                  </a:lnTo>
                  <a:lnTo>
                    <a:pt x="86" y="230"/>
                  </a:lnTo>
                  <a:lnTo>
                    <a:pt x="131" y="199"/>
                  </a:lnTo>
                  <a:lnTo>
                    <a:pt x="176" y="170"/>
                  </a:lnTo>
                  <a:lnTo>
                    <a:pt x="223" y="143"/>
                  </a:lnTo>
                  <a:lnTo>
                    <a:pt x="270" y="119"/>
                  </a:lnTo>
                  <a:lnTo>
                    <a:pt x="318" y="97"/>
                  </a:lnTo>
                  <a:lnTo>
                    <a:pt x="367" y="77"/>
                  </a:lnTo>
                  <a:lnTo>
                    <a:pt x="416" y="59"/>
                  </a:lnTo>
                  <a:lnTo>
                    <a:pt x="467" y="43"/>
                  </a:lnTo>
                  <a:lnTo>
                    <a:pt x="517" y="30"/>
                  </a:lnTo>
                  <a:lnTo>
                    <a:pt x="568" y="19"/>
                  </a:lnTo>
                  <a:lnTo>
                    <a:pt x="620" y="11"/>
                  </a:lnTo>
                  <a:lnTo>
                    <a:pt x="671" y="5"/>
                  </a:lnTo>
                  <a:lnTo>
                    <a:pt x="724" y="1"/>
                  </a:lnTo>
                  <a:lnTo>
                    <a:pt x="776" y="0"/>
                  </a:lnTo>
                  <a:lnTo>
                    <a:pt x="825" y="1"/>
                  </a:lnTo>
                  <a:lnTo>
                    <a:pt x="873" y="4"/>
                  </a:lnTo>
                  <a:lnTo>
                    <a:pt x="922" y="10"/>
                  </a:lnTo>
                  <a:lnTo>
                    <a:pt x="970" y="17"/>
                  </a:lnTo>
                  <a:lnTo>
                    <a:pt x="1017" y="26"/>
                  </a:lnTo>
                  <a:lnTo>
                    <a:pt x="1065" y="38"/>
                  </a:lnTo>
                  <a:lnTo>
                    <a:pt x="1111" y="51"/>
                  </a:lnTo>
                  <a:lnTo>
                    <a:pt x="1158" y="67"/>
                  </a:lnTo>
                  <a:lnTo>
                    <a:pt x="1204" y="84"/>
                  </a:lnTo>
                  <a:lnTo>
                    <a:pt x="1249" y="104"/>
                  </a:lnTo>
                  <a:lnTo>
                    <a:pt x="1294" y="125"/>
                  </a:lnTo>
                  <a:lnTo>
                    <a:pt x="1338" y="149"/>
                  </a:lnTo>
                  <a:lnTo>
                    <a:pt x="1381" y="174"/>
                  </a:lnTo>
                  <a:lnTo>
                    <a:pt x="1424" y="201"/>
                  </a:lnTo>
                  <a:lnTo>
                    <a:pt x="1465" y="230"/>
                  </a:lnTo>
                  <a:lnTo>
                    <a:pt x="1506" y="261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Freeform 9"/>
            <p:cNvSpPr/>
            <p:nvPr/>
          </p:nvSpPr>
          <p:spPr bwMode="auto">
            <a:xfrm>
              <a:off x="328" y="373"/>
              <a:ext cx="727" cy="709"/>
            </a:xfrm>
            <a:custGeom>
              <a:avLst/>
              <a:gdLst>
                <a:gd name="T0" fmla="*/ 309591 w 576"/>
                <a:gd name="T1" fmla="*/ 1181564 h 533"/>
                <a:gd name="T2" fmla="*/ 287209 w 576"/>
                <a:gd name="T3" fmla="*/ 1134991 h 533"/>
                <a:gd name="T4" fmla="*/ 266135 w 576"/>
                <a:gd name="T5" fmla="*/ 1081443 h 533"/>
                <a:gd name="T6" fmla="*/ 244267 w 576"/>
                <a:gd name="T7" fmla="*/ 1028935 h 533"/>
                <a:gd name="T8" fmla="*/ 222771 w 576"/>
                <a:gd name="T9" fmla="*/ 967700 h 533"/>
                <a:gd name="T10" fmla="*/ 202682 w 576"/>
                <a:gd name="T11" fmla="*/ 907411 h 533"/>
                <a:gd name="T12" fmla="*/ 182261 w 576"/>
                <a:gd name="T13" fmla="*/ 838933 h 533"/>
                <a:gd name="T14" fmla="*/ 161971 w 576"/>
                <a:gd name="T15" fmla="*/ 771127 h 533"/>
                <a:gd name="T16" fmla="*/ 142412 w 576"/>
                <a:gd name="T17" fmla="*/ 698183 h 533"/>
                <a:gd name="T18" fmla="*/ 123230 w 576"/>
                <a:gd name="T19" fmla="*/ 622168 h 533"/>
                <a:gd name="T20" fmla="*/ 104280 w 576"/>
                <a:gd name="T21" fmla="*/ 543899 h 533"/>
                <a:gd name="T22" fmla="*/ 85616 w 576"/>
                <a:gd name="T23" fmla="*/ 461790 h 533"/>
                <a:gd name="T24" fmla="*/ 67833 w 576"/>
                <a:gd name="T25" fmla="*/ 374552 h 533"/>
                <a:gd name="T26" fmla="*/ 49983 w 576"/>
                <a:gd name="T27" fmla="*/ 287213 h 533"/>
                <a:gd name="T28" fmla="*/ 32557 w 576"/>
                <a:gd name="T29" fmla="*/ 193211 h 533"/>
                <a:gd name="T30" fmla="*/ 16192 w 576"/>
                <a:gd name="T31" fmla="*/ 98176 h 533"/>
                <a:gd name="T32" fmla="*/ 0 w 576"/>
                <a:gd name="T33" fmla="*/ 0 h 5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6"/>
                <a:gd name="T52" fmla="*/ 0 h 533"/>
                <a:gd name="T53" fmla="*/ 576 w 576"/>
                <a:gd name="T54" fmla="*/ 533 h 5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6" h="533">
                  <a:moveTo>
                    <a:pt x="576" y="533"/>
                  </a:moveTo>
                  <a:lnTo>
                    <a:pt x="535" y="512"/>
                  </a:lnTo>
                  <a:lnTo>
                    <a:pt x="495" y="488"/>
                  </a:lnTo>
                  <a:lnTo>
                    <a:pt x="455" y="464"/>
                  </a:lnTo>
                  <a:lnTo>
                    <a:pt x="415" y="437"/>
                  </a:lnTo>
                  <a:lnTo>
                    <a:pt x="377" y="409"/>
                  </a:lnTo>
                  <a:lnTo>
                    <a:pt x="339" y="379"/>
                  </a:lnTo>
                  <a:lnTo>
                    <a:pt x="301" y="348"/>
                  </a:lnTo>
                  <a:lnTo>
                    <a:pt x="265" y="315"/>
                  </a:lnTo>
                  <a:lnTo>
                    <a:pt x="229" y="281"/>
                  </a:lnTo>
                  <a:lnTo>
                    <a:pt x="194" y="245"/>
                  </a:lnTo>
                  <a:lnTo>
                    <a:pt x="159" y="208"/>
                  </a:lnTo>
                  <a:lnTo>
                    <a:pt x="126" y="169"/>
                  </a:lnTo>
                  <a:lnTo>
                    <a:pt x="93" y="129"/>
                  </a:lnTo>
                  <a:lnTo>
                    <a:pt x="61" y="87"/>
                  </a:lnTo>
                  <a:lnTo>
                    <a:pt x="30" y="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Freeform 10"/>
            <p:cNvSpPr/>
            <p:nvPr/>
          </p:nvSpPr>
          <p:spPr bwMode="auto">
            <a:xfrm>
              <a:off x="109" y="667"/>
              <a:ext cx="947" cy="426"/>
            </a:xfrm>
            <a:custGeom>
              <a:avLst/>
              <a:gdLst>
                <a:gd name="T0" fmla="*/ 68972 w 803"/>
                <a:gd name="T1" fmla="*/ 1152547592 h 241"/>
                <a:gd name="T2" fmla="*/ 64455 w 803"/>
                <a:gd name="T3" fmla="*/ 1146074547 h 241"/>
                <a:gd name="T4" fmla="*/ 59964 w 803"/>
                <a:gd name="T5" fmla="*/ 1134485346 h 241"/>
                <a:gd name="T6" fmla="*/ 55446 w 803"/>
                <a:gd name="T7" fmla="*/ 1109708046 h 241"/>
                <a:gd name="T8" fmla="*/ 50921 w 803"/>
                <a:gd name="T9" fmla="*/ 1078488949 h 241"/>
                <a:gd name="T10" fmla="*/ 46467 w 803"/>
                <a:gd name="T11" fmla="*/ 1038861738 h 241"/>
                <a:gd name="T12" fmla="*/ 42098 w 803"/>
                <a:gd name="T13" fmla="*/ 984507390 h 241"/>
                <a:gd name="T14" fmla="*/ 37649 w 803"/>
                <a:gd name="T15" fmla="*/ 927268362 h 241"/>
                <a:gd name="T16" fmla="*/ 33366 w 803"/>
                <a:gd name="T17" fmla="*/ 859538289 h 241"/>
                <a:gd name="T18" fmla="*/ 28923 w 803"/>
                <a:gd name="T19" fmla="*/ 785237628 h 241"/>
                <a:gd name="T20" fmla="*/ 24647 w 803"/>
                <a:gd name="T21" fmla="*/ 698032685 h 241"/>
                <a:gd name="T22" fmla="*/ 20405 w 803"/>
                <a:gd name="T23" fmla="*/ 602473272 h 241"/>
                <a:gd name="T24" fmla="*/ 16272 w 803"/>
                <a:gd name="T25" fmla="*/ 497102714 h 241"/>
                <a:gd name="T26" fmla="*/ 12122 w 803"/>
                <a:gd name="T27" fmla="*/ 386917220 h 241"/>
                <a:gd name="T28" fmla="*/ 7991 w 803"/>
                <a:gd name="T29" fmla="*/ 267454700 h 241"/>
                <a:gd name="T30" fmla="*/ 3921 w 803"/>
                <a:gd name="T31" fmla="*/ 137830983 h 241"/>
                <a:gd name="T32" fmla="*/ 0 w 803"/>
                <a:gd name="T33" fmla="*/ 0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3"/>
                <a:gd name="T52" fmla="*/ 0 h 241"/>
                <a:gd name="T53" fmla="*/ 803 w 803"/>
                <a:gd name="T54" fmla="*/ 241 h 2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3" h="241">
                  <a:moveTo>
                    <a:pt x="803" y="241"/>
                  </a:moveTo>
                  <a:lnTo>
                    <a:pt x="750" y="240"/>
                  </a:lnTo>
                  <a:lnTo>
                    <a:pt x="698" y="237"/>
                  </a:lnTo>
                  <a:lnTo>
                    <a:pt x="645" y="232"/>
                  </a:lnTo>
                  <a:lnTo>
                    <a:pt x="593" y="226"/>
                  </a:lnTo>
                  <a:lnTo>
                    <a:pt x="541" y="217"/>
                  </a:lnTo>
                  <a:lnTo>
                    <a:pt x="490" y="206"/>
                  </a:lnTo>
                  <a:lnTo>
                    <a:pt x="438" y="194"/>
                  </a:lnTo>
                  <a:lnTo>
                    <a:pt x="388" y="180"/>
                  </a:lnTo>
                  <a:lnTo>
                    <a:pt x="337" y="164"/>
                  </a:lnTo>
                  <a:lnTo>
                    <a:pt x="287" y="146"/>
                  </a:lnTo>
                  <a:lnTo>
                    <a:pt x="238" y="126"/>
                  </a:lnTo>
                  <a:lnTo>
                    <a:pt x="189" y="104"/>
                  </a:lnTo>
                  <a:lnTo>
                    <a:pt x="141" y="81"/>
                  </a:lnTo>
                  <a:lnTo>
                    <a:pt x="93" y="56"/>
                  </a:lnTo>
                  <a:lnTo>
                    <a:pt x="46" y="2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Freeform 11"/>
            <p:cNvSpPr/>
            <p:nvPr/>
          </p:nvSpPr>
          <p:spPr bwMode="auto">
            <a:xfrm>
              <a:off x="940" y="724"/>
              <a:ext cx="148" cy="345"/>
            </a:xfrm>
            <a:custGeom>
              <a:avLst/>
              <a:gdLst>
                <a:gd name="T0" fmla="*/ 1 w 217"/>
                <a:gd name="T1" fmla="*/ 1 h 673"/>
                <a:gd name="T2" fmla="*/ 1 w 217"/>
                <a:gd name="T3" fmla="*/ 1 h 673"/>
                <a:gd name="T4" fmla="*/ 1 w 217"/>
                <a:gd name="T5" fmla="*/ 1 h 673"/>
                <a:gd name="T6" fmla="*/ 1 w 217"/>
                <a:gd name="T7" fmla="*/ 1 h 673"/>
                <a:gd name="T8" fmla="*/ 1 w 217"/>
                <a:gd name="T9" fmla="*/ 1 h 673"/>
                <a:gd name="T10" fmla="*/ 1 w 217"/>
                <a:gd name="T11" fmla="*/ 1 h 673"/>
                <a:gd name="T12" fmla="*/ 1 w 217"/>
                <a:gd name="T13" fmla="*/ 1 h 673"/>
                <a:gd name="T14" fmla="*/ 1 w 217"/>
                <a:gd name="T15" fmla="*/ 1 h 673"/>
                <a:gd name="T16" fmla="*/ 1 w 217"/>
                <a:gd name="T17" fmla="*/ 1 h 673"/>
                <a:gd name="T18" fmla="*/ 1 w 217"/>
                <a:gd name="T19" fmla="*/ 1 h 673"/>
                <a:gd name="T20" fmla="*/ 1 w 217"/>
                <a:gd name="T21" fmla="*/ 1 h 673"/>
                <a:gd name="T22" fmla="*/ 1 w 217"/>
                <a:gd name="T23" fmla="*/ 1 h 673"/>
                <a:gd name="T24" fmla="*/ 1 w 217"/>
                <a:gd name="T25" fmla="*/ 1 h 673"/>
                <a:gd name="T26" fmla="*/ 1 w 217"/>
                <a:gd name="T27" fmla="*/ 1 h 673"/>
                <a:gd name="T28" fmla="*/ 1 w 217"/>
                <a:gd name="T29" fmla="*/ 1 h 673"/>
                <a:gd name="T30" fmla="*/ 1 w 217"/>
                <a:gd name="T31" fmla="*/ 1 h 673"/>
                <a:gd name="T32" fmla="*/ 0 w 217"/>
                <a:gd name="T33" fmla="*/ 0 h 6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7"/>
                <a:gd name="T52" fmla="*/ 0 h 673"/>
                <a:gd name="T53" fmla="*/ 217 w 217"/>
                <a:gd name="T54" fmla="*/ 673 h 6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7" h="673">
                  <a:moveTo>
                    <a:pt x="217" y="673"/>
                  </a:moveTo>
                  <a:lnTo>
                    <a:pt x="200" y="646"/>
                  </a:lnTo>
                  <a:lnTo>
                    <a:pt x="184" y="616"/>
                  </a:lnTo>
                  <a:lnTo>
                    <a:pt x="168" y="584"/>
                  </a:lnTo>
                  <a:lnTo>
                    <a:pt x="152" y="550"/>
                  </a:lnTo>
                  <a:lnTo>
                    <a:pt x="137" y="514"/>
                  </a:lnTo>
                  <a:lnTo>
                    <a:pt x="122" y="476"/>
                  </a:lnTo>
                  <a:lnTo>
                    <a:pt x="108" y="437"/>
                  </a:lnTo>
                  <a:lnTo>
                    <a:pt x="94" y="395"/>
                  </a:lnTo>
                  <a:lnTo>
                    <a:pt x="80" y="352"/>
                  </a:lnTo>
                  <a:lnTo>
                    <a:pt x="67" y="306"/>
                  </a:lnTo>
                  <a:lnTo>
                    <a:pt x="55" y="259"/>
                  </a:lnTo>
                  <a:lnTo>
                    <a:pt x="43" y="211"/>
                  </a:lnTo>
                  <a:lnTo>
                    <a:pt x="31" y="160"/>
                  </a:lnTo>
                  <a:lnTo>
                    <a:pt x="20" y="108"/>
                  </a:lnTo>
                  <a:lnTo>
                    <a:pt x="10" y="55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Freeform 12"/>
            <p:cNvSpPr/>
            <p:nvPr/>
          </p:nvSpPr>
          <p:spPr bwMode="auto">
            <a:xfrm>
              <a:off x="1520" y="1152"/>
              <a:ext cx="708" cy="80"/>
            </a:xfrm>
            <a:custGeom>
              <a:avLst/>
              <a:gdLst>
                <a:gd name="T0" fmla="*/ 1 w 1089"/>
                <a:gd name="T1" fmla="*/ 0 h 114"/>
                <a:gd name="T2" fmla="*/ 1 w 1089"/>
                <a:gd name="T3" fmla="*/ 1 h 114"/>
                <a:gd name="T4" fmla="*/ 1 w 1089"/>
                <a:gd name="T5" fmla="*/ 1 h 114"/>
                <a:gd name="T6" fmla="*/ 1 w 1089"/>
                <a:gd name="T7" fmla="*/ 1 h 114"/>
                <a:gd name="T8" fmla="*/ 1 w 1089"/>
                <a:gd name="T9" fmla="*/ 1 h 114"/>
                <a:gd name="T10" fmla="*/ 1 w 1089"/>
                <a:gd name="T11" fmla="*/ 1 h 114"/>
                <a:gd name="T12" fmla="*/ 1 w 1089"/>
                <a:gd name="T13" fmla="*/ 1 h 114"/>
                <a:gd name="T14" fmla="*/ 1 w 1089"/>
                <a:gd name="T15" fmla="*/ 1 h 114"/>
                <a:gd name="T16" fmla="*/ 1 w 1089"/>
                <a:gd name="T17" fmla="*/ 1 h 114"/>
                <a:gd name="T18" fmla="*/ 1 w 1089"/>
                <a:gd name="T19" fmla="*/ 1 h 114"/>
                <a:gd name="T20" fmla="*/ 1 w 1089"/>
                <a:gd name="T21" fmla="*/ 1 h 114"/>
                <a:gd name="T22" fmla="*/ 1 w 1089"/>
                <a:gd name="T23" fmla="*/ 1 h 114"/>
                <a:gd name="T24" fmla="*/ 0 w 1089"/>
                <a:gd name="T25" fmla="*/ 1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9"/>
                <a:gd name="T40" fmla="*/ 0 h 114"/>
                <a:gd name="T41" fmla="*/ 1089 w 1089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9" h="114">
                  <a:moveTo>
                    <a:pt x="1089" y="0"/>
                  </a:moveTo>
                  <a:lnTo>
                    <a:pt x="1002" y="26"/>
                  </a:lnTo>
                  <a:lnTo>
                    <a:pt x="912" y="49"/>
                  </a:lnTo>
                  <a:lnTo>
                    <a:pt x="820" y="69"/>
                  </a:lnTo>
                  <a:lnTo>
                    <a:pt x="726" y="85"/>
                  </a:lnTo>
                  <a:lnTo>
                    <a:pt x="630" y="98"/>
                  </a:lnTo>
                  <a:lnTo>
                    <a:pt x="532" y="107"/>
                  </a:lnTo>
                  <a:lnTo>
                    <a:pt x="434" y="112"/>
                  </a:lnTo>
                  <a:lnTo>
                    <a:pt x="335" y="114"/>
                  </a:lnTo>
                  <a:lnTo>
                    <a:pt x="250" y="113"/>
                  </a:lnTo>
                  <a:lnTo>
                    <a:pt x="166" y="109"/>
                  </a:lnTo>
                  <a:lnTo>
                    <a:pt x="83" y="102"/>
                  </a:lnTo>
                  <a:lnTo>
                    <a:pt x="0" y="9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Freeform 13"/>
            <p:cNvSpPr/>
            <p:nvPr/>
          </p:nvSpPr>
          <p:spPr bwMode="auto">
            <a:xfrm>
              <a:off x="1483" y="1197"/>
              <a:ext cx="67" cy="46"/>
            </a:xfrm>
            <a:custGeom>
              <a:avLst/>
              <a:gdLst>
                <a:gd name="T0" fmla="*/ 1 w 103"/>
                <a:gd name="T1" fmla="*/ 0 h 66"/>
                <a:gd name="T2" fmla="*/ 0 w 103"/>
                <a:gd name="T3" fmla="*/ 1 h 66"/>
                <a:gd name="T4" fmla="*/ 1 w 103"/>
                <a:gd name="T5" fmla="*/ 1 h 66"/>
                <a:gd name="T6" fmla="*/ 1 w 103"/>
                <a:gd name="T7" fmla="*/ 1 h 66"/>
                <a:gd name="T8" fmla="*/ 1 w 103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66"/>
                <a:gd name="T17" fmla="*/ 103 w 103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66">
                  <a:moveTo>
                    <a:pt x="103" y="0"/>
                  </a:moveTo>
                  <a:lnTo>
                    <a:pt x="0" y="19"/>
                  </a:lnTo>
                  <a:lnTo>
                    <a:pt x="93" y="66"/>
                  </a:lnTo>
                  <a:lnTo>
                    <a:pt x="67" y="2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Freeform 14"/>
            <p:cNvSpPr/>
            <p:nvPr/>
          </p:nvSpPr>
          <p:spPr bwMode="auto">
            <a:xfrm>
              <a:off x="2335" y="438"/>
              <a:ext cx="583" cy="639"/>
            </a:xfrm>
            <a:custGeom>
              <a:avLst/>
              <a:gdLst>
                <a:gd name="T0" fmla="*/ 1 w 858"/>
                <a:gd name="T1" fmla="*/ 0 h 1246"/>
                <a:gd name="T2" fmla="*/ 1 w 858"/>
                <a:gd name="T3" fmla="*/ 1 h 1246"/>
                <a:gd name="T4" fmla="*/ 1 w 858"/>
                <a:gd name="T5" fmla="*/ 1 h 1246"/>
                <a:gd name="T6" fmla="*/ 1 w 858"/>
                <a:gd name="T7" fmla="*/ 1 h 1246"/>
                <a:gd name="T8" fmla="*/ 1 w 858"/>
                <a:gd name="T9" fmla="*/ 1 h 1246"/>
                <a:gd name="T10" fmla="*/ 1 w 858"/>
                <a:gd name="T11" fmla="*/ 1 h 1246"/>
                <a:gd name="T12" fmla="*/ 1 w 858"/>
                <a:gd name="T13" fmla="*/ 1 h 1246"/>
                <a:gd name="T14" fmla="*/ 1 w 858"/>
                <a:gd name="T15" fmla="*/ 1 h 1246"/>
                <a:gd name="T16" fmla="*/ 1 w 858"/>
                <a:gd name="T17" fmla="*/ 1 h 1246"/>
                <a:gd name="T18" fmla="*/ 1 w 858"/>
                <a:gd name="T19" fmla="*/ 1 h 1246"/>
                <a:gd name="T20" fmla="*/ 1 w 858"/>
                <a:gd name="T21" fmla="*/ 1 h 1246"/>
                <a:gd name="T22" fmla="*/ 1 w 858"/>
                <a:gd name="T23" fmla="*/ 1 h 1246"/>
                <a:gd name="T24" fmla="*/ 1 w 858"/>
                <a:gd name="T25" fmla="*/ 1 h 1246"/>
                <a:gd name="T26" fmla="*/ 1 w 858"/>
                <a:gd name="T27" fmla="*/ 1 h 1246"/>
                <a:gd name="T28" fmla="*/ 1 w 858"/>
                <a:gd name="T29" fmla="*/ 1 h 1246"/>
                <a:gd name="T30" fmla="*/ 1 w 858"/>
                <a:gd name="T31" fmla="*/ 1 h 1246"/>
                <a:gd name="T32" fmla="*/ 1 w 858"/>
                <a:gd name="T33" fmla="*/ 1 h 1246"/>
                <a:gd name="T34" fmla="*/ 1 w 858"/>
                <a:gd name="T35" fmla="*/ 1 h 1246"/>
                <a:gd name="T36" fmla="*/ 1 w 858"/>
                <a:gd name="T37" fmla="*/ 1 h 1246"/>
                <a:gd name="T38" fmla="*/ 1 w 858"/>
                <a:gd name="T39" fmla="*/ 1 h 1246"/>
                <a:gd name="T40" fmla="*/ 1 w 858"/>
                <a:gd name="T41" fmla="*/ 1 h 1246"/>
                <a:gd name="T42" fmla="*/ 1 w 858"/>
                <a:gd name="T43" fmla="*/ 1 h 1246"/>
                <a:gd name="T44" fmla="*/ 1 w 858"/>
                <a:gd name="T45" fmla="*/ 1 h 1246"/>
                <a:gd name="T46" fmla="*/ 1 w 858"/>
                <a:gd name="T47" fmla="*/ 1 h 1246"/>
                <a:gd name="T48" fmla="*/ 1 w 858"/>
                <a:gd name="T49" fmla="*/ 1 h 1246"/>
                <a:gd name="T50" fmla="*/ 1 w 858"/>
                <a:gd name="T51" fmla="*/ 1 h 1246"/>
                <a:gd name="T52" fmla="*/ 1 w 858"/>
                <a:gd name="T53" fmla="*/ 1 h 1246"/>
                <a:gd name="T54" fmla="*/ 1 w 858"/>
                <a:gd name="T55" fmla="*/ 1 h 1246"/>
                <a:gd name="T56" fmla="*/ 1 w 858"/>
                <a:gd name="T57" fmla="*/ 1 h 1246"/>
                <a:gd name="T58" fmla="*/ 1 w 858"/>
                <a:gd name="T59" fmla="*/ 1 h 1246"/>
                <a:gd name="T60" fmla="*/ 1 w 858"/>
                <a:gd name="T61" fmla="*/ 1 h 1246"/>
                <a:gd name="T62" fmla="*/ 1 w 858"/>
                <a:gd name="T63" fmla="*/ 1 h 1246"/>
                <a:gd name="T64" fmla="*/ 0 w 858"/>
                <a:gd name="T65" fmla="*/ 1 h 1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8"/>
                <a:gd name="T100" fmla="*/ 0 h 1246"/>
                <a:gd name="T101" fmla="*/ 858 w 858"/>
                <a:gd name="T102" fmla="*/ 1246 h 1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8" h="1246">
                  <a:moveTo>
                    <a:pt x="858" y="0"/>
                  </a:moveTo>
                  <a:lnTo>
                    <a:pt x="855" y="52"/>
                  </a:lnTo>
                  <a:lnTo>
                    <a:pt x="850" y="103"/>
                  </a:lnTo>
                  <a:lnTo>
                    <a:pt x="843" y="154"/>
                  </a:lnTo>
                  <a:lnTo>
                    <a:pt x="834" y="205"/>
                  </a:lnTo>
                  <a:lnTo>
                    <a:pt x="824" y="255"/>
                  </a:lnTo>
                  <a:lnTo>
                    <a:pt x="812" y="304"/>
                  </a:lnTo>
                  <a:lnTo>
                    <a:pt x="799" y="352"/>
                  </a:lnTo>
                  <a:lnTo>
                    <a:pt x="783" y="400"/>
                  </a:lnTo>
                  <a:lnTo>
                    <a:pt x="766" y="448"/>
                  </a:lnTo>
                  <a:lnTo>
                    <a:pt x="748" y="494"/>
                  </a:lnTo>
                  <a:lnTo>
                    <a:pt x="728" y="540"/>
                  </a:lnTo>
                  <a:lnTo>
                    <a:pt x="707" y="585"/>
                  </a:lnTo>
                  <a:lnTo>
                    <a:pt x="684" y="629"/>
                  </a:lnTo>
                  <a:lnTo>
                    <a:pt x="659" y="672"/>
                  </a:lnTo>
                  <a:lnTo>
                    <a:pt x="633" y="714"/>
                  </a:lnTo>
                  <a:lnTo>
                    <a:pt x="606" y="755"/>
                  </a:lnTo>
                  <a:lnTo>
                    <a:pt x="577" y="796"/>
                  </a:lnTo>
                  <a:lnTo>
                    <a:pt x="547" y="835"/>
                  </a:lnTo>
                  <a:lnTo>
                    <a:pt x="516" y="873"/>
                  </a:lnTo>
                  <a:lnTo>
                    <a:pt x="483" y="909"/>
                  </a:lnTo>
                  <a:lnTo>
                    <a:pt x="449" y="945"/>
                  </a:lnTo>
                  <a:lnTo>
                    <a:pt x="414" y="979"/>
                  </a:lnTo>
                  <a:lnTo>
                    <a:pt x="378" y="1012"/>
                  </a:lnTo>
                  <a:lnTo>
                    <a:pt x="340" y="1044"/>
                  </a:lnTo>
                  <a:lnTo>
                    <a:pt x="302" y="1075"/>
                  </a:lnTo>
                  <a:lnTo>
                    <a:pt x="262" y="1104"/>
                  </a:lnTo>
                  <a:lnTo>
                    <a:pt x="221" y="1131"/>
                  </a:lnTo>
                  <a:lnTo>
                    <a:pt x="179" y="1157"/>
                  </a:lnTo>
                  <a:lnTo>
                    <a:pt x="135" y="1182"/>
                  </a:lnTo>
                  <a:lnTo>
                    <a:pt x="91" y="1205"/>
                  </a:lnTo>
                  <a:lnTo>
                    <a:pt x="46" y="1226"/>
                  </a:lnTo>
                  <a:lnTo>
                    <a:pt x="0" y="1246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Freeform 15"/>
            <p:cNvSpPr/>
            <p:nvPr/>
          </p:nvSpPr>
          <p:spPr bwMode="auto">
            <a:xfrm>
              <a:off x="2896" y="403"/>
              <a:ext cx="45" cy="52"/>
            </a:xfrm>
            <a:custGeom>
              <a:avLst/>
              <a:gdLst>
                <a:gd name="T0" fmla="*/ 1 w 67"/>
                <a:gd name="T1" fmla="*/ 1 h 100"/>
                <a:gd name="T2" fmla="*/ 1 w 67"/>
                <a:gd name="T3" fmla="*/ 0 h 100"/>
                <a:gd name="T4" fmla="*/ 0 w 67"/>
                <a:gd name="T5" fmla="*/ 1 h 100"/>
                <a:gd name="T6" fmla="*/ 1 w 67"/>
                <a:gd name="T7" fmla="*/ 1 h 100"/>
                <a:gd name="T8" fmla="*/ 1 w 67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00"/>
                <a:gd name="T17" fmla="*/ 67 w 67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00">
                  <a:moveTo>
                    <a:pt x="67" y="100"/>
                  </a:moveTo>
                  <a:lnTo>
                    <a:pt x="36" y="0"/>
                  </a:lnTo>
                  <a:lnTo>
                    <a:pt x="0" y="98"/>
                  </a:lnTo>
                  <a:lnTo>
                    <a:pt x="34" y="68"/>
                  </a:lnTo>
                  <a:lnTo>
                    <a:pt x="67" y="10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Freeform 16"/>
            <p:cNvSpPr/>
            <p:nvPr/>
          </p:nvSpPr>
          <p:spPr bwMode="auto">
            <a:xfrm>
              <a:off x="2339" y="1160"/>
              <a:ext cx="579" cy="732"/>
            </a:xfrm>
            <a:custGeom>
              <a:avLst/>
              <a:gdLst>
                <a:gd name="T0" fmla="*/ 0 w 850"/>
                <a:gd name="T1" fmla="*/ 0 h 1424"/>
                <a:gd name="T2" fmla="*/ 1 w 850"/>
                <a:gd name="T3" fmla="*/ 1 h 1424"/>
                <a:gd name="T4" fmla="*/ 1 w 850"/>
                <a:gd name="T5" fmla="*/ 1 h 1424"/>
                <a:gd name="T6" fmla="*/ 1 w 850"/>
                <a:gd name="T7" fmla="*/ 1 h 1424"/>
                <a:gd name="T8" fmla="*/ 1 w 850"/>
                <a:gd name="T9" fmla="*/ 1 h 1424"/>
                <a:gd name="T10" fmla="*/ 1 w 850"/>
                <a:gd name="T11" fmla="*/ 1 h 1424"/>
                <a:gd name="T12" fmla="*/ 1 w 850"/>
                <a:gd name="T13" fmla="*/ 1 h 1424"/>
                <a:gd name="T14" fmla="*/ 1 w 850"/>
                <a:gd name="T15" fmla="*/ 1 h 1424"/>
                <a:gd name="T16" fmla="*/ 1 w 850"/>
                <a:gd name="T17" fmla="*/ 1 h 1424"/>
                <a:gd name="T18" fmla="*/ 1 w 850"/>
                <a:gd name="T19" fmla="*/ 1 h 1424"/>
                <a:gd name="T20" fmla="*/ 1 w 850"/>
                <a:gd name="T21" fmla="*/ 1 h 1424"/>
                <a:gd name="T22" fmla="*/ 1 w 850"/>
                <a:gd name="T23" fmla="*/ 1 h 1424"/>
                <a:gd name="T24" fmla="*/ 1 w 850"/>
                <a:gd name="T25" fmla="*/ 1 h 1424"/>
                <a:gd name="T26" fmla="*/ 1 w 850"/>
                <a:gd name="T27" fmla="*/ 1 h 1424"/>
                <a:gd name="T28" fmla="*/ 1 w 850"/>
                <a:gd name="T29" fmla="*/ 1 h 1424"/>
                <a:gd name="T30" fmla="*/ 1 w 850"/>
                <a:gd name="T31" fmla="*/ 1 h 1424"/>
                <a:gd name="T32" fmla="*/ 1 w 850"/>
                <a:gd name="T33" fmla="*/ 1 h 1424"/>
                <a:gd name="T34" fmla="*/ 1 w 850"/>
                <a:gd name="T35" fmla="*/ 1 h 1424"/>
                <a:gd name="T36" fmla="*/ 1 w 850"/>
                <a:gd name="T37" fmla="*/ 1 h 1424"/>
                <a:gd name="T38" fmla="*/ 1 w 850"/>
                <a:gd name="T39" fmla="*/ 1 h 1424"/>
                <a:gd name="T40" fmla="*/ 1 w 850"/>
                <a:gd name="T41" fmla="*/ 1 h 1424"/>
                <a:gd name="T42" fmla="*/ 1 w 850"/>
                <a:gd name="T43" fmla="*/ 1 h 1424"/>
                <a:gd name="T44" fmla="*/ 1 w 850"/>
                <a:gd name="T45" fmla="*/ 1 h 1424"/>
                <a:gd name="T46" fmla="*/ 1 w 850"/>
                <a:gd name="T47" fmla="*/ 1 h 1424"/>
                <a:gd name="T48" fmla="*/ 1 w 850"/>
                <a:gd name="T49" fmla="*/ 1 h 1424"/>
                <a:gd name="T50" fmla="*/ 1 w 850"/>
                <a:gd name="T51" fmla="*/ 1 h 1424"/>
                <a:gd name="T52" fmla="*/ 1 w 850"/>
                <a:gd name="T53" fmla="*/ 1 h 1424"/>
                <a:gd name="T54" fmla="*/ 1 w 850"/>
                <a:gd name="T55" fmla="*/ 1 h 1424"/>
                <a:gd name="T56" fmla="*/ 1 w 850"/>
                <a:gd name="T57" fmla="*/ 1 h 1424"/>
                <a:gd name="T58" fmla="*/ 1 w 850"/>
                <a:gd name="T59" fmla="*/ 1 h 1424"/>
                <a:gd name="T60" fmla="*/ 1 w 850"/>
                <a:gd name="T61" fmla="*/ 1 h 1424"/>
                <a:gd name="T62" fmla="*/ 1 w 850"/>
                <a:gd name="T63" fmla="*/ 1 h 1424"/>
                <a:gd name="T64" fmla="*/ 1 w 850"/>
                <a:gd name="T65" fmla="*/ 1 h 14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0"/>
                <a:gd name="T100" fmla="*/ 0 h 1424"/>
                <a:gd name="T101" fmla="*/ 850 w 850"/>
                <a:gd name="T102" fmla="*/ 1424 h 142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0" h="1424">
                  <a:moveTo>
                    <a:pt x="0" y="0"/>
                  </a:moveTo>
                  <a:lnTo>
                    <a:pt x="40" y="25"/>
                  </a:lnTo>
                  <a:lnTo>
                    <a:pt x="80" y="51"/>
                  </a:lnTo>
                  <a:lnTo>
                    <a:pt x="118" y="79"/>
                  </a:lnTo>
                  <a:lnTo>
                    <a:pt x="156" y="108"/>
                  </a:lnTo>
                  <a:lnTo>
                    <a:pt x="194" y="139"/>
                  </a:lnTo>
                  <a:lnTo>
                    <a:pt x="230" y="171"/>
                  </a:lnTo>
                  <a:lnTo>
                    <a:pt x="266" y="205"/>
                  </a:lnTo>
                  <a:lnTo>
                    <a:pt x="301" y="240"/>
                  </a:lnTo>
                  <a:lnTo>
                    <a:pt x="335" y="276"/>
                  </a:lnTo>
                  <a:lnTo>
                    <a:pt x="368" y="314"/>
                  </a:lnTo>
                  <a:lnTo>
                    <a:pt x="401" y="353"/>
                  </a:lnTo>
                  <a:lnTo>
                    <a:pt x="432" y="394"/>
                  </a:lnTo>
                  <a:lnTo>
                    <a:pt x="463" y="435"/>
                  </a:lnTo>
                  <a:lnTo>
                    <a:pt x="493" y="478"/>
                  </a:lnTo>
                  <a:lnTo>
                    <a:pt x="521" y="522"/>
                  </a:lnTo>
                  <a:lnTo>
                    <a:pt x="549" y="568"/>
                  </a:lnTo>
                  <a:lnTo>
                    <a:pt x="576" y="614"/>
                  </a:lnTo>
                  <a:lnTo>
                    <a:pt x="602" y="662"/>
                  </a:lnTo>
                  <a:lnTo>
                    <a:pt x="627" y="710"/>
                  </a:lnTo>
                  <a:lnTo>
                    <a:pt x="651" y="760"/>
                  </a:lnTo>
                  <a:lnTo>
                    <a:pt x="673" y="810"/>
                  </a:lnTo>
                  <a:lnTo>
                    <a:pt x="695" y="862"/>
                  </a:lnTo>
                  <a:lnTo>
                    <a:pt x="716" y="914"/>
                  </a:lnTo>
                  <a:lnTo>
                    <a:pt x="735" y="968"/>
                  </a:lnTo>
                  <a:lnTo>
                    <a:pt x="754" y="1022"/>
                  </a:lnTo>
                  <a:lnTo>
                    <a:pt x="771" y="1077"/>
                  </a:lnTo>
                  <a:lnTo>
                    <a:pt x="787" y="1133"/>
                  </a:lnTo>
                  <a:lnTo>
                    <a:pt x="802" y="1190"/>
                  </a:lnTo>
                  <a:lnTo>
                    <a:pt x="816" y="1247"/>
                  </a:lnTo>
                  <a:lnTo>
                    <a:pt x="829" y="1306"/>
                  </a:lnTo>
                  <a:lnTo>
                    <a:pt x="840" y="1364"/>
                  </a:lnTo>
                  <a:lnTo>
                    <a:pt x="850" y="142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Freeform 17"/>
            <p:cNvSpPr/>
            <p:nvPr/>
          </p:nvSpPr>
          <p:spPr bwMode="auto">
            <a:xfrm>
              <a:off x="2905" y="1880"/>
              <a:ext cx="45" cy="53"/>
            </a:xfrm>
            <a:custGeom>
              <a:avLst/>
              <a:gdLst>
                <a:gd name="T0" fmla="*/ 0 w 66"/>
                <a:gd name="T1" fmla="*/ 1 h 103"/>
                <a:gd name="T2" fmla="*/ 1 w 66"/>
                <a:gd name="T3" fmla="*/ 1 h 103"/>
                <a:gd name="T4" fmla="*/ 1 w 66"/>
                <a:gd name="T5" fmla="*/ 0 h 103"/>
                <a:gd name="T6" fmla="*/ 1 w 66"/>
                <a:gd name="T7" fmla="*/ 1 h 103"/>
                <a:gd name="T8" fmla="*/ 0 w 66"/>
                <a:gd name="T9" fmla="*/ 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103"/>
                <a:gd name="T17" fmla="*/ 66 w 66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103">
                  <a:moveTo>
                    <a:pt x="0" y="10"/>
                  </a:moveTo>
                  <a:lnTo>
                    <a:pt x="48" y="103"/>
                  </a:lnTo>
                  <a:lnTo>
                    <a:pt x="66" y="0"/>
                  </a:lnTo>
                  <a:lnTo>
                    <a:pt x="38" y="3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Freeform 18"/>
            <p:cNvSpPr/>
            <p:nvPr/>
          </p:nvSpPr>
          <p:spPr bwMode="auto">
            <a:xfrm>
              <a:off x="2304" y="290"/>
              <a:ext cx="223" cy="785"/>
            </a:xfrm>
            <a:custGeom>
              <a:avLst/>
              <a:gdLst>
                <a:gd name="T0" fmla="*/ 1 w 327"/>
                <a:gd name="T1" fmla="*/ 0 h 1529"/>
                <a:gd name="T2" fmla="*/ 1 w 327"/>
                <a:gd name="T3" fmla="*/ 1 h 1529"/>
                <a:gd name="T4" fmla="*/ 1 w 327"/>
                <a:gd name="T5" fmla="*/ 1 h 1529"/>
                <a:gd name="T6" fmla="*/ 1 w 327"/>
                <a:gd name="T7" fmla="*/ 1 h 1529"/>
                <a:gd name="T8" fmla="*/ 1 w 327"/>
                <a:gd name="T9" fmla="*/ 1 h 1529"/>
                <a:gd name="T10" fmla="*/ 1 w 327"/>
                <a:gd name="T11" fmla="*/ 1 h 1529"/>
                <a:gd name="T12" fmla="*/ 1 w 327"/>
                <a:gd name="T13" fmla="*/ 1 h 1529"/>
                <a:gd name="T14" fmla="*/ 1 w 327"/>
                <a:gd name="T15" fmla="*/ 1 h 1529"/>
                <a:gd name="T16" fmla="*/ 1 w 327"/>
                <a:gd name="T17" fmla="*/ 1 h 1529"/>
                <a:gd name="T18" fmla="*/ 1 w 327"/>
                <a:gd name="T19" fmla="*/ 1 h 1529"/>
                <a:gd name="T20" fmla="*/ 1 w 327"/>
                <a:gd name="T21" fmla="*/ 1 h 1529"/>
                <a:gd name="T22" fmla="*/ 1 w 327"/>
                <a:gd name="T23" fmla="*/ 1 h 1529"/>
                <a:gd name="T24" fmla="*/ 1 w 327"/>
                <a:gd name="T25" fmla="*/ 1 h 1529"/>
                <a:gd name="T26" fmla="*/ 1 w 327"/>
                <a:gd name="T27" fmla="*/ 1 h 1529"/>
                <a:gd name="T28" fmla="*/ 1 w 327"/>
                <a:gd name="T29" fmla="*/ 1 h 1529"/>
                <a:gd name="T30" fmla="*/ 1 w 327"/>
                <a:gd name="T31" fmla="*/ 1 h 1529"/>
                <a:gd name="T32" fmla="*/ 1 w 327"/>
                <a:gd name="T33" fmla="*/ 1 h 1529"/>
                <a:gd name="T34" fmla="*/ 1 w 327"/>
                <a:gd name="T35" fmla="*/ 1 h 1529"/>
                <a:gd name="T36" fmla="*/ 1 w 327"/>
                <a:gd name="T37" fmla="*/ 1 h 1529"/>
                <a:gd name="T38" fmla="*/ 1 w 327"/>
                <a:gd name="T39" fmla="*/ 1 h 1529"/>
                <a:gd name="T40" fmla="*/ 1 w 327"/>
                <a:gd name="T41" fmla="*/ 1 h 1529"/>
                <a:gd name="T42" fmla="*/ 1 w 327"/>
                <a:gd name="T43" fmla="*/ 1 h 1529"/>
                <a:gd name="T44" fmla="*/ 1 w 327"/>
                <a:gd name="T45" fmla="*/ 1 h 1529"/>
                <a:gd name="T46" fmla="*/ 1 w 327"/>
                <a:gd name="T47" fmla="*/ 1 h 1529"/>
                <a:gd name="T48" fmla="*/ 1 w 327"/>
                <a:gd name="T49" fmla="*/ 1 h 1529"/>
                <a:gd name="T50" fmla="*/ 1 w 327"/>
                <a:gd name="T51" fmla="*/ 1 h 1529"/>
                <a:gd name="T52" fmla="*/ 1 w 327"/>
                <a:gd name="T53" fmla="*/ 1 h 1529"/>
                <a:gd name="T54" fmla="*/ 1 w 327"/>
                <a:gd name="T55" fmla="*/ 1 h 1529"/>
                <a:gd name="T56" fmla="*/ 0 w 327"/>
                <a:gd name="T57" fmla="*/ 1 h 15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27"/>
                <a:gd name="T88" fmla="*/ 0 h 1529"/>
                <a:gd name="T89" fmla="*/ 327 w 327"/>
                <a:gd name="T90" fmla="*/ 1529 h 152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27" h="1529">
                  <a:moveTo>
                    <a:pt x="327" y="0"/>
                  </a:moveTo>
                  <a:lnTo>
                    <a:pt x="324" y="129"/>
                  </a:lnTo>
                  <a:lnTo>
                    <a:pt x="318" y="256"/>
                  </a:lnTo>
                  <a:lnTo>
                    <a:pt x="310" y="381"/>
                  </a:lnTo>
                  <a:lnTo>
                    <a:pt x="299" y="501"/>
                  </a:lnTo>
                  <a:lnTo>
                    <a:pt x="293" y="560"/>
                  </a:lnTo>
                  <a:lnTo>
                    <a:pt x="286" y="618"/>
                  </a:lnTo>
                  <a:lnTo>
                    <a:pt x="278" y="675"/>
                  </a:lnTo>
                  <a:lnTo>
                    <a:pt x="270" y="731"/>
                  </a:lnTo>
                  <a:lnTo>
                    <a:pt x="261" y="786"/>
                  </a:lnTo>
                  <a:lnTo>
                    <a:pt x="252" y="839"/>
                  </a:lnTo>
                  <a:lnTo>
                    <a:pt x="242" y="891"/>
                  </a:lnTo>
                  <a:lnTo>
                    <a:pt x="231" y="942"/>
                  </a:lnTo>
                  <a:lnTo>
                    <a:pt x="220" y="992"/>
                  </a:lnTo>
                  <a:lnTo>
                    <a:pt x="209" y="1040"/>
                  </a:lnTo>
                  <a:lnTo>
                    <a:pt x="197" y="1086"/>
                  </a:lnTo>
                  <a:lnTo>
                    <a:pt x="184" y="1131"/>
                  </a:lnTo>
                  <a:lnTo>
                    <a:pt x="171" y="1175"/>
                  </a:lnTo>
                  <a:lnTo>
                    <a:pt x="158" y="1216"/>
                  </a:lnTo>
                  <a:lnTo>
                    <a:pt x="144" y="1256"/>
                  </a:lnTo>
                  <a:lnTo>
                    <a:pt x="130" y="1294"/>
                  </a:lnTo>
                  <a:lnTo>
                    <a:pt x="115" y="1331"/>
                  </a:lnTo>
                  <a:lnTo>
                    <a:pt x="100" y="1365"/>
                  </a:lnTo>
                  <a:lnTo>
                    <a:pt x="84" y="1398"/>
                  </a:lnTo>
                  <a:lnTo>
                    <a:pt x="68" y="1428"/>
                  </a:lnTo>
                  <a:lnTo>
                    <a:pt x="52" y="1457"/>
                  </a:lnTo>
                  <a:lnTo>
                    <a:pt x="35" y="1483"/>
                  </a:lnTo>
                  <a:lnTo>
                    <a:pt x="18" y="1507"/>
                  </a:lnTo>
                  <a:lnTo>
                    <a:pt x="0" y="1529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Freeform 19"/>
            <p:cNvSpPr/>
            <p:nvPr/>
          </p:nvSpPr>
          <p:spPr bwMode="auto">
            <a:xfrm>
              <a:off x="2505" y="255"/>
              <a:ext cx="46" cy="51"/>
            </a:xfrm>
            <a:custGeom>
              <a:avLst/>
              <a:gdLst>
                <a:gd name="T0" fmla="*/ 1 w 67"/>
                <a:gd name="T1" fmla="*/ 1 h 99"/>
                <a:gd name="T2" fmla="*/ 1 w 67"/>
                <a:gd name="T3" fmla="*/ 0 h 99"/>
                <a:gd name="T4" fmla="*/ 0 w 67"/>
                <a:gd name="T5" fmla="*/ 1 h 99"/>
                <a:gd name="T6" fmla="*/ 1 w 67"/>
                <a:gd name="T7" fmla="*/ 1 h 99"/>
                <a:gd name="T8" fmla="*/ 1 w 67"/>
                <a:gd name="T9" fmla="*/ 1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67" y="99"/>
                  </a:moveTo>
                  <a:lnTo>
                    <a:pt x="33" y="0"/>
                  </a:lnTo>
                  <a:lnTo>
                    <a:pt x="0" y="99"/>
                  </a:lnTo>
                  <a:lnTo>
                    <a:pt x="33" y="68"/>
                  </a:lnTo>
                  <a:lnTo>
                    <a:pt x="67" y="99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Freeform 20"/>
            <p:cNvSpPr/>
            <p:nvPr/>
          </p:nvSpPr>
          <p:spPr bwMode="auto">
            <a:xfrm>
              <a:off x="2331" y="1184"/>
              <a:ext cx="229" cy="791"/>
            </a:xfrm>
            <a:custGeom>
              <a:avLst/>
              <a:gdLst>
                <a:gd name="T0" fmla="*/ 0 w 337"/>
                <a:gd name="T1" fmla="*/ 0 h 1539"/>
                <a:gd name="T2" fmla="*/ 1 w 337"/>
                <a:gd name="T3" fmla="*/ 1 h 1539"/>
                <a:gd name="T4" fmla="*/ 1 w 337"/>
                <a:gd name="T5" fmla="*/ 1 h 1539"/>
                <a:gd name="T6" fmla="*/ 1 w 337"/>
                <a:gd name="T7" fmla="*/ 1 h 1539"/>
                <a:gd name="T8" fmla="*/ 1 w 337"/>
                <a:gd name="T9" fmla="*/ 1 h 1539"/>
                <a:gd name="T10" fmla="*/ 1 w 337"/>
                <a:gd name="T11" fmla="*/ 1 h 1539"/>
                <a:gd name="T12" fmla="*/ 1 w 337"/>
                <a:gd name="T13" fmla="*/ 1 h 1539"/>
                <a:gd name="T14" fmla="*/ 1 w 337"/>
                <a:gd name="T15" fmla="*/ 1 h 1539"/>
                <a:gd name="T16" fmla="*/ 1 w 337"/>
                <a:gd name="T17" fmla="*/ 1 h 1539"/>
                <a:gd name="T18" fmla="*/ 1 w 337"/>
                <a:gd name="T19" fmla="*/ 1 h 1539"/>
                <a:gd name="T20" fmla="*/ 1 w 337"/>
                <a:gd name="T21" fmla="*/ 1 h 1539"/>
                <a:gd name="T22" fmla="*/ 1 w 337"/>
                <a:gd name="T23" fmla="*/ 1 h 1539"/>
                <a:gd name="T24" fmla="*/ 1 w 337"/>
                <a:gd name="T25" fmla="*/ 1 h 1539"/>
                <a:gd name="T26" fmla="*/ 1 w 337"/>
                <a:gd name="T27" fmla="*/ 1 h 1539"/>
                <a:gd name="T28" fmla="*/ 1 w 337"/>
                <a:gd name="T29" fmla="*/ 1 h 1539"/>
                <a:gd name="T30" fmla="*/ 1 w 337"/>
                <a:gd name="T31" fmla="*/ 1 h 1539"/>
                <a:gd name="T32" fmla="*/ 1 w 337"/>
                <a:gd name="T33" fmla="*/ 1 h 1539"/>
                <a:gd name="T34" fmla="*/ 1 w 337"/>
                <a:gd name="T35" fmla="*/ 1 h 1539"/>
                <a:gd name="T36" fmla="*/ 1 w 337"/>
                <a:gd name="T37" fmla="*/ 1 h 1539"/>
                <a:gd name="T38" fmla="*/ 1 w 337"/>
                <a:gd name="T39" fmla="*/ 1 h 1539"/>
                <a:gd name="T40" fmla="*/ 1 w 337"/>
                <a:gd name="T41" fmla="*/ 1 h 1539"/>
                <a:gd name="T42" fmla="*/ 1 w 337"/>
                <a:gd name="T43" fmla="*/ 1 h 1539"/>
                <a:gd name="T44" fmla="*/ 1 w 337"/>
                <a:gd name="T45" fmla="*/ 1 h 1539"/>
                <a:gd name="T46" fmla="*/ 1 w 337"/>
                <a:gd name="T47" fmla="*/ 1 h 1539"/>
                <a:gd name="T48" fmla="*/ 1 w 337"/>
                <a:gd name="T49" fmla="*/ 1 h 1539"/>
                <a:gd name="T50" fmla="*/ 1 w 337"/>
                <a:gd name="T51" fmla="*/ 1 h 1539"/>
                <a:gd name="T52" fmla="*/ 1 w 337"/>
                <a:gd name="T53" fmla="*/ 1 h 1539"/>
                <a:gd name="T54" fmla="*/ 1 w 337"/>
                <a:gd name="T55" fmla="*/ 1 h 1539"/>
                <a:gd name="T56" fmla="*/ 1 w 337"/>
                <a:gd name="T57" fmla="*/ 1 h 1539"/>
                <a:gd name="T58" fmla="*/ 1 w 337"/>
                <a:gd name="T59" fmla="*/ 1 h 15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7"/>
                <a:gd name="T91" fmla="*/ 0 h 1539"/>
                <a:gd name="T92" fmla="*/ 337 w 337"/>
                <a:gd name="T93" fmla="*/ 1539 h 15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7" h="1539">
                  <a:moveTo>
                    <a:pt x="0" y="0"/>
                  </a:moveTo>
                  <a:lnTo>
                    <a:pt x="18" y="21"/>
                  </a:lnTo>
                  <a:lnTo>
                    <a:pt x="36" y="44"/>
                  </a:lnTo>
                  <a:lnTo>
                    <a:pt x="53" y="70"/>
                  </a:lnTo>
                  <a:lnTo>
                    <a:pt x="70" y="98"/>
                  </a:lnTo>
                  <a:lnTo>
                    <a:pt x="86" y="128"/>
                  </a:lnTo>
                  <a:lnTo>
                    <a:pt x="102" y="160"/>
                  </a:lnTo>
                  <a:lnTo>
                    <a:pt x="118" y="194"/>
                  </a:lnTo>
                  <a:lnTo>
                    <a:pt x="133" y="230"/>
                  </a:lnTo>
                  <a:lnTo>
                    <a:pt x="148" y="268"/>
                  </a:lnTo>
                  <a:lnTo>
                    <a:pt x="163" y="307"/>
                  </a:lnTo>
                  <a:lnTo>
                    <a:pt x="176" y="349"/>
                  </a:lnTo>
                  <a:lnTo>
                    <a:pt x="190" y="392"/>
                  </a:lnTo>
                  <a:lnTo>
                    <a:pt x="203" y="438"/>
                  </a:lnTo>
                  <a:lnTo>
                    <a:pt x="215" y="484"/>
                  </a:lnTo>
                  <a:lnTo>
                    <a:pt x="227" y="533"/>
                  </a:lnTo>
                  <a:lnTo>
                    <a:pt x="238" y="582"/>
                  </a:lnTo>
                  <a:lnTo>
                    <a:pt x="249" y="634"/>
                  </a:lnTo>
                  <a:lnTo>
                    <a:pt x="259" y="686"/>
                  </a:lnTo>
                  <a:lnTo>
                    <a:pt x="269" y="740"/>
                  </a:lnTo>
                  <a:lnTo>
                    <a:pt x="278" y="796"/>
                  </a:lnTo>
                  <a:lnTo>
                    <a:pt x="287" y="852"/>
                  </a:lnTo>
                  <a:lnTo>
                    <a:pt x="294" y="910"/>
                  </a:lnTo>
                  <a:lnTo>
                    <a:pt x="302" y="969"/>
                  </a:lnTo>
                  <a:lnTo>
                    <a:pt x="308" y="1029"/>
                  </a:lnTo>
                  <a:lnTo>
                    <a:pt x="314" y="1090"/>
                  </a:lnTo>
                  <a:lnTo>
                    <a:pt x="320" y="1151"/>
                  </a:lnTo>
                  <a:lnTo>
                    <a:pt x="328" y="1278"/>
                  </a:lnTo>
                  <a:lnTo>
                    <a:pt x="334" y="1407"/>
                  </a:lnTo>
                  <a:lnTo>
                    <a:pt x="337" y="1539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Freeform 21"/>
            <p:cNvSpPr/>
            <p:nvPr/>
          </p:nvSpPr>
          <p:spPr bwMode="auto">
            <a:xfrm>
              <a:off x="2538" y="1959"/>
              <a:ext cx="45" cy="51"/>
            </a:xfrm>
            <a:custGeom>
              <a:avLst/>
              <a:gdLst>
                <a:gd name="T0" fmla="*/ 0 w 67"/>
                <a:gd name="T1" fmla="*/ 0 h 99"/>
                <a:gd name="T2" fmla="*/ 1 w 67"/>
                <a:gd name="T3" fmla="*/ 1 h 99"/>
                <a:gd name="T4" fmla="*/ 1 w 67"/>
                <a:gd name="T5" fmla="*/ 0 h 99"/>
                <a:gd name="T6" fmla="*/ 1 w 67"/>
                <a:gd name="T7" fmla="*/ 1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Freeform 22"/>
            <p:cNvSpPr/>
            <p:nvPr/>
          </p:nvSpPr>
          <p:spPr bwMode="auto">
            <a:xfrm>
              <a:off x="2349" y="843"/>
              <a:ext cx="752" cy="253"/>
            </a:xfrm>
            <a:custGeom>
              <a:avLst/>
              <a:gdLst>
                <a:gd name="T0" fmla="*/ 1 w 1105"/>
                <a:gd name="T1" fmla="*/ 0 h 494"/>
                <a:gd name="T2" fmla="*/ 1 w 1105"/>
                <a:gd name="T3" fmla="*/ 1 h 494"/>
                <a:gd name="T4" fmla="*/ 1 w 1105"/>
                <a:gd name="T5" fmla="*/ 1 h 494"/>
                <a:gd name="T6" fmla="*/ 1 w 1105"/>
                <a:gd name="T7" fmla="*/ 1 h 494"/>
                <a:gd name="T8" fmla="*/ 1 w 1105"/>
                <a:gd name="T9" fmla="*/ 1 h 494"/>
                <a:gd name="T10" fmla="*/ 1 w 1105"/>
                <a:gd name="T11" fmla="*/ 1 h 494"/>
                <a:gd name="T12" fmla="*/ 1 w 1105"/>
                <a:gd name="T13" fmla="*/ 1 h 494"/>
                <a:gd name="T14" fmla="*/ 1 w 1105"/>
                <a:gd name="T15" fmla="*/ 1 h 494"/>
                <a:gd name="T16" fmla="*/ 1 w 1105"/>
                <a:gd name="T17" fmla="*/ 1 h 494"/>
                <a:gd name="T18" fmla="*/ 1 w 1105"/>
                <a:gd name="T19" fmla="*/ 1 h 494"/>
                <a:gd name="T20" fmla="*/ 1 w 1105"/>
                <a:gd name="T21" fmla="*/ 1 h 494"/>
                <a:gd name="T22" fmla="*/ 1 w 1105"/>
                <a:gd name="T23" fmla="*/ 1 h 494"/>
                <a:gd name="T24" fmla="*/ 1 w 1105"/>
                <a:gd name="T25" fmla="*/ 1 h 494"/>
                <a:gd name="T26" fmla="*/ 1 w 1105"/>
                <a:gd name="T27" fmla="*/ 1 h 494"/>
                <a:gd name="T28" fmla="*/ 1 w 1105"/>
                <a:gd name="T29" fmla="*/ 1 h 494"/>
                <a:gd name="T30" fmla="*/ 1 w 1105"/>
                <a:gd name="T31" fmla="*/ 1 h 494"/>
                <a:gd name="T32" fmla="*/ 1 w 1105"/>
                <a:gd name="T33" fmla="*/ 1 h 494"/>
                <a:gd name="T34" fmla="*/ 1 w 1105"/>
                <a:gd name="T35" fmla="*/ 1 h 494"/>
                <a:gd name="T36" fmla="*/ 1 w 1105"/>
                <a:gd name="T37" fmla="*/ 1 h 494"/>
                <a:gd name="T38" fmla="*/ 0 w 1105"/>
                <a:gd name="T39" fmla="*/ 1 h 4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5"/>
                <a:gd name="T61" fmla="*/ 0 h 494"/>
                <a:gd name="T62" fmla="*/ 1105 w 1105"/>
                <a:gd name="T63" fmla="*/ 494 h 4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5" h="494">
                  <a:moveTo>
                    <a:pt x="1105" y="0"/>
                  </a:moveTo>
                  <a:lnTo>
                    <a:pt x="1048" y="58"/>
                  </a:lnTo>
                  <a:lnTo>
                    <a:pt x="989" y="112"/>
                  </a:lnTo>
                  <a:lnTo>
                    <a:pt x="927" y="163"/>
                  </a:lnTo>
                  <a:lnTo>
                    <a:pt x="864" y="211"/>
                  </a:lnTo>
                  <a:lnTo>
                    <a:pt x="799" y="255"/>
                  </a:lnTo>
                  <a:lnTo>
                    <a:pt x="732" y="296"/>
                  </a:lnTo>
                  <a:lnTo>
                    <a:pt x="664" y="333"/>
                  </a:lnTo>
                  <a:lnTo>
                    <a:pt x="595" y="366"/>
                  </a:lnTo>
                  <a:lnTo>
                    <a:pt x="524" y="395"/>
                  </a:lnTo>
                  <a:lnTo>
                    <a:pt x="451" y="421"/>
                  </a:lnTo>
                  <a:lnTo>
                    <a:pt x="378" y="443"/>
                  </a:lnTo>
                  <a:lnTo>
                    <a:pt x="304" y="461"/>
                  </a:lnTo>
                  <a:lnTo>
                    <a:pt x="229" y="476"/>
                  </a:lnTo>
                  <a:lnTo>
                    <a:pt x="191" y="481"/>
                  </a:lnTo>
                  <a:lnTo>
                    <a:pt x="153" y="486"/>
                  </a:lnTo>
                  <a:lnTo>
                    <a:pt x="115" y="489"/>
                  </a:lnTo>
                  <a:lnTo>
                    <a:pt x="77" y="492"/>
                  </a:lnTo>
                  <a:lnTo>
                    <a:pt x="39" y="494"/>
                  </a:lnTo>
                  <a:lnTo>
                    <a:pt x="0" y="49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Freeform 23"/>
            <p:cNvSpPr/>
            <p:nvPr/>
          </p:nvSpPr>
          <p:spPr bwMode="auto">
            <a:xfrm>
              <a:off x="3086" y="815"/>
              <a:ext cx="61" cy="49"/>
            </a:xfrm>
            <a:custGeom>
              <a:avLst/>
              <a:gdLst>
                <a:gd name="T0" fmla="*/ 1 w 91"/>
                <a:gd name="T1" fmla="*/ 1 h 96"/>
                <a:gd name="T2" fmla="*/ 1 w 91"/>
                <a:gd name="T3" fmla="*/ 0 h 96"/>
                <a:gd name="T4" fmla="*/ 0 w 91"/>
                <a:gd name="T5" fmla="*/ 1 h 96"/>
                <a:gd name="T6" fmla="*/ 1 w 91"/>
                <a:gd name="T7" fmla="*/ 1 h 96"/>
                <a:gd name="T8" fmla="*/ 1 w 91"/>
                <a:gd name="T9" fmla="*/ 1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6"/>
                <a:gd name="T17" fmla="*/ 91 w 91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6">
                  <a:moveTo>
                    <a:pt x="50" y="96"/>
                  </a:moveTo>
                  <a:lnTo>
                    <a:pt x="91" y="0"/>
                  </a:lnTo>
                  <a:lnTo>
                    <a:pt x="0" y="52"/>
                  </a:lnTo>
                  <a:lnTo>
                    <a:pt x="46" y="51"/>
                  </a:lnTo>
                  <a:lnTo>
                    <a:pt x="50" y="96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Freeform 24"/>
            <p:cNvSpPr/>
            <p:nvPr/>
          </p:nvSpPr>
          <p:spPr bwMode="auto">
            <a:xfrm>
              <a:off x="2332" y="1142"/>
              <a:ext cx="753" cy="254"/>
            </a:xfrm>
            <a:custGeom>
              <a:avLst/>
              <a:gdLst>
                <a:gd name="T0" fmla="*/ 0 w 1106"/>
                <a:gd name="T1" fmla="*/ 0 h 493"/>
                <a:gd name="T2" fmla="*/ 1 w 1106"/>
                <a:gd name="T3" fmla="*/ 1 h 493"/>
                <a:gd name="T4" fmla="*/ 1 w 1106"/>
                <a:gd name="T5" fmla="*/ 1 h 493"/>
                <a:gd name="T6" fmla="*/ 1 w 1106"/>
                <a:gd name="T7" fmla="*/ 1 h 493"/>
                <a:gd name="T8" fmla="*/ 1 w 1106"/>
                <a:gd name="T9" fmla="*/ 1 h 493"/>
                <a:gd name="T10" fmla="*/ 1 w 1106"/>
                <a:gd name="T11" fmla="*/ 1 h 493"/>
                <a:gd name="T12" fmla="*/ 1 w 1106"/>
                <a:gd name="T13" fmla="*/ 1 h 493"/>
                <a:gd name="T14" fmla="*/ 1 w 1106"/>
                <a:gd name="T15" fmla="*/ 1 h 493"/>
                <a:gd name="T16" fmla="*/ 1 w 1106"/>
                <a:gd name="T17" fmla="*/ 1 h 493"/>
                <a:gd name="T18" fmla="*/ 1 w 1106"/>
                <a:gd name="T19" fmla="*/ 1 h 493"/>
                <a:gd name="T20" fmla="*/ 1 w 1106"/>
                <a:gd name="T21" fmla="*/ 1 h 493"/>
                <a:gd name="T22" fmla="*/ 1 w 1106"/>
                <a:gd name="T23" fmla="*/ 1 h 493"/>
                <a:gd name="T24" fmla="*/ 1 w 1106"/>
                <a:gd name="T25" fmla="*/ 1 h 493"/>
                <a:gd name="T26" fmla="*/ 1 w 1106"/>
                <a:gd name="T27" fmla="*/ 1 h 493"/>
                <a:gd name="T28" fmla="*/ 1 w 1106"/>
                <a:gd name="T29" fmla="*/ 1 h 493"/>
                <a:gd name="T30" fmla="*/ 1 w 1106"/>
                <a:gd name="T31" fmla="*/ 1 h 493"/>
                <a:gd name="T32" fmla="*/ 1 w 1106"/>
                <a:gd name="T33" fmla="*/ 1 h 493"/>
                <a:gd name="T34" fmla="*/ 1 w 1106"/>
                <a:gd name="T35" fmla="*/ 1 h 493"/>
                <a:gd name="T36" fmla="*/ 1 w 1106"/>
                <a:gd name="T37" fmla="*/ 1 h 493"/>
                <a:gd name="T38" fmla="*/ 1 w 1106"/>
                <a:gd name="T39" fmla="*/ 1 h 4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6"/>
                <a:gd name="T61" fmla="*/ 0 h 493"/>
                <a:gd name="T62" fmla="*/ 1106 w 1106"/>
                <a:gd name="T63" fmla="*/ 493 h 4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6" h="493">
                  <a:moveTo>
                    <a:pt x="0" y="0"/>
                  </a:moveTo>
                  <a:lnTo>
                    <a:pt x="39" y="1"/>
                  </a:lnTo>
                  <a:lnTo>
                    <a:pt x="77" y="2"/>
                  </a:lnTo>
                  <a:lnTo>
                    <a:pt x="115" y="5"/>
                  </a:lnTo>
                  <a:lnTo>
                    <a:pt x="153" y="8"/>
                  </a:lnTo>
                  <a:lnTo>
                    <a:pt x="191" y="13"/>
                  </a:lnTo>
                  <a:lnTo>
                    <a:pt x="229" y="18"/>
                  </a:lnTo>
                  <a:lnTo>
                    <a:pt x="304" y="33"/>
                  </a:lnTo>
                  <a:lnTo>
                    <a:pt x="378" y="51"/>
                  </a:lnTo>
                  <a:lnTo>
                    <a:pt x="452" y="73"/>
                  </a:lnTo>
                  <a:lnTo>
                    <a:pt x="524" y="98"/>
                  </a:lnTo>
                  <a:lnTo>
                    <a:pt x="595" y="128"/>
                  </a:lnTo>
                  <a:lnTo>
                    <a:pt x="665" y="161"/>
                  </a:lnTo>
                  <a:lnTo>
                    <a:pt x="733" y="198"/>
                  </a:lnTo>
                  <a:lnTo>
                    <a:pt x="800" y="239"/>
                  </a:lnTo>
                  <a:lnTo>
                    <a:pt x="865" y="283"/>
                  </a:lnTo>
                  <a:lnTo>
                    <a:pt x="928" y="330"/>
                  </a:lnTo>
                  <a:lnTo>
                    <a:pt x="990" y="381"/>
                  </a:lnTo>
                  <a:lnTo>
                    <a:pt x="1049" y="435"/>
                  </a:lnTo>
                  <a:lnTo>
                    <a:pt x="1106" y="49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Freeform 25"/>
            <p:cNvSpPr/>
            <p:nvPr/>
          </p:nvSpPr>
          <p:spPr bwMode="auto">
            <a:xfrm>
              <a:off x="3054" y="1372"/>
              <a:ext cx="62" cy="49"/>
            </a:xfrm>
            <a:custGeom>
              <a:avLst/>
              <a:gdLst>
                <a:gd name="T0" fmla="*/ 0 w 91"/>
                <a:gd name="T1" fmla="*/ 1 h 96"/>
                <a:gd name="T2" fmla="*/ 1 w 91"/>
                <a:gd name="T3" fmla="*/ 1 h 96"/>
                <a:gd name="T4" fmla="*/ 1 w 91"/>
                <a:gd name="T5" fmla="*/ 0 h 96"/>
                <a:gd name="T6" fmla="*/ 1 w 91"/>
                <a:gd name="T7" fmla="*/ 1 h 96"/>
                <a:gd name="T8" fmla="*/ 0 w 91"/>
                <a:gd name="T9" fmla="*/ 1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6"/>
                <a:gd name="T17" fmla="*/ 91 w 91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6">
                  <a:moveTo>
                    <a:pt x="0" y="45"/>
                  </a:moveTo>
                  <a:lnTo>
                    <a:pt x="91" y="96"/>
                  </a:lnTo>
                  <a:lnTo>
                    <a:pt x="49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Freeform 26"/>
            <p:cNvSpPr/>
            <p:nvPr/>
          </p:nvSpPr>
          <p:spPr bwMode="auto">
            <a:xfrm>
              <a:off x="3245" y="1101"/>
              <a:ext cx="67" cy="34"/>
            </a:xfrm>
            <a:custGeom>
              <a:avLst/>
              <a:gdLst>
                <a:gd name="T0" fmla="*/ 0 w 99"/>
                <a:gd name="T1" fmla="*/ 1 h 67"/>
                <a:gd name="T2" fmla="*/ 1 w 99"/>
                <a:gd name="T3" fmla="*/ 1 h 67"/>
                <a:gd name="T4" fmla="*/ 0 w 99"/>
                <a:gd name="T5" fmla="*/ 0 h 67"/>
                <a:gd name="T6" fmla="*/ 1 w 99"/>
                <a:gd name="T7" fmla="*/ 1 h 67"/>
                <a:gd name="T8" fmla="*/ 0 w 99"/>
                <a:gd name="T9" fmla="*/ 1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67"/>
                <a:gd name="T17" fmla="*/ 99 w 99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Freeform 27"/>
            <p:cNvSpPr/>
            <p:nvPr/>
          </p:nvSpPr>
          <p:spPr bwMode="auto">
            <a:xfrm>
              <a:off x="1451" y="1170"/>
              <a:ext cx="777" cy="173"/>
            </a:xfrm>
            <a:custGeom>
              <a:avLst/>
              <a:gdLst>
                <a:gd name="T0" fmla="*/ 1 w 1182"/>
                <a:gd name="T1" fmla="*/ 0 h 261"/>
                <a:gd name="T2" fmla="*/ 1 w 1182"/>
                <a:gd name="T3" fmla="*/ 1 h 261"/>
                <a:gd name="T4" fmla="*/ 1 w 1182"/>
                <a:gd name="T5" fmla="*/ 1 h 261"/>
                <a:gd name="T6" fmla="*/ 1 w 1182"/>
                <a:gd name="T7" fmla="*/ 1 h 261"/>
                <a:gd name="T8" fmla="*/ 1 w 1182"/>
                <a:gd name="T9" fmla="*/ 1 h 261"/>
                <a:gd name="T10" fmla="*/ 1 w 1182"/>
                <a:gd name="T11" fmla="*/ 1 h 261"/>
                <a:gd name="T12" fmla="*/ 1 w 1182"/>
                <a:gd name="T13" fmla="*/ 1 h 261"/>
                <a:gd name="T14" fmla="*/ 1 w 1182"/>
                <a:gd name="T15" fmla="*/ 1 h 261"/>
                <a:gd name="T16" fmla="*/ 1 w 1182"/>
                <a:gd name="T17" fmla="*/ 1 h 261"/>
                <a:gd name="T18" fmla="*/ 1 w 1182"/>
                <a:gd name="T19" fmla="*/ 1 h 261"/>
                <a:gd name="T20" fmla="*/ 1 w 1182"/>
                <a:gd name="T21" fmla="*/ 1 h 261"/>
                <a:gd name="T22" fmla="*/ 1 w 1182"/>
                <a:gd name="T23" fmla="*/ 1 h 261"/>
                <a:gd name="T24" fmla="*/ 1 w 1182"/>
                <a:gd name="T25" fmla="*/ 1 h 261"/>
                <a:gd name="T26" fmla="*/ 1 w 1182"/>
                <a:gd name="T27" fmla="*/ 1 h 261"/>
                <a:gd name="T28" fmla="*/ 1 w 1182"/>
                <a:gd name="T29" fmla="*/ 1 h 261"/>
                <a:gd name="T30" fmla="*/ 1 w 1182"/>
                <a:gd name="T31" fmla="*/ 1 h 261"/>
                <a:gd name="T32" fmla="*/ 1 w 1182"/>
                <a:gd name="T33" fmla="*/ 1 h 261"/>
                <a:gd name="T34" fmla="*/ 1 w 1182"/>
                <a:gd name="T35" fmla="*/ 1 h 261"/>
                <a:gd name="T36" fmla="*/ 1 w 1182"/>
                <a:gd name="T37" fmla="*/ 1 h 261"/>
                <a:gd name="T38" fmla="*/ 1 w 1182"/>
                <a:gd name="T39" fmla="*/ 1 h 261"/>
                <a:gd name="T40" fmla="*/ 1 w 1182"/>
                <a:gd name="T41" fmla="*/ 1 h 261"/>
                <a:gd name="T42" fmla="*/ 1 w 1182"/>
                <a:gd name="T43" fmla="*/ 1 h 261"/>
                <a:gd name="T44" fmla="*/ 1 w 1182"/>
                <a:gd name="T45" fmla="*/ 1 h 261"/>
                <a:gd name="T46" fmla="*/ 1 w 1182"/>
                <a:gd name="T47" fmla="*/ 1 h 261"/>
                <a:gd name="T48" fmla="*/ 0 w 1182"/>
                <a:gd name="T49" fmla="*/ 1 h 2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82"/>
                <a:gd name="T76" fmla="*/ 0 h 261"/>
                <a:gd name="T77" fmla="*/ 1182 w 1182"/>
                <a:gd name="T78" fmla="*/ 261 h 26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82" h="261">
                  <a:moveTo>
                    <a:pt x="1182" y="0"/>
                  </a:moveTo>
                  <a:lnTo>
                    <a:pt x="1141" y="31"/>
                  </a:lnTo>
                  <a:lnTo>
                    <a:pt x="1100" y="60"/>
                  </a:lnTo>
                  <a:lnTo>
                    <a:pt x="1057" y="87"/>
                  </a:lnTo>
                  <a:lnTo>
                    <a:pt x="1014" y="113"/>
                  </a:lnTo>
                  <a:lnTo>
                    <a:pt x="970" y="136"/>
                  </a:lnTo>
                  <a:lnTo>
                    <a:pt x="925" y="157"/>
                  </a:lnTo>
                  <a:lnTo>
                    <a:pt x="880" y="177"/>
                  </a:lnTo>
                  <a:lnTo>
                    <a:pt x="834" y="194"/>
                  </a:lnTo>
                  <a:lnTo>
                    <a:pt x="787" y="210"/>
                  </a:lnTo>
                  <a:lnTo>
                    <a:pt x="740" y="223"/>
                  </a:lnTo>
                  <a:lnTo>
                    <a:pt x="693" y="235"/>
                  </a:lnTo>
                  <a:lnTo>
                    <a:pt x="645" y="244"/>
                  </a:lnTo>
                  <a:lnTo>
                    <a:pt x="597" y="252"/>
                  </a:lnTo>
                  <a:lnTo>
                    <a:pt x="549" y="257"/>
                  </a:lnTo>
                  <a:lnTo>
                    <a:pt x="500" y="260"/>
                  </a:lnTo>
                  <a:lnTo>
                    <a:pt x="451" y="261"/>
                  </a:lnTo>
                  <a:lnTo>
                    <a:pt x="393" y="260"/>
                  </a:lnTo>
                  <a:lnTo>
                    <a:pt x="336" y="255"/>
                  </a:lnTo>
                  <a:lnTo>
                    <a:pt x="279" y="248"/>
                  </a:lnTo>
                  <a:lnTo>
                    <a:pt x="222" y="237"/>
                  </a:lnTo>
                  <a:lnTo>
                    <a:pt x="165" y="224"/>
                  </a:lnTo>
                  <a:lnTo>
                    <a:pt x="110" y="208"/>
                  </a:lnTo>
                  <a:lnTo>
                    <a:pt x="54" y="190"/>
                  </a:lnTo>
                  <a:lnTo>
                    <a:pt x="0" y="16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Freeform 28"/>
            <p:cNvSpPr/>
            <p:nvPr/>
          </p:nvSpPr>
          <p:spPr bwMode="auto">
            <a:xfrm>
              <a:off x="1453" y="1280"/>
              <a:ext cx="68" cy="46"/>
            </a:xfrm>
            <a:custGeom>
              <a:avLst/>
              <a:gdLst>
                <a:gd name="T0" fmla="*/ 1 w 104"/>
                <a:gd name="T1" fmla="*/ 1 h 71"/>
                <a:gd name="T2" fmla="*/ 0 w 104"/>
                <a:gd name="T3" fmla="*/ 0 h 71"/>
                <a:gd name="T4" fmla="*/ 1 w 104"/>
                <a:gd name="T5" fmla="*/ 1 h 71"/>
                <a:gd name="T6" fmla="*/ 1 w 104"/>
                <a:gd name="T7" fmla="*/ 1 h 71"/>
                <a:gd name="T8" fmla="*/ 1 w 104"/>
                <a:gd name="T9" fmla="*/ 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71"/>
                <a:gd name="T17" fmla="*/ 104 w 104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71">
                  <a:moveTo>
                    <a:pt x="104" y="10"/>
                  </a:moveTo>
                  <a:lnTo>
                    <a:pt x="0" y="0"/>
                  </a:lnTo>
                  <a:lnTo>
                    <a:pt x="76" y="71"/>
                  </a:lnTo>
                  <a:lnTo>
                    <a:pt x="62" y="28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Freeform 29"/>
            <p:cNvSpPr/>
            <p:nvPr/>
          </p:nvSpPr>
          <p:spPr bwMode="auto">
            <a:xfrm>
              <a:off x="1118" y="258"/>
              <a:ext cx="1176" cy="791"/>
            </a:xfrm>
            <a:custGeom>
              <a:avLst/>
              <a:gdLst>
                <a:gd name="T0" fmla="*/ 1 w 1680"/>
                <a:gd name="T1" fmla="*/ 1 h 1539"/>
                <a:gd name="T2" fmla="*/ 1 w 1680"/>
                <a:gd name="T3" fmla="*/ 1 h 1539"/>
                <a:gd name="T4" fmla="*/ 1 w 1680"/>
                <a:gd name="T5" fmla="*/ 1 h 1539"/>
                <a:gd name="T6" fmla="*/ 1 w 1680"/>
                <a:gd name="T7" fmla="*/ 1 h 1539"/>
                <a:gd name="T8" fmla="*/ 1 w 1680"/>
                <a:gd name="T9" fmla="*/ 1 h 1539"/>
                <a:gd name="T10" fmla="*/ 1 w 1680"/>
                <a:gd name="T11" fmla="*/ 1 h 1539"/>
                <a:gd name="T12" fmla="*/ 1 w 1680"/>
                <a:gd name="T13" fmla="*/ 1 h 1539"/>
                <a:gd name="T14" fmla="*/ 1 w 1680"/>
                <a:gd name="T15" fmla="*/ 1 h 1539"/>
                <a:gd name="T16" fmla="*/ 1 w 1680"/>
                <a:gd name="T17" fmla="*/ 1 h 1539"/>
                <a:gd name="T18" fmla="*/ 1 w 1680"/>
                <a:gd name="T19" fmla="*/ 1 h 1539"/>
                <a:gd name="T20" fmla="*/ 1 w 1680"/>
                <a:gd name="T21" fmla="*/ 1 h 1539"/>
                <a:gd name="T22" fmla="*/ 1 w 1680"/>
                <a:gd name="T23" fmla="*/ 1 h 1539"/>
                <a:gd name="T24" fmla="*/ 1 w 1680"/>
                <a:gd name="T25" fmla="*/ 1 h 1539"/>
                <a:gd name="T26" fmla="*/ 1 w 1680"/>
                <a:gd name="T27" fmla="*/ 1 h 1539"/>
                <a:gd name="T28" fmla="*/ 1 w 1680"/>
                <a:gd name="T29" fmla="*/ 1 h 1539"/>
                <a:gd name="T30" fmla="*/ 1 w 1680"/>
                <a:gd name="T31" fmla="*/ 1 h 1539"/>
                <a:gd name="T32" fmla="*/ 1 w 1680"/>
                <a:gd name="T33" fmla="*/ 1 h 1539"/>
                <a:gd name="T34" fmla="*/ 1 w 1680"/>
                <a:gd name="T35" fmla="*/ 1 h 1539"/>
                <a:gd name="T36" fmla="*/ 1 w 1680"/>
                <a:gd name="T37" fmla="*/ 1 h 1539"/>
                <a:gd name="T38" fmla="*/ 1 w 1680"/>
                <a:gd name="T39" fmla="*/ 1 h 1539"/>
                <a:gd name="T40" fmla="*/ 1 w 1680"/>
                <a:gd name="T41" fmla="*/ 1 h 1539"/>
                <a:gd name="T42" fmla="*/ 1 w 1680"/>
                <a:gd name="T43" fmla="*/ 1 h 1539"/>
                <a:gd name="T44" fmla="*/ 1 w 1680"/>
                <a:gd name="T45" fmla="*/ 1 h 1539"/>
                <a:gd name="T46" fmla="*/ 1 w 1680"/>
                <a:gd name="T47" fmla="*/ 1 h 1539"/>
                <a:gd name="T48" fmla="*/ 1 w 1680"/>
                <a:gd name="T49" fmla="*/ 1 h 1539"/>
                <a:gd name="T50" fmla="*/ 1 w 1680"/>
                <a:gd name="T51" fmla="*/ 1 h 1539"/>
                <a:gd name="T52" fmla="*/ 1 w 1680"/>
                <a:gd name="T53" fmla="*/ 1 h 1539"/>
                <a:gd name="T54" fmla="*/ 1 w 1680"/>
                <a:gd name="T55" fmla="*/ 1 h 1539"/>
                <a:gd name="T56" fmla="*/ 1 w 1680"/>
                <a:gd name="T57" fmla="*/ 1 h 1539"/>
                <a:gd name="T58" fmla="*/ 1 w 1680"/>
                <a:gd name="T59" fmla="*/ 1 h 1539"/>
                <a:gd name="T60" fmla="*/ 1 w 1680"/>
                <a:gd name="T61" fmla="*/ 1 h 1539"/>
                <a:gd name="T62" fmla="*/ 1 w 1680"/>
                <a:gd name="T63" fmla="*/ 1 h 1539"/>
                <a:gd name="T64" fmla="*/ 1 w 1680"/>
                <a:gd name="T65" fmla="*/ 1 h 1539"/>
                <a:gd name="T66" fmla="*/ 1 w 1680"/>
                <a:gd name="T67" fmla="*/ 1 h 15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80"/>
                <a:gd name="T103" fmla="*/ 0 h 1539"/>
                <a:gd name="T104" fmla="*/ 1680 w 1680"/>
                <a:gd name="T105" fmla="*/ 1539 h 15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80" h="1539">
                  <a:moveTo>
                    <a:pt x="2" y="1539"/>
                  </a:moveTo>
                  <a:lnTo>
                    <a:pt x="1" y="1493"/>
                  </a:lnTo>
                  <a:lnTo>
                    <a:pt x="0" y="1447"/>
                  </a:lnTo>
                  <a:lnTo>
                    <a:pt x="1" y="1373"/>
                  </a:lnTo>
                  <a:lnTo>
                    <a:pt x="4" y="1299"/>
                  </a:lnTo>
                  <a:lnTo>
                    <a:pt x="10" y="1227"/>
                  </a:lnTo>
                  <a:lnTo>
                    <a:pt x="17" y="1155"/>
                  </a:lnTo>
                  <a:lnTo>
                    <a:pt x="26" y="1085"/>
                  </a:lnTo>
                  <a:lnTo>
                    <a:pt x="38" y="1017"/>
                  </a:lnTo>
                  <a:lnTo>
                    <a:pt x="51" y="950"/>
                  </a:lnTo>
                  <a:lnTo>
                    <a:pt x="66" y="884"/>
                  </a:lnTo>
                  <a:lnTo>
                    <a:pt x="83" y="820"/>
                  </a:lnTo>
                  <a:lnTo>
                    <a:pt x="101" y="757"/>
                  </a:lnTo>
                  <a:lnTo>
                    <a:pt x="122" y="697"/>
                  </a:lnTo>
                  <a:lnTo>
                    <a:pt x="143" y="638"/>
                  </a:lnTo>
                  <a:lnTo>
                    <a:pt x="167" y="581"/>
                  </a:lnTo>
                  <a:lnTo>
                    <a:pt x="192" y="527"/>
                  </a:lnTo>
                  <a:lnTo>
                    <a:pt x="218" y="474"/>
                  </a:lnTo>
                  <a:lnTo>
                    <a:pt x="246" y="424"/>
                  </a:lnTo>
                  <a:lnTo>
                    <a:pt x="275" y="376"/>
                  </a:lnTo>
                  <a:lnTo>
                    <a:pt x="306" y="331"/>
                  </a:lnTo>
                  <a:lnTo>
                    <a:pt x="337" y="288"/>
                  </a:lnTo>
                  <a:lnTo>
                    <a:pt x="370" y="247"/>
                  </a:lnTo>
                  <a:lnTo>
                    <a:pt x="404" y="210"/>
                  </a:lnTo>
                  <a:lnTo>
                    <a:pt x="440" y="175"/>
                  </a:lnTo>
                  <a:lnTo>
                    <a:pt x="476" y="143"/>
                  </a:lnTo>
                  <a:lnTo>
                    <a:pt x="513" y="114"/>
                  </a:lnTo>
                  <a:lnTo>
                    <a:pt x="551" y="88"/>
                  </a:lnTo>
                  <a:lnTo>
                    <a:pt x="590" y="65"/>
                  </a:lnTo>
                  <a:lnTo>
                    <a:pt x="630" y="46"/>
                  </a:lnTo>
                  <a:lnTo>
                    <a:pt x="671" y="29"/>
                  </a:lnTo>
                  <a:lnTo>
                    <a:pt x="712" y="17"/>
                  </a:lnTo>
                  <a:lnTo>
                    <a:pt x="754" y="8"/>
                  </a:lnTo>
                  <a:lnTo>
                    <a:pt x="797" y="2"/>
                  </a:lnTo>
                  <a:lnTo>
                    <a:pt x="840" y="0"/>
                  </a:lnTo>
                  <a:lnTo>
                    <a:pt x="883" y="2"/>
                  </a:lnTo>
                  <a:lnTo>
                    <a:pt x="926" y="8"/>
                  </a:lnTo>
                  <a:lnTo>
                    <a:pt x="968" y="17"/>
                  </a:lnTo>
                  <a:lnTo>
                    <a:pt x="1009" y="29"/>
                  </a:lnTo>
                  <a:lnTo>
                    <a:pt x="1050" y="46"/>
                  </a:lnTo>
                  <a:lnTo>
                    <a:pt x="1090" y="65"/>
                  </a:lnTo>
                  <a:lnTo>
                    <a:pt x="1129" y="88"/>
                  </a:lnTo>
                  <a:lnTo>
                    <a:pt x="1167" y="114"/>
                  </a:lnTo>
                  <a:lnTo>
                    <a:pt x="1204" y="143"/>
                  </a:lnTo>
                  <a:lnTo>
                    <a:pt x="1240" y="175"/>
                  </a:lnTo>
                  <a:lnTo>
                    <a:pt x="1276" y="210"/>
                  </a:lnTo>
                  <a:lnTo>
                    <a:pt x="1310" y="247"/>
                  </a:lnTo>
                  <a:lnTo>
                    <a:pt x="1343" y="288"/>
                  </a:lnTo>
                  <a:lnTo>
                    <a:pt x="1374" y="331"/>
                  </a:lnTo>
                  <a:lnTo>
                    <a:pt x="1405" y="376"/>
                  </a:lnTo>
                  <a:lnTo>
                    <a:pt x="1434" y="424"/>
                  </a:lnTo>
                  <a:lnTo>
                    <a:pt x="1462" y="474"/>
                  </a:lnTo>
                  <a:lnTo>
                    <a:pt x="1488" y="527"/>
                  </a:lnTo>
                  <a:lnTo>
                    <a:pt x="1513" y="581"/>
                  </a:lnTo>
                  <a:lnTo>
                    <a:pt x="1537" y="638"/>
                  </a:lnTo>
                  <a:lnTo>
                    <a:pt x="1558" y="697"/>
                  </a:lnTo>
                  <a:lnTo>
                    <a:pt x="1579" y="757"/>
                  </a:lnTo>
                  <a:lnTo>
                    <a:pt x="1597" y="820"/>
                  </a:lnTo>
                  <a:lnTo>
                    <a:pt x="1614" y="884"/>
                  </a:lnTo>
                  <a:lnTo>
                    <a:pt x="1629" y="950"/>
                  </a:lnTo>
                  <a:lnTo>
                    <a:pt x="1642" y="1017"/>
                  </a:lnTo>
                  <a:lnTo>
                    <a:pt x="1654" y="1085"/>
                  </a:lnTo>
                  <a:lnTo>
                    <a:pt x="1663" y="1155"/>
                  </a:lnTo>
                  <a:lnTo>
                    <a:pt x="1670" y="1227"/>
                  </a:lnTo>
                  <a:lnTo>
                    <a:pt x="1676" y="1299"/>
                  </a:lnTo>
                  <a:lnTo>
                    <a:pt x="1679" y="1373"/>
                  </a:lnTo>
                  <a:lnTo>
                    <a:pt x="1680" y="1447"/>
                  </a:lnTo>
                  <a:lnTo>
                    <a:pt x="1680" y="1467"/>
                  </a:lnTo>
                  <a:lnTo>
                    <a:pt x="1680" y="1487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Freeform 30"/>
            <p:cNvSpPr/>
            <p:nvPr/>
          </p:nvSpPr>
          <p:spPr bwMode="auto">
            <a:xfrm>
              <a:off x="1176" y="256"/>
              <a:ext cx="1117" cy="791"/>
            </a:xfrm>
            <a:custGeom>
              <a:avLst/>
              <a:gdLst>
                <a:gd name="T0" fmla="*/ 1 w 1603"/>
                <a:gd name="T1" fmla="*/ 1 h 1488"/>
                <a:gd name="T2" fmla="*/ 1 w 1603"/>
                <a:gd name="T3" fmla="*/ 1 h 1488"/>
                <a:gd name="T4" fmla="*/ 1 w 1603"/>
                <a:gd name="T5" fmla="*/ 1 h 1488"/>
                <a:gd name="T6" fmla="*/ 1 w 1603"/>
                <a:gd name="T7" fmla="*/ 1 h 1488"/>
                <a:gd name="T8" fmla="*/ 1 w 1603"/>
                <a:gd name="T9" fmla="*/ 1 h 1488"/>
                <a:gd name="T10" fmla="*/ 1 w 1603"/>
                <a:gd name="T11" fmla="*/ 1 h 1488"/>
                <a:gd name="T12" fmla="*/ 1 w 1603"/>
                <a:gd name="T13" fmla="*/ 1 h 1488"/>
                <a:gd name="T14" fmla="*/ 1 w 1603"/>
                <a:gd name="T15" fmla="*/ 1 h 1488"/>
                <a:gd name="T16" fmla="*/ 1 w 1603"/>
                <a:gd name="T17" fmla="*/ 1 h 1488"/>
                <a:gd name="T18" fmla="*/ 1 w 1603"/>
                <a:gd name="T19" fmla="*/ 1 h 1488"/>
                <a:gd name="T20" fmla="*/ 1 w 1603"/>
                <a:gd name="T21" fmla="*/ 1 h 1488"/>
                <a:gd name="T22" fmla="*/ 1 w 1603"/>
                <a:gd name="T23" fmla="*/ 1 h 1488"/>
                <a:gd name="T24" fmla="*/ 1 w 1603"/>
                <a:gd name="T25" fmla="*/ 1 h 1488"/>
                <a:gd name="T26" fmla="*/ 1 w 1603"/>
                <a:gd name="T27" fmla="*/ 1 h 1488"/>
                <a:gd name="T28" fmla="*/ 1 w 1603"/>
                <a:gd name="T29" fmla="*/ 1 h 1488"/>
                <a:gd name="T30" fmla="*/ 1 w 1603"/>
                <a:gd name="T31" fmla="*/ 1 h 1488"/>
                <a:gd name="T32" fmla="*/ 1 w 1603"/>
                <a:gd name="T33" fmla="*/ 1 h 1488"/>
                <a:gd name="T34" fmla="*/ 1 w 1603"/>
                <a:gd name="T35" fmla="*/ 1 h 1488"/>
                <a:gd name="T36" fmla="*/ 1 w 1603"/>
                <a:gd name="T37" fmla="*/ 1 h 1488"/>
                <a:gd name="T38" fmla="*/ 1 w 1603"/>
                <a:gd name="T39" fmla="*/ 1 h 1488"/>
                <a:gd name="T40" fmla="*/ 1 w 1603"/>
                <a:gd name="T41" fmla="*/ 1 h 1488"/>
                <a:gd name="T42" fmla="*/ 1 w 1603"/>
                <a:gd name="T43" fmla="*/ 1 h 1488"/>
                <a:gd name="T44" fmla="*/ 1 w 1603"/>
                <a:gd name="T45" fmla="*/ 1 h 1488"/>
                <a:gd name="T46" fmla="*/ 1 w 1603"/>
                <a:gd name="T47" fmla="*/ 1 h 1488"/>
                <a:gd name="T48" fmla="*/ 1 w 1603"/>
                <a:gd name="T49" fmla="*/ 1 h 1488"/>
                <a:gd name="T50" fmla="*/ 1 w 1603"/>
                <a:gd name="T51" fmla="*/ 1 h 1488"/>
                <a:gd name="T52" fmla="*/ 1 w 1603"/>
                <a:gd name="T53" fmla="*/ 1 h 1488"/>
                <a:gd name="T54" fmla="*/ 1 w 1603"/>
                <a:gd name="T55" fmla="*/ 1 h 1488"/>
                <a:gd name="T56" fmla="*/ 1 w 1603"/>
                <a:gd name="T57" fmla="*/ 1 h 1488"/>
                <a:gd name="T58" fmla="*/ 1 w 1603"/>
                <a:gd name="T59" fmla="*/ 1 h 1488"/>
                <a:gd name="T60" fmla="*/ 1 w 1603"/>
                <a:gd name="T61" fmla="*/ 1 h 1488"/>
                <a:gd name="T62" fmla="*/ 1 w 1603"/>
                <a:gd name="T63" fmla="*/ 1 h 1488"/>
                <a:gd name="T64" fmla="*/ 1 w 1603"/>
                <a:gd name="T65" fmla="*/ 1 h 14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03"/>
                <a:gd name="T100" fmla="*/ 0 h 1488"/>
                <a:gd name="T101" fmla="*/ 1603 w 1603"/>
                <a:gd name="T102" fmla="*/ 1488 h 14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03" h="1488">
                  <a:moveTo>
                    <a:pt x="0" y="838"/>
                  </a:moveTo>
                  <a:lnTo>
                    <a:pt x="13" y="791"/>
                  </a:lnTo>
                  <a:lnTo>
                    <a:pt x="28" y="745"/>
                  </a:lnTo>
                  <a:lnTo>
                    <a:pt x="43" y="700"/>
                  </a:lnTo>
                  <a:lnTo>
                    <a:pt x="59" y="656"/>
                  </a:lnTo>
                  <a:lnTo>
                    <a:pt x="75" y="613"/>
                  </a:lnTo>
                  <a:lnTo>
                    <a:pt x="93" y="572"/>
                  </a:lnTo>
                  <a:lnTo>
                    <a:pt x="112" y="531"/>
                  </a:lnTo>
                  <a:lnTo>
                    <a:pt x="131" y="492"/>
                  </a:lnTo>
                  <a:lnTo>
                    <a:pt x="151" y="455"/>
                  </a:lnTo>
                  <a:lnTo>
                    <a:pt x="171" y="418"/>
                  </a:lnTo>
                  <a:lnTo>
                    <a:pt x="193" y="383"/>
                  </a:lnTo>
                  <a:lnTo>
                    <a:pt x="215" y="349"/>
                  </a:lnTo>
                  <a:lnTo>
                    <a:pt x="238" y="317"/>
                  </a:lnTo>
                  <a:lnTo>
                    <a:pt x="261" y="286"/>
                  </a:lnTo>
                  <a:lnTo>
                    <a:pt x="285" y="256"/>
                  </a:lnTo>
                  <a:lnTo>
                    <a:pt x="310" y="228"/>
                  </a:lnTo>
                  <a:lnTo>
                    <a:pt x="335" y="202"/>
                  </a:lnTo>
                  <a:lnTo>
                    <a:pt x="360" y="176"/>
                  </a:lnTo>
                  <a:lnTo>
                    <a:pt x="386" y="153"/>
                  </a:lnTo>
                  <a:lnTo>
                    <a:pt x="413" y="131"/>
                  </a:lnTo>
                  <a:lnTo>
                    <a:pt x="440" y="111"/>
                  </a:lnTo>
                  <a:lnTo>
                    <a:pt x="468" y="92"/>
                  </a:lnTo>
                  <a:lnTo>
                    <a:pt x="496" y="75"/>
                  </a:lnTo>
                  <a:lnTo>
                    <a:pt x="524" y="59"/>
                  </a:lnTo>
                  <a:lnTo>
                    <a:pt x="553" y="46"/>
                  </a:lnTo>
                  <a:lnTo>
                    <a:pt x="582" y="34"/>
                  </a:lnTo>
                  <a:lnTo>
                    <a:pt x="612" y="24"/>
                  </a:lnTo>
                  <a:lnTo>
                    <a:pt x="641" y="15"/>
                  </a:lnTo>
                  <a:lnTo>
                    <a:pt x="671" y="9"/>
                  </a:lnTo>
                  <a:lnTo>
                    <a:pt x="702" y="4"/>
                  </a:lnTo>
                  <a:lnTo>
                    <a:pt x="732" y="1"/>
                  </a:lnTo>
                  <a:lnTo>
                    <a:pt x="763" y="0"/>
                  </a:lnTo>
                  <a:lnTo>
                    <a:pt x="806" y="2"/>
                  </a:lnTo>
                  <a:lnTo>
                    <a:pt x="849" y="8"/>
                  </a:lnTo>
                  <a:lnTo>
                    <a:pt x="891" y="17"/>
                  </a:lnTo>
                  <a:lnTo>
                    <a:pt x="932" y="29"/>
                  </a:lnTo>
                  <a:lnTo>
                    <a:pt x="973" y="46"/>
                  </a:lnTo>
                  <a:lnTo>
                    <a:pt x="1013" y="65"/>
                  </a:lnTo>
                  <a:lnTo>
                    <a:pt x="1052" y="88"/>
                  </a:lnTo>
                  <a:lnTo>
                    <a:pt x="1090" y="114"/>
                  </a:lnTo>
                  <a:lnTo>
                    <a:pt x="1127" y="143"/>
                  </a:lnTo>
                  <a:lnTo>
                    <a:pt x="1163" y="175"/>
                  </a:lnTo>
                  <a:lnTo>
                    <a:pt x="1199" y="210"/>
                  </a:lnTo>
                  <a:lnTo>
                    <a:pt x="1233" y="247"/>
                  </a:lnTo>
                  <a:lnTo>
                    <a:pt x="1266" y="288"/>
                  </a:lnTo>
                  <a:lnTo>
                    <a:pt x="1297" y="331"/>
                  </a:lnTo>
                  <a:lnTo>
                    <a:pt x="1328" y="376"/>
                  </a:lnTo>
                  <a:lnTo>
                    <a:pt x="1357" y="424"/>
                  </a:lnTo>
                  <a:lnTo>
                    <a:pt x="1385" y="474"/>
                  </a:lnTo>
                  <a:lnTo>
                    <a:pt x="1411" y="527"/>
                  </a:lnTo>
                  <a:lnTo>
                    <a:pt x="1436" y="582"/>
                  </a:lnTo>
                  <a:lnTo>
                    <a:pt x="1460" y="638"/>
                  </a:lnTo>
                  <a:lnTo>
                    <a:pt x="1481" y="697"/>
                  </a:lnTo>
                  <a:lnTo>
                    <a:pt x="1502" y="758"/>
                  </a:lnTo>
                  <a:lnTo>
                    <a:pt x="1520" y="820"/>
                  </a:lnTo>
                  <a:lnTo>
                    <a:pt x="1537" y="884"/>
                  </a:lnTo>
                  <a:lnTo>
                    <a:pt x="1552" y="950"/>
                  </a:lnTo>
                  <a:lnTo>
                    <a:pt x="1565" y="1017"/>
                  </a:lnTo>
                  <a:lnTo>
                    <a:pt x="1577" y="1086"/>
                  </a:lnTo>
                  <a:lnTo>
                    <a:pt x="1586" y="1156"/>
                  </a:lnTo>
                  <a:lnTo>
                    <a:pt x="1593" y="1227"/>
                  </a:lnTo>
                  <a:lnTo>
                    <a:pt x="1599" y="1300"/>
                  </a:lnTo>
                  <a:lnTo>
                    <a:pt x="1602" y="1373"/>
                  </a:lnTo>
                  <a:lnTo>
                    <a:pt x="1603" y="1448"/>
                  </a:lnTo>
                  <a:lnTo>
                    <a:pt x="1603" y="1468"/>
                  </a:lnTo>
                  <a:lnTo>
                    <a:pt x="1603" y="148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Freeform 31"/>
            <p:cNvSpPr/>
            <p:nvPr/>
          </p:nvSpPr>
          <p:spPr bwMode="auto">
            <a:xfrm>
              <a:off x="1150" y="696"/>
              <a:ext cx="45" cy="55"/>
            </a:xfrm>
            <a:custGeom>
              <a:avLst/>
              <a:gdLst>
                <a:gd name="T0" fmla="*/ 0 w 65"/>
                <a:gd name="T1" fmla="*/ 0 h 104"/>
                <a:gd name="T2" fmla="*/ 1 w 65"/>
                <a:gd name="T3" fmla="*/ 1 h 104"/>
                <a:gd name="T4" fmla="*/ 1 w 65"/>
                <a:gd name="T5" fmla="*/ 1 h 104"/>
                <a:gd name="T6" fmla="*/ 1 w 65"/>
                <a:gd name="T7" fmla="*/ 1 h 104"/>
                <a:gd name="T8" fmla="*/ 0 w 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04"/>
                <a:gd name="T17" fmla="*/ 65 w 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04">
                  <a:moveTo>
                    <a:pt x="0" y="0"/>
                  </a:moveTo>
                  <a:lnTo>
                    <a:pt x="8" y="104"/>
                  </a:lnTo>
                  <a:lnTo>
                    <a:pt x="65" y="16"/>
                  </a:lnTo>
                  <a:lnTo>
                    <a:pt x="2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Freeform 32"/>
            <p:cNvSpPr/>
            <p:nvPr/>
          </p:nvSpPr>
          <p:spPr bwMode="auto">
            <a:xfrm>
              <a:off x="1200" y="1044"/>
              <a:ext cx="1003" cy="58"/>
            </a:xfrm>
            <a:custGeom>
              <a:avLst/>
              <a:gdLst>
                <a:gd name="T0" fmla="*/ 0 w 1473"/>
                <a:gd name="T1" fmla="*/ 1 h 113"/>
                <a:gd name="T2" fmla="*/ 1 w 1473"/>
                <a:gd name="T3" fmla="*/ 1 h 113"/>
                <a:gd name="T4" fmla="*/ 1 w 1473"/>
                <a:gd name="T5" fmla="*/ 1 h 113"/>
                <a:gd name="T6" fmla="*/ 1 w 1473"/>
                <a:gd name="T7" fmla="*/ 1 h 113"/>
                <a:gd name="T8" fmla="*/ 1 w 1473"/>
                <a:gd name="T9" fmla="*/ 1 h 113"/>
                <a:gd name="T10" fmla="*/ 1 w 1473"/>
                <a:gd name="T11" fmla="*/ 1 h 113"/>
                <a:gd name="T12" fmla="*/ 1 w 1473"/>
                <a:gd name="T13" fmla="*/ 1 h 113"/>
                <a:gd name="T14" fmla="*/ 1 w 1473"/>
                <a:gd name="T15" fmla="*/ 1 h 113"/>
                <a:gd name="T16" fmla="*/ 1 w 1473"/>
                <a:gd name="T17" fmla="*/ 0 h 113"/>
                <a:gd name="T18" fmla="*/ 1 w 1473"/>
                <a:gd name="T19" fmla="*/ 1 h 113"/>
                <a:gd name="T20" fmla="*/ 1 w 1473"/>
                <a:gd name="T21" fmla="*/ 1 h 113"/>
                <a:gd name="T22" fmla="*/ 1 w 1473"/>
                <a:gd name="T23" fmla="*/ 1 h 113"/>
                <a:gd name="T24" fmla="*/ 1 w 1473"/>
                <a:gd name="T25" fmla="*/ 1 h 113"/>
                <a:gd name="T26" fmla="*/ 1 w 1473"/>
                <a:gd name="T27" fmla="*/ 1 h 113"/>
                <a:gd name="T28" fmla="*/ 1 w 1473"/>
                <a:gd name="T29" fmla="*/ 1 h 113"/>
                <a:gd name="T30" fmla="*/ 1 w 1473"/>
                <a:gd name="T31" fmla="*/ 1 h 113"/>
                <a:gd name="T32" fmla="*/ 1 w 1473"/>
                <a:gd name="T33" fmla="*/ 1 h 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73"/>
                <a:gd name="T52" fmla="*/ 0 h 113"/>
                <a:gd name="T53" fmla="*/ 1473 w 1473"/>
                <a:gd name="T54" fmla="*/ 113 h 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73" h="113">
                  <a:moveTo>
                    <a:pt x="0" y="113"/>
                  </a:moveTo>
                  <a:lnTo>
                    <a:pt x="87" y="87"/>
                  </a:lnTo>
                  <a:lnTo>
                    <a:pt x="176" y="64"/>
                  </a:lnTo>
                  <a:lnTo>
                    <a:pt x="268" y="45"/>
                  </a:lnTo>
                  <a:lnTo>
                    <a:pt x="362" y="29"/>
                  </a:lnTo>
                  <a:lnTo>
                    <a:pt x="457" y="16"/>
                  </a:lnTo>
                  <a:lnTo>
                    <a:pt x="554" y="7"/>
                  </a:lnTo>
                  <a:lnTo>
                    <a:pt x="651" y="2"/>
                  </a:lnTo>
                  <a:lnTo>
                    <a:pt x="750" y="0"/>
                  </a:lnTo>
                  <a:lnTo>
                    <a:pt x="845" y="2"/>
                  </a:lnTo>
                  <a:lnTo>
                    <a:pt x="939" y="7"/>
                  </a:lnTo>
                  <a:lnTo>
                    <a:pt x="1032" y="15"/>
                  </a:lnTo>
                  <a:lnTo>
                    <a:pt x="1124" y="27"/>
                  </a:lnTo>
                  <a:lnTo>
                    <a:pt x="1214" y="41"/>
                  </a:lnTo>
                  <a:lnTo>
                    <a:pt x="1302" y="59"/>
                  </a:lnTo>
                  <a:lnTo>
                    <a:pt x="1389" y="80"/>
                  </a:lnTo>
                  <a:lnTo>
                    <a:pt x="1473" y="10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Freeform 33"/>
            <p:cNvSpPr/>
            <p:nvPr/>
          </p:nvSpPr>
          <p:spPr bwMode="auto">
            <a:xfrm>
              <a:off x="1201" y="1146"/>
              <a:ext cx="278" cy="65"/>
            </a:xfrm>
            <a:custGeom>
              <a:avLst/>
              <a:gdLst>
                <a:gd name="T0" fmla="*/ 1 w 381"/>
                <a:gd name="T1" fmla="*/ 2 h 86"/>
                <a:gd name="T2" fmla="*/ 1 w 381"/>
                <a:gd name="T3" fmla="*/ 2 h 86"/>
                <a:gd name="T4" fmla="*/ 1 w 381"/>
                <a:gd name="T5" fmla="*/ 2 h 86"/>
                <a:gd name="T6" fmla="*/ 1 w 381"/>
                <a:gd name="T7" fmla="*/ 2 h 86"/>
                <a:gd name="T8" fmla="*/ 0 w 381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1"/>
                <a:gd name="T16" fmla="*/ 0 h 86"/>
                <a:gd name="T17" fmla="*/ 381 w 381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1" h="86">
                  <a:moveTo>
                    <a:pt x="381" y="86"/>
                  </a:moveTo>
                  <a:lnTo>
                    <a:pt x="282" y="70"/>
                  </a:lnTo>
                  <a:lnTo>
                    <a:pt x="185" y="50"/>
                  </a:lnTo>
                  <a:lnTo>
                    <a:pt x="91" y="2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Freeform 34"/>
            <p:cNvSpPr/>
            <p:nvPr/>
          </p:nvSpPr>
          <p:spPr bwMode="auto">
            <a:xfrm>
              <a:off x="1183" y="1170"/>
              <a:ext cx="265" cy="108"/>
            </a:xfrm>
            <a:custGeom>
              <a:avLst/>
              <a:gdLst>
                <a:gd name="T0" fmla="*/ 2 w 340"/>
                <a:gd name="T1" fmla="*/ 1 h 211"/>
                <a:gd name="T2" fmla="*/ 2 w 340"/>
                <a:gd name="T3" fmla="*/ 1 h 211"/>
                <a:gd name="T4" fmla="*/ 2 w 340"/>
                <a:gd name="T5" fmla="*/ 1 h 211"/>
                <a:gd name="T6" fmla="*/ 2 w 340"/>
                <a:gd name="T7" fmla="*/ 1 h 211"/>
                <a:gd name="T8" fmla="*/ 2 w 340"/>
                <a:gd name="T9" fmla="*/ 1 h 211"/>
                <a:gd name="T10" fmla="*/ 2 w 340"/>
                <a:gd name="T11" fmla="*/ 1 h 211"/>
                <a:gd name="T12" fmla="*/ 2 w 340"/>
                <a:gd name="T13" fmla="*/ 1 h 211"/>
                <a:gd name="T14" fmla="*/ 2 w 340"/>
                <a:gd name="T15" fmla="*/ 1 h 211"/>
                <a:gd name="T16" fmla="*/ 0 w 340"/>
                <a:gd name="T17" fmla="*/ 0 h 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0"/>
                <a:gd name="T28" fmla="*/ 0 h 211"/>
                <a:gd name="T29" fmla="*/ 340 w 340"/>
                <a:gd name="T30" fmla="*/ 211 h 2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0" h="211">
                  <a:moveTo>
                    <a:pt x="340" y="211"/>
                  </a:moveTo>
                  <a:lnTo>
                    <a:pt x="295" y="191"/>
                  </a:lnTo>
                  <a:lnTo>
                    <a:pt x="250" y="170"/>
                  </a:lnTo>
                  <a:lnTo>
                    <a:pt x="206" y="146"/>
                  </a:lnTo>
                  <a:lnTo>
                    <a:pt x="163" y="121"/>
                  </a:lnTo>
                  <a:lnTo>
                    <a:pt x="121" y="93"/>
                  </a:lnTo>
                  <a:lnTo>
                    <a:pt x="80" y="64"/>
                  </a:lnTo>
                  <a:lnTo>
                    <a:pt x="39" y="3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Freeform 35"/>
            <p:cNvSpPr/>
            <p:nvPr/>
          </p:nvSpPr>
          <p:spPr bwMode="auto">
            <a:xfrm>
              <a:off x="1470" y="940"/>
              <a:ext cx="739" cy="134"/>
            </a:xfrm>
            <a:custGeom>
              <a:avLst/>
              <a:gdLst>
                <a:gd name="T0" fmla="*/ 0 w 1084"/>
                <a:gd name="T1" fmla="*/ 1 h 261"/>
                <a:gd name="T2" fmla="*/ 1 w 1084"/>
                <a:gd name="T3" fmla="*/ 1 h 261"/>
                <a:gd name="T4" fmla="*/ 1 w 1084"/>
                <a:gd name="T5" fmla="*/ 1 h 261"/>
                <a:gd name="T6" fmla="*/ 1 w 1084"/>
                <a:gd name="T7" fmla="*/ 1 h 261"/>
                <a:gd name="T8" fmla="*/ 1 w 1084"/>
                <a:gd name="T9" fmla="*/ 1 h 261"/>
                <a:gd name="T10" fmla="*/ 1 w 1084"/>
                <a:gd name="T11" fmla="*/ 1 h 261"/>
                <a:gd name="T12" fmla="*/ 1 w 1084"/>
                <a:gd name="T13" fmla="*/ 1 h 261"/>
                <a:gd name="T14" fmla="*/ 1 w 1084"/>
                <a:gd name="T15" fmla="*/ 1 h 261"/>
                <a:gd name="T16" fmla="*/ 1 w 1084"/>
                <a:gd name="T17" fmla="*/ 0 h 261"/>
                <a:gd name="T18" fmla="*/ 1 w 1084"/>
                <a:gd name="T19" fmla="*/ 1 h 261"/>
                <a:gd name="T20" fmla="*/ 1 w 1084"/>
                <a:gd name="T21" fmla="*/ 1 h 261"/>
                <a:gd name="T22" fmla="*/ 1 w 1084"/>
                <a:gd name="T23" fmla="*/ 1 h 261"/>
                <a:gd name="T24" fmla="*/ 1 w 1084"/>
                <a:gd name="T25" fmla="*/ 1 h 261"/>
                <a:gd name="T26" fmla="*/ 1 w 1084"/>
                <a:gd name="T27" fmla="*/ 1 h 261"/>
                <a:gd name="T28" fmla="*/ 1 w 1084"/>
                <a:gd name="T29" fmla="*/ 1 h 261"/>
                <a:gd name="T30" fmla="*/ 1 w 1084"/>
                <a:gd name="T31" fmla="*/ 1 h 261"/>
                <a:gd name="T32" fmla="*/ 1 w 1084"/>
                <a:gd name="T33" fmla="*/ 1 h 261"/>
                <a:gd name="T34" fmla="*/ 1 w 1084"/>
                <a:gd name="T35" fmla="*/ 1 h 261"/>
                <a:gd name="T36" fmla="*/ 1 w 1084"/>
                <a:gd name="T37" fmla="*/ 1 h 261"/>
                <a:gd name="T38" fmla="*/ 1 w 1084"/>
                <a:gd name="T39" fmla="*/ 1 h 261"/>
                <a:gd name="T40" fmla="*/ 1 w 1084"/>
                <a:gd name="T41" fmla="*/ 1 h 261"/>
                <a:gd name="T42" fmla="*/ 1 w 1084"/>
                <a:gd name="T43" fmla="*/ 1 h 261"/>
                <a:gd name="T44" fmla="*/ 1 w 1084"/>
                <a:gd name="T45" fmla="*/ 1 h 261"/>
                <a:gd name="T46" fmla="*/ 1 w 1084"/>
                <a:gd name="T47" fmla="*/ 1 h 261"/>
                <a:gd name="T48" fmla="*/ 1 w 1084"/>
                <a:gd name="T49" fmla="*/ 1 h 2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84"/>
                <a:gd name="T76" fmla="*/ 0 h 261"/>
                <a:gd name="T77" fmla="*/ 1084 w 1084"/>
                <a:gd name="T78" fmla="*/ 261 h 26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84" h="261">
                  <a:moveTo>
                    <a:pt x="0" y="57"/>
                  </a:moveTo>
                  <a:lnTo>
                    <a:pt x="43" y="44"/>
                  </a:lnTo>
                  <a:lnTo>
                    <a:pt x="87" y="32"/>
                  </a:lnTo>
                  <a:lnTo>
                    <a:pt x="131" y="22"/>
                  </a:lnTo>
                  <a:lnTo>
                    <a:pt x="175" y="14"/>
                  </a:lnTo>
                  <a:lnTo>
                    <a:pt x="220" y="8"/>
                  </a:lnTo>
                  <a:lnTo>
                    <a:pt x="264" y="4"/>
                  </a:lnTo>
                  <a:lnTo>
                    <a:pt x="309" y="1"/>
                  </a:lnTo>
                  <a:lnTo>
                    <a:pt x="354" y="0"/>
                  </a:lnTo>
                  <a:lnTo>
                    <a:pt x="403" y="1"/>
                  </a:lnTo>
                  <a:lnTo>
                    <a:pt x="451" y="4"/>
                  </a:lnTo>
                  <a:lnTo>
                    <a:pt x="500" y="10"/>
                  </a:lnTo>
                  <a:lnTo>
                    <a:pt x="548" y="17"/>
                  </a:lnTo>
                  <a:lnTo>
                    <a:pt x="595" y="26"/>
                  </a:lnTo>
                  <a:lnTo>
                    <a:pt x="643" y="38"/>
                  </a:lnTo>
                  <a:lnTo>
                    <a:pt x="689" y="51"/>
                  </a:lnTo>
                  <a:lnTo>
                    <a:pt x="736" y="67"/>
                  </a:lnTo>
                  <a:lnTo>
                    <a:pt x="782" y="84"/>
                  </a:lnTo>
                  <a:lnTo>
                    <a:pt x="827" y="104"/>
                  </a:lnTo>
                  <a:lnTo>
                    <a:pt x="872" y="125"/>
                  </a:lnTo>
                  <a:lnTo>
                    <a:pt x="916" y="149"/>
                  </a:lnTo>
                  <a:lnTo>
                    <a:pt x="959" y="174"/>
                  </a:lnTo>
                  <a:lnTo>
                    <a:pt x="1002" y="201"/>
                  </a:lnTo>
                  <a:lnTo>
                    <a:pt x="1043" y="230"/>
                  </a:lnTo>
                  <a:lnTo>
                    <a:pt x="1084" y="261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Freeform 36"/>
            <p:cNvSpPr/>
            <p:nvPr/>
          </p:nvSpPr>
          <p:spPr bwMode="auto">
            <a:xfrm>
              <a:off x="1457" y="939"/>
              <a:ext cx="72" cy="34"/>
            </a:xfrm>
            <a:custGeom>
              <a:avLst/>
              <a:gdLst>
                <a:gd name="T0" fmla="*/ 1 w 104"/>
                <a:gd name="T1" fmla="*/ 0 h 66"/>
                <a:gd name="T2" fmla="*/ 0 w 104"/>
                <a:gd name="T3" fmla="*/ 1 h 66"/>
                <a:gd name="T4" fmla="*/ 1 w 104"/>
                <a:gd name="T5" fmla="*/ 1 h 66"/>
                <a:gd name="T6" fmla="*/ 1 w 104"/>
                <a:gd name="T7" fmla="*/ 1 h 66"/>
                <a:gd name="T8" fmla="*/ 1 w 10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66"/>
                <a:gd name="T17" fmla="*/ 104 w 10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66">
                  <a:moveTo>
                    <a:pt x="81" y="0"/>
                  </a:moveTo>
                  <a:lnTo>
                    <a:pt x="0" y="66"/>
                  </a:lnTo>
                  <a:lnTo>
                    <a:pt x="104" y="63"/>
                  </a:lnTo>
                  <a:lnTo>
                    <a:pt x="64" y="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Freeform 37"/>
            <p:cNvSpPr/>
            <p:nvPr/>
          </p:nvSpPr>
          <p:spPr bwMode="auto">
            <a:xfrm>
              <a:off x="1482" y="1044"/>
              <a:ext cx="720" cy="54"/>
            </a:xfrm>
            <a:custGeom>
              <a:avLst/>
              <a:gdLst>
                <a:gd name="T0" fmla="*/ 0 w 1058"/>
                <a:gd name="T1" fmla="*/ 1 h 104"/>
                <a:gd name="T2" fmla="*/ 1 w 1058"/>
                <a:gd name="T3" fmla="*/ 1 h 104"/>
                <a:gd name="T4" fmla="*/ 1 w 1058"/>
                <a:gd name="T5" fmla="*/ 1 h 104"/>
                <a:gd name="T6" fmla="*/ 1 w 1058"/>
                <a:gd name="T7" fmla="*/ 1 h 104"/>
                <a:gd name="T8" fmla="*/ 1 w 1058"/>
                <a:gd name="T9" fmla="*/ 0 h 104"/>
                <a:gd name="T10" fmla="*/ 1 w 1058"/>
                <a:gd name="T11" fmla="*/ 1 h 104"/>
                <a:gd name="T12" fmla="*/ 1 w 1058"/>
                <a:gd name="T13" fmla="*/ 1 h 104"/>
                <a:gd name="T14" fmla="*/ 1 w 1058"/>
                <a:gd name="T15" fmla="*/ 1 h 104"/>
                <a:gd name="T16" fmla="*/ 1 w 1058"/>
                <a:gd name="T17" fmla="*/ 1 h 104"/>
                <a:gd name="T18" fmla="*/ 1 w 1058"/>
                <a:gd name="T19" fmla="*/ 1 h 104"/>
                <a:gd name="T20" fmla="*/ 1 w 1058"/>
                <a:gd name="T21" fmla="*/ 1 h 104"/>
                <a:gd name="T22" fmla="*/ 1 w 1058"/>
                <a:gd name="T23" fmla="*/ 1 h 104"/>
                <a:gd name="T24" fmla="*/ 1 w 1058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8"/>
                <a:gd name="T40" fmla="*/ 0 h 104"/>
                <a:gd name="T41" fmla="*/ 1058 w 1058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8" h="104">
                  <a:moveTo>
                    <a:pt x="0" y="21"/>
                  </a:moveTo>
                  <a:lnTo>
                    <a:pt x="83" y="11"/>
                  </a:lnTo>
                  <a:lnTo>
                    <a:pt x="166" y="5"/>
                  </a:lnTo>
                  <a:lnTo>
                    <a:pt x="250" y="1"/>
                  </a:lnTo>
                  <a:lnTo>
                    <a:pt x="335" y="0"/>
                  </a:lnTo>
                  <a:lnTo>
                    <a:pt x="430" y="2"/>
                  </a:lnTo>
                  <a:lnTo>
                    <a:pt x="524" y="7"/>
                  </a:lnTo>
                  <a:lnTo>
                    <a:pt x="617" y="15"/>
                  </a:lnTo>
                  <a:lnTo>
                    <a:pt x="709" y="27"/>
                  </a:lnTo>
                  <a:lnTo>
                    <a:pt x="799" y="41"/>
                  </a:lnTo>
                  <a:lnTo>
                    <a:pt x="887" y="59"/>
                  </a:lnTo>
                  <a:lnTo>
                    <a:pt x="974" y="80"/>
                  </a:lnTo>
                  <a:lnTo>
                    <a:pt x="1058" y="10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Freeform 38"/>
            <p:cNvSpPr/>
            <p:nvPr/>
          </p:nvSpPr>
          <p:spPr bwMode="auto">
            <a:xfrm>
              <a:off x="1492" y="1034"/>
              <a:ext cx="70" cy="34"/>
            </a:xfrm>
            <a:custGeom>
              <a:avLst/>
              <a:gdLst>
                <a:gd name="T0" fmla="*/ 1 w 103"/>
                <a:gd name="T1" fmla="*/ 0 h 66"/>
                <a:gd name="T2" fmla="*/ 0 w 103"/>
                <a:gd name="T3" fmla="*/ 1 h 66"/>
                <a:gd name="T4" fmla="*/ 1 w 103"/>
                <a:gd name="T5" fmla="*/ 1 h 66"/>
                <a:gd name="T6" fmla="*/ 1 w 103"/>
                <a:gd name="T7" fmla="*/ 1 h 66"/>
                <a:gd name="T8" fmla="*/ 1 w 103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66"/>
                <a:gd name="T17" fmla="*/ 103 w 103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66">
                  <a:moveTo>
                    <a:pt x="93" y="0"/>
                  </a:moveTo>
                  <a:lnTo>
                    <a:pt x="0" y="48"/>
                  </a:lnTo>
                  <a:lnTo>
                    <a:pt x="103" y="66"/>
                  </a:lnTo>
                  <a:lnTo>
                    <a:pt x="67" y="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Freeform 39"/>
            <p:cNvSpPr/>
            <p:nvPr/>
          </p:nvSpPr>
          <p:spPr bwMode="auto">
            <a:xfrm>
              <a:off x="1178" y="773"/>
              <a:ext cx="1042" cy="287"/>
            </a:xfrm>
            <a:custGeom>
              <a:avLst/>
              <a:gdLst>
                <a:gd name="T0" fmla="*/ 0 w 1531"/>
                <a:gd name="T1" fmla="*/ 1 h 559"/>
                <a:gd name="T2" fmla="*/ 1 w 1531"/>
                <a:gd name="T3" fmla="*/ 1 h 559"/>
                <a:gd name="T4" fmla="*/ 1 w 1531"/>
                <a:gd name="T5" fmla="*/ 1 h 559"/>
                <a:gd name="T6" fmla="*/ 1 w 1531"/>
                <a:gd name="T7" fmla="*/ 1 h 559"/>
                <a:gd name="T8" fmla="*/ 1 w 1531"/>
                <a:gd name="T9" fmla="*/ 1 h 559"/>
                <a:gd name="T10" fmla="*/ 1 w 1531"/>
                <a:gd name="T11" fmla="*/ 1 h 559"/>
                <a:gd name="T12" fmla="*/ 1 w 1531"/>
                <a:gd name="T13" fmla="*/ 1 h 559"/>
                <a:gd name="T14" fmla="*/ 1 w 1531"/>
                <a:gd name="T15" fmla="*/ 1 h 559"/>
                <a:gd name="T16" fmla="*/ 1 w 1531"/>
                <a:gd name="T17" fmla="*/ 1 h 559"/>
                <a:gd name="T18" fmla="*/ 1 w 1531"/>
                <a:gd name="T19" fmla="*/ 1 h 559"/>
                <a:gd name="T20" fmla="*/ 1 w 1531"/>
                <a:gd name="T21" fmla="*/ 1 h 559"/>
                <a:gd name="T22" fmla="*/ 1 w 1531"/>
                <a:gd name="T23" fmla="*/ 1 h 559"/>
                <a:gd name="T24" fmla="*/ 1 w 1531"/>
                <a:gd name="T25" fmla="*/ 1 h 559"/>
                <a:gd name="T26" fmla="*/ 1 w 1531"/>
                <a:gd name="T27" fmla="*/ 1 h 559"/>
                <a:gd name="T28" fmla="*/ 1 w 1531"/>
                <a:gd name="T29" fmla="*/ 1 h 559"/>
                <a:gd name="T30" fmla="*/ 1 w 1531"/>
                <a:gd name="T31" fmla="*/ 1 h 559"/>
                <a:gd name="T32" fmla="*/ 1 w 1531"/>
                <a:gd name="T33" fmla="*/ 1 h 559"/>
                <a:gd name="T34" fmla="*/ 1 w 1531"/>
                <a:gd name="T35" fmla="*/ 1 h 559"/>
                <a:gd name="T36" fmla="*/ 1 w 1531"/>
                <a:gd name="T37" fmla="*/ 1 h 559"/>
                <a:gd name="T38" fmla="*/ 1 w 1531"/>
                <a:gd name="T39" fmla="*/ 1 h 559"/>
                <a:gd name="T40" fmla="*/ 1 w 1531"/>
                <a:gd name="T41" fmla="*/ 1 h 559"/>
                <a:gd name="T42" fmla="*/ 1 w 1531"/>
                <a:gd name="T43" fmla="*/ 1 h 559"/>
                <a:gd name="T44" fmla="*/ 1 w 1531"/>
                <a:gd name="T45" fmla="*/ 1 h 559"/>
                <a:gd name="T46" fmla="*/ 1 w 1531"/>
                <a:gd name="T47" fmla="*/ 1 h 559"/>
                <a:gd name="T48" fmla="*/ 1 w 1531"/>
                <a:gd name="T49" fmla="*/ 0 h 559"/>
                <a:gd name="T50" fmla="*/ 1 w 1531"/>
                <a:gd name="T51" fmla="*/ 1 h 559"/>
                <a:gd name="T52" fmla="*/ 1 w 1531"/>
                <a:gd name="T53" fmla="*/ 1 h 559"/>
                <a:gd name="T54" fmla="*/ 1 w 1531"/>
                <a:gd name="T55" fmla="*/ 1 h 559"/>
                <a:gd name="T56" fmla="*/ 1 w 1531"/>
                <a:gd name="T57" fmla="*/ 1 h 559"/>
                <a:gd name="T58" fmla="*/ 1 w 1531"/>
                <a:gd name="T59" fmla="*/ 1 h 559"/>
                <a:gd name="T60" fmla="*/ 1 w 1531"/>
                <a:gd name="T61" fmla="*/ 1 h 559"/>
                <a:gd name="T62" fmla="*/ 1 w 1531"/>
                <a:gd name="T63" fmla="*/ 1 h 559"/>
                <a:gd name="T64" fmla="*/ 1 w 1531"/>
                <a:gd name="T65" fmla="*/ 1 h 559"/>
                <a:gd name="T66" fmla="*/ 1 w 1531"/>
                <a:gd name="T67" fmla="*/ 1 h 559"/>
                <a:gd name="T68" fmla="*/ 1 w 1531"/>
                <a:gd name="T69" fmla="*/ 1 h 559"/>
                <a:gd name="T70" fmla="*/ 1 w 1531"/>
                <a:gd name="T71" fmla="*/ 1 h 559"/>
                <a:gd name="T72" fmla="*/ 1 w 1531"/>
                <a:gd name="T73" fmla="*/ 1 h 559"/>
                <a:gd name="T74" fmla="*/ 1 w 1531"/>
                <a:gd name="T75" fmla="*/ 1 h 559"/>
                <a:gd name="T76" fmla="*/ 1 w 1531"/>
                <a:gd name="T77" fmla="*/ 1 h 559"/>
                <a:gd name="T78" fmla="*/ 1 w 1531"/>
                <a:gd name="T79" fmla="*/ 1 h 559"/>
                <a:gd name="T80" fmla="*/ 1 w 1531"/>
                <a:gd name="T81" fmla="*/ 1 h 559"/>
                <a:gd name="T82" fmla="*/ 1 w 1531"/>
                <a:gd name="T83" fmla="*/ 1 h 559"/>
                <a:gd name="T84" fmla="*/ 1 w 1531"/>
                <a:gd name="T85" fmla="*/ 1 h 559"/>
                <a:gd name="T86" fmla="*/ 1 w 1531"/>
                <a:gd name="T87" fmla="*/ 1 h 559"/>
                <a:gd name="T88" fmla="*/ 1 w 1531"/>
                <a:gd name="T89" fmla="*/ 1 h 559"/>
                <a:gd name="T90" fmla="*/ 1 w 1531"/>
                <a:gd name="T91" fmla="*/ 1 h 559"/>
                <a:gd name="T92" fmla="*/ 1 w 1531"/>
                <a:gd name="T93" fmla="*/ 1 h 559"/>
                <a:gd name="T94" fmla="*/ 1 w 1531"/>
                <a:gd name="T95" fmla="*/ 1 h 559"/>
                <a:gd name="T96" fmla="*/ 1 w 1531"/>
                <a:gd name="T97" fmla="*/ 1 h 559"/>
                <a:gd name="T98" fmla="*/ 1 w 1531"/>
                <a:gd name="T99" fmla="*/ 1 h 55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31"/>
                <a:gd name="T151" fmla="*/ 0 h 559"/>
                <a:gd name="T152" fmla="*/ 1531 w 1531"/>
                <a:gd name="T153" fmla="*/ 559 h 55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31" h="559">
                  <a:moveTo>
                    <a:pt x="0" y="542"/>
                  </a:moveTo>
                  <a:lnTo>
                    <a:pt x="33" y="480"/>
                  </a:lnTo>
                  <a:lnTo>
                    <a:pt x="69" y="421"/>
                  </a:lnTo>
                  <a:lnTo>
                    <a:pt x="107" y="366"/>
                  </a:lnTo>
                  <a:lnTo>
                    <a:pt x="147" y="314"/>
                  </a:lnTo>
                  <a:lnTo>
                    <a:pt x="190" y="266"/>
                  </a:lnTo>
                  <a:lnTo>
                    <a:pt x="234" y="222"/>
                  </a:lnTo>
                  <a:lnTo>
                    <a:pt x="281" y="181"/>
                  </a:lnTo>
                  <a:lnTo>
                    <a:pt x="329" y="144"/>
                  </a:lnTo>
                  <a:lnTo>
                    <a:pt x="354" y="127"/>
                  </a:lnTo>
                  <a:lnTo>
                    <a:pt x="379" y="111"/>
                  </a:lnTo>
                  <a:lnTo>
                    <a:pt x="404" y="96"/>
                  </a:lnTo>
                  <a:lnTo>
                    <a:pt x="430" y="82"/>
                  </a:lnTo>
                  <a:lnTo>
                    <a:pt x="456" y="69"/>
                  </a:lnTo>
                  <a:lnTo>
                    <a:pt x="483" y="57"/>
                  </a:lnTo>
                  <a:lnTo>
                    <a:pt x="510" y="47"/>
                  </a:lnTo>
                  <a:lnTo>
                    <a:pt x="537" y="37"/>
                  </a:lnTo>
                  <a:lnTo>
                    <a:pt x="564" y="28"/>
                  </a:lnTo>
                  <a:lnTo>
                    <a:pt x="592" y="21"/>
                  </a:lnTo>
                  <a:lnTo>
                    <a:pt x="619" y="15"/>
                  </a:lnTo>
                  <a:lnTo>
                    <a:pt x="647" y="9"/>
                  </a:lnTo>
                  <a:lnTo>
                    <a:pt x="676" y="5"/>
                  </a:lnTo>
                  <a:lnTo>
                    <a:pt x="704" y="2"/>
                  </a:lnTo>
                  <a:lnTo>
                    <a:pt x="732" y="1"/>
                  </a:lnTo>
                  <a:lnTo>
                    <a:pt x="761" y="0"/>
                  </a:lnTo>
                  <a:lnTo>
                    <a:pt x="790" y="1"/>
                  </a:lnTo>
                  <a:lnTo>
                    <a:pt x="819" y="2"/>
                  </a:lnTo>
                  <a:lnTo>
                    <a:pt x="848" y="6"/>
                  </a:lnTo>
                  <a:lnTo>
                    <a:pt x="877" y="10"/>
                  </a:lnTo>
                  <a:lnTo>
                    <a:pt x="905" y="15"/>
                  </a:lnTo>
                  <a:lnTo>
                    <a:pt x="934" y="22"/>
                  </a:lnTo>
                  <a:lnTo>
                    <a:pt x="962" y="30"/>
                  </a:lnTo>
                  <a:lnTo>
                    <a:pt x="989" y="38"/>
                  </a:lnTo>
                  <a:lnTo>
                    <a:pt x="1017" y="48"/>
                  </a:lnTo>
                  <a:lnTo>
                    <a:pt x="1044" y="60"/>
                  </a:lnTo>
                  <a:lnTo>
                    <a:pt x="1071" y="72"/>
                  </a:lnTo>
                  <a:lnTo>
                    <a:pt x="1098" y="85"/>
                  </a:lnTo>
                  <a:lnTo>
                    <a:pt x="1124" y="100"/>
                  </a:lnTo>
                  <a:lnTo>
                    <a:pt x="1150" y="115"/>
                  </a:lnTo>
                  <a:lnTo>
                    <a:pt x="1175" y="131"/>
                  </a:lnTo>
                  <a:lnTo>
                    <a:pt x="1200" y="149"/>
                  </a:lnTo>
                  <a:lnTo>
                    <a:pt x="1225" y="168"/>
                  </a:lnTo>
                  <a:lnTo>
                    <a:pt x="1249" y="187"/>
                  </a:lnTo>
                  <a:lnTo>
                    <a:pt x="1296" y="229"/>
                  </a:lnTo>
                  <a:lnTo>
                    <a:pt x="1341" y="275"/>
                  </a:lnTo>
                  <a:lnTo>
                    <a:pt x="1384" y="325"/>
                  </a:lnTo>
                  <a:lnTo>
                    <a:pt x="1425" y="378"/>
                  </a:lnTo>
                  <a:lnTo>
                    <a:pt x="1463" y="435"/>
                  </a:lnTo>
                  <a:lnTo>
                    <a:pt x="1498" y="495"/>
                  </a:lnTo>
                  <a:lnTo>
                    <a:pt x="1531" y="559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Freeform 40"/>
            <p:cNvSpPr/>
            <p:nvPr/>
          </p:nvSpPr>
          <p:spPr bwMode="auto">
            <a:xfrm>
              <a:off x="1162" y="1187"/>
              <a:ext cx="259" cy="209"/>
            </a:xfrm>
            <a:custGeom>
              <a:avLst/>
              <a:gdLst>
                <a:gd name="T0" fmla="*/ 1 w 367"/>
                <a:gd name="T1" fmla="*/ 0 h 423"/>
                <a:gd name="T2" fmla="*/ 1 w 367"/>
                <a:gd name="T3" fmla="*/ 0 h 423"/>
                <a:gd name="T4" fmla="*/ 1 w 367"/>
                <a:gd name="T5" fmla="*/ 0 h 423"/>
                <a:gd name="T6" fmla="*/ 1 w 367"/>
                <a:gd name="T7" fmla="*/ 0 h 423"/>
                <a:gd name="T8" fmla="*/ 1 w 367"/>
                <a:gd name="T9" fmla="*/ 0 h 423"/>
                <a:gd name="T10" fmla="*/ 1 w 367"/>
                <a:gd name="T11" fmla="*/ 0 h 423"/>
                <a:gd name="T12" fmla="*/ 1 w 367"/>
                <a:gd name="T13" fmla="*/ 0 h 423"/>
                <a:gd name="T14" fmla="*/ 1 w 367"/>
                <a:gd name="T15" fmla="*/ 0 h 423"/>
                <a:gd name="T16" fmla="*/ 1 w 367"/>
                <a:gd name="T17" fmla="*/ 0 h 423"/>
                <a:gd name="T18" fmla="*/ 1 w 367"/>
                <a:gd name="T19" fmla="*/ 0 h 423"/>
                <a:gd name="T20" fmla="*/ 1 w 367"/>
                <a:gd name="T21" fmla="*/ 0 h 423"/>
                <a:gd name="T22" fmla="*/ 1 w 367"/>
                <a:gd name="T23" fmla="*/ 0 h 423"/>
                <a:gd name="T24" fmla="*/ 1 w 367"/>
                <a:gd name="T25" fmla="*/ 0 h 423"/>
                <a:gd name="T26" fmla="*/ 0 w 367"/>
                <a:gd name="T27" fmla="*/ 0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7"/>
                <a:gd name="T43" fmla="*/ 0 h 423"/>
                <a:gd name="T44" fmla="*/ 367 w 367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7" h="423">
                  <a:moveTo>
                    <a:pt x="367" y="423"/>
                  </a:moveTo>
                  <a:lnTo>
                    <a:pt x="339" y="405"/>
                  </a:lnTo>
                  <a:lnTo>
                    <a:pt x="312" y="385"/>
                  </a:lnTo>
                  <a:lnTo>
                    <a:pt x="286" y="365"/>
                  </a:lnTo>
                  <a:lnTo>
                    <a:pt x="260" y="343"/>
                  </a:lnTo>
                  <a:lnTo>
                    <a:pt x="234" y="320"/>
                  </a:lnTo>
                  <a:lnTo>
                    <a:pt x="209" y="296"/>
                  </a:lnTo>
                  <a:lnTo>
                    <a:pt x="185" y="271"/>
                  </a:lnTo>
                  <a:lnTo>
                    <a:pt x="162" y="245"/>
                  </a:lnTo>
                  <a:lnTo>
                    <a:pt x="139" y="218"/>
                  </a:lnTo>
                  <a:lnTo>
                    <a:pt x="117" y="190"/>
                  </a:lnTo>
                  <a:lnTo>
                    <a:pt x="75" y="130"/>
                  </a:lnTo>
                  <a:lnTo>
                    <a:pt x="36" y="6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Freeform 41"/>
            <p:cNvSpPr/>
            <p:nvPr/>
          </p:nvSpPr>
          <p:spPr bwMode="auto">
            <a:xfrm>
              <a:off x="1402" y="779"/>
              <a:ext cx="833" cy="287"/>
            </a:xfrm>
            <a:custGeom>
              <a:avLst/>
              <a:gdLst>
                <a:gd name="T0" fmla="*/ 0 w 1224"/>
                <a:gd name="T1" fmla="*/ 1 h 559"/>
                <a:gd name="T2" fmla="*/ 1 w 1224"/>
                <a:gd name="T3" fmla="*/ 1 h 559"/>
                <a:gd name="T4" fmla="*/ 1 w 1224"/>
                <a:gd name="T5" fmla="*/ 1 h 559"/>
                <a:gd name="T6" fmla="*/ 1 w 1224"/>
                <a:gd name="T7" fmla="*/ 1 h 559"/>
                <a:gd name="T8" fmla="*/ 1 w 1224"/>
                <a:gd name="T9" fmla="*/ 1 h 559"/>
                <a:gd name="T10" fmla="*/ 1 w 1224"/>
                <a:gd name="T11" fmla="*/ 1 h 559"/>
                <a:gd name="T12" fmla="*/ 1 w 1224"/>
                <a:gd name="T13" fmla="*/ 1 h 559"/>
                <a:gd name="T14" fmla="*/ 1 w 1224"/>
                <a:gd name="T15" fmla="*/ 1 h 559"/>
                <a:gd name="T16" fmla="*/ 1 w 1224"/>
                <a:gd name="T17" fmla="*/ 1 h 559"/>
                <a:gd name="T18" fmla="*/ 1 w 1224"/>
                <a:gd name="T19" fmla="*/ 1 h 559"/>
                <a:gd name="T20" fmla="*/ 1 w 1224"/>
                <a:gd name="T21" fmla="*/ 1 h 559"/>
                <a:gd name="T22" fmla="*/ 1 w 1224"/>
                <a:gd name="T23" fmla="*/ 1 h 559"/>
                <a:gd name="T24" fmla="*/ 1 w 1224"/>
                <a:gd name="T25" fmla="*/ 1 h 559"/>
                <a:gd name="T26" fmla="*/ 1 w 1224"/>
                <a:gd name="T27" fmla="*/ 1 h 559"/>
                <a:gd name="T28" fmla="*/ 1 w 1224"/>
                <a:gd name="T29" fmla="*/ 1 h 559"/>
                <a:gd name="T30" fmla="*/ 1 w 1224"/>
                <a:gd name="T31" fmla="*/ 1 h 559"/>
                <a:gd name="T32" fmla="*/ 1 w 1224"/>
                <a:gd name="T33" fmla="*/ 0 h 559"/>
                <a:gd name="T34" fmla="*/ 1 w 1224"/>
                <a:gd name="T35" fmla="*/ 1 h 559"/>
                <a:gd name="T36" fmla="*/ 1 w 1224"/>
                <a:gd name="T37" fmla="*/ 1 h 559"/>
                <a:gd name="T38" fmla="*/ 1 w 1224"/>
                <a:gd name="T39" fmla="*/ 1 h 559"/>
                <a:gd name="T40" fmla="*/ 1 w 1224"/>
                <a:gd name="T41" fmla="*/ 1 h 559"/>
                <a:gd name="T42" fmla="*/ 1 w 1224"/>
                <a:gd name="T43" fmla="*/ 1 h 559"/>
                <a:gd name="T44" fmla="*/ 1 w 1224"/>
                <a:gd name="T45" fmla="*/ 1 h 559"/>
                <a:gd name="T46" fmla="*/ 1 w 1224"/>
                <a:gd name="T47" fmla="*/ 1 h 559"/>
                <a:gd name="T48" fmla="*/ 1 w 1224"/>
                <a:gd name="T49" fmla="*/ 1 h 559"/>
                <a:gd name="T50" fmla="*/ 1 w 1224"/>
                <a:gd name="T51" fmla="*/ 1 h 559"/>
                <a:gd name="T52" fmla="*/ 1 w 1224"/>
                <a:gd name="T53" fmla="*/ 1 h 559"/>
                <a:gd name="T54" fmla="*/ 1 w 1224"/>
                <a:gd name="T55" fmla="*/ 1 h 559"/>
                <a:gd name="T56" fmla="*/ 1 w 1224"/>
                <a:gd name="T57" fmla="*/ 1 h 559"/>
                <a:gd name="T58" fmla="*/ 1 w 1224"/>
                <a:gd name="T59" fmla="*/ 1 h 559"/>
                <a:gd name="T60" fmla="*/ 1 w 1224"/>
                <a:gd name="T61" fmla="*/ 1 h 559"/>
                <a:gd name="T62" fmla="*/ 1 w 1224"/>
                <a:gd name="T63" fmla="*/ 1 h 559"/>
                <a:gd name="T64" fmla="*/ 1 w 1224"/>
                <a:gd name="T65" fmla="*/ 1 h 559"/>
                <a:gd name="T66" fmla="*/ 1 w 1224"/>
                <a:gd name="T67" fmla="*/ 1 h 559"/>
                <a:gd name="T68" fmla="*/ 1 w 1224"/>
                <a:gd name="T69" fmla="*/ 1 h 559"/>
                <a:gd name="T70" fmla="*/ 1 w 1224"/>
                <a:gd name="T71" fmla="*/ 1 h 559"/>
                <a:gd name="T72" fmla="*/ 1 w 1224"/>
                <a:gd name="T73" fmla="*/ 1 h 559"/>
                <a:gd name="T74" fmla="*/ 1 w 1224"/>
                <a:gd name="T75" fmla="*/ 1 h 559"/>
                <a:gd name="T76" fmla="*/ 1 w 1224"/>
                <a:gd name="T77" fmla="*/ 1 h 559"/>
                <a:gd name="T78" fmla="*/ 1 w 1224"/>
                <a:gd name="T79" fmla="*/ 1 h 559"/>
                <a:gd name="T80" fmla="*/ 1 w 1224"/>
                <a:gd name="T81" fmla="*/ 1 h 559"/>
                <a:gd name="T82" fmla="*/ 1 w 1224"/>
                <a:gd name="T83" fmla="*/ 1 h 5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24"/>
                <a:gd name="T127" fmla="*/ 0 h 559"/>
                <a:gd name="T128" fmla="*/ 1224 w 1224"/>
                <a:gd name="T129" fmla="*/ 559 h 5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24" h="559">
                  <a:moveTo>
                    <a:pt x="0" y="159"/>
                  </a:moveTo>
                  <a:lnTo>
                    <a:pt x="26" y="140"/>
                  </a:lnTo>
                  <a:lnTo>
                    <a:pt x="53" y="122"/>
                  </a:lnTo>
                  <a:lnTo>
                    <a:pt x="79" y="106"/>
                  </a:lnTo>
                  <a:lnTo>
                    <a:pt x="107" y="90"/>
                  </a:lnTo>
                  <a:lnTo>
                    <a:pt x="134" y="76"/>
                  </a:lnTo>
                  <a:lnTo>
                    <a:pt x="162" y="63"/>
                  </a:lnTo>
                  <a:lnTo>
                    <a:pt x="190" y="51"/>
                  </a:lnTo>
                  <a:lnTo>
                    <a:pt x="219" y="41"/>
                  </a:lnTo>
                  <a:lnTo>
                    <a:pt x="248" y="31"/>
                  </a:lnTo>
                  <a:lnTo>
                    <a:pt x="276" y="23"/>
                  </a:lnTo>
                  <a:lnTo>
                    <a:pt x="306" y="16"/>
                  </a:lnTo>
                  <a:lnTo>
                    <a:pt x="335" y="10"/>
                  </a:lnTo>
                  <a:lnTo>
                    <a:pt x="365" y="6"/>
                  </a:lnTo>
                  <a:lnTo>
                    <a:pt x="394" y="3"/>
                  </a:lnTo>
                  <a:lnTo>
                    <a:pt x="424" y="1"/>
                  </a:lnTo>
                  <a:lnTo>
                    <a:pt x="454" y="0"/>
                  </a:lnTo>
                  <a:lnTo>
                    <a:pt x="483" y="1"/>
                  </a:lnTo>
                  <a:lnTo>
                    <a:pt x="512" y="2"/>
                  </a:lnTo>
                  <a:lnTo>
                    <a:pt x="541" y="6"/>
                  </a:lnTo>
                  <a:lnTo>
                    <a:pt x="570" y="10"/>
                  </a:lnTo>
                  <a:lnTo>
                    <a:pt x="598" y="15"/>
                  </a:lnTo>
                  <a:lnTo>
                    <a:pt x="627" y="22"/>
                  </a:lnTo>
                  <a:lnTo>
                    <a:pt x="655" y="30"/>
                  </a:lnTo>
                  <a:lnTo>
                    <a:pt x="682" y="38"/>
                  </a:lnTo>
                  <a:lnTo>
                    <a:pt x="710" y="48"/>
                  </a:lnTo>
                  <a:lnTo>
                    <a:pt x="737" y="60"/>
                  </a:lnTo>
                  <a:lnTo>
                    <a:pt x="764" y="72"/>
                  </a:lnTo>
                  <a:lnTo>
                    <a:pt x="791" y="85"/>
                  </a:lnTo>
                  <a:lnTo>
                    <a:pt x="817" y="100"/>
                  </a:lnTo>
                  <a:lnTo>
                    <a:pt x="843" y="115"/>
                  </a:lnTo>
                  <a:lnTo>
                    <a:pt x="868" y="131"/>
                  </a:lnTo>
                  <a:lnTo>
                    <a:pt x="893" y="149"/>
                  </a:lnTo>
                  <a:lnTo>
                    <a:pt x="918" y="168"/>
                  </a:lnTo>
                  <a:lnTo>
                    <a:pt x="942" y="187"/>
                  </a:lnTo>
                  <a:lnTo>
                    <a:pt x="989" y="229"/>
                  </a:lnTo>
                  <a:lnTo>
                    <a:pt x="1034" y="275"/>
                  </a:lnTo>
                  <a:lnTo>
                    <a:pt x="1077" y="325"/>
                  </a:lnTo>
                  <a:lnTo>
                    <a:pt x="1118" y="378"/>
                  </a:lnTo>
                  <a:lnTo>
                    <a:pt x="1156" y="435"/>
                  </a:lnTo>
                  <a:lnTo>
                    <a:pt x="1191" y="495"/>
                  </a:lnTo>
                  <a:lnTo>
                    <a:pt x="1224" y="559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9" name="Freeform 42"/>
            <p:cNvSpPr/>
            <p:nvPr/>
          </p:nvSpPr>
          <p:spPr bwMode="auto">
            <a:xfrm>
              <a:off x="1367" y="825"/>
              <a:ext cx="67" cy="46"/>
            </a:xfrm>
            <a:custGeom>
              <a:avLst/>
              <a:gdLst>
                <a:gd name="T0" fmla="*/ 1 w 98"/>
                <a:gd name="T1" fmla="*/ 0 h 89"/>
                <a:gd name="T2" fmla="*/ 0 w 98"/>
                <a:gd name="T3" fmla="*/ 1 h 89"/>
                <a:gd name="T4" fmla="*/ 1 w 98"/>
                <a:gd name="T5" fmla="*/ 1 h 89"/>
                <a:gd name="T6" fmla="*/ 1 w 98"/>
                <a:gd name="T7" fmla="*/ 1 h 89"/>
                <a:gd name="T8" fmla="*/ 1 w 9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89"/>
                <a:gd name="T17" fmla="*/ 98 w 98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89">
                  <a:moveTo>
                    <a:pt x="56" y="0"/>
                  </a:moveTo>
                  <a:lnTo>
                    <a:pt x="0" y="89"/>
                  </a:lnTo>
                  <a:lnTo>
                    <a:pt x="98" y="52"/>
                  </a:lnTo>
                  <a:lnTo>
                    <a:pt x="53" y="4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0" name="Freeform 43"/>
            <p:cNvSpPr/>
            <p:nvPr/>
          </p:nvSpPr>
          <p:spPr bwMode="auto">
            <a:xfrm>
              <a:off x="1447" y="1196"/>
              <a:ext cx="810" cy="295"/>
            </a:xfrm>
            <a:custGeom>
              <a:avLst/>
              <a:gdLst>
                <a:gd name="T0" fmla="*/ 1 w 1221"/>
                <a:gd name="T1" fmla="*/ 0 h 570"/>
                <a:gd name="T2" fmla="*/ 1 w 1221"/>
                <a:gd name="T3" fmla="*/ 1 h 570"/>
                <a:gd name="T4" fmla="*/ 1 w 1221"/>
                <a:gd name="T5" fmla="*/ 1 h 570"/>
                <a:gd name="T6" fmla="*/ 1 w 1221"/>
                <a:gd name="T7" fmla="*/ 1 h 570"/>
                <a:gd name="T8" fmla="*/ 1 w 1221"/>
                <a:gd name="T9" fmla="*/ 1 h 570"/>
                <a:gd name="T10" fmla="*/ 1 w 1221"/>
                <a:gd name="T11" fmla="*/ 1 h 570"/>
                <a:gd name="T12" fmla="*/ 1 w 1221"/>
                <a:gd name="T13" fmla="*/ 1 h 570"/>
                <a:gd name="T14" fmla="*/ 1 w 1221"/>
                <a:gd name="T15" fmla="*/ 1 h 570"/>
                <a:gd name="T16" fmla="*/ 1 w 1221"/>
                <a:gd name="T17" fmla="*/ 1 h 570"/>
                <a:gd name="T18" fmla="*/ 1 w 1221"/>
                <a:gd name="T19" fmla="*/ 1 h 570"/>
                <a:gd name="T20" fmla="*/ 1 w 1221"/>
                <a:gd name="T21" fmla="*/ 1 h 570"/>
                <a:gd name="T22" fmla="*/ 1 w 1221"/>
                <a:gd name="T23" fmla="*/ 1 h 570"/>
                <a:gd name="T24" fmla="*/ 1 w 1221"/>
                <a:gd name="T25" fmla="*/ 1 h 570"/>
                <a:gd name="T26" fmla="*/ 1 w 1221"/>
                <a:gd name="T27" fmla="*/ 1 h 570"/>
                <a:gd name="T28" fmla="*/ 1 w 1221"/>
                <a:gd name="T29" fmla="*/ 1 h 570"/>
                <a:gd name="T30" fmla="*/ 1 w 1221"/>
                <a:gd name="T31" fmla="*/ 1 h 570"/>
                <a:gd name="T32" fmla="*/ 1 w 1221"/>
                <a:gd name="T33" fmla="*/ 1 h 570"/>
                <a:gd name="T34" fmla="*/ 1 w 1221"/>
                <a:gd name="T35" fmla="*/ 1 h 570"/>
                <a:gd name="T36" fmla="*/ 1 w 1221"/>
                <a:gd name="T37" fmla="*/ 1 h 570"/>
                <a:gd name="T38" fmla="*/ 1 w 1221"/>
                <a:gd name="T39" fmla="*/ 1 h 570"/>
                <a:gd name="T40" fmla="*/ 1 w 1221"/>
                <a:gd name="T41" fmla="*/ 1 h 570"/>
                <a:gd name="T42" fmla="*/ 1 w 1221"/>
                <a:gd name="T43" fmla="*/ 1 h 570"/>
                <a:gd name="T44" fmla="*/ 1 w 1221"/>
                <a:gd name="T45" fmla="*/ 1 h 570"/>
                <a:gd name="T46" fmla="*/ 1 w 1221"/>
                <a:gd name="T47" fmla="*/ 1 h 570"/>
                <a:gd name="T48" fmla="*/ 1 w 1221"/>
                <a:gd name="T49" fmla="*/ 1 h 570"/>
                <a:gd name="T50" fmla="*/ 1 w 1221"/>
                <a:gd name="T51" fmla="*/ 1 h 570"/>
                <a:gd name="T52" fmla="*/ 1 w 1221"/>
                <a:gd name="T53" fmla="*/ 1 h 570"/>
                <a:gd name="T54" fmla="*/ 1 w 1221"/>
                <a:gd name="T55" fmla="*/ 1 h 570"/>
                <a:gd name="T56" fmla="*/ 1 w 1221"/>
                <a:gd name="T57" fmla="*/ 1 h 570"/>
                <a:gd name="T58" fmla="*/ 1 w 1221"/>
                <a:gd name="T59" fmla="*/ 1 h 570"/>
                <a:gd name="T60" fmla="*/ 1 w 1221"/>
                <a:gd name="T61" fmla="*/ 1 h 570"/>
                <a:gd name="T62" fmla="*/ 1 w 1221"/>
                <a:gd name="T63" fmla="*/ 1 h 570"/>
                <a:gd name="T64" fmla="*/ 1 w 1221"/>
                <a:gd name="T65" fmla="*/ 1 h 570"/>
                <a:gd name="T66" fmla="*/ 1 w 1221"/>
                <a:gd name="T67" fmla="*/ 1 h 570"/>
                <a:gd name="T68" fmla="*/ 1 w 1221"/>
                <a:gd name="T69" fmla="*/ 1 h 570"/>
                <a:gd name="T70" fmla="*/ 1 w 1221"/>
                <a:gd name="T71" fmla="*/ 1 h 570"/>
                <a:gd name="T72" fmla="*/ 1 w 1221"/>
                <a:gd name="T73" fmla="*/ 1 h 570"/>
                <a:gd name="T74" fmla="*/ 1 w 1221"/>
                <a:gd name="T75" fmla="*/ 1 h 570"/>
                <a:gd name="T76" fmla="*/ 1 w 1221"/>
                <a:gd name="T77" fmla="*/ 1 h 570"/>
                <a:gd name="T78" fmla="*/ 1 w 1221"/>
                <a:gd name="T79" fmla="*/ 1 h 570"/>
                <a:gd name="T80" fmla="*/ 1 w 1221"/>
                <a:gd name="T81" fmla="*/ 1 h 570"/>
                <a:gd name="T82" fmla="*/ 1 w 1221"/>
                <a:gd name="T83" fmla="*/ 1 h 570"/>
                <a:gd name="T84" fmla="*/ 0 w 1221"/>
                <a:gd name="T85" fmla="*/ 1 h 5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21"/>
                <a:gd name="T130" fmla="*/ 0 h 570"/>
                <a:gd name="T131" fmla="*/ 1221 w 1221"/>
                <a:gd name="T132" fmla="*/ 570 h 5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21" h="570">
                  <a:moveTo>
                    <a:pt x="1221" y="0"/>
                  </a:moveTo>
                  <a:lnTo>
                    <a:pt x="1188" y="65"/>
                  </a:lnTo>
                  <a:lnTo>
                    <a:pt x="1153" y="126"/>
                  </a:lnTo>
                  <a:lnTo>
                    <a:pt x="1115" y="184"/>
                  </a:lnTo>
                  <a:lnTo>
                    <a:pt x="1074" y="238"/>
                  </a:lnTo>
                  <a:lnTo>
                    <a:pt x="1031" y="289"/>
                  </a:lnTo>
                  <a:lnTo>
                    <a:pt x="986" y="336"/>
                  </a:lnTo>
                  <a:lnTo>
                    <a:pt x="963" y="358"/>
                  </a:lnTo>
                  <a:lnTo>
                    <a:pt x="939" y="379"/>
                  </a:lnTo>
                  <a:lnTo>
                    <a:pt x="915" y="399"/>
                  </a:lnTo>
                  <a:lnTo>
                    <a:pt x="890" y="418"/>
                  </a:lnTo>
                  <a:lnTo>
                    <a:pt x="865" y="436"/>
                  </a:lnTo>
                  <a:lnTo>
                    <a:pt x="839" y="453"/>
                  </a:lnTo>
                  <a:lnTo>
                    <a:pt x="813" y="468"/>
                  </a:lnTo>
                  <a:lnTo>
                    <a:pt x="786" y="483"/>
                  </a:lnTo>
                  <a:lnTo>
                    <a:pt x="760" y="497"/>
                  </a:lnTo>
                  <a:lnTo>
                    <a:pt x="732" y="509"/>
                  </a:lnTo>
                  <a:lnTo>
                    <a:pt x="705" y="521"/>
                  </a:lnTo>
                  <a:lnTo>
                    <a:pt x="677" y="531"/>
                  </a:lnTo>
                  <a:lnTo>
                    <a:pt x="649" y="540"/>
                  </a:lnTo>
                  <a:lnTo>
                    <a:pt x="621" y="548"/>
                  </a:lnTo>
                  <a:lnTo>
                    <a:pt x="592" y="555"/>
                  </a:lnTo>
                  <a:lnTo>
                    <a:pt x="563" y="560"/>
                  </a:lnTo>
                  <a:lnTo>
                    <a:pt x="534" y="564"/>
                  </a:lnTo>
                  <a:lnTo>
                    <a:pt x="505" y="568"/>
                  </a:lnTo>
                  <a:lnTo>
                    <a:pt x="476" y="569"/>
                  </a:lnTo>
                  <a:lnTo>
                    <a:pt x="446" y="570"/>
                  </a:lnTo>
                  <a:lnTo>
                    <a:pt x="417" y="569"/>
                  </a:lnTo>
                  <a:lnTo>
                    <a:pt x="387" y="568"/>
                  </a:lnTo>
                  <a:lnTo>
                    <a:pt x="358" y="564"/>
                  </a:lnTo>
                  <a:lnTo>
                    <a:pt x="329" y="560"/>
                  </a:lnTo>
                  <a:lnTo>
                    <a:pt x="300" y="555"/>
                  </a:lnTo>
                  <a:lnTo>
                    <a:pt x="272" y="548"/>
                  </a:lnTo>
                  <a:lnTo>
                    <a:pt x="243" y="540"/>
                  </a:lnTo>
                  <a:lnTo>
                    <a:pt x="215" y="531"/>
                  </a:lnTo>
                  <a:lnTo>
                    <a:pt x="187" y="521"/>
                  </a:lnTo>
                  <a:lnTo>
                    <a:pt x="159" y="509"/>
                  </a:lnTo>
                  <a:lnTo>
                    <a:pt x="132" y="497"/>
                  </a:lnTo>
                  <a:lnTo>
                    <a:pt x="105" y="483"/>
                  </a:lnTo>
                  <a:lnTo>
                    <a:pt x="78" y="468"/>
                  </a:lnTo>
                  <a:lnTo>
                    <a:pt x="52" y="452"/>
                  </a:lnTo>
                  <a:lnTo>
                    <a:pt x="26" y="434"/>
                  </a:lnTo>
                  <a:lnTo>
                    <a:pt x="0" y="416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1" name="Freeform 44"/>
            <p:cNvSpPr/>
            <p:nvPr/>
          </p:nvSpPr>
          <p:spPr bwMode="auto">
            <a:xfrm>
              <a:off x="1401" y="1382"/>
              <a:ext cx="65" cy="46"/>
            </a:xfrm>
            <a:custGeom>
              <a:avLst/>
              <a:gdLst>
                <a:gd name="T0" fmla="*/ 1 w 98"/>
                <a:gd name="T1" fmla="*/ 1 h 88"/>
                <a:gd name="T2" fmla="*/ 0 w 98"/>
                <a:gd name="T3" fmla="*/ 0 h 88"/>
                <a:gd name="T4" fmla="*/ 1 w 98"/>
                <a:gd name="T5" fmla="*/ 1 h 88"/>
                <a:gd name="T6" fmla="*/ 1 w 98"/>
                <a:gd name="T7" fmla="*/ 1 h 88"/>
                <a:gd name="T8" fmla="*/ 1 w 98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88"/>
                <a:gd name="T17" fmla="*/ 98 w 98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88">
                  <a:moveTo>
                    <a:pt x="98" y="36"/>
                  </a:moveTo>
                  <a:lnTo>
                    <a:pt x="0" y="0"/>
                  </a:lnTo>
                  <a:lnTo>
                    <a:pt x="56" y="88"/>
                  </a:lnTo>
                  <a:lnTo>
                    <a:pt x="53" y="43"/>
                  </a:lnTo>
                  <a:lnTo>
                    <a:pt x="98" y="36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2" name="Freeform 45"/>
            <p:cNvSpPr/>
            <p:nvPr/>
          </p:nvSpPr>
          <p:spPr bwMode="auto">
            <a:xfrm>
              <a:off x="1137" y="527"/>
              <a:ext cx="1120" cy="520"/>
            </a:xfrm>
            <a:custGeom>
              <a:avLst/>
              <a:gdLst>
                <a:gd name="T0" fmla="*/ 1 w 1644"/>
                <a:gd name="T1" fmla="*/ 1 h 1013"/>
                <a:gd name="T2" fmla="*/ 1 w 1644"/>
                <a:gd name="T3" fmla="*/ 1 h 1013"/>
                <a:gd name="T4" fmla="*/ 1 w 1644"/>
                <a:gd name="T5" fmla="*/ 1 h 1013"/>
                <a:gd name="T6" fmla="*/ 1 w 1644"/>
                <a:gd name="T7" fmla="*/ 1 h 1013"/>
                <a:gd name="T8" fmla="*/ 1 w 1644"/>
                <a:gd name="T9" fmla="*/ 1 h 1013"/>
                <a:gd name="T10" fmla="*/ 1 w 1644"/>
                <a:gd name="T11" fmla="*/ 1 h 1013"/>
                <a:gd name="T12" fmla="*/ 1 w 1644"/>
                <a:gd name="T13" fmla="*/ 1 h 1013"/>
                <a:gd name="T14" fmla="*/ 1 w 1644"/>
                <a:gd name="T15" fmla="*/ 1 h 1013"/>
                <a:gd name="T16" fmla="*/ 1 w 1644"/>
                <a:gd name="T17" fmla="*/ 1 h 1013"/>
                <a:gd name="T18" fmla="*/ 1 w 1644"/>
                <a:gd name="T19" fmla="*/ 1 h 1013"/>
                <a:gd name="T20" fmla="*/ 1 w 1644"/>
                <a:gd name="T21" fmla="*/ 1 h 1013"/>
                <a:gd name="T22" fmla="*/ 1 w 1644"/>
                <a:gd name="T23" fmla="*/ 1 h 1013"/>
                <a:gd name="T24" fmla="*/ 1 w 1644"/>
                <a:gd name="T25" fmla="*/ 1 h 1013"/>
                <a:gd name="T26" fmla="*/ 1 w 1644"/>
                <a:gd name="T27" fmla="*/ 1 h 1013"/>
                <a:gd name="T28" fmla="*/ 1 w 1644"/>
                <a:gd name="T29" fmla="*/ 1 h 1013"/>
                <a:gd name="T30" fmla="*/ 1 w 1644"/>
                <a:gd name="T31" fmla="*/ 1 h 1013"/>
                <a:gd name="T32" fmla="*/ 1 w 1644"/>
                <a:gd name="T33" fmla="*/ 1 h 1013"/>
                <a:gd name="T34" fmla="*/ 1 w 1644"/>
                <a:gd name="T35" fmla="*/ 1 h 1013"/>
                <a:gd name="T36" fmla="*/ 1 w 1644"/>
                <a:gd name="T37" fmla="*/ 1 h 1013"/>
                <a:gd name="T38" fmla="*/ 1 w 1644"/>
                <a:gd name="T39" fmla="*/ 1 h 1013"/>
                <a:gd name="T40" fmla="*/ 1 w 1644"/>
                <a:gd name="T41" fmla="*/ 1 h 1013"/>
                <a:gd name="T42" fmla="*/ 1 w 1644"/>
                <a:gd name="T43" fmla="*/ 1 h 1013"/>
                <a:gd name="T44" fmla="*/ 1 w 1644"/>
                <a:gd name="T45" fmla="*/ 1 h 1013"/>
                <a:gd name="T46" fmla="*/ 1 w 1644"/>
                <a:gd name="T47" fmla="*/ 1 h 1013"/>
                <a:gd name="T48" fmla="*/ 1 w 1644"/>
                <a:gd name="T49" fmla="*/ 1 h 1013"/>
                <a:gd name="T50" fmla="*/ 1 w 1644"/>
                <a:gd name="T51" fmla="*/ 1 h 1013"/>
                <a:gd name="T52" fmla="*/ 1 w 1644"/>
                <a:gd name="T53" fmla="*/ 1 h 1013"/>
                <a:gd name="T54" fmla="*/ 1 w 1644"/>
                <a:gd name="T55" fmla="*/ 1 h 1013"/>
                <a:gd name="T56" fmla="*/ 1 w 1644"/>
                <a:gd name="T57" fmla="*/ 1 h 1013"/>
                <a:gd name="T58" fmla="*/ 1 w 1644"/>
                <a:gd name="T59" fmla="*/ 1 h 1013"/>
                <a:gd name="T60" fmla="*/ 1 w 1644"/>
                <a:gd name="T61" fmla="*/ 1 h 1013"/>
                <a:gd name="T62" fmla="*/ 1 w 1644"/>
                <a:gd name="T63" fmla="*/ 1 h 10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44"/>
                <a:gd name="T97" fmla="*/ 0 h 1013"/>
                <a:gd name="T98" fmla="*/ 1644 w 1644"/>
                <a:gd name="T99" fmla="*/ 1013 h 101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44" h="1013">
                  <a:moveTo>
                    <a:pt x="0" y="1013"/>
                  </a:moveTo>
                  <a:lnTo>
                    <a:pt x="12" y="957"/>
                  </a:lnTo>
                  <a:lnTo>
                    <a:pt x="25" y="902"/>
                  </a:lnTo>
                  <a:lnTo>
                    <a:pt x="39" y="848"/>
                  </a:lnTo>
                  <a:lnTo>
                    <a:pt x="54" y="796"/>
                  </a:lnTo>
                  <a:lnTo>
                    <a:pt x="71" y="744"/>
                  </a:lnTo>
                  <a:lnTo>
                    <a:pt x="88" y="695"/>
                  </a:lnTo>
                  <a:lnTo>
                    <a:pt x="107" y="646"/>
                  </a:lnTo>
                  <a:lnTo>
                    <a:pt x="127" y="599"/>
                  </a:lnTo>
                  <a:lnTo>
                    <a:pt x="147" y="554"/>
                  </a:lnTo>
                  <a:lnTo>
                    <a:pt x="169" y="510"/>
                  </a:lnTo>
                  <a:lnTo>
                    <a:pt x="191" y="467"/>
                  </a:lnTo>
                  <a:lnTo>
                    <a:pt x="215" y="426"/>
                  </a:lnTo>
                  <a:lnTo>
                    <a:pt x="239" y="387"/>
                  </a:lnTo>
                  <a:lnTo>
                    <a:pt x="264" y="349"/>
                  </a:lnTo>
                  <a:lnTo>
                    <a:pt x="290" y="313"/>
                  </a:lnTo>
                  <a:lnTo>
                    <a:pt x="317" y="279"/>
                  </a:lnTo>
                  <a:lnTo>
                    <a:pt x="344" y="247"/>
                  </a:lnTo>
                  <a:lnTo>
                    <a:pt x="372" y="216"/>
                  </a:lnTo>
                  <a:lnTo>
                    <a:pt x="401" y="188"/>
                  </a:lnTo>
                  <a:lnTo>
                    <a:pt x="431" y="161"/>
                  </a:lnTo>
                  <a:lnTo>
                    <a:pt x="461" y="136"/>
                  </a:lnTo>
                  <a:lnTo>
                    <a:pt x="492" y="113"/>
                  </a:lnTo>
                  <a:lnTo>
                    <a:pt x="523" y="92"/>
                  </a:lnTo>
                  <a:lnTo>
                    <a:pt x="555" y="73"/>
                  </a:lnTo>
                  <a:lnTo>
                    <a:pt x="587" y="56"/>
                  </a:lnTo>
                  <a:lnTo>
                    <a:pt x="620" y="42"/>
                  </a:lnTo>
                  <a:lnTo>
                    <a:pt x="653" y="29"/>
                  </a:lnTo>
                  <a:lnTo>
                    <a:pt x="686" y="19"/>
                  </a:lnTo>
                  <a:lnTo>
                    <a:pt x="720" y="11"/>
                  </a:lnTo>
                  <a:lnTo>
                    <a:pt x="755" y="5"/>
                  </a:lnTo>
                  <a:lnTo>
                    <a:pt x="789" y="1"/>
                  </a:lnTo>
                  <a:lnTo>
                    <a:pt x="824" y="0"/>
                  </a:lnTo>
                  <a:lnTo>
                    <a:pt x="859" y="1"/>
                  </a:lnTo>
                  <a:lnTo>
                    <a:pt x="893" y="5"/>
                  </a:lnTo>
                  <a:lnTo>
                    <a:pt x="927" y="10"/>
                  </a:lnTo>
                  <a:lnTo>
                    <a:pt x="960" y="18"/>
                  </a:lnTo>
                  <a:lnTo>
                    <a:pt x="993" y="28"/>
                  </a:lnTo>
                  <a:lnTo>
                    <a:pt x="1026" y="41"/>
                  </a:lnTo>
                  <a:lnTo>
                    <a:pt x="1059" y="55"/>
                  </a:lnTo>
                  <a:lnTo>
                    <a:pt x="1091" y="72"/>
                  </a:lnTo>
                  <a:lnTo>
                    <a:pt x="1122" y="90"/>
                  </a:lnTo>
                  <a:lnTo>
                    <a:pt x="1153" y="111"/>
                  </a:lnTo>
                  <a:lnTo>
                    <a:pt x="1184" y="133"/>
                  </a:lnTo>
                  <a:lnTo>
                    <a:pt x="1213" y="158"/>
                  </a:lnTo>
                  <a:lnTo>
                    <a:pt x="1243" y="184"/>
                  </a:lnTo>
                  <a:lnTo>
                    <a:pt x="1271" y="212"/>
                  </a:lnTo>
                  <a:lnTo>
                    <a:pt x="1299" y="242"/>
                  </a:lnTo>
                  <a:lnTo>
                    <a:pt x="1327" y="274"/>
                  </a:lnTo>
                  <a:lnTo>
                    <a:pt x="1353" y="308"/>
                  </a:lnTo>
                  <a:lnTo>
                    <a:pt x="1379" y="343"/>
                  </a:lnTo>
                  <a:lnTo>
                    <a:pt x="1404" y="380"/>
                  </a:lnTo>
                  <a:lnTo>
                    <a:pt x="1428" y="418"/>
                  </a:lnTo>
                  <a:lnTo>
                    <a:pt x="1452" y="458"/>
                  </a:lnTo>
                  <a:lnTo>
                    <a:pt x="1474" y="500"/>
                  </a:lnTo>
                  <a:lnTo>
                    <a:pt x="1496" y="543"/>
                  </a:lnTo>
                  <a:lnTo>
                    <a:pt x="1516" y="588"/>
                  </a:lnTo>
                  <a:lnTo>
                    <a:pt x="1536" y="634"/>
                  </a:lnTo>
                  <a:lnTo>
                    <a:pt x="1555" y="682"/>
                  </a:lnTo>
                  <a:lnTo>
                    <a:pt x="1572" y="731"/>
                  </a:lnTo>
                  <a:lnTo>
                    <a:pt x="1589" y="781"/>
                  </a:lnTo>
                  <a:lnTo>
                    <a:pt x="1604" y="833"/>
                  </a:lnTo>
                  <a:lnTo>
                    <a:pt x="1619" y="886"/>
                  </a:lnTo>
                  <a:lnTo>
                    <a:pt x="1632" y="940"/>
                  </a:lnTo>
                  <a:lnTo>
                    <a:pt x="1644" y="995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3" name="Freeform 46"/>
            <p:cNvSpPr/>
            <p:nvPr/>
          </p:nvSpPr>
          <p:spPr bwMode="auto">
            <a:xfrm>
              <a:off x="1150" y="1196"/>
              <a:ext cx="109" cy="295"/>
            </a:xfrm>
            <a:custGeom>
              <a:avLst/>
              <a:gdLst>
                <a:gd name="T0" fmla="*/ 1 w 149"/>
                <a:gd name="T1" fmla="*/ 0 h 626"/>
                <a:gd name="T2" fmla="*/ 1 w 149"/>
                <a:gd name="T3" fmla="*/ 0 h 626"/>
                <a:gd name="T4" fmla="*/ 1 w 149"/>
                <a:gd name="T5" fmla="*/ 0 h 626"/>
                <a:gd name="T6" fmla="*/ 1 w 149"/>
                <a:gd name="T7" fmla="*/ 0 h 626"/>
                <a:gd name="T8" fmla="*/ 1 w 149"/>
                <a:gd name="T9" fmla="*/ 0 h 626"/>
                <a:gd name="T10" fmla="*/ 1 w 149"/>
                <a:gd name="T11" fmla="*/ 0 h 626"/>
                <a:gd name="T12" fmla="*/ 1 w 149"/>
                <a:gd name="T13" fmla="*/ 0 h 626"/>
                <a:gd name="T14" fmla="*/ 1 w 149"/>
                <a:gd name="T15" fmla="*/ 0 h 626"/>
                <a:gd name="T16" fmla="*/ 0 w 149"/>
                <a:gd name="T17" fmla="*/ 0 h 6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9"/>
                <a:gd name="T28" fmla="*/ 0 h 626"/>
                <a:gd name="T29" fmla="*/ 149 w 149"/>
                <a:gd name="T30" fmla="*/ 626 h 6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9" h="626">
                  <a:moveTo>
                    <a:pt x="149" y="626"/>
                  </a:moveTo>
                  <a:lnTo>
                    <a:pt x="120" y="557"/>
                  </a:lnTo>
                  <a:lnTo>
                    <a:pt x="94" y="485"/>
                  </a:lnTo>
                  <a:lnTo>
                    <a:pt x="71" y="410"/>
                  </a:lnTo>
                  <a:lnTo>
                    <a:pt x="51" y="332"/>
                  </a:lnTo>
                  <a:lnTo>
                    <a:pt x="33" y="252"/>
                  </a:lnTo>
                  <a:lnTo>
                    <a:pt x="19" y="170"/>
                  </a:lnTo>
                  <a:lnTo>
                    <a:pt x="8" y="86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4" name="Freeform 47"/>
            <p:cNvSpPr/>
            <p:nvPr/>
          </p:nvSpPr>
          <p:spPr bwMode="auto">
            <a:xfrm>
              <a:off x="899" y="1192"/>
              <a:ext cx="185" cy="413"/>
            </a:xfrm>
            <a:custGeom>
              <a:avLst/>
              <a:gdLst>
                <a:gd name="T0" fmla="*/ 0 w 272"/>
                <a:gd name="T1" fmla="*/ 1 h 804"/>
                <a:gd name="T2" fmla="*/ 1 w 272"/>
                <a:gd name="T3" fmla="*/ 1 h 804"/>
                <a:gd name="T4" fmla="*/ 1 w 272"/>
                <a:gd name="T5" fmla="*/ 1 h 804"/>
                <a:gd name="T6" fmla="*/ 1 w 272"/>
                <a:gd name="T7" fmla="*/ 1 h 804"/>
                <a:gd name="T8" fmla="*/ 1 w 272"/>
                <a:gd name="T9" fmla="*/ 1 h 804"/>
                <a:gd name="T10" fmla="*/ 1 w 272"/>
                <a:gd name="T11" fmla="*/ 1 h 804"/>
                <a:gd name="T12" fmla="*/ 1 w 272"/>
                <a:gd name="T13" fmla="*/ 1 h 804"/>
                <a:gd name="T14" fmla="*/ 1 w 272"/>
                <a:gd name="T15" fmla="*/ 1 h 804"/>
                <a:gd name="T16" fmla="*/ 1 w 272"/>
                <a:gd name="T17" fmla="*/ 1 h 804"/>
                <a:gd name="T18" fmla="*/ 1 w 272"/>
                <a:gd name="T19" fmla="*/ 1 h 804"/>
                <a:gd name="T20" fmla="*/ 1 w 272"/>
                <a:gd name="T21" fmla="*/ 1 h 804"/>
                <a:gd name="T22" fmla="*/ 1 w 272"/>
                <a:gd name="T23" fmla="*/ 1 h 804"/>
                <a:gd name="T24" fmla="*/ 1 w 272"/>
                <a:gd name="T25" fmla="*/ 1 h 804"/>
                <a:gd name="T26" fmla="*/ 1 w 272"/>
                <a:gd name="T27" fmla="*/ 1 h 804"/>
                <a:gd name="T28" fmla="*/ 1 w 272"/>
                <a:gd name="T29" fmla="*/ 1 h 804"/>
                <a:gd name="T30" fmla="*/ 1 w 272"/>
                <a:gd name="T31" fmla="*/ 1 h 804"/>
                <a:gd name="T32" fmla="*/ 1 w 272"/>
                <a:gd name="T33" fmla="*/ 0 h 8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2"/>
                <a:gd name="T52" fmla="*/ 0 h 804"/>
                <a:gd name="T53" fmla="*/ 272 w 272"/>
                <a:gd name="T54" fmla="*/ 804 h 8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2" h="804">
                  <a:moveTo>
                    <a:pt x="0" y="804"/>
                  </a:moveTo>
                  <a:lnTo>
                    <a:pt x="11" y="734"/>
                  </a:lnTo>
                  <a:lnTo>
                    <a:pt x="24" y="666"/>
                  </a:lnTo>
                  <a:lnTo>
                    <a:pt x="37" y="600"/>
                  </a:lnTo>
                  <a:lnTo>
                    <a:pt x="51" y="537"/>
                  </a:lnTo>
                  <a:lnTo>
                    <a:pt x="65" y="477"/>
                  </a:lnTo>
                  <a:lnTo>
                    <a:pt x="81" y="419"/>
                  </a:lnTo>
                  <a:lnTo>
                    <a:pt x="97" y="363"/>
                  </a:lnTo>
                  <a:lnTo>
                    <a:pt x="114" y="311"/>
                  </a:lnTo>
                  <a:lnTo>
                    <a:pt x="132" y="261"/>
                  </a:lnTo>
                  <a:lnTo>
                    <a:pt x="150" y="214"/>
                  </a:lnTo>
                  <a:lnTo>
                    <a:pt x="169" y="170"/>
                  </a:lnTo>
                  <a:lnTo>
                    <a:pt x="188" y="130"/>
                  </a:lnTo>
                  <a:lnTo>
                    <a:pt x="208" y="92"/>
                  </a:lnTo>
                  <a:lnTo>
                    <a:pt x="229" y="58"/>
                  </a:lnTo>
                  <a:lnTo>
                    <a:pt x="250" y="27"/>
                  </a:lnTo>
                  <a:lnTo>
                    <a:pt x="272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5" name="Freeform 48"/>
            <p:cNvSpPr/>
            <p:nvPr/>
          </p:nvSpPr>
          <p:spPr bwMode="auto">
            <a:xfrm>
              <a:off x="894" y="255"/>
              <a:ext cx="48" cy="449"/>
            </a:xfrm>
            <a:custGeom>
              <a:avLst/>
              <a:gdLst>
                <a:gd name="T0" fmla="*/ 1 w 70"/>
                <a:gd name="T1" fmla="*/ 1 h 874"/>
                <a:gd name="T2" fmla="*/ 1 w 70"/>
                <a:gd name="T3" fmla="*/ 1 h 874"/>
                <a:gd name="T4" fmla="*/ 1 w 70"/>
                <a:gd name="T5" fmla="*/ 1 h 874"/>
                <a:gd name="T6" fmla="*/ 1 w 70"/>
                <a:gd name="T7" fmla="*/ 1 h 874"/>
                <a:gd name="T8" fmla="*/ 1 w 70"/>
                <a:gd name="T9" fmla="*/ 1 h 874"/>
                <a:gd name="T10" fmla="*/ 1 w 70"/>
                <a:gd name="T11" fmla="*/ 1 h 874"/>
                <a:gd name="T12" fmla="*/ 1 w 70"/>
                <a:gd name="T13" fmla="*/ 1 h 874"/>
                <a:gd name="T14" fmla="*/ 1 w 70"/>
                <a:gd name="T15" fmla="*/ 1 h 874"/>
                <a:gd name="T16" fmla="*/ 0 w 70"/>
                <a:gd name="T17" fmla="*/ 0 h 8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"/>
                <a:gd name="T28" fmla="*/ 0 h 874"/>
                <a:gd name="T29" fmla="*/ 70 w 70"/>
                <a:gd name="T30" fmla="*/ 874 h 8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" h="874">
                  <a:moveTo>
                    <a:pt x="70" y="874"/>
                  </a:moveTo>
                  <a:lnTo>
                    <a:pt x="54" y="774"/>
                  </a:lnTo>
                  <a:lnTo>
                    <a:pt x="40" y="670"/>
                  </a:lnTo>
                  <a:lnTo>
                    <a:pt x="28" y="563"/>
                  </a:lnTo>
                  <a:lnTo>
                    <a:pt x="18" y="454"/>
                  </a:lnTo>
                  <a:lnTo>
                    <a:pt x="10" y="343"/>
                  </a:lnTo>
                  <a:lnTo>
                    <a:pt x="5" y="230"/>
                  </a:lnTo>
                  <a:lnTo>
                    <a:pt x="1" y="115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6" name="Freeform 49"/>
            <p:cNvSpPr/>
            <p:nvPr/>
          </p:nvSpPr>
          <p:spPr bwMode="auto">
            <a:xfrm>
              <a:off x="912" y="685"/>
              <a:ext cx="45" cy="54"/>
            </a:xfrm>
            <a:custGeom>
              <a:avLst/>
              <a:gdLst>
                <a:gd name="T0" fmla="*/ 0 w 66"/>
                <a:gd name="T1" fmla="*/ 1 h 103"/>
                <a:gd name="T2" fmla="*/ 1 w 66"/>
                <a:gd name="T3" fmla="*/ 1 h 103"/>
                <a:gd name="T4" fmla="*/ 1 w 66"/>
                <a:gd name="T5" fmla="*/ 0 h 103"/>
                <a:gd name="T6" fmla="*/ 1 w 66"/>
                <a:gd name="T7" fmla="*/ 1 h 103"/>
                <a:gd name="T8" fmla="*/ 0 w 66"/>
                <a:gd name="T9" fmla="*/ 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103"/>
                <a:gd name="T17" fmla="*/ 66 w 66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103">
                  <a:moveTo>
                    <a:pt x="0" y="12"/>
                  </a:moveTo>
                  <a:lnTo>
                    <a:pt x="51" y="103"/>
                  </a:lnTo>
                  <a:lnTo>
                    <a:pt x="66" y="0"/>
                  </a:lnTo>
                  <a:lnTo>
                    <a:pt x="39" y="3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Freeform 50"/>
            <p:cNvSpPr/>
            <p:nvPr/>
          </p:nvSpPr>
          <p:spPr bwMode="auto">
            <a:xfrm>
              <a:off x="146" y="1144"/>
              <a:ext cx="878" cy="317"/>
            </a:xfrm>
            <a:custGeom>
              <a:avLst/>
              <a:gdLst>
                <a:gd name="T0" fmla="*/ 0 w 659"/>
                <a:gd name="T1" fmla="*/ 674150950 h 181"/>
                <a:gd name="T2" fmla="*/ 90565 w 659"/>
                <a:gd name="T3" fmla="*/ 599903030 h 181"/>
                <a:gd name="T4" fmla="*/ 180673 w 659"/>
                <a:gd name="T5" fmla="*/ 526015742 h 181"/>
                <a:gd name="T6" fmla="*/ 271747 w 659"/>
                <a:gd name="T7" fmla="*/ 458000612 h 181"/>
                <a:gd name="T8" fmla="*/ 365400 w 659"/>
                <a:gd name="T9" fmla="*/ 395978753 h 181"/>
                <a:gd name="T10" fmla="*/ 459520 w 659"/>
                <a:gd name="T11" fmla="*/ 337891556 h 181"/>
                <a:gd name="T12" fmla="*/ 552868 w 659"/>
                <a:gd name="T13" fmla="*/ 283192335 h 181"/>
                <a:gd name="T14" fmla="*/ 647618 w 659"/>
                <a:gd name="T15" fmla="*/ 234512821 h 181"/>
                <a:gd name="T16" fmla="*/ 742936 w 659"/>
                <a:gd name="T17" fmla="*/ 189344993 h 181"/>
                <a:gd name="T18" fmla="*/ 836670 w 659"/>
                <a:gd name="T19" fmla="*/ 149315428 h 181"/>
                <a:gd name="T20" fmla="*/ 934357 w 659"/>
                <a:gd name="T21" fmla="*/ 115290842 h 181"/>
                <a:gd name="T22" fmla="*/ 1031601 w 659"/>
                <a:gd name="T23" fmla="*/ 85255812 h 181"/>
                <a:gd name="T24" fmla="*/ 1129279 w 659"/>
                <a:gd name="T25" fmla="*/ 59653594 h 181"/>
                <a:gd name="T26" fmla="*/ 1228199 w 659"/>
                <a:gd name="T27" fmla="*/ 38866941 h 181"/>
                <a:gd name="T28" fmla="*/ 1325903 w 659"/>
                <a:gd name="T29" fmla="*/ 19448013 h 181"/>
                <a:gd name="T30" fmla="*/ 1427007 w 659"/>
                <a:gd name="T31" fmla="*/ 8415080 h 181"/>
                <a:gd name="T32" fmla="*/ 1525716 w 659"/>
                <a:gd name="T33" fmla="*/ 0 h 1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59"/>
                <a:gd name="T52" fmla="*/ 0 h 181"/>
                <a:gd name="T53" fmla="*/ 659 w 659"/>
                <a:gd name="T54" fmla="*/ 181 h 1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59" h="181">
                  <a:moveTo>
                    <a:pt x="0" y="181"/>
                  </a:moveTo>
                  <a:lnTo>
                    <a:pt x="39" y="161"/>
                  </a:lnTo>
                  <a:lnTo>
                    <a:pt x="78" y="141"/>
                  </a:lnTo>
                  <a:lnTo>
                    <a:pt x="118" y="123"/>
                  </a:lnTo>
                  <a:lnTo>
                    <a:pt x="158" y="106"/>
                  </a:lnTo>
                  <a:lnTo>
                    <a:pt x="198" y="91"/>
                  </a:lnTo>
                  <a:lnTo>
                    <a:pt x="239" y="76"/>
                  </a:lnTo>
                  <a:lnTo>
                    <a:pt x="280" y="63"/>
                  </a:lnTo>
                  <a:lnTo>
                    <a:pt x="321" y="51"/>
                  </a:lnTo>
                  <a:lnTo>
                    <a:pt x="362" y="40"/>
                  </a:lnTo>
                  <a:lnTo>
                    <a:pt x="404" y="31"/>
                  </a:lnTo>
                  <a:lnTo>
                    <a:pt x="446" y="23"/>
                  </a:lnTo>
                  <a:lnTo>
                    <a:pt x="488" y="16"/>
                  </a:lnTo>
                  <a:lnTo>
                    <a:pt x="531" y="10"/>
                  </a:lnTo>
                  <a:lnTo>
                    <a:pt x="573" y="5"/>
                  </a:lnTo>
                  <a:lnTo>
                    <a:pt x="616" y="2"/>
                  </a:lnTo>
                  <a:lnTo>
                    <a:pt x="659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Freeform 51"/>
            <p:cNvSpPr/>
            <p:nvPr/>
          </p:nvSpPr>
          <p:spPr bwMode="auto">
            <a:xfrm>
              <a:off x="400" y="1101"/>
              <a:ext cx="69" cy="34"/>
            </a:xfrm>
            <a:custGeom>
              <a:avLst/>
              <a:gdLst>
                <a:gd name="T0" fmla="*/ 0 w 99"/>
                <a:gd name="T1" fmla="*/ 1 h 67"/>
                <a:gd name="T2" fmla="*/ 1 w 99"/>
                <a:gd name="T3" fmla="*/ 1 h 67"/>
                <a:gd name="T4" fmla="*/ 0 w 99"/>
                <a:gd name="T5" fmla="*/ 0 h 67"/>
                <a:gd name="T6" fmla="*/ 1 w 99"/>
                <a:gd name="T7" fmla="*/ 1 h 67"/>
                <a:gd name="T8" fmla="*/ 0 w 99"/>
                <a:gd name="T9" fmla="*/ 1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67"/>
                <a:gd name="T17" fmla="*/ 99 w 99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Freeform 52"/>
            <p:cNvSpPr/>
            <p:nvPr/>
          </p:nvSpPr>
          <p:spPr bwMode="auto">
            <a:xfrm>
              <a:off x="437" y="914"/>
              <a:ext cx="70" cy="41"/>
            </a:xfrm>
            <a:custGeom>
              <a:avLst/>
              <a:gdLst>
                <a:gd name="T0" fmla="*/ 0 w 102"/>
                <a:gd name="T1" fmla="*/ 1 h 81"/>
                <a:gd name="T2" fmla="*/ 1 w 102"/>
                <a:gd name="T3" fmla="*/ 1 h 81"/>
                <a:gd name="T4" fmla="*/ 1 w 102"/>
                <a:gd name="T5" fmla="*/ 0 h 81"/>
                <a:gd name="T6" fmla="*/ 1 w 102"/>
                <a:gd name="T7" fmla="*/ 1 h 81"/>
                <a:gd name="T8" fmla="*/ 0 w 102"/>
                <a:gd name="T9" fmla="*/ 1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81"/>
                <a:gd name="T17" fmla="*/ 102 w 102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81">
                  <a:moveTo>
                    <a:pt x="0" y="56"/>
                  </a:moveTo>
                  <a:lnTo>
                    <a:pt x="102" y="81"/>
                  </a:lnTo>
                  <a:lnTo>
                    <a:pt x="36" y="0"/>
                  </a:lnTo>
                  <a:lnTo>
                    <a:pt x="45" y="4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Freeform 53"/>
            <p:cNvSpPr/>
            <p:nvPr/>
          </p:nvSpPr>
          <p:spPr bwMode="auto">
            <a:xfrm>
              <a:off x="648" y="1158"/>
              <a:ext cx="379" cy="279"/>
            </a:xfrm>
            <a:custGeom>
              <a:avLst/>
              <a:gdLst>
                <a:gd name="T0" fmla="*/ 0 w 557"/>
                <a:gd name="T1" fmla="*/ 1 h 545"/>
                <a:gd name="T2" fmla="*/ 1 w 557"/>
                <a:gd name="T3" fmla="*/ 1 h 545"/>
                <a:gd name="T4" fmla="*/ 1 w 557"/>
                <a:gd name="T5" fmla="*/ 1 h 545"/>
                <a:gd name="T6" fmla="*/ 1 w 557"/>
                <a:gd name="T7" fmla="*/ 1 h 545"/>
                <a:gd name="T8" fmla="*/ 1 w 557"/>
                <a:gd name="T9" fmla="*/ 1 h 545"/>
                <a:gd name="T10" fmla="*/ 1 w 557"/>
                <a:gd name="T11" fmla="*/ 1 h 545"/>
                <a:gd name="T12" fmla="*/ 1 w 557"/>
                <a:gd name="T13" fmla="*/ 1 h 545"/>
                <a:gd name="T14" fmla="*/ 1 w 557"/>
                <a:gd name="T15" fmla="*/ 1 h 545"/>
                <a:gd name="T16" fmla="*/ 1 w 557"/>
                <a:gd name="T17" fmla="*/ 1 h 545"/>
                <a:gd name="T18" fmla="*/ 1 w 557"/>
                <a:gd name="T19" fmla="*/ 1 h 545"/>
                <a:gd name="T20" fmla="*/ 1 w 557"/>
                <a:gd name="T21" fmla="*/ 1 h 545"/>
                <a:gd name="T22" fmla="*/ 1 w 557"/>
                <a:gd name="T23" fmla="*/ 1 h 545"/>
                <a:gd name="T24" fmla="*/ 1 w 557"/>
                <a:gd name="T25" fmla="*/ 1 h 545"/>
                <a:gd name="T26" fmla="*/ 1 w 557"/>
                <a:gd name="T27" fmla="*/ 1 h 545"/>
                <a:gd name="T28" fmla="*/ 1 w 557"/>
                <a:gd name="T29" fmla="*/ 1 h 545"/>
                <a:gd name="T30" fmla="*/ 1 w 557"/>
                <a:gd name="T31" fmla="*/ 1 h 545"/>
                <a:gd name="T32" fmla="*/ 1 w 557"/>
                <a:gd name="T33" fmla="*/ 0 h 5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7"/>
                <a:gd name="T52" fmla="*/ 0 h 545"/>
                <a:gd name="T53" fmla="*/ 557 w 557"/>
                <a:gd name="T54" fmla="*/ 545 h 5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7" h="545">
                  <a:moveTo>
                    <a:pt x="0" y="545"/>
                  </a:moveTo>
                  <a:lnTo>
                    <a:pt x="29" y="500"/>
                  </a:lnTo>
                  <a:lnTo>
                    <a:pt x="59" y="457"/>
                  </a:lnTo>
                  <a:lnTo>
                    <a:pt x="90" y="415"/>
                  </a:lnTo>
                  <a:lnTo>
                    <a:pt x="121" y="375"/>
                  </a:lnTo>
                  <a:lnTo>
                    <a:pt x="153" y="335"/>
                  </a:lnTo>
                  <a:lnTo>
                    <a:pt x="187" y="298"/>
                  </a:lnTo>
                  <a:lnTo>
                    <a:pt x="221" y="261"/>
                  </a:lnTo>
                  <a:lnTo>
                    <a:pt x="255" y="226"/>
                  </a:lnTo>
                  <a:lnTo>
                    <a:pt x="291" y="192"/>
                  </a:lnTo>
                  <a:lnTo>
                    <a:pt x="327" y="160"/>
                  </a:lnTo>
                  <a:lnTo>
                    <a:pt x="364" y="130"/>
                  </a:lnTo>
                  <a:lnTo>
                    <a:pt x="401" y="101"/>
                  </a:lnTo>
                  <a:lnTo>
                    <a:pt x="439" y="73"/>
                  </a:lnTo>
                  <a:lnTo>
                    <a:pt x="478" y="47"/>
                  </a:lnTo>
                  <a:lnTo>
                    <a:pt x="517" y="23"/>
                  </a:lnTo>
                  <a:lnTo>
                    <a:pt x="557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Freeform 54"/>
            <p:cNvSpPr/>
            <p:nvPr/>
          </p:nvSpPr>
          <p:spPr bwMode="auto">
            <a:xfrm>
              <a:off x="1296" y="527"/>
              <a:ext cx="965" cy="520"/>
            </a:xfrm>
            <a:custGeom>
              <a:avLst/>
              <a:gdLst>
                <a:gd name="T0" fmla="*/ 0 w 1410"/>
                <a:gd name="T1" fmla="*/ 1 h 995"/>
                <a:gd name="T2" fmla="*/ 1 w 1410"/>
                <a:gd name="T3" fmla="*/ 1 h 995"/>
                <a:gd name="T4" fmla="*/ 1 w 1410"/>
                <a:gd name="T5" fmla="*/ 1 h 995"/>
                <a:gd name="T6" fmla="*/ 1 w 1410"/>
                <a:gd name="T7" fmla="*/ 1 h 995"/>
                <a:gd name="T8" fmla="*/ 1 w 1410"/>
                <a:gd name="T9" fmla="*/ 1 h 995"/>
                <a:gd name="T10" fmla="*/ 1 w 1410"/>
                <a:gd name="T11" fmla="*/ 1 h 995"/>
                <a:gd name="T12" fmla="*/ 1 w 1410"/>
                <a:gd name="T13" fmla="*/ 1 h 995"/>
                <a:gd name="T14" fmla="*/ 1 w 1410"/>
                <a:gd name="T15" fmla="*/ 1 h 995"/>
                <a:gd name="T16" fmla="*/ 1 w 1410"/>
                <a:gd name="T17" fmla="*/ 1 h 995"/>
                <a:gd name="T18" fmla="*/ 1 w 1410"/>
                <a:gd name="T19" fmla="*/ 1 h 995"/>
                <a:gd name="T20" fmla="*/ 1 w 1410"/>
                <a:gd name="T21" fmla="*/ 1 h 995"/>
                <a:gd name="T22" fmla="*/ 1 w 1410"/>
                <a:gd name="T23" fmla="*/ 1 h 995"/>
                <a:gd name="T24" fmla="*/ 1 w 1410"/>
                <a:gd name="T25" fmla="*/ 1 h 995"/>
                <a:gd name="T26" fmla="*/ 1 w 1410"/>
                <a:gd name="T27" fmla="*/ 1 h 995"/>
                <a:gd name="T28" fmla="*/ 1 w 1410"/>
                <a:gd name="T29" fmla="*/ 1 h 995"/>
                <a:gd name="T30" fmla="*/ 1 w 1410"/>
                <a:gd name="T31" fmla="*/ 1 h 995"/>
                <a:gd name="T32" fmla="*/ 1 w 1410"/>
                <a:gd name="T33" fmla="*/ 0 h 995"/>
                <a:gd name="T34" fmla="*/ 1 w 1410"/>
                <a:gd name="T35" fmla="*/ 1 h 995"/>
                <a:gd name="T36" fmla="*/ 1 w 1410"/>
                <a:gd name="T37" fmla="*/ 1 h 995"/>
                <a:gd name="T38" fmla="*/ 1 w 1410"/>
                <a:gd name="T39" fmla="*/ 1 h 995"/>
                <a:gd name="T40" fmla="*/ 1 w 1410"/>
                <a:gd name="T41" fmla="*/ 1 h 995"/>
                <a:gd name="T42" fmla="*/ 1 w 1410"/>
                <a:gd name="T43" fmla="*/ 1 h 995"/>
                <a:gd name="T44" fmla="*/ 1 w 1410"/>
                <a:gd name="T45" fmla="*/ 1 h 995"/>
                <a:gd name="T46" fmla="*/ 1 w 1410"/>
                <a:gd name="T47" fmla="*/ 1 h 995"/>
                <a:gd name="T48" fmla="*/ 1 w 1410"/>
                <a:gd name="T49" fmla="*/ 1 h 995"/>
                <a:gd name="T50" fmla="*/ 1 w 1410"/>
                <a:gd name="T51" fmla="*/ 1 h 995"/>
                <a:gd name="T52" fmla="*/ 1 w 1410"/>
                <a:gd name="T53" fmla="*/ 1 h 995"/>
                <a:gd name="T54" fmla="*/ 1 w 1410"/>
                <a:gd name="T55" fmla="*/ 1 h 995"/>
                <a:gd name="T56" fmla="*/ 1 w 1410"/>
                <a:gd name="T57" fmla="*/ 1 h 995"/>
                <a:gd name="T58" fmla="*/ 1 w 1410"/>
                <a:gd name="T59" fmla="*/ 1 h 995"/>
                <a:gd name="T60" fmla="*/ 1 w 1410"/>
                <a:gd name="T61" fmla="*/ 1 h 995"/>
                <a:gd name="T62" fmla="*/ 1 w 1410"/>
                <a:gd name="T63" fmla="*/ 1 h 995"/>
                <a:gd name="T64" fmla="*/ 1 w 1410"/>
                <a:gd name="T65" fmla="*/ 1 h 995"/>
                <a:gd name="T66" fmla="*/ 1 w 1410"/>
                <a:gd name="T67" fmla="*/ 1 h 995"/>
                <a:gd name="T68" fmla="*/ 1 w 1410"/>
                <a:gd name="T69" fmla="*/ 1 h 995"/>
                <a:gd name="T70" fmla="*/ 1 w 1410"/>
                <a:gd name="T71" fmla="*/ 1 h 995"/>
                <a:gd name="T72" fmla="*/ 1 w 1410"/>
                <a:gd name="T73" fmla="*/ 1 h 995"/>
                <a:gd name="T74" fmla="*/ 1 w 1410"/>
                <a:gd name="T75" fmla="*/ 1 h 995"/>
                <a:gd name="T76" fmla="*/ 1 w 1410"/>
                <a:gd name="T77" fmla="*/ 1 h 995"/>
                <a:gd name="T78" fmla="*/ 1 w 1410"/>
                <a:gd name="T79" fmla="*/ 1 h 995"/>
                <a:gd name="T80" fmla="*/ 1 w 1410"/>
                <a:gd name="T81" fmla="*/ 1 h 995"/>
                <a:gd name="T82" fmla="*/ 1 w 1410"/>
                <a:gd name="T83" fmla="*/ 1 h 995"/>
                <a:gd name="T84" fmla="*/ 1 w 1410"/>
                <a:gd name="T85" fmla="*/ 1 h 995"/>
                <a:gd name="T86" fmla="*/ 1 w 1410"/>
                <a:gd name="T87" fmla="*/ 1 h 995"/>
                <a:gd name="T88" fmla="*/ 1 w 1410"/>
                <a:gd name="T89" fmla="*/ 1 h 995"/>
                <a:gd name="T90" fmla="*/ 1 w 1410"/>
                <a:gd name="T91" fmla="*/ 1 h 995"/>
                <a:gd name="T92" fmla="*/ 1 w 1410"/>
                <a:gd name="T93" fmla="*/ 1 h 995"/>
                <a:gd name="T94" fmla="*/ 1 w 1410"/>
                <a:gd name="T95" fmla="*/ 1 h 995"/>
                <a:gd name="T96" fmla="*/ 1 w 1410"/>
                <a:gd name="T97" fmla="*/ 1 h 9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10"/>
                <a:gd name="T148" fmla="*/ 0 h 995"/>
                <a:gd name="T149" fmla="*/ 1410 w 1410"/>
                <a:gd name="T150" fmla="*/ 995 h 9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10" h="995">
                  <a:moveTo>
                    <a:pt x="0" y="393"/>
                  </a:moveTo>
                  <a:lnTo>
                    <a:pt x="31" y="347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29" y="225"/>
                  </a:lnTo>
                  <a:lnTo>
                    <a:pt x="163" y="190"/>
                  </a:lnTo>
                  <a:lnTo>
                    <a:pt x="199" y="158"/>
                  </a:lnTo>
                  <a:lnTo>
                    <a:pt x="235" y="128"/>
                  </a:lnTo>
                  <a:lnTo>
                    <a:pt x="273" y="102"/>
                  </a:lnTo>
                  <a:lnTo>
                    <a:pt x="310" y="78"/>
                  </a:lnTo>
                  <a:lnTo>
                    <a:pt x="349" y="58"/>
                  </a:lnTo>
                  <a:lnTo>
                    <a:pt x="388" y="40"/>
                  </a:lnTo>
                  <a:lnTo>
                    <a:pt x="428" y="26"/>
                  </a:lnTo>
                  <a:lnTo>
                    <a:pt x="468" y="15"/>
                  </a:lnTo>
                  <a:lnTo>
                    <a:pt x="508" y="7"/>
                  </a:lnTo>
                  <a:lnTo>
                    <a:pt x="549" y="2"/>
                  </a:lnTo>
                  <a:lnTo>
                    <a:pt x="590" y="0"/>
                  </a:lnTo>
                  <a:lnTo>
                    <a:pt x="625" y="1"/>
                  </a:lnTo>
                  <a:lnTo>
                    <a:pt x="659" y="5"/>
                  </a:lnTo>
                  <a:lnTo>
                    <a:pt x="693" y="10"/>
                  </a:lnTo>
                  <a:lnTo>
                    <a:pt x="726" y="18"/>
                  </a:lnTo>
                  <a:lnTo>
                    <a:pt x="759" y="28"/>
                  </a:lnTo>
                  <a:lnTo>
                    <a:pt x="792" y="41"/>
                  </a:lnTo>
                  <a:lnTo>
                    <a:pt x="825" y="55"/>
                  </a:lnTo>
                  <a:lnTo>
                    <a:pt x="857" y="72"/>
                  </a:lnTo>
                  <a:lnTo>
                    <a:pt x="888" y="90"/>
                  </a:lnTo>
                  <a:lnTo>
                    <a:pt x="919" y="111"/>
                  </a:lnTo>
                  <a:lnTo>
                    <a:pt x="950" y="133"/>
                  </a:lnTo>
                  <a:lnTo>
                    <a:pt x="979" y="158"/>
                  </a:lnTo>
                  <a:lnTo>
                    <a:pt x="1009" y="184"/>
                  </a:lnTo>
                  <a:lnTo>
                    <a:pt x="1037" y="212"/>
                  </a:lnTo>
                  <a:lnTo>
                    <a:pt x="1065" y="242"/>
                  </a:lnTo>
                  <a:lnTo>
                    <a:pt x="1093" y="274"/>
                  </a:lnTo>
                  <a:lnTo>
                    <a:pt x="1119" y="308"/>
                  </a:lnTo>
                  <a:lnTo>
                    <a:pt x="1145" y="343"/>
                  </a:lnTo>
                  <a:lnTo>
                    <a:pt x="1170" y="380"/>
                  </a:lnTo>
                  <a:lnTo>
                    <a:pt x="1194" y="418"/>
                  </a:lnTo>
                  <a:lnTo>
                    <a:pt x="1218" y="458"/>
                  </a:lnTo>
                  <a:lnTo>
                    <a:pt x="1240" y="500"/>
                  </a:lnTo>
                  <a:lnTo>
                    <a:pt x="1262" y="543"/>
                  </a:lnTo>
                  <a:lnTo>
                    <a:pt x="1282" y="588"/>
                  </a:lnTo>
                  <a:lnTo>
                    <a:pt x="1302" y="634"/>
                  </a:lnTo>
                  <a:lnTo>
                    <a:pt x="1321" y="682"/>
                  </a:lnTo>
                  <a:lnTo>
                    <a:pt x="1338" y="731"/>
                  </a:lnTo>
                  <a:lnTo>
                    <a:pt x="1355" y="781"/>
                  </a:lnTo>
                  <a:lnTo>
                    <a:pt x="1370" y="833"/>
                  </a:lnTo>
                  <a:lnTo>
                    <a:pt x="1385" y="886"/>
                  </a:lnTo>
                  <a:lnTo>
                    <a:pt x="1398" y="940"/>
                  </a:lnTo>
                  <a:lnTo>
                    <a:pt x="1410" y="995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Freeform 55"/>
            <p:cNvSpPr/>
            <p:nvPr/>
          </p:nvSpPr>
          <p:spPr bwMode="auto">
            <a:xfrm>
              <a:off x="1256" y="731"/>
              <a:ext cx="54" cy="54"/>
            </a:xfrm>
            <a:custGeom>
              <a:avLst/>
              <a:gdLst>
                <a:gd name="T0" fmla="*/ 1 w 79"/>
                <a:gd name="T1" fmla="*/ 0 h 102"/>
                <a:gd name="T2" fmla="*/ 0 w 79"/>
                <a:gd name="T3" fmla="*/ 1 h 102"/>
                <a:gd name="T4" fmla="*/ 1 w 79"/>
                <a:gd name="T5" fmla="*/ 1 h 102"/>
                <a:gd name="T6" fmla="*/ 1 w 79"/>
                <a:gd name="T7" fmla="*/ 1 h 102"/>
                <a:gd name="T8" fmla="*/ 1 w 79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02"/>
                <a:gd name="T17" fmla="*/ 79 w 79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02">
                  <a:moveTo>
                    <a:pt x="21" y="0"/>
                  </a:moveTo>
                  <a:lnTo>
                    <a:pt x="0" y="102"/>
                  </a:lnTo>
                  <a:lnTo>
                    <a:pt x="79" y="34"/>
                  </a:lnTo>
                  <a:lnTo>
                    <a:pt x="35" y="4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Freeform 56"/>
            <p:cNvSpPr/>
            <p:nvPr/>
          </p:nvSpPr>
          <p:spPr bwMode="auto">
            <a:xfrm>
              <a:off x="1498" y="1101"/>
              <a:ext cx="67" cy="34"/>
            </a:xfrm>
            <a:custGeom>
              <a:avLst/>
              <a:gdLst>
                <a:gd name="T0" fmla="*/ 1 w 99"/>
                <a:gd name="T1" fmla="*/ 0 h 67"/>
                <a:gd name="T2" fmla="*/ 0 w 99"/>
                <a:gd name="T3" fmla="*/ 1 h 67"/>
                <a:gd name="T4" fmla="*/ 1 w 99"/>
                <a:gd name="T5" fmla="*/ 1 h 67"/>
                <a:gd name="T6" fmla="*/ 1 w 99"/>
                <a:gd name="T7" fmla="*/ 1 h 67"/>
                <a:gd name="T8" fmla="*/ 1 w 99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67"/>
                <a:gd name="T17" fmla="*/ 99 w 99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67">
                  <a:moveTo>
                    <a:pt x="99" y="0"/>
                  </a:moveTo>
                  <a:lnTo>
                    <a:pt x="0" y="34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4" name="Freeform 57"/>
            <p:cNvSpPr/>
            <p:nvPr/>
          </p:nvSpPr>
          <p:spPr bwMode="auto">
            <a:xfrm>
              <a:off x="632" y="767"/>
              <a:ext cx="60" cy="50"/>
            </a:xfrm>
            <a:custGeom>
              <a:avLst/>
              <a:gdLst>
                <a:gd name="T0" fmla="*/ 0 w 89"/>
                <a:gd name="T1" fmla="*/ 1 h 97"/>
                <a:gd name="T2" fmla="*/ 1 w 89"/>
                <a:gd name="T3" fmla="*/ 1 h 97"/>
                <a:gd name="T4" fmla="*/ 1 w 89"/>
                <a:gd name="T5" fmla="*/ 0 h 97"/>
                <a:gd name="T6" fmla="*/ 1 w 89"/>
                <a:gd name="T7" fmla="*/ 1 h 97"/>
                <a:gd name="T8" fmla="*/ 0 w 89"/>
                <a:gd name="T9" fmla="*/ 1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97"/>
                <a:gd name="T17" fmla="*/ 89 w 89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97">
                  <a:moveTo>
                    <a:pt x="0" y="43"/>
                  </a:moveTo>
                  <a:lnTo>
                    <a:pt x="89" y="97"/>
                  </a:lnTo>
                  <a:lnTo>
                    <a:pt x="51" y="0"/>
                  </a:lnTo>
                  <a:lnTo>
                    <a:pt x="46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Freeform 58"/>
            <p:cNvSpPr/>
            <p:nvPr/>
          </p:nvSpPr>
          <p:spPr bwMode="auto">
            <a:xfrm>
              <a:off x="438" y="1255"/>
              <a:ext cx="72" cy="36"/>
            </a:xfrm>
            <a:custGeom>
              <a:avLst/>
              <a:gdLst>
                <a:gd name="T0" fmla="*/ 1 w 104"/>
                <a:gd name="T1" fmla="*/ 1 h 69"/>
                <a:gd name="T2" fmla="*/ 1 w 104"/>
                <a:gd name="T3" fmla="*/ 0 h 69"/>
                <a:gd name="T4" fmla="*/ 0 w 104"/>
                <a:gd name="T5" fmla="*/ 1 h 69"/>
                <a:gd name="T6" fmla="*/ 1 w 104"/>
                <a:gd name="T7" fmla="*/ 1 h 69"/>
                <a:gd name="T8" fmla="*/ 1 w 104"/>
                <a:gd name="T9" fmla="*/ 1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69"/>
                <a:gd name="T17" fmla="*/ 104 w 104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69">
                  <a:moveTo>
                    <a:pt x="25" y="69"/>
                  </a:moveTo>
                  <a:lnTo>
                    <a:pt x="104" y="0"/>
                  </a:lnTo>
                  <a:lnTo>
                    <a:pt x="0" y="7"/>
                  </a:lnTo>
                  <a:lnTo>
                    <a:pt x="41" y="26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6" name="Freeform 59"/>
            <p:cNvSpPr/>
            <p:nvPr/>
          </p:nvSpPr>
          <p:spPr bwMode="auto">
            <a:xfrm>
              <a:off x="464" y="1447"/>
              <a:ext cx="178" cy="419"/>
            </a:xfrm>
            <a:custGeom>
              <a:avLst/>
              <a:gdLst>
                <a:gd name="T0" fmla="*/ 0 w 263"/>
                <a:gd name="T1" fmla="*/ 1 h 816"/>
                <a:gd name="T2" fmla="*/ 1 w 263"/>
                <a:gd name="T3" fmla="*/ 1 h 816"/>
                <a:gd name="T4" fmla="*/ 1 w 263"/>
                <a:gd name="T5" fmla="*/ 1 h 816"/>
                <a:gd name="T6" fmla="*/ 1 w 263"/>
                <a:gd name="T7" fmla="*/ 1 h 816"/>
                <a:gd name="T8" fmla="*/ 1 w 263"/>
                <a:gd name="T9" fmla="*/ 1 h 816"/>
                <a:gd name="T10" fmla="*/ 1 w 263"/>
                <a:gd name="T11" fmla="*/ 1 h 816"/>
                <a:gd name="T12" fmla="*/ 1 w 263"/>
                <a:gd name="T13" fmla="*/ 1 h 816"/>
                <a:gd name="T14" fmla="*/ 1 w 263"/>
                <a:gd name="T15" fmla="*/ 1 h 816"/>
                <a:gd name="T16" fmla="*/ 1 w 263"/>
                <a:gd name="T17" fmla="*/ 1 h 816"/>
                <a:gd name="T18" fmla="*/ 1 w 263"/>
                <a:gd name="T19" fmla="*/ 1 h 816"/>
                <a:gd name="T20" fmla="*/ 1 w 263"/>
                <a:gd name="T21" fmla="*/ 1 h 816"/>
                <a:gd name="T22" fmla="*/ 1 w 263"/>
                <a:gd name="T23" fmla="*/ 0 h 8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3"/>
                <a:gd name="T37" fmla="*/ 0 h 816"/>
                <a:gd name="T38" fmla="*/ 263 w 263"/>
                <a:gd name="T39" fmla="*/ 816 h 8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3" h="816">
                  <a:moveTo>
                    <a:pt x="0" y="816"/>
                  </a:moveTo>
                  <a:lnTo>
                    <a:pt x="9" y="760"/>
                  </a:lnTo>
                  <a:lnTo>
                    <a:pt x="20" y="704"/>
                  </a:lnTo>
                  <a:lnTo>
                    <a:pt x="31" y="649"/>
                  </a:lnTo>
                  <a:lnTo>
                    <a:pt x="43" y="594"/>
                  </a:lnTo>
                  <a:lnTo>
                    <a:pt x="71" y="487"/>
                  </a:lnTo>
                  <a:lnTo>
                    <a:pt x="102" y="383"/>
                  </a:lnTo>
                  <a:lnTo>
                    <a:pt x="137" y="282"/>
                  </a:lnTo>
                  <a:lnTo>
                    <a:pt x="176" y="184"/>
                  </a:lnTo>
                  <a:lnTo>
                    <a:pt x="218" y="90"/>
                  </a:lnTo>
                  <a:lnTo>
                    <a:pt x="240" y="45"/>
                  </a:lnTo>
                  <a:lnTo>
                    <a:pt x="263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7" name="Freeform 60"/>
            <p:cNvSpPr/>
            <p:nvPr/>
          </p:nvSpPr>
          <p:spPr bwMode="auto">
            <a:xfrm>
              <a:off x="613" y="1417"/>
              <a:ext cx="52" cy="53"/>
            </a:xfrm>
            <a:custGeom>
              <a:avLst/>
              <a:gdLst>
                <a:gd name="T0" fmla="*/ 1 w 77"/>
                <a:gd name="T1" fmla="*/ 1 h 103"/>
                <a:gd name="T2" fmla="*/ 1 w 77"/>
                <a:gd name="T3" fmla="*/ 0 h 103"/>
                <a:gd name="T4" fmla="*/ 0 w 77"/>
                <a:gd name="T5" fmla="*/ 1 h 103"/>
                <a:gd name="T6" fmla="*/ 1 w 77"/>
                <a:gd name="T7" fmla="*/ 1 h 103"/>
                <a:gd name="T8" fmla="*/ 1 w 77"/>
                <a:gd name="T9" fmla="*/ 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03"/>
                <a:gd name="T17" fmla="*/ 77 w 77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03">
                  <a:moveTo>
                    <a:pt x="58" y="103"/>
                  </a:moveTo>
                  <a:lnTo>
                    <a:pt x="77" y="0"/>
                  </a:lnTo>
                  <a:lnTo>
                    <a:pt x="0" y="70"/>
                  </a:lnTo>
                  <a:lnTo>
                    <a:pt x="44" y="59"/>
                  </a:lnTo>
                  <a:lnTo>
                    <a:pt x="58" y="103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8" name="Freeform 61"/>
            <p:cNvSpPr/>
            <p:nvPr/>
          </p:nvSpPr>
          <p:spPr bwMode="auto">
            <a:xfrm>
              <a:off x="862" y="1605"/>
              <a:ext cx="37" cy="402"/>
            </a:xfrm>
            <a:custGeom>
              <a:avLst/>
              <a:gdLst>
                <a:gd name="T0" fmla="*/ 0 w 55"/>
                <a:gd name="T1" fmla="*/ 1 h 783"/>
                <a:gd name="T2" fmla="*/ 1 w 55"/>
                <a:gd name="T3" fmla="*/ 1 h 783"/>
                <a:gd name="T4" fmla="*/ 1 w 55"/>
                <a:gd name="T5" fmla="*/ 1 h 783"/>
                <a:gd name="T6" fmla="*/ 1 w 55"/>
                <a:gd name="T7" fmla="*/ 1 h 783"/>
                <a:gd name="T8" fmla="*/ 1 w 55"/>
                <a:gd name="T9" fmla="*/ 1 h 783"/>
                <a:gd name="T10" fmla="*/ 1 w 55"/>
                <a:gd name="T11" fmla="*/ 1 h 783"/>
                <a:gd name="T12" fmla="*/ 1 w 55"/>
                <a:gd name="T13" fmla="*/ 1 h 783"/>
                <a:gd name="T14" fmla="*/ 1 w 55"/>
                <a:gd name="T15" fmla="*/ 1 h 783"/>
                <a:gd name="T16" fmla="*/ 1 w 55"/>
                <a:gd name="T17" fmla="*/ 0 h 7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"/>
                <a:gd name="T28" fmla="*/ 0 h 783"/>
                <a:gd name="T29" fmla="*/ 55 w 55"/>
                <a:gd name="T30" fmla="*/ 783 h 7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" h="783">
                  <a:moveTo>
                    <a:pt x="0" y="783"/>
                  </a:moveTo>
                  <a:lnTo>
                    <a:pt x="1" y="681"/>
                  </a:lnTo>
                  <a:lnTo>
                    <a:pt x="4" y="579"/>
                  </a:lnTo>
                  <a:lnTo>
                    <a:pt x="8" y="478"/>
                  </a:lnTo>
                  <a:lnTo>
                    <a:pt x="14" y="379"/>
                  </a:lnTo>
                  <a:lnTo>
                    <a:pt x="22" y="281"/>
                  </a:lnTo>
                  <a:lnTo>
                    <a:pt x="31" y="186"/>
                  </a:lnTo>
                  <a:lnTo>
                    <a:pt x="42" y="92"/>
                  </a:lnTo>
                  <a:lnTo>
                    <a:pt x="55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9" name="Freeform 62"/>
            <p:cNvSpPr/>
            <p:nvPr/>
          </p:nvSpPr>
          <p:spPr bwMode="auto">
            <a:xfrm>
              <a:off x="892" y="1496"/>
              <a:ext cx="45" cy="53"/>
            </a:xfrm>
            <a:custGeom>
              <a:avLst/>
              <a:gdLst>
                <a:gd name="T0" fmla="*/ 1 w 67"/>
                <a:gd name="T1" fmla="*/ 1 h 103"/>
                <a:gd name="T2" fmla="*/ 1 w 67"/>
                <a:gd name="T3" fmla="*/ 0 h 103"/>
                <a:gd name="T4" fmla="*/ 0 w 67"/>
                <a:gd name="T5" fmla="*/ 1 h 103"/>
                <a:gd name="T6" fmla="*/ 1 w 67"/>
                <a:gd name="T7" fmla="*/ 1 h 103"/>
                <a:gd name="T8" fmla="*/ 1 w 67"/>
                <a:gd name="T9" fmla="*/ 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03"/>
                <a:gd name="T17" fmla="*/ 67 w 67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03">
                  <a:moveTo>
                    <a:pt x="67" y="103"/>
                  </a:moveTo>
                  <a:lnTo>
                    <a:pt x="49" y="0"/>
                  </a:lnTo>
                  <a:lnTo>
                    <a:pt x="0" y="92"/>
                  </a:lnTo>
                  <a:lnTo>
                    <a:pt x="38" y="67"/>
                  </a:lnTo>
                  <a:lnTo>
                    <a:pt x="67" y="103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0" name="Freeform 63"/>
            <p:cNvSpPr/>
            <p:nvPr/>
          </p:nvSpPr>
          <p:spPr bwMode="auto">
            <a:xfrm>
              <a:off x="1270" y="1196"/>
              <a:ext cx="1004" cy="551"/>
            </a:xfrm>
            <a:custGeom>
              <a:avLst/>
              <a:gdLst>
                <a:gd name="T0" fmla="*/ 1 w 1493"/>
                <a:gd name="T1" fmla="*/ 0 h 1026"/>
                <a:gd name="T2" fmla="*/ 1 w 1493"/>
                <a:gd name="T3" fmla="*/ 1 h 1026"/>
                <a:gd name="T4" fmla="*/ 1 w 1493"/>
                <a:gd name="T5" fmla="*/ 1 h 1026"/>
                <a:gd name="T6" fmla="*/ 1 w 1493"/>
                <a:gd name="T7" fmla="*/ 1 h 1026"/>
                <a:gd name="T8" fmla="*/ 1 w 1493"/>
                <a:gd name="T9" fmla="*/ 1 h 1026"/>
                <a:gd name="T10" fmla="*/ 1 w 1493"/>
                <a:gd name="T11" fmla="*/ 1 h 1026"/>
                <a:gd name="T12" fmla="*/ 1 w 1493"/>
                <a:gd name="T13" fmla="*/ 1 h 1026"/>
                <a:gd name="T14" fmla="*/ 1 w 1493"/>
                <a:gd name="T15" fmla="*/ 1 h 1026"/>
                <a:gd name="T16" fmla="*/ 1 w 1493"/>
                <a:gd name="T17" fmla="*/ 1 h 1026"/>
                <a:gd name="T18" fmla="*/ 1 w 1493"/>
                <a:gd name="T19" fmla="*/ 1 h 1026"/>
                <a:gd name="T20" fmla="*/ 1 w 1493"/>
                <a:gd name="T21" fmla="*/ 1 h 1026"/>
                <a:gd name="T22" fmla="*/ 1 w 1493"/>
                <a:gd name="T23" fmla="*/ 1 h 1026"/>
                <a:gd name="T24" fmla="*/ 1 w 1493"/>
                <a:gd name="T25" fmla="*/ 1 h 1026"/>
                <a:gd name="T26" fmla="*/ 1 w 1493"/>
                <a:gd name="T27" fmla="*/ 1 h 1026"/>
                <a:gd name="T28" fmla="*/ 1 w 1493"/>
                <a:gd name="T29" fmla="*/ 1 h 1026"/>
                <a:gd name="T30" fmla="*/ 1 w 1493"/>
                <a:gd name="T31" fmla="*/ 1 h 1026"/>
                <a:gd name="T32" fmla="*/ 1 w 1493"/>
                <a:gd name="T33" fmla="*/ 1 h 1026"/>
                <a:gd name="T34" fmla="*/ 1 w 1493"/>
                <a:gd name="T35" fmla="*/ 1 h 1026"/>
                <a:gd name="T36" fmla="*/ 1 w 1493"/>
                <a:gd name="T37" fmla="*/ 1 h 1026"/>
                <a:gd name="T38" fmla="*/ 1 w 1493"/>
                <a:gd name="T39" fmla="*/ 1 h 1026"/>
                <a:gd name="T40" fmla="*/ 1 w 1493"/>
                <a:gd name="T41" fmla="*/ 1 h 1026"/>
                <a:gd name="T42" fmla="*/ 1 w 1493"/>
                <a:gd name="T43" fmla="*/ 1 h 1026"/>
                <a:gd name="T44" fmla="*/ 1 w 1493"/>
                <a:gd name="T45" fmla="*/ 1 h 1026"/>
                <a:gd name="T46" fmla="*/ 1 w 1493"/>
                <a:gd name="T47" fmla="*/ 1 h 1026"/>
                <a:gd name="T48" fmla="*/ 1 w 1493"/>
                <a:gd name="T49" fmla="*/ 1 h 1026"/>
                <a:gd name="T50" fmla="*/ 1 w 1493"/>
                <a:gd name="T51" fmla="*/ 1 h 1026"/>
                <a:gd name="T52" fmla="*/ 1 w 1493"/>
                <a:gd name="T53" fmla="*/ 1 h 1026"/>
                <a:gd name="T54" fmla="*/ 1 w 1493"/>
                <a:gd name="T55" fmla="*/ 1 h 1026"/>
                <a:gd name="T56" fmla="*/ 1 w 1493"/>
                <a:gd name="T57" fmla="*/ 1 h 1026"/>
                <a:gd name="T58" fmla="*/ 1 w 1493"/>
                <a:gd name="T59" fmla="*/ 1 h 1026"/>
                <a:gd name="T60" fmla="*/ 1 w 1493"/>
                <a:gd name="T61" fmla="*/ 1 h 1026"/>
                <a:gd name="T62" fmla="*/ 1 w 1493"/>
                <a:gd name="T63" fmla="*/ 1 h 1026"/>
                <a:gd name="T64" fmla="*/ 1 w 1493"/>
                <a:gd name="T65" fmla="*/ 1 h 1026"/>
                <a:gd name="T66" fmla="*/ 1 w 1493"/>
                <a:gd name="T67" fmla="*/ 1 h 1026"/>
                <a:gd name="T68" fmla="*/ 1 w 1493"/>
                <a:gd name="T69" fmla="*/ 1 h 1026"/>
                <a:gd name="T70" fmla="*/ 1 w 1493"/>
                <a:gd name="T71" fmla="*/ 1 h 1026"/>
                <a:gd name="T72" fmla="*/ 1 w 1493"/>
                <a:gd name="T73" fmla="*/ 1 h 1026"/>
                <a:gd name="T74" fmla="*/ 1 w 1493"/>
                <a:gd name="T75" fmla="*/ 1 h 1026"/>
                <a:gd name="T76" fmla="*/ 1 w 1493"/>
                <a:gd name="T77" fmla="*/ 1 h 1026"/>
                <a:gd name="T78" fmla="*/ 1 w 1493"/>
                <a:gd name="T79" fmla="*/ 1 h 1026"/>
                <a:gd name="T80" fmla="*/ 1 w 1493"/>
                <a:gd name="T81" fmla="*/ 1 h 1026"/>
                <a:gd name="T82" fmla="*/ 1 w 1493"/>
                <a:gd name="T83" fmla="*/ 1 h 1026"/>
                <a:gd name="T84" fmla="*/ 1 w 1493"/>
                <a:gd name="T85" fmla="*/ 1 h 1026"/>
                <a:gd name="T86" fmla="*/ 1 w 1493"/>
                <a:gd name="T87" fmla="*/ 1 h 1026"/>
                <a:gd name="T88" fmla="*/ 1 w 1493"/>
                <a:gd name="T89" fmla="*/ 1 h 1026"/>
                <a:gd name="T90" fmla="*/ 1 w 1493"/>
                <a:gd name="T91" fmla="*/ 1 h 1026"/>
                <a:gd name="T92" fmla="*/ 1 w 1493"/>
                <a:gd name="T93" fmla="*/ 1 h 1026"/>
                <a:gd name="T94" fmla="*/ 1 w 1493"/>
                <a:gd name="T95" fmla="*/ 1 h 1026"/>
                <a:gd name="T96" fmla="*/ 0 w 1493"/>
                <a:gd name="T97" fmla="*/ 1 h 10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93"/>
                <a:gd name="T148" fmla="*/ 0 h 1026"/>
                <a:gd name="T149" fmla="*/ 1493 w 1493"/>
                <a:gd name="T150" fmla="*/ 1026 h 10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93" h="1026">
                  <a:moveTo>
                    <a:pt x="1493" y="0"/>
                  </a:moveTo>
                  <a:lnTo>
                    <a:pt x="1481" y="57"/>
                  </a:lnTo>
                  <a:lnTo>
                    <a:pt x="1468" y="112"/>
                  </a:lnTo>
                  <a:lnTo>
                    <a:pt x="1454" y="167"/>
                  </a:lnTo>
                  <a:lnTo>
                    <a:pt x="1438" y="220"/>
                  </a:lnTo>
                  <a:lnTo>
                    <a:pt x="1421" y="272"/>
                  </a:lnTo>
                  <a:lnTo>
                    <a:pt x="1403" y="322"/>
                  </a:lnTo>
                  <a:lnTo>
                    <a:pt x="1384" y="371"/>
                  </a:lnTo>
                  <a:lnTo>
                    <a:pt x="1364" y="419"/>
                  </a:lnTo>
                  <a:lnTo>
                    <a:pt x="1343" y="465"/>
                  </a:lnTo>
                  <a:lnTo>
                    <a:pt x="1321" y="509"/>
                  </a:lnTo>
                  <a:lnTo>
                    <a:pt x="1298" y="552"/>
                  </a:lnTo>
                  <a:lnTo>
                    <a:pt x="1273" y="594"/>
                  </a:lnTo>
                  <a:lnTo>
                    <a:pt x="1248" y="633"/>
                  </a:lnTo>
                  <a:lnTo>
                    <a:pt x="1222" y="671"/>
                  </a:lnTo>
                  <a:lnTo>
                    <a:pt x="1196" y="708"/>
                  </a:lnTo>
                  <a:lnTo>
                    <a:pt x="1168" y="743"/>
                  </a:lnTo>
                  <a:lnTo>
                    <a:pt x="1140" y="775"/>
                  </a:lnTo>
                  <a:lnTo>
                    <a:pt x="1111" y="806"/>
                  </a:lnTo>
                  <a:lnTo>
                    <a:pt x="1081" y="836"/>
                  </a:lnTo>
                  <a:lnTo>
                    <a:pt x="1050" y="863"/>
                  </a:lnTo>
                  <a:lnTo>
                    <a:pt x="1019" y="888"/>
                  </a:lnTo>
                  <a:lnTo>
                    <a:pt x="987" y="911"/>
                  </a:lnTo>
                  <a:lnTo>
                    <a:pt x="955" y="933"/>
                  </a:lnTo>
                  <a:lnTo>
                    <a:pt x="922" y="952"/>
                  </a:lnTo>
                  <a:lnTo>
                    <a:pt x="889" y="969"/>
                  </a:lnTo>
                  <a:lnTo>
                    <a:pt x="855" y="984"/>
                  </a:lnTo>
                  <a:lnTo>
                    <a:pt x="821" y="997"/>
                  </a:lnTo>
                  <a:lnTo>
                    <a:pt x="786" y="1007"/>
                  </a:lnTo>
                  <a:lnTo>
                    <a:pt x="751" y="1015"/>
                  </a:lnTo>
                  <a:lnTo>
                    <a:pt x="715" y="1021"/>
                  </a:lnTo>
                  <a:lnTo>
                    <a:pt x="679" y="1025"/>
                  </a:lnTo>
                  <a:lnTo>
                    <a:pt x="643" y="1026"/>
                  </a:lnTo>
                  <a:lnTo>
                    <a:pt x="598" y="1024"/>
                  </a:lnTo>
                  <a:lnTo>
                    <a:pt x="553" y="1018"/>
                  </a:lnTo>
                  <a:lnTo>
                    <a:pt x="508" y="1009"/>
                  </a:lnTo>
                  <a:lnTo>
                    <a:pt x="464" y="996"/>
                  </a:lnTo>
                  <a:lnTo>
                    <a:pt x="420" y="979"/>
                  </a:lnTo>
                  <a:lnTo>
                    <a:pt x="377" y="959"/>
                  </a:lnTo>
                  <a:lnTo>
                    <a:pt x="335" y="935"/>
                  </a:lnTo>
                  <a:lnTo>
                    <a:pt x="293" y="908"/>
                  </a:lnTo>
                  <a:lnTo>
                    <a:pt x="253" y="878"/>
                  </a:lnTo>
                  <a:lnTo>
                    <a:pt x="213" y="844"/>
                  </a:lnTo>
                  <a:lnTo>
                    <a:pt x="175" y="807"/>
                  </a:lnTo>
                  <a:lnTo>
                    <a:pt x="137" y="767"/>
                  </a:lnTo>
                  <a:lnTo>
                    <a:pt x="101" y="723"/>
                  </a:lnTo>
                  <a:lnTo>
                    <a:pt x="66" y="677"/>
                  </a:lnTo>
                  <a:lnTo>
                    <a:pt x="32" y="627"/>
                  </a:lnTo>
                  <a:lnTo>
                    <a:pt x="0" y="575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1" name="Freeform 64"/>
            <p:cNvSpPr/>
            <p:nvPr/>
          </p:nvSpPr>
          <p:spPr bwMode="auto">
            <a:xfrm>
              <a:off x="1240" y="1464"/>
              <a:ext cx="54" cy="55"/>
            </a:xfrm>
            <a:custGeom>
              <a:avLst/>
              <a:gdLst>
                <a:gd name="T0" fmla="*/ 1 w 78"/>
                <a:gd name="T1" fmla="*/ 1 h 103"/>
                <a:gd name="T2" fmla="*/ 0 w 78"/>
                <a:gd name="T3" fmla="*/ 0 h 103"/>
                <a:gd name="T4" fmla="*/ 1 w 78"/>
                <a:gd name="T5" fmla="*/ 1 h 103"/>
                <a:gd name="T6" fmla="*/ 1 w 78"/>
                <a:gd name="T7" fmla="*/ 1 h 103"/>
                <a:gd name="T8" fmla="*/ 1 w 78"/>
                <a:gd name="T9" fmla="*/ 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103"/>
                <a:gd name="T17" fmla="*/ 78 w 78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103">
                  <a:moveTo>
                    <a:pt x="78" y="70"/>
                  </a:moveTo>
                  <a:lnTo>
                    <a:pt x="0" y="0"/>
                  </a:lnTo>
                  <a:lnTo>
                    <a:pt x="20" y="103"/>
                  </a:lnTo>
                  <a:lnTo>
                    <a:pt x="33" y="59"/>
                  </a:lnTo>
                  <a:lnTo>
                    <a:pt x="78" y="7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2" name="Line 65"/>
            <p:cNvSpPr>
              <a:spLocks noChangeShapeType="1"/>
            </p:cNvSpPr>
            <p:nvPr/>
          </p:nvSpPr>
          <p:spPr bwMode="auto">
            <a:xfrm>
              <a:off x="0" y="1121"/>
              <a:ext cx="3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43" name="Oval 66"/>
            <p:cNvSpPr>
              <a:spLocks noChangeArrowheads="1"/>
            </p:cNvSpPr>
            <p:nvPr/>
          </p:nvSpPr>
          <p:spPr bwMode="auto">
            <a:xfrm>
              <a:off x="1008" y="1023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66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latin typeface="Arial" panose="020B0604020202020204" pitchFamily="34" charset="0"/>
                </a:rPr>
                <a:t>-</a:t>
              </a:r>
              <a:endParaRPr kumimoji="0"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4944" name="Oval 67"/>
            <p:cNvSpPr>
              <a:spLocks noChangeArrowheads="1"/>
            </p:cNvSpPr>
            <p:nvPr/>
          </p:nvSpPr>
          <p:spPr bwMode="auto">
            <a:xfrm>
              <a:off x="2160" y="1023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latin typeface="Arial" panose="020B0604020202020204" pitchFamily="34" charset="0"/>
                </a:rPr>
                <a:t>+</a:t>
              </a:r>
              <a:endParaRPr kumimoji="0" lang="en-US" altLang="zh-CN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68"/>
          <p:cNvGrpSpPr/>
          <p:nvPr/>
        </p:nvGrpSpPr>
        <p:grpSpPr bwMode="auto">
          <a:xfrm>
            <a:off x="0" y="3208338"/>
            <a:ext cx="5754688" cy="2155825"/>
            <a:chOff x="1127" y="1641"/>
            <a:chExt cx="3625" cy="1358"/>
          </a:xfrm>
        </p:grpSpPr>
        <p:sp>
          <p:nvSpPr>
            <p:cNvPr id="34829" name="Line 69"/>
            <p:cNvSpPr>
              <a:spLocks noChangeShapeType="1"/>
            </p:cNvSpPr>
            <p:nvPr/>
          </p:nvSpPr>
          <p:spPr bwMode="auto">
            <a:xfrm>
              <a:off x="2475" y="1900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70"/>
            <p:cNvSpPr>
              <a:spLocks noChangeShapeType="1"/>
            </p:cNvSpPr>
            <p:nvPr/>
          </p:nvSpPr>
          <p:spPr bwMode="auto">
            <a:xfrm>
              <a:off x="2475" y="2324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1" name="Group 71"/>
            <p:cNvGrpSpPr/>
            <p:nvPr/>
          </p:nvGrpSpPr>
          <p:grpSpPr bwMode="auto">
            <a:xfrm>
              <a:off x="4343" y="1824"/>
              <a:ext cx="151" cy="1007"/>
              <a:chOff x="4224" y="2016"/>
              <a:chExt cx="143" cy="818"/>
            </a:xfrm>
          </p:grpSpPr>
          <p:sp>
            <p:nvSpPr>
              <p:cNvPr id="34879" name="Freeform 72"/>
              <p:cNvSpPr/>
              <p:nvPr/>
            </p:nvSpPr>
            <p:spPr bwMode="auto">
              <a:xfrm>
                <a:off x="4224" y="2352"/>
                <a:ext cx="96" cy="482"/>
              </a:xfrm>
              <a:custGeom>
                <a:avLst/>
                <a:gdLst>
                  <a:gd name="T0" fmla="*/ 1660 w 86"/>
                  <a:gd name="T1" fmla="*/ 0 h 458"/>
                  <a:gd name="T2" fmla="*/ 1660 w 86"/>
                  <a:gd name="T3" fmla="*/ 45 h 458"/>
                  <a:gd name="T4" fmla="*/ 1660 w 86"/>
                  <a:gd name="T5" fmla="*/ 75 h 458"/>
                  <a:gd name="T6" fmla="*/ 1652 w 86"/>
                  <a:gd name="T7" fmla="*/ 313 h 458"/>
                  <a:gd name="T8" fmla="*/ 1553 w 86"/>
                  <a:gd name="T9" fmla="*/ 546 h 458"/>
                  <a:gd name="T10" fmla="*/ 1448 w 86"/>
                  <a:gd name="T11" fmla="*/ 776 h 458"/>
                  <a:gd name="T12" fmla="*/ 1236 w 86"/>
                  <a:gd name="T13" fmla="*/ 1001 h 458"/>
                  <a:gd name="T14" fmla="*/ 1011 w 86"/>
                  <a:gd name="T15" fmla="*/ 1223 h 458"/>
                  <a:gd name="T16" fmla="*/ 713 w 86"/>
                  <a:gd name="T17" fmla="*/ 1430 h 458"/>
                  <a:gd name="T18" fmla="*/ 396 w 86"/>
                  <a:gd name="T19" fmla="*/ 1630 h 458"/>
                  <a:gd name="T20" fmla="*/ 0 w 86"/>
                  <a:gd name="T21" fmla="*/ 1819 h 4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"/>
                  <a:gd name="T34" fmla="*/ 0 h 458"/>
                  <a:gd name="T35" fmla="*/ 86 w 86"/>
                  <a:gd name="T36" fmla="*/ 458 h 4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" h="458">
                    <a:moveTo>
                      <a:pt x="86" y="0"/>
                    </a:moveTo>
                    <a:lnTo>
                      <a:pt x="86" y="10"/>
                    </a:lnTo>
                    <a:lnTo>
                      <a:pt x="86" y="20"/>
                    </a:lnTo>
                    <a:lnTo>
                      <a:pt x="85" y="79"/>
                    </a:lnTo>
                    <a:lnTo>
                      <a:pt x="80" y="138"/>
                    </a:lnTo>
                    <a:lnTo>
                      <a:pt x="74" y="196"/>
                    </a:lnTo>
                    <a:lnTo>
                      <a:pt x="64" y="252"/>
                    </a:lnTo>
                    <a:lnTo>
                      <a:pt x="52" y="307"/>
                    </a:lnTo>
                    <a:lnTo>
                      <a:pt x="37" y="360"/>
                    </a:lnTo>
                    <a:lnTo>
                      <a:pt x="20" y="410"/>
                    </a:lnTo>
                    <a:lnTo>
                      <a:pt x="0" y="458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0" name="Freeform 73"/>
              <p:cNvSpPr/>
              <p:nvPr/>
            </p:nvSpPr>
            <p:spPr bwMode="auto">
              <a:xfrm>
                <a:off x="4229" y="2016"/>
                <a:ext cx="91" cy="384"/>
              </a:xfrm>
              <a:custGeom>
                <a:avLst/>
                <a:gdLst>
                  <a:gd name="T0" fmla="*/ 0 w 78"/>
                  <a:gd name="T1" fmla="*/ 0 h 351"/>
                  <a:gd name="T2" fmla="*/ 907 w 78"/>
                  <a:gd name="T3" fmla="*/ 444 h 351"/>
                  <a:gd name="T4" fmla="*/ 1922 w 78"/>
                  <a:gd name="T5" fmla="*/ 914 h 351"/>
                  <a:gd name="T6" fmla="*/ 2643 w 78"/>
                  <a:gd name="T7" fmla="*/ 1388 h 351"/>
                  <a:gd name="T8" fmla="*/ 3382 w 78"/>
                  <a:gd name="T9" fmla="*/ 1878 h 351"/>
                  <a:gd name="T10" fmla="*/ 3946 w 78"/>
                  <a:gd name="T11" fmla="*/ 2388 h 351"/>
                  <a:gd name="T12" fmla="*/ 4433 w 78"/>
                  <a:gd name="T13" fmla="*/ 2907 h 351"/>
                  <a:gd name="T14" fmla="*/ 4717 w 78"/>
                  <a:gd name="T15" fmla="*/ 3422 h 351"/>
                  <a:gd name="T16" fmla="*/ 5027 w 78"/>
                  <a:gd name="T17" fmla="*/ 3971 h 3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351"/>
                  <a:gd name="T29" fmla="*/ 78 w 78"/>
                  <a:gd name="T30" fmla="*/ 351 h 3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351">
                    <a:moveTo>
                      <a:pt x="0" y="0"/>
                    </a:moveTo>
                    <a:lnTo>
                      <a:pt x="15" y="39"/>
                    </a:lnTo>
                    <a:lnTo>
                      <a:pt x="29" y="80"/>
                    </a:lnTo>
                    <a:lnTo>
                      <a:pt x="41" y="122"/>
                    </a:lnTo>
                    <a:lnTo>
                      <a:pt x="52" y="166"/>
                    </a:lnTo>
                    <a:lnTo>
                      <a:pt x="61" y="211"/>
                    </a:lnTo>
                    <a:lnTo>
                      <a:pt x="69" y="257"/>
                    </a:lnTo>
                    <a:lnTo>
                      <a:pt x="74" y="303"/>
                    </a:lnTo>
                    <a:lnTo>
                      <a:pt x="78" y="351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1" name="Freeform 74"/>
              <p:cNvSpPr/>
              <p:nvPr/>
            </p:nvSpPr>
            <p:spPr bwMode="auto">
              <a:xfrm>
                <a:off x="4272" y="2352"/>
                <a:ext cx="95" cy="96"/>
              </a:xfrm>
              <a:custGeom>
                <a:avLst/>
                <a:gdLst>
                  <a:gd name="T0" fmla="*/ 0 w 67"/>
                  <a:gd name="T1" fmla="*/ 2 h 100"/>
                  <a:gd name="T2" fmla="*/ 457249 w 67"/>
                  <a:gd name="T3" fmla="*/ 33 h 100"/>
                  <a:gd name="T4" fmla="*/ 832075 w 67"/>
                  <a:gd name="T5" fmla="*/ 0 h 100"/>
                  <a:gd name="T6" fmla="*/ 440535 w 67"/>
                  <a:gd name="T7" fmla="*/ 12 h 100"/>
                  <a:gd name="T8" fmla="*/ 0 w 67"/>
                  <a:gd name="T9" fmla="*/ 2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0"/>
                  <a:gd name="T17" fmla="*/ 67 w 67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0">
                    <a:moveTo>
                      <a:pt x="0" y="2"/>
                    </a:moveTo>
                    <a:lnTo>
                      <a:pt x="37" y="100"/>
                    </a:lnTo>
                    <a:lnTo>
                      <a:pt x="67" y="0"/>
                    </a:lnTo>
                    <a:lnTo>
                      <a:pt x="35" y="3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00CC"/>
              </a:solidFill>
              <a:ln w="28575">
                <a:solidFill>
                  <a:srgbClr val="CC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2" name="Group 75"/>
            <p:cNvGrpSpPr/>
            <p:nvPr/>
          </p:nvGrpSpPr>
          <p:grpSpPr bwMode="auto">
            <a:xfrm>
              <a:off x="4343" y="1824"/>
              <a:ext cx="409" cy="1008"/>
              <a:chOff x="4224" y="1960"/>
              <a:chExt cx="480" cy="869"/>
            </a:xfrm>
          </p:grpSpPr>
          <p:sp>
            <p:nvSpPr>
              <p:cNvPr id="34876" name="Freeform 76"/>
              <p:cNvSpPr/>
              <p:nvPr/>
            </p:nvSpPr>
            <p:spPr bwMode="auto">
              <a:xfrm>
                <a:off x="4224" y="2448"/>
                <a:ext cx="393" cy="381"/>
              </a:xfrm>
              <a:custGeom>
                <a:avLst/>
                <a:gdLst>
                  <a:gd name="T0" fmla="*/ 393 w 393"/>
                  <a:gd name="T1" fmla="*/ 0 h 381"/>
                  <a:gd name="T2" fmla="*/ 387 w 393"/>
                  <a:gd name="T3" fmla="*/ 40 h 381"/>
                  <a:gd name="T4" fmla="*/ 378 w 393"/>
                  <a:gd name="T5" fmla="*/ 79 h 381"/>
                  <a:gd name="T6" fmla="*/ 366 w 393"/>
                  <a:gd name="T7" fmla="*/ 116 h 381"/>
                  <a:gd name="T8" fmla="*/ 351 w 393"/>
                  <a:gd name="T9" fmla="*/ 152 h 381"/>
                  <a:gd name="T10" fmla="*/ 333 w 393"/>
                  <a:gd name="T11" fmla="*/ 185 h 381"/>
                  <a:gd name="T12" fmla="*/ 313 w 393"/>
                  <a:gd name="T13" fmla="*/ 216 h 381"/>
                  <a:gd name="T14" fmla="*/ 291 w 393"/>
                  <a:gd name="T15" fmla="*/ 246 h 381"/>
                  <a:gd name="T16" fmla="*/ 266 w 393"/>
                  <a:gd name="T17" fmla="*/ 272 h 381"/>
                  <a:gd name="T18" fmla="*/ 240 w 393"/>
                  <a:gd name="T19" fmla="*/ 296 h 381"/>
                  <a:gd name="T20" fmla="*/ 212 w 393"/>
                  <a:gd name="T21" fmla="*/ 318 h 381"/>
                  <a:gd name="T22" fmla="*/ 182 w 393"/>
                  <a:gd name="T23" fmla="*/ 337 h 381"/>
                  <a:gd name="T24" fmla="*/ 150 w 393"/>
                  <a:gd name="T25" fmla="*/ 352 h 381"/>
                  <a:gd name="T26" fmla="*/ 117 w 393"/>
                  <a:gd name="T27" fmla="*/ 365 h 381"/>
                  <a:gd name="T28" fmla="*/ 83 w 393"/>
                  <a:gd name="T29" fmla="*/ 374 h 381"/>
                  <a:gd name="T30" fmla="*/ 48 w 393"/>
                  <a:gd name="T31" fmla="*/ 379 h 381"/>
                  <a:gd name="T32" fmla="*/ 12 w 393"/>
                  <a:gd name="T33" fmla="*/ 381 h 381"/>
                  <a:gd name="T34" fmla="*/ 0 w 393"/>
                  <a:gd name="T35" fmla="*/ 381 h 3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3"/>
                  <a:gd name="T55" fmla="*/ 0 h 381"/>
                  <a:gd name="T56" fmla="*/ 393 w 393"/>
                  <a:gd name="T57" fmla="*/ 381 h 3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3" h="381">
                    <a:moveTo>
                      <a:pt x="393" y="0"/>
                    </a:moveTo>
                    <a:lnTo>
                      <a:pt x="387" y="40"/>
                    </a:lnTo>
                    <a:lnTo>
                      <a:pt x="378" y="79"/>
                    </a:lnTo>
                    <a:lnTo>
                      <a:pt x="366" y="116"/>
                    </a:lnTo>
                    <a:lnTo>
                      <a:pt x="351" y="152"/>
                    </a:lnTo>
                    <a:lnTo>
                      <a:pt x="333" y="185"/>
                    </a:lnTo>
                    <a:lnTo>
                      <a:pt x="313" y="216"/>
                    </a:lnTo>
                    <a:lnTo>
                      <a:pt x="291" y="246"/>
                    </a:lnTo>
                    <a:lnTo>
                      <a:pt x="266" y="272"/>
                    </a:lnTo>
                    <a:lnTo>
                      <a:pt x="240" y="296"/>
                    </a:lnTo>
                    <a:lnTo>
                      <a:pt x="212" y="318"/>
                    </a:lnTo>
                    <a:lnTo>
                      <a:pt x="182" y="337"/>
                    </a:lnTo>
                    <a:lnTo>
                      <a:pt x="150" y="352"/>
                    </a:lnTo>
                    <a:lnTo>
                      <a:pt x="117" y="365"/>
                    </a:lnTo>
                    <a:lnTo>
                      <a:pt x="83" y="374"/>
                    </a:lnTo>
                    <a:lnTo>
                      <a:pt x="48" y="379"/>
                    </a:lnTo>
                    <a:lnTo>
                      <a:pt x="12" y="381"/>
                    </a:lnTo>
                    <a:lnTo>
                      <a:pt x="0" y="381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7" name="Freeform 77"/>
              <p:cNvSpPr/>
              <p:nvPr/>
            </p:nvSpPr>
            <p:spPr bwMode="auto">
              <a:xfrm>
                <a:off x="4236" y="1960"/>
                <a:ext cx="384" cy="447"/>
              </a:xfrm>
              <a:custGeom>
                <a:avLst/>
                <a:gdLst>
                  <a:gd name="T0" fmla="*/ 0 w 384"/>
                  <a:gd name="T1" fmla="*/ 0 h 447"/>
                  <a:gd name="T2" fmla="*/ 20 w 384"/>
                  <a:gd name="T3" fmla="*/ 1 h 447"/>
                  <a:gd name="T4" fmla="*/ 39 w 384"/>
                  <a:gd name="T5" fmla="*/ 2 h 447"/>
                  <a:gd name="T6" fmla="*/ 58 w 384"/>
                  <a:gd name="T7" fmla="*/ 5 h 447"/>
                  <a:gd name="T8" fmla="*/ 77 w 384"/>
                  <a:gd name="T9" fmla="*/ 9 h 447"/>
                  <a:gd name="T10" fmla="*/ 96 w 384"/>
                  <a:gd name="T11" fmla="*/ 14 h 447"/>
                  <a:gd name="T12" fmla="*/ 114 w 384"/>
                  <a:gd name="T13" fmla="*/ 20 h 447"/>
                  <a:gd name="T14" fmla="*/ 149 w 384"/>
                  <a:gd name="T15" fmla="*/ 34 h 447"/>
                  <a:gd name="T16" fmla="*/ 183 w 384"/>
                  <a:gd name="T17" fmla="*/ 53 h 447"/>
                  <a:gd name="T18" fmla="*/ 215 w 384"/>
                  <a:gd name="T19" fmla="*/ 74 h 447"/>
                  <a:gd name="T20" fmla="*/ 244 w 384"/>
                  <a:gd name="T21" fmla="*/ 99 h 447"/>
                  <a:gd name="T22" fmla="*/ 272 w 384"/>
                  <a:gd name="T23" fmla="*/ 128 h 447"/>
                  <a:gd name="T24" fmla="*/ 296 w 384"/>
                  <a:gd name="T25" fmla="*/ 158 h 447"/>
                  <a:gd name="T26" fmla="*/ 318 w 384"/>
                  <a:gd name="T27" fmla="*/ 192 h 447"/>
                  <a:gd name="T28" fmla="*/ 338 w 384"/>
                  <a:gd name="T29" fmla="*/ 228 h 447"/>
                  <a:gd name="T30" fmla="*/ 354 w 384"/>
                  <a:gd name="T31" fmla="*/ 266 h 447"/>
                  <a:gd name="T32" fmla="*/ 367 w 384"/>
                  <a:gd name="T33" fmla="*/ 306 h 447"/>
                  <a:gd name="T34" fmla="*/ 376 w 384"/>
                  <a:gd name="T35" fmla="*/ 347 h 447"/>
                  <a:gd name="T36" fmla="*/ 382 w 384"/>
                  <a:gd name="T37" fmla="*/ 391 h 447"/>
                  <a:gd name="T38" fmla="*/ 384 w 384"/>
                  <a:gd name="T39" fmla="*/ 413 h 447"/>
                  <a:gd name="T40" fmla="*/ 384 w 384"/>
                  <a:gd name="T41" fmla="*/ 435 h 447"/>
                  <a:gd name="T42" fmla="*/ 384 w 384"/>
                  <a:gd name="T43" fmla="*/ 441 h 447"/>
                  <a:gd name="T44" fmla="*/ 383 w 384"/>
                  <a:gd name="T45" fmla="*/ 447 h 4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4"/>
                  <a:gd name="T70" fmla="*/ 0 h 447"/>
                  <a:gd name="T71" fmla="*/ 384 w 384"/>
                  <a:gd name="T72" fmla="*/ 447 h 44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4" h="447">
                    <a:moveTo>
                      <a:pt x="0" y="0"/>
                    </a:moveTo>
                    <a:lnTo>
                      <a:pt x="20" y="1"/>
                    </a:lnTo>
                    <a:lnTo>
                      <a:pt x="39" y="2"/>
                    </a:lnTo>
                    <a:lnTo>
                      <a:pt x="58" y="5"/>
                    </a:lnTo>
                    <a:lnTo>
                      <a:pt x="77" y="9"/>
                    </a:lnTo>
                    <a:lnTo>
                      <a:pt x="96" y="14"/>
                    </a:lnTo>
                    <a:lnTo>
                      <a:pt x="114" y="20"/>
                    </a:lnTo>
                    <a:lnTo>
                      <a:pt x="149" y="34"/>
                    </a:lnTo>
                    <a:lnTo>
                      <a:pt x="183" y="53"/>
                    </a:lnTo>
                    <a:lnTo>
                      <a:pt x="215" y="74"/>
                    </a:lnTo>
                    <a:lnTo>
                      <a:pt x="244" y="99"/>
                    </a:lnTo>
                    <a:lnTo>
                      <a:pt x="272" y="128"/>
                    </a:lnTo>
                    <a:lnTo>
                      <a:pt x="296" y="158"/>
                    </a:lnTo>
                    <a:lnTo>
                      <a:pt x="318" y="192"/>
                    </a:lnTo>
                    <a:lnTo>
                      <a:pt x="338" y="228"/>
                    </a:lnTo>
                    <a:lnTo>
                      <a:pt x="354" y="266"/>
                    </a:lnTo>
                    <a:lnTo>
                      <a:pt x="367" y="306"/>
                    </a:lnTo>
                    <a:lnTo>
                      <a:pt x="376" y="347"/>
                    </a:lnTo>
                    <a:lnTo>
                      <a:pt x="382" y="391"/>
                    </a:lnTo>
                    <a:lnTo>
                      <a:pt x="384" y="413"/>
                    </a:lnTo>
                    <a:lnTo>
                      <a:pt x="384" y="435"/>
                    </a:lnTo>
                    <a:lnTo>
                      <a:pt x="384" y="441"/>
                    </a:lnTo>
                    <a:lnTo>
                      <a:pt x="383" y="447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8" name="Freeform 78"/>
              <p:cNvSpPr/>
              <p:nvPr/>
            </p:nvSpPr>
            <p:spPr bwMode="auto">
              <a:xfrm>
                <a:off x="4560" y="2352"/>
                <a:ext cx="144" cy="148"/>
              </a:xfrm>
              <a:custGeom>
                <a:avLst/>
                <a:gdLst>
                  <a:gd name="T0" fmla="*/ 0 w 67"/>
                  <a:gd name="T1" fmla="*/ 0 h 102"/>
                  <a:gd name="T2" fmla="*/ 2147483646 w 67"/>
                  <a:gd name="T3" fmla="*/ 2366182 h 102"/>
                  <a:gd name="T4" fmla="*/ 2147483646 w 67"/>
                  <a:gd name="T5" fmla="*/ 147475 h 102"/>
                  <a:gd name="T6" fmla="*/ 2147483646 w 67"/>
                  <a:gd name="T7" fmla="*/ 776943 h 102"/>
                  <a:gd name="T8" fmla="*/ 0 w 67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2"/>
                  <a:gd name="T17" fmla="*/ 67 w 6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2">
                    <a:moveTo>
                      <a:pt x="0" y="0"/>
                    </a:moveTo>
                    <a:lnTo>
                      <a:pt x="25" y="102"/>
                    </a:lnTo>
                    <a:lnTo>
                      <a:pt x="67" y="6"/>
                    </a:lnTo>
                    <a:lnTo>
                      <a:pt x="3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9525">
                <a:solidFill>
                  <a:srgbClr val="CC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3" name="Line 79"/>
            <p:cNvSpPr>
              <a:spLocks noChangeShapeType="1"/>
            </p:cNvSpPr>
            <p:nvPr/>
          </p:nvSpPr>
          <p:spPr bwMode="auto">
            <a:xfrm>
              <a:off x="1723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Freeform 80"/>
            <p:cNvSpPr/>
            <p:nvPr/>
          </p:nvSpPr>
          <p:spPr bwMode="auto">
            <a:xfrm>
              <a:off x="1671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81"/>
            <p:cNvSpPr>
              <a:spLocks noChangeShapeType="1"/>
            </p:cNvSpPr>
            <p:nvPr/>
          </p:nvSpPr>
          <p:spPr bwMode="auto">
            <a:xfrm>
              <a:off x="1723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82"/>
            <p:cNvSpPr>
              <a:spLocks noChangeShapeType="1"/>
            </p:cNvSpPr>
            <p:nvPr/>
          </p:nvSpPr>
          <p:spPr bwMode="auto">
            <a:xfrm>
              <a:off x="1967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83"/>
            <p:cNvSpPr/>
            <p:nvPr/>
          </p:nvSpPr>
          <p:spPr bwMode="auto">
            <a:xfrm>
              <a:off x="1915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84"/>
            <p:cNvSpPr>
              <a:spLocks noChangeShapeType="1"/>
            </p:cNvSpPr>
            <p:nvPr/>
          </p:nvSpPr>
          <p:spPr bwMode="auto">
            <a:xfrm>
              <a:off x="1967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85"/>
            <p:cNvSpPr>
              <a:spLocks noChangeShapeType="1"/>
            </p:cNvSpPr>
            <p:nvPr/>
          </p:nvSpPr>
          <p:spPr bwMode="auto">
            <a:xfrm>
              <a:off x="2219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Freeform 86"/>
            <p:cNvSpPr/>
            <p:nvPr/>
          </p:nvSpPr>
          <p:spPr bwMode="auto">
            <a:xfrm>
              <a:off x="2168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87"/>
            <p:cNvSpPr>
              <a:spLocks noChangeShapeType="1"/>
            </p:cNvSpPr>
            <p:nvPr/>
          </p:nvSpPr>
          <p:spPr bwMode="auto">
            <a:xfrm>
              <a:off x="2219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88"/>
            <p:cNvSpPr>
              <a:spLocks noChangeShapeType="1"/>
            </p:cNvSpPr>
            <p:nvPr/>
          </p:nvSpPr>
          <p:spPr bwMode="auto">
            <a:xfrm>
              <a:off x="2716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Freeform 89"/>
            <p:cNvSpPr/>
            <p:nvPr/>
          </p:nvSpPr>
          <p:spPr bwMode="auto">
            <a:xfrm>
              <a:off x="2664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90"/>
            <p:cNvSpPr>
              <a:spLocks noChangeShapeType="1"/>
            </p:cNvSpPr>
            <p:nvPr/>
          </p:nvSpPr>
          <p:spPr bwMode="auto">
            <a:xfrm>
              <a:off x="2716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91"/>
            <p:cNvSpPr>
              <a:spLocks noChangeShapeType="1"/>
            </p:cNvSpPr>
            <p:nvPr/>
          </p:nvSpPr>
          <p:spPr bwMode="auto">
            <a:xfrm>
              <a:off x="2960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Freeform 92"/>
            <p:cNvSpPr/>
            <p:nvPr/>
          </p:nvSpPr>
          <p:spPr bwMode="auto">
            <a:xfrm>
              <a:off x="2909" y="2209"/>
              <a:ext cx="100" cy="127"/>
            </a:xfrm>
            <a:custGeom>
              <a:avLst/>
              <a:gdLst>
                <a:gd name="T0" fmla="*/ 0 w 67"/>
                <a:gd name="T1" fmla="*/ 0 h 99"/>
                <a:gd name="T2" fmla="*/ 1686979 w 67"/>
                <a:gd name="T3" fmla="*/ 82397 h 99"/>
                <a:gd name="T4" fmla="*/ 3311385 w 67"/>
                <a:gd name="T5" fmla="*/ 0 h 99"/>
                <a:gd name="T6" fmla="*/ 1686979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93"/>
            <p:cNvSpPr>
              <a:spLocks noChangeShapeType="1"/>
            </p:cNvSpPr>
            <p:nvPr/>
          </p:nvSpPr>
          <p:spPr bwMode="auto">
            <a:xfrm>
              <a:off x="2960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94"/>
            <p:cNvSpPr>
              <a:spLocks noChangeShapeType="1"/>
            </p:cNvSpPr>
            <p:nvPr/>
          </p:nvSpPr>
          <p:spPr bwMode="auto">
            <a:xfrm>
              <a:off x="3207" y="1900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95"/>
            <p:cNvSpPr/>
            <p:nvPr/>
          </p:nvSpPr>
          <p:spPr bwMode="auto">
            <a:xfrm>
              <a:off x="3153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96"/>
            <p:cNvSpPr>
              <a:spLocks noChangeShapeType="1"/>
            </p:cNvSpPr>
            <p:nvPr/>
          </p:nvSpPr>
          <p:spPr bwMode="auto">
            <a:xfrm>
              <a:off x="3204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97"/>
            <p:cNvSpPr>
              <a:spLocks noChangeShapeType="1"/>
            </p:cNvSpPr>
            <p:nvPr/>
          </p:nvSpPr>
          <p:spPr bwMode="auto">
            <a:xfrm>
              <a:off x="3457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Freeform 98"/>
            <p:cNvSpPr/>
            <p:nvPr/>
          </p:nvSpPr>
          <p:spPr bwMode="auto">
            <a:xfrm>
              <a:off x="3405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99"/>
            <p:cNvSpPr>
              <a:spLocks noChangeShapeType="1"/>
            </p:cNvSpPr>
            <p:nvPr/>
          </p:nvSpPr>
          <p:spPr bwMode="auto">
            <a:xfrm>
              <a:off x="3457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100"/>
            <p:cNvSpPr>
              <a:spLocks noChangeShapeType="1"/>
            </p:cNvSpPr>
            <p:nvPr/>
          </p:nvSpPr>
          <p:spPr bwMode="auto">
            <a:xfrm>
              <a:off x="3709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Freeform 101"/>
            <p:cNvSpPr/>
            <p:nvPr/>
          </p:nvSpPr>
          <p:spPr bwMode="auto">
            <a:xfrm>
              <a:off x="3657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Line 102"/>
            <p:cNvSpPr>
              <a:spLocks noChangeShapeType="1"/>
            </p:cNvSpPr>
            <p:nvPr/>
          </p:nvSpPr>
          <p:spPr bwMode="auto">
            <a:xfrm>
              <a:off x="3709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103"/>
            <p:cNvSpPr>
              <a:spLocks noChangeShapeType="1"/>
            </p:cNvSpPr>
            <p:nvPr/>
          </p:nvSpPr>
          <p:spPr bwMode="auto">
            <a:xfrm>
              <a:off x="3961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Freeform 104"/>
            <p:cNvSpPr/>
            <p:nvPr/>
          </p:nvSpPr>
          <p:spPr bwMode="auto">
            <a:xfrm>
              <a:off x="3910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105"/>
            <p:cNvSpPr>
              <a:spLocks noChangeShapeType="1"/>
            </p:cNvSpPr>
            <p:nvPr/>
          </p:nvSpPr>
          <p:spPr bwMode="auto">
            <a:xfrm>
              <a:off x="3961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106"/>
            <p:cNvSpPr>
              <a:spLocks noChangeShapeType="1"/>
            </p:cNvSpPr>
            <p:nvPr/>
          </p:nvSpPr>
          <p:spPr bwMode="auto">
            <a:xfrm>
              <a:off x="4214" y="1901"/>
              <a:ext cx="1" cy="35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Freeform 107"/>
            <p:cNvSpPr/>
            <p:nvPr/>
          </p:nvSpPr>
          <p:spPr bwMode="auto">
            <a:xfrm>
              <a:off x="4162" y="2209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Line 108"/>
            <p:cNvSpPr>
              <a:spLocks noChangeShapeType="1"/>
            </p:cNvSpPr>
            <p:nvPr/>
          </p:nvSpPr>
          <p:spPr bwMode="auto">
            <a:xfrm>
              <a:off x="4214" y="2325"/>
              <a:ext cx="1" cy="53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63" name="Group 109"/>
            <p:cNvGrpSpPr/>
            <p:nvPr/>
          </p:nvGrpSpPr>
          <p:grpSpPr bwMode="auto">
            <a:xfrm flipH="1">
              <a:off x="1415" y="1824"/>
              <a:ext cx="152" cy="1007"/>
              <a:chOff x="4224" y="2016"/>
              <a:chExt cx="143" cy="818"/>
            </a:xfrm>
          </p:grpSpPr>
          <p:sp>
            <p:nvSpPr>
              <p:cNvPr id="34873" name="Freeform 110"/>
              <p:cNvSpPr/>
              <p:nvPr/>
            </p:nvSpPr>
            <p:spPr bwMode="auto">
              <a:xfrm>
                <a:off x="4224" y="2352"/>
                <a:ext cx="96" cy="482"/>
              </a:xfrm>
              <a:custGeom>
                <a:avLst/>
                <a:gdLst>
                  <a:gd name="T0" fmla="*/ 1660 w 86"/>
                  <a:gd name="T1" fmla="*/ 0 h 458"/>
                  <a:gd name="T2" fmla="*/ 1660 w 86"/>
                  <a:gd name="T3" fmla="*/ 45 h 458"/>
                  <a:gd name="T4" fmla="*/ 1660 w 86"/>
                  <a:gd name="T5" fmla="*/ 75 h 458"/>
                  <a:gd name="T6" fmla="*/ 1652 w 86"/>
                  <a:gd name="T7" fmla="*/ 313 h 458"/>
                  <a:gd name="T8" fmla="*/ 1553 w 86"/>
                  <a:gd name="T9" fmla="*/ 546 h 458"/>
                  <a:gd name="T10" fmla="*/ 1448 w 86"/>
                  <a:gd name="T11" fmla="*/ 776 h 458"/>
                  <a:gd name="T12" fmla="*/ 1236 w 86"/>
                  <a:gd name="T13" fmla="*/ 1001 h 458"/>
                  <a:gd name="T14" fmla="*/ 1011 w 86"/>
                  <a:gd name="T15" fmla="*/ 1223 h 458"/>
                  <a:gd name="T16" fmla="*/ 713 w 86"/>
                  <a:gd name="T17" fmla="*/ 1430 h 458"/>
                  <a:gd name="T18" fmla="*/ 396 w 86"/>
                  <a:gd name="T19" fmla="*/ 1630 h 458"/>
                  <a:gd name="T20" fmla="*/ 0 w 86"/>
                  <a:gd name="T21" fmla="*/ 1819 h 4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"/>
                  <a:gd name="T34" fmla="*/ 0 h 458"/>
                  <a:gd name="T35" fmla="*/ 86 w 86"/>
                  <a:gd name="T36" fmla="*/ 458 h 4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" h="458">
                    <a:moveTo>
                      <a:pt x="86" y="0"/>
                    </a:moveTo>
                    <a:lnTo>
                      <a:pt x="86" y="10"/>
                    </a:lnTo>
                    <a:lnTo>
                      <a:pt x="86" y="20"/>
                    </a:lnTo>
                    <a:lnTo>
                      <a:pt x="85" y="79"/>
                    </a:lnTo>
                    <a:lnTo>
                      <a:pt x="80" y="138"/>
                    </a:lnTo>
                    <a:lnTo>
                      <a:pt x="74" y="196"/>
                    </a:lnTo>
                    <a:lnTo>
                      <a:pt x="64" y="252"/>
                    </a:lnTo>
                    <a:lnTo>
                      <a:pt x="52" y="307"/>
                    </a:lnTo>
                    <a:lnTo>
                      <a:pt x="37" y="360"/>
                    </a:lnTo>
                    <a:lnTo>
                      <a:pt x="20" y="410"/>
                    </a:lnTo>
                    <a:lnTo>
                      <a:pt x="0" y="458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4" name="Freeform 111"/>
              <p:cNvSpPr/>
              <p:nvPr/>
            </p:nvSpPr>
            <p:spPr bwMode="auto">
              <a:xfrm>
                <a:off x="4229" y="2016"/>
                <a:ext cx="91" cy="384"/>
              </a:xfrm>
              <a:custGeom>
                <a:avLst/>
                <a:gdLst>
                  <a:gd name="T0" fmla="*/ 0 w 78"/>
                  <a:gd name="T1" fmla="*/ 0 h 351"/>
                  <a:gd name="T2" fmla="*/ 907 w 78"/>
                  <a:gd name="T3" fmla="*/ 444 h 351"/>
                  <a:gd name="T4" fmla="*/ 1922 w 78"/>
                  <a:gd name="T5" fmla="*/ 914 h 351"/>
                  <a:gd name="T6" fmla="*/ 2643 w 78"/>
                  <a:gd name="T7" fmla="*/ 1388 h 351"/>
                  <a:gd name="T8" fmla="*/ 3382 w 78"/>
                  <a:gd name="T9" fmla="*/ 1878 h 351"/>
                  <a:gd name="T10" fmla="*/ 3946 w 78"/>
                  <a:gd name="T11" fmla="*/ 2388 h 351"/>
                  <a:gd name="T12" fmla="*/ 4433 w 78"/>
                  <a:gd name="T13" fmla="*/ 2907 h 351"/>
                  <a:gd name="T14" fmla="*/ 4717 w 78"/>
                  <a:gd name="T15" fmla="*/ 3422 h 351"/>
                  <a:gd name="T16" fmla="*/ 5027 w 78"/>
                  <a:gd name="T17" fmla="*/ 3971 h 3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351"/>
                  <a:gd name="T29" fmla="*/ 78 w 78"/>
                  <a:gd name="T30" fmla="*/ 351 h 3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351">
                    <a:moveTo>
                      <a:pt x="0" y="0"/>
                    </a:moveTo>
                    <a:lnTo>
                      <a:pt x="15" y="39"/>
                    </a:lnTo>
                    <a:lnTo>
                      <a:pt x="29" y="80"/>
                    </a:lnTo>
                    <a:lnTo>
                      <a:pt x="41" y="122"/>
                    </a:lnTo>
                    <a:lnTo>
                      <a:pt x="52" y="166"/>
                    </a:lnTo>
                    <a:lnTo>
                      <a:pt x="61" y="211"/>
                    </a:lnTo>
                    <a:lnTo>
                      <a:pt x="69" y="257"/>
                    </a:lnTo>
                    <a:lnTo>
                      <a:pt x="74" y="303"/>
                    </a:lnTo>
                    <a:lnTo>
                      <a:pt x="78" y="351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5" name="Freeform 112"/>
              <p:cNvSpPr/>
              <p:nvPr/>
            </p:nvSpPr>
            <p:spPr bwMode="auto">
              <a:xfrm>
                <a:off x="4272" y="2352"/>
                <a:ext cx="95" cy="96"/>
              </a:xfrm>
              <a:custGeom>
                <a:avLst/>
                <a:gdLst>
                  <a:gd name="T0" fmla="*/ 0 w 67"/>
                  <a:gd name="T1" fmla="*/ 2 h 100"/>
                  <a:gd name="T2" fmla="*/ 457249 w 67"/>
                  <a:gd name="T3" fmla="*/ 33 h 100"/>
                  <a:gd name="T4" fmla="*/ 832075 w 67"/>
                  <a:gd name="T5" fmla="*/ 0 h 100"/>
                  <a:gd name="T6" fmla="*/ 440535 w 67"/>
                  <a:gd name="T7" fmla="*/ 12 h 100"/>
                  <a:gd name="T8" fmla="*/ 0 w 67"/>
                  <a:gd name="T9" fmla="*/ 2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0"/>
                  <a:gd name="T17" fmla="*/ 67 w 67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0">
                    <a:moveTo>
                      <a:pt x="0" y="2"/>
                    </a:moveTo>
                    <a:lnTo>
                      <a:pt x="37" y="100"/>
                    </a:lnTo>
                    <a:lnTo>
                      <a:pt x="67" y="0"/>
                    </a:lnTo>
                    <a:lnTo>
                      <a:pt x="35" y="3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00CC"/>
              </a:solidFill>
              <a:ln w="28575">
                <a:solidFill>
                  <a:srgbClr val="CC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64" name="Group 113"/>
            <p:cNvGrpSpPr/>
            <p:nvPr/>
          </p:nvGrpSpPr>
          <p:grpSpPr bwMode="auto">
            <a:xfrm flipH="1">
              <a:off x="1127" y="1824"/>
              <a:ext cx="457" cy="1008"/>
              <a:chOff x="4224" y="1960"/>
              <a:chExt cx="480" cy="869"/>
            </a:xfrm>
          </p:grpSpPr>
          <p:sp>
            <p:nvSpPr>
              <p:cNvPr id="34870" name="Freeform 114"/>
              <p:cNvSpPr/>
              <p:nvPr/>
            </p:nvSpPr>
            <p:spPr bwMode="auto">
              <a:xfrm>
                <a:off x="4224" y="2448"/>
                <a:ext cx="393" cy="381"/>
              </a:xfrm>
              <a:custGeom>
                <a:avLst/>
                <a:gdLst>
                  <a:gd name="T0" fmla="*/ 393 w 393"/>
                  <a:gd name="T1" fmla="*/ 0 h 381"/>
                  <a:gd name="T2" fmla="*/ 387 w 393"/>
                  <a:gd name="T3" fmla="*/ 40 h 381"/>
                  <a:gd name="T4" fmla="*/ 378 w 393"/>
                  <a:gd name="T5" fmla="*/ 79 h 381"/>
                  <a:gd name="T6" fmla="*/ 366 w 393"/>
                  <a:gd name="T7" fmla="*/ 116 h 381"/>
                  <a:gd name="T8" fmla="*/ 351 w 393"/>
                  <a:gd name="T9" fmla="*/ 152 h 381"/>
                  <a:gd name="T10" fmla="*/ 333 w 393"/>
                  <a:gd name="T11" fmla="*/ 185 h 381"/>
                  <a:gd name="T12" fmla="*/ 313 w 393"/>
                  <a:gd name="T13" fmla="*/ 216 h 381"/>
                  <a:gd name="T14" fmla="*/ 291 w 393"/>
                  <a:gd name="T15" fmla="*/ 246 h 381"/>
                  <a:gd name="T16" fmla="*/ 266 w 393"/>
                  <a:gd name="T17" fmla="*/ 272 h 381"/>
                  <a:gd name="T18" fmla="*/ 240 w 393"/>
                  <a:gd name="T19" fmla="*/ 296 h 381"/>
                  <a:gd name="T20" fmla="*/ 212 w 393"/>
                  <a:gd name="T21" fmla="*/ 318 h 381"/>
                  <a:gd name="T22" fmla="*/ 182 w 393"/>
                  <a:gd name="T23" fmla="*/ 337 h 381"/>
                  <a:gd name="T24" fmla="*/ 150 w 393"/>
                  <a:gd name="T25" fmla="*/ 352 h 381"/>
                  <a:gd name="T26" fmla="*/ 117 w 393"/>
                  <a:gd name="T27" fmla="*/ 365 h 381"/>
                  <a:gd name="T28" fmla="*/ 83 w 393"/>
                  <a:gd name="T29" fmla="*/ 374 h 381"/>
                  <a:gd name="T30" fmla="*/ 48 w 393"/>
                  <a:gd name="T31" fmla="*/ 379 h 381"/>
                  <a:gd name="T32" fmla="*/ 12 w 393"/>
                  <a:gd name="T33" fmla="*/ 381 h 381"/>
                  <a:gd name="T34" fmla="*/ 0 w 393"/>
                  <a:gd name="T35" fmla="*/ 381 h 3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3"/>
                  <a:gd name="T55" fmla="*/ 0 h 381"/>
                  <a:gd name="T56" fmla="*/ 393 w 393"/>
                  <a:gd name="T57" fmla="*/ 381 h 3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3" h="381">
                    <a:moveTo>
                      <a:pt x="393" y="0"/>
                    </a:moveTo>
                    <a:lnTo>
                      <a:pt x="387" y="40"/>
                    </a:lnTo>
                    <a:lnTo>
                      <a:pt x="378" y="79"/>
                    </a:lnTo>
                    <a:lnTo>
                      <a:pt x="366" y="116"/>
                    </a:lnTo>
                    <a:lnTo>
                      <a:pt x="351" y="152"/>
                    </a:lnTo>
                    <a:lnTo>
                      <a:pt x="333" y="185"/>
                    </a:lnTo>
                    <a:lnTo>
                      <a:pt x="313" y="216"/>
                    </a:lnTo>
                    <a:lnTo>
                      <a:pt x="291" y="246"/>
                    </a:lnTo>
                    <a:lnTo>
                      <a:pt x="266" y="272"/>
                    </a:lnTo>
                    <a:lnTo>
                      <a:pt x="240" y="296"/>
                    </a:lnTo>
                    <a:lnTo>
                      <a:pt x="212" y="318"/>
                    </a:lnTo>
                    <a:lnTo>
                      <a:pt x="182" y="337"/>
                    </a:lnTo>
                    <a:lnTo>
                      <a:pt x="150" y="352"/>
                    </a:lnTo>
                    <a:lnTo>
                      <a:pt x="117" y="365"/>
                    </a:lnTo>
                    <a:lnTo>
                      <a:pt x="83" y="374"/>
                    </a:lnTo>
                    <a:lnTo>
                      <a:pt x="48" y="379"/>
                    </a:lnTo>
                    <a:lnTo>
                      <a:pt x="12" y="381"/>
                    </a:lnTo>
                    <a:lnTo>
                      <a:pt x="0" y="381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1" name="Freeform 115"/>
              <p:cNvSpPr/>
              <p:nvPr/>
            </p:nvSpPr>
            <p:spPr bwMode="auto">
              <a:xfrm>
                <a:off x="4236" y="1960"/>
                <a:ext cx="384" cy="447"/>
              </a:xfrm>
              <a:custGeom>
                <a:avLst/>
                <a:gdLst>
                  <a:gd name="T0" fmla="*/ 0 w 384"/>
                  <a:gd name="T1" fmla="*/ 0 h 447"/>
                  <a:gd name="T2" fmla="*/ 20 w 384"/>
                  <a:gd name="T3" fmla="*/ 1 h 447"/>
                  <a:gd name="T4" fmla="*/ 39 w 384"/>
                  <a:gd name="T5" fmla="*/ 2 h 447"/>
                  <a:gd name="T6" fmla="*/ 58 w 384"/>
                  <a:gd name="T7" fmla="*/ 5 h 447"/>
                  <a:gd name="T8" fmla="*/ 77 w 384"/>
                  <a:gd name="T9" fmla="*/ 9 h 447"/>
                  <a:gd name="T10" fmla="*/ 96 w 384"/>
                  <a:gd name="T11" fmla="*/ 14 h 447"/>
                  <a:gd name="T12" fmla="*/ 114 w 384"/>
                  <a:gd name="T13" fmla="*/ 20 h 447"/>
                  <a:gd name="T14" fmla="*/ 149 w 384"/>
                  <a:gd name="T15" fmla="*/ 34 h 447"/>
                  <a:gd name="T16" fmla="*/ 183 w 384"/>
                  <a:gd name="T17" fmla="*/ 53 h 447"/>
                  <a:gd name="T18" fmla="*/ 215 w 384"/>
                  <a:gd name="T19" fmla="*/ 74 h 447"/>
                  <a:gd name="T20" fmla="*/ 244 w 384"/>
                  <a:gd name="T21" fmla="*/ 99 h 447"/>
                  <a:gd name="T22" fmla="*/ 272 w 384"/>
                  <a:gd name="T23" fmla="*/ 128 h 447"/>
                  <a:gd name="T24" fmla="*/ 296 w 384"/>
                  <a:gd name="T25" fmla="*/ 158 h 447"/>
                  <a:gd name="T26" fmla="*/ 318 w 384"/>
                  <a:gd name="T27" fmla="*/ 192 h 447"/>
                  <a:gd name="T28" fmla="*/ 338 w 384"/>
                  <a:gd name="T29" fmla="*/ 228 h 447"/>
                  <a:gd name="T30" fmla="*/ 354 w 384"/>
                  <a:gd name="T31" fmla="*/ 266 h 447"/>
                  <a:gd name="T32" fmla="*/ 367 w 384"/>
                  <a:gd name="T33" fmla="*/ 306 h 447"/>
                  <a:gd name="T34" fmla="*/ 376 w 384"/>
                  <a:gd name="T35" fmla="*/ 347 h 447"/>
                  <a:gd name="T36" fmla="*/ 382 w 384"/>
                  <a:gd name="T37" fmla="*/ 391 h 447"/>
                  <a:gd name="T38" fmla="*/ 384 w 384"/>
                  <a:gd name="T39" fmla="*/ 413 h 447"/>
                  <a:gd name="T40" fmla="*/ 384 w 384"/>
                  <a:gd name="T41" fmla="*/ 435 h 447"/>
                  <a:gd name="T42" fmla="*/ 384 w 384"/>
                  <a:gd name="T43" fmla="*/ 441 h 447"/>
                  <a:gd name="T44" fmla="*/ 383 w 384"/>
                  <a:gd name="T45" fmla="*/ 447 h 4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4"/>
                  <a:gd name="T70" fmla="*/ 0 h 447"/>
                  <a:gd name="T71" fmla="*/ 384 w 384"/>
                  <a:gd name="T72" fmla="*/ 447 h 44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4" h="447">
                    <a:moveTo>
                      <a:pt x="0" y="0"/>
                    </a:moveTo>
                    <a:lnTo>
                      <a:pt x="20" y="1"/>
                    </a:lnTo>
                    <a:lnTo>
                      <a:pt x="39" y="2"/>
                    </a:lnTo>
                    <a:lnTo>
                      <a:pt x="58" y="5"/>
                    </a:lnTo>
                    <a:lnTo>
                      <a:pt x="77" y="9"/>
                    </a:lnTo>
                    <a:lnTo>
                      <a:pt x="96" y="14"/>
                    </a:lnTo>
                    <a:lnTo>
                      <a:pt x="114" y="20"/>
                    </a:lnTo>
                    <a:lnTo>
                      <a:pt x="149" y="34"/>
                    </a:lnTo>
                    <a:lnTo>
                      <a:pt x="183" y="53"/>
                    </a:lnTo>
                    <a:lnTo>
                      <a:pt x="215" y="74"/>
                    </a:lnTo>
                    <a:lnTo>
                      <a:pt x="244" y="99"/>
                    </a:lnTo>
                    <a:lnTo>
                      <a:pt x="272" y="128"/>
                    </a:lnTo>
                    <a:lnTo>
                      <a:pt x="296" y="158"/>
                    </a:lnTo>
                    <a:lnTo>
                      <a:pt x="318" y="192"/>
                    </a:lnTo>
                    <a:lnTo>
                      <a:pt x="338" y="228"/>
                    </a:lnTo>
                    <a:lnTo>
                      <a:pt x="354" y="266"/>
                    </a:lnTo>
                    <a:lnTo>
                      <a:pt x="367" y="306"/>
                    </a:lnTo>
                    <a:lnTo>
                      <a:pt x="376" y="347"/>
                    </a:lnTo>
                    <a:lnTo>
                      <a:pt x="382" y="391"/>
                    </a:lnTo>
                    <a:lnTo>
                      <a:pt x="384" y="413"/>
                    </a:lnTo>
                    <a:lnTo>
                      <a:pt x="384" y="435"/>
                    </a:lnTo>
                    <a:lnTo>
                      <a:pt x="384" y="441"/>
                    </a:lnTo>
                    <a:lnTo>
                      <a:pt x="383" y="447"/>
                    </a:ln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2" name="Freeform 116"/>
              <p:cNvSpPr/>
              <p:nvPr/>
            </p:nvSpPr>
            <p:spPr bwMode="auto">
              <a:xfrm>
                <a:off x="4560" y="2352"/>
                <a:ext cx="144" cy="148"/>
              </a:xfrm>
              <a:custGeom>
                <a:avLst/>
                <a:gdLst>
                  <a:gd name="T0" fmla="*/ 0 w 67"/>
                  <a:gd name="T1" fmla="*/ 0 h 102"/>
                  <a:gd name="T2" fmla="*/ 2147483646 w 67"/>
                  <a:gd name="T3" fmla="*/ 2366182 h 102"/>
                  <a:gd name="T4" fmla="*/ 2147483646 w 67"/>
                  <a:gd name="T5" fmla="*/ 147475 h 102"/>
                  <a:gd name="T6" fmla="*/ 2147483646 w 67"/>
                  <a:gd name="T7" fmla="*/ 776943 h 102"/>
                  <a:gd name="T8" fmla="*/ 0 w 67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2"/>
                  <a:gd name="T17" fmla="*/ 67 w 6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2">
                    <a:moveTo>
                      <a:pt x="0" y="0"/>
                    </a:moveTo>
                    <a:lnTo>
                      <a:pt x="25" y="102"/>
                    </a:lnTo>
                    <a:lnTo>
                      <a:pt x="67" y="6"/>
                    </a:lnTo>
                    <a:lnTo>
                      <a:pt x="3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9525">
                <a:solidFill>
                  <a:srgbClr val="CC00CC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5" name="Rectangle 117"/>
            <p:cNvSpPr>
              <a:spLocks noChangeArrowheads="1"/>
            </p:cNvSpPr>
            <p:nvPr/>
          </p:nvSpPr>
          <p:spPr bwMode="auto">
            <a:xfrm>
              <a:off x="1415" y="1727"/>
              <a:ext cx="3115" cy="192"/>
            </a:xfrm>
            <a:prstGeom prst="rect">
              <a:avLst/>
            </a:prstGeom>
            <a:gradFill rotWithShape="0">
              <a:gsLst>
                <a:gs pos="0">
                  <a:srgbClr val="FF9999"/>
                </a:gs>
                <a:gs pos="50000">
                  <a:srgbClr val="FFFFFF"/>
                </a:gs>
                <a:gs pos="100000">
                  <a:srgbClr val="FF9999"/>
                </a:gs>
              </a:gsLst>
              <a:lin ang="5400000" scaled="1"/>
            </a:gradFill>
            <a:ln w="28575">
              <a:solidFill>
                <a:srgbClr val="CC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66" name="Text Box 118"/>
            <p:cNvSpPr txBox="1">
              <a:spLocks noChangeArrowheads="1"/>
            </p:cNvSpPr>
            <p:nvPr/>
          </p:nvSpPr>
          <p:spPr bwMode="auto">
            <a:xfrm>
              <a:off x="1415" y="1641"/>
              <a:ext cx="3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Arial" panose="020B0604020202020204" pitchFamily="34" charset="0"/>
                </a:rPr>
                <a:t>+  +  +  +  +  +  +  +  +  +  +  +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4867" name="Freeform 119"/>
            <p:cNvSpPr/>
            <p:nvPr/>
          </p:nvSpPr>
          <p:spPr bwMode="auto">
            <a:xfrm>
              <a:off x="2423" y="2208"/>
              <a:ext cx="101" cy="127"/>
            </a:xfrm>
            <a:custGeom>
              <a:avLst/>
              <a:gdLst>
                <a:gd name="T0" fmla="*/ 0 w 67"/>
                <a:gd name="T1" fmla="*/ 0 h 99"/>
                <a:gd name="T2" fmla="*/ 2203225 w 67"/>
                <a:gd name="T3" fmla="*/ 82397 h 99"/>
                <a:gd name="T4" fmla="*/ 4341070 w 67"/>
                <a:gd name="T5" fmla="*/ 0 h 99"/>
                <a:gd name="T6" fmla="*/ 2203225 w 67"/>
                <a:gd name="T7" fmla="*/ 25338 h 99"/>
                <a:gd name="T8" fmla="*/ 0 w 6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99"/>
                <a:gd name="T17" fmla="*/ 67 w 6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CC"/>
            </a:solidFill>
            <a:ln w="28575">
              <a:solidFill>
                <a:srgbClr val="CC00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2" name="Rectangle 120"/>
            <p:cNvSpPr>
              <a:spLocks noChangeArrowheads="1"/>
            </p:cNvSpPr>
            <p:nvPr/>
          </p:nvSpPr>
          <p:spPr bwMode="auto">
            <a:xfrm>
              <a:off x="1415" y="2728"/>
              <a:ext cx="3120" cy="18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Arial" panose="020B0604020202020204" pitchFamily="34" charset="0"/>
              </a:endParaRPr>
            </a:p>
          </p:txBody>
        </p:sp>
        <p:sp>
          <p:nvSpPr>
            <p:cNvPr id="34869" name="Text Box 121"/>
            <p:cNvSpPr txBox="1">
              <a:spLocks noChangeArrowheads="1"/>
            </p:cNvSpPr>
            <p:nvPr/>
          </p:nvSpPr>
          <p:spPr bwMode="auto">
            <a:xfrm>
              <a:off x="1415" y="2592"/>
              <a:ext cx="321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rgbClr val="3333CC"/>
                  </a:solidFill>
                  <a:latin typeface="Arial" panose="020B0604020202020204" pitchFamily="34" charset="0"/>
                </a:rPr>
                <a:t>-  -  -  -  -  -  -  -  -  -  -  -</a:t>
              </a:r>
              <a:endParaRPr lang="en-US" altLang="zh-CN" sz="36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0474" name="Text Box 122"/>
          <p:cNvSpPr txBox="1">
            <a:spLocks noChangeArrowheads="1"/>
          </p:cNvSpPr>
          <p:nvPr/>
        </p:nvSpPr>
        <p:spPr bwMode="auto">
          <a:xfrm>
            <a:off x="5297488" y="282575"/>
            <a:ext cx="3270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2、电场线的性质：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475" name="Text Box 123"/>
          <p:cNvSpPr txBox="1">
            <a:spLocks noChangeArrowheads="1"/>
          </p:cNvSpPr>
          <p:nvPr/>
        </p:nvSpPr>
        <p:spPr bwMode="auto">
          <a:xfrm>
            <a:off x="5248275" y="895350"/>
            <a:ext cx="38068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  <a:sym typeface="Monotype Sorts" pitchFamily="2" charset="2"/>
              </a:rPr>
              <a:t>①静电场的</a:t>
            </a: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电场线起始于正电荷，终止于负电荷，不会中断。</a:t>
            </a:r>
            <a:endParaRPr kumimoji="0"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0476" name="Text Box 124"/>
          <p:cNvSpPr txBox="1">
            <a:spLocks noChangeArrowheads="1"/>
          </p:cNvSpPr>
          <p:nvPr/>
        </p:nvSpPr>
        <p:spPr bwMode="auto">
          <a:xfrm>
            <a:off x="5734050" y="2490788"/>
            <a:ext cx="316865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  <a:sym typeface="Monotype Sorts" pitchFamily="2" charset="2"/>
              </a:rPr>
              <a:t>②静电场的</a:t>
            </a: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电场线不会形成闭合曲线。</a:t>
            </a:r>
            <a:endParaRPr kumimoji="0"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0477" name="Text Box 125"/>
          <p:cNvSpPr txBox="1">
            <a:spLocks noChangeArrowheads="1"/>
          </p:cNvSpPr>
          <p:nvPr/>
        </p:nvSpPr>
        <p:spPr bwMode="auto">
          <a:xfrm>
            <a:off x="5775325" y="3581400"/>
            <a:ext cx="313213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  <a:sym typeface="Monotype Sorts" pitchFamily="2" charset="2"/>
              </a:rPr>
              <a:t>③在没有电荷的空间，</a:t>
            </a: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电场线不会相交。</a:t>
            </a:r>
            <a:endParaRPr kumimoji="0"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" name="Text Box 22"/>
          <p:cNvSpPr txBox="1">
            <a:spLocks noChangeArrowheads="1"/>
          </p:cNvSpPr>
          <p:nvPr/>
        </p:nvSpPr>
        <p:spPr bwMode="auto">
          <a:xfrm>
            <a:off x="354013" y="5613400"/>
            <a:ext cx="914400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注：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127" name="Text Box 34"/>
          <p:cNvSpPr txBox="1">
            <a:spLocks noChangeArrowheads="1"/>
          </p:cNvSpPr>
          <p:nvPr/>
        </p:nvSpPr>
        <p:spPr bwMode="auto">
          <a:xfrm>
            <a:off x="1363980" y="5415280"/>
            <a:ext cx="7305675" cy="1038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引入电场线，只是为了形象理解电场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实际上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是分布于空间各点的。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30742" name="Object 6"/>
          <p:cNvGraphicFramePr>
            <a:graphicFrameLocks noChangeAspect="1"/>
          </p:cNvGraphicFramePr>
          <p:nvPr/>
        </p:nvGraphicFramePr>
        <p:xfrm>
          <a:off x="1844695" y="5888991"/>
          <a:ext cx="36385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1" imgW="165100" imgH="190500" progId="Equation.DSMT4">
                  <p:embed/>
                </p:oleObj>
              </mc:Choice>
              <mc:Fallback>
                <p:oleObj name="Equation" r:id="rId1" imgW="165100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95" y="5888991"/>
                        <a:ext cx="363855" cy="4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74" grpId="0" autoUpdateAnimBg="0"/>
      <p:bldP spid="100475" grpId="0" autoUpdateAnimBg="0"/>
      <p:bldP spid="100476" grpId="0" autoUpdateAnimBg="0"/>
      <p:bldP spid="100477" grpId="0" autoUpdateAnimBg="0"/>
      <p:bldP spid="1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09651-53D2-4C0D-AB48-2DB3E05EEBEC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689" name="Text Box 65"/>
          <p:cNvSpPr txBox="1">
            <a:spLocks noChangeArrowheads="1"/>
          </p:cNvSpPr>
          <p:nvPr/>
        </p:nvSpPr>
        <p:spPr bwMode="auto">
          <a:xfrm>
            <a:off x="0" y="1141413"/>
            <a:ext cx="21574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1、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定义：</a:t>
            </a:r>
            <a:endParaRPr kumimoji="1"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179388" y="188913"/>
            <a:ext cx="29035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二、电通量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6750" name="Object 2"/>
          <p:cNvGraphicFramePr>
            <a:graphicFrameLocks noChangeAspect="1"/>
          </p:cNvGraphicFramePr>
          <p:nvPr/>
        </p:nvGraphicFramePr>
        <p:xfrm>
          <a:off x="5449888" y="3175"/>
          <a:ext cx="1654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6" name="Equation" r:id="rId1" imgW="622300" imgH="444500" progId="Equation.DSMT4">
                  <p:embed/>
                </p:oleObj>
              </mc:Choice>
              <mc:Fallback>
                <p:oleObj name="Equation" r:id="rId1" imgW="6223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3175"/>
                        <a:ext cx="1654175" cy="1181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51" name="Text Box 127"/>
          <p:cNvSpPr txBox="1">
            <a:spLocks noChangeArrowheads="1"/>
          </p:cNvSpPr>
          <p:nvPr/>
        </p:nvSpPr>
        <p:spPr bwMode="auto">
          <a:xfrm>
            <a:off x="0" y="1628775"/>
            <a:ext cx="2068513" cy="560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</a:rPr>
              <a:t>2</a:t>
            </a:r>
            <a:r>
              <a:rPr lang="zh-CN" altLang="en-US" sz="2800" b="1" dirty="0">
                <a:latin typeface="+mn-lt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表述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95"/>
          <p:cNvGrpSpPr/>
          <p:nvPr/>
        </p:nvGrpSpPr>
        <p:grpSpPr bwMode="auto">
          <a:xfrm>
            <a:off x="179388" y="2349500"/>
            <a:ext cx="3048000" cy="519113"/>
            <a:chOff x="179388" y="2349500"/>
            <a:chExt cx="3048000" cy="519113"/>
          </a:xfrm>
        </p:grpSpPr>
        <p:sp>
          <p:nvSpPr>
            <p:cNvPr id="26752" name="Text Box 128"/>
            <p:cNvSpPr txBox="1">
              <a:spLocks noChangeArrowheads="1"/>
            </p:cNvSpPr>
            <p:nvPr/>
          </p:nvSpPr>
          <p:spPr bwMode="auto">
            <a:xfrm>
              <a:off x="179388" y="2349500"/>
              <a:ext cx="3048000" cy="5191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+mn-lt"/>
                </a:rPr>
                <a:t>1）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+mn-lt"/>
                </a:rPr>
                <a:t>E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+mn-lt"/>
                </a:rPr>
                <a:t>为均匀场</a:t>
              </a:r>
              <a:endParaRPr kumimoji="1" lang="en-US" altLang="zh-CN" sz="2800" b="1" i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6755" name="Line 131"/>
            <p:cNvSpPr>
              <a:spLocks noChangeShapeType="1"/>
            </p:cNvSpPr>
            <p:nvPr/>
          </p:nvSpPr>
          <p:spPr bwMode="auto">
            <a:xfrm>
              <a:off x="860425" y="2435225"/>
              <a:ext cx="2286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sm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26756" name="Text Box 132"/>
          <p:cNvSpPr txBox="1">
            <a:spLocks noChangeArrowheads="1"/>
          </p:cNvSpPr>
          <p:nvPr/>
        </p:nvSpPr>
        <p:spPr bwMode="auto">
          <a:xfrm>
            <a:off x="611188" y="2924175"/>
            <a:ext cx="3352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设场中有一平面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S</a:t>
            </a:r>
            <a:endParaRPr kumimoji="1" lang="en-US" altLang="zh-CN" sz="2800" b="1" i="1" dirty="0">
              <a:solidFill>
                <a:schemeClr val="accent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6781" name="Text Box 157"/>
          <p:cNvSpPr txBox="1">
            <a:spLocks noChangeArrowheads="1"/>
          </p:cNvSpPr>
          <p:nvPr/>
        </p:nvSpPr>
        <p:spPr bwMode="auto">
          <a:xfrm>
            <a:off x="1258888" y="3968750"/>
            <a:ext cx="1944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>
                <a:latin typeface="+mn-lt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= E· S</a:t>
            </a:r>
            <a:endParaRPr kumimoji="1" lang="en-US" altLang="zh-CN" sz="2800" b="1" i="1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6782" name="Text Box 158"/>
          <p:cNvSpPr txBox="1">
            <a:spLocks noChangeArrowheads="1"/>
          </p:cNvSpPr>
          <p:nvPr/>
        </p:nvSpPr>
        <p:spPr bwMode="auto">
          <a:xfrm>
            <a:off x="250825" y="5087938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>
                <a:latin typeface="+mn-lt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= E </a:t>
            </a:r>
            <a:r>
              <a:rPr kumimoji="1" lang="en-US" altLang="zh-CN" sz="2800" b="1" baseline="-25000">
                <a:latin typeface="+mn-lt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·S</a:t>
            </a:r>
            <a:r>
              <a:rPr kumimoji="1" lang="en-US" altLang="zh-CN" sz="2800" b="1" baseline="-25000">
                <a:latin typeface="+mn-lt"/>
                <a:ea typeface="楷体_GB2312" pitchFamily="49" charset="-122"/>
                <a:sym typeface="Symbol" panose="05050102010706020507" pitchFamily="18" charset="2"/>
              </a:rPr>
              <a:t></a:t>
            </a:r>
            <a:endParaRPr kumimoji="1" lang="en-US" altLang="zh-CN" sz="2800" b="1" baseline="-25000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6783" name="AutoShape 159"/>
          <p:cNvSpPr/>
          <p:nvPr/>
        </p:nvSpPr>
        <p:spPr bwMode="auto">
          <a:xfrm>
            <a:off x="2411413" y="5519738"/>
            <a:ext cx="304800" cy="692150"/>
          </a:xfrm>
          <a:prstGeom prst="leftBrace">
            <a:avLst>
              <a:gd name="adj1" fmla="val 18924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26784" name="Object 4"/>
          <p:cNvGraphicFramePr>
            <a:graphicFrameLocks noChangeAspect="1"/>
          </p:cNvGraphicFramePr>
          <p:nvPr/>
        </p:nvGraphicFramePr>
        <p:xfrm>
          <a:off x="2916238" y="5375275"/>
          <a:ext cx="1014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7" name="公式" r:id="rId3" imgW="1016000" imgH="368300" progId="Equation.3">
                  <p:embed/>
                </p:oleObj>
              </mc:Choice>
              <mc:Fallback>
                <p:oleObj name="公式" r:id="rId3" imgW="10160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5275"/>
                        <a:ext cx="1014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6" name="Object 6"/>
          <p:cNvGraphicFramePr>
            <a:graphicFrameLocks noChangeAspect="1"/>
          </p:cNvGraphicFramePr>
          <p:nvPr/>
        </p:nvGraphicFramePr>
        <p:xfrm>
          <a:off x="2941638" y="5908675"/>
          <a:ext cx="1014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8" name="公式" r:id="rId5" imgW="1016000" imgH="368300" progId="Equation.3">
                  <p:embed/>
                </p:oleObj>
              </mc:Choice>
              <mc:Fallback>
                <p:oleObj name="公式" r:id="rId5" imgW="10160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908675"/>
                        <a:ext cx="1014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7" name="Object 7"/>
          <p:cNvGraphicFramePr>
            <a:graphicFrameLocks noChangeAspect="1"/>
          </p:cNvGraphicFramePr>
          <p:nvPr/>
        </p:nvGraphicFramePr>
        <p:xfrm>
          <a:off x="4330700" y="5821363"/>
          <a:ext cx="1244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9" name="Equation" r:id="rId7" imgW="469900" imgH="228600" progId="Equation.DSMT4">
                  <p:embed/>
                </p:oleObj>
              </mc:Choice>
              <mc:Fallback>
                <p:oleObj name="Equation" r:id="rId7" imgW="469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821363"/>
                        <a:ext cx="1244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89" name="Text Box 165"/>
          <p:cNvSpPr txBox="1">
            <a:spLocks noChangeArrowheads="1"/>
          </p:cNvSpPr>
          <p:nvPr/>
        </p:nvSpPr>
        <p:spPr bwMode="auto">
          <a:xfrm>
            <a:off x="684213" y="5735638"/>
            <a:ext cx="2209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= ES</a:t>
            </a:r>
            <a:r>
              <a:rPr kumimoji="1" lang="en-US" altLang="zh-CN" sz="2800" b="1">
                <a:latin typeface="+mn-lt"/>
                <a:ea typeface="楷体_GB2312" pitchFamily="49" charset="-122"/>
                <a:sym typeface="Symbol" panose="05050102010706020507" pitchFamily="18" charset="2"/>
              </a:rPr>
              <a:t>cos</a:t>
            </a: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800" b="1" i="1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88" name="Text Box 164"/>
              <p:cNvSpPr txBox="1">
                <a:spLocks noChangeArrowheads="1"/>
              </p:cNvSpPr>
              <p:nvPr/>
            </p:nvSpPr>
            <p:spPr bwMode="auto">
              <a:xfrm>
                <a:off x="179388" y="4556393"/>
                <a:ext cx="4800600" cy="5754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+mn-lt"/>
                  </a:rPr>
                  <a:t>②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</m:e>
                    </m:acc>
                  </m:oMath>
                </a14:m>
                <a:r>
                  <a:rPr kumimoji="1" lang="zh-CN" altLang="zh-CN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zh-CN" altLang="zh-CN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的方向成</a:t>
                </a:r>
                <a:r>
                  <a:rPr kumimoji="1" lang="zh-CN" altLang="en-US" sz="2800" b="1" i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 </a:t>
                </a:r>
                <a:r>
                  <a:rPr kumimoji="1" lang="zh-CN" altLang="zh-CN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角</a:t>
                </a:r>
                <a:endPara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6788" name="Text 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4556393"/>
                <a:ext cx="4800600" cy="575479"/>
              </a:xfrm>
              <a:prstGeom prst="rect">
                <a:avLst/>
              </a:prstGeom>
              <a:blipFill rotWithShape="1">
                <a:blip r:embed="rId9"/>
                <a:stretch>
                  <a:fillRect l="-7" t="-47" r="7" b="76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6"/>
          <p:cNvGrpSpPr/>
          <p:nvPr/>
        </p:nvGrpSpPr>
        <p:grpSpPr bwMode="auto">
          <a:xfrm>
            <a:off x="4630738" y="2846388"/>
            <a:ext cx="3165475" cy="2609850"/>
            <a:chOff x="3163" y="935"/>
            <a:chExt cx="2496" cy="1776"/>
          </a:xfrm>
        </p:grpSpPr>
        <p:sp useBgFill="1">
          <p:nvSpPr>
            <p:cNvPr id="26821" name="Rectangle 197"/>
            <p:cNvSpPr>
              <a:spLocks noChangeArrowheads="1"/>
            </p:cNvSpPr>
            <p:nvPr/>
          </p:nvSpPr>
          <p:spPr bwMode="auto">
            <a:xfrm>
              <a:off x="3163" y="935"/>
              <a:ext cx="2496" cy="1776"/>
            </a:xfrm>
            <a:prstGeom prst="rect">
              <a:avLst/>
            </a:prstGeom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22" name="AutoShape 198"/>
            <p:cNvSpPr>
              <a:spLocks noChangeArrowheads="1"/>
            </p:cNvSpPr>
            <p:nvPr/>
          </p:nvSpPr>
          <p:spPr bwMode="auto">
            <a:xfrm rot="9725049">
              <a:off x="3706" y="1427"/>
              <a:ext cx="973" cy="820"/>
            </a:xfrm>
            <a:prstGeom prst="parallelogram">
              <a:avLst>
                <a:gd name="adj" fmla="val 33034"/>
              </a:avLst>
            </a:prstGeom>
            <a:solidFill>
              <a:srgbClr val="C5E5E7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5912" name="Object 16"/>
            <p:cNvGraphicFramePr>
              <a:graphicFrameLocks noChangeAspect="1"/>
            </p:cNvGraphicFramePr>
            <p:nvPr/>
          </p:nvGraphicFramePr>
          <p:xfrm>
            <a:off x="3822" y="1186"/>
            <a:ext cx="23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0" name="公式" r:id="rId10" imgW="152400" imgH="177800" progId="Equation.3">
                    <p:embed/>
                  </p:oleObj>
                </mc:Choice>
                <mc:Fallback>
                  <p:oleObj name="公式" r:id="rId10" imgW="152400" imgH="177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1186"/>
                          <a:ext cx="23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24" name="Line 200"/>
            <p:cNvSpPr>
              <a:spLocks noChangeShapeType="1"/>
            </p:cNvSpPr>
            <p:nvPr/>
          </p:nvSpPr>
          <p:spPr bwMode="auto">
            <a:xfrm>
              <a:off x="4360" y="1570"/>
              <a:ext cx="77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25" name="Line 201"/>
            <p:cNvSpPr>
              <a:spLocks noChangeShapeType="1"/>
            </p:cNvSpPr>
            <p:nvPr/>
          </p:nvSpPr>
          <p:spPr bwMode="auto">
            <a:xfrm>
              <a:off x="4168" y="1618"/>
              <a:ext cx="76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26" name="Line 202"/>
            <p:cNvSpPr>
              <a:spLocks noChangeShapeType="1"/>
            </p:cNvSpPr>
            <p:nvPr/>
          </p:nvSpPr>
          <p:spPr bwMode="auto">
            <a:xfrm>
              <a:off x="4072" y="1675"/>
              <a:ext cx="77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27" name="Line 203"/>
            <p:cNvSpPr>
              <a:spLocks noChangeShapeType="1"/>
            </p:cNvSpPr>
            <p:nvPr/>
          </p:nvSpPr>
          <p:spPr bwMode="auto">
            <a:xfrm>
              <a:off x="3524" y="1570"/>
              <a:ext cx="33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28" name="Line 204"/>
            <p:cNvSpPr>
              <a:spLocks noChangeShapeType="1"/>
            </p:cNvSpPr>
            <p:nvPr/>
          </p:nvSpPr>
          <p:spPr bwMode="auto">
            <a:xfrm>
              <a:off x="3400" y="1618"/>
              <a:ext cx="4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29" name="Line 205"/>
            <p:cNvSpPr>
              <a:spLocks noChangeShapeType="1"/>
            </p:cNvSpPr>
            <p:nvPr/>
          </p:nvSpPr>
          <p:spPr bwMode="auto">
            <a:xfrm>
              <a:off x="3304" y="1675"/>
              <a:ext cx="55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0" name="Line 206"/>
            <p:cNvSpPr>
              <a:spLocks noChangeShapeType="1"/>
            </p:cNvSpPr>
            <p:nvPr/>
          </p:nvSpPr>
          <p:spPr bwMode="auto">
            <a:xfrm>
              <a:off x="4360" y="1801"/>
              <a:ext cx="77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1" name="Line 207"/>
            <p:cNvSpPr>
              <a:spLocks noChangeShapeType="1"/>
            </p:cNvSpPr>
            <p:nvPr/>
          </p:nvSpPr>
          <p:spPr bwMode="auto">
            <a:xfrm>
              <a:off x="4168" y="1849"/>
              <a:ext cx="76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2" name="Line 208"/>
            <p:cNvSpPr>
              <a:spLocks noChangeShapeType="1"/>
            </p:cNvSpPr>
            <p:nvPr/>
          </p:nvSpPr>
          <p:spPr bwMode="auto">
            <a:xfrm>
              <a:off x="4072" y="1906"/>
              <a:ext cx="77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3" name="Line 209"/>
            <p:cNvSpPr>
              <a:spLocks noChangeShapeType="1"/>
            </p:cNvSpPr>
            <p:nvPr/>
          </p:nvSpPr>
          <p:spPr bwMode="auto">
            <a:xfrm>
              <a:off x="3524" y="1801"/>
              <a:ext cx="33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4" name="Line 210"/>
            <p:cNvSpPr>
              <a:spLocks noChangeShapeType="1"/>
            </p:cNvSpPr>
            <p:nvPr/>
          </p:nvSpPr>
          <p:spPr bwMode="auto">
            <a:xfrm>
              <a:off x="3400" y="1849"/>
              <a:ext cx="4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5" name="Line 211"/>
            <p:cNvSpPr>
              <a:spLocks noChangeShapeType="1"/>
            </p:cNvSpPr>
            <p:nvPr/>
          </p:nvSpPr>
          <p:spPr bwMode="auto">
            <a:xfrm>
              <a:off x="3304" y="1906"/>
              <a:ext cx="55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6" name="Line 212"/>
            <p:cNvSpPr>
              <a:spLocks noChangeShapeType="1"/>
            </p:cNvSpPr>
            <p:nvPr/>
          </p:nvSpPr>
          <p:spPr bwMode="auto">
            <a:xfrm>
              <a:off x="4360" y="2050"/>
              <a:ext cx="77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7" name="Line 213"/>
            <p:cNvSpPr>
              <a:spLocks noChangeShapeType="1"/>
            </p:cNvSpPr>
            <p:nvPr/>
          </p:nvSpPr>
          <p:spPr bwMode="auto">
            <a:xfrm>
              <a:off x="4168" y="2098"/>
              <a:ext cx="76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8" name="Line 214"/>
            <p:cNvSpPr>
              <a:spLocks noChangeShapeType="1"/>
            </p:cNvSpPr>
            <p:nvPr/>
          </p:nvSpPr>
          <p:spPr bwMode="auto">
            <a:xfrm>
              <a:off x="4072" y="2155"/>
              <a:ext cx="77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39" name="Line 215"/>
            <p:cNvSpPr>
              <a:spLocks noChangeShapeType="1"/>
            </p:cNvSpPr>
            <p:nvPr/>
          </p:nvSpPr>
          <p:spPr bwMode="auto">
            <a:xfrm>
              <a:off x="3524" y="2050"/>
              <a:ext cx="33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40" name="Line 216"/>
            <p:cNvSpPr>
              <a:spLocks noChangeShapeType="1"/>
            </p:cNvSpPr>
            <p:nvPr/>
          </p:nvSpPr>
          <p:spPr bwMode="auto">
            <a:xfrm>
              <a:off x="3400" y="2098"/>
              <a:ext cx="4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41" name="Line 217"/>
            <p:cNvSpPr>
              <a:spLocks noChangeShapeType="1"/>
            </p:cNvSpPr>
            <p:nvPr/>
          </p:nvSpPr>
          <p:spPr bwMode="auto">
            <a:xfrm>
              <a:off x="3304" y="2155"/>
              <a:ext cx="55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5931" name="Object 17"/>
            <p:cNvGraphicFramePr>
              <a:graphicFrameLocks noChangeAspect="1"/>
            </p:cNvGraphicFramePr>
            <p:nvPr/>
          </p:nvGraphicFramePr>
          <p:xfrm>
            <a:off x="5118" y="1762"/>
            <a:ext cx="25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1" name="公式" r:id="rId12" imgW="165100" imgH="190500" progId="Equation.3">
                    <p:embed/>
                  </p:oleObj>
                </mc:Choice>
                <mc:Fallback>
                  <p:oleObj name="公式" r:id="rId12" imgW="165100" imgH="190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" y="1762"/>
                          <a:ext cx="25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32" name="Object 18"/>
            <p:cNvGraphicFramePr>
              <a:graphicFrameLocks noChangeAspect="1"/>
            </p:cNvGraphicFramePr>
            <p:nvPr/>
          </p:nvGraphicFramePr>
          <p:xfrm>
            <a:off x="5100" y="1316"/>
            <a:ext cx="21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2" name="公式" r:id="rId14" imgW="139700" imgH="177800" progId="Equation.3">
                    <p:embed/>
                  </p:oleObj>
                </mc:Choice>
                <mc:Fallback>
                  <p:oleObj name="公式" r:id="rId14" imgW="139700" imgH="177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1316"/>
                          <a:ext cx="21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0"/>
          <p:cNvGrpSpPr/>
          <p:nvPr/>
        </p:nvGrpSpPr>
        <p:grpSpPr bwMode="auto">
          <a:xfrm>
            <a:off x="5532438" y="4710113"/>
            <a:ext cx="3432175" cy="1763712"/>
            <a:chOff x="3107" y="2441"/>
            <a:chExt cx="2162" cy="1111"/>
          </a:xfrm>
        </p:grpSpPr>
        <p:graphicFrame>
          <p:nvGraphicFramePr>
            <p:cNvPr id="35888" name="Object 11"/>
            <p:cNvGraphicFramePr>
              <a:graphicFrameLocks noChangeAspect="1"/>
            </p:cNvGraphicFramePr>
            <p:nvPr/>
          </p:nvGraphicFramePr>
          <p:xfrm>
            <a:off x="3969" y="2568"/>
            <a:ext cx="23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3" name="公式" r:id="rId16" imgW="152400" imgH="177800" progId="Equation.3">
                    <p:embed/>
                  </p:oleObj>
                </mc:Choice>
                <mc:Fallback>
                  <p:oleObj name="公式" r:id="rId16" imgW="152400" imgH="177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568"/>
                          <a:ext cx="23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12"/>
            <p:cNvGraphicFramePr>
              <a:graphicFrameLocks noChangeAspect="1"/>
            </p:cNvGraphicFramePr>
            <p:nvPr/>
          </p:nvGraphicFramePr>
          <p:xfrm>
            <a:off x="5012" y="2886"/>
            <a:ext cx="25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4" name="公式" r:id="rId17" imgW="165100" imgH="190500" progId="Equation.3">
                    <p:embed/>
                  </p:oleObj>
                </mc:Choice>
                <mc:Fallback>
                  <p:oleObj name="公式" r:id="rId17" imgW="165100" imgH="19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886"/>
                          <a:ext cx="25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0" name="Object 13"/>
            <p:cNvGraphicFramePr>
              <a:graphicFrameLocks noChangeAspect="1"/>
            </p:cNvGraphicFramePr>
            <p:nvPr/>
          </p:nvGraphicFramePr>
          <p:xfrm>
            <a:off x="4776" y="2441"/>
            <a:ext cx="2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5" name="公式" r:id="rId18" imgW="139700" imgH="177800" progId="Equation.3">
                    <p:embed/>
                  </p:oleObj>
                </mc:Choice>
                <mc:Fallback>
                  <p:oleObj name="公式" r:id="rId18" imgW="139700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2441"/>
                          <a:ext cx="2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48" name="Line 224"/>
            <p:cNvSpPr>
              <a:spLocks noChangeShapeType="1"/>
            </p:cNvSpPr>
            <p:nvPr/>
          </p:nvSpPr>
          <p:spPr bwMode="auto">
            <a:xfrm flipH="1">
              <a:off x="4578" y="3241"/>
              <a:ext cx="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5892" name="Object 14"/>
            <p:cNvGraphicFramePr>
              <a:graphicFrameLocks noChangeAspect="1"/>
            </p:cNvGraphicFramePr>
            <p:nvPr/>
          </p:nvGraphicFramePr>
          <p:xfrm>
            <a:off x="3967" y="281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6" name="Equation" r:id="rId20" imgW="139700" imgH="177800" progId="Equation.3">
                    <p:embed/>
                  </p:oleObj>
                </mc:Choice>
                <mc:Fallback>
                  <p:oleObj name="Equation" r:id="rId20" imgW="1397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81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50" name="AutoShape 226"/>
            <p:cNvSpPr>
              <a:spLocks noChangeArrowheads="1"/>
            </p:cNvSpPr>
            <p:nvPr/>
          </p:nvSpPr>
          <p:spPr bwMode="auto">
            <a:xfrm rot="2762319">
              <a:off x="3791" y="2832"/>
              <a:ext cx="882" cy="611"/>
            </a:xfrm>
            <a:prstGeom prst="parallelogram">
              <a:avLst>
                <a:gd name="adj" fmla="val 3651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B1D8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1" name="Line 227"/>
            <p:cNvSpPr>
              <a:spLocks noChangeShapeType="1"/>
            </p:cNvSpPr>
            <p:nvPr/>
          </p:nvSpPr>
          <p:spPr bwMode="auto">
            <a:xfrm flipV="1">
              <a:off x="4499" y="3168"/>
              <a:ext cx="7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2" name="Line 228"/>
            <p:cNvSpPr>
              <a:spLocks noChangeShapeType="1"/>
            </p:cNvSpPr>
            <p:nvPr/>
          </p:nvSpPr>
          <p:spPr bwMode="auto">
            <a:xfrm flipV="1">
              <a:off x="4355" y="3237"/>
              <a:ext cx="81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3" name="Line 229"/>
            <p:cNvSpPr>
              <a:spLocks noChangeShapeType="1"/>
            </p:cNvSpPr>
            <p:nvPr/>
          </p:nvSpPr>
          <p:spPr bwMode="auto">
            <a:xfrm flipV="1">
              <a:off x="4142" y="3312"/>
              <a:ext cx="86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4" name="Line 230"/>
            <p:cNvSpPr>
              <a:spLocks noChangeShapeType="1"/>
            </p:cNvSpPr>
            <p:nvPr/>
          </p:nvSpPr>
          <p:spPr bwMode="auto">
            <a:xfrm flipH="1">
              <a:off x="4407" y="2953"/>
              <a:ext cx="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5" name="Line 231"/>
            <p:cNvSpPr>
              <a:spLocks noChangeShapeType="1"/>
            </p:cNvSpPr>
            <p:nvPr/>
          </p:nvSpPr>
          <p:spPr bwMode="auto">
            <a:xfrm flipV="1">
              <a:off x="4328" y="2880"/>
              <a:ext cx="7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6" name="Line 232"/>
            <p:cNvSpPr>
              <a:spLocks noChangeShapeType="1"/>
            </p:cNvSpPr>
            <p:nvPr/>
          </p:nvSpPr>
          <p:spPr bwMode="auto">
            <a:xfrm flipV="1">
              <a:off x="3368" y="3234"/>
              <a:ext cx="5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7" name="Line 233"/>
            <p:cNvSpPr>
              <a:spLocks noChangeShapeType="1"/>
            </p:cNvSpPr>
            <p:nvPr/>
          </p:nvSpPr>
          <p:spPr bwMode="auto">
            <a:xfrm flipV="1">
              <a:off x="3107" y="3309"/>
              <a:ext cx="912" cy="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8" name="Line 234"/>
            <p:cNvSpPr>
              <a:spLocks noChangeShapeType="1"/>
            </p:cNvSpPr>
            <p:nvPr/>
          </p:nvSpPr>
          <p:spPr bwMode="auto">
            <a:xfrm flipV="1">
              <a:off x="3512" y="3165"/>
              <a:ext cx="38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59" name="Line 235"/>
            <p:cNvSpPr>
              <a:spLocks noChangeShapeType="1"/>
            </p:cNvSpPr>
            <p:nvPr/>
          </p:nvSpPr>
          <p:spPr bwMode="auto">
            <a:xfrm flipV="1">
              <a:off x="3299" y="2949"/>
              <a:ext cx="5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60" name="Line 236"/>
            <p:cNvSpPr>
              <a:spLocks noChangeShapeType="1"/>
            </p:cNvSpPr>
            <p:nvPr/>
          </p:nvSpPr>
          <p:spPr bwMode="auto">
            <a:xfrm flipV="1">
              <a:off x="3116" y="3024"/>
              <a:ext cx="64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61" name="Line 237"/>
            <p:cNvSpPr>
              <a:spLocks noChangeShapeType="1"/>
            </p:cNvSpPr>
            <p:nvPr/>
          </p:nvSpPr>
          <p:spPr bwMode="auto">
            <a:xfrm flipV="1">
              <a:off x="3416" y="2880"/>
              <a:ext cx="62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62" name="Arc 238"/>
            <p:cNvSpPr/>
            <p:nvPr/>
          </p:nvSpPr>
          <p:spPr bwMode="auto">
            <a:xfrm>
              <a:off x="4547" y="2727"/>
              <a:ext cx="92" cy="3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33"/>
                <a:gd name="T1" fmla="*/ 0 h 21600"/>
                <a:gd name="T2" fmla="*/ 20733 w 20733"/>
                <a:gd name="T3" fmla="*/ 15542 h 21600"/>
                <a:gd name="T4" fmla="*/ 0 w 207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33" h="21600" fill="none" extrusionOk="0">
                  <a:moveTo>
                    <a:pt x="-1" y="0"/>
                  </a:moveTo>
                  <a:cubicBezTo>
                    <a:pt x="9596" y="0"/>
                    <a:pt x="18041" y="6330"/>
                    <a:pt x="20733" y="15541"/>
                  </a:cubicBezTo>
                </a:path>
                <a:path w="20733" h="21600" stroke="0" extrusionOk="0">
                  <a:moveTo>
                    <a:pt x="-1" y="0"/>
                  </a:moveTo>
                  <a:cubicBezTo>
                    <a:pt x="9596" y="0"/>
                    <a:pt x="18041" y="6330"/>
                    <a:pt x="20733" y="1554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5906" name="Object 15"/>
            <p:cNvGraphicFramePr>
              <a:graphicFrameLocks noChangeAspect="1"/>
            </p:cNvGraphicFramePr>
            <p:nvPr/>
          </p:nvGraphicFramePr>
          <p:xfrm>
            <a:off x="4403" y="2736"/>
            <a:ext cx="16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7" name="Equation" r:id="rId22" imgW="127000" imgH="177165" progId="Equation.3">
                    <p:embed/>
                  </p:oleObj>
                </mc:Choice>
                <mc:Fallback>
                  <p:oleObj name="Equation" r:id="rId22" imgW="127000" imgH="1771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2736"/>
                          <a:ext cx="16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64" name="Line 240"/>
            <p:cNvSpPr>
              <a:spLocks noChangeShapeType="1"/>
            </p:cNvSpPr>
            <p:nvPr/>
          </p:nvSpPr>
          <p:spPr bwMode="auto">
            <a:xfrm flipV="1">
              <a:off x="4175" y="2592"/>
              <a:ext cx="612" cy="3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65" name="Line 241"/>
            <p:cNvSpPr>
              <a:spLocks noChangeShapeType="1"/>
            </p:cNvSpPr>
            <p:nvPr/>
          </p:nvSpPr>
          <p:spPr bwMode="auto">
            <a:xfrm flipV="1">
              <a:off x="4184" y="2949"/>
              <a:ext cx="81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66" name="Line 242"/>
            <p:cNvSpPr>
              <a:spLocks noChangeShapeType="1"/>
            </p:cNvSpPr>
            <p:nvPr/>
          </p:nvSpPr>
          <p:spPr bwMode="auto">
            <a:xfrm flipV="1">
              <a:off x="3971" y="3024"/>
              <a:ext cx="86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6" name="Group 192"/>
          <p:cNvGrpSpPr/>
          <p:nvPr/>
        </p:nvGrpSpPr>
        <p:grpSpPr bwMode="auto">
          <a:xfrm>
            <a:off x="6315075" y="5435600"/>
            <a:ext cx="1371600" cy="947738"/>
            <a:chOff x="2064" y="2898"/>
            <a:chExt cx="864" cy="597"/>
          </a:xfrm>
        </p:grpSpPr>
        <p:sp>
          <p:nvSpPr>
            <p:cNvPr id="26817" name="AutoShape 193"/>
            <p:cNvSpPr>
              <a:spLocks noChangeArrowheads="1"/>
            </p:cNvSpPr>
            <p:nvPr/>
          </p:nvSpPr>
          <p:spPr bwMode="auto">
            <a:xfrm rot="9313545">
              <a:off x="2064" y="2898"/>
              <a:ext cx="864" cy="432"/>
            </a:xfrm>
            <a:prstGeom prst="parallelogram">
              <a:avLst>
                <a:gd name="adj" fmla="val 47324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18" name="Line 194"/>
            <p:cNvSpPr>
              <a:spLocks noChangeShapeType="1"/>
            </p:cNvSpPr>
            <p:nvPr/>
          </p:nvSpPr>
          <p:spPr bwMode="auto">
            <a:xfrm>
              <a:off x="2190" y="34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6819" name="Arc 195"/>
            <p:cNvSpPr/>
            <p:nvPr/>
          </p:nvSpPr>
          <p:spPr bwMode="auto">
            <a:xfrm flipV="1">
              <a:off x="2208" y="3122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aphicFrame>
        <p:nvGraphicFramePr>
          <p:cNvPr id="26867" name="Object 10"/>
          <p:cNvGraphicFramePr>
            <a:graphicFrameLocks noChangeAspect="1"/>
          </p:cNvGraphicFramePr>
          <p:nvPr/>
        </p:nvGraphicFramePr>
        <p:xfrm>
          <a:off x="3263900" y="-11113"/>
          <a:ext cx="1625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8" name="Equation" r:id="rId24" imgW="596900" imgH="444500" progId="Equation.DSMT4">
                  <p:embed/>
                </p:oleObj>
              </mc:Choice>
              <mc:Fallback>
                <p:oleObj name="Equation" r:id="rId24" imgW="5969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-11113"/>
                        <a:ext cx="1625600" cy="12080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68" name="AutoShape 244"/>
          <p:cNvSpPr>
            <a:spLocks noChangeArrowheads="1"/>
          </p:cNvSpPr>
          <p:nvPr/>
        </p:nvSpPr>
        <p:spPr bwMode="auto">
          <a:xfrm>
            <a:off x="4941888" y="449263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CC99FF">
              <a:alpha val="50000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6691" name="Text Box 67"/>
          <p:cNvSpPr txBox="1">
            <a:spLocks noChangeArrowheads="1"/>
          </p:cNvSpPr>
          <p:nvPr/>
        </p:nvSpPr>
        <p:spPr bwMode="auto">
          <a:xfrm>
            <a:off x="1565275" y="1103313"/>
            <a:ext cx="63373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通过任一给定面的电场线的条数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zh-CN" altLang="en-US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7" name="Group 125"/>
          <p:cNvGrpSpPr/>
          <p:nvPr/>
        </p:nvGrpSpPr>
        <p:grpSpPr bwMode="auto">
          <a:xfrm>
            <a:off x="6124575" y="1762125"/>
            <a:ext cx="2019300" cy="1533525"/>
            <a:chOff x="3198" y="1525"/>
            <a:chExt cx="1715" cy="1215"/>
          </a:xfrm>
        </p:grpSpPr>
        <p:sp>
          <p:nvSpPr>
            <p:cNvPr id="26720" name="Freeform 96"/>
            <p:cNvSpPr/>
            <p:nvPr/>
          </p:nvSpPr>
          <p:spPr bwMode="auto">
            <a:xfrm rot="1243955">
              <a:off x="3198" y="1525"/>
              <a:ext cx="1712" cy="1212"/>
            </a:xfrm>
            <a:custGeom>
              <a:avLst/>
              <a:gdLst/>
              <a:ahLst/>
              <a:cxnLst>
                <a:cxn ang="0">
                  <a:pos x="800" y="11"/>
                </a:cxn>
                <a:cxn ang="0">
                  <a:pos x="856" y="22"/>
                </a:cxn>
                <a:cxn ang="0">
                  <a:pos x="922" y="44"/>
                </a:cxn>
                <a:cxn ang="0">
                  <a:pos x="1022" y="89"/>
                </a:cxn>
                <a:cxn ang="0">
                  <a:pos x="1056" y="100"/>
                </a:cxn>
                <a:cxn ang="0">
                  <a:pos x="1089" y="122"/>
                </a:cxn>
                <a:cxn ang="0">
                  <a:pos x="1122" y="133"/>
                </a:cxn>
                <a:cxn ang="0">
                  <a:pos x="1178" y="167"/>
                </a:cxn>
                <a:cxn ang="0">
                  <a:pos x="1211" y="200"/>
                </a:cxn>
                <a:cxn ang="0">
                  <a:pos x="1256" y="222"/>
                </a:cxn>
                <a:cxn ang="0">
                  <a:pos x="1278" y="255"/>
                </a:cxn>
                <a:cxn ang="0">
                  <a:pos x="1345" y="289"/>
                </a:cxn>
                <a:cxn ang="0">
                  <a:pos x="1423" y="333"/>
                </a:cxn>
                <a:cxn ang="0">
                  <a:pos x="1511" y="433"/>
                </a:cxn>
                <a:cxn ang="0">
                  <a:pos x="1534" y="467"/>
                </a:cxn>
                <a:cxn ang="0">
                  <a:pos x="1600" y="511"/>
                </a:cxn>
                <a:cxn ang="0">
                  <a:pos x="1667" y="611"/>
                </a:cxn>
                <a:cxn ang="0">
                  <a:pos x="1700" y="644"/>
                </a:cxn>
                <a:cxn ang="0">
                  <a:pos x="1756" y="733"/>
                </a:cxn>
                <a:cxn ang="0">
                  <a:pos x="1778" y="789"/>
                </a:cxn>
                <a:cxn ang="0">
                  <a:pos x="1567" y="855"/>
                </a:cxn>
                <a:cxn ang="0">
                  <a:pos x="1434" y="900"/>
                </a:cxn>
                <a:cxn ang="0">
                  <a:pos x="1367" y="922"/>
                </a:cxn>
                <a:cxn ang="0">
                  <a:pos x="1289" y="978"/>
                </a:cxn>
                <a:cxn ang="0">
                  <a:pos x="1256" y="1000"/>
                </a:cxn>
                <a:cxn ang="0">
                  <a:pos x="1122" y="1089"/>
                </a:cxn>
                <a:cxn ang="0">
                  <a:pos x="1022" y="1144"/>
                </a:cxn>
                <a:cxn ang="0">
                  <a:pos x="956" y="1278"/>
                </a:cxn>
                <a:cxn ang="0">
                  <a:pos x="878" y="1178"/>
                </a:cxn>
                <a:cxn ang="0">
                  <a:pos x="800" y="1055"/>
                </a:cxn>
                <a:cxn ang="0">
                  <a:pos x="711" y="989"/>
                </a:cxn>
                <a:cxn ang="0">
                  <a:pos x="545" y="855"/>
                </a:cxn>
                <a:cxn ang="0">
                  <a:pos x="322" y="800"/>
                </a:cxn>
                <a:cxn ang="0">
                  <a:pos x="167" y="811"/>
                </a:cxn>
                <a:cxn ang="0">
                  <a:pos x="0" y="867"/>
                </a:cxn>
                <a:cxn ang="0">
                  <a:pos x="11" y="678"/>
                </a:cxn>
                <a:cxn ang="0">
                  <a:pos x="133" y="489"/>
                </a:cxn>
                <a:cxn ang="0">
                  <a:pos x="211" y="344"/>
                </a:cxn>
                <a:cxn ang="0">
                  <a:pos x="256" y="311"/>
                </a:cxn>
                <a:cxn ang="0">
                  <a:pos x="333" y="200"/>
                </a:cxn>
                <a:cxn ang="0">
                  <a:pos x="478" y="122"/>
                </a:cxn>
                <a:cxn ang="0">
                  <a:pos x="689" y="0"/>
                </a:cxn>
                <a:cxn ang="0">
                  <a:pos x="800" y="11"/>
                </a:cxn>
              </a:cxnLst>
              <a:rect l="0" t="0" r="r" b="b"/>
              <a:pathLst>
                <a:path w="1778" h="1278">
                  <a:moveTo>
                    <a:pt x="800" y="11"/>
                  </a:moveTo>
                  <a:cubicBezTo>
                    <a:pt x="819" y="15"/>
                    <a:pt x="838" y="17"/>
                    <a:pt x="856" y="22"/>
                  </a:cubicBezTo>
                  <a:cubicBezTo>
                    <a:pt x="878" y="28"/>
                    <a:pt x="922" y="44"/>
                    <a:pt x="922" y="44"/>
                  </a:cubicBezTo>
                  <a:cubicBezTo>
                    <a:pt x="975" y="80"/>
                    <a:pt x="944" y="63"/>
                    <a:pt x="1022" y="89"/>
                  </a:cubicBezTo>
                  <a:cubicBezTo>
                    <a:pt x="1033" y="93"/>
                    <a:pt x="1056" y="100"/>
                    <a:pt x="1056" y="100"/>
                  </a:cubicBezTo>
                  <a:cubicBezTo>
                    <a:pt x="1067" y="107"/>
                    <a:pt x="1077" y="116"/>
                    <a:pt x="1089" y="122"/>
                  </a:cubicBezTo>
                  <a:cubicBezTo>
                    <a:pt x="1099" y="127"/>
                    <a:pt x="1112" y="127"/>
                    <a:pt x="1122" y="133"/>
                  </a:cubicBezTo>
                  <a:cubicBezTo>
                    <a:pt x="1205" y="182"/>
                    <a:pt x="1079" y="131"/>
                    <a:pt x="1178" y="167"/>
                  </a:cubicBezTo>
                  <a:cubicBezTo>
                    <a:pt x="1189" y="178"/>
                    <a:pt x="1198" y="191"/>
                    <a:pt x="1211" y="200"/>
                  </a:cubicBezTo>
                  <a:cubicBezTo>
                    <a:pt x="1225" y="210"/>
                    <a:pt x="1243" y="211"/>
                    <a:pt x="1256" y="222"/>
                  </a:cubicBezTo>
                  <a:cubicBezTo>
                    <a:pt x="1266" y="230"/>
                    <a:pt x="1269" y="246"/>
                    <a:pt x="1278" y="255"/>
                  </a:cubicBezTo>
                  <a:cubicBezTo>
                    <a:pt x="1301" y="278"/>
                    <a:pt x="1316" y="280"/>
                    <a:pt x="1345" y="289"/>
                  </a:cubicBezTo>
                  <a:cubicBezTo>
                    <a:pt x="1370" y="306"/>
                    <a:pt x="1402" y="312"/>
                    <a:pt x="1423" y="333"/>
                  </a:cubicBezTo>
                  <a:cubicBezTo>
                    <a:pt x="1564" y="474"/>
                    <a:pt x="1419" y="372"/>
                    <a:pt x="1511" y="433"/>
                  </a:cubicBezTo>
                  <a:cubicBezTo>
                    <a:pt x="1519" y="444"/>
                    <a:pt x="1524" y="458"/>
                    <a:pt x="1534" y="467"/>
                  </a:cubicBezTo>
                  <a:cubicBezTo>
                    <a:pt x="1554" y="484"/>
                    <a:pt x="1600" y="511"/>
                    <a:pt x="1600" y="511"/>
                  </a:cubicBezTo>
                  <a:cubicBezTo>
                    <a:pt x="1652" y="589"/>
                    <a:pt x="1630" y="556"/>
                    <a:pt x="1667" y="611"/>
                  </a:cubicBezTo>
                  <a:cubicBezTo>
                    <a:pt x="1676" y="624"/>
                    <a:pt x="1691" y="631"/>
                    <a:pt x="1700" y="644"/>
                  </a:cubicBezTo>
                  <a:cubicBezTo>
                    <a:pt x="1721" y="672"/>
                    <a:pt x="1756" y="733"/>
                    <a:pt x="1756" y="733"/>
                  </a:cubicBezTo>
                  <a:cubicBezTo>
                    <a:pt x="1770" y="775"/>
                    <a:pt x="1762" y="756"/>
                    <a:pt x="1778" y="789"/>
                  </a:cubicBezTo>
                  <a:cubicBezTo>
                    <a:pt x="1708" y="812"/>
                    <a:pt x="1639" y="837"/>
                    <a:pt x="1567" y="855"/>
                  </a:cubicBezTo>
                  <a:cubicBezTo>
                    <a:pt x="1530" y="893"/>
                    <a:pt x="1483" y="885"/>
                    <a:pt x="1434" y="900"/>
                  </a:cubicBezTo>
                  <a:cubicBezTo>
                    <a:pt x="1411" y="907"/>
                    <a:pt x="1367" y="922"/>
                    <a:pt x="1367" y="922"/>
                  </a:cubicBezTo>
                  <a:cubicBezTo>
                    <a:pt x="1341" y="941"/>
                    <a:pt x="1315" y="960"/>
                    <a:pt x="1289" y="978"/>
                  </a:cubicBezTo>
                  <a:cubicBezTo>
                    <a:pt x="1278" y="986"/>
                    <a:pt x="1256" y="1000"/>
                    <a:pt x="1256" y="1000"/>
                  </a:cubicBezTo>
                  <a:cubicBezTo>
                    <a:pt x="1220" y="1054"/>
                    <a:pt x="1184" y="1069"/>
                    <a:pt x="1122" y="1089"/>
                  </a:cubicBezTo>
                  <a:cubicBezTo>
                    <a:pt x="1089" y="1111"/>
                    <a:pt x="1056" y="1122"/>
                    <a:pt x="1022" y="1144"/>
                  </a:cubicBezTo>
                  <a:cubicBezTo>
                    <a:pt x="1000" y="1189"/>
                    <a:pt x="978" y="1233"/>
                    <a:pt x="956" y="1278"/>
                  </a:cubicBezTo>
                  <a:cubicBezTo>
                    <a:pt x="939" y="1207"/>
                    <a:pt x="921" y="1230"/>
                    <a:pt x="878" y="1178"/>
                  </a:cubicBezTo>
                  <a:cubicBezTo>
                    <a:pt x="846" y="1140"/>
                    <a:pt x="838" y="1089"/>
                    <a:pt x="800" y="1055"/>
                  </a:cubicBezTo>
                  <a:cubicBezTo>
                    <a:pt x="773" y="1030"/>
                    <a:pt x="737" y="1015"/>
                    <a:pt x="711" y="989"/>
                  </a:cubicBezTo>
                  <a:cubicBezTo>
                    <a:pt x="663" y="940"/>
                    <a:pt x="612" y="880"/>
                    <a:pt x="545" y="855"/>
                  </a:cubicBezTo>
                  <a:cubicBezTo>
                    <a:pt x="476" y="830"/>
                    <a:pt x="395" y="812"/>
                    <a:pt x="322" y="800"/>
                  </a:cubicBezTo>
                  <a:cubicBezTo>
                    <a:pt x="270" y="804"/>
                    <a:pt x="218" y="803"/>
                    <a:pt x="167" y="811"/>
                  </a:cubicBezTo>
                  <a:cubicBezTo>
                    <a:pt x="107" y="820"/>
                    <a:pt x="61" y="867"/>
                    <a:pt x="0" y="867"/>
                  </a:cubicBezTo>
                  <a:cubicBezTo>
                    <a:pt x="4" y="804"/>
                    <a:pt x="3" y="741"/>
                    <a:pt x="11" y="678"/>
                  </a:cubicBezTo>
                  <a:cubicBezTo>
                    <a:pt x="22" y="594"/>
                    <a:pt x="94" y="557"/>
                    <a:pt x="133" y="489"/>
                  </a:cubicBezTo>
                  <a:cubicBezTo>
                    <a:pt x="157" y="447"/>
                    <a:pt x="171" y="374"/>
                    <a:pt x="211" y="344"/>
                  </a:cubicBezTo>
                  <a:cubicBezTo>
                    <a:pt x="226" y="333"/>
                    <a:pt x="243" y="324"/>
                    <a:pt x="256" y="311"/>
                  </a:cubicBezTo>
                  <a:cubicBezTo>
                    <a:pt x="288" y="279"/>
                    <a:pt x="296" y="225"/>
                    <a:pt x="333" y="200"/>
                  </a:cubicBezTo>
                  <a:cubicBezTo>
                    <a:pt x="384" y="166"/>
                    <a:pt x="421" y="141"/>
                    <a:pt x="478" y="122"/>
                  </a:cubicBezTo>
                  <a:cubicBezTo>
                    <a:pt x="535" y="66"/>
                    <a:pt x="604" y="0"/>
                    <a:pt x="689" y="0"/>
                  </a:cubicBezTo>
                  <a:cubicBezTo>
                    <a:pt x="726" y="0"/>
                    <a:pt x="763" y="7"/>
                    <a:pt x="80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4E3A00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pSp>
          <p:nvGrpSpPr>
            <p:cNvPr id="35882" name="Group 124"/>
            <p:cNvGrpSpPr/>
            <p:nvPr/>
          </p:nvGrpSpPr>
          <p:grpSpPr bwMode="auto">
            <a:xfrm>
              <a:off x="3198" y="1530"/>
              <a:ext cx="1715" cy="1210"/>
              <a:chOff x="3198" y="1530"/>
              <a:chExt cx="1715" cy="1210"/>
            </a:xfrm>
          </p:grpSpPr>
          <p:sp>
            <p:nvSpPr>
              <p:cNvPr id="26731" name="Freeform 107"/>
              <p:cNvSpPr/>
              <p:nvPr/>
            </p:nvSpPr>
            <p:spPr bwMode="auto">
              <a:xfrm rot="1243955">
                <a:off x="3198" y="1530"/>
                <a:ext cx="1715" cy="1210"/>
              </a:xfrm>
              <a:custGeom>
                <a:avLst/>
                <a:gdLst/>
                <a:ahLst/>
                <a:cxnLst>
                  <a:cxn ang="0">
                    <a:pos x="800" y="11"/>
                  </a:cxn>
                  <a:cxn ang="0">
                    <a:pos x="856" y="22"/>
                  </a:cxn>
                  <a:cxn ang="0">
                    <a:pos x="922" y="44"/>
                  </a:cxn>
                  <a:cxn ang="0">
                    <a:pos x="1022" y="89"/>
                  </a:cxn>
                  <a:cxn ang="0">
                    <a:pos x="1056" y="100"/>
                  </a:cxn>
                  <a:cxn ang="0">
                    <a:pos x="1089" y="122"/>
                  </a:cxn>
                  <a:cxn ang="0">
                    <a:pos x="1122" y="133"/>
                  </a:cxn>
                  <a:cxn ang="0">
                    <a:pos x="1178" y="167"/>
                  </a:cxn>
                  <a:cxn ang="0">
                    <a:pos x="1211" y="200"/>
                  </a:cxn>
                  <a:cxn ang="0">
                    <a:pos x="1256" y="222"/>
                  </a:cxn>
                  <a:cxn ang="0">
                    <a:pos x="1278" y="255"/>
                  </a:cxn>
                  <a:cxn ang="0">
                    <a:pos x="1345" y="289"/>
                  </a:cxn>
                  <a:cxn ang="0">
                    <a:pos x="1423" y="333"/>
                  </a:cxn>
                  <a:cxn ang="0">
                    <a:pos x="1511" y="433"/>
                  </a:cxn>
                  <a:cxn ang="0">
                    <a:pos x="1534" y="467"/>
                  </a:cxn>
                  <a:cxn ang="0">
                    <a:pos x="1600" y="511"/>
                  </a:cxn>
                  <a:cxn ang="0">
                    <a:pos x="1667" y="611"/>
                  </a:cxn>
                  <a:cxn ang="0">
                    <a:pos x="1700" y="644"/>
                  </a:cxn>
                  <a:cxn ang="0">
                    <a:pos x="1756" y="733"/>
                  </a:cxn>
                  <a:cxn ang="0">
                    <a:pos x="1778" y="789"/>
                  </a:cxn>
                  <a:cxn ang="0">
                    <a:pos x="1567" y="855"/>
                  </a:cxn>
                  <a:cxn ang="0">
                    <a:pos x="1434" y="900"/>
                  </a:cxn>
                  <a:cxn ang="0">
                    <a:pos x="1367" y="922"/>
                  </a:cxn>
                  <a:cxn ang="0">
                    <a:pos x="1289" y="978"/>
                  </a:cxn>
                  <a:cxn ang="0">
                    <a:pos x="1256" y="1000"/>
                  </a:cxn>
                  <a:cxn ang="0">
                    <a:pos x="1122" y="1089"/>
                  </a:cxn>
                  <a:cxn ang="0">
                    <a:pos x="1022" y="1144"/>
                  </a:cxn>
                  <a:cxn ang="0">
                    <a:pos x="956" y="1278"/>
                  </a:cxn>
                  <a:cxn ang="0">
                    <a:pos x="878" y="1178"/>
                  </a:cxn>
                  <a:cxn ang="0">
                    <a:pos x="800" y="1055"/>
                  </a:cxn>
                  <a:cxn ang="0">
                    <a:pos x="711" y="989"/>
                  </a:cxn>
                  <a:cxn ang="0">
                    <a:pos x="545" y="855"/>
                  </a:cxn>
                  <a:cxn ang="0">
                    <a:pos x="322" y="800"/>
                  </a:cxn>
                  <a:cxn ang="0">
                    <a:pos x="167" y="811"/>
                  </a:cxn>
                  <a:cxn ang="0">
                    <a:pos x="0" y="867"/>
                  </a:cxn>
                  <a:cxn ang="0">
                    <a:pos x="11" y="678"/>
                  </a:cxn>
                  <a:cxn ang="0">
                    <a:pos x="133" y="489"/>
                  </a:cxn>
                  <a:cxn ang="0">
                    <a:pos x="211" y="344"/>
                  </a:cxn>
                  <a:cxn ang="0">
                    <a:pos x="256" y="311"/>
                  </a:cxn>
                  <a:cxn ang="0">
                    <a:pos x="333" y="200"/>
                  </a:cxn>
                  <a:cxn ang="0">
                    <a:pos x="478" y="122"/>
                  </a:cxn>
                  <a:cxn ang="0">
                    <a:pos x="689" y="0"/>
                  </a:cxn>
                  <a:cxn ang="0">
                    <a:pos x="800" y="11"/>
                  </a:cxn>
                </a:cxnLst>
                <a:rect l="0" t="0" r="r" b="b"/>
                <a:pathLst>
                  <a:path w="1778" h="1278">
                    <a:moveTo>
                      <a:pt x="800" y="11"/>
                    </a:moveTo>
                    <a:cubicBezTo>
                      <a:pt x="819" y="15"/>
                      <a:pt x="838" y="17"/>
                      <a:pt x="856" y="22"/>
                    </a:cubicBezTo>
                    <a:cubicBezTo>
                      <a:pt x="878" y="28"/>
                      <a:pt x="922" y="44"/>
                      <a:pt x="922" y="44"/>
                    </a:cubicBezTo>
                    <a:cubicBezTo>
                      <a:pt x="975" y="80"/>
                      <a:pt x="944" y="63"/>
                      <a:pt x="1022" y="89"/>
                    </a:cubicBezTo>
                    <a:cubicBezTo>
                      <a:pt x="1033" y="93"/>
                      <a:pt x="1056" y="100"/>
                      <a:pt x="1056" y="100"/>
                    </a:cubicBezTo>
                    <a:cubicBezTo>
                      <a:pt x="1067" y="107"/>
                      <a:pt x="1077" y="116"/>
                      <a:pt x="1089" y="122"/>
                    </a:cubicBezTo>
                    <a:cubicBezTo>
                      <a:pt x="1099" y="127"/>
                      <a:pt x="1112" y="127"/>
                      <a:pt x="1122" y="133"/>
                    </a:cubicBezTo>
                    <a:cubicBezTo>
                      <a:pt x="1205" y="182"/>
                      <a:pt x="1079" y="131"/>
                      <a:pt x="1178" y="167"/>
                    </a:cubicBezTo>
                    <a:cubicBezTo>
                      <a:pt x="1189" y="178"/>
                      <a:pt x="1198" y="191"/>
                      <a:pt x="1211" y="200"/>
                    </a:cubicBezTo>
                    <a:cubicBezTo>
                      <a:pt x="1225" y="210"/>
                      <a:pt x="1243" y="211"/>
                      <a:pt x="1256" y="222"/>
                    </a:cubicBezTo>
                    <a:cubicBezTo>
                      <a:pt x="1266" y="230"/>
                      <a:pt x="1269" y="246"/>
                      <a:pt x="1278" y="255"/>
                    </a:cubicBezTo>
                    <a:cubicBezTo>
                      <a:pt x="1301" y="278"/>
                      <a:pt x="1316" y="280"/>
                      <a:pt x="1345" y="289"/>
                    </a:cubicBezTo>
                    <a:cubicBezTo>
                      <a:pt x="1370" y="306"/>
                      <a:pt x="1402" y="312"/>
                      <a:pt x="1423" y="333"/>
                    </a:cubicBezTo>
                    <a:cubicBezTo>
                      <a:pt x="1564" y="474"/>
                      <a:pt x="1419" y="372"/>
                      <a:pt x="1511" y="433"/>
                    </a:cubicBezTo>
                    <a:cubicBezTo>
                      <a:pt x="1519" y="444"/>
                      <a:pt x="1524" y="458"/>
                      <a:pt x="1534" y="467"/>
                    </a:cubicBezTo>
                    <a:cubicBezTo>
                      <a:pt x="1554" y="484"/>
                      <a:pt x="1600" y="511"/>
                      <a:pt x="1600" y="511"/>
                    </a:cubicBezTo>
                    <a:cubicBezTo>
                      <a:pt x="1652" y="589"/>
                      <a:pt x="1630" y="556"/>
                      <a:pt x="1667" y="611"/>
                    </a:cubicBezTo>
                    <a:cubicBezTo>
                      <a:pt x="1676" y="624"/>
                      <a:pt x="1691" y="631"/>
                      <a:pt x="1700" y="644"/>
                    </a:cubicBezTo>
                    <a:cubicBezTo>
                      <a:pt x="1721" y="672"/>
                      <a:pt x="1756" y="733"/>
                      <a:pt x="1756" y="733"/>
                    </a:cubicBezTo>
                    <a:cubicBezTo>
                      <a:pt x="1770" y="775"/>
                      <a:pt x="1762" y="756"/>
                      <a:pt x="1778" y="789"/>
                    </a:cubicBezTo>
                    <a:cubicBezTo>
                      <a:pt x="1708" y="812"/>
                      <a:pt x="1639" y="837"/>
                      <a:pt x="1567" y="855"/>
                    </a:cubicBezTo>
                    <a:cubicBezTo>
                      <a:pt x="1530" y="893"/>
                      <a:pt x="1483" y="885"/>
                      <a:pt x="1434" y="900"/>
                    </a:cubicBezTo>
                    <a:cubicBezTo>
                      <a:pt x="1411" y="907"/>
                      <a:pt x="1367" y="922"/>
                      <a:pt x="1367" y="922"/>
                    </a:cubicBezTo>
                    <a:cubicBezTo>
                      <a:pt x="1341" y="941"/>
                      <a:pt x="1315" y="960"/>
                      <a:pt x="1289" y="978"/>
                    </a:cubicBezTo>
                    <a:cubicBezTo>
                      <a:pt x="1278" y="986"/>
                      <a:pt x="1256" y="1000"/>
                      <a:pt x="1256" y="1000"/>
                    </a:cubicBezTo>
                    <a:cubicBezTo>
                      <a:pt x="1220" y="1054"/>
                      <a:pt x="1184" y="1069"/>
                      <a:pt x="1122" y="1089"/>
                    </a:cubicBezTo>
                    <a:cubicBezTo>
                      <a:pt x="1089" y="1111"/>
                      <a:pt x="1056" y="1122"/>
                      <a:pt x="1022" y="1144"/>
                    </a:cubicBezTo>
                    <a:cubicBezTo>
                      <a:pt x="1000" y="1189"/>
                      <a:pt x="978" y="1233"/>
                      <a:pt x="956" y="1278"/>
                    </a:cubicBezTo>
                    <a:cubicBezTo>
                      <a:pt x="939" y="1207"/>
                      <a:pt x="921" y="1230"/>
                      <a:pt x="878" y="1178"/>
                    </a:cubicBezTo>
                    <a:cubicBezTo>
                      <a:pt x="846" y="1140"/>
                      <a:pt x="838" y="1089"/>
                      <a:pt x="800" y="1055"/>
                    </a:cubicBezTo>
                    <a:cubicBezTo>
                      <a:pt x="773" y="1030"/>
                      <a:pt x="737" y="1015"/>
                      <a:pt x="711" y="989"/>
                    </a:cubicBezTo>
                    <a:cubicBezTo>
                      <a:pt x="663" y="940"/>
                      <a:pt x="612" y="880"/>
                      <a:pt x="545" y="855"/>
                    </a:cubicBezTo>
                    <a:cubicBezTo>
                      <a:pt x="476" y="830"/>
                      <a:pt x="395" y="812"/>
                      <a:pt x="322" y="800"/>
                    </a:cubicBezTo>
                    <a:cubicBezTo>
                      <a:pt x="270" y="804"/>
                      <a:pt x="218" y="803"/>
                      <a:pt x="167" y="811"/>
                    </a:cubicBezTo>
                    <a:cubicBezTo>
                      <a:pt x="107" y="820"/>
                      <a:pt x="61" y="867"/>
                      <a:pt x="0" y="867"/>
                    </a:cubicBezTo>
                    <a:cubicBezTo>
                      <a:pt x="4" y="804"/>
                      <a:pt x="3" y="741"/>
                      <a:pt x="11" y="678"/>
                    </a:cubicBezTo>
                    <a:cubicBezTo>
                      <a:pt x="22" y="594"/>
                      <a:pt x="94" y="557"/>
                      <a:pt x="133" y="489"/>
                    </a:cubicBezTo>
                    <a:cubicBezTo>
                      <a:pt x="157" y="447"/>
                      <a:pt x="171" y="374"/>
                      <a:pt x="211" y="344"/>
                    </a:cubicBezTo>
                    <a:cubicBezTo>
                      <a:pt x="226" y="333"/>
                      <a:pt x="243" y="324"/>
                      <a:pt x="256" y="311"/>
                    </a:cubicBezTo>
                    <a:cubicBezTo>
                      <a:pt x="288" y="279"/>
                      <a:pt x="296" y="225"/>
                      <a:pt x="333" y="200"/>
                    </a:cubicBezTo>
                    <a:cubicBezTo>
                      <a:pt x="384" y="166"/>
                      <a:pt x="421" y="141"/>
                      <a:pt x="478" y="122"/>
                    </a:cubicBezTo>
                    <a:cubicBezTo>
                      <a:pt x="535" y="66"/>
                      <a:pt x="604" y="0"/>
                      <a:pt x="689" y="0"/>
                    </a:cubicBezTo>
                    <a:cubicBezTo>
                      <a:pt x="726" y="0"/>
                      <a:pt x="763" y="7"/>
                      <a:pt x="800" y="11"/>
                    </a:cubicBezTo>
                    <a:close/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graphicFrame>
            <p:nvGraphicFramePr>
              <p:cNvPr id="35884" name="Object 20"/>
              <p:cNvGraphicFramePr>
                <a:graphicFrameLocks noChangeAspect="1"/>
              </p:cNvGraphicFramePr>
              <p:nvPr/>
            </p:nvGraphicFramePr>
            <p:xfrm>
              <a:off x="3415" y="1661"/>
              <a:ext cx="239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39" name="Equation" r:id="rId26" imgW="152400" imgH="177800" progId="Equation.DSMT4">
                      <p:embed/>
                    </p:oleObj>
                  </mc:Choice>
                  <mc:Fallback>
                    <p:oleObj name="Equation" r:id="rId26" imgW="152400" imgH="1778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5" y="1661"/>
                            <a:ext cx="239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109"/>
          <p:cNvGrpSpPr/>
          <p:nvPr/>
        </p:nvGrpSpPr>
        <p:grpSpPr bwMode="auto">
          <a:xfrm>
            <a:off x="6272213" y="1239838"/>
            <a:ext cx="2670175" cy="2181225"/>
            <a:chOff x="2967" y="2159"/>
            <a:chExt cx="2268" cy="1729"/>
          </a:xfrm>
        </p:grpSpPr>
        <p:grpSp>
          <p:nvGrpSpPr>
            <p:cNvPr id="35868" name="Group 110"/>
            <p:cNvGrpSpPr/>
            <p:nvPr/>
          </p:nvGrpSpPr>
          <p:grpSpPr bwMode="auto">
            <a:xfrm>
              <a:off x="2967" y="2159"/>
              <a:ext cx="2268" cy="1729"/>
              <a:chOff x="2880" y="2026"/>
              <a:chExt cx="2355" cy="1873"/>
            </a:xfrm>
          </p:grpSpPr>
          <p:sp>
            <p:nvSpPr>
              <p:cNvPr id="26735" name="Arc 111"/>
              <p:cNvSpPr/>
              <p:nvPr/>
            </p:nvSpPr>
            <p:spPr bwMode="auto">
              <a:xfrm rot="304380" flipH="1">
                <a:off x="4029" y="3162"/>
                <a:ext cx="1192" cy="2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089"/>
                  <a:gd name="T1" fmla="*/ 0 h 21600"/>
                  <a:gd name="T2" fmla="*/ 18089 w 18089"/>
                  <a:gd name="T3" fmla="*/ 9795 h 21600"/>
                  <a:gd name="T4" fmla="*/ 0 w 1808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89" h="21600" fill="none" extrusionOk="0">
                    <a:moveTo>
                      <a:pt x="-1" y="0"/>
                    </a:moveTo>
                    <a:cubicBezTo>
                      <a:pt x="7297" y="0"/>
                      <a:pt x="14100" y="3684"/>
                      <a:pt x="18088" y="9795"/>
                    </a:cubicBezTo>
                  </a:path>
                  <a:path w="18089" h="21600" stroke="0" extrusionOk="0">
                    <a:moveTo>
                      <a:pt x="-1" y="0"/>
                    </a:moveTo>
                    <a:cubicBezTo>
                      <a:pt x="7297" y="0"/>
                      <a:pt x="14100" y="3684"/>
                      <a:pt x="18088" y="979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grpSp>
            <p:nvGrpSpPr>
              <p:cNvPr id="35871" name="Group 112"/>
              <p:cNvGrpSpPr/>
              <p:nvPr/>
            </p:nvGrpSpPr>
            <p:grpSpPr bwMode="auto">
              <a:xfrm>
                <a:off x="2880" y="2026"/>
                <a:ext cx="2355" cy="1873"/>
                <a:chOff x="2880" y="2026"/>
                <a:chExt cx="2355" cy="1873"/>
              </a:xfrm>
            </p:grpSpPr>
            <p:sp>
              <p:nvSpPr>
                <p:cNvPr id="26737" name="Freeform 113"/>
                <p:cNvSpPr/>
                <p:nvPr/>
              </p:nvSpPr>
              <p:spPr bwMode="auto">
                <a:xfrm>
                  <a:off x="2880" y="2938"/>
                  <a:ext cx="336" cy="288"/>
                </a:xfrm>
                <a:custGeom>
                  <a:avLst/>
                  <a:gdLst/>
                  <a:ahLst/>
                  <a:cxnLst>
                    <a:cxn ang="0">
                      <a:pos x="336" y="0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336" h="288">
                      <a:moveTo>
                        <a:pt x="336" y="0"/>
                      </a:moveTo>
                      <a:cubicBezTo>
                        <a:pt x="196" y="116"/>
                        <a:pt x="56" y="232"/>
                        <a:pt x="0" y="288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38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977" y="3035"/>
                  <a:ext cx="431" cy="33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39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3168" y="3178"/>
                  <a:ext cx="431" cy="28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40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216" y="3370"/>
                  <a:ext cx="480" cy="23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4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3313" y="3504"/>
                  <a:ext cx="431" cy="19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42" name="Arc 118"/>
                <p:cNvSpPr/>
                <p:nvPr/>
              </p:nvSpPr>
              <p:spPr bwMode="auto">
                <a:xfrm>
                  <a:off x="4080" y="3467"/>
                  <a:ext cx="1155" cy="43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0792"/>
                    <a:gd name="T1" fmla="*/ 0 h 21600"/>
                    <a:gd name="T2" fmla="*/ 20792 w 20792"/>
                    <a:gd name="T3" fmla="*/ 15746 h 21600"/>
                    <a:gd name="T4" fmla="*/ 0 w 2079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792" h="21600" fill="none" extrusionOk="0">
                      <a:moveTo>
                        <a:pt x="-1" y="0"/>
                      </a:moveTo>
                      <a:cubicBezTo>
                        <a:pt x="9674" y="0"/>
                        <a:pt x="18169" y="6433"/>
                        <a:pt x="20791" y="15746"/>
                      </a:cubicBezTo>
                    </a:path>
                    <a:path w="20792" h="21600" stroke="0" extrusionOk="0">
                      <a:moveTo>
                        <a:pt x="-1" y="0"/>
                      </a:moveTo>
                      <a:cubicBezTo>
                        <a:pt x="9674" y="0"/>
                        <a:pt x="18169" y="6433"/>
                        <a:pt x="20791" y="1574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43" name="Arc 119"/>
                <p:cNvSpPr/>
                <p:nvPr/>
              </p:nvSpPr>
              <p:spPr bwMode="auto">
                <a:xfrm flipH="1">
                  <a:off x="4028" y="2843"/>
                  <a:ext cx="1207" cy="38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7843"/>
                    <a:gd name="T1" fmla="*/ 0 h 21600"/>
                    <a:gd name="T2" fmla="*/ 17843 w 17843"/>
                    <a:gd name="T3" fmla="*/ 9426 h 21600"/>
                    <a:gd name="T4" fmla="*/ 0 w 1784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843" h="21600" fill="none" extrusionOk="0">
                      <a:moveTo>
                        <a:pt x="-1" y="0"/>
                      </a:moveTo>
                      <a:cubicBezTo>
                        <a:pt x="7139" y="0"/>
                        <a:pt x="13818" y="3528"/>
                        <a:pt x="17842" y="9426"/>
                      </a:cubicBezTo>
                    </a:path>
                    <a:path w="17843" h="21600" stroke="0" extrusionOk="0">
                      <a:moveTo>
                        <a:pt x="-1" y="0"/>
                      </a:moveTo>
                      <a:cubicBezTo>
                        <a:pt x="7139" y="0"/>
                        <a:pt x="13818" y="3528"/>
                        <a:pt x="17842" y="942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44" name="Arc 120"/>
                <p:cNvSpPr/>
                <p:nvPr/>
              </p:nvSpPr>
              <p:spPr bwMode="auto">
                <a:xfrm rot="20781422" flipH="1">
                  <a:off x="3744" y="2506"/>
                  <a:ext cx="1360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111"/>
                    <a:gd name="T1" fmla="*/ 0 h 21600"/>
                    <a:gd name="T2" fmla="*/ 21111 w 21111"/>
                    <a:gd name="T3" fmla="*/ 17032 h 21600"/>
                    <a:gd name="T4" fmla="*/ 0 w 2111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111" h="21600" fill="none" extrusionOk="0">
                      <a:moveTo>
                        <a:pt x="-1" y="0"/>
                      </a:moveTo>
                      <a:cubicBezTo>
                        <a:pt x="10169" y="0"/>
                        <a:pt x="18960" y="7092"/>
                        <a:pt x="21111" y="17031"/>
                      </a:cubicBezTo>
                    </a:path>
                    <a:path w="21111" h="21600" stroke="0" extrusionOk="0">
                      <a:moveTo>
                        <a:pt x="-1" y="0"/>
                      </a:moveTo>
                      <a:cubicBezTo>
                        <a:pt x="10169" y="0"/>
                        <a:pt x="18960" y="7092"/>
                        <a:pt x="21111" y="1703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  <p:sp>
              <p:nvSpPr>
                <p:cNvPr id="2674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3552" y="2026"/>
                  <a:ext cx="767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</a:endParaRPr>
                </a:p>
              </p:txBody>
            </p:sp>
          </p:grpSp>
        </p:grpSp>
        <p:graphicFrame>
          <p:nvGraphicFramePr>
            <p:cNvPr id="35869" name="Object 19"/>
            <p:cNvGraphicFramePr>
              <a:graphicFrameLocks noChangeAspect="1"/>
            </p:cNvGraphicFramePr>
            <p:nvPr/>
          </p:nvGraphicFramePr>
          <p:xfrm>
            <a:off x="4733" y="2549"/>
            <a:ext cx="34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0" name="Equation" r:id="rId28" imgW="165100" imgH="190500" progId="Equation.DSMT4">
                    <p:embed/>
                  </p:oleObj>
                </mc:Choice>
                <mc:Fallback>
                  <p:oleObj name="Equation" r:id="rId28" imgW="165100" imgH="1905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549"/>
                          <a:ext cx="34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785" name="Object 5"/>
          <p:cNvGraphicFramePr>
            <a:graphicFrameLocks noChangeAspect="1"/>
          </p:cNvGraphicFramePr>
          <p:nvPr/>
        </p:nvGraphicFramePr>
        <p:xfrm>
          <a:off x="4332288" y="5283200"/>
          <a:ext cx="12080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1" name="Equation" r:id="rId30" imgW="469900" imgH="228600" progId="Equation.DSMT4">
                  <p:embed/>
                </p:oleObj>
              </mc:Choice>
              <mc:Fallback>
                <p:oleObj name="Equation" r:id="rId30" imgW="469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5283200"/>
                        <a:ext cx="12080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64"/>
              <p:cNvSpPr txBox="1">
                <a:spLocks noChangeArrowheads="1"/>
              </p:cNvSpPr>
              <p:nvPr/>
            </p:nvSpPr>
            <p:spPr bwMode="auto">
              <a:xfrm>
                <a:off x="194117" y="3436536"/>
                <a:ext cx="4800600" cy="5754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ym typeface="Monotype Sorts" pitchFamily="2" charset="2"/>
                  </a:rPr>
                  <a:t>①</a:t>
                </a:r>
                <a:r>
                  <a:rPr kumimoji="1" lang="en-US" altLang="zh-CN" sz="2800" b="1" i="1" dirty="0">
                    <a:latin typeface="+mn-lt"/>
                    <a:ea typeface="楷体_GB2312" pitchFamily="49" charset="-122"/>
                    <a:sym typeface="+mn-ea"/>
                  </a:rPr>
                  <a:t>S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面</a:t>
                </a:r>
                <a14:m>
                  <m:oMath xmlns:m="http://schemas.openxmlformats.org/officeDocument/2006/math">
                    <m:r>
                      <a:rPr kumimoji="1" lang="en-US" altLang="zh-CN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或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rPr>
                  <a:t>其面法向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kumimoji="1" lang="en-US" altLang="zh-CN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Cambria Math" panose="020405030504060302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11" name="Text 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117" y="3436536"/>
                <a:ext cx="4800600" cy="575479"/>
              </a:xfrm>
              <a:prstGeom prst="rect">
                <a:avLst/>
              </a:prstGeom>
              <a:blipFill rotWithShape="1">
                <a:blip r:embed="rId32"/>
                <a:stretch>
                  <a:fillRect l="-9" t="-96" r="9" b="15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75"/>
                                        <p:tgtEl>
                                          <p:spTgt spid="2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9" grpId="0" autoUpdateAnimBg="0"/>
      <p:bldP spid="26690" grpId="0" autoUpdateAnimBg="0"/>
      <p:bldP spid="26751" grpId="0" autoUpdateAnimBg="0"/>
      <p:bldP spid="26756" grpId="0" autoUpdateAnimBg="0"/>
      <p:bldP spid="26781" grpId="0" autoUpdateAnimBg="0"/>
      <p:bldP spid="26782" grpId="0" autoUpdateAnimBg="0"/>
      <p:bldP spid="26783" grpId="0" animBg="1"/>
      <p:bldP spid="26789" grpId="0" autoUpdateAnimBg="0"/>
      <p:bldP spid="26788" grpId="0"/>
      <p:bldP spid="26868" grpId="0" animBg="1"/>
      <p:bldP spid="26691" grpId="0" autoUpdateAnimBg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87127-184D-46F5-B086-00406D1ED8EE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 useBgFill="1">
        <p:nvSpPr>
          <p:cNvPr id="102405" name="Rectangle 5"/>
          <p:cNvSpPr>
            <a:spLocks noChangeArrowheads="1"/>
          </p:cNvSpPr>
          <p:nvPr/>
        </p:nvSpPr>
        <p:spPr bwMode="auto">
          <a:xfrm>
            <a:off x="4787900" y="1484313"/>
            <a:ext cx="3962400" cy="28194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2" name="Group 89"/>
          <p:cNvGrpSpPr/>
          <p:nvPr/>
        </p:nvGrpSpPr>
        <p:grpSpPr bwMode="auto">
          <a:xfrm>
            <a:off x="4699000" y="1019175"/>
            <a:ext cx="3738563" cy="2867025"/>
            <a:chOff x="2960" y="642"/>
            <a:chExt cx="2355" cy="1806"/>
          </a:xfrm>
        </p:grpSpPr>
        <p:graphicFrame>
          <p:nvGraphicFramePr>
            <p:cNvPr id="37932" name="Object 11"/>
            <p:cNvGraphicFramePr>
              <a:graphicFrameLocks noChangeAspect="1"/>
            </p:cNvGraphicFramePr>
            <p:nvPr/>
          </p:nvGraphicFramePr>
          <p:xfrm>
            <a:off x="3379" y="890"/>
            <a:ext cx="23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6" name="公式" r:id="rId1" imgW="152400" imgH="177800" progId="Equation.3">
                    <p:embed/>
                  </p:oleObj>
                </mc:Choice>
                <mc:Fallback>
                  <p:oleObj name="公式" r:id="rId1" imgW="152400" imgH="177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890"/>
                          <a:ext cx="23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5" name="Freeform 55"/>
            <p:cNvSpPr/>
            <p:nvPr/>
          </p:nvSpPr>
          <p:spPr bwMode="auto">
            <a:xfrm rot="1243955">
              <a:off x="3152" y="1026"/>
              <a:ext cx="1778" cy="1278"/>
            </a:xfrm>
            <a:custGeom>
              <a:avLst/>
              <a:gdLst/>
              <a:ahLst/>
              <a:cxnLst>
                <a:cxn ang="0">
                  <a:pos x="800" y="11"/>
                </a:cxn>
                <a:cxn ang="0">
                  <a:pos x="856" y="22"/>
                </a:cxn>
                <a:cxn ang="0">
                  <a:pos x="922" y="44"/>
                </a:cxn>
                <a:cxn ang="0">
                  <a:pos x="1022" y="89"/>
                </a:cxn>
                <a:cxn ang="0">
                  <a:pos x="1056" y="100"/>
                </a:cxn>
                <a:cxn ang="0">
                  <a:pos x="1089" y="122"/>
                </a:cxn>
                <a:cxn ang="0">
                  <a:pos x="1122" y="133"/>
                </a:cxn>
                <a:cxn ang="0">
                  <a:pos x="1178" y="167"/>
                </a:cxn>
                <a:cxn ang="0">
                  <a:pos x="1211" y="200"/>
                </a:cxn>
                <a:cxn ang="0">
                  <a:pos x="1256" y="222"/>
                </a:cxn>
                <a:cxn ang="0">
                  <a:pos x="1278" y="255"/>
                </a:cxn>
                <a:cxn ang="0">
                  <a:pos x="1345" y="289"/>
                </a:cxn>
                <a:cxn ang="0">
                  <a:pos x="1423" y="333"/>
                </a:cxn>
                <a:cxn ang="0">
                  <a:pos x="1511" y="433"/>
                </a:cxn>
                <a:cxn ang="0">
                  <a:pos x="1534" y="467"/>
                </a:cxn>
                <a:cxn ang="0">
                  <a:pos x="1600" y="511"/>
                </a:cxn>
                <a:cxn ang="0">
                  <a:pos x="1667" y="611"/>
                </a:cxn>
                <a:cxn ang="0">
                  <a:pos x="1700" y="644"/>
                </a:cxn>
                <a:cxn ang="0">
                  <a:pos x="1756" y="733"/>
                </a:cxn>
                <a:cxn ang="0">
                  <a:pos x="1778" y="789"/>
                </a:cxn>
                <a:cxn ang="0">
                  <a:pos x="1567" y="855"/>
                </a:cxn>
                <a:cxn ang="0">
                  <a:pos x="1434" y="900"/>
                </a:cxn>
                <a:cxn ang="0">
                  <a:pos x="1367" y="922"/>
                </a:cxn>
                <a:cxn ang="0">
                  <a:pos x="1289" y="978"/>
                </a:cxn>
                <a:cxn ang="0">
                  <a:pos x="1256" y="1000"/>
                </a:cxn>
                <a:cxn ang="0">
                  <a:pos x="1122" y="1089"/>
                </a:cxn>
                <a:cxn ang="0">
                  <a:pos x="1022" y="1144"/>
                </a:cxn>
                <a:cxn ang="0">
                  <a:pos x="956" y="1278"/>
                </a:cxn>
                <a:cxn ang="0">
                  <a:pos x="878" y="1178"/>
                </a:cxn>
                <a:cxn ang="0">
                  <a:pos x="800" y="1055"/>
                </a:cxn>
                <a:cxn ang="0">
                  <a:pos x="711" y="989"/>
                </a:cxn>
                <a:cxn ang="0">
                  <a:pos x="545" y="855"/>
                </a:cxn>
                <a:cxn ang="0">
                  <a:pos x="322" y="800"/>
                </a:cxn>
                <a:cxn ang="0">
                  <a:pos x="167" y="811"/>
                </a:cxn>
                <a:cxn ang="0">
                  <a:pos x="0" y="867"/>
                </a:cxn>
                <a:cxn ang="0">
                  <a:pos x="11" y="678"/>
                </a:cxn>
                <a:cxn ang="0">
                  <a:pos x="133" y="489"/>
                </a:cxn>
                <a:cxn ang="0">
                  <a:pos x="211" y="344"/>
                </a:cxn>
                <a:cxn ang="0">
                  <a:pos x="256" y="311"/>
                </a:cxn>
                <a:cxn ang="0">
                  <a:pos x="333" y="200"/>
                </a:cxn>
                <a:cxn ang="0">
                  <a:pos x="478" y="122"/>
                </a:cxn>
                <a:cxn ang="0">
                  <a:pos x="689" y="0"/>
                </a:cxn>
                <a:cxn ang="0">
                  <a:pos x="800" y="11"/>
                </a:cxn>
              </a:cxnLst>
              <a:rect l="0" t="0" r="r" b="b"/>
              <a:pathLst>
                <a:path w="1778" h="1278">
                  <a:moveTo>
                    <a:pt x="800" y="11"/>
                  </a:moveTo>
                  <a:cubicBezTo>
                    <a:pt x="819" y="15"/>
                    <a:pt x="838" y="17"/>
                    <a:pt x="856" y="22"/>
                  </a:cubicBezTo>
                  <a:cubicBezTo>
                    <a:pt x="878" y="28"/>
                    <a:pt x="922" y="44"/>
                    <a:pt x="922" y="44"/>
                  </a:cubicBezTo>
                  <a:cubicBezTo>
                    <a:pt x="975" y="80"/>
                    <a:pt x="944" y="63"/>
                    <a:pt x="1022" y="89"/>
                  </a:cubicBezTo>
                  <a:cubicBezTo>
                    <a:pt x="1033" y="93"/>
                    <a:pt x="1056" y="100"/>
                    <a:pt x="1056" y="100"/>
                  </a:cubicBezTo>
                  <a:cubicBezTo>
                    <a:pt x="1067" y="107"/>
                    <a:pt x="1077" y="116"/>
                    <a:pt x="1089" y="122"/>
                  </a:cubicBezTo>
                  <a:cubicBezTo>
                    <a:pt x="1099" y="127"/>
                    <a:pt x="1112" y="127"/>
                    <a:pt x="1122" y="133"/>
                  </a:cubicBezTo>
                  <a:cubicBezTo>
                    <a:pt x="1205" y="182"/>
                    <a:pt x="1079" y="131"/>
                    <a:pt x="1178" y="167"/>
                  </a:cubicBezTo>
                  <a:cubicBezTo>
                    <a:pt x="1189" y="178"/>
                    <a:pt x="1198" y="191"/>
                    <a:pt x="1211" y="200"/>
                  </a:cubicBezTo>
                  <a:cubicBezTo>
                    <a:pt x="1225" y="210"/>
                    <a:pt x="1243" y="211"/>
                    <a:pt x="1256" y="222"/>
                  </a:cubicBezTo>
                  <a:cubicBezTo>
                    <a:pt x="1266" y="230"/>
                    <a:pt x="1269" y="246"/>
                    <a:pt x="1278" y="255"/>
                  </a:cubicBezTo>
                  <a:cubicBezTo>
                    <a:pt x="1301" y="278"/>
                    <a:pt x="1316" y="280"/>
                    <a:pt x="1345" y="289"/>
                  </a:cubicBezTo>
                  <a:cubicBezTo>
                    <a:pt x="1370" y="306"/>
                    <a:pt x="1402" y="312"/>
                    <a:pt x="1423" y="333"/>
                  </a:cubicBezTo>
                  <a:cubicBezTo>
                    <a:pt x="1564" y="474"/>
                    <a:pt x="1419" y="372"/>
                    <a:pt x="1511" y="433"/>
                  </a:cubicBezTo>
                  <a:cubicBezTo>
                    <a:pt x="1519" y="444"/>
                    <a:pt x="1524" y="458"/>
                    <a:pt x="1534" y="467"/>
                  </a:cubicBezTo>
                  <a:cubicBezTo>
                    <a:pt x="1554" y="484"/>
                    <a:pt x="1600" y="511"/>
                    <a:pt x="1600" y="511"/>
                  </a:cubicBezTo>
                  <a:cubicBezTo>
                    <a:pt x="1652" y="589"/>
                    <a:pt x="1630" y="556"/>
                    <a:pt x="1667" y="611"/>
                  </a:cubicBezTo>
                  <a:cubicBezTo>
                    <a:pt x="1676" y="624"/>
                    <a:pt x="1691" y="631"/>
                    <a:pt x="1700" y="644"/>
                  </a:cubicBezTo>
                  <a:cubicBezTo>
                    <a:pt x="1721" y="672"/>
                    <a:pt x="1756" y="733"/>
                    <a:pt x="1756" y="733"/>
                  </a:cubicBezTo>
                  <a:cubicBezTo>
                    <a:pt x="1770" y="775"/>
                    <a:pt x="1762" y="756"/>
                    <a:pt x="1778" y="789"/>
                  </a:cubicBezTo>
                  <a:cubicBezTo>
                    <a:pt x="1708" y="812"/>
                    <a:pt x="1639" y="837"/>
                    <a:pt x="1567" y="855"/>
                  </a:cubicBezTo>
                  <a:cubicBezTo>
                    <a:pt x="1530" y="893"/>
                    <a:pt x="1483" y="885"/>
                    <a:pt x="1434" y="900"/>
                  </a:cubicBezTo>
                  <a:cubicBezTo>
                    <a:pt x="1411" y="907"/>
                    <a:pt x="1367" y="922"/>
                    <a:pt x="1367" y="922"/>
                  </a:cubicBezTo>
                  <a:cubicBezTo>
                    <a:pt x="1341" y="941"/>
                    <a:pt x="1315" y="960"/>
                    <a:pt x="1289" y="978"/>
                  </a:cubicBezTo>
                  <a:cubicBezTo>
                    <a:pt x="1278" y="986"/>
                    <a:pt x="1256" y="1000"/>
                    <a:pt x="1256" y="1000"/>
                  </a:cubicBezTo>
                  <a:cubicBezTo>
                    <a:pt x="1220" y="1054"/>
                    <a:pt x="1184" y="1069"/>
                    <a:pt x="1122" y="1089"/>
                  </a:cubicBezTo>
                  <a:cubicBezTo>
                    <a:pt x="1089" y="1111"/>
                    <a:pt x="1056" y="1122"/>
                    <a:pt x="1022" y="1144"/>
                  </a:cubicBezTo>
                  <a:cubicBezTo>
                    <a:pt x="1000" y="1189"/>
                    <a:pt x="978" y="1233"/>
                    <a:pt x="956" y="1278"/>
                  </a:cubicBezTo>
                  <a:cubicBezTo>
                    <a:pt x="939" y="1207"/>
                    <a:pt x="921" y="1230"/>
                    <a:pt x="878" y="1178"/>
                  </a:cubicBezTo>
                  <a:cubicBezTo>
                    <a:pt x="846" y="1140"/>
                    <a:pt x="838" y="1089"/>
                    <a:pt x="800" y="1055"/>
                  </a:cubicBezTo>
                  <a:cubicBezTo>
                    <a:pt x="773" y="1030"/>
                    <a:pt x="737" y="1015"/>
                    <a:pt x="711" y="989"/>
                  </a:cubicBezTo>
                  <a:cubicBezTo>
                    <a:pt x="663" y="940"/>
                    <a:pt x="612" y="880"/>
                    <a:pt x="545" y="855"/>
                  </a:cubicBezTo>
                  <a:cubicBezTo>
                    <a:pt x="476" y="830"/>
                    <a:pt x="395" y="812"/>
                    <a:pt x="322" y="800"/>
                  </a:cubicBezTo>
                  <a:cubicBezTo>
                    <a:pt x="270" y="804"/>
                    <a:pt x="218" y="803"/>
                    <a:pt x="167" y="811"/>
                  </a:cubicBezTo>
                  <a:cubicBezTo>
                    <a:pt x="107" y="820"/>
                    <a:pt x="61" y="867"/>
                    <a:pt x="0" y="867"/>
                  </a:cubicBezTo>
                  <a:cubicBezTo>
                    <a:pt x="4" y="804"/>
                    <a:pt x="3" y="741"/>
                    <a:pt x="11" y="678"/>
                  </a:cubicBezTo>
                  <a:cubicBezTo>
                    <a:pt x="22" y="594"/>
                    <a:pt x="94" y="557"/>
                    <a:pt x="133" y="489"/>
                  </a:cubicBezTo>
                  <a:cubicBezTo>
                    <a:pt x="157" y="447"/>
                    <a:pt x="171" y="374"/>
                    <a:pt x="211" y="344"/>
                  </a:cubicBezTo>
                  <a:cubicBezTo>
                    <a:pt x="226" y="333"/>
                    <a:pt x="243" y="324"/>
                    <a:pt x="256" y="311"/>
                  </a:cubicBezTo>
                  <a:cubicBezTo>
                    <a:pt x="288" y="279"/>
                    <a:pt x="296" y="225"/>
                    <a:pt x="333" y="200"/>
                  </a:cubicBezTo>
                  <a:cubicBezTo>
                    <a:pt x="384" y="166"/>
                    <a:pt x="421" y="141"/>
                    <a:pt x="478" y="122"/>
                  </a:cubicBezTo>
                  <a:cubicBezTo>
                    <a:pt x="535" y="66"/>
                    <a:pt x="604" y="0"/>
                    <a:pt x="689" y="0"/>
                  </a:cubicBezTo>
                  <a:cubicBezTo>
                    <a:pt x="726" y="0"/>
                    <a:pt x="763" y="7"/>
                    <a:pt x="80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4E3A00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56" name="Freeform 56"/>
            <p:cNvSpPr/>
            <p:nvPr/>
          </p:nvSpPr>
          <p:spPr bwMode="auto">
            <a:xfrm>
              <a:off x="2960" y="1554"/>
              <a:ext cx="336" cy="28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88"/>
                </a:cxn>
              </a:cxnLst>
              <a:rect l="0" t="0" r="r" b="b"/>
              <a:pathLst>
                <a:path w="336" h="288">
                  <a:moveTo>
                    <a:pt x="336" y="0"/>
                  </a:moveTo>
                  <a:cubicBezTo>
                    <a:pt x="196" y="116"/>
                    <a:pt x="56" y="232"/>
                    <a:pt x="0" y="2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57" name="Line 57"/>
            <p:cNvSpPr>
              <a:spLocks noChangeShapeType="1"/>
            </p:cNvSpPr>
            <p:nvPr/>
          </p:nvSpPr>
          <p:spPr bwMode="auto">
            <a:xfrm flipH="1">
              <a:off x="3056" y="1650"/>
              <a:ext cx="432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58" name="Line 58"/>
            <p:cNvSpPr>
              <a:spLocks noChangeShapeType="1"/>
            </p:cNvSpPr>
            <p:nvPr/>
          </p:nvSpPr>
          <p:spPr bwMode="auto">
            <a:xfrm flipH="1">
              <a:off x="3248" y="1794"/>
              <a:ext cx="432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59" name="Line 59"/>
            <p:cNvSpPr>
              <a:spLocks noChangeShapeType="1"/>
            </p:cNvSpPr>
            <p:nvPr/>
          </p:nvSpPr>
          <p:spPr bwMode="auto">
            <a:xfrm flipH="1">
              <a:off x="3296" y="1986"/>
              <a:ext cx="48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60" name="Line 60"/>
            <p:cNvSpPr>
              <a:spLocks noChangeShapeType="1"/>
            </p:cNvSpPr>
            <p:nvPr/>
          </p:nvSpPr>
          <p:spPr bwMode="auto">
            <a:xfrm flipH="1">
              <a:off x="3392" y="2130"/>
              <a:ext cx="432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61" name="Arc 61"/>
            <p:cNvSpPr/>
            <p:nvPr/>
          </p:nvSpPr>
          <p:spPr bwMode="auto">
            <a:xfrm>
              <a:off x="4160" y="2016"/>
              <a:ext cx="1155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92"/>
                <a:gd name="T1" fmla="*/ 0 h 21600"/>
                <a:gd name="T2" fmla="*/ 20792 w 20792"/>
                <a:gd name="T3" fmla="*/ 15746 h 21600"/>
                <a:gd name="T4" fmla="*/ 0 w 207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92" h="21600" fill="none" extrusionOk="0">
                  <a:moveTo>
                    <a:pt x="-1" y="0"/>
                  </a:moveTo>
                  <a:cubicBezTo>
                    <a:pt x="9674" y="0"/>
                    <a:pt x="18169" y="6433"/>
                    <a:pt x="20791" y="15746"/>
                  </a:cubicBezTo>
                </a:path>
                <a:path w="20792" h="21600" stroke="0" extrusionOk="0">
                  <a:moveTo>
                    <a:pt x="-1" y="0"/>
                  </a:moveTo>
                  <a:cubicBezTo>
                    <a:pt x="9674" y="0"/>
                    <a:pt x="18169" y="6433"/>
                    <a:pt x="20791" y="157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62" name="Arc 62"/>
            <p:cNvSpPr/>
            <p:nvPr/>
          </p:nvSpPr>
          <p:spPr bwMode="auto">
            <a:xfrm rot="304380" flipH="1">
              <a:off x="4109" y="1788"/>
              <a:ext cx="1195" cy="2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089"/>
                <a:gd name="T1" fmla="*/ 0 h 21600"/>
                <a:gd name="T2" fmla="*/ 18089 w 18089"/>
                <a:gd name="T3" fmla="*/ 9795 h 21600"/>
                <a:gd name="T4" fmla="*/ 0 w 180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9" h="21600" fill="none" extrusionOk="0">
                  <a:moveTo>
                    <a:pt x="-1" y="0"/>
                  </a:moveTo>
                  <a:cubicBezTo>
                    <a:pt x="7297" y="0"/>
                    <a:pt x="14100" y="3684"/>
                    <a:pt x="18088" y="9795"/>
                  </a:cubicBezTo>
                </a:path>
                <a:path w="18089" h="21600" stroke="0" extrusionOk="0">
                  <a:moveTo>
                    <a:pt x="-1" y="0"/>
                  </a:moveTo>
                  <a:cubicBezTo>
                    <a:pt x="7297" y="0"/>
                    <a:pt x="14100" y="3684"/>
                    <a:pt x="18088" y="97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63" name="Arc 63"/>
            <p:cNvSpPr/>
            <p:nvPr/>
          </p:nvSpPr>
          <p:spPr bwMode="auto">
            <a:xfrm flipH="1">
              <a:off x="4108" y="1458"/>
              <a:ext cx="1207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43"/>
                <a:gd name="T1" fmla="*/ 0 h 21600"/>
                <a:gd name="T2" fmla="*/ 17843 w 17843"/>
                <a:gd name="T3" fmla="*/ 9426 h 21600"/>
                <a:gd name="T4" fmla="*/ 0 w 178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43" h="21600" fill="none" extrusionOk="0">
                  <a:moveTo>
                    <a:pt x="-1" y="0"/>
                  </a:moveTo>
                  <a:cubicBezTo>
                    <a:pt x="7139" y="0"/>
                    <a:pt x="13818" y="3528"/>
                    <a:pt x="17842" y="9426"/>
                  </a:cubicBezTo>
                </a:path>
                <a:path w="17843" h="21600" stroke="0" extrusionOk="0">
                  <a:moveTo>
                    <a:pt x="-1" y="0"/>
                  </a:moveTo>
                  <a:cubicBezTo>
                    <a:pt x="7139" y="0"/>
                    <a:pt x="13818" y="3528"/>
                    <a:pt x="17842" y="94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64" name="Arc 64"/>
            <p:cNvSpPr/>
            <p:nvPr/>
          </p:nvSpPr>
          <p:spPr bwMode="auto">
            <a:xfrm rot="20781422" flipH="1">
              <a:off x="3824" y="1122"/>
              <a:ext cx="136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11"/>
                <a:gd name="T1" fmla="*/ 0 h 21600"/>
                <a:gd name="T2" fmla="*/ 21111 w 21111"/>
                <a:gd name="T3" fmla="*/ 17032 h 21600"/>
                <a:gd name="T4" fmla="*/ 0 w 211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11" h="21600" fill="none" extrusionOk="0">
                  <a:moveTo>
                    <a:pt x="-1" y="0"/>
                  </a:moveTo>
                  <a:cubicBezTo>
                    <a:pt x="10169" y="0"/>
                    <a:pt x="18960" y="7092"/>
                    <a:pt x="21111" y="17031"/>
                  </a:cubicBezTo>
                </a:path>
                <a:path w="21111" h="21600" stroke="0" extrusionOk="0">
                  <a:moveTo>
                    <a:pt x="-1" y="0"/>
                  </a:moveTo>
                  <a:cubicBezTo>
                    <a:pt x="10169" y="0"/>
                    <a:pt x="18960" y="7092"/>
                    <a:pt x="21111" y="170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78" name="Line 78"/>
            <p:cNvSpPr>
              <a:spLocks noChangeShapeType="1"/>
            </p:cNvSpPr>
            <p:nvPr/>
          </p:nvSpPr>
          <p:spPr bwMode="auto">
            <a:xfrm flipV="1">
              <a:off x="3632" y="642"/>
              <a:ext cx="768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3" name="Group 65"/>
          <p:cNvGrpSpPr/>
          <p:nvPr/>
        </p:nvGrpSpPr>
        <p:grpSpPr bwMode="auto">
          <a:xfrm>
            <a:off x="5003800" y="1628775"/>
            <a:ext cx="2822575" cy="2028825"/>
            <a:chOff x="3360" y="864"/>
            <a:chExt cx="1778" cy="1278"/>
          </a:xfrm>
        </p:grpSpPr>
        <p:sp>
          <p:nvSpPr>
            <p:cNvPr id="102466" name="Freeform 66"/>
            <p:cNvSpPr/>
            <p:nvPr/>
          </p:nvSpPr>
          <p:spPr bwMode="auto">
            <a:xfrm rot="1243955">
              <a:off x="3360" y="864"/>
              <a:ext cx="1778" cy="1278"/>
            </a:xfrm>
            <a:custGeom>
              <a:avLst/>
              <a:gdLst/>
              <a:ahLst/>
              <a:cxnLst>
                <a:cxn ang="0">
                  <a:pos x="800" y="11"/>
                </a:cxn>
                <a:cxn ang="0">
                  <a:pos x="856" y="22"/>
                </a:cxn>
                <a:cxn ang="0">
                  <a:pos x="922" y="44"/>
                </a:cxn>
                <a:cxn ang="0">
                  <a:pos x="1022" y="89"/>
                </a:cxn>
                <a:cxn ang="0">
                  <a:pos x="1056" y="100"/>
                </a:cxn>
                <a:cxn ang="0">
                  <a:pos x="1089" y="122"/>
                </a:cxn>
                <a:cxn ang="0">
                  <a:pos x="1122" y="133"/>
                </a:cxn>
                <a:cxn ang="0">
                  <a:pos x="1178" y="167"/>
                </a:cxn>
                <a:cxn ang="0">
                  <a:pos x="1211" y="200"/>
                </a:cxn>
                <a:cxn ang="0">
                  <a:pos x="1256" y="222"/>
                </a:cxn>
                <a:cxn ang="0">
                  <a:pos x="1278" y="255"/>
                </a:cxn>
                <a:cxn ang="0">
                  <a:pos x="1345" y="289"/>
                </a:cxn>
                <a:cxn ang="0">
                  <a:pos x="1423" y="333"/>
                </a:cxn>
                <a:cxn ang="0">
                  <a:pos x="1511" y="433"/>
                </a:cxn>
                <a:cxn ang="0">
                  <a:pos x="1534" y="467"/>
                </a:cxn>
                <a:cxn ang="0">
                  <a:pos x="1600" y="511"/>
                </a:cxn>
                <a:cxn ang="0">
                  <a:pos x="1667" y="611"/>
                </a:cxn>
                <a:cxn ang="0">
                  <a:pos x="1700" y="644"/>
                </a:cxn>
                <a:cxn ang="0">
                  <a:pos x="1756" y="733"/>
                </a:cxn>
                <a:cxn ang="0">
                  <a:pos x="1778" y="789"/>
                </a:cxn>
                <a:cxn ang="0">
                  <a:pos x="1567" y="855"/>
                </a:cxn>
                <a:cxn ang="0">
                  <a:pos x="1434" y="900"/>
                </a:cxn>
                <a:cxn ang="0">
                  <a:pos x="1367" y="922"/>
                </a:cxn>
                <a:cxn ang="0">
                  <a:pos x="1289" y="978"/>
                </a:cxn>
                <a:cxn ang="0">
                  <a:pos x="1256" y="1000"/>
                </a:cxn>
                <a:cxn ang="0">
                  <a:pos x="1122" y="1089"/>
                </a:cxn>
                <a:cxn ang="0">
                  <a:pos x="1022" y="1144"/>
                </a:cxn>
                <a:cxn ang="0">
                  <a:pos x="956" y="1278"/>
                </a:cxn>
                <a:cxn ang="0">
                  <a:pos x="878" y="1178"/>
                </a:cxn>
                <a:cxn ang="0">
                  <a:pos x="800" y="1055"/>
                </a:cxn>
                <a:cxn ang="0">
                  <a:pos x="711" y="989"/>
                </a:cxn>
                <a:cxn ang="0">
                  <a:pos x="545" y="855"/>
                </a:cxn>
                <a:cxn ang="0">
                  <a:pos x="322" y="800"/>
                </a:cxn>
                <a:cxn ang="0">
                  <a:pos x="167" y="811"/>
                </a:cxn>
                <a:cxn ang="0">
                  <a:pos x="0" y="867"/>
                </a:cxn>
                <a:cxn ang="0">
                  <a:pos x="11" y="678"/>
                </a:cxn>
                <a:cxn ang="0">
                  <a:pos x="133" y="489"/>
                </a:cxn>
                <a:cxn ang="0">
                  <a:pos x="211" y="344"/>
                </a:cxn>
                <a:cxn ang="0">
                  <a:pos x="256" y="311"/>
                </a:cxn>
                <a:cxn ang="0">
                  <a:pos x="333" y="200"/>
                </a:cxn>
                <a:cxn ang="0">
                  <a:pos x="478" y="122"/>
                </a:cxn>
                <a:cxn ang="0">
                  <a:pos x="689" y="0"/>
                </a:cxn>
                <a:cxn ang="0">
                  <a:pos x="800" y="11"/>
                </a:cxn>
              </a:cxnLst>
              <a:rect l="0" t="0" r="r" b="b"/>
              <a:pathLst>
                <a:path w="1778" h="1278">
                  <a:moveTo>
                    <a:pt x="800" y="11"/>
                  </a:moveTo>
                  <a:cubicBezTo>
                    <a:pt x="819" y="15"/>
                    <a:pt x="838" y="17"/>
                    <a:pt x="856" y="22"/>
                  </a:cubicBezTo>
                  <a:cubicBezTo>
                    <a:pt x="878" y="28"/>
                    <a:pt x="922" y="44"/>
                    <a:pt x="922" y="44"/>
                  </a:cubicBezTo>
                  <a:cubicBezTo>
                    <a:pt x="975" y="80"/>
                    <a:pt x="944" y="63"/>
                    <a:pt x="1022" y="89"/>
                  </a:cubicBezTo>
                  <a:cubicBezTo>
                    <a:pt x="1033" y="93"/>
                    <a:pt x="1056" y="100"/>
                    <a:pt x="1056" y="100"/>
                  </a:cubicBezTo>
                  <a:cubicBezTo>
                    <a:pt x="1067" y="107"/>
                    <a:pt x="1077" y="116"/>
                    <a:pt x="1089" y="122"/>
                  </a:cubicBezTo>
                  <a:cubicBezTo>
                    <a:pt x="1099" y="127"/>
                    <a:pt x="1112" y="127"/>
                    <a:pt x="1122" y="133"/>
                  </a:cubicBezTo>
                  <a:cubicBezTo>
                    <a:pt x="1205" y="182"/>
                    <a:pt x="1079" y="131"/>
                    <a:pt x="1178" y="167"/>
                  </a:cubicBezTo>
                  <a:cubicBezTo>
                    <a:pt x="1189" y="178"/>
                    <a:pt x="1198" y="191"/>
                    <a:pt x="1211" y="200"/>
                  </a:cubicBezTo>
                  <a:cubicBezTo>
                    <a:pt x="1225" y="210"/>
                    <a:pt x="1243" y="211"/>
                    <a:pt x="1256" y="222"/>
                  </a:cubicBezTo>
                  <a:cubicBezTo>
                    <a:pt x="1266" y="230"/>
                    <a:pt x="1269" y="246"/>
                    <a:pt x="1278" y="255"/>
                  </a:cubicBezTo>
                  <a:cubicBezTo>
                    <a:pt x="1301" y="278"/>
                    <a:pt x="1316" y="280"/>
                    <a:pt x="1345" y="289"/>
                  </a:cubicBezTo>
                  <a:cubicBezTo>
                    <a:pt x="1370" y="306"/>
                    <a:pt x="1402" y="312"/>
                    <a:pt x="1423" y="333"/>
                  </a:cubicBezTo>
                  <a:cubicBezTo>
                    <a:pt x="1564" y="474"/>
                    <a:pt x="1419" y="372"/>
                    <a:pt x="1511" y="433"/>
                  </a:cubicBezTo>
                  <a:cubicBezTo>
                    <a:pt x="1519" y="444"/>
                    <a:pt x="1524" y="458"/>
                    <a:pt x="1534" y="467"/>
                  </a:cubicBezTo>
                  <a:cubicBezTo>
                    <a:pt x="1554" y="484"/>
                    <a:pt x="1600" y="511"/>
                    <a:pt x="1600" y="511"/>
                  </a:cubicBezTo>
                  <a:cubicBezTo>
                    <a:pt x="1652" y="589"/>
                    <a:pt x="1630" y="556"/>
                    <a:pt x="1667" y="611"/>
                  </a:cubicBezTo>
                  <a:cubicBezTo>
                    <a:pt x="1676" y="624"/>
                    <a:pt x="1691" y="631"/>
                    <a:pt x="1700" y="644"/>
                  </a:cubicBezTo>
                  <a:cubicBezTo>
                    <a:pt x="1721" y="672"/>
                    <a:pt x="1756" y="733"/>
                    <a:pt x="1756" y="733"/>
                  </a:cubicBezTo>
                  <a:cubicBezTo>
                    <a:pt x="1770" y="775"/>
                    <a:pt x="1762" y="756"/>
                    <a:pt x="1778" y="789"/>
                  </a:cubicBezTo>
                  <a:cubicBezTo>
                    <a:pt x="1708" y="812"/>
                    <a:pt x="1639" y="837"/>
                    <a:pt x="1567" y="855"/>
                  </a:cubicBezTo>
                  <a:cubicBezTo>
                    <a:pt x="1530" y="893"/>
                    <a:pt x="1483" y="885"/>
                    <a:pt x="1434" y="900"/>
                  </a:cubicBezTo>
                  <a:cubicBezTo>
                    <a:pt x="1411" y="907"/>
                    <a:pt x="1367" y="922"/>
                    <a:pt x="1367" y="922"/>
                  </a:cubicBezTo>
                  <a:cubicBezTo>
                    <a:pt x="1341" y="941"/>
                    <a:pt x="1315" y="960"/>
                    <a:pt x="1289" y="978"/>
                  </a:cubicBezTo>
                  <a:cubicBezTo>
                    <a:pt x="1278" y="986"/>
                    <a:pt x="1256" y="1000"/>
                    <a:pt x="1256" y="1000"/>
                  </a:cubicBezTo>
                  <a:cubicBezTo>
                    <a:pt x="1220" y="1054"/>
                    <a:pt x="1184" y="1069"/>
                    <a:pt x="1122" y="1089"/>
                  </a:cubicBezTo>
                  <a:cubicBezTo>
                    <a:pt x="1089" y="1111"/>
                    <a:pt x="1056" y="1122"/>
                    <a:pt x="1022" y="1144"/>
                  </a:cubicBezTo>
                  <a:cubicBezTo>
                    <a:pt x="1000" y="1189"/>
                    <a:pt x="978" y="1233"/>
                    <a:pt x="956" y="1278"/>
                  </a:cubicBezTo>
                  <a:cubicBezTo>
                    <a:pt x="939" y="1207"/>
                    <a:pt x="921" y="1230"/>
                    <a:pt x="878" y="1178"/>
                  </a:cubicBezTo>
                  <a:cubicBezTo>
                    <a:pt x="846" y="1140"/>
                    <a:pt x="838" y="1089"/>
                    <a:pt x="800" y="1055"/>
                  </a:cubicBezTo>
                  <a:cubicBezTo>
                    <a:pt x="773" y="1030"/>
                    <a:pt x="737" y="1015"/>
                    <a:pt x="711" y="989"/>
                  </a:cubicBezTo>
                  <a:cubicBezTo>
                    <a:pt x="663" y="940"/>
                    <a:pt x="612" y="880"/>
                    <a:pt x="545" y="855"/>
                  </a:cubicBezTo>
                  <a:cubicBezTo>
                    <a:pt x="476" y="830"/>
                    <a:pt x="395" y="812"/>
                    <a:pt x="322" y="800"/>
                  </a:cubicBezTo>
                  <a:cubicBezTo>
                    <a:pt x="270" y="804"/>
                    <a:pt x="218" y="803"/>
                    <a:pt x="167" y="811"/>
                  </a:cubicBezTo>
                  <a:cubicBezTo>
                    <a:pt x="107" y="820"/>
                    <a:pt x="61" y="867"/>
                    <a:pt x="0" y="867"/>
                  </a:cubicBezTo>
                  <a:cubicBezTo>
                    <a:pt x="4" y="804"/>
                    <a:pt x="3" y="741"/>
                    <a:pt x="11" y="678"/>
                  </a:cubicBezTo>
                  <a:cubicBezTo>
                    <a:pt x="22" y="594"/>
                    <a:pt x="94" y="557"/>
                    <a:pt x="133" y="489"/>
                  </a:cubicBezTo>
                  <a:cubicBezTo>
                    <a:pt x="157" y="447"/>
                    <a:pt x="171" y="374"/>
                    <a:pt x="211" y="344"/>
                  </a:cubicBezTo>
                  <a:cubicBezTo>
                    <a:pt x="226" y="333"/>
                    <a:pt x="243" y="324"/>
                    <a:pt x="256" y="311"/>
                  </a:cubicBezTo>
                  <a:cubicBezTo>
                    <a:pt x="288" y="279"/>
                    <a:pt x="296" y="225"/>
                    <a:pt x="333" y="200"/>
                  </a:cubicBezTo>
                  <a:cubicBezTo>
                    <a:pt x="384" y="166"/>
                    <a:pt x="421" y="141"/>
                    <a:pt x="478" y="122"/>
                  </a:cubicBezTo>
                  <a:cubicBezTo>
                    <a:pt x="535" y="66"/>
                    <a:pt x="604" y="0"/>
                    <a:pt x="689" y="0"/>
                  </a:cubicBezTo>
                  <a:cubicBezTo>
                    <a:pt x="726" y="0"/>
                    <a:pt x="763" y="7"/>
                    <a:pt x="800" y="11"/>
                  </a:cubicBez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pSp>
          <p:nvGrpSpPr>
            <p:cNvPr id="37922" name="Group 67"/>
            <p:cNvGrpSpPr/>
            <p:nvPr/>
          </p:nvGrpSpPr>
          <p:grpSpPr bwMode="auto">
            <a:xfrm>
              <a:off x="3504" y="864"/>
              <a:ext cx="1488" cy="1152"/>
              <a:chOff x="2640" y="1728"/>
              <a:chExt cx="1488" cy="1152"/>
            </a:xfrm>
          </p:grpSpPr>
          <p:sp>
            <p:nvSpPr>
              <p:cNvPr id="102468" name="Freeform 68"/>
              <p:cNvSpPr/>
              <p:nvPr/>
            </p:nvSpPr>
            <p:spPr bwMode="auto">
              <a:xfrm>
                <a:off x="3264" y="1728"/>
                <a:ext cx="720" cy="1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240"/>
                  </a:cxn>
                  <a:cxn ang="0">
                    <a:pos x="432" y="432"/>
                  </a:cxn>
                  <a:cxn ang="0">
                    <a:pos x="624" y="720"/>
                  </a:cxn>
                  <a:cxn ang="0">
                    <a:pos x="720" y="1104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69" name="Freeform 69"/>
              <p:cNvSpPr/>
              <p:nvPr/>
            </p:nvSpPr>
            <p:spPr bwMode="auto">
              <a:xfrm>
                <a:off x="3024" y="1776"/>
                <a:ext cx="720" cy="10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240"/>
                  </a:cxn>
                  <a:cxn ang="0">
                    <a:pos x="432" y="432"/>
                  </a:cxn>
                  <a:cxn ang="0">
                    <a:pos x="624" y="720"/>
                  </a:cxn>
                  <a:cxn ang="0">
                    <a:pos x="720" y="1104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0" name="Freeform 70"/>
              <p:cNvSpPr/>
              <p:nvPr/>
            </p:nvSpPr>
            <p:spPr bwMode="auto">
              <a:xfrm>
                <a:off x="2832" y="1872"/>
                <a:ext cx="720" cy="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240"/>
                  </a:cxn>
                  <a:cxn ang="0">
                    <a:pos x="432" y="432"/>
                  </a:cxn>
                  <a:cxn ang="0">
                    <a:pos x="624" y="720"/>
                  </a:cxn>
                  <a:cxn ang="0">
                    <a:pos x="720" y="1104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1" name="Freeform 71"/>
              <p:cNvSpPr/>
              <p:nvPr/>
            </p:nvSpPr>
            <p:spPr bwMode="auto">
              <a:xfrm>
                <a:off x="2640" y="2016"/>
                <a:ext cx="768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240"/>
                  </a:cxn>
                  <a:cxn ang="0">
                    <a:pos x="432" y="432"/>
                  </a:cxn>
                  <a:cxn ang="0">
                    <a:pos x="624" y="720"/>
                  </a:cxn>
                  <a:cxn ang="0">
                    <a:pos x="720" y="1104"/>
                  </a:cxn>
                </a:cxnLst>
                <a:rect l="0" t="0" r="r" b="b"/>
                <a:pathLst>
                  <a:path w="720" h="1104">
                    <a:moveTo>
                      <a:pt x="0" y="0"/>
                    </a:moveTo>
                    <a:cubicBezTo>
                      <a:pt x="108" y="84"/>
                      <a:pt x="216" y="168"/>
                      <a:pt x="288" y="240"/>
                    </a:cubicBezTo>
                    <a:cubicBezTo>
                      <a:pt x="360" y="312"/>
                      <a:pt x="376" y="352"/>
                      <a:pt x="432" y="432"/>
                    </a:cubicBezTo>
                    <a:cubicBezTo>
                      <a:pt x="488" y="512"/>
                      <a:pt x="576" y="608"/>
                      <a:pt x="624" y="720"/>
                    </a:cubicBezTo>
                    <a:cubicBezTo>
                      <a:pt x="672" y="832"/>
                      <a:pt x="704" y="1040"/>
                      <a:pt x="720" y="1104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2" name="Freeform 72"/>
              <p:cNvSpPr/>
              <p:nvPr/>
            </p:nvSpPr>
            <p:spPr bwMode="auto">
              <a:xfrm>
                <a:off x="2640" y="1824"/>
                <a:ext cx="960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240" y="240"/>
                  </a:cxn>
                  <a:cxn ang="0">
                    <a:pos x="528" y="96"/>
                  </a:cxn>
                  <a:cxn ang="0">
                    <a:pos x="960" y="0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3" name="Freeform 73"/>
              <p:cNvSpPr/>
              <p:nvPr/>
            </p:nvSpPr>
            <p:spPr bwMode="auto">
              <a:xfrm>
                <a:off x="2832" y="1968"/>
                <a:ext cx="960" cy="384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240" y="240"/>
                  </a:cxn>
                  <a:cxn ang="0">
                    <a:pos x="528" y="96"/>
                  </a:cxn>
                  <a:cxn ang="0">
                    <a:pos x="960" y="0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4" name="Freeform 74"/>
              <p:cNvSpPr/>
              <p:nvPr/>
            </p:nvSpPr>
            <p:spPr bwMode="auto">
              <a:xfrm>
                <a:off x="3024" y="2160"/>
                <a:ext cx="864" cy="336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240" y="240"/>
                  </a:cxn>
                  <a:cxn ang="0">
                    <a:pos x="528" y="96"/>
                  </a:cxn>
                  <a:cxn ang="0">
                    <a:pos x="960" y="0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5" name="Freeform 75"/>
              <p:cNvSpPr/>
              <p:nvPr/>
            </p:nvSpPr>
            <p:spPr bwMode="auto">
              <a:xfrm>
                <a:off x="3120" y="2352"/>
                <a:ext cx="864" cy="336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240" y="240"/>
                  </a:cxn>
                  <a:cxn ang="0">
                    <a:pos x="528" y="96"/>
                  </a:cxn>
                  <a:cxn ang="0">
                    <a:pos x="960" y="0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102476" name="Freeform 76"/>
              <p:cNvSpPr/>
              <p:nvPr/>
            </p:nvSpPr>
            <p:spPr bwMode="auto">
              <a:xfrm>
                <a:off x="3168" y="2544"/>
                <a:ext cx="960" cy="336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240" y="240"/>
                  </a:cxn>
                  <a:cxn ang="0">
                    <a:pos x="528" y="96"/>
                  </a:cxn>
                  <a:cxn ang="0">
                    <a:pos x="960" y="0"/>
                  </a:cxn>
                </a:cxnLst>
                <a:rect l="0" t="0" r="r" b="b"/>
                <a:pathLst>
                  <a:path w="960" h="432">
                    <a:moveTo>
                      <a:pt x="0" y="432"/>
                    </a:moveTo>
                    <a:cubicBezTo>
                      <a:pt x="76" y="364"/>
                      <a:pt x="152" y="296"/>
                      <a:pt x="240" y="240"/>
                    </a:cubicBezTo>
                    <a:cubicBezTo>
                      <a:pt x="328" y="184"/>
                      <a:pt x="408" y="136"/>
                      <a:pt x="528" y="96"/>
                    </a:cubicBezTo>
                    <a:cubicBezTo>
                      <a:pt x="648" y="56"/>
                      <a:pt x="888" y="16"/>
                      <a:pt x="960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</p:grpSp>
      <p:grpSp>
        <p:nvGrpSpPr>
          <p:cNvPr id="5" name="Group 92"/>
          <p:cNvGrpSpPr/>
          <p:nvPr/>
        </p:nvGrpSpPr>
        <p:grpSpPr bwMode="auto">
          <a:xfrm>
            <a:off x="5838825" y="1168400"/>
            <a:ext cx="1481138" cy="1774825"/>
            <a:chOff x="1791" y="581"/>
            <a:chExt cx="933" cy="1118"/>
          </a:xfrm>
        </p:grpSpPr>
        <p:graphicFrame>
          <p:nvGraphicFramePr>
            <p:cNvPr id="37917" name="Object 9"/>
            <p:cNvGraphicFramePr>
              <a:graphicFrameLocks noChangeAspect="1"/>
            </p:cNvGraphicFramePr>
            <p:nvPr/>
          </p:nvGraphicFramePr>
          <p:xfrm>
            <a:off x="2507" y="581"/>
            <a:ext cx="21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7" name="公式" r:id="rId3" imgW="139700" imgH="177800" progId="Equation.3">
                    <p:embed/>
                  </p:oleObj>
                </mc:Choice>
                <mc:Fallback>
                  <p:oleObj name="公式" r:id="rId3" imgW="139700" imgH="177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581"/>
                          <a:ext cx="21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1" name="Freeform 81" descr="深色上对角线"/>
            <p:cNvSpPr/>
            <p:nvPr/>
          </p:nvSpPr>
          <p:spPr bwMode="auto">
            <a:xfrm>
              <a:off x="2079" y="1388"/>
              <a:ext cx="326" cy="24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6" y="32"/>
                </a:cxn>
                <a:cxn ang="0">
                  <a:pos x="196" y="0"/>
                </a:cxn>
                <a:cxn ang="0">
                  <a:pos x="260" y="80"/>
                </a:cxn>
                <a:cxn ang="0">
                  <a:pos x="326" y="180"/>
                </a:cxn>
                <a:cxn ang="0">
                  <a:pos x="224" y="208"/>
                </a:cxn>
                <a:cxn ang="0">
                  <a:pos x="130" y="246"/>
                </a:cxn>
                <a:cxn ang="0">
                  <a:pos x="92" y="168"/>
                </a:cxn>
                <a:cxn ang="0">
                  <a:pos x="0" y="72"/>
                </a:cxn>
              </a:cxnLst>
              <a:rect l="0" t="0" r="r" b="b"/>
              <a:pathLst>
                <a:path w="326" h="246">
                  <a:moveTo>
                    <a:pt x="0" y="72"/>
                  </a:moveTo>
                  <a:lnTo>
                    <a:pt x="96" y="32"/>
                  </a:lnTo>
                  <a:lnTo>
                    <a:pt x="196" y="0"/>
                  </a:lnTo>
                  <a:lnTo>
                    <a:pt x="260" y="80"/>
                  </a:lnTo>
                  <a:lnTo>
                    <a:pt x="326" y="180"/>
                  </a:lnTo>
                  <a:lnTo>
                    <a:pt x="224" y="208"/>
                  </a:lnTo>
                  <a:lnTo>
                    <a:pt x="130" y="246"/>
                  </a:lnTo>
                  <a:lnTo>
                    <a:pt x="92" y="168"/>
                  </a:lnTo>
                  <a:lnTo>
                    <a:pt x="0" y="72"/>
                  </a:lnTo>
                  <a:close/>
                </a:path>
              </a:pathLst>
            </a:custGeom>
            <a:pattFill prst="dkUpDiag">
              <a:fgClr>
                <a:srgbClr val="0000FF"/>
              </a:fgClr>
              <a:bgClr>
                <a:schemeClr val="bg1"/>
              </a:bgClr>
            </a:pattFill>
            <a:ln w="9525" cap="flat" cmpd="sng">
              <a:noFill/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82" name="Line 82"/>
            <p:cNvSpPr>
              <a:spLocks noChangeShapeType="1"/>
            </p:cNvSpPr>
            <p:nvPr/>
          </p:nvSpPr>
          <p:spPr bwMode="auto">
            <a:xfrm flipV="1">
              <a:off x="2175" y="788"/>
              <a:ext cx="384" cy="7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7920" name="Object 10"/>
            <p:cNvGraphicFramePr>
              <a:graphicFrameLocks noChangeAspect="1"/>
            </p:cNvGraphicFramePr>
            <p:nvPr/>
          </p:nvGraphicFramePr>
          <p:xfrm>
            <a:off x="1791" y="1442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8" name="Equation" r:id="rId5" imgW="215900" imgH="177800" progId="Equation.DSMT4">
                    <p:embed/>
                  </p:oleObj>
                </mc:Choice>
                <mc:Fallback>
                  <p:oleObj name="Equation" r:id="rId5" imgW="215900" imgH="177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442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91"/>
          <p:cNvGrpSpPr/>
          <p:nvPr/>
        </p:nvGrpSpPr>
        <p:grpSpPr bwMode="auto">
          <a:xfrm>
            <a:off x="6443663" y="1728788"/>
            <a:ext cx="1776412" cy="914400"/>
            <a:chOff x="1338" y="2341"/>
            <a:chExt cx="1119" cy="576"/>
          </a:xfrm>
        </p:grpSpPr>
        <p:graphicFrame>
          <p:nvGraphicFramePr>
            <p:cNvPr id="37913" name="Object 7"/>
            <p:cNvGraphicFramePr>
              <a:graphicFrameLocks noChangeAspect="1"/>
            </p:cNvGraphicFramePr>
            <p:nvPr/>
          </p:nvGraphicFramePr>
          <p:xfrm>
            <a:off x="2200" y="2341"/>
            <a:ext cx="25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9" name="公式" r:id="rId7" imgW="165100" imgH="190500" progId="Equation.3">
                    <p:embed/>
                  </p:oleObj>
                </mc:Choice>
                <mc:Fallback>
                  <p:oleObj name="公式" r:id="rId7" imgW="165100" imgH="19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341"/>
                          <a:ext cx="25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8"/>
            <p:cNvGraphicFramePr>
              <a:graphicFrameLocks noChangeAspect="1"/>
            </p:cNvGraphicFramePr>
            <p:nvPr/>
          </p:nvGraphicFramePr>
          <p:xfrm>
            <a:off x="1565" y="2478"/>
            <a:ext cx="16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0" name="Equation" r:id="rId9" imgW="127000" imgH="177165" progId="Equation.3">
                    <p:embed/>
                  </p:oleObj>
                </mc:Choice>
                <mc:Fallback>
                  <p:oleObj name="Equation" r:id="rId9" imgW="127000" imgH="17716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478"/>
                          <a:ext cx="16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6" name="Arc 86"/>
            <p:cNvSpPr/>
            <p:nvPr/>
          </p:nvSpPr>
          <p:spPr bwMode="auto">
            <a:xfrm>
              <a:off x="1473" y="2668"/>
              <a:ext cx="141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82"/>
                <a:gd name="T1" fmla="*/ 0 h 21600"/>
                <a:gd name="T2" fmla="*/ 21582 w 21582"/>
                <a:gd name="T3" fmla="*/ 20718 h 21600"/>
                <a:gd name="T4" fmla="*/ 0 w 215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2" h="21600" fill="none" extrusionOk="0">
                  <a:moveTo>
                    <a:pt x="-1" y="0"/>
                  </a:moveTo>
                  <a:cubicBezTo>
                    <a:pt x="11586" y="0"/>
                    <a:pt x="21108" y="9141"/>
                    <a:pt x="21581" y="20718"/>
                  </a:cubicBezTo>
                </a:path>
                <a:path w="21582" h="21600" stroke="0" extrusionOk="0">
                  <a:moveTo>
                    <a:pt x="-1" y="0"/>
                  </a:moveTo>
                  <a:cubicBezTo>
                    <a:pt x="11586" y="0"/>
                    <a:pt x="21108" y="9141"/>
                    <a:pt x="21581" y="2071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102488" name="Line 88"/>
            <p:cNvSpPr>
              <a:spLocks noChangeShapeType="1"/>
            </p:cNvSpPr>
            <p:nvPr/>
          </p:nvSpPr>
          <p:spPr bwMode="auto">
            <a:xfrm flipV="1">
              <a:off x="1338" y="2533"/>
              <a:ext cx="912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102493" name="Text Box 93"/>
          <p:cNvSpPr txBox="1">
            <a:spLocks noChangeArrowheads="1"/>
          </p:cNvSpPr>
          <p:nvPr/>
        </p:nvSpPr>
        <p:spPr bwMode="auto">
          <a:xfrm>
            <a:off x="304800" y="228600"/>
            <a:ext cx="59959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latin typeface="+mn-lt"/>
              </a:rPr>
              <a:t>均匀场中通过平面</a:t>
            </a:r>
            <a:r>
              <a:rPr kumimoji="1" lang="en-US" altLang="zh-CN" sz="2800" b="1" i="1">
                <a:latin typeface="+mn-lt"/>
              </a:rPr>
              <a:t>S</a:t>
            </a:r>
            <a:r>
              <a:rPr kumimoji="1" lang="zh-CN" altLang="en-US" sz="2800" b="1">
                <a:latin typeface="+mn-lt"/>
              </a:rPr>
              <a:t>的电通量：</a:t>
            </a:r>
            <a:endParaRPr kumimoji="1" lang="en-US" altLang="zh-CN" sz="2800" b="1">
              <a:latin typeface="+mn-lt"/>
            </a:endParaRPr>
          </a:p>
        </p:txBody>
      </p:sp>
      <p:sp>
        <p:nvSpPr>
          <p:cNvPr id="102494" name="Text Box 94"/>
          <p:cNvSpPr txBox="1">
            <a:spLocks noChangeArrowheads="1"/>
          </p:cNvSpPr>
          <p:nvPr/>
        </p:nvSpPr>
        <p:spPr bwMode="auto">
          <a:xfrm>
            <a:off x="5148263" y="260350"/>
            <a:ext cx="236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>
                <a:latin typeface="+mn-lt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= ES</a:t>
            </a:r>
            <a:r>
              <a:rPr kumimoji="1" lang="en-US" altLang="zh-CN" sz="2800" b="1">
                <a:latin typeface="+mn-lt"/>
                <a:ea typeface="楷体_GB2312" pitchFamily="49" charset="-122"/>
                <a:sym typeface="Symbol" panose="05050102010706020507" pitchFamily="18" charset="2"/>
              </a:rPr>
              <a:t>cos</a:t>
            </a:r>
            <a:r>
              <a:rPr kumimoji="1" lang="en-US" altLang="zh-CN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800" b="1" i="1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7" name="Group 54"/>
          <p:cNvGrpSpPr/>
          <p:nvPr/>
        </p:nvGrpSpPr>
        <p:grpSpPr bwMode="auto">
          <a:xfrm>
            <a:off x="250825" y="836613"/>
            <a:ext cx="3568700" cy="519112"/>
            <a:chOff x="250825" y="836613"/>
            <a:chExt cx="3568700" cy="519112"/>
          </a:xfrm>
        </p:grpSpPr>
        <p:sp>
          <p:nvSpPr>
            <p:cNvPr id="102495" name="Text Box 95"/>
            <p:cNvSpPr txBox="1">
              <a:spLocks noChangeArrowheads="1"/>
            </p:cNvSpPr>
            <p:nvPr/>
          </p:nvSpPr>
          <p:spPr bwMode="auto">
            <a:xfrm>
              <a:off x="250825" y="836613"/>
              <a:ext cx="3568700" cy="5191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lt"/>
                </a:rPr>
                <a:t>2）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+mn-lt"/>
                </a:rPr>
                <a:t>E</a:t>
              </a:r>
              <a:r>
                <a:rPr kumimoji="1" lang="zh-CN" altLang="zh-CN" sz="2800" b="1">
                  <a:solidFill>
                    <a:srgbClr val="0000FF"/>
                  </a:solidFill>
                  <a:latin typeface="+mn-lt"/>
                </a:rPr>
                <a:t>为非均匀场</a:t>
              </a:r>
              <a:endParaRPr kumimoji="1" lang="zh-CN" altLang="en-US" sz="2800" b="1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2496" name="Line 96"/>
            <p:cNvSpPr>
              <a:spLocks noChangeShapeType="1"/>
            </p:cNvSpPr>
            <p:nvPr/>
          </p:nvSpPr>
          <p:spPr bwMode="auto">
            <a:xfrm>
              <a:off x="944563" y="908050"/>
              <a:ext cx="2286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sm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102498" name="Text Box 98"/>
          <p:cNvSpPr txBox="1">
            <a:spLocks noChangeArrowheads="1"/>
          </p:cNvSpPr>
          <p:nvPr/>
        </p:nvSpPr>
        <p:spPr bwMode="auto">
          <a:xfrm>
            <a:off x="179388" y="1484313"/>
            <a:ext cx="6477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取面积元</a:t>
            </a:r>
            <a:r>
              <a:rPr kumimoji="1" lang="en-US" altLang="zh-CN" sz="2800" dirty="0" err="1">
                <a:latin typeface="+mn-lt"/>
                <a:ea typeface="楷体_GB2312" pitchFamily="49" charset="-122"/>
              </a:rPr>
              <a:t>d</a:t>
            </a:r>
            <a:r>
              <a:rPr kumimoji="1" lang="en-US" altLang="zh-CN" sz="2800" b="1" i="1" dirty="0" err="1">
                <a:latin typeface="+mn-lt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其上的电通量：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2499" name="Object 2"/>
          <p:cNvGraphicFramePr>
            <a:graphicFrameLocks noChangeAspect="1"/>
          </p:cNvGraphicFramePr>
          <p:nvPr/>
        </p:nvGraphicFramePr>
        <p:xfrm>
          <a:off x="468313" y="2060575"/>
          <a:ext cx="2717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11" imgW="1116965" imgH="215900" progId="Equation.3">
                  <p:embed/>
                </p:oleObj>
              </mc:Choice>
              <mc:Fallback>
                <p:oleObj name="Equation" r:id="rId11" imgW="11169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2717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0" name="Text Box 100"/>
          <p:cNvSpPr txBox="1">
            <a:spLocks noChangeArrowheads="1"/>
          </p:cNvSpPr>
          <p:nvPr/>
        </p:nvSpPr>
        <p:spPr bwMode="auto">
          <a:xfrm>
            <a:off x="250825" y="2708275"/>
            <a:ext cx="3384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lt"/>
              </a:rPr>
              <a:t>定义：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矢量面元</a:t>
            </a:r>
            <a:endParaRPr kumimoji="1" lang="zh-CN" altLang="en-US" sz="2800" b="1" dirty="0">
              <a:solidFill>
                <a:srgbClr val="FF3300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02501" name="Object 3"/>
          <p:cNvGraphicFramePr>
            <a:graphicFrameLocks noChangeAspect="1"/>
          </p:cNvGraphicFramePr>
          <p:nvPr/>
        </p:nvGraphicFramePr>
        <p:xfrm>
          <a:off x="974725" y="3268663"/>
          <a:ext cx="16922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13" imgW="711200" imgH="203200" progId="Equation.DSMT4">
                  <p:embed/>
                </p:oleObj>
              </mc:Choice>
              <mc:Fallback>
                <p:oleObj name="Equation" r:id="rId13" imgW="7112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268663"/>
                        <a:ext cx="16922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" name="Text Box 102"/>
          <p:cNvSpPr txBox="1">
            <a:spLocks noChangeArrowheads="1"/>
          </p:cNvSpPr>
          <p:nvPr/>
        </p:nvSpPr>
        <p:spPr bwMode="auto">
          <a:xfrm>
            <a:off x="323850" y="4424363"/>
            <a:ext cx="4059238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d</a:t>
            </a:r>
            <a:r>
              <a:rPr kumimoji="1" lang="en-US" altLang="zh-CN" sz="32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上的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电通量：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02503" name="Object 4"/>
          <p:cNvGraphicFramePr>
            <a:graphicFrameLocks noChangeAspect="1"/>
          </p:cNvGraphicFramePr>
          <p:nvPr/>
        </p:nvGraphicFramePr>
        <p:xfrm>
          <a:off x="2987675" y="4424363"/>
          <a:ext cx="213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15" imgW="838200" imgH="228600" progId="Equation.3">
                  <p:embed/>
                </p:oleObj>
              </mc:Choice>
              <mc:Fallback>
                <p:oleObj name="Equation" r:id="rId15" imgW="838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24363"/>
                        <a:ext cx="213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4" name="Text Box 104"/>
          <p:cNvSpPr txBox="1">
            <a:spLocks noChangeArrowheads="1"/>
          </p:cNvSpPr>
          <p:nvPr/>
        </p:nvSpPr>
        <p:spPr bwMode="auto">
          <a:xfrm>
            <a:off x="5408613" y="4433888"/>
            <a:ext cx="3276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标量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，有正、负！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505" name="Text Box 105"/>
          <p:cNvSpPr txBox="1">
            <a:spLocks noChangeArrowheads="1"/>
          </p:cNvSpPr>
          <p:nvPr/>
        </p:nvSpPr>
        <p:spPr bwMode="auto">
          <a:xfrm>
            <a:off x="250825" y="3860800"/>
            <a:ext cx="7777163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大小等于面元的面积，方向取其法线方向。</a:t>
            </a:r>
            <a:endParaRPr kumimoji="1"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02507" name="Object 5"/>
          <p:cNvGraphicFramePr>
            <a:graphicFrameLocks noChangeAspect="1"/>
          </p:cNvGraphicFramePr>
          <p:nvPr/>
        </p:nvGraphicFramePr>
        <p:xfrm>
          <a:off x="3294063" y="5073650"/>
          <a:ext cx="3759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17" imgW="2743200" imgH="457200" progId="Equation.DSMT4">
                  <p:embed/>
                </p:oleObj>
              </mc:Choice>
              <mc:Fallback>
                <p:oleObj name="Equation" r:id="rId17" imgW="2743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5073650"/>
                        <a:ext cx="3759200" cy="719138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8" name="Text Box 108"/>
          <p:cNvSpPr txBox="1">
            <a:spLocks noChangeArrowheads="1"/>
          </p:cNvSpPr>
          <p:nvPr/>
        </p:nvSpPr>
        <p:spPr bwMode="auto">
          <a:xfrm>
            <a:off x="296863" y="5162550"/>
            <a:ext cx="32400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曲面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上的总通量：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2509" name="Text Box 109"/>
          <p:cNvSpPr txBox="1">
            <a:spLocks noChangeArrowheads="1"/>
          </p:cNvSpPr>
          <p:nvPr/>
        </p:nvSpPr>
        <p:spPr bwMode="auto">
          <a:xfrm>
            <a:off x="306388" y="5900738"/>
            <a:ext cx="3505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的单位：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102510" name="Object 6"/>
          <p:cNvGraphicFramePr/>
          <p:nvPr/>
        </p:nvGraphicFramePr>
        <p:xfrm>
          <a:off x="2411413" y="5959475"/>
          <a:ext cx="12557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公式" r:id="rId19" imgW="1257300" imgH="431800" progId="Equation.3">
                  <p:embed/>
                </p:oleObj>
              </mc:Choice>
              <mc:Fallback>
                <p:oleObj name="公式" r:id="rId19" imgW="1257300" imgH="431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959475"/>
                        <a:ext cx="12557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1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0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3" grpId="0" autoUpdateAnimBg="0"/>
      <p:bldP spid="102494" grpId="0" autoUpdateAnimBg="0"/>
      <p:bldP spid="102498" grpId="0" autoUpdateAnimBg="0"/>
      <p:bldP spid="102500" grpId="0" autoUpdateAnimBg="0"/>
      <p:bldP spid="102502" grpId="0" autoUpdateAnimBg="0"/>
      <p:bldP spid="102504" grpId="0"/>
      <p:bldP spid="102505" grpId="0" autoUpdateAnimBg="0"/>
      <p:bldP spid="102508" grpId="0" autoUpdateAnimBg="0"/>
      <p:bldP spid="10250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B3749-9988-408A-9CB8-826BB2544E07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8402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当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为闭合曲面时：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86029" name="Object 3"/>
          <p:cNvGraphicFramePr>
            <a:graphicFrameLocks noChangeAspect="1"/>
          </p:cNvGraphicFramePr>
          <p:nvPr/>
        </p:nvGraphicFramePr>
        <p:xfrm>
          <a:off x="7989888" y="2503488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" name="Equation" r:id="rId1" imgW="546100" imgH="228600" progId="Equation.DSMT4">
                  <p:embed/>
                </p:oleObj>
              </mc:Choice>
              <mc:Fallback>
                <p:oleObj name="Equation" r:id="rId1" imgW="546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2503488"/>
                        <a:ext cx="936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52425" y="1676400"/>
            <a:ext cx="45132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</a:rPr>
              <a:t>对闭合面的法线方向规定：</a:t>
            </a:r>
            <a:endParaRPr kumimoji="1"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877888" y="2286000"/>
            <a:ext cx="5403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自内向外为法线的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正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方向。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86033" name="Object 4"/>
          <p:cNvGraphicFramePr>
            <a:graphicFrameLocks noChangeAspect="1"/>
          </p:cNvGraphicFramePr>
          <p:nvPr/>
        </p:nvGraphicFramePr>
        <p:xfrm>
          <a:off x="4292600" y="3163888"/>
          <a:ext cx="1365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163888"/>
                        <a:ext cx="1365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5"/>
          <p:cNvGraphicFramePr>
            <a:graphicFrameLocks noChangeAspect="1"/>
          </p:cNvGraphicFramePr>
          <p:nvPr/>
        </p:nvGraphicFramePr>
        <p:xfrm>
          <a:off x="4289425" y="3910013"/>
          <a:ext cx="14049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Equation" r:id="rId5" imgW="546100" imgH="228600" progId="Equation.DSMT4">
                  <p:embed/>
                </p:oleObj>
              </mc:Choice>
              <mc:Fallback>
                <p:oleObj name="Equation" r:id="rId5" imgW="546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3910013"/>
                        <a:ext cx="14049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8" name="Object 6"/>
          <p:cNvGraphicFramePr>
            <a:graphicFrameLocks noChangeAspect="1"/>
          </p:cNvGraphicFramePr>
          <p:nvPr/>
        </p:nvGraphicFramePr>
        <p:xfrm>
          <a:off x="6164263" y="4949825"/>
          <a:ext cx="933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4949825"/>
                        <a:ext cx="933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3" name="Freeform 37"/>
          <p:cNvSpPr/>
          <p:nvPr/>
        </p:nvSpPr>
        <p:spPr bwMode="auto">
          <a:xfrm>
            <a:off x="6096000" y="2895600"/>
            <a:ext cx="2311400" cy="1576388"/>
          </a:xfrm>
          <a:custGeom>
            <a:avLst/>
            <a:gdLst>
              <a:gd name="T0" fmla="*/ 525 w 1048"/>
              <a:gd name="T1" fmla="*/ 632 h 632"/>
              <a:gd name="T2" fmla="*/ 365 w 1048"/>
              <a:gd name="T3" fmla="*/ 608 h 632"/>
              <a:gd name="T4" fmla="*/ 165 w 1048"/>
              <a:gd name="T5" fmla="*/ 520 h 632"/>
              <a:gd name="T6" fmla="*/ 45 w 1048"/>
              <a:gd name="T7" fmla="*/ 272 h 632"/>
              <a:gd name="T8" fmla="*/ 301 w 1048"/>
              <a:gd name="T9" fmla="*/ 80 h 632"/>
              <a:gd name="T10" fmla="*/ 661 w 1048"/>
              <a:gd name="T11" fmla="*/ 112 h 632"/>
              <a:gd name="T12" fmla="*/ 1013 w 1048"/>
              <a:gd name="T13" fmla="*/ 264 h 632"/>
              <a:gd name="T14" fmla="*/ 869 w 1048"/>
              <a:gd name="T15" fmla="*/ 456 h 632"/>
              <a:gd name="T16" fmla="*/ 517 w 1048"/>
              <a:gd name="T17" fmla="*/ 632 h 6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48"/>
              <a:gd name="T28" fmla="*/ 0 h 632"/>
              <a:gd name="T29" fmla="*/ 1048 w 1048"/>
              <a:gd name="T30" fmla="*/ 632 h 6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48" h="632">
                <a:moveTo>
                  <a:pt x="525" y="632"/>
                </a:moveTo>
                <a:cubicBezTo>
                  <a:pt x="484" y="624"/>
                  <a:pt x="425" y="627"/>
                  <a:pt x="365" y="608"/>
                </a:cubicBezTo>
                <a:cubicBezTo>
                  <a:pt x="305" y="589"/>
                  <a:pt x="165" y="576"/>
                  <a:pt x="165" y="520"/>
                </a:cubicBezTo>
                <a:cubicBezTo>
                  <a:pt x="165" y="464"/>
                  <a:pt x="0" y="349"/>
                  <a:pt x="45" y="272"/>
                </a:cubicBezTo>
                <a:cubicBezTo>
                  <a:pt x="68" y="199"/>
                  <a:pt x="198" y="107"/>
                  <a:pt x="301" y="80"/>
                </a:cubicBezTo>
                <a:cubicBezTo>
                  <a:pt x="404" y="53"/>
                  <a:pt x="533" y="0"/>
                  <a:pt x="661" y="112"/>
                </a:cubicBezTo>
                <a:cubicBezTo>
                  <a:pt x="789" y="224"/>
                  <a:pt x="978" y="207"/>
                  <a:pt x="1013" y="264"/>
                </a:cubicBezTo>
                <a:cubicBezTo>
                  <a:pt x="1048" y="321"/>
                  <a:pt x="952" y="395"/>
                  <a:pt x="869" y="456"/>
                </a:cubicBezTo>
                <a:cubicBezTo>
                  <a:pt x="820" y="523"/>
                  <a:pt x="590" y="595"/>
                  <a:pt x="517" y="632"/>
                </a:cubicBezTo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5E7676"/>
              </a:gs>
            </a:gsLst>
            <a:path path="rect">
              <a:fillToRect l="50000" t="50000" r="50000" b="50000"/>
            </a:path>
          </a:gradFill>
          <a:ln w="44450">
            <a:solidFill>
              <a:srgbClr val="00CC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86054" name="Oval 38"/>
          <p:cNvSpPr>
            <a:spLocks noChangeArrowheads="1"/>
          </p:cNvSpPr>
          <p:nvPr/>
        </p:nvSpPr>
        <p:spPr bwMode="auto">
          <a:xfrm rot="1709802">
            <a:off x="7391400" y="3048000"/>
            <a:ext cx="296863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86055" name="Oval 39"/>
          <p:cNvSpPr>
            <a:spLocks noChangeArrowheads="1"/>
          </p:cNvSpPr>
          <p:nvPr/>
        </p:nvSpPr>
        <p:spPr bwMode="auto">
          <a:xfrm rot="1615984">
            <a:off x="6477000" y="4191000"/>
            <a:ext cx="271463" cy="1825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6210300" y="2590800"/>
            <a:ext cx="466725" cy="746125"/>
            <a:chOff x="1032" y="1584"/>
            <a:chExt cx="294" cy="470"/>
          </a:xfrm>
        </p:grpSpPr>
        <p:sp>
          <p:nvSpPr>
            <p:cNvPr id="23600" name="Oval 41"/>
            <p:cNvSpPr>
              <a:spLocks noChangeArrowheads="1"/>
            </p:cNvSpPr>
            <p:nvPr/>
          </p:nvSpPr>
          <p:spPr bwMode="auto">
            <a:xfrm rot="3066974">
              <a:off x="1173" y="1927"/>
              <a:ext cx="110" cy="19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3601" name="Line 42"/>
            <p:cNvSpPr>
              <a:spLocks noChangeShapeType="1"/>
            </p:cNvSpPr>
            <p:nvPr/>
          </p:nvSpPr>
          <p:spPr bwMode="auto">
            <a:xfrm flipH="1" flipV="1">
              <a:off x="1032" y="1788"/>
              <a:ext cx="192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9990" name="Object 17"/>
            <p:cNvGraphicFramePr>
              <a:graphicFrameLocks noChangeAspect="1"/>
            </p:cNvGraphicFramePr>
            <p:nvPr/>
          </p:nvGraphicFramePr>
          <p:xfrm>
            <a:off x="1046" y="1584"/>
            <a:ext cx="23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1" name="公式" r:id="rId9" imgW="139700" imgH="177800" progId="Equation.3">
                    <p:embed/>
                  </p:oleObj>
                </mc:Choice>
                <mc:Fallback>
                  <p:oleObj name="公式" r:id="rId9" imgW="1397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1584"/>
                          <a:ext cx="23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4"/>
          <p:cNvGrpSpPr/>
          <p:nvPr/>
        </p:nvGrpSpPr>
        <p:grpSpPr bwMode="auto">
          <a:xfrm>
            <a:off x="7526338" y="2362200"/>
            <a:ext cx="379412" cy="762000"/>
            <a:chOff x="1861" y="1440"/>
            <a:chExt cx="239" cy="480"/>
          </a:xfrm>
        </p:grpSpPr>
        <p:sp>
          <p:nvSpPr>
            <p:cNvPr id="23599" name="Line 45"/>
            <p:cNvSpPr>
              <a:spLocks noChangeShapeType="1"/>
            </p:cNvSpPr>
            <p:nvPr/>
          </p:nvSpPr>
          <p:spPr bwMode="auto">
            <a:xfrm flipV="1">
              <a:off x="1872" y="1632"/>
              <a:ext cx="96" cy="28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9987" name="Object 16"/>
            <p:cNvGraphicFramePr>
              <a:graphicFrameLocks noChangeAspect="1"/>
            </p:cNvGraphicFramePr>
            <p:nvPr/>
          </p:nvGraphicFramePr>
          <p:xfrm>
            <a:off x="1861" y="1440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2" name="公式" r:id="rId11" imgW="139700" imgH="177800" progId="Equation.3">
                    <p:embed/>
                  </p:oleObj>
                </mc:Choice>
                <mc:Fallback>
                  <p:oleObj name="公式" r:id="rId11" imgW="139700" imgH="177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1440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/>
          <p:nvPr/>
        </p:nvGrpSpPr>
        <p:grpSpPr bwMode="auto">
          <a:xfrm>
            <a:off x="6002338" y="4267200"/>
            <a:ext cx="627062" cy="604838"/>
            <a:chOff x="901" y="2640"/>
            <a:chExt cx="395" cy="381"/>
          </a:xfrm>
        </p:grpSpPr>
        <p:sp>
          <p:nvSpPr>
            <p:cNvPr id="23598" name="Line 48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39985" name="Object 15"/>
            <p:cNvGraphicFramePr>
              <a:graphicFrameLocks noChangeAspect="1"/>
            </p:cNvGraphicFramePr>
            <p:nvPr/>
          </p:nvGraphicFramePr>
          <p:xfrm>
            <a:off x="901" y="2736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3" name="公式" r:id="rId13" imgW="139700" imgH="177800" progId="Equation.3">
                    <p:embed/>
                  </p:oleObj>
                </mc:Choice>
                <mc:Fallback>
                  <p:oleObj name="公式" r:id="rId13" imgW="139700" imgH="177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2736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/>
          <p:cNvGrpSpPr/>
          <p:nvPr/>
        </p:nvGrpSpPr>
        <p:grpSpPr bwMode="auto">
          <a:xfrm>
            <a:off x="7391400" y="2514600"/>
            <a:ext cx="914400" cy="609600"/>
            <a:chOff x="1776" y="1536"/>
            <a:chExt cx="576" cy="384"/>
          </a:xfrm>
        </p:grpSpPr>
        <p:sp>
          <p:nvSpPr>
            <p:cNvPr id="23595" name="Line 51"/>
            <p:cNvSpPr>
              <a:spLocks noChangeShapeType="1"/>
            </p:cNvSpPr>
            <p:nvPr/>
          </p:nvSpPr>
          <p:spPr bwMode="auto">
            <a:xfrm flipV="1">
              <a:off x="1872" y="1536"/>
              <a:ext cx="288" cy="376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3596" name="Freeform 52"/>
            <p:cNvSpPr/>
            <p:nvPr/>
          </p:nvSpPr>
          <p:spPr bwMode="auto">
            <a:xfrm>
              <a:off x="1920" y="1776"/>
              <a:ext cx="432" cy="144"/>
            </a:xfrm>
            <a:custGeom>
              <a:avLst/>
              <a:gdLst>
                <a:gd name="T0" fmla="*/ 0 w 288"/>
                <a:gd name="T1" fmla="*/ 112 h 112"/>
                <a:gd name="T2" fmla="*/ 144 w 288"/>
                <a:gd name="T3" fmla="*/ 16 h 112"/>
                <a:gd name="T4" fmla="*/ 288 w 288"/>
                <a:gd name="T5" fmla="*/ 16 h 112"/>
                <a:gd name="T6" fmla="*/ 0 60000 65536"/>
                <a:gd name="T7" fmla="*/ 0 60000 65536"/>
                <a:gd name="T8" fmla="*/ 0 60000 65536"/>
                <a:gd name="T9" fmla="*/ 0 w 288"/>
                <a:gd name="T10" fmla="*/ 0 h 112"/>
                <a:gd name="T11" fmla="*/ 288 w 28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12">
                  <a:moveTo>
                    <a:pt x="0" y="112"/>
                  </a:moveTo>
                  <a:cubicBezTo>
                    <a:pt x="48" y="72"/>
                    <a:pt x="96" y="32"/>
                    <a:pt x="144" y="16"/>
                  </a:cubicBezTo>
                  <a:cubicBezTo>
                    <a:pt x="192" y="0"/>
                    <a:pt x="256" y="8"/>
                    <a:pt x="288" y="16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3597" name="Freeform 53"/>
            <p:cNvSpPr/>
            <p:nvPr/>
          </p:nvSpPr>
          <p:spPr bwMode="auto">
            <a:xfrm>
              <a:off x="1776" y="1536"/>
              <a:ext cx="56" cy="384"/>
            </a:xfrm>
            <a:custGeom>
              <a:avLst/>
              <a:gdLst>
                <a:gd name="T0" fmla="*/ 48 w 56"/>
                <a:gd name="T1" fmla="*/ 288 h 288"/>
                <a:gd name="T2" fmla="*/ 48 w 56"/>
                <a:gd name="T3" fmla="*/ 192 h 288"/>
                <a:gd name="T4" fmla="*/ 48 w 56"/>
                <a:gd name="T5" fmla="*/ 96 h 288"/>
                <a:gd name="T6" fmla="*/ 0 w 5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288"/>
                <a:gd name="T14" fmla="*/ 56 w 5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288">
                  <a:moveTo>
                    <a:pt x="48" y="288"/>
                  </a:moveTo>
                  <a:cubicBezTo>
                    <a:pt x="48" y="256"/>
                    <a:pt x="48" y="224"/>
                    <a:pt x="48" y="192"/>
                  </a:cubicBezTo>
                  <a:cubicBezTo>
                    <a:pt x="48" y="160"/>
                    <a:pt x="56" y="128"/>
                    <a:pt x="48" y="96"/>
                  </a:cubicBezTo>
                  <a:cubicBezTo>
                    <a:pt x="40" y="64"/>
                    <a:pt x="16" y="24"/>
                    <a:pt x="0" y="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6" name="Group 54"/>
          <p:cNvGrpSpPr/>
          <p:nvPr/>
        </p:nvGrpSpPr>
        <p:grpSpPr bwMode="auto">
          <a:xfrm>
            <a:off x="6019800" y="4267200"/>
            <a:ext cx="685800" cy="685800"/>
            <a:chOff x="912" y="2640"/>
            <a:chExt cx="432" cy="432"/>
          </a:xfrm>
        </p:grpSpPr>
        <p:sp>
          <p:nvSpPr>
            <p:cNvPr id="23592" name="Freeform 55"/>
            <p:cNvSpPr/>
            <p:nvPr/>
          </p:nvSpPr>
          <p:spPr bwMode="auto">
            <a:xfrm flipH="1" flipV="1">
              <a:off x="1056" y="2640"/>
              <a:ext cx="240" cy="336"/>
            </a:xfrm>
            <a:custGeom>
              <a:avLst/>
              <a:gdLst>
                <a:gd name="T0" fmla="*/ 0 w 744"/>
                <a:gd name="T1" fmla="*/ 864 h 864"/>
                <a:gd name="T2" fmla="*/ 744 w 744"/>
                <a:gd name="T3" fmla="*/ 0 h 864"/>
                <a:gd name="T4" fmla="*/ 0 60000 65536"/>
                <a:gd name="T5" fmla="*/ 0 60000 65536"/>
                <a:gd name="T6" fmla="*/ 0 w 744"/>
                <a:gd name="T7" fmla="*/ 0 h 864"/>
                <a:gd name="T8" fmla="*/ 744 w 744"/>
                <a:gd name="T9" fmla="*/ 864 h 8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864">
                  <a:moveTo>
                    <a:pt x="0" y="864"/>
                  </a:moveTo>
                  <a:lnTo>
                    <a:pt x="744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3593" name="Freeform 56"/>
            <p:cNvSpPr/>
            <p:nvPr/>
          </p:nvSpPr>
          <p:spPr bwMode="auto">
            <a:xfrm>
              <a:off x="1248" y="2688"/>
              <a:ext cx="96" cy="384"/>
            </a:xfrm>
            <a:custGeom>
              <a:avLst/>
              <a:gdLst>
                <a:gd name="T0" fmla="*/ 104 w 104"/>
                <a:gd name="T1" fmla="*/ 0 h 288"/>
                <a:gd name="T2" fmla="*/ 56 w 104"/>
                <a:gd name="T3" fmla="*/ 96 h 288"/>
                <a:gd name="T4" fmla="*/ 8 w 104"/>
                <a:gd name="T5" fmla="*/ 192 h 288"/>
                <a:gd name="T6" fmla="*/ 8 w 10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88"/>
                <a:gd name="T14" fmla="*/ 104 w 10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88">
                  <a:moveTo>
                    <a:pt x="104" y="0"/>
                  </a:moveTo>
                  <a:cubicBezTo>
                    <a:pt x="88" y="32"/>
                    <a:pt x="72" y="64"/>
                    <a:pt x="56" y="96"/>
                  </a:cubicBezTo>
                  <a:cubicBezTo>
                    <a:pt x="40" y="128"/>
                    <a:pt x="16" y="160"/>
                    <a:pt x="8" y="192"/>
                  </a:cubicBezTo>
                  <a:cubicBezTo>
                    <a:pt x="0" y="224"/>
                    <a:pt x="4" y="256"/>
                    <a:pt x="8" y="28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3594" name="Freeform 57"/>
            <p:cNvSpPr/>
            <p:nvPr/>
          </p:nvSpPr>
          <p:spPr bwMode="auto">
            <a:xfrm>
              <a:off x="912" y="2640"/>
              <a:ext cx="336" cy="64"/>
            </a:xfrm>
            <a:custGeom>
              <a:avLst/>
              <a:gdLst>
                <a:gd name="T0" fmla="*/ 336 w 336"/>
                <a:gd name="T1" fmla="*/ 0 h 112"/>
                <a:gd name="T2" fmla="*/ 192 w 336"/>
                <a:gd name="T3" fmla="*/ 96 h 112"/>
                <a:gd name="T4" fmla="*/ 96 w 336"/>
                <a:gd name="T5" fmla="*/ 96 h 112"/>
                <a:gd name="T6" fmla="*/ 0 w 336"/>
                <a:gd name="T7" fmla="*/ 96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12"/>
                <a:gd name="T14" fmla="*/ 336 w 33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12">
                  <a:moveTo>
                    <a:pt x="336" y="0"/>
                  </a:moveTo>
                  <a:cubicBezTo>
                    <a:pt x="284" y="40"/>
                    <a:pt x="232" y="80"/>
                    <a:pt x="192" y="96"/>
                  </a:cubicBezTo>
                  <a:cubicBezTo>
                    <a:pt x="152" y="112"/>
                    <a:pt x="128" y="96"/>
                    <a:pt x="96" y="96"/>
                  </a:cubicBezTo>
                  <a:cubicBezTo>
                    <a:pt x="64" y="96"/>
                    <a:pt x="32" y="96"/>
                    <a:pt x="0" y="96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86074" name="Freeform 58"/>
          <p:cNvSpPr/>
          <p:nvPr/>
        </p:nvSpPr>
        <p:spPr bwMode="auto">
          <a:xfrm>
            <a:off x="5943600" y="2362200"/>
            <a:ext cx="1219200" cy="1295400"/>
          </a:xfrm>
          <a:custGeom>
            <a:avLst/>
            <a:gdLst>
              <a:gd name="T0" fmla="*/ 0 w 768"/>
              <a:gd name="T1" fmla="*/ 816 h 816"/>
              <a:gd name="T2" fmla="*/ 192 w 768"/>
              <a:gd name="T3" fmla="*/ 672 h 816"/>
              <a:gd name="T4" fmla="*/ 384 w 768"/>
              <a:gd name="T5" fmla="*/ 528 h 816"/>
              <a:gd name="T6" fmla="*/ 576 w 768"/>
              <a:gd name="T7" fmla="*/ 336 h 816"/>
              <a:gd name="T8" fmla="*/ 768 w 768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816"/>
              <a:gd name="T17" fmla="*/ 768 w 768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816">
                <a:moveTo>
                  <a:pt x="0" y="816"/>
                </a:moveTo>
                <a:cubicBezTo>
                  <a:pt x="64" y="768"/>
                  <a:pt x="128" y="720"/>
                  <a:pt x="192" y="672"/>
                </a:cubicBezTo>
                <a:cubicBezTo>
                  <a:pt x="256" y="624"/>
                  <a:pt x="320" y="584"/>
                  <a:pt x="384" y="528"/>
                </a:cubicBezTo>
                <a:cubicBezTo>
                  <a:pt x="448" y="472"/>
                  <a:pt x="512" y="424"/>
                  <a:pt x="576" y="336"/>
                </a:cubicBezTo>
                <a:cubicBezTo>
                  <a:pt x="640" y="248"/>
                  <a:pt x="704" y="124"/>
                  <a:pt x="768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tailEnd type="arrow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86078" name="Object 7"/>
          <p:cNvGraphicFramePr>
            <a:graphicFrameLocks noChangeAspect="1"/>
          </p:cNvGraphicFramePr>
          <p:nvPr/>
        </p:nvGraphicFramePr>
        <p:xfrm>
          <a:off x="5840413" y="2273300"/>
          <a:ext cx="1120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4" name="Equation" r:id="rId15" imgW="546100" imgH="228600" progId="Equation.DSMT4">
                  <p:embed/>
                </p:oleObj>
              </mc:Choice>
              <mc:Fallback>
                <p:oleObj name="Equation" r:id="rId15" imgW="546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2273300"/>
                        <a:ext cx="1120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5"/>
          <p:cNvGrpSpPr/>
          <p:nvPr/>
        </p:nvGrpSpPr>
        <p:grpSpPr bwMode="auto">
          <a:xfrm>
            <a:off x="7315200" y="3810000"/>
            <a:ext cx="1398588" cy="990600"/>
            <a:chOff x="4608" y="2400"/>
            <a:chExt cx="881" cy="624"/>
          </a:xfrm>
        </p:grpSpPr>
        <p:grpSp>
          <p:nvGrpSpPr>
            <p:cNvPr id="39974" name="Group 74"/>
            <p:cNvGrpSpPr/>
            <p:nvPr/>
          </p:nvGrpSpPr>
          <p:grpSpPr bwMode="auto">
            <a:xfrm>
              <a:off x="4608" y="2400"/>
              <a:ext cx="816" cy="624"/>
              <a:chOff x="4608" y="2400"/>
              <a:chExt cx="816" cy="624"/>
            </a:xfrm>
          </p:grpSpPr>
          <p:sp>
            <p:nvSpPr>
              <p:cNvPr id="23590" name="Oval 60"/>
              <p:cNvSpPr>
                <a:spLocks noChangeArrowheads="1"/>
              </p:cNvSpPr>
              <p:nvPr/>
            </p:nvSpPr>
            <p:spPr bwMode="auto">
              <a:xfrm rot="3066974">
                <a:off x="4939" y="2479"/>
                <a:ext cx="110" cy="197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23591" name="Freeform 61"/>
              <p:cNvSpPr/>
              <p:nvPr/>
            </p:nvSpPr>
            <p:spPr bwMode="auto">
              <a:xfrm>
                <a:off x="4608" y="2400"/>
                <a:ext cx="816" cy="624"/>
              </a:xfrm>
              <a:custGeom>
                <a:avLst/>
                <a:gdLst>
                  <a:gd name="T0" fmla="*/ 0 w 816"/>
                  <a:gd name="T1" fmla="*/ 624 h 624"/>
                  <a:gd name="T2" fmla="*/ 192 w 816"/>
                  <a:gd name="T3" fmla="*/ 384 h 624"/>
                  <a:gd name="T4" fmla="*/ 288 w 816"/>
                  <a:gd name="T5" fmla="*/ 240 h 624"/>
                  <a:gd name="T6" fmla="*/ 480 w 816"/>
                  <a:gd name="T7" fmla="*/ 96 h 624"/>
                  <a:gd name="T8" fmla="*/ 816 w 816"/>
                  <a:gd name="T9" fmla="*/ 0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624"/>
                  <a:gd name="T17" fmla="*/ 816 w 816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624">
                    <a:moveTo>
                      <a:pt x="0" y="624"/>
                    </a:moveTo>
                    <a:cubicBezTo>
                      <a:pt x="72" y="536"/>
                      <a:pt x="144" y="448"/>
                      <a:pt x="192" y="384"/>
                    </a:cubicBezTo>
                    <a:cubicBezTo>
                      <a:pt x="240" y="320"/>
                      <a:pt x="240" y="288"/>
                      <a:pt x="288" y="240"/>
                    </a:cubicBezTo>
                    <a:cubicBezTo>
                      <a:pt x="336" y="192"/>
                      <a:pt x="392" y="136"/>
                      <a:pt x="480" y="96"/>
                    </a:cubicBezTo>
                    <a:cubicBezTo>
                      <a:pt x="568" y="56"/>
                      <a:pt x="692" y="28"/>
                      <a:pt x="816" y="0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  <a:round/>
                <a:tailEnd type="arrow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graphicFrame>
          <p:nvGraphicFramePr>
            <p:cNvPr id="39975" name="Object 14"/>
            <p:cNvGraphicFramePr>
              <a:graphicFrameLocks noChangeAspect="1"/>
            </p:cNvGraphicFramePr>
            <p:nvPr/>
          </p:nvGraphicFramePr>
          <p:xfrm>
            <a:off x="4782" y="2680"/>
            <a:ext cx="70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5" name="Equation" r:id="rId17" imgW="546100" imgH="228600" progId="Equation.DSMT4">
                    <p:embed/>
                  </p:oleObj>
                </mc:Choice>
                <mc:Fallback>
                  <p:oleObj name="Equation" r:id="rId17" imgW="5461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680"/>
                          <a:ext cx="70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82" name="Object 8"/>
          <p:cNvGraphicFramePr>
            <a:graphicFrameLocks noChangeAspect="1"/>
          </p:cNvGraphicFramePr>
          <p:nvPr/>
        </p:nvGraphicFramePr>
        <p:xfrm>
          <a:off x="3536950" y="4645025"/>
          <a:ext cx="13096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Equation" r:id="rId19" imgW="546100" imgH="228600" progId="Equation.DSMT4">
                  <p:embed/>
                </p:oleObj>
              </mc:Choice>
              <mc:Fallback>
                <p:oleObj name="Equation" r:id="rId19" imgW="5461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645025"/>
                        <a:ext cx="13096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6032" name="Text Box 16"/>
              <p:cNvSpPr txBox="1">
                <a:spLocks noChangeArrowheads="1"/>
              </p:cNvSpPr>
              <p:nvPr/>
            </p:nvSpPr>
            <p:spPr bwMode="auto">
              <a:xfrm>
                <a:off x="328261" y="3124200"/>
                <a:ext cx="4226628" cy="575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latin typeface="+mn-lt"/>
                  </a:rPr>
                  <a:t>①</a:t>
                </a:r>
                <a:r>
                  <a:rPr kumimoji="1" lang="zh-CN" altLang="en-US" sz="2800" b="1" dirty="0"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zh-CN" altLang="zh-CN" sz="2800" b="1" dirty="0"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线从曲面内向外</a:t>
                </a:r>
                <a:r>
                  <a:rPr kumimoji="1" lang="zh-CN" altLang="zh-CN" sz="28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穿出</a:t>
                </a:r>
                <a:endPara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603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61" y="3124200"/>
                <a:ext cx="4226628" cy="575479"/>
              </a:xfrm>
              <a:prstGeom prst="rect">
                <a:avLst/>
              </a:prstGeom>
              <a:blipFill rotWithShape="1">
                <a:blip r:embed="rId21"/>
                <a:stretch>
                  <a:fillRect l="-14" r="1" b="29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34" name="Text Box 18"/>
              <p:cNvSpPr txBox="1">
                <a:spLocks noChangeArrowheads="1"/>
              </p:cNvSpPr>
              <p:nvPr/>
            </p:nvSpPr>
            <p:spPr bwMode="auto">
              <a:xfrm>
                <a:off x="304800" y="3872579"/>
                <a:ext cx="4368800" cy="575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latin typeface="+mn-lt"/>
                  </a:rPr>
                  <a:t>②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zh-CN" altLang="zh-CN" sz="2800" b="1" dirty="0"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线从曲面外向内</a:t>
                </a:r>
                <a:r>
                  <a:rPr kumimoji="1" lang="zh-CN" altLang="zh-CN" sz="28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穿进</a:t>
                </a:r>
                <a:endPara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603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872579"/>
                <a:ext cx="4368800" cy="575479"/>
              </a:xfrm>
              <a:prstGeom prst="rect">
                <a:avLst/>
              </a:prstGeom>
              <a:blipFill rotWithShape="1">
                <a:blip r:embed="rId22"/>
                <a:stretch>
                  <a:fillRect t="-61" b="9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81" name="Text Box 65"/>
              <p:cNvSpPr txBox="1">
                <a:spLocks noChangeArrowheads="1"/>
              </p:cNvSpPr>
              <p:nvPr/>
            </p:nvSpPr>
            <p:spPr bwMode="auto">
              <a:xfrm>
                <a:off x="304800" y="4587568"/>
                <a:ext cx="3232150" cy="575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latin typeface="+mn-lt"/>
                    <a:sym typeface="Monotype Sorts" pitchFamily="2" charset="2"/>
                  </a:rPr>
                  <a:t>③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zh-CN" altLang="zh-CN" sz="2800" b="1" dirty="0">
                    <a:latin typeface="+mn-lt"/>
                    <a:ea typeface="楷体_GB2312" pitchFamily="49" charset="-122"/>
                    <a:sym typeface="Symbol" panose="05050102010706020507" pitchFamily="18" charset="2"/>
                  </a:rPr>
                  <a:t>线</a:t>
                </a:r>
                <a:r>
                  <a:rPr lang="zh-CN" altLang="en-US" sz="2800" b="1" dirty="0">
                    <a:latin typeface="+mn-lt"/>
                    <a:ea typeface="楷体_GB2312" pitchFamily="49" charset="-122"/>
                  </a:rPr>
                  <a:t>与曲面相切</a:t>
                </a:r>
                <a:endParaRPr lang="zh-CN" altLang="en-US" sz="2800" b="1" dirty="0">
                  <a:latin typeface="+mn-lt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86081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587568"/>
                <a:ext cx="3232150" cy="575479"/>
              </a:xfrm>
              <a:prstGeom prst="rect">
                <a:avLst/>
              </a:prstGeom>
              <a:blipFill rotWithShape="1">
                <a:blip r:embed="rId23"/>
                <a:stretch>
                  <a:fillRect t="-57" b="8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61" name="Object 12"/>
          <p:cNvGraphicFramePr>
            <a:graphicFrameLocks noChangeAspect="1"/>
          </p:cNvGraphicFramePr>
          <p:nvPr/>
        </p:nvGraphicFramePr>
        <p:xfrm>
          <a:off x="4673600" y="188913"/>
          <a:ext cx="2759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24" imgW="1689100" imgH="457200" progId="Equation.DSMT4">
                  <p:embed/>
                </p:oleObj>
              </mc:Choice>
              <mc:Fallback>
                <p:oleObj name="Equation" r:id="rId24" imgW="16891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188913"/>
                        <a:ext cx="2759075" cy="8255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1"/>
          <p:cNvGrpSpPr/>
          <p:nvPr/>
        </p:nvGrpSpPr>
        <p:grpSpPr bwMode="auto">
          <a:xfrm>
            <a:off x="514350" y="5456238"/>
            <a:ext cx="7961313" cy="954087"/>
            <a:chOff x="514657" y="5663381"/>
            <a:chExt cx="7960749" cy="954107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514657" y="5663381"/>
              <a:ext cx="7960749" cy="95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+mn-lt"/>
                </a:rPr>
                <a:t>通过整个封闭曲面的电通量      等于净穿出封闭面的电场线的总条数。</a:t>
              </a:r>
              <a:endParaRPr kumimoji="1" lang="zh-CN" altLang="en-US" sz="2800" b="1" dirty="0">
                <a:solidFill>
                  <a:srgbClr val="0000FF"/>
                </a:solidFill>
                <a:latin typeface="+mn-lt"/>
              </a:endParaRPr>
            </a:p>
          </p:txBody>
        </p:sp>
        <p:graphicFrame>
          <p:nvGraphicFramePr>
            <p:cNvPr id="39967" name="Object 50"/>
            <p:cNvGraphicFramePr>
              <a:graphicFrameLocks noChangeAspect="1"/>
            </p:cNvGraphicFramePr>
            <p:nvPr/>
          </p:nvGraphicFramePr>
          <p:xfrm>
            <a:off x="4929598" y="5696463"/>
            <a:ext cx="54768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8" name="Equation" r:id="rId26" imgW="228600" imgH="228600" progId="Equation.DSMT4">
                    <p:embed/>
                  </p:oleObj>
                </mc:Choice>
                <mc:Fallback>
                  <p:oleObj name="Equation" r:id="rId26" imgW="228600" imgH="2286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598" y="5696463"/>
                          <a:ext cx="54768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3"/>
          <p:cNvGrpSpPr/>
          <p:nvPr/>
        </p:nvGrpSpPr>
        <p:grpSpPr bwMode="auto">
          <a:xfrm>
            <a:off x="992188" y="765175"/>
            <a:ext cx="2335212" cy="779463"/>
            <a:chOff x="992188" y="765175"/>
            <a:chExt cx="2335212" cy="779463"/>
          </a:xfrm>
        </p:grpSpPr>
        <p:graphicFrame>
          <p:nvGraphicFramePr>
            <p:cNvPr id="39964" name="Object 2"/>
            <p:cNvGraphicFramePr>
              <a:graphicFrameLocks noChangeAspect="1"/>
            </p:cNvGraphicFramePr>
            <p:nvPr/>
          </p:nvGraphicFramePr>
          <p:xfrm>
            <a:off x="992188" y="765175"/>
            <a:ext cx="2335212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9" name="Equation" r:id="rId28" imgW="876300" imgH="292100" progId="Equation.DSMT4">
                    <p:embed/>
                  </p:oleObj>
                </mc:Choice>
                <mc:Fallback>
                  <p:oleObj name="Equation" r:id="rId28" imgW="876300" imgH="292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188" y="765175"/>
                          <a:ext cx="2335212" cy="779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Oval 52"/>
            <p:cNvSpPr>
              <a:spLocks noChangeArrowheads="1"/>
            </p:cNvSpPr>
            <p:nvPr/>
          </p:nvSpPr>
          <p:spPr bwMode="auto">
            <a:xfrm>
              <a:off x="1976284" y="1042219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30" grpId="0" autoUpdateAnimBg="0"/>
      <p:bldP spid="86031" grpId="0" autoUpdateAnimBg="0"/>
      <p:bldP spid="86054" grpId="0" animBg="1"/>
      <p:bldP spid="86055" grpId="0" animBg="1"/>
      <p:bldP spid="86032" grpId="0"/>
      <p:bldP spid="86034" grpId="0"/>
      <p:bldP spid="860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9AC9F4-23D8-4A1D-AB95-A7DD985D5497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93688" y="119063"/>
            <a:ext cx="79248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1. 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三棱柱体放置在如图所示的匀强电场中， 求通过此三棱柱体的电场强度通量。</a:t>
            </a:r>
            <a:endParaRPr lang="zh-CN" altLang="en-US" sz="2800" b="1" dirty="0">
              <a:solidFill>
                <a:srgbClr val="1C1C1C"/>
              </a:solidFill>
              <a:latin typeface="+mn-lt"/>
            </a:endParaRPr>
          </a:p>
        </p:txBody>
      </p:sp>
      <p:sp>
        <p:nvSpPr>
          <p:cNvPr id="24591" name="Line 5"/>
          <p:cNvSpPr>
            <a:spLocks noChangeShapeType="1"/>
          </p:cNvSpPr>
          <p:nvPr/>
        </p:nvSpPr>
        <p:spPr bwMode="auto">
          <a:xfrm flipV="1">
            <a:off x="2460625" y="3021013"/>
            <a:ext cx="25146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2" name="Line 6"/>
          <p:cNvSpPr>
            <a:spLocks noChangeShapeType="1"/>
          </p:cNvSpPr>
          <p:nvPr/>
        </p:nvSpPr>
        <p:spPr bwMode="auto">
          <a:xfrm flipV="1">
            <a:off x="2446338" y="12065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3" name="Line 7"/>
          <p:cNvSpPr>
            <a:spLocks noChangeShapeType="1"/>
          </p:cNvSpPr>
          <p:nvPr/>
        </p:nvSpPr>
        <p:spPr bwMode="auto">
          <a:xfrm flipH="1">
            <a:off x="1546225" y="3035300"/>
            <a:ext cx="900113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40967" name="Object 2"/>
          <p:cNvGraphicFramePr>
            <a:graphicFrameLocks noChangeAspect="1"/>
          </p:cNvGraphicFramePr>
          <p:nvPr/>
        </p:nvGraphicFramePr>
        <p:xfrm>
          <a:off x="4725988" y="3035300"/>
          <a:ext cx="45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1" imgW="139700" imgH="139700" progId="Equation.DSMT4">
                  <p:embed/>
                </p:oleObj>
              </mc:Choice>
              <mc:Fallback>
                <p:oleObj name="Equation" r:id="rId1" imgW="139700" imgH="139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035300"/>
                        <a:ext cx="455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3"/>
          <p:cNvGraphicFramePr>
            <a:graphicFrameLocks noChangeAspect="1"/>
          </p:cNvGraphicFramePr>
          <p:nvPr/>
        </p:nvGraphicFramePr>
        <p:xfrm>
          <a:off x="2003425" y="12065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" name="Equation" r:id="rId3" imgW="139700" imgH="165100" progId="Equation.DSMT4">
                  <p:embed/>
                </p:oleObj>
              </mc:Choice>
              <mc:Fallback>
                <p:oleObj name="Equation" r:id="rId3" imgW="139700" imgH="165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12065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4"/>
          <p:cNvGraphicFramePr>
            <a:graphicFrameLocks noChangeAspect="1"/>
          </p:cNvGraphicFramePr>
          <p:nvPr/>
        </p:nvGraphicFramePr>
        <p:xfrm>
          <a:off x="1193800" y="3576638"/>
          <a:ext cx="34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" name="Equation" r:id="rId5" imgW="114300" imgH="139700" progId="Equation.DSMT4">
                  <p:embed/>
                </p:oleObj>
              </mc:Choice>
              <mc:Fallback>
                <p:oleObj name="Equation" r:id="rId5" imgW="114300" imgH="139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576638"/>
                        <a:ext cx="34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11"/>
          <p:cNvSpPr>
            <a:spLocks noChangeShapeType="1"/>
          </p:cNvSpPr>
          <p:nvPr/>
        </p:nvSpPr>
        <p:spPr bwMode="auto">
          <a:xfrm>
            <a:off x="1546225" y="21971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5" name="Line 12"/>
          <p:cNvSpPr>
            <a:spLocks noChangeShapeType="1"/>
          </p:cNvSpPr>
          <p:nvPr/>
        </p:nvSpPr>
        <p:spPr bwMode="auto">
          <a:xfrm>
            <a:off x="1546225" y="27305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6" name="Line 13"/>
          <p:cNvSpPr>
            <a:spLocks noChangeShapeType="1"/>
          </p:cNvSpPr>
          <p:nvPr/>
        </p:nvSpPr>
        <p:spPr bwMode="auto">
          <a:xfrm>
            <a:off x="1546225" y="32639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7" name="Line 14"/>
          <p:cNvSpPr>
            <a:spLocks noChangeShapeType="1"/>
          </p:cNvSpPr>
          <p:nvPr/>
        </p:nvSpPr>
        <p:spPr bwMode="auto">
          <a:xfrm>
            <a:off x="2155825" y="21971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8" name="Line 15"/>
          <p:cNvSpPr>
            <a:spLocks noChangeShapeType="1"/>
          </p:cNvSpPr>
          <p:nvPr/>
        </p:nvSpPr>
        <p:spPr bwMode="auto">
          <a:xfrm>
            <a:off x="2232025" y="326390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599" name="Line 16"/>
          <p:cNvSpPr>
            <a:spLocks noChangeShapeType="1"/>
          </p:cNvSpPr>
          <p:nvPr/>
        </p:nvSpPr>
        <p:spPr bwMode="auto">
          <a:xfrm>
            <a:off x="2232025" y="2730500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40976" name="Object 5"/>
          <p:cNvGraphicFramePr>
            <a:graphicFrameLocks noChangeAspect="1"/>
          </p:cNvGraphicFramePr>
          <p:nvPr/>
        </p:nvGraphicFramePr>
        <p:xfrm>
          <a:off x="4351338" y="1587500"/>
          <a:ext cx="50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" name="Equation" r:id="rId7" imgW="152400" imgH="215900" progId="Equation.DSMT4">
                  <p:embed/>
                </p:oleObj>
              </mc:Choice>
              <mc:Fallback>
                <p:oleObj name="Equation" r:id="rId7" imgW="1524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587500"/>
                        <a:ext cx="50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6"/>
          <p:cNvGraphicFramePr>
            <a:graphicFrameLocks noChangeAspect="1"/>
          </p:cNvGraphicFramePr>
          <p:nvPr/>
        </p:nvGraphicFramePr>
        <p:xfrm>
          <a:off x="2460625" y="2730500"/>
          <a:ext cx="347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" name="Equation" r:id="rId9" imgW="127000" imgH="139700" progId="Equation.DSMT4">
                  <p:embed/>
                </p:oleObj>
              </mc:Choice>
              <mc:Fallback>
                <p:oleObj name="Equation" r:id="rId9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730500"/>
                        <a:ext cx="3476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Line 19"/>
          <p:cNvSpPr>
            <a:spLocks noChangeShapeType="1"/>
          </p:cNvSpPr>
          <p:nvPr/>
        </p:nvSpPr>
        <p:spPr bwMode="auto">
          <a:xfrm flipH="1">
            <a:off x="1941513" y="34925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1" name="AutoShape 20"/>
          <p:cNvSpPr>
            <a:spLocks noChangeArrowheads="1"/>
          </p:cNvSpPr>
          <p:nvPr/>
        </p:nvSpPr>
        <p:spPr bwMode="auto">
          <a:xfrm rot="1958638">
            <a:off x="1925638" y="2273300"/>
            <a:ext cx="2514600" cy="666750"/>
          </a:xfrm>
          <a:prstGeom prst="parallelogram">
            <a:avLst>
              <a:gd name="adj" fmla="val 21825"/>
            </a:avLst>
          </a:prstGeom>
          <a:solidFill>
            <a:srgbClr val="CC99FF">
              <a:alpha val="50195"/>
            </a:srgbClr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2" name="Line 21"/>
          <p:cNvSpPr>
            <a:spLocks noChangeShapeType="1"/>
          </p:cNvSpPr>
          <p:nvPr/>
        </p:nvSpPr>
        <p:spPr bwMode="auto">
          <a:xfrm>
            <a:off x="3222625" y="27305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3" name="Line 22"/>
          <p:cNvSpPr>
            <a:spLocks noChangeShapeType="1"/>
          </p:cNvSpPr>
          <p:nvPr/>
        </p:nvSpPr>
        <p:spPr bwMode="auto">
          <a:xfrm>
            <a:off x="3984625" y="32639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4" name="Line 23"/>
          <p:cNvSpPr>
            <a:spLocks noChangeShapeType="1"/>
          </p:cNvSpPr>
          <p:nvPr/>
        </p:nvSpPr>
        <p:spPr bwMode="auto">
          <a:xfrm>
            <a:off x="2460625" y="2197100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stealth" w="med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40983" name="Object 7"/>
          <p:cNvGraphicFramePr>
            <a:graphicFrameLocks noChangeAspect="1"/>
          </p:cNvGraphicFramePr>
          <p:nvPr/>
        </p:nvGraphicFramePr>
        <p:xfrm>
          <a:off x="1774825" y="3492500"/>
          <a:ext cx="4095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" name="Equation" r:id="rId11" imgW="203200" imgH="165100" progId="Equation.DSMT4">
                  <p:embed/>
                </p:oleObj>
              </mc:Choice>
              <mc:Fallback>
                <p:oleObj name="Equation" r:id="rId11" imgW="203200" imgH="165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492500"/>
                        <a:ext cx="4095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8"/>
          <p:cNvGraphicFramePr>
            <a:graphicFrameLocks noChangeAspect="1"/>
          </p:cNvGraphicFramePr>
          <p:nvPr/>
        </p:nvGraphicFramePr>
        <p:xfrm>
          <a:off x="1685925" y="1828800"/>
          <a:ext cx="3857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" name="Equation" r:id="rId13" imgW="190500" imgH="165100" progId="Equation.DSMT4">
                  <p:embed/>
                </p:oleObj>
              </mc:Choice>
              <mc:Fallback>
                <p:oleObj name="Equation" r:id="rId13" imgW="190500" imgH="16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828800"/>
                        <a:ext cx="3857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9"/>
          <p:cNvGraphicFramePr>
            <a:graphicFrameLocks noChangeAspect="1"/>
          </p:cNvGraphicFramePr>
          <p:nvPr/>
        </p:nvGraphicFramePr>
        <p:xfrm>
          <a:off x="2447925" y="1435100"/>
          <a:ext cx="3333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" name="Equation" r:id="rId15" imgW="165100" imgH="165100" progId="Equation.DSMT4">
                  <p:embed/>
                </p:oleObj>
              </mc:Choice>
              <mc:Fallback>
                <p:oleObj name="Equation" r:id="rId15" imgW="165100" imgH="165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435100"/>
                        <a:ext cx="3333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10"/>
          <p:cNvGraphicFramePr>
            <a:graphicFrameLocks noChangeAspect="1"/>
          </p:cNvGraphicFramePr>
          <p:nvPr/>
        </p:nvGraphicFramePr>
        <p:xfrm>
          <a:off x="4429125" y="2730500"/>
          <a:ext cx="3333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2" name="Equation" r:id="rId17" imgW="165100" imgH="165100" progId="Equation.DSMT4">
                  <p:embed/>
                </p:oleObj>
              </mc:Choice>
              <mc:Fallback>
                <p:oleObj name="Equation" r:id="rId17" imgW="165100" imgH="165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730500"/>
                        <a:ext cx="3333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11"/>
          <p:cNvGraphicFramePr>
            <a:graphicFrameLocks noChangeAspect="1"/>
          </p:cNvGraphicFramePr>
          <p:nvPr/>
        </p:nvGraphicFramePr>
        <p:xfrm>
          <a:off x="3819525" y="3492500"/>
          <a:ext cx="333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" name="Equation" r:id="rId19" imgW="165100" imgH="203200" progId="Equation.DSMT4">
                  <p:embed/>
                </p:oleObj>
              </mc:Choice>
              <mc:Fallback>
                <p:oleObj name="Equation" r:id="rId19" imgW="1651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3492500"/>
                        <a:ext cx="333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1941513" y="21971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>
            <a:off x="1622425" y="3492500"/>
            <a:ext cx="290513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sm" len="lg"/>
          </a:ln>
        </p:spPr>
        <p:txBody>
          <a:bodyPr wrap="none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V="1">
            <a:off x="2446338" y="13589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4413250" y="30210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04481" name="Object 12"/>
          <p:cNvGraphicFramePr>
            <a:graphicFrameLocks noChangeAspect="1"/>
          </p:cNvGraphicFramePr>
          <p:nvPr/>
        </p:nvGraphicFramePr>
        <p:xfrm>
          <a:off x="6062663" y="1955800"/>
          <a:ext cx="12239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4" name="Equation" r:id="rId21" imgW="443865" imgH="215900" progId="Equation.3">
                  <p:embed/>
                </p:oleObj>
              </mc:Choice>
              <mc:Fallback>
                <p:oleObj name="Equation" r:id="rId21" imgW="443865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1955800"/>
                        <a:ext cx="12239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323850" y="4365625"/>
            <a:ext cx="3816350" cy="2160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kumimoji="1" lang="en-US" altLang="zh-CN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2. </a:t>
            </a:r>
            <a:r>
              <a:rPr lang="zh-CN" altLang="en-US" sz="2800" b="1" kern="0" dirty="0">
                <a:solidFill>
                  <a:srgbClr val="1C1C1C"/>
                </a:solidFill>
                <a:latin typeface="+mn-lt"/>
              </a:rPr>
              <a:t>半径为</a:t>
            </a:r>
            <a:r>
              <a:rPr lang="en-US" altLang="zh-CN" sz="2800" b="1" i="1" kern="0" dirty="0">
                <a:solidFill>
                  <a:srgbClr val="1C1C1C"/>
                </a:solidFill>
                <a:latin typeface="+mn-lt"/>
              </a:rPr>
              <a:t>R</a:t>
            </a:r>
            <a:r>
              <a:rPr lang="zh-CN" altLang="en-US" sz="2800" b="1" kern="0" dirty="0">
                <a:solidFill>
                  <a:srgbClr val="1C1C1C"/>
                </a:solidFill>
                <a:latin typeface="+mn-lt"/>
              </a:rPr>
              <a:t>的半球面放置在如图所示的匀强电场中，求通过此半球面的电场强度通量。</a:t>
            </a:r>
            <a:endParaRPr lang="zh-CN" altLang="en-US" sz="2800" b="1" kern="0" dirty="0">
              <a:solidFill>
                <a:srgbClr val="1C1C1C"/>
              </a:solidFill>
              <a:latin typeface="+mn-lt"/>
            </a:endParaRPr>
          </a:p>
        </p:txBody>
      </p:sp>
      <p:graphicFrame>
        <p:nvGraphicFramePr>
          <p:cNvPr id="63" name="Object 43"/>
          <p:cNvGraphicFramePr>
            <a:graphicFrameLocks noChangeAspect="1"/>
          </p:cNvGraphicFramePr>
          <p:nvPr/>
        </p:nvGraphicFramePr>
        <p:xfrm>
          <a:off x="5219700" y="594995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" name="公式" r:id="rId23" imgW="774065" imgH="215900" progId="Equation.3">
                  <p:embed/>
                </p:oleObj>
              </mc:Choice>
              <mc:Fallback>
                <p:oleObj name="公式" r:id="rId23" imgW="774065" imgH="215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949950"/>
                        <a:ext cx="2133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 bwMode="auto">
          <a:xfrm>
            <a:off x="4932363" y="3933825"/>
            <a:ext cx="2665412" cy="1871663"/>
            <a:chOff x="3107" y="2478"/>
            <a:chExt cx="1679" cy="1179"/>
          </a:xfrm>
        </p:grpSpPr>
        <p:grpSp>
          <p:nvGrpSpPr>
            <p:cNvPr id="40997" name="Group 40"/>
            <p:cNvGrpSpPr/>
            <p:nvPr/>
          </p:nvGrpSpPr>
          <p:grpSpPr bwMode="auto">
            <a:xfrm>
              <a:off x="3107" y="2478"/>
              <a:ext cx="1679" cy="1179"/>
              <a:chOff x="2789" y="2659"/>
              <a:chExt cx="1679" cy="1179"/>
            </a:xfrm>
          </p:grpSpPr>
          <p:sp>
            <p:nvSpPr>
              <p:cNvPr id="68" name="Arc 41"/>
              <p:cNvSpPr/>
              <p:nvPr/>
            </p:nvSpPr>
            <p:spPr bwMode="auto">
              <a:xfrm>
                <a:off x="3108" y="2661"/>
                <a:ext cx="590" cy="1177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20688 w 21600"/>
                  <a:gd name="T1" fmla="*/ 43180 h 43180"/>
                  <a:gd name="T2" fmla="*/ 21431 w 21600"/>
                  <a:gd name="T3" fmla="*/ 0 h 43180"/>
                  <a:gd name="T4" fmla="*/ 21600 w 21600"/>
                  <a:gd name="T5" fmla="*/ 21599 h 4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80" fill="none" extrusionOk="0">
                    <a:moveTo>
                      <a:pt x="20688" y="43179"/>
                    </a:moveTo>
                    <a:cubicBezTo>
                      <a:pt x="9123" y="42691"/>
                      <a:pt x="0" y="33173"/>
                      <a:pt x="0" y="21599"/>
                    </a:cubicBezTo>
                    <a:cubicBezTo>
                      <a:pt x="-1" y="9735"/>
                      <a:pt x="9567" y="92"/>
                      <a:pt x="21430" y="-1"/>
                    </a:cubicBezTo>
                  </a:path>
                  <a:path w="21600" h="43180" stroke="0" extrusionOk="0">
                    <a:moveTo>
                      <a:pt x="20688" y="43179"/>
                    </a:moveTo>
                    <a:cubicBezTo>
                      <a:pt x="9123" y="42691"/>
                      <a:pt x="0" y="33173"/>
                      <a:pt x="0" y="21599"/>
                    </a:cubicBezTo>
                    <a:cubicBezTo>
                      <a:pt x="-1" y="9735"/>
                      <a:pt x="9567" y="92"/>
                      <a:pt x="2143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9" name="Oval 42"/>
              <p:cNvSpPr>
                <a:spLocks noChangeArrowheads="1"/>
              </p:cNvSpPr>
              <p:nvPr/>
            </p:nvSpPr>
            <p:spPr bwMode="auto">
              <a:xfrm>
                <a:off x="3560" y="2659"/>
                <a:ext cx="272" cy="1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CCFF">
                      <a:gamma/>
                      <a:tint val="1529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3696" y="3249"/>
                <a:ext cx="53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lg"/>
                <a:tailEnd type="stealth" w="med" len="lg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3696" y="2886"/>
                <a:ext cx="53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lg"/>
                <a:tailEnd type="stealth" w="med" len="lg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>
                <a:off x="3696" y="3612"/>
                <a:ext cx="53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lg"/>
                <a:tailEnd type="stealth" w="med" len="lg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>
                <a:off x="2789" y="3249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>
                <a:off x="2789" y="2886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2789" y="3612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" name="Line 50"/>
              <p:cNvSpPr>
                <a:spLocks noChangeShapeType="1"/>
              </p:cNvSpPr>
              <p:nvPr/>
            </p:nvSpPr>
            <p:spPr bwMode="auto">
              <a:xfrm>
                <a:off x="3243" y="3612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8" name="Line 51"/>
              <p:cNvSpPr>
                <a:spLocks noChangeShapeType="1"/>
              </p:cNvSpPr>
              <p:nvPr/>
            </p:nvSpPr>
            <p:spPr bwMode="auto">
              <a:xfrm>
                <a:off x="3243" y="2886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1011" name="Object 44"/>
              <p:cNvGraphicFramePr>
                <a:graphicFrameLocks noChangeAspect="1"/>
              </p:cNvGraphicFramePr>
              <p:nvPr/>
            </p:nvGraphicFramePr>
            <p:xfrm>
              <a:off x="4180" y="3067"/>
              <a:ext cx="288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6" name="公式" r:id="rId25" imgW="152400" imgH="215900" progId="Equation.3">
                      <p:embed/>
                    </p:oleObj>
                  </mc:Choice>
                  <mc:Fallback>
                    <p:oleObj name="公式" r:id="rId25" imgW="152400" imgH="2159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067"/>
                            <a:ext cx="288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 flipH="1">
              <a:off x="3243" y="3067"/>
              <a:ext cx="18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0999" name="Object 45"/>
            <p:cNvGraphicFramePr>
              <a:graphicFrameLocks noChangeAspect="1"/>
            </p:cNvGraphicFramePr>
            <p:nvPr/>
          </p:nvGraphicFramePr>
          <p:xfrm>
            <a:off x="3161" y="2759"/>
            <a:ext cx="24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7" name="公式" r:id="rId27" imgW="114300" imgH="190500" progId="Equation.3">
                    <p:embed/>
                  </p:oleObj>
                </mc:Choice>
                <mc:Fallback>
                  <p:oleObj name="公式" r:id="rId27" imgW="114300" imgH="1905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2759"/>
                          <a:ext cx="24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" name="Object 46"/>
          <p:cNvGraphicFramePr>
            <a:graphicFrameLocks noChangeAspect="1"/>
          </p:cNvGraphicFramePr>
          <p:nvPr/>
        </p:nvGraphicFramePr>
        <p:xfrm>
          <a:off x="6156325" y="3021013"/>
          <a:ext cx="2759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Equation" r:id="rId29" imgW="1689100" imgH="457200" progId="Equation.DSMT4">
                  <p:embed/>
                </p:oleObj>
              </mc:Choice>
              <mc:Fallback>
                <p:oleObj name="Equation" r:id="rId29" imgW="1689100" imgH="45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21013"/>
                        <a:ext cx="2759075" cy="8255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7C41F-B047-4DC5-910B-1093403A68BF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34950" y="171450"/>
            <a:ext cx="6207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三、真空中静电场的高斯定理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 flipH="1">
            <a:off x="698500" y="1509713"/>
            <a:ext cx="677863" cy="1006475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 vert="eaVert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表述</a:t>
            </a:r>
            <a:endParaRPr kumimoji="1" lang="zh-CN" altLang="en-US" sz="32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452563" y="1492250"/>
            <a:ext cx="7907337" cy="1055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静电场中任何一闭合曲面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的电通量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等于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该曲面所包围的电荷的代数和的</a:t>
            </a:r>
            <a:r>
              <a:rPr kumimoji="1" lang="zh-CN" altLang="en-US" sz="3200" b="1" i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 sz="3200" b="1" baseline="-25000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分之一倍。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81000" y="2743200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+mn-lt"/>
                <a:ea typeface="楷体_GB2312" pitchFamily="49" charset="-122"/>
              </a:rPr>
              <a:t>数学表达式</a:t>
            </a:r>
            <a:endParaRPr kumimoji="1" lang="zh-CN" altLang="en-US" sz="2800" b="1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6096000" y="2514600"/>
            <a:ext cx="2819400" cy="9461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可用库仑定律和叠加原理证明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457200" y="914400"/>
            <a:ext cx="2563813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1、高斯定理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250825" y="34290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证明: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250825" y="4076700"/>
            <a:ext cx="7747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①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点电荷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位于球面中心：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84"/>
          <p:cNvGrpSpPr/>
          <p:nvPr/>
        </p:nvGrpSpPr>
        <p:grpSpPr bwMode="auto">
          <a:xfrm>
            <a:off x="5208588" y="3933825"/>
            <a:ext cx="2566987" cy="2538413"/>
            <a:chOff x="3281" y="2478"/>
            <a:chExt cx="1617" cy="1599"/>
          </a:xfrm>
        </p:grpSpPr>
        <p:sp>
          <p:nvSpPr>
            <p:cNvPr id="25622" name="Oval 65"/>
            <p:cNvSpPr>
              <a:spLocks noChangeArrowheads="1"/>
            </p:cNvSpPr>
            <p:nvPr/>
          </p:nvSpPr>
          <p:spPr bwMode="auto">
            <a:xfrm>
              <a:off x="3448" y="2669"/>
              <a:ext cx="1247" cy="1247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5623" name="Line 66"/>
            <p:cNvSpPr>
              <a:spLocks noChangeShapeType="1"/>
            </p:cNvSpPr>
            <p:nvPr/>
          </p:nvSpPr>
          <p:spPr bwMode="auto">
            <a:xfrm>
              <a:off x="4074" y="2478"/>
              <a:ext cx="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5624" name="Line 67"/>
            <p:cNvSpPr>
              <a:spLocks noChangeShapeType="1"/>
            </p:cNvSpPr>
            <p:nvPr/>
          </p:nvSpPr>
          <p:spPr bwMode="auto">
            <a:xfrm flipH="1" flipV="1">
              <a:off x="3303" y="3294"/>
              <a:ext cx="158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5625" name="Line 68"/>
            <p:cNvSpPr>
              <a:spLocks noChangeShapeType="1"/>
            </p:cNvSpPr>
            <p:nvPr/>
          </p:nvSpPr>
          <p:spPr bwMode="auto">
            <a:xfrm rot="1800000">
              <a:off x="4090" y="2478"/>
              <a:ext cx="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5626" name="Line 69"/>
            <p:cNvSpPr>
              <a:spLocks noChangeShapeType="1"/>
            </p:cNvSpPr>
            <p:nvPr/>
          </p:nvSpPr>
          <p:spPr bwMode="auto">
            <a:xfrm rot="3600000">
              <a:off x="4105" y="2484"/>
              <a:ext cx="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5627" name="Line 70"/>
            <p:cNvSpPr>
              <a:spLocks noChangeShapeType="1"/>
            </p:cNvSpPr>
            <p:nvPr/>
          </p:nvSpPr>
          <p:spPr bwMode="auto">
            <a:xfrm rot="7200000">
              <a:off x="4074" y="2504"/>
              <a:ext cx="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5628" name="Line 71"/>
            <p:cNvSpPr>
              <a:spLocks noChangeShapeType="1"/>
            </p:cNvSpPr>
            <p:nvPr/>
          </p:nvSpPr>
          <p:spPr bwMode="auto">
            <a:xfrm rot="9000000">
              <a:off x="4066" y="2490"/>
              <a:ext cx="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42016" name="Oval 72"/>
            <p:cNvSpPr>
              <a:spLocks noChangeArrowheads="1"/>
            </p:cNvSpPr>
            <p:nvPr/>
          </p:nvSpPr>
          <p:spPr bwMode="auto">
            <a:xfrm>
              <a:off x="3983" y="320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/>
                <a:t>+</a:t>
              </a:r>
              <a:endParaRPr kumimoji="0" lang="en-US" altLang="zh-CN" sz="2800"/>
            </a:p>
          </p:txBody>
        </p:sp>
      </p:grpSp>
      <p:graphicFrame>
        <p:nvGraphicFramePr>
          <p:cNvPr id="105545" name="Object 3"/>
          <p:cNvGraphicFramePr>
            <a:graphicFrameLocks noChangeAspect="1"/>
          </p:cNvGraphicFramePr>
          <p:nvPr/>
        </p:nvGraphicFramePr>
        <p:xfrm>
          <a:off x="6804025" y="4829175"/>
          <a:ext cx="323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公式" r:id="rId1" imgW="76200" imgH="152400" progId="Equation.3">
                  <p:embed/>
                </p:oleObj>
              </mc:Choice>
              <mc:Fallback>
                <p:oleObj name="公式" r:id="rId1" imgW="76200" imgH="15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829175"/>
                        <a:ext cx="323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4"/>
          <p:cNvGrpSpPr/>
          <p:nvPr/>
        </p:nvGrpSpPr>
        <p:grpSpPr bwMode="auto">
          <a:xfrm>
            <a:off x="7005638" y="3751263"/>
            <a:ext cx="992187" cy="1000125"/>
            <a:chOff x="3806" y="1434"/>
            <a:chExt cx="625" cy="630"/>
          </a:xfrm>
        </p:grpSpPr>
        <p:sp>
          <p:nvSpPr>
            <p:cNvPr id="25620" name="Oval 75"/>
            <p:cNvSpPr>
              <a:spLocks noChangeArrowheads="1"/>
            </p:cNvSpPr>
            <p:nvPr/>
          </p:nvSpPr>
          <p:spPr bwMode="auto">
            <a:xfrm rot="-2357960">
              <a:off x="3806" y="1824"/>
              <a:ext cx="1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2C7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42007" name="Object 7"/>
            <p:cNvGraphicFramePr>
              <a:graphicFrameLocks noChangeAspect="1"/>
            </p:cNvGraphicFramePr>
            <p:nvPr/>
          </p:nvGraphicFramePr>
          <p:xfrm>
            <a:off x="4059" y="1434"/>
            <a:ext cx="3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Equation" r:id="rId3" imgW="266700" imgH="228600" progId="Equation.DSMT4">
                    <p:embed/>
                  </p:oleObj>
                </mc:Choice>
                <mc:Fallback>
                  <p:oleObj name="Equation" r:id="rId3" imgW="2667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434"/>
                          <a:ext cx="3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Line 77"/>
            <p:cNvSpPr>
              <a:spLocks noChangeShapeType="1"/>
            </p:cNvSpPr>
            <p:nvPr/>
          </p:nvSpPr>
          <p:spPr bwMode="auto">
            <a:xfrm rot="21166043" flipV="1">
              <a:off x="3872" y="1711"/>
              <a:ext cx="227" cy="212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aphicFrame>
        <p:nvGraphicFramePr>
          <p:cNvPr id="105550" name="Object 4"/>
          <p:cNvGraphicFramePr>
            <a:graphicFrameLocks noChangeAspect="1"/>
          </p:cNvGraphicFramePr>
          <p:nvPr/>
        </p:nvGraphicFramePr>
        <p:xfrm>
          <a:off x="250825" y="4725988"/>
          <a:ext cx="20685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5" imgW="838200" imgH="241300" progId="Equation.3">
                  <p:embed/>
                </p:oleObj>
              </mc:Choice>
              <mc:Fallback>
                <p:oleObj name="Equation" r:id="rId5" imgW="838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25988"/>
                        <a:ext cx="20685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1" name="Object 5"/>
          <p:cNvGraphicFramePr>
            <a:graphicFrameLocks noChangeAspect="1"/>
          </p:cNvGraphicFramePr>
          <p:nvPr/>
        </p:nvGraphicFramePr>
        <p:xfrm>
          <a:off x="2339975" y="4797425"/>
          <a:ext cx="1130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7" imgW="457200" imgH="177800" progId="Equation.3">
                  <p:embed/>
                </p:oleObj>
              </mc:Choice>
              <mc:Fallback>
                <p:oleObj name="Equation" r:id="rId7" imgW="4572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97425"/>
                        <a:ext cx="1130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53" name="Line 81"/>
          <p:cNvSpPr>
            <a:spLocks noChangeShapeType="1"/>
          </p:cNvSpPr>
          <p:nvPr/>
        </p:nvSpPr>
        <p:spPr bwMode="auto">
          <a:xfrm flipV="1">
            <a:off x="6550025" y="4638675"/>
            <a:ext cx="503238" cy="504825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05552" name="Object 6"/>
          <p:cNvGraphicFramePr>
            <a:graphicFrameLocks noChangeAspect="1"/>
          </p:cNvGraphicFramePr>
          <p:nvPr/>
        </p:nvGraphicFramePr>
        <p:xfrm>
          <a:off x="990600" y="5295900"/>
          <a:ext cx="23225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9" imgW="850265" imgH="444500" progId="Equation.DSMT4">
                  <p:embed/>
                </p:oleObj>
              </mc:Choice>
              <mc:Fallback>
                <p:oleObj name="Equation" r:id="rId9" imgW="850265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95900"/>
                        <a:ext cx="232251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/>
          <p:nvPr/>
        </p:nvGrpSpPr>
        <p:grpSpPr bwMode="auto">
          <a:xfrm>
            <a:off x="2330450" y="2486025"/>
            <a:ext cx="3643313" cy="1211263"/>
            <a:chOff x="2330450" y="2486025"/>
            <a:chExt cx="3643313" cy="1211263"/>
          </a:xfrm>
        </p:grpSpPr>
        <p:graphicFrame>
          <p:nvGraphicFramePr>
            <p:cNvPr id="42003" name="Object 2"/>
            <p:cNvGraphicFramePr>
              <a:graphicFrameLocks noChangeAspect="1"/>
            </p:cNvGraphicFramePr>
            <p:nvPr/>
          </p:nvGraphicFramePr>
          <p:xfrm>
            <a:off x="2330450" y="2486025"/>
            <a:ext cx="3643313" cy="1211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4" name="Equation" r:id="rId11" imgW="1511300" imgH="444500" progId="Equation.DSMT4">
                    <p:embed/>
                  </p:oleObj>
                </mc:Choice>
                <mc:Fallback>
                  <p:oleObj name="Equation" r:id="rId11" imgW="15113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450" y="2486025"/>
                          <a:ext cx="3643313" cy="1211263"/>
                        </a:xfrm>
                        <a:prstGeom prst="rect">
                          <a:avLst/>
                        </a:prstGeom>
                        <a:solidFill>
                          <a:srgbClr val="FFB9FF"/>
                        </a:solidFill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Oval 29"/>
            <p:cNvSpPr>
              <a:spLocks noChangeArrowheads="1"/>
            </p:cNvSpPr>
            <p:nvPr/>
          </p:nvSpPr>
          <p:spPr bwMode="auto">
            <a:xfrm>
              <a:off x="3205317" y="2969341"/>
              <a:ext cx="235975" cy="25563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2005" name="Rectangle 30"/>
            <p:cNvSpPr>
              <a:spLocks noChangeArrowheads="1"/>
            </p:cNvSpPr>
            <p:nvPr/>
          </p:nvSpPr>
          <p:spPr bwMode="auto">
            <a:xfrm>
              <a:off x="5356508" y="3293496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内</a:t>
              </a: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1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1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1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nimBg="1" autoUpdateAnimBg="0"/>
      <p:bldP spid="105478" grpId="0" autoUpdateAnimBg="0"/>
      <p:bldP spid="105480" grpId="0" autoUpdateAnimBg="0"/>
      <p:bldP spid="105481" grpId="0" animBg="1" autoUpdateAnimBg="0"/>
      <p:bldP spid="105482" grpId="0" animBg="1" autoUpdateAnimBg="0"/>
      <p:bldP spid="105485" grpId="0" autoUpdateAnimBg="0"/>
      <p:bldP spid="10548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0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0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WPS 演示</Application>
  <PresentationFormat>全屏显示(4:3)</PresentationFormat>
  <Paragraphs>569</Paragraphs>
  <Slides>25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225</vt:i4>
      </vt:variant>
      <vt:variant>
        <vt:lpstr>幻灯片标题</vt:lpstr>
      </vt:variant>
      <vt:variant>
        <vt:i4>25</vt:i4>
      </vt:variant>
    </vt:vector>
  </HeadingPairs>
  <TitlesOfParts>
    <vt:vector size="272" baseType="lpstr">
      <vt:lpstr>Arial</vt:lpstr>
      <vt:lpstr>宋体</vt:lpstr>
      <vt:lpstr>Wingdings</vt:lpstr>
      <vt:lpstr>Times New Roman</vt:lpstr>
      <vt:lpstr>Calibri</vt:lpstr>
      <vt:lpstr>楷体_GB2312</vt:lpstr>
      <vt:lpstr>新宋体</vt:lpstr>
      <vt:lpstr>Colonna MT</vt:lpstr>
      <vt:lpstr>Segoe Print</vt:lpstr>
      <vt:lpstr>黑体</vt:lpstr>
      <vt:lpstr>Symbol</vt:lpstr>
      <vt:lpstr>Monotype Sorts</vt:lpstr>
      <vt:lpstr>Wingdings</vt:lpstr>
      <vt:lpstr>Cambria Math</vt:lpstr>
      <vt:lpstr>微软雅黑</vt:lpstr>
      <vt:lpstr>Arial Unicode MS</vt:lpstr>
      <vt:lpstr>华文新魏</vt:lpstr>
      <vt:lpstr>仿宋_GB2312</vt:lpstr>
      <vt:lpstr>仿宋</vt:lpstr>
      <vt:lpstr>默认设计模板</vt:lpstr>
      <vt:lpstr>场景型模板</vt:lpstr>
      <vt:lpstr>1_默认设计模板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静电场</dc:title>
  <dc:creator>朱佑新</dc:creator>
  <cp:lastModifiedBy>kaiwa</cp:lastModifiedBy>
  <cp:revision>580</cp:revision>
  <cp:lastPrinted>2019-04-21T09:27:00Z</cp:lastPrinted>
  <dcterms:created xsi:type="dcterms:W3CDTF">2004-04-19T05:53:00Z</dcterms:created>
  <dcterms:modified xsi:type="dcterms:W3CDTF">2021-04-26T11:48:45Z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CA30FFECA8224531A81C593CDDF8A55B</vt:lpwstr>
  </property>
  <property fmtid="{D5CDD505-2E9C-101B-9397-08002B2CF9AE}" pid="3" name="KSOProductBuildVer">
    <vt:lpwstr>2052-11.1.0.10463</vt:lpwstr>
  </property>
</Properties>
</file>