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8"/>
  </p:notesMasterIdLst>
  <p:handoutMasterIdLst>
    <p:handoutMasterId r:id="rId42"/>
  </p:handoutMasterIdLst>
  <p:sldIdLst>
    <p:sldId id="462" r:id="rId7"/>
    <p:sldId id="420" r:id="rId9"/>
    <p:sldId id="496" r:id="rId10"/>
    <p:sldId id="497" r:id="rId11"/>
    <p:sldId id="498" r:id="rId12"/>
    <p:sldId id="499" r:id="rId13"/>
    <p:sldId id="459" r:id="rId14"/>
    <p:sldId id="460" r:id="rId15"/>
    <p:sldId id="461" r:id="rId16"/>
    <p:sldId id="314" r:id="rId17"/>
    <p:sldId id="463" r:id="rId18"/>
    <p:sldId id="316" r:id="rId19"/>
    <p:sldId id="317" r:id="rId20"/>
    <p:sldId id="318" r:id="rId21"/>
    <p:sldId id="464" r:id="rId22"/>
    <p:sldId id="465" r:id="rId23"/>
    <p:sldId id="466" r:id="rId24"/>
    <p:sldId id="322" r:id="rId25"/>
    <p:sldId id="323" r:id="rId26"/>
    <p:sldId id="324" r:id="rId27"/>
    <p:sldId id="325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</p:sldIdLst>
  <p:sldSz cx="9144000" cy="6858000" type="screen4x3"/>
  <p:notesSz cx="6760845" cy="99421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33"/>
    <a:srgbClr val="0000FF"/>
    <a:srgbClr val="000000"/>
    <a:srgbClr val="080808"/>
    <a:srgbClr val="FF3300"/>
    <a:srgbClr val="FF9933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125" autoAdjust="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3" Type="http://schemas.openxmlformats.org/officeDocument/2006/relationships/image" Target="../media/image97.wmf"/><Relationship Id="rId2" Type="http://schemas.openxmlformats.org/officeDocument/2006/relationships/image" Target="../media/image73.wmf"/><Relationship Id="rId1" Type="http://schemas.openxmlformats.org/officeDocument/2006/relationships/image" Target="../media/image9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e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30.wmf"/><Relationship Id="rId2" Type="http://schemas.openxmlformats.org/officeDocument/2006/relationships/image" Target="../media/image133.wmf"/><Relationship Id="rId10" Type="http://schemas.openxmlformats.org/officeDocument/2006/relationships/image" Target="../media/image140.wmf"/><Relationship Id="rId1" Type="http://schemas.openxmlformats.org/officeDocument/2006/relationships/image" Target="../media/image132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0" Type="http://schemas.openxmlformats.org/officeDocument/2006/relationships/image" Target="../media/image149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wmf"/><Relationship Id="rId8" Type="http://schemas.openxmlformats.org/officeDocument/2006/relationships/image" Target="../media/image165.wmf"/><Relationship Id="rId7" Type="http://schemas.openxmlformats.org/officeDocument/2006/relationships/image" Target="../media/image164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5" Type="http://schemas.openxmlformats.org/officeDocument/2006/relationships/image" Target="../media/image172.wmf"/><Relationship Id="rId14" Type="http://schemas.openxmlformats.org/officeDocument/2006/relationships/image" Target="../media/image171.wmf"/><Relationship Id="rId13" Type="http://schemas.openxmlformats.org/officeDocument/2006/relationships/image" Target="../media/image170.wmf"/><Relationship Id="rId12" Type="http://schemas.openxmlformats.org/officeDocument/2006/relationships/image" Target="../media/image169.wmf"/><Relationship Id="rId11" Type="http://schemas.openxmlformats.org/officeDocument/2006/relationships/image" Target="../media/image168.wmf"/><Relationship Id="rId10" Type="http://schemas.openxmlformats.org/officeDocument/2006/relationships/image" Target="../media/image167.wmf"/><Relationship Id="rId1" Type="http://schemas.openxmlformats.org/officeDocument/2006/relationships/image" Target="../media/image158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wmf"/><Relationship Id="rId8" Type="http://schemas.openxmlformats.org/officeDocument/2006/relationships/image" Target="../media/image187.wmf"/><Relationship Id="rId7" Type="http://schemas.openxmlformats.org/officeDocument/2006/relationships/image" Target="../media/image186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45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4" Type="http://schemas.openxmlformats.org/officeDocument/2006/relationships/image" Target="../media/image193.wmf"/><Relationship Id="rId13" Type="http://schemas.openxmlformats.org/officeDocument/2006/relationships/image" Target="../media/image192.wmf"/><Relationship Id="rId12" Type="http://schemas.openxmlformats.org/officeDocument/2006/relationships/image" Target="../media/image191.wmf"/><Relationship Id="rId11" Type="http://schemas.openxmlformats.org/officeDocument/2006/relationships/image" Target="../media/image190.wmf"/><Relationship Id="rId10" Type="http://schemas.openxmlformats.org/officeDocument/2006/relationships/image" Target="../media/image189.wmf"/><Relationship Id="rId1" Type="http://schemas.openxmlformats.org/officeDocument/2006/relationships/image" Target="../media/image181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image" Target="../media/image205.wmf"/><Relationship Id="rId7" Type="http://schemas.openxmlformats.org/officeDocument/2006/relationships/image" Target="../media/image204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2" Type="http://schemas.openxmlformats.org/officeDocument/2006/relationships/image" Target="../media/image209.wmf"/><Relationship Id="rId11" Type="http://schemas.openxmlformats.org/officeDocument/2006/relationships/image" Target="../media/image208.wmf"/><Relationship Id="rId10" Type="http://schemas.openxmlformats.org/officeDocument/2006/relationships/image" Target="../media/image207.wmf"/><Relationship Id="rId1" Type="http://schemas.openxmlformats.org/officeDocument/2006/relationships/image" Target="../media/image198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3.wmf"/><Relationship Id="rId3" Type="http://schemas.openxmlformats.org/officeDocument/2006/relationships/image" Target="../media/image212.w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7" Type="http://schemas.openxmlformats.org/officeDocument/2006/relationships/image" Target="../media/image220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20" Type="http://schemas.openxmlformats.org/officeDocument/2006/relationships/image" Target="../media/image28.wmf"/><Relationship Id="rId2" Type="http://schemas.openxmlformats.org/officeDocument/2006/relationships/image" Target="../media/image10.wmf"/><Relationship Id="rId19" Type="http://schemas.openxmlformats.org/officeDocument/2006/relationships/image" Target="../media/image27.wmf"/><Relationship Id="rId18" Type="http://schemas.openxmlformats.org/officeDocument/2006/relationships/image" Target="../media/image26.wmf"/><Relationship Id="rId17" Type="http://schemas.openxmlformats.org/officeDocument/2006/relationships/image" Target="../media/image25.wmf"/><Relationship Id="rId16" Type="http://schemas.openxmlformats.org/officeDocument/2006/relationships/image" Target="../media/image24.wmf"/><Relationship Id="rId15" Type="http://schemas.openxmlformats.org/officeDocument/2006/relationships/image" Target="../media/image23.wmf"/><Relationship Id="rId14" Type="http://schemas.openxmlformats.org/officeDocument/2006/relationships/image" Target="../media/image22.wmf"/><Relationship Id="rId13" Type="http://schemas.openxmlformats.org/officeDocument/2006/relationships/image" Target="../media/image21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emf"/><Relationship Id="rId7" Type="http://schemas.openxmlformats.org/officeDocument/2006/relationships/image" Target="../media/image44.e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9" Type="http://schemas.openxmlformats.org/officeDocument/2006/relationships/image" Target="../media/image56.wmf"/><Relationship Id="rId18" Type="http://schemas.openxmlformats.org/officeDocument/2006/relationships/image" Target="../media/image55.emf"/><Relationship Id="rId17" Type="http://schemas.openxmlformats.org/officeDocument/2006/relationships/image" Target="../media/image54.wmf"/><Relationship Id="rId16" Type="http://schemas.openxmlformats.org/officeDocument/2006/relationships/image" Target="../media/image53.wmf"/><Relationship Id="rId15" Type="http://schemas.openxmlformats.org/officeDocument/2006/relationships/image" Target="../media/image52.wmf"/><Relationship Id="rId14" Type="http://schemas.openxmlformats.org/officeDocument/2006/relationships/image" Target="../media/image51.wmf"/><Relationship Id="rId13" Type="http://schemas.openxmlformats.org/officeDocument/2006/relationships/image" Target="../media/image50.wmf"/><Relationship Id="rId12" Type="http://schemas.openxmlformats.org/officeDocument/2006/relationships/image" Target="../media/image49.emf"/><Relationship Id="rId11" Type="http://schemas.openxmlformats.org/officeDocument/2006/relationships/image" Target="../media/image48.wmf"/><Relationship Id="rId10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emf"/><Relationship Id="rId3" Type="http://schemas.openxmlformats.org/officeDocument/2006/relationships/image" Target="../media/image59.wmf"/><Relationship Id="rId23" Type="http://schemas.openxmlformats.org/officeDocument/2006/relationships/image" Target="../media/image71.emf"/><Relationship Id="rId22" Type="http://schemas.openxmlformats.org/officeDocument/2006/relationships/image" Target="../media/image70.emf"/><Relationship Id="rId21" Type="http://schemas.openxmlformats.org/officeDocument/2006/relationships/image" Target="../media/image53.wmf"/><Relationship Id="rId20" Type="http://schemas.openxmlformats.org/officeDocument/2006/relationships/image" Target="../media/image52.wmf"/><Relationship Id="rId2" Type="http://schemas.openxmlformats.org/officeDocument/2006/relationships/image" Target="../media/image58.wmf"/><Relationship Id="rId19" Type="http://schemas.openxmlformats.org/officeDocument/2006/relationships/image" Target="../media/image51.wmf"/><Relationship Id="rId18" Type="http://schemas.openxmlformats.org/officeDocument/2006/relationships/image" Target="../media/image69.emf"/><Relationship Id="rId17" Type="http://schemas.openxmlformats.org/officeDocument/2006/relationships/image" Target="../media/image68.emf"/><Relationship Id="rId16" Type="http://schemas.openxmlformats.org/officeDocument/2006/relationships/image" Target="../media/image43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5" Type="http://schemas.openxmlformats.org/officeDocument/2006/relationships/image" Target="../media/image86.emf"/><Relationship Id="rId14" Type="http://schemas.openxmlformats.org/officeDocument/2006/relationships/image" Target="../media/image85.wmf"/><Relationship Id="rId13" Type="http://schemas.openxmlformats.org/officeDocument/2006/relationships/image" Target="../media/image84.e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image" Target="../media/image94.e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2" Type="http://schemas.openxmlformats.org/officeDocument/2006/relationships/image" Target="../media/image95.emf"/><Relationship Id="rId11" Type="http://schemas.openxmlformats.org/officeDocument/2006/relationships/image" Target="../media/image85.wmf"/><Relationship Id="rId10" Type="http://schemas.openxmlformats.org/officeDocument/2006/relationships/image" Target="../media/image74.wmf"/><Relationship Id="rId1" Type="http://schemas.openxmlformats.org/officeDocument/2006/relationships/image" Target="../media/image8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039" cy="496586"/>
          </a:xfrm>
          <a:prstGeom prst="rect">
            <a:avLst/>
          </a:prstGeom>
        </p:spPr>
        <p:txBody>
          <a:bodyPr vert="horz" lIns="95436" tIns="47717" rIns="95436" bIns="47717" rtlCol="0"/>
          <a:lstStyle>
            <a:lvl1pPr algn="l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613" y="0"/>
            <a:ext cx="2930039" cy="496586"/>
          </a:xfrm>
          <a:prstGeom prst="rect">
            <a:avLst/>
          </a:prstGeom>
        </p:spPr>
        <p:txBody>
          <a:bodyPr vert="horz" lIns="95436" tIns="47717" rIns="95436" bIns="47717" rtlCol="0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6CDC07-19E0-4ECB-83E6-AD8B9CCA6655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385"/>
            <a:ext cx="2930039" cy="496586"/>
          </a:xfrm>
          <a:prstGeom prst="rect">
            <a:avLst/>
          </a:prstGeom>
        </p:spPr>
        <p:txBody>
          <a:bodyPr vert="horz" lIns="95436" tIns="47717" rIns="95436" bIns="47717" rtlCol="0" anchor="b"/>
          <a:lstStyle>
            <a:lvl1pPr algn="l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613" y="9444385"/>
            <a:ext cx="2930039" cy="496586"/>
          </a:xfrm>
          <a:prstGeom prst="rect">
            <a:avLst/>
          </a:prstGeom>
        </p:spPr>
        <p:txBody>
          <a:bodyPr vert="horz" wrap="square" lIns="95436" tIns="47717" rIns="95436" bIns="47717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C77C2B-18B8-405A-94CC-106F8D662BC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36" tIns="47717" rIns="95436" bIns="47717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36" tIns="47717" rIns="95436" bIns="47717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36" tIns="47717" rIns="95436" bIns="47717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36" tIns="47717" rIns="95436" bIns="47717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36" tIns="47717" rIns="95436" bIns="47717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4683229-E89F-4803-96D5-7711414DD6A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83229-E89F-4803-96D5-7711414DD6A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879E52-FB26-4890-9846-A010ABE6A9E9}" type="slidenum">
              <a:rPr lang="zh-CN" altLang="en-US" sz="1300"/>
            </a:fld>
            <a:endParaRPr lang="en-US" altLang="zh-CN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高斯定理：</a:t>
            </a:r>
            <a:r>
              <a:rPr kumimoji="0" lang="en-US" altLang="zh-CN" smtClean="0">
                <a:solidFill>
                  <a:srgbClr val="99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mtClean="0">
                <a:solidFill>
                  <a:srgbClr val="993300"/>
                </a:solidFill>
                <a:ea typeface="华文新魏" panose="02010800040101010101" pitchFamily="2" charset="-122"/>
              </a:rPr>
              <a:t>对任意电场都成立</a:t>
            </a:r>
            <a:r>
              <a:rPr lang="en-US" altLang="zh-CN" smtClean="0">
                <a:solidFill>
                  <a:srgbClr val="993300"/>
                </a:solidFill>
                <a:latin typeface="宋体" panose="02010600030101010101" pitchFamily="2" charset="-122"/>
              </a:rPr>
              <a:t>)</a:t>
            </a:r>
            <a:endParaRPr lang="en-US" altLang="zh-CN" smtClean="0">
              <a:solidFill>
                <a:srgbClr val="9933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环路定理：</a:t>
            </a:r>
            <a:r>
              <a:rPr lang="en-US" altLang="zh-CN" smtClean="0">
                <a:solidFill>
                  <a:srgbClr val="99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mtClean="0">
                <a:solidFill>
                  <a:srgbClr val="993300"/>
                </a:solidFill>
                <a:ea typeface="华文新魏" panose="02010800040101010101" pitchFamily="2" charset="-122"/>
              </a:rPr>
              <a:t>只对静电场成立</a:t>
            </a:r>
            <a:r>
              <a:rPr lang="en-US" altLang="zh-CN" smtClean="0">
                <a:solidFill>
                  <a:srgbClr val="993300"/>
                </a:solidFill>
                <a:latin typeface="宋体" panose="02010600030101010101" pitchFamily="2" charset="-122"/>
              </a:rPr>
              <a:t>)</a:t>
            </a:r>
            <a:endParaRPr lang="en-US" altLang="zh-CN" smtClean="0">
              <a:solidFill>
                <a:srgbClr val="9933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（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zh-CN" altLang="en-US" b="1" smtClean="0">
                <a:solidFill>
                  <a:srgbClr val="FF0000"/>
                </a:solidFill>
              </a:rPr>
              <a:t>）</a:t>
            </a:r>
            <a:r>
              <a:rPr lang="zh-CN" altLang="en-US" b="1" smtClean="0"/>
              <a:t>起于正电荷，止于负电荷，不会在无电荷处中断。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（</a:t>
            </a:r>
            <a:r>
              <a:rPr lang="en-US" altLang="zh-CN" b="1" smtClean="0"/>
              <a:t>2</a:t>
            </a:r>
            <a:r>
              <a:rPr lang="zh-CN" altLang="en-US" b="1" smtClean="0"/>
              <a:t>）在没有电荷的空间里，任何两条电场线不会相交。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（</a:t>
            </a:r>
            <a:r>
              <a:rPr lang="en-US" altLang="zh-CN" b="1" smtClean="0"/>
              <a:t>3</a:t>
            </a:r>
            <a:r>
              <a:rPr lang="zh-CN" altLang="en-US" b="1" smtClean="0"/>
              <a:t>）电场线不会形成闭合曲线。</a:t>
            </a:r>
            <a:endParaRPr lang="zh-CN" altLang="en-US" b="1" smtClean="0"/>
          </a:p>
          <a:p>
            <a:pPr eaLnBrk="1" hangingPunct="1"/>
            <a:endParaRPr lang="en-US" altLang="zh-CN" smtClean="0">
              <a:solidFill>
                <a:srgbClr val="9933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16BE1D-87B2-4363-B22F-D9037806FA32}" type="slidenum">
              <a:rPr lang="zh-CN" altLang="en-US" sz="1300"/>
            </a:fld>
            <a:endParaRPr lang="en-US" altLang="zh-CN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方便测量。电势差，没有电场计。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标量，计算简单。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电势的梯度的负值为电场。反应了引入电势这个标量的优越性。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电势连续分布，边界条件。明确电势分布，求场。如有限元分析。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F43238-485B-4854-8129-5EC2BAAF7BBB}" type="slidenum">
              <a:rPr lang="zh-CN" altLang="en-US" sz="1300"/>
            </a:fld>
            <a:endParaRPr lang="en-US" altLang="zh-CN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55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247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8B9AAF-623B-4136-9046-B42D5ED1E725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55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247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58F45C-84D5-4CA2-B01E-D2BDBCC82A2B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8BB4A2-CCBB-4234-8921-A9F9E44A6500}" type="slidenum">
              <a:rPr lang="zh-CN" altLang="en-US" sz="1300"/>
            </a:fld>
            <a:endParaRPr lang="en-US" altLang="zh-CN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EE0EBB-2DA4-46C7-975A-F1D4D774A142}" type="slidenum">
              <a:rPr lang="zh-CN" altLang="en-US" sz="1300"/>
            </a:fld>
            <a:endParaRPr lang="en-US" altLang="zh-CN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0FBA20-1A89-493E-B842-096438450BFE}" type="slidenum">
              <a:rPr lang="zh-CN" altLang="en-US" sz="1300"/>
            </a:fld>
            <a:endParaRPr lang="en-US" altLang="zh-CN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AFFF64-BBB0-4C09-8313-8B0F544746F9}" type="slidenum">
              <a:rPr lang="zh-CN" altLang="en-US" sz="1300"/>
            </a:fld>
            <a:endParaRPr lang="en-US" altLang="zh-CN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AC45DF-7F77-4CEC-B487-D37454691BB1}" type="slidenum">
              <a:rPr lang="zh-CN" altLang="en-US" sz="1300"/>
            </a:fld>
            <a:endParaRPr lang="en-US" altLang="zh-CN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b="1" smtClean="0"/>
              <a:t>电荷连续分布的带电体可认为由许多电荷元组成，每个电荷元可看成点电荷，所有电荷元电势的叠加就是总的电势。</a:t>
            </a:r>
            <a:endParaRPr lang="zh-CN" altLang="en-US" b="1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ea typeface="楷体_GB2312" pitchFamily="49" charset="-122"/>
              </a:rPr>
              <a:t>球对称，轴对称，面对称。</a:t>
            </a:r>
            <a:endParaRPr lang="en-US" altLang="zh-CN" b="1" smtClean="0">
              <a:ea typeface="楷体_GB2312" pitchFamily="49" charset="-122"/>
            </a:endParaRPr>
          </a:p>
          <a:p>
            <a:r>
              <a:rPr lang="zh-CN" altLang="en-US" b="1" smtClean="0">
                <a:ea typeface="楷体_GB2312" pitchFamily="49" charset="-122"/>
              </a:rPr>
              <a:t>但若其中每个带电体电荷分布有对称性，可以分别求出，再场强叠加求总电场。</a:t>
            </a:r>
            <a:endParaRPr lang="zh-CN" altLang="en-US" smtClean="0"/>
          </a:p>
          <a:p>
            <a:endParaRPr lang="zh-CN" altLang="en-US" b="1" smtClean="0">
              <a:ea typeface="楷体_GB2312" pitchFamily="49" charset="-122"/>
            </a:endParaRPr>
          </a:p>
          <a:p>
            <a:endParaRPr lang="zh-CN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061918-2C87-4468-9F53-B18E0A7A5D0B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726D4A-FD16-40C4-B026-431B8F84770D}" type="slidenum">
              <a:rPr lang="zh-CN" altLang="en-US" sz="1300"/>
            </a:fld>
            <a:endParaRPr lang="en-US" altLang="zh-CN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2F0268-A1D9-4A73-AAE0-0656C17DAD34}" type="slidenum">
              <a:rPr lang="zh-CN" altLang="en-US" sz="1300"/>
            </a:fld>
            <a:endParaRPr lang="en-US" altLang="zh-CN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5A4AC6-0C69-4D06-A44F-F9A0171B3845}" type="slidenum">
              <a:rPr lang="zh-CN" altLang="en-US" sz="1300"/>
            </a:fld>
            <a:endParaRPr lang="en-US" altLang="zh-CN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1725" cy="3684588"/>
          </a:xfrm>
          <a:solidFill>
            <a:srgbClr val="FFFFFF"/>
          </a:solidFill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230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695535-39CC-43E2-9482-D300C22D9BF7}" type="slidenum">
              <a:rPr lang="zh-CN" altLang="en-US" sz="1300"/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电荷分布无对称性，只用高斯定理能求场强分布吗？</a:t>
            </a:r>
            <a:r>
              <a:rPr lang="zh-CN" altLang="en-US" dirty="0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高斯定理只是静电场两个基本定理之一，与下面讲的环路定理结合，才能完备描述静电场。</a:t>
            </a:r>
            <a:endParaRPr lang="en-US" altLang="zh-CN" dirty="0">
              <a:solidFill>
                <a:srgbClr val="99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/>
              <a:t>不能。但这不在于数学上的困难。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虽然这样的带电体系并不多，但几个特例的几个都很重要。实际意义不限于特例本身，很多实际场合都可用它们来作近似的估算。</a:t>
            </a:r>
            <a:endParaRPr lang="en-US" altLang="zh-CN"/>
          </a:p>
          <a:p>
            <a:r>
              <a:rPr lang="zh-CN" altLang="en-US"/>
              <a:t>。。。只要不太靠近端点或边缘，特例的结果还是相当好的近似。</a:t>
            </a:r>
            <a:endParaRPr lang="zh-CN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8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82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54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2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98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0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4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44A6DE-645B-49E6-86FA-5AB8FF6505B5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0410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702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22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356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76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635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8B640C-0185-4D51-BB18-CB5AF40438CA}" type="slidenum">
              <a:rPr lang="zh-CN" altLang="en-US" sz="1300"/>
            </a:fld>
            <a:endParaRPr lang="en-US" altLang="zh-CN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0410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09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702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225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356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762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635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126983-A2B2-4A0A-B3C0-62A4E9596A58}" type="slidenum">
              <a:rPr lang="zh-CN" altLang="en-US" sz="1300"/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55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247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9D282B-F323-4098-A0EE-ACE435E3CC1A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kumimoji="0" lang="zh-CN" altLang="en-US" smtClean="0"/>
              <a:t>点电荷的静电场是保守场</a:t>
            </a:r>
            <a:endParaRPr kumimoji="0"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3105" indent="-2736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982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051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1844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125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194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263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3325" indent="-21844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80FE61-BC89-455C-9405-A685AAC89F57}" type="slidenum">
              <a:rPr lang="zh-CN" altLang="en-US" sz="1300"/>
            </a:fld>
            <a:endParaRPr lang="en-US" altLang="zh-CN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55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247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67D0E3-B6C2-47B8-9E23-D93A8DEE59B0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kumimoji="0" sz="4800"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ClrTx/>
              <a:buFontTx/>
              <a:buNone/>
              <a:defRPr kumimoji="0">
                <a:solidFill>
                  <a:srgbClr val="333333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B41C67C-7DCA-4D58-84EE-1AAE8D6903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E3996-6215-42BA-8FA4-B8B651FF69C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B738-72D4-4F89-B992-4CDED6D480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5EA4B-98E7-472A-A923-D2BB5B0812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62A59-F057-4812-A29C-A747C84E6B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C7266-920B-4D64-BD18-FE60C45FC0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D943A-029C-41D3-BF90-47FDF255B3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9DA68-07BC-4B95-BF24-A18D897AAE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2ADFF-D91F-4A24-86AE-9A85F9D794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5E54B-E11F-415F-9317-420B544568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B0B06-5369-4D12-8E60-65D0771D6D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F8288-4066-4FFE-BA79-F0CC04A64CF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F31FB-CE84-4E1F-A538-BB2905BE5C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26C6D-97E8-4A13-A0C5-3868BBE628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6E11A-3E1B-4E77-A14E-3AE8A63CE2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7A79F93-5C8F-469E-8F7B-BB51670F03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C4D25-3D01-4036-855A-F577588838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71B4E-473C-445D-8E15-601F3BE880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FF7B8-C6E9-41D2-941D-062D151189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5FC04-7190-4B8F-96F4-82B68DE50C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6B3EE-A9CA-4D0C-A257-5A6C196E73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A59CB-65EE-412F-962B-7827387F13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94E05-F487-4373-B5D1-1E2082E3E2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8E50-9491-4DD8-829F-1F3E6F94D4B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57522-DF99-4FF8-89D6-2C03DB31DD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B7D1A-FAE2-4F94-B6B9-862992EFC29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C46D8-6AFD-4732-B920-94CABB9E65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7B61-A093-4E36-8379-B5EC1407BFC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C4FED-FFC7-4D94-9E20-9062ACDF041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7B3F1-91E1-45A7-945D-C211B6D16B1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E3E79-7778-4FD1-A0D9-97BE89504FC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76D8D-7EB0-4C4B-BA9A-44A3EBB4004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0CB5F-336C-4D62-A722-EE3265C33C4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863A5-C53B-4ED5-9C43-50AE6EEF3A2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EEE81-7BF2-4D88-94E3-4EFF3004AD7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3A6C5-4293-46D8-AF3A-45367105C7A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B4EC2-A98D-4321-8179-22C969F79B8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12F2C-44EB-4AEF-8083-A6C4E06AD08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BFD9-20F9-49DE-87C9-C4D0F8E9CC2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58CEA-FAF0-4F12-BE58-33CE4658FA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7B3D9-D9D9-4DC5-A193-069367BF315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8E10-DC72-40CE-9A65-2524FF148AB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E7918-9B69-4F5D-AA34-6521EF92E3B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34A7-D5D7-4AFB-8104-44DFABD2F1E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199F6-703D-4947-9D47-9615ABFA3A7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F06B9-14B4-4ECF-9EB9-605D08F374D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E8C21-4DF3-44AB-B763-7FF44952218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09FF-0BDD-4B26-9707-027716AFAF4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8ACC4-1D90-42DE-B23B-DFCFF2FE3765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0F1A8-2182-48C2-8126-5BD9AEE9F34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BD987116-1943-420C-AAEC-7153220179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2E706-DC3E-4F6A-8273-C331E74EE5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3EBBF-3346-4DB6-B91D-B41E08A943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0656A-9ECA-49F3-A8F4-EF2CD969C92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C50F1-7AD3-4CC8-AD3D-4922F9E2656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AA1FE-3CB2-483C-A933-BD803C7FE01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0520C-9259-45E0-97E5-CA266A676A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2FF13-C92F-4A3E-897B-B871F6D8D3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BE797-B36A-41D5-AB49-3D5E223DF26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0B744-296E-4D62-A825-C7468502395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5C6D9-5599-44AC-B639-CC5B6943AF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28A1F-0052-4555-AB3A-D978B7611B9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7FE78-FFF1-465A-8816-6B7AEE7521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8E810-5600-4459-B9AB-D70203E49C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B350-F08D-4AB1-80F4-67ECC83B57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1D142-EC25-44B6-B990-D8D61F2018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FB2210E8-D87D-47E8-9CFE-9154F1BBB022}" type="slidenum">
              <a:rPr lang="en-US" altLang="zh-CN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05550983-A6D2-484C-A05C-286AF9C7E6FD}" type="slidenum">
              <a:rPr lang="en-US" altLang="zh-CN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5C6AF146-0C7C-4D73-9D40-87D84C54D1F0}" type="slidenum">
              <a:rPr lang="en-US" altLang="zh-CN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title style</a:t>
            </a:r>
            <a:endParaRPr lang="zh-CN" altLang="zh-CN" smtClean="0">
              <a:sym typeface="Calibri" panose="020F0502020204030204" pitchFamily="34" charset="0"/>
            </a:endParaRPr>
          </a:p>
        </p:txBody>
      </p:sp>
      <p:sp>
        <p:nvSpPr>
          <p:cNvPr id="409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text styles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Second level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Third level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Fourth level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Fifth level</a:t>
            </a:r>
            <a:endParaRPr lang="zh-CN" altLang="zh-CN" smtClean="0">
              <a:sym typeface="Calibri" panose="020F0502020204030204" pitchFamily="34" charset="0"/>
            </a:endParaRP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308519-4614-48E9-B146-677490EA25CC}" type="datetime1">
              <a:rPr lang="zh-CN" altLang="en-US"/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E54280-6438-4B5B-8EDC-92CED5E782D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>
                <a:solidFill>
                  <a:srgbClr val="0000FF"/>
                </a:solidFill>
              </a:defRPr>
            </a:lvl1pPr>
          </a:lstStyle>
          <a:p>
            <a:pPr eaLnBrk="1" hangingPunct="1"/>
            <a:fld id="{1276DAA8-3969-4C02-ACF7-5277DDA67AB4}" type="slidenum">
              <a:rPr lang="en-US" altLang="zh-CN" smtClean="0"/>
            </a:fld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100.bin"/><Relationship Id="rId27" Type="http://schemas.openxmlformats.org/officeDocument/2006/relationships/notesSlide" Target="../notesSlides/notesSlide8.xml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95.emf"/><Relationship Id="rId23" Type="http://schemas.openxmlformats.org/officeDocument/2006/relationships/oleObject" Target="../embeddings/oleObject110.bin"/><Relationship Id="rId22" Type="http://schemas.openxmlformats.org/officeDocument/2006/relationships/image" Target="../media/image85.w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74.w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73.w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94.e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9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98.e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96.wmf"/><Relationship Id="rId19" Type="http://schemas.openxmlformats.org/officeDocument/2006/relationships/notesSlide" Target="../notesSlides/notesSlide9.xml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102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99.emf"/><Relationship Id="rId1" Type="http://schemas.openxmlformats.org/officeDocument/2006/relationships/oleObject" Target="../embeddings/oleObject11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06.emf"/><Relationship Id="rId7" Type="http://schemas.openxmlformats.org/officeDocument/2006/relationships/slide" Target="slide7.x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03.wmf"/><Relationship Id="rId11" Type="http://schemas.openxmlformats.org/officeDocument/2006/relationships/notesSlide" Target="../notesSlides/notesSlide10.xml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11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2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2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51.x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12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oleObject" Target="../embeddings/oleObject134.bin"/><Relationship Id="rId7" Type="http://schemas.openxmlformats.org/officeDocument/2006/relationships/image" Target="../media/image119.png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16.wmf"/><Relationship Id="rId12" Type="http://schemas.openxmlformats.org/officeDocument/2006/relationships/notesSlide" Target="../notesSlides/notesSlide14.xml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51.xml"/><Relationship Id="rId1" Type="http://schemas.openxmlformats.org/officeDocument/2006/relationships/oleObject" Target="../embeddings/oleObject13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51.xml"/><Relationship Id="rId7" Type="http://schemas.openxmlformats.org/officeDocument/2006/relationships/image" Target="../media/image119.png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3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27.e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24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3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47.bin"/><Relationship Id="rId24" Type="http://schemas.openxmlformats.org/officeDocument/2006/relationships/notesSlide" Target="../notesSlides/notesSlide15.xml"/><Relationship Id="rId23" Type="http://schemas.openxmlformats.org/officeDocument/2006/relationships/vmlDrawing" Target="../drawings/vmlDrawing18.vml"/><Relationship Id="rId22" Type="http://schemas.openxmlformats.org/officeDocument/2006/relationships/slideLayout" Target="../slideLayouts/slideLayout29.xml"/><Relationship Id="rId21" Type="http://schemas.openxmlformats.org/officeDocument/2006/relationships/image" Target="../media/image140.wmf"/><Relationship Id="rId20" Type="http://schemas.openxmlformats.org/officeDocument/2006/relationships/oleObject" Target="../embeddings/oleObject156.bin"/><Relationship Id="rId2" Type="http://schemas.openxmlformats.org/officeDocument/2006/relationships/image" Target="../media/image132.wmf"/><Relationship Id="rId19" Type="http://schemas.openxmlformats.org/officeDocument/2006/relationships/image" Target="../media/image139.wmf"/><Relationship Id="rId18" Type="http://schemas.openxmlformats.org/officeDocument/2006/relationships/oleObject" Target="../embeddings/oleObject155.bin"/><Relationship Id="rId17" Type="http://schemas.openxmlformats.org/officeDocument/2006/relationships/oleObject" Target="../embeddings/oleObject154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53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52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4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58.bin"/><Relationship Id="rId23" Type="http://schemas.openxmlformats.org/officeDocument/2006/relationships/notesSlide" Target="../notesSlides/notesSlide16.xml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29.xml"/><Relationship Id="rId20" Type="http://schemas.openxmlformats.org/officeDocument/2006/relationships/image" Target="../media/image149.w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166.bin"/><Relationship Id="rId18" Type="http://schemas.openxmlformats.org/officeDocument/2006/relationships/image" Target="../media/image148.wmf"/><Relationship Id="rId17" Type="http://schemas.openxmlformats.org/officeDocument/2006/relationships/oleObject" Target="../embeddings/oleObject165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5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50.wmf"/><Relationship Id="rId19" Type="http://schemas.openxmlformats.org/officeDocument/2006/relationships/notesSlide" Target="../notesSlides/notesSlide17.xml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16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59.wmf"/><Relationship Id="rId33" Type="http://schemas.openxmlformats.org/officeDocument/2006/relationships/notesSlide" Target="../notesSlides/notesSlide18.xml"/><Relationship Id="rId32" Type="http://schemas.openxmlformats.org/officeDocument/2006/relationships/vmlDrawing" Target="../drawings/vmlDrawing21.vml"/><Relationship Id="rId31" Type="http://schemas.openxmlformats.org/officeDocument/2006/relationships/slideLayout" Target="../slideLayouts/slideLayout29.xml"/><Relationship Id="rId30" Type="http://schemas.openxmlformats.org/officeDocument/2006/relationships/image" Target="../media/image172.wmf"/><Relationship Id="rId3" Type="http://schemas.openxmlformats.org/officeDocument/2006/relationships/oleObject" Target="../embeddings/oleObject176.bin"/><Relationship Id="rId29" Type="http://schemas.openxmlformats.org/officeDocument/2006/relationships/oleObject" Target="../embeddings/oleObject189.bin"/><Relationship Id="rId28" Type="http://schemas.openxmlformats.org/officeDocument/2006/relationships/image" Target="../media/image171.wmf"/><Relationship Id="rId27" Type="http://schemas.openxmlformats.org/officeDocument/2006/relationships/oleObject" Target="../embeddings/oleObject188.bin"/><Relationship Id="rId26" Type="http://schemas.openxmlformats.org/officeDocument/2006/relationships/image" Target="../media/image170.wmf"/><Relationship Id="rId25" Type="http://schemas.openxmlformats.org/officeDocument/2006/relationships/oleObject" Target="../embeddings/oleObject187.bin"/><Relationship Id="rId24" Type="http://schemas.openxmlformats.org/officeDocument/2006/relationships/image" Target="../media/image169.wmf"/><Relationship Id="rId23" Type="http://schemas.openxmlformats.org/officeDocument/2006/relationships/oleObject" Target="../embeddings/oleObject186.bin"/><Relationship Id="rId22" Type="http://schemas.openxmlformats.org/officeDocument/2006/relationships/image" Target="../media/image168.wmf"/><Relationship Id="rId21" Type="http://schemas.openxmlformats.org/officeDocument/2006/relationships/oleObject" Target="../embeddings/oleObject185.bin"/><Relationship Id="rId20" Type="http://schemas.openxmlformats.org/officeDocument/2006/relationships/image" Target="../media/image167.wmf"/><Relationship Id="rId2" Type="http://schemas.openxmlformats.org/officeDocument/2006/relationships/image" Target="../media/image158.wmf"/><Relationship Id="rId19" Type="http://schemas.openxmlformats.org/officeDocument/2006/relationships/oleObject" Target="../embeddings/oleObject184.bin"/><Relationship Id="rId18" Type="http://schemas.openxmlformats.org/officeDocument/2006/relationships/image" Target="../media/image166.w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65.w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64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7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73.wmf"/><Relationship Id="rId11" Type="http://schemas.openxmlformats.org/officeDocument/2006/relationships/notesSlide" Target="../notesSlides/notesSlide19.xml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9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8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97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68.wmf"/><Relationship Id="rId17" Type="http://schemas.openxmlformats.org/officeDocument/2006/relationships/notesSlide" Target="../notesSlides/notesSlide20.xml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29.xml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200.bin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199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19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5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82.wmf"/><Relationship Id="rId32" Type="http://schemas.openxmlformats.org/officeDocument/2006/relationships/notesSlide" Target="../notesSlides/notesSlide21.xml"/><Relationship Id="rId31" Type="http://schemas.openxmlformats.org/officeDocument/2006/relationships/vmlDrawing" Target="../drawings/vmlDrawing24.vml"/><Relationship Id="rId30" Type="http://schemas.openxmlformats.org/officeDocument/2006/relationships/slideLayout" Target="../slideLayouts/slideLayout29.xml"/><Relationship Id="rId3" Type="http://schemas.openxmlformats.org/officeDocument/2006/relationships/oleObject" Target="../embeddings/oleObject202.bin"/><Relationship Id="rId29" Type="http://schemas.openxmlformats.org/officeDocument/2006/relationships/image" Target="../media/image193.wmf"/><Relationship Id="rId28" Type="http://schemas.openxmlformats.org/officeDocument/2006/relationships/oleObject" Target="../embeddings/oleObject215.bin"/><Relationship Id="rId27" Type="http://schemas.openxmlformats.org/officeDocument/2006/relationships/oleObject" Target="../embeddings/oleObject214.bin"/><Relationship Id="rId26" Type="http://schemas.openxmlformats.org/officeDocument/2006/relationships/image" Target="../media/image192.wmf"/><Relationship Id="rId25" Type="http://schemas.openxmlformats.org/officeDocument/2006/relationships/oleObject" Target="../embeddings/oleObject213.bin"/><Relationship Id="rId24" Type="http://schemas.openxmlformats.org/officeDocument/2006/relationships/image" Target="../media/image191.wmf"/><Relationship Id="rId23" Type="http://schemas.openxmlformats.org/officeDocument/2006/relationships/oleObject" Target="../embeddings/oleObject212.bin"/><Relationship Id="rId22" Type="http://schemas.openxmlformats.org/officeDocument/2006/relationships/image" Target="../media/image190.wmf"/><Relationship Id="rId21" Type="http://schemas.openxmlformats.org/officeDocument/2006/relationships/oleObject" Target="../embeddings/oleObject211.bin"/><Relationship Id="rId20" Type="http://schemas.openxmlformats.org/officeDocument/2006/relationships/image" Target="../media/image189.wmf"/><Relationship Id="rId2" Type="http://schemas.openxmlformats.org/officeDocument/2006/relationships/image" Target="../media/image181.wmf"/><Relationship Id="rId19" Type="http://schemas.openxmlformats.org/officeDocument/2006/relationships/oleObject" Target="../embeddings/oleObject210.bin"/><Relationship Id="rId18" Type="http://schemas.openxmlformats.org/officeDocument/2006/relationships/image" Target="../media/image188.wmf"/><Relationship Id="rId17" Type="http://schemas.openxmlformats.org/officeDocument/2006/relationships/oleObject" Target="../embeddings/oleObject209.bin"/><Relationship Id="rId16" Type="http://schemas.openxmlformats.org/officeDocument/2006/relationships/image" Target="../media/image187.wmf"/><Relationship Id="rId15" Type="http://schemas.openxmlformats.org/officeDocument/2006/relationships/oleObject" Target="../embeddings/oleObject208.bin"/><Relationship Id="rId14" Type="http://schemas.openxmlformats.org/officeDocument/2006/relationships/image" Target="../media/image186.wmf"/><Relationship Id="rId13" Type="http://schemas.openxmlformats.org/officeDocument/2006/relationships/oleObject" Target="../embeddings/oleObject207.bin"/><Relationship Id="rId12" Type="http://schemas.openxmlformats.org/officeDocument/2006/relationships/image" Target="../media/image185.wmf"/><Relationship Id="rId11" Type="http://schemas.openxmlformats.org/officeDocument/2006/relationships/oleObject" Target="../embeddings/oleObject206.bin"/><Relationship Id="rId10" Type="http://schemas.openxmlformats.org/officeDocument/2006/relationships/image" Target="../media/image184.wmf"/><Relationship Id="rId1" Type="http://schemas.openxmlformats.org/officeDocument/2006/relationships/oleObject" Target="../embeddings/oleObject20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217.bin"/><Relationship Id="rId2" Type="http://schemas.openxmlformats.org/officeDocument/2006/relationships/image" Target="../media/image194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216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4.bin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223.bin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21.bin"/><Relationship Id="rId26" Type="http://schemas.openxmlformats.org/officeDocument/2006/relationships/vmlDrawing" Target="../drawings/vmlDrawing26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209.wmf"/><Relationship Id="rId23" Type="http://schemas.openxmlformats.org/officeDocument/2006/relationships/oleObject" Target="../embeddings/oleObject231.bin"/><Relationship Id="rId22" Type="http://schemas.openxmlformats.org/officeDocument/2006/relationships/image" Target="../media/image208.wmf"/><Relationship Id="rId21" Type="http://schemas.openxmlformats.org/officeDocument/2006/relationships/oleObject" Target="../embeddings/oleObject230.bin"/><Relationship Id="rId20" Type="http://schemas.openxmlformats.org/officeDocument/2006/relationships/image" Target="../media/image207.wmf"/><Relationship Id="rId2" Type="http://schemas.openxmlformats.org/officeDocument/2006/relationships/image" Target="../media/image198.wmf"/><Relationship Id="rId19" Type="http://schemas.openxmlformats.org/officeDocument/2006/relationships/oleObject" Target="../embeddings/oleObject229.bin"/><Relationship Id="rId18" Type="http://schemas.openxmlformats.org/officeDocument/2006/relationships/image" Target="../media/image206.wmf"/><Relationship Id="rId17" Type="http://schemas.openxmlformats.org/officeDocument/2006/relationships/oleObject" Target="../embeddings/oleObject228.bin"/><Relationship Id="rId16" Type="http://schemas.openxmlformats.org/officeDocument/2006/relationships/image" Target="../media/image205.wmf"/><Relationship Id="rId15" Type="http://schemas.openxmlformats.org/officeDocument/2006/relationships/oleObject" Target="../embeddings/oleObject227.bin"/><Relationship Id="rId14" Type="http://schemas.openxmlformats.org/officeDocument/2006/relationships/image" Target="../media/image204.wmf"/><Relationship Id="rId13" Type="http://schemas.openxmlformats.org/officeDocument/2006/relationships/oleObject" Target="../embeddings/oleObject226.bin"/><Relationship Id="rId12" Type="http://schemas.openxmlformats.org/officeDocument/2006/relationships/image" Target="../media/image203.wmf"/><Relationship Id="rId11" Type="http://schemas.openxmlformats.org/officeDocument/2006/relationships/oleObject" Target="../embeddings/oleObject225.bin"/><Relationship Id="rId10" Type="http://schemas.openxmlformats.org/officeDocument/2006/relationships/image" Target="../media/image202.wmf"/><Relationship Id="rId1" Type="http://schemas.openxmlformats.org/officeDocument/2006/relationships/oleObject" Target="../embeddings/oleObject22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213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11.e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210.e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23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0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14.wmf"/><Relationship Id="rId19" Type="http://schemas.openxmlformats.org/officeDocument/2006/relationships/notesSlide" Target="../notesSlides/notesSlide22.xml"/><Relationship Id="rId18" Type="http://schemas.openxmlformats.org/officeDocument/2006/relationships/vmlDrawing" Target="../drawings/vmlDrawing28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221.wmf"/><Relationship Id="rId15" Type="http://schemas.openxmlformats.org/officeDocument/2006/relationships/oleObject" Target="../embeddings/oleObject243.bin"/><Relationship Id="rId14" Type="http://schemas.openxmlformats.org/officeDocument/2006/relationships/image" Target="../media/image220.wmf"/><Relationship Id="rId13" Type="http://schemas.openxmlformats.org/officeDocument/2006/relationships/oleObject" Target="../embeddings/oleObject242.bin"/><Relationship Id="rId12" Type="http://schemas.openxmlformats.org/officeDocument/2006/relationships/image" Target="../media/image219.wmf"/><Relationship Id="rId11" Type="http://schemas.openxmlformats.org/officeDocument/2006/relationships/oleObject" Target="../embeddings/oleObject241.bin"/><Relationship Id="rId10" Type="http://schemas.openxmlformats.org/officeDocument/2006/relationships/image" Target="../media/image218.wmf"/><Relationship Id="rId1" Type="http://schemas.openxmlformats.org/officeDocument/2006/relationships/oleObject" Target="../embeddings/oleObject236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2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2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6" Type="http://schemas.openxmlformats.org/officeDocument/2006/relationships/vmlDrawing" Target="../drawings/vmlDrawing4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29.wmf"/><Relationship Id="rId43" Type="http://schemas.openxmlformats.org/officeDocument/2006/relationships/oleObject" Target="../embeddings/oleObject31.bin"/><Relationship Id="rId42" Type="http://schemas.openxmlformats.org/officeDocument/2006/relationships/oleObject" Target="../embeddings/oleObject30.bin"/><Relationship Id="rId41" Type="http://schemas.openxmlformats.org/officeDocument/2006/relationships/oleObject" Target="../embeddings/oleObject29.bin"/><Relationship Id="rId40" Type="http://schemas.openxmlformats.org/officeDocument/2006/relationships/image" Target="../media/image28.wmf"/><Relationship Id="rId4" Type="http://schemas.openxmlformats.org/officeDocument/2006/relationships/image" Target="../media/image10.wmf"/><Relationship Id="rId39" Type="http://schemas.openxmlformats.org/officeDocument/2006/relationships/oleObject" Target="../embeddings/oleObject28.bin"/><Relationship Id="rId38" Type="http://schemas.openxmlformats.org/officeDocument/2006/relationships/image" Target="../media/image27.wmf"/><Relationship Id="rId37" Type="http://schemas.openxmlformats.org/officeDocument/2006/relationships/oleObject" Target="../embeddings/oleObject27.bin"/><Relationship Id="rId36" Type="http://schemas.openxmlformats.org/officeDocument/2006/relationships/image" Target="../media/image26.wmf"/><Relationship Id="rId35" Type="http://schemas.openxmlformats.org/officeDocument/2006/relationships/oleObject" Target="../embeddings/oleObject26.bin"/><Relationship Id="rId34" Type="http://schemas.openxmlformats.org/officeDocument/2006/relationships/image" Target="../media/image25.wmf"/><Relationship Id="rId33" Type="http://schemas.openxmlformats.org/officeDocument/2006/relationships/oleObject" Target="../embeddings/oleObject25.bin"/><Relationship Id="rId32" Type="http://schemas.openxmlformats.org/officeDocument/2006/relationships/image" Target="../media/image24.wmf"/><Relationship Id="rId31" Type="http://schemas.openxmlformats.org/officeDocument/2006/relationships/oleObject" Target="../embeddings/oleObject24.bin"/><Relationship Id="rId30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29" Type="http://schemas.openxmlformats.org/officeDocument/2006/relationships/oleObject" Target="../embeddings/oleObject23.bin"/><Relationship Id="rId28" Type="http://schemas.openxmlformats.org/officeDocument/2006/relationships/image" Target="../media/image22.wmf"/><Relationship Id="rId27" Type="http://schemas.openxmlformats.org/officeDocument/2006/relationships/oleObject" Target="../embeddings/oleObject22.bin"/><Relationship Id="rId26" Type="http://schemas.openxmlformats.org/officeDocument/2006/relationships/image" Target="../media/image21.wmf"/><Relationship Id="rId25" Type="http://schemas.openxmlformats.org/officeDocument/2006/relationships/oleObject" Target="../embeddings/oleObject21.bin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20.bin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9.bin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0.wmf"/><Relationship Id="rId19" Type="http://schemas.openxmlformats.org/officeDocument/2006/relationships/notesSlide" Target="../notesSlides/notesSlide4.xml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2.bin"/><Relationship Id="rId41" Type="http://schemas.openxmlformats.org/officeDocument/2006/relationships/notesSlide" Target="../notesSlides/notesSlide5.xml"/><Relationship Id="rId40" Type="http://schemas.openxmlformats.org/officeDocument/2006/relationships/vmlDrawing" Target="../drawings/vmlDrawing6.vml"/><Relationship Id="rId4" Type="http://schemas.openxmlformats.org/officeDocument/2006/relationships/image" Target="../media/image39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56.wmf"/><Relationship Id="rId37" Type="http://schemas.openxmlformats.org/officeDocument/2006/relationships/oleObject" Target="../embeddings/oleObject58.bin"/><Relationship Id="rId36" Type="http://schemas.openxmlformats.org/officeDocument/2006/relationships/image" Target="../media/image55.emf"/><Relationship Id="rId35" Type="http://schemas.openxmlformats.org/officeDocument/2006/relationships/oleObject" Target="../embeddings/oleObject57.bin"/><Relationship Id="rId34" Type="http://schemas.openxmlformats.org/officeDocument/2006/relationships/image" Target="../media/image54.wmf"/><Relationship Id="rId33" Type="http://schemas.openxmlformats.org/officeDocument/2006/relationships/oleObject" Target="../embeddings/oleObject56.bin"/><Relationship Id="rId32" Type="http://schemas.openxmlformats.org/officeDocument/2006/relationships/image" Target="../media/image53.wmf"/><Relationship Id="rId31" Type="http://schemas.openxmlformats.org/officeDocument/2006/relationships/oleObject" Target="../embeddings/oleObject55.bin"/><Relationship Id="rId30" Type="http://schemas.openxmlformats.org/officeDocument/2006/relationships/image" Target="../media/image52.wmf"/><Relationship Id="rId3" Type="http://schemas.openxmlformats.org/officeDocument/2006/relationships/oleObject" Target="../embeddings/oleObject41.bin"/><Relationship Id="rId29" Type="http://schemas.openxmlformats.org/officeDocument/2006/relationships/oleObject" Target="../embeddings/oleObject54.bin"/><Relationship Id="rId28" Type="http://schemas.openxmlformats.org/officeDocument/2006/relationships/image" Target="../media/image51.wmf"/><Relationship Id="rId27" Type="http://schemas.openxmlformats.org/officeDocument/2006/relationships/oleObject" Target="../embeddings/oleObject53.bin"/><Relationship Id="rId26" Type="http://schemas.openxmlformats.org/officeDocument/2006/relationships/image" Target="../media/image50.wmf"/><Relationship Id="rId25" Type="http://schemas.openxmlformats.org/officeDocument/2006/relationships/oleObject" Target="../embeddings/oleObject52.bin"/><Relationship Id="rId24" Type="http://schemas.openxmlformats.org/officeDocument/2006/relationships/image" Target="../media/image49.emf"/><Relationship Id="rId23" Type="http://schemas.openxmlformats.org/officeDocument/2006/relationships/oleObject" Target="../embeddings/oleObject51.bin"/><Relationship Id="rId22" Type="http://schemas.openxmlformats.org/officeDocument/2006/relationships/image" Target="../media/image48.wmf"/><Relationship Id="rId21" Type="http://schemas.openxmlformats.org/officeDocument/2006/relationships/oleObject" Target="../embeddings/oleObject50.bin"/><Relationship Id="rId20" Type="http://schemas.openxmlformats.org/officeDocument/2006/relationships/image" Target="../media/image47.w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5.e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44.e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0.e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9.wmf"/><Relationship Id="rId50" Type="http://schemas.openxmlformats.org/officeDocument/2006/relationships/notesSlide" Target="../notesSlides/notesSlide6.xml"/><Relationship Id="rId5" Type="http://schemas.openxmlformats.org/officeDocument/2006/relationships/oleObject" Target="../embeddings/oleObject61.bin"/><Relationship Id="rId49" Type="http://schemas.openxmlformats.org/officeDocument/2006/relationships/vmlDrawing" Target="../drawings/vmlDrawing7.vml"/><Relationship Id="rId48" Type="http://schemas.openxmlformats.org/officeDocument/2006/relationships/slideLayout" Target="../slideLayouts/slideLayout7.xml"/><Relationship Id="rId47" Type="http://schemas.openxmlformats.org/officeDocument/2006/relationships/oleObject" Target="../embeddings/oleObject82.bin"/><Relationship Id="rId46" Type="http://schemas.openxmlformats.org/officeDocument/2006/relationships/image" Target="../media/image71.emf"/><Relationship Id="rId45" Type="http://schemas.openxmlformats.org/officeDocument/2006/relationships/oleObject" Target="../embeddings/oleObject81.bin"/><Relationship Id="rId44" Type="http://schemas.openxmlformats.org/officeDocument/2006/relationships/image" Target="../media/image70.emf"/><Relationship Id="rId43" Type="http://schemas.openxmlformats.org/officeDocument/2006/relationships/oleObject" Target="../embeddings/oleObject80.bin"/><Relationship Id="rId42" Type="http://schemas.openxmlformats.org/officeDocument/2006/relationships/image" Target="../media/image53.wmf"/><Relationship Id="rId41" Type="http://schemas.openxmlformats.org/officeDocument/2006/relationships/oleObject" Target="../embeddings/oleObject79.bin"/><Relationship Id="rId40" Type="http://schemas.openxmlformats.org/officeDocument/2006/relationships/image" Target="../media/image52.wmf"/><Relationship Id="rId4" Type="http://schemas.openxmlformats.org/officeDocument/2006/relationships/image" Target="../media/image58.wmf"/><Relationship Id="rId39" Type="http://schemas.openxmlformats.org/officeDocument/2006/relationships/oleObject" Target="../embeddings/oleObject78.bin"/><Relationship Id="rId38" Type="http://schemas.openxmlformats.org/officeDocument/2006/relationships/image" Target="../media/image51.wmf"/><Relationship Id="rId37" Type="http://schemas.openxmlformats.org/officeDocument/2006/relationships/oleObject" Target="../embeddings/oleObject77.bin"/><Relationship Id="rId36" Type="http://schemas.openxmlformats.org/officeDocument/2006/relationships/image" Target="../media/image69.emf"/><Relationship Id="rId35" Type="http://schemas.openxmlformats.org/officeDocument/2006/relationships/oleObject" Target="../embeddings/oleObject76.bin"/><Relationship Id="rId34" Type="http://schemas.openxmlformats.org/officeDocument/2006/relationships/image" Target="../media/image68.emf"/><Relationship Id="rId33" Type="http://schemas.openxmlformats.org/officeDocument/2006/relationships/oleObject" Target="../embeddings/oleObject75.bin"/><Relationship Id="rId32" Type="http://schemas.openxmlformats.org/officeDocument/2006/relationships/image" Target="../media/image43.wmf"/><Relationship Id="rId31" Type="http://schemas.openxmlformats.org/officeDocument/2006/relationships/oleObject" Target="../embeddings/oleObject74.bin"/><Relationship Id="rId30" Type="http://schemas.openxmlformats.org/officeDocument/2006/relationships/image" Target="../media/image42.wmf"/><Relationship Id="rId3" Type="http://schemas.openxmlformats.org/officeDocument/2006/relationships/oleObject" Target="../embeddings/oleObject60.bin"/><Relationship Id="rId29" Type="http://schemas.openxmlformats.org/officeDocument/2006/relationships/oleObject" Target="../embeddings/oleObject73.bin"/><Relationship Id="rId28" Type="http://schemas.openxmlformats.org/officeDocument/2006/relationships/image" Target="../media/image41.wmf"/><Relationship Id="rId27" Type="http://schemas.openxmlformats.org/officeDocument/2006/relationships/oleObject" Target="../embeddings/oleObject72.bin"/><Relationship Id="rId26" Type="http://schemas.openxmlformats.org/officeDocument/2006/relationships/image" Target="../media/image67.wmf"/><Relationship Id="rId25" Type="http://schemas.openxmlformats.org/officeDocument/2006/relationships/oleObject" Target="../embeddings/oleObject71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70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69.bin"/><Relationship Id="rId20" Type="http://schemas.openxmlformats.org/officeDocument/2006/relationships/image" Target="../media/image64.wmf"/><Relationship Id="rId2" Type="http://schemas.openxmlformats.org/officeDocument/2006/relationships/image" Target="../media/image57.wmf"/><Relationship Id="rId19" Type="http://schemas.openxmlformats.org/officeDocument/2006/relationships/oleObject" Target="../embeddings/oleObject68.bin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67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3.wmf"/><Relationship Id="rId34" Type="http://schemas.openxmlformats.org/officeDocument/2006/relationships/notesSlide" Target="../notesSlides/notesSlide7.xml"/><Relationship Id="rId33" Type="http://schemas.openxmlformats.org/officeDocument/2006/relationships/vmlDrawing" Target="../drawings/vmlDrawing8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86.emf"/><Relationship Id="rId30" Type="http://schemas.openxmlformats.org/officeDocument/2006/relationships/oleObject" Target="../embeddings/oleObject98.bin"/><Relationship Id="rId3" Type="http://schemas.openxmlformats.org/officeDocument/2006/relationships/oleObject" Target="../embeddings/oleObject84.bin"/><Relationship Id="rId29" Type="http://schemas.openxmlformats.org/officeDocument/2006/relationships/image" Target="../media/image85.wmf"/><Relationship Id="rId28" Type="http://schemas.openxmlformats.org/officeDocument/2006/relationships/oleObject" Target="../embeddings/oleObject97.bin"/><Relationship Id="rId27" Type="http://schemas.openxmlformats.org/officeDocument/2006/relationships/image" Target="../media/image84.emf"/><Relationship Id="rId26" Type="http://schemas.openxmlformats.org/officeDocument/2006/relationships/oleObject" Target="../embeddings/oleObject96.bin"/><Relationship Id="rId25" Type="http://schemas.openxmlformats.org/officeDocument/2006/relationships/oleObject" Target="../embeddings/oleObject95.bin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81.wmf"/><Relationship Id="rId2" Type="http://schemas.openxmlformats.org/officeDocument/2006/relationships/image" Target="../media/image72.e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12796" y="3075424"/>
            <a:ext cx="77182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作业：</a:t>
            </a:r>
            <a:r>
              <a:rPr lang="en-US" altLang="zh-CN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6-T9-</a:t>
            </a:r>
            <a:r>
              <a:rPr lang="en-US" altLang="zh-CN" sz="4000" b="1" dirty="0">
                <a:solidFill>
                  <a:srgbClr val="0000FF"/>
                </a:solidFill>
                <a:latin typeface="Arial" panose="020B0604020202020204" pitchFamily="34" charset="0"/>
              </a:rPr>
              <a:t>--6-T13</a:t>
            </a:r>
            <a:endParaRPr lang="zh-CN" altLang="en-US" sz="4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2" name="AutoShape 74"/>
          <p:cNvSpPr>
            <a:spLocks noChangeArrowheads="1"/>
          </p:cNvSpPr>
          <p:nvPr/>
        </p:nvSpPr>
        <p:spPr bwMode="auto">
          <a:xfrm>
            <a:off x="2851150" y="5865813"/>
            <a:ext cx="1296988" cy="719137"/>
          </a:xfrm>
          <a:prstGeom prst="wedgeRectCallout">
            <a:avLst>
              <a:gd name="adj1" fmla="val 104180"/>
              <a:gd name="adj2" fmla="val 13077"/>
            </a:avLst>
          </a:prstGeom>
          <a:solidFill>
            <a:srgbClr val="FFCC00">
              <a:alpha val="18823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374BE59-28C4-46EE-A6F6-8A16149A0409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47638" y="55563"/>
            <a:ext cx="65182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2.  点电荷系产生的电场中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138238" y="631825"/>
            <a:ext cx="55895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任意点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处的电场为：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8612" name="Object 2"/>
          <p:cNvGraphicFramePr>
            <a:graphicFrameLocks noChangeAspect="1"/>
          </p:cNvGraphicFramePr>
          <p:nvPr/>
        </p:nvGraphicFramePr>
        <p:xfrm>
          <a:off x="4600575" y="647700"/>
          <a:ext cx="41529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7" name="公式" r:id="rId1" imgW="4152900" imgH="495300" progId="Equation.3">
                  <p:embed/>
                </p:oleObj>
              </mc:Choice>
              <mc:Fallback>
                <p:oleObj name="公式" r:id="rId1" imgW="41529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647700"/>
                        <a:ext cx="41529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3613150" y="1339850"/>
          <a:ext cx="1676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8" name="Equation" r:id="rId3" imgW="761365" imgH="292100" progId="Equation.3">
                  <p:embed/>
                </p:oleObj>
              </mc:Choice>
              <mc:Fallback>
                <p:oleObj name="Equation" r:id="rId3" imgW="761365" imgH="29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1339850"/>
                        <a:ext cx="16764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4"/>
          <p:cNvGraphicFramePr>
            <a:graphicFrameLocks noChangeAspect="1"/>
          </p:cNvGraphicFramePr>
          <p:nvPr/>
        </p:nvGraphicFramePr>
        <p:xfrm>
          <a:off x="5213350" y="1295400"/>
          <a:ext cx="1676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9" name="Equation" r:id="rId5" imgW="748665" imgH="292100" progId="Equation.3">
                  <p:embed/>
                </p:oleObj>
              </mc:Choice>
              <mc:Fallback>
                <p:oleObj name="Equation" r:id="rId5" imgW="748665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295400"/>
                        <a:ext cx="1676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5"/>
          <p:cNvGraphicFramePr>
            <a:graphicFrameLocks noChangeAspect="1"/>
          </p:cNvGraphicFramePr>
          <p:nvPr/>
        </p:nvGraphicFramePr>
        <p:xfrm>
          <a:off x="3924300" y="1919288"/>
          <a:ext cx="41148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0" name="Equation" r:id="rId7" imgW="1816100" imgH="292100" progId="Equation.3">
                  <p:embed/>
                </p:oleObj>
              </mc:Choice>
              <mc:Fallback>
                <p:oleObj name="Equation" r:id="rId7" imgW="18161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919288"/>
                        <a:ext cx="41148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6"/>
          <p:cNvGraphicFramePr>
            <a:graphicFrameLocks noChangeAspect="1"/>
          </p:cNvGraphicFramePr>
          <p:nvPr/>
        </p:nvGraphicFramePr>
        <p:xfrm>
          <a:off x="2862263" y="2641600"/>
          <a:ext cx="599598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1" name="Equation" r:id="rId9" imgW="2565400" imgH="292100" progId="Equation.3">
                  <p:embed/>
                </p:oleObj>
              </mc:Choice>
              <mc:Fallback>
                <p:oleObj name="Equation" r:id="rId9" imgW="25654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2641600"/>
                        <a:ext cx="5995987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AutoShape 9"/>
          <p:cNvSpPr/>
          <p:nvPr/>
        </p:nvSpPr>
        <p:spPr bwMode="auto">
          <a:xfrm>
            <a:off x="5353050" y="3313113"/>
            <a:ext cx="3657600" cy="523875"/>
          </a:xfrm>
          <a:prstGeom prst="borderCallout1">
            <a:avLst>
              <a:gd name="adj1" fmla="val -7194"/>
              <a:gd name="adj2" fmla="val 96875"/>
              <a:gd name="adj3" fmla="val -7194"/>
              <a:gd name="adj4" fmla="val -61942"/>
            </a:avLst>
          </a:prstGeom>
          <a:solidFill>
            <a:srgbClr val="FFFFFF"/>
          </a:solidFill>
          <a:ln w="2857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每一项都与路径无关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88925" y="3794125"/>
            <a:ext cx="1262063" cy="523875"/>
          </a:xfrm>
          <a:prstGeom prst="rect">
            <a:avLst/>
          </a:prstGeom>
          <a:solidFill>
            <a:srgbClr val="FFB9FF"/>
          </a:solidFill>
          <a:ln w="9525">
            <a:noFill/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结论：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228600" y="4310063"/>
            <a:ext cx="8058150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(1) 电场力作功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与路径无关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，静电场力是保守力，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静电场是保守力场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277813" y="1436688"/>
            <a:ext cx="381000" cy="457200"/>
            <a:chOff x="1536" y="3264"/>
            <a:chExt cx="240" cy="288"/>
          </a:xfrm>
        </p:grpSpPr>
        <p:sp>
          <p:nvSpPr>
            <p:cNvPr id="46120" name="Oval 35"/>
            <p:cNvSpPr>
              <a:spLocks noChangeArrowheads="1"/>
            </p:cNvSpPr>
            <p:nvPr/>
          </p:nvSpPr>
          <p:spPr bwMode="auto">
            <a:xfrm>
              <a:off x="1584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21" name="Oval 36"/>
            <p:cNvSpPr>
              <a:spLocks noChangeArrowheads="1"/>
            </p:cNvSpPr>
            <p:nvPr/>
          </p:nvSpPr>
          <p:spPr bwMode="auto">
            <a:xfrm>
              <a:off x="1680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22" name="Oval 37"/>
            <p:cNvSpPr>
              <a:spLocks noChangeArrowheads="1"/>
            </p:cNvSpPr>
            <p:nvPr/>
          </p:nvSpPr>
          <p:spPr bwMode="auto">
            <a:xfrm>
              <a:off x="1632" y="340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23" name="Oval 38"/>
            <p:cNvSpPr>
              <a:spLocks noChangeArrowheads="1"/>
            </p:cNvSpPr>
            <p:nvPr/>
          </p:nvSpPr>
          <p:spPr bwMode="auto">
            <a:xfrm>
              <a:off x="1728" y="3456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24" name="Oval 39"/>
            <p:cNvSpPr>
              <a:spLocks noChangeArrowheads="1"/>
            </p:cNvSpPr>
            <p:nvPr/>
          </p:nvSpPr>
          <p:spPr bwMode="auto">
            <a:xfrm>
              <a:off x="1728" y="331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25" name="Oval 40"/>
            <p:cNvSpPr>
              <a:spLocks noChangeArrowheads="1"/>
            </p:cNvSpPr>
            <p:nvPr/>
          </p:nvSpPr>
          <p:spPr bwMode="auto">
            <a:xfrm>
              <a:off x="1536" y="3456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26" name="Oval 41"/>
            <p:cNvSpPr>
              <a:spLocks noChangeArrowheads="1"/>
            </p:cNvSpPr>
            <p:nvPr/>
          </p:nvSpPr>
          <p:spPr bwMode="auto">
            <a:xfrm>
              <a:off x="1632" y="350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27" name="Oval 42"/>
            <p:cNvSpPr>
              <a:spLocks noChangeArrowheads="1"/>
            </p:cNvSpPr>
            <p:nvPr/>
          </p:nvSpPr>
          <p:spPr bwMode="auto">
            <a:xfrm>
              <a:off x="1536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28" name="Oval 43"/>
            <p:cNvSpPr>
              <a:spLocks noChangeArrowheads="1"/>
            </p:cNvSpPr>
            <p:nvPr/>
          </p:nvSpPr>
          <p:spPr bwMode="auto">
            <a:xfrm>
              <a:off x="1632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68652" name="Object 7"/>
          <p:cNvGraphicFramePr>
            <a:graphicFrameLocks noChangeAspect="1"/>
          </p:cNvGraphicFramePr>
          <p:nvPr/>
        </p:nvGraphicFramePr>
        <p:xfrm>
          <a:off x="346075" y="941388"/>
          <a:ext cx="7127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2" name="公式" r:id="rId11" imgW="711200" imgH="495300" progId="Equation.3">
                  <p:embed/>
                </p:oleObj>
              </mc:Choice>
              <mc:Fallback>
                <p:oleObj name="公式" r:id="rId11" imgW="7112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941388"/>
                        <a:ext cx="7127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228600" y="5249863"/>
            <a:ext cx="8747125" cy="56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(2) 作功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A</a:t>
            </a:r>
            <a:r>
              <a:rPr kumimoji="1" lang="zh-CN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与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0</a:t>
            </a:r>
            <a:r>
              <a:rPr kumimoji="1" lang="zh-CN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的大小成正比，移动单位正电荷作功：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8654" name="Object 8"/>
          <p:cNvGraphicFramePr>
            <a:graphicFrameLocks noChangeAspect="1"/>
          </p:cNvGraphicFramePr>
          <p:nvPr/>
        </p:nvGraphicFramePr>
        <p:xfrm>
          <a:off x="2065338" y="5691188"/>
          <a:ext cx="21415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3" name="Equation" r:id="rId13" imgW="812165" imgH="444500" progId="Equation.DSMT4">
                  <p:embed/>
                </p:oleObj>
              </mc:Choice>
              <mc:Fallback>
                <p:oleObj name="Equation" r:id="rId13" imgW="812165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691188"/>
                        <a:ext cx="21415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4994275" y="5954713"/>
            <a:ext cx="441642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电场强度的线积分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3" name="Group 53"/>
          <p:cNvGrpSpPr/>
          <p:nvPr/>
        </p:nvGrpSpPr>
        <p:grpSpPr bwMode="auto">
          <a:xfrm>
            <a:off x="433388" y="603250"/>
            <a:ext cx="2794000" cy="3197225"/>
            <a:chOff x="195" y="691"/>
            <a:chExt cx="1760" cy="2014"/>
          </a:xfrm>
        </p:grpSpPr>
        <p:sp>
          <p:nvSpPr>
            <p:cNvPr id="46105" name="Oval 54"/>
            <p:cNvSpPr>
              <a:spLocks noChangeArrowheads="1"/>
            </p:cNvSpPr>
            <p:nvPr/>
          </p:nvSpPr>
          <p:spPr bwMode="auto">
            <a:xfrm>
              <a:off x="224" y="1309"/>
              <a:ext cx="48" cy="48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cxnSp>
          <p:nvCxnSpPr>
            <p:cNvPr id="61461" name="AutoShape 55"/>
            <p:cNvCxnSpPr>
              <a:cxnSpLocks noChangeShapeType="1"/>
            </p:cNvCxnSpPr>
            <p:nvPr/>
          </p:nvCxnSpPr>
          <p:spPr bwMode="auto">
            <a:xfrm flipV="1">
              <a:off x="346" y="1189"/>
              <a:ext cx="1344" cy="1152"/>
            </a:xfrm>
            <a:prstGeom prst="curvedConnector3">
              <a:avLst>
                <a:gd name="adj1" fmla="val 74551"/>
              </a:avLst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462" name="Group 56"/>
            <p:cNvGrpSpPr/>
            <p:nvPr/>
          </p:nvGrpSpPr>
          <p:grpSpPr bwMode="auto">
            <a:xfrm>
              <a:off x="195" y="1894"/>
              <a:ext cx="275" cy="640"/>
              <a:chOff x="233" y="1521"/>
              <a:chExt cx="275" cy="640"/>
            </a:xfrm>
          </p:grpSpPr>
          <p:sp>
            <p:nvSpPr>
              <p:cNvPr id="46118" name="Text Box 57"/>
              <p:cNvSpPr txBox="1">
                <a:spLocks noChangeArrowheads="1"/>
              </p:cNvSpPr>
              <p:nvPr/>
            </p:nvSpPr>
            <p:spPr bwMode="auto">
              <a:xfrm>
                <a:off x="233" y="1643"/>
                <a:ext cx="229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kumimoji="1" lang="en-US" altLang="zh-CN" sz="2800" b="1" i="1" dirty="0">
                    <a:solidFill>
                      <a:srgbClr val="080808"/>
                    </a:solidFill>
                    <a:latin typeface="+mn-lt"/>
                    <a:ea typeface="楷体_GB2312" pitchFamily="49" charset="-122"/>
                  </a:rPr>
                  <a:t>a</a:t>
                </a:r>
                <a:endParaRPr kumimoji="1" lang="en-US" altLang="zh-CN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endParaRPr>
              </a:p>
            </p:txBody>
          </p:sp>
          <p:sp>
            <p:nvSpPr>
              <p:cNvPr id="46119" name="Text Box 58"/>
              <p:cNvSpPr txBox="1">
                <a:spLocks noChangeArrowheads="1"/>
              </p:cNvSpPr>
              <p:nvPr/>
            </p:nvSpPr>
            <p:spPr bwMode="auto">
              <a:xfrm>
                <a:off x="271" y="1521"/>
                <a:ext cx="237" cy="6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kumimoji="1" lang="zh-CN" altLang="en-US" sz="6000" b="1" dirty="0">
                    <a:solidFill>
                      <a:srgbClr val="080808"/>
                    </a:solidFill>
                    <a:latin typeface="+mn-lt"/>
                    <a:ea typeface="楷体_GB2312" pitchFamily="49" charset="-122"/>
                  </a:rPr>
                  <a:t>.</a:t>
                </a:r>
                <a:endParaRPr kumimoji="1" lang="zh-CN" altLang="en-US" sz="36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endParaRPr>
              </a:p>
            </p:txBody>
          </p:sp>
        </p:grpSp>
        <p:grpSp>
          <p:nvGrpSpPr>
            <p:cNvPr id="61463" name="Group 59"/>
            <p:cNvGrpSpPr/>
            <p:nvPr/>
          </p:nvGrpSpPr>
          <p:grpSpPr bwMode="auto">
            <a:xfrm>
              <a:off x="1585" y="691"/>
              <a:ext cx="370" cy="874"/>
              <a:chOff x="1610" y="292"/>
              <a:chExt cx="370" cy="874"/>
            </a:xfrm>
          </p:grpSpPr>
          <p:sp>
            <p:nvSpPr>
              <p:cNvPr id="46116" name="Text Box 60"/>
              <p:cNvSpPr txBox="1">
                <a:spLocks noChangeArrowheads="1"/>
              </p:cNvSpPr>
              <p:nvPr/>
            </p:nvSpPr>
            <p:spPr bwMode="auto">
              <a:xfrm>
                <a:off x="1625" y="836"/>
                <a:ext cx="229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kumimoji="1" lang="en-US" altLang="zh-CN" sz="2800" b="1" i="1" dirty="0">
                    <a:solidFill>
                      <a:srgbClr val="080808"/>
                    </a:solidFill>
                    <a:latin typeface="+mn-lt"/>
                    <a:ea typeface="楷体_GB2312" pitchFamily="49" charset="-122"/>
                  </a:rPr>
                  <a:t>b</a:t>
                </a:r>
                <a:endParaRPr kumimoji="1" lang="en-US" altLang="zh-CN" sz="36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endParaRPr>
              </a:p>
            </p:txBody>
          </p:sp>
          <p:sp>
            <p:nvSpPr>
              <p:cNvPr id="46117" name="Text Box 61"/>
              <p:cNvSpPr txBox="1">
                <a:spLocks noChangeArrowheads="1"/>
              </p:cNvSpPr>
              <p:nvPr/>
            </p:nvSpPr>
            <p:spPr bwMode="auto">
              <a:xfrm>
                <a:off x="1610" y="292"/>
                <a:ext cx="370" cy="6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zh-CN" altLang="en-US" sz="6600" b="1" dirty="0">
                    <a:solidFill>
                      <a:srgbClr val="080808"/>
                    </a:solidFill>
                    <a:latin typeface="+mn-lt"/>
                    <a:ea typeface="楷体_GB2312" pitchFamily="49" charset="-122"/>
                  </a:rPr>
                  <a:t>.</a:t>
                </a:r>
                <a:endParaRPr kumimoji="1" lang="zh-CN" altLang="en-US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endParaRPr>
              </a:p>
            </p:txBody>
          </p:sp>
        </p:grpSp>
        <p:sp>
          <p:nvSpPr>
            <p:cNvPr id="46109" name="Line 62"/>
            <p:cNvSpPr>
              <a:spLocks noChangeShapeType="1"/>
            </p:cNvSpPr>
            <p:nvPr/>
          </p:nvSpPr>
          <p:spPr bwMode="auto">
            <a:xfrm rot="180000" flipV="1">
              <a:off x="968" y="2016"/>
              <a:ext cx="235" cy="18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1465" name="Object 9"/>
            <p:cNvGraphicFramePr>
              <a:graphicFrameLocks noChangeAspect="1"/>
            </p:cNvGraphicFramePr>
            <p:nvPr/>
          </p:nvGraphicFramePr>
          <p:xfrm>
            <a:off x="1200" y="1872"/>
            <a:ext cx="3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4" name="Equation" r:id="rId15" imgW="152400" imgH="177800" progId="Equation.3">
                    <p:embed/>
                  </p:oleObj>
                </mc:Choice>
                <mc:Fallback>
                  <p:oleObj name="Equation" r:id="rId15" imgW="152400" imgH="177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72"/>
                          <a:ext cx="3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0" name="Oval 64"/>
            <p:cNvSpPr>
              <a:spLocks noChangeArrowheads="1"/>
            </p:cNvSpPr>
            <p:nvPr/>
          </p:nvSpPr>
          <p:spPr bwMode="auto">
            <a:xfrm>
              <a:off x="874" y="2149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1467" name="Object 10"/>
            <p:cNvGraphicFramePr>
              <a:graphicFrameLocks noChangeAspect="1"/>
            </p:cNvGraphicFramePr>
            <p:nvPr/>
          </p:nvGraphicFramePr>
          <p:xfrm>
            <a:off x="786" y="2203"/>
            <a:ext cx="19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5" name="公式" r:id="rId17" imgW="304800" imgH="419100" progId="Equation.3">
                    <p:embed/>
                  </p:oleObj>
                </mc:Choice>
                <mc:Fallback>
                  <p:oleObj name="公式" r:id="rId17" imgW="304800" imgH="419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2203"/>
                          <a:ext cx="19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1" name="Text Box 66"/>
            <p:cNvSpPr txBox="1">
              <a:spLocks noChangeArrowheads="1"/>
            </p:cNvSpPr>
            <p:nvPr/>
          </p:nvSpPr>
          <p:spPr bwMode="auto">
            <a:xfrm>
              <a:off x="659" y="1966"/>
              <a:ext cx="216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b="1" i="1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c</a:t>
              </a:r>
              <a:endParaRPr kumimoji="1" lang="en-US" altLang="zh-CN" sz="3600" b="1">
                <a:solidFill>
                  <a:srgbClr val="080808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46112" name="Line 67"/>
            <p:cNvSpPr>
              <a:spLocks noChangeShapeType="1"/>
            </p:cNvSpPr>
            <p:nvPr/>
          </p:nvSpPr>
          <p:spPr bwMode="auto">
            <a:xfrm>
              <a:off x="250" y="1333"/>
              <a:ext cx="662" cy="8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13" name="Line 68"/>
            <p:cNvSpPr>
              <a:spLocks noChangeShapeType="1"/>
            </p:cNvSpPr>
            <p:nvPr/>
          </p:nvSpPr>
          <p:spPr bwMode="auto">
            <a:xfrm>
              <a:off x="925" y="2195"/>
              <a:ext cx="250" cy="277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1471" name="Object 11"/>
            <p:cNvGraphicFramePr>
              <a:graphicFrameLocks noChangeAspect="1"/>
            </p:cNvGraphicFramePr>
            <p:nvPr/>
          </p:nvGraphicFramePr>
          <p:xfrm>
            <a:off x="1056" y="2496"/>
            <a:ext cx="19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6" name="公式" r:id="rId19" imgW="317500" imgH="330200" progId="Equation.3">
                    <p:embed/>
                  </p:oleObj>
                </mc:Choice>
                <mc:Fallback>
                  <p:oleObj name="公式" r:id="rId19" imgW="317500" imgH="330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96"/>
                          <a:ext cx="19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4" name="Line 70"/>
            <p:cNvSpPr>
              <a:spLocks noChangeShapeType="1"/>
            </p:cNvSpPr>
            <p:nvPr/>
          </p:nvSpPr>
          <p:spPr bwMode="auto">
            <a:xfrm rot="120000">
              <a:off x="250" y="1345"/>
              <a:ext cx="977" cy="68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6115" name="Line 71"/>
            <p:cNvSpPr>
              <a:spLocks noChangeShapeType="1"/>
            </p:cNvSpPr>
            <p:nvPr/>
          </p:nvSpPr>
          <p:spPr bwMode="auto">
            <a:xfrm rot="600000" flipH="1">
              <a:off x="996" y="2006"/>
              <a:ext cx="192" cy="28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1474" name="Object 12"/>
            <p:cNvGraphicFramePr>
              <a:graphicFrameLocks noChangeAspect="1"/>
            </p:cNvGraphicFramePr>
            <p:nvPr/>
          </p:nvGraphicFramePr>
          <p:xfrm>
            <a:off x="336" y="1632"/>
            <a:ext cx="22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7" name="Equation" r:id="rId21" imgW="127000" imgH="165100" progId="Equation.3">
                    <p:embed/>
                  </p:oleObj>
                </mc:Choice>
                <mc:Fallback>
                  <p:oleObj name="Equation" r:id="rId21" imgW="127000" imgH="165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632"/>
                          <a:ext cx="22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5" name="Object 13"/>
            <p:cNvGraphicFramePr>
              <a:graphicFrameLocks noChangeAspect="1"/>
            </p:cNvGraphicFramePr>
            <p:nvPr/>
          </p:nvGraphicFramePr>
          <p:xfrm>
            <a:off x="663" y="1410"/>
            <a:ext cx="53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8" name="Equation" r:id="rId23" imgW="673100" imgH="190500" progId="Equation.DSMT4">
                    <p:embed/>
                  </p:oleObj>
                </mc:Choice>
                <mc:Fallback>
                  <p:oleObj name="Equation" r:id="rId23" imgW="673100" imgH="1905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1410"/>
                          <a:ext cx="53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6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82" grpId="0" animBg="1"/>
      <p:bldP spid="68610" grpId="0" autoUpdateAnimBg="0"/>
      <p:bldP spid="68611" grpId="0" autoUpdateAnimBg="0"/>
      <p:bldP spid="68617" grpId="0" animBg="1" autoUpdateAnimBg="0"/>
      <p:bldP spid="68618" grpId="0" animBg="1" autoUpdateAnimBg="0"/>
      <p:bldP spid="68619" grpId="0" autoUpdateAnimBg="0"/>
      <p:bldP spid="68653" grpId="0" autoUpdateAnimBg="0"/>
      <p:bldP spid="686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901B99-9E00-4E47-B8B8-1DAB523E1129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47650" y="895350"/>
            <a:ext cx="47815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由静电场的保守性：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60350" y="228600"/>
            <a:ext cx="3962400" cy="523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hlink"/>
            </a:solidFill>
            <a:miter lim="800000"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三.  静电场的环路定理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448050" y="914400"/>
            <a:ext cx="5257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在任意电场中，将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0</a:t>
            </a:r>
            <a:endParaRPr kumimoji="1" lang="en-US" altLang="zh-CN" sz="2800" b="1" i="1" baseline="-25000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6662738" y="709613"/>
            <a:ext cx="2244725" cy="738187"/>
            <a:chOff x="4188" y="474"/>
            <a:chExt cx="1414" cy="465"/>
          </a:xfrm>
        </p:grpSpPr>
        <p:sp>
          <p:nvSpPr>
            <p:cNvPr id="47145" name="Text Box 7"/>
            <p:cNvSpPr txBox="1">
              <a:spLocks noChangeArrowheads="1"/>
            </p:cNvSpPr>
            <p:nvPr/>
          </p:nvSpPr>
          <p:spPr bwMode="auto">
            <a:xfrm>
              <a:off x="4188" y="609"/>
              <a:ext cx="141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+mn-lt"/>
                  <a:ea typeface="楷体_GB2312" pitchFamily="49" charset="-122"/>
                </a:rPr>
                <a:t>从</a:t>
              </a:r>
              <a:r>
                <a:rPr kumimoji="1" lang="en-US" altLang="zh-CN" sz="2800" b="1" i="1" dirty="0">
                  <a:solidFill>
                    <a:srgbClr val="CC0066"/>
                  </a:solidFill>
                  <a:latin typeface="+mn-lt"/>
                  <a:ea typeface="楷体_GB2312" pitchFamily="49" charset="-122"/>
                </a:rPr>
                <a:t>a </a:t>
              </a:r>
              <a:r>
                <a:rPr kumimoji="1" lang="en-US" altLang="zh-CN" sz="2800" b="1" dirty="0">
                  <a:solidFill>
                    <a:srgbClr val="CC0066"/>
                  </a:solidFill>
                  <a:latin typeface="+mn-lt"/>
                  <a:ea typeface="楷体_GB2312" pitchFamily="49" charset="-122"/>
                </a:rPr>
                <a:t>            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+mn-lt"/>
                  <a:ea typeface="楷体_GB2312" pitchFamily="49" charset="-122"/>
                </a:rPr>
                <a:t> </a:t>
              </a:r>
              <a:r>
                <a:rPr kumimoji="1" lang="en-US" altLang="zh-CN" sz="2800" b="1" i="1" dirty="0">
                  <a:solidFill>
                    <a:srgbClr val="000099"/>
                  </a:solidFill>
                  <a:latin typeface="+mn-lt"/>
                  <a:ea typeface="楷体_GB2312" pitchFamily="49" charset="-122"/>
                </a:rPr>
                <a:t>b</a:t>
              </a:r>
              <a:endParaRPr kumimoji="1" lang="en-US" altLang="zh-CN" sz="2800" b="1" dirty="0">
                <a:latin typeface="+mn-lt"/>
                <a:ea typeface="楷体_GB2312" pitchFamily="49" charset="-122"/>
              </a:endParaRPr>
            </a:p>
          </p:txBody>
        </p:sp>
        <p:sp>
          <p:nvSpPr>
            <p:cNvPr id="47146" name="Line 8"/>
            <p:cNvSpPr>
              <a:spLocks noChangeShapeType="1"/>
            </p:cNvSpPr>
            <p:nvPr/>
          </p:nvSpPr>
          <p:spPr bwMode="auto">
            <a:xfrm>
              <a:off x="4625" y="801"/>
              <a:ext cx="7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7147" name="Text Box 9"/>
            <p:cNvSpPr txBox="1">
              <a:spLocks noChangeArrowheads="1"/>
            </p:cNvSpPr>
            <p:nvPr/>
          </p:nvSpPr>
          <p:spPr bwMode="auto">
            <a:xfrm>
              <a:off x="4687" y="474"/>
              <a:ext cx="642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楷体_GB2312" pitchFamily="49" charset="-122"/>
                </a:rPr>
                <a:t>经</a:t>
              </a:r>
              <a:r>
                <a:rPr kumimoji="1" lang="en-US" altLang="zh-CN" sz="2800" b="1" i="1">
                  <a:solidFill>
                    <a:srgbClr val="000099"/>
                  </a:solidFill>
                  <a:latin typeface="+mn-lt"/>
                  <a:ea typeface="楷体_GB2312" pitchFamily="49" charset="-122"/>
                </a:rPr>
                <a:t>L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latin typeface="+mn-lt"/>
                  <a:ea typeface="楷体_GB2312" pitchFamily="49" charset="-122"/>
                </a:rPr>
                <a:t>1</a:t>
              </a:r>
              <a:endParaRPr kumimoji="1" lang="en-US" altLang="zh-CN" sz="2800" b="1" i="1"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7380288" y="1341438"/>
            <a:ext cx="9826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+mn-lt"/>
                <a:ea typeface="楷体_GB2312" pitchFamily="49" charset="-122"/>
              </a:rPr>
              <a:t>经</a:t>
            </a:r>
            <a:r>
              <a:rPr kumimoji="1" lang="en-US" altLang="zh-CN" sz="2800" b="1" i="1">
                <a:solidFill>
                  <a:srgbClr val="CC0066"/>
                </a:solidFill>
                <a:latin typeface="+mn-lt"/>
                <a:ea typeface="楷体_GB2312" pitchFamily="49" charset="-122"/>
              </a:rPr>
              <a:t>L</a:t>
            </a:r>
            <a:r>
              <a:rPr kumimoji="1" lang="en-US" altLang="zh-CN" sz="2800" b="1" baseline="-25000">
                <a:solidFill>
                  <a:srgbClr val="CC0066"/>
                </a:solidFill>
                <a:latin typeface="+mn-lt"/>
                <a:ea typeface="楷体_GB2312" pitchFamily="49" charset="-122"/>
              </a:rPr>
              <a:t>2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8138" y="3048000"/>
            <a:ext cx="3657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电场力作功：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70681" name="Object 3"/>
          <p:cNvGraphicFramePr>
            <a:graphicFrameLocks noChangeAspect="1"/>
          </p:cNvGraphicFramePr>
          <p:nvPr/>
        </p:nvGraphicFramePr>
        <p:xfrm>
          <a:off x="4313238" y="3852863"/>
          <a:ext cx="6096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4" name="Equation" r:id="rId1" imgW="241300" imgH="177800" progId="Equation.3">
                  <p:embed/>
                </p:oleObj>
              </mc:Choice>
              <mc:Fallback>
                <p:oleObj name="Equation" r:id="rId1" imgW="241300" imgH="177800" progId="Equation.3">
                  <p:embed/>
                  <p:pic>
                    <p:nvPicPr>
                      <p:cNvPr id="0" name="图片 110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3852863"/>
                        <a:ext cx="6096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2292350" y="5770563"/>
            <a:ext cx="3200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静电场的环流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3" name="Group 28"/>
          <p:cNvGrpSpPr/>
          <p:nvPr/>
        </p:nvGrpSpPr>
        <p:grpSpPr bwMode="auto">
          <a:xfrm>
            <a:off x="6134100" y="2903538"/>
            <a:ext cx="555625" cy="1016000"/>
            <a:chOff x="175" y="1508"/>
            <a:chExt cx="350" cy="640"/>
          </a:xfrm>
        </p:grpSpPr>
        <p:sp>
          <p:nvSpPr>
            <p:cNvPr id="47143" name="Text Box 29"/>
            <p:cNvSpPr txBox="1">
              <a:spLocks noChangeArrowheads="1"/>
            </p:cNvSpPr>
            <p:nvPr/>
          </p:nvSpPr>
          <p:spPr bwMode="auto">
            <a:xfrm>
              <a:off x="175" y="1818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 i="1" dirty="0">
                  <a:solidFill>
                    <a:srgbClr val="CC0066"/>
                  </a:solidFill>
                  <a:latin typeface="+mn-lt"/>
                  <a:ea typeface="楷体_GB2312" pitchFamily="49" charset="-122"/>
                </a:rPr>
                <a:t>a</a:t>
              </a:r>
              <a:endParaRPr kumimoji="1" lang="en-US" altLang="zh-CN" sz="2800" b="1" dirty="0">
                <a:solidFill>
                  <a:srgbClr val="CC0066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47144" name="Text Box 30"/>
            <p:cNvSpPr txBox="1">
              <a:spLocks noChangeArrowheads="1"/>
            </p:cNvSpPr>
            <p:nvPr/>
          </p:nvSpPr>
          <p:spPr bwMode="auto">
            <a:xfrm>
              <a:off x="288" y="1508"/>
              <a:ext cx="237" cy="6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zh-CN" altLang="en-US" sz="6000" b="1" dirty="0">
                  <a:solidFill>
                    <a:srgbClr val="CC0066"/>
                  </a:solidFill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3600" b="1" dirty="0">
                <a:solidFill>
                  <a:srgbClr val="CC0066"/>
                </a:solidFill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4" name="Group 31"/>
          <p:cNvGrpSpPr/>
          <p:nvPr/>
        </p:nvGrpSpPr>
        <p:grpSpPr bwMode="auto">
          <a:xfrm>
            <a:off x="7991475" y="1941513"/>
            <a:ext cx="587375" cy="1108075"/>
            <a:chOff x="1554" y="326"/>
            <a:chExt cx="370" cy="698"/>
          </a:xfrm>
        </p:grpSpPr>
        <p:sp>
          <p:nvSpPr>
            <p:cNvPr id="47141" name="Text Box 32"/>
            <p:cNvSpPr txBox="1">
              <a:spLocks noChangeArrowheads="1"/>
            </p:cNvSpPr>
            <p:nvPr/>
          </p:nvSpPr>
          <p:spPr bwMode="auto">
            <a:xfrm>
              <a:off x="1677" y="592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+mn-lt"/>
                  <a:ea typeface="楷体_GB2312" pitchFamily="49" charset="-122"/>
                </a:rPr>
                <a:t>b</a:t>
              </a:r>
              <a:endParaRPr kumimoji="1" lang="en-US" altLang="zh-CN" sz="3600" b="1">
                <a:solidFill>
                  <a:schemeClr val="tx2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47142" name="Text Box 33"/>
            <p:cNvSpPr txBox="1">
              <a:spLocks noChangeArrowheads="1"/>
            </p:cNvSpPr>
            <p:nvPr/>
          </p:nvSpPr>
          <p:spPr bwMode="auto">
            <a:xfrm>
              <a:off x="1554" y="326"/>
              <a:ext cx="370" cy="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6600" b="1" dirty="0">
                  <a:solidFill>
                    <a:schemeClr val="tx2"/>
                  </a:solidFill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2800" b="1" i="1" dirty="0">
                <a:solidFill>
                  <a:srgbClr val="000099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7742238" y="3709988"/>
            <a:ext cx="6381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3600" b="1" i="1">
                <a:latin typeface="+mn-lt"/>
                <a:ea typeface="楷体_GB2312" pitchFamily="49" charset="-122"/>
              </a:rPr>
              <a:t>L</a:t>
            </a:r>
            <a:r>
              <a:rPr kumimoji="1" lang="en-US" altLang="zh-CN" sz="3600" b="1" baseline="-25000">
                <a:latin typeface="+mn-lt"/>
                <a:ea typeface="楷体_GB2312" pitchFamily="49" charset="-122"/>
              </a:rPr>
              <a:t>1</a:t>
            </a:r>
            <a:endParaRPr kumimoji="1" lang="en-US" altLang="zh-CN" sz="3600" b="1" i="1">
              <a:latin typeface="+mn-lt"/>
              <a:ea typeface="楷体_GB2312" pitchFamily="49" charset="-122"/>
            </a:endParaRPr>
          </a:p>
        </p:txBody>
      </p:sp>
      <p:grpSp>
        <p:nvGrpSpPr>
          <p:cNvPr id="5" name="Group 36"/>
          <p:cNvGrpSpPr/>
          <p:nvPr/>
        </p:nvGrpSpPr>
        <p:grpSpPr bwMode="auto">
          <a:xfrm>
            <a:off x="6505575" y="2724150"/>
            <a:ext cx="1704975" cy="1066800"/>
            <a:chOff x="3984" y="672"/>
            <a:chExt cx="1074" cy="672"/>
          </a:xfrm>
        </p:grpSpPr>
        <p:cxnSp>
          <p:nvCxnSpPr>
            <p:cNvPr id="7211" name="AutoShape 37"/>
            <p:cNvCxnSpPr>
              <a:cxnSpLocks noChangeShapeType="1"/>
            </p:cNvCxnSpPr>
            <p:nvPr/>
          </p:nvCxnSpPr>
          <p:spPr bwMode="auto">
            <a:xfrm rot="5400000" flipH="1" flipV="1">
              <a:off x="4228" y="428"/>
              <a:ext cx="585" cy="1074"/>
            </a:xfrm>
            <a:prstGeom prst="curvedConnector3">
              <a:avLst>
                <a:gd name="adj1" fmla="val -36069"/>
              </a:avLst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0" name="Line 38"/>
            <p:cNvSpPr>
              <a:spLocks noChangeShapeType="1"/>
            </p:cNvSpPr>
            <p:nvPr/>
          </p:nvSpPr>
          <p:spPr bwMode="auto">
            <a:xfrm flipV="1">
              <a:off x="4800" y="1248"/>
              <a:ext cx="48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70695" name="Object 5"/>
          <p:cNvGraphicFramePr>
            <a:graphicFrameLocks noChangeAspect="1"/>
          </p:cNvGraphicFramePr>
          <p:nvPr/>
        </p:nvGraphicFramePr>
        <p:xfrm>
          <a:off x="6924675" y="3919538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5" name="公式" r:id="rId3" imgW="304800" imgH="419100" progId="Equation.3">
                  <p:embed/>
                </p:oleObj>
              </mc:Choice>
              <mc:Fallback>
                <p:oleObj name="公式" r:id="rId3" imgW="304800" imgH="419100" progId="Equation.3">
                  <p:embed/>
                  <p:pic>
                    <p:nvPicPr>
                      <p:cNvPr id="0" name="图片 110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3919538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6" name="Oval 40"/>
          <p:cNvSpPr>
            <a:spLocks noChangeArrowheads="1"/>
          </p:cNvSpPr>
          <p:nvPr/>
        </p:nvSpPr>
        <p:spPr bwMode="auto">
          <a:xfrm>
            <a:off x="6972300" y="38481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38138" y="2438400"/>
            <a:ext cx="8458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若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沿任意闭合路径运动一周，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0706" name="AutoShape 50"/>
          <p:cNvSpPr>
            <a:spLocks noChangeArrowheads="1"/>
          </p:cNvSpPr>
          <p:nvPr/>
        </p:nvSpPr>
        <p:spPr bwMode="auto">
          <a:xfrm>
            <a:off x="2608263" y="4641850"/>
            <a:ext cx="1611312" cy="762000"/>
          </a:xfrm>
          <a:prstGeom prst="wedgeRoundRectCallout">
            <a:avLst>
              <a:gd name="adj1" fmla="val -15535"/>
              <a:gd name="adj2" fmla="val 100145"/>
              <a:gd name="adj3" fmla="val 16667"/>
            </a:avLst>
          </a:prstGeom>
          <a:solidFill>
            <a:srgbClr val="FFCC00">
              <a:alpha val="18823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/>
          <a:lstStyle/>
          <a:p>
            <a:pPr algn="ctr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6" name="Group 66"/>
          <p:cNvGrpSpPr/>
          <p:nvPr/>
        </p:nvGrpSpPr>
        <p:grpSpPr bwMode="auto">
          <a:xfrm>
            <a:off x="963613" y="1485900"/>
            <a:ext cx="3402013" cy="1003300"/>
            <a:chOff x="607" y="936"/>
            <a:chExt cx="2143" cy="632"/>
          </a:xfrm>
        </p:grpSpPr>
        <p:graphicFrame>
          <p:nvGraphicFramePr>
            <p:cNvPr id="7175" name="Object 6"/>
            <p:cNvGraphicFramePr>
              <a:graphicFrameLocks noChangeAspect="1"/>
            </p:cNvGraphicFramePr>
            <p:nvPr/>
          </p:nvGraphicFramePr>
          <p:xfrm>
            <a:off x="607" y="936"/>
            <a:ext cx="2143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6" name="Equation" r:id="rId5" imgW="34442400" imgH="7924800" progId="Equation.DSMT4">
                    <p:embed/>
                  </p:oleObj>
                </mc:Choice>
                <mc:Fallback>
                  <p:oleObj name="Equation" r:id="rId5" imgW="34442400" imgH="7924800" progId="Equation.DSMT4">
                    <p:embed/>
                    <p:pic>
                      <p:nvPicPr>
                        <p:cNvPr id="0" name="图片 1106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936"/>
                          <a:ext cx="2143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7"/>
            <p:cNvGraphicFramePr>
              <a:graphicFrameLocks noChangeAspect="1"/>
            </p:cNvGraphicFramePr>
            <p:nvPr/>
          </p:nvGraphicFramePr>
          <p:xfrm>
            <a:off x="624" y="1356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7" name="Equation" r:id="rId7" imgW="355600" imgH="431800" progId="Equation.3">
                    <p:embed/>
                  </p:oleObj>
                </mc:Choice>
                <mc:Fallback>
                  <p:oleObj name="Equation" r:id="rId7" imgW="355600" imgH="431800" progId="Equation.3">
                    <p:embed/>
                    <p:pic>
                      <p:nvPicPr>
                        <p:cNvPr id="0" name="图片 1106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56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8"/>
            <p:cNvGraphicFramePr>
              <a:graphicFrameLocks noChangeAspect="1"/>
            </p:cNvGraphicFramePr>
            <p:nvPr/>
          </p:nvGraphicFramePr>
          <p:xfrm>
            <a:off x="1788" y="1356"/>
            <a:ext cx="18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8" name="Equation" r:id="rId9" imgW="381000" imgH="431800" progId="Equation.3">
                    <p:embed/>
                  </p:oleObj>
                </mc:Choice>
                <mc:Fallback>
                  <p:oleObj name="Equation" r:id="rId9" imgW="381000" imgH="431800" progId="Equation.3">
                    <p:embed/>
                    <p:pic>
                      <p:nvPicPr>
                        <p:cNvPr id="0" name="图片 1106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1356"/>
                          <a:ext cx="18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5"/>
          <p:cNvGrpSpPr/>
          <p:nvPr/>
        </p:nvGrpSpPr>
        <p:grpSpPr bwMode="auto">
          <a:xfrm>
            <a:off x="6388100" y="1762125"/>
            <a:ext cx="1792288" cy="1854200"/>
            <a:chOff x="4024" y="1110"/>
            <a:chExt cx="1129" cy="1168"/>
          </a:xfrm>
        </p:grpSpPr>
        <p:cxnSp>
          <p:nvCxnSpPr>
            <p:cNvPr id="7208" name="AutoShape 76"/>
            <p:cNvCxnSpPr>
              <a:cxnSpLocks noChangeShapeType="1"/>
            </p:cNvCxnSpPr>
            <p:nvPr/>
          </p:nvCxnSpPr>
          <p:spPr bwMode="auto">
            <a:xfrm rot="-5400000" flipH="1" flipV="1">
              <a:off x="4323" y="1449"/>
              <a:ext cx="585" cy="1074"/>
            </a:xfrm>
            <a:prstGeom prst="curvedConnector3">
              <a:avLst>
                <a:gd name="adj1" fmla="val -36069"/>
              </a:avLst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7" name="Line 77"/>
            <p:cNvSpPr>
              <a:spLocks noChangeShapeType="1"/>
            </p:cNvSpPr>
            <p:nvPr/>
          </p:nvSpPr>
          <p:spPr bwMode="auto">
            <a:xfrm rot="10800000" flipV="1">
              <a:off x="4289" y="1607"/>
              <a:ext cx="48" cy="9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7138" name="Rectangle 78"/>
            <p:cNvSpPr>
              <a:spLocks noChangeArrowheads="1"/>
            </p:cNvSpPr>
            <p:nvPr/>
          </p:nvSpPr>
          <p:spPr bwMode="auto">
            <a:xfrm>
              <a:off x="4024" y="1110"/>
              <a:ext cx="402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600" b="1" i="1" dirty="0">
                  <a:latin typeface="+mn-lt"/>
                  <a:ea typeface="楷体_GB2312" pitchFamily="49" charset="-122"/>
                </a:rPr>
                <a:t>L</a:t>
              </a:r>
              <a:r>
                <a:rPr kumimoji="1" lang="en-US" altLang="zh-CN" sz="3600" b="1" baseline="-25000" dirty="0">
                  <a:latin typeface="+mn-lt"/>
                  <a:ea typeface="楷体_GB2312" pitchFamily="49" charset="-122"/>
                </a:rPr>
                <a:t>2</a:t>
              </a:r>
              <a:endParaRPr kumimoji="1" lang="en-US" altLang="zh-CN" sz="3600" b="1" i="1" baseline="-25000" dirty="0"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8" name="Group 84"/>
          <p:cNvGrpSpPr/>
          <p:nvPr/>
        </p:nvGrpSpPr>
        <p:grpSpPr bwMode="auto">
          <a:xfrm>
            <a:off x="6705600" y="2209800"/>
            <a:ext cx="1524000" cy="685800"/>
            <a:chOff x="4224" y="1392"/>
            <a:chExt cx="960" cy="432"/>
          </a:xfrm>
        </p:grpSpPr>
        <p:sp>
          <p:nvSpPr>
            <p:cNvPr id="47134" name="Rectangle 82"/>
            <p:cNvSpPr>
              <a:spLocks noChangeArrowheads="1"/>
            </p:cNvSpPr>
            <p:nvPr/>
          </p:nvSpPr>
          <p:spPr bwMode="auto">
            <a:xfrm>
              <a:off x="4992" y="1392"/>
              <a:ext cx="192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7135" name="Rectangle 83"/>
            <p:cNvSpPr>
              <a:spLocks noChangeArrowheads="1"/>
            </p:cNvSpPr>
            <p:nvPr/>
          </p:nvSpPr>
          <p:spPr bwMode="auto">
            <a:xfrm>
              <a:off x="4224" y="1584"/>
              <a:ext cx="144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9" name="Group 79"/>
          <p:cNvGrpSpPr/>
          <p:nvPr/>
        </p:nvGrpSpPr>
        <p:grpSpPr bwMode="auto">
          <a:xfrm>
            <a:off x="6475413" y="2551113"/>
            <a:ext cx="1704975" cy="1065212"/>
            <a:chOff x="4079" y="1607"/>
            <a:chExt cx="1074" cy="671"/>
          </a:xfrm>
        </p:grpSpPr>
        <p:cxnSp>
          <p:nvCxnSpPr>
            <p:cNvPr id="7204" name="AutoShape 80"/>
            <p:cNvCxnSpPr>
              <a:cxnSpLocks noChangeShapeType="1"/>
            </p:cNvCxnSpPr>
            <p:nvPr/>
          </p:nvCxnSpPr>
          <p:spPr bwMode="auto">
            <a:xfrm rot="-5400000" flipH="1" flipV="1">
              <a:off x="4323" y="1449"/>
              <a:ext cx="585" cy="1074"/>
            </a:xfrm>
            <a:prstGeom prst="curvedConnector3">
              <a:avLst>
                <a:gd name="adj1" fmla="val -36069"/>
              </a:avLst>
            </a:prstGeom>
            <a:noFill/>
            <a:ln w="34925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3" name="Line 81"/>
            <p:cNvSpPr>
              <a:spLocks noChangeShapeType="1"/>
            </p:cNvSpPr>
            <p:nvPr/>
          </p:nvSpPr>
          <p:spPr bwMode="auto">
            <a:xfrm rot="10800000" flipV="1">
              <a:off x="4289" y="1607"/>
              <a:ext cx="48" cy="96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 type="none" w="lg" len="med"/>
              <a:tailEnd type="arrow" w="lg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10" name="组合 44"/>
          <p:cNvGrpSpPr/>
          <p:nvPr/>
        </p:nvGrpSpPr>
        <p:grpSpPr bwMode="auto">
          <a:xfrm>
            <a:off x="2027238" y="3727450"/>
            <a:ext cx="2287587" cy="750888"/>
            <a:chOff x="2027238" y="3727450"/>
            <a:chExt cx="2287587" cy="750888"/>
          </a:xfrm>
        </p:grpSpPr>
        <p:graphicFrame>
          <p:nvGraphicFramePr>
            <p:cNvPr id="70668" name="Object 2"/>
            <p:cNvGraphicFramePr>
              <a:graphicFrameLocks noChangeAspect="1"/>
            </p:cNvGraphicFramePr>
            <p:nvPr/>
          </p:nvGraphicFramePr>
          <p:xfrm>
            <a:off x="2027238" y="3727450"/>
            <a:ext cx="2287587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9" name="Equation" r:id="rId11" imgW="21336000" imgH="7010400" progId="Equation.DSMT4">
                    <p:embed/>
                  </p:oleObj>
                </mc:Choice>
                <mc:Fallback>
                  <p:oleObj name="Equation" r:id="rId11" imgW="21336000" imgH="7010400" progId="Equation.DSMT4">
                    <p:embed/>
                    <p:pic>
                      <p:nvPicPr>
                        <p:cNvPr id="0" name="图片 110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238" y="3727450"/>
                          <a:ext cx="2287587" cy="750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椭圆 43"/>
            <p:cNvSpPr>
              <a:spLocks noChangeArrowheads="1"/>
            </p:cNvSpPr>
            <p:nvPr/>
          </p:nvSpPr>
          <p:spPr bwMode="auto">
            <a:xfrm>
              <a:off x="2757267" y="4009292"/>
              <a:ext cx="182880" cy="21101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组合 46"/>
          <p:cNvGrpSpPr/>
          <p:nvPr/>
        </p:nvGrpSpPr>
        <p:grpSpPr bwMode="auto">
          <a:xfrm>
            <a:off x="2713038" y="4641850"/>
            <a:ext cx="2092325" cy="773113"/>
            <a:chOff x="2713038" y="4641850"/>
            <a:chExt cx="2092325" cy="773113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2713038" y="4641850"/>
            <a:ext cx="2092325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40" name="Equation" r:id="rId13" imgW="18592800" imgH="7315200" progId="Equation.DSMT4">
                    <p:embed/>
                  </p:oleObj>
                </mc:Choice>
                <mc:Fallback>
                  <p:oleObj name="Equation" r:id="rId13" imgW="18592800" imgH="7315200" progId="Equation.DSMT4">
                    <p:embed/>
                    <p:pic>
                      <p:nvPicPr>
                        <p:cNvPr id="0" name="图片 1106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3038" y="4641850"/>
                          <a:ext cx="2092325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B5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2" name="椭圆 45"/>
            <p:cNvSpPr>
              <a:spLocks noChangeArrowheads="1"/>
            </p:cNvSpPr>
            <p:nvPr/>
          </p:nvSpPr>
          <p:spPr bwMode="auto">
            <a:xfrm>
              <a:off x="2750519" y="4921347"/>
              <a:ext cx="182880" cy="21101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组合 46"/>
          <p:cNvGrpSpPr/>
          <p:nvPr/>
        </p:nvGrpSpPr>
        <p:grpSpPr bwMode="auto">
          <a:xfrm>
            <a:off x="5699125" y="4803775"/>
            <a:ext cx="2778125" cy="773113"/>
            <a:chOff x="2702646" y="4641851"/>
            <a:chExt cx="2778125" cy="773113"/>
          </a:xfrm>
        </p:grpSpPr>
        <p:graphicFrame>
          <p:nvGraphicFramePr>
            <p:cNvPr id="70682" name="Object 48"/>
            <p:cNvGraphicFramePr>
              <a:graphicFrameLocks noChangeAspect="1"/>
            </p:cNvGraphicFramePr>
            <p:nvPr/>
          </p:nvGraphicFramePr>
          <p:xfrm>
            <a:off x="2702646" y="4641851"/>
            <a:ext cx="2778125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41" name="Equation" r:id="rId15" imgW="24688800" imgH="7315200" progId="Equation.DSMT4">
                    <p:embed/>
                  </p:oleObj>
                </mc:Choice>
                <mc:Fallback>
                  <p:oleObj name="Equation" r:id="rId15" imgW="24688800" imgH="7315200" progId="Equation.DSMT4">
                    <p:embed/>
                    <p:pic>
                      <p:nvPicPr>
                        <p:cNvPr id="0" name="图片 110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646" y="4641851"/>
                          <a:ext cx="2778125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B5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椭圆 45"/>
            <p:cNvSpPr>
              <a:spLocks noChangeArrowheads="1"/>
            </p:cNvSpPr>
            <p:nvPr/>
          </p:nvSpPr>
          <p:spPr bwMode="auto">
            <a:xfrm>
              <a:off x="2750519" y="4921347"/>
              <a:ext cx="182880" cy="21101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5548313" y="5756275"/>
            <a:ext cx="35956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保守力的环流为零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75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7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nimBg="1" autoUpdateAnimBg="0"/>
      <p:bldP spid="70661" grpId="0" autoUpdateAnimBg="0"/>
      <p:bldP spid="70666" grpId="0" autoUpdateAnimBg="0"/>
      <p:bldP spid="70667" grpId="0" autoUpdateAnimBg="0"/>
      <p:bldP spid="70683" grpId="0" autoUpdateAnimBg="0"/>
      <p:bldP spid="70690" grpId="0" autoUpdateAnimBg="0"/>
      <p:bldP spid="70696" grpId="0" animBg="1"/>
      <p:bldP spid="70704" grpId="0" autoUpdateAnimBg="0"/>
      <p:bldP spid="70706" grpId="0" animBg="1" autoUpdateAnimBg="0"/>
      <p:bldP spid="5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4CB7FC0-FA79-4641-B063-BC6EEA69AA23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051175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CC9900"/>
            </a:solidFill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latin typeface="+mn-lt"/>
                <a:ea typeface="楷体_GB2312" pitchFamily="49" charset="-122"/>
              </a:rPr>
              <a:t>静电场环路定理：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401763" y="2586038"/>
            <a:ext cx="7086600" cy="9461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若一矢量场的任意环路积分始终为0，则称该矢量场为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无旋场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36550" y="4759325"/>
            <a:ext cx="3886200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静电场基本性质：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2710" name="AutoShape 6"/>
          <p:cNvSpPr/>
          <p:nvPr/>
        </p:nvSpPr>
        <p:spPr bwMode="auto">
          <a:xfrm>
            <a:off x="885825" y="5513388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1152525" y="5318125"/>
            <a:ext cx="25733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高斯定理：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5859463" y="5294313"/>
            <a:ext cx="25971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———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有源场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136650" y="6065838"/>
            <a:ext cx="26717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环路定理：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5880100" y="6018213"/>
            <a:ext cx="2555875" cy="523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———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无旋场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3617913" y="1425575"/>
            <a:ext cx="51054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或：沿闭合路径移动单位正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 电荷，电场力作功为0。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25438" y="2763838"/>
            <a:ext cx="814387" cy="522287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注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3657600" y="228600"/>
            <a:ext cx="4965700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在静电场中，场强沿任意闭合路径的线积分等于零。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709613" y="2066925"/>
            <a:ext cx="2743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或称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环流定理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854075" y="1096963"/>
            <a:ext cx="2093913" cy="773112"/>
            <a:chOff x="2711450" y="4641850"/>
            <a:chExt cx="2093913" cy="773113"/>
          </a:xfrm>
        </p:grpSpPr>
        <p:graphicFrame>
          <p:nvGraphicFramePr>
            <p:cNvPr id="65562" name="Object 4"/>
            <p:cNvGraphicFramePr>
              <a:graphicFrameLocks noChangeAspect="1"/>
            </p:cNvGraphicFramePr>
            <p:nvPr/>
          </p:nvGraphicFramePr>
          <p:xfrm>
            <a:off x="2711450" y="4641850"/>
            <a:ext cx="2093913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1" name="Equation" r:id="rId1" imgW="774065" imgH="304800" progId="Equation.DSMT4">
                    <p:embed/>
                  </p:oleObj>
                </mc:Choice>
                <mc:Fallback>
                  <p:oleObj name="Equation" r:id="rId1" imgW="774065" imgH="304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450" y="4641850"/>
                          <a:ext cx="2093913" cy="773113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30196"/>
                          </a:srgbClr>
                        </a:solidFill>
                        <a:ln w="158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3" name="椭圆 20"/>
            <p:cNvSpPr>
              <a:spLocks noChangeArrowheads="1"/>
            </p:cNvSpPr>
            <p:nvPr/>
          </p:nvSpPr>
          <p:spPr bwMode="auto">
            <a:xfrm>
              <a:off x="2772821" y="4921347"/>
              <a:ext cx="182880" cy="211016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800" b="1"/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2935288" y="5083175"/>
            <a:ext cx="2841625" cy="1092200"/>
            <a:chOff x="2922486" y="4902200"/>
            <a:chExt cx="2841625" cy="1092200"/>
          </a:xfrm>
        </p:grpSpPr>
        <p:graphicFrame>
          <p:nvGraphicFramePr>
            <p:cNvPr id="65560" name="Object 3"/>
            <p:cNvGraphicFramePr>
              <a:graphicFrameLocks noChangeAspect="1"/>
            </p:cNvGraphicFramePr>
            <p:nvPr/>
          </p:nvGraphicFramePr>
          <p:xfrm>
            <a:off x="2922486" y="4902200"/>
            <a:ext cx="2841625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2" name="Equation" r:id="rId3" imgW="1155065" imgH="444500" progId="Equation.DSMT4">
                    <p:embed/>
                  </p:oleObj>
                </mc:Choice>
                <mc:Fallback>
                  <p:oleObj name="Equation" r:id="rId3" imgW="1155065" imgH="4445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486" y="4902200"/>
                          <a:ext cx="2841625" cy="1092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1" name="椭圆 21"/>
            <p:cNvSpPr>
              <a:spLocks noChangeArrowheads="1"/>
            </p:cNvSpPr>
            <p:nvPr/>
          </p:nvSpPr>
          <p:spPr bwMode="auto">
            <a:xfrm>
              <a:off x="2963863" y="5284788"/>
              <a:ext cx="182562" cy="211137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800" b="1"/>
            </a:p>
          </p:txBody>
        </p:sp>
      </p:grpSp>
      <p:grpSp>
        <p:nvGrpSpPr>
          <p:cNvPr id="5" name="组合 23"/>
          <p:cNvGrpSpPr/>
          <p:nvPr/>
        </p:nvGrpSpPr>
        <p:grpSpPr bwMode="auto">
          <a:xfrm>
            <a:off x="3030538" y="5959475"/>
            <a:ext cx="2093912" cy="773113"/>
            <a:chOff x="2711348" y="4641850"/>
            <a:chExt cx="2093912" cy="773113"/>
          </a:xfrm>
        </p:grpSpPr>
        <p:graphicFrame>
          <p:nvGraphicFramePr>
            <p:cNvPr id="65558" name="Object 19"/>
            <p:cNvGraphicFramePr>
              <a:graphicFrameLocks noChangeAspect="1"/>
            </p:cNvGraphicFramePr>
            <p:nvPr/>
          </p:nvGraphicFramePr>
          <p:xfrm>
            <a:off x="2711348" y="4641850"/>
            <a:ext cx="2093912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3" name="Equation" r:id="rId5" imgW="774065" imgH="304800" progId="Equation.DSMT4">
                    <p:embed/>
                  </p:oleObj>
                </mc:Choice>
                <mc:Fallback>
                  <p:oleObj name="Equation" r:id="rId5" imgW="774065" imgH="304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348" y="4641850"/>
                          <a:ext cx="2093912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>
                                  <a:alpha val="30196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9" name="椭圆 25"/>
            <p:cNvSpPr>
              <a:spLocks noChangeArrowheads="1"/>
            </p:cNvSpPr>
            <p:nvPr/>
          </p:nvSpPr>
          <p:spPr bwMode="auto">
            <a:xfrm>
              <a:off x="2754923" y="4921347"/>
              <a:ext cx="182880" cy="211016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800" b="1"/>
            </a:p>
          </p:txBody>
        </p:sp>
      </p:grp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23850" y="3532188"/>
            <a:ext cx="865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  <a:ea typeface="仿宋_GB2312" pitchFamily="49" charset="-122"/>
              </a:rPr>
              <a:t>环路定理可说明静电场中电场线的性质：</a:t>
            </a:r>
            <a:endParaRPr kumimoji="0" lang="zh-CN" altLang="en-US" sz="2800" b="1">
              <a:latin typeface="Arial" panose="020B0604020202020204" pitchFamily="34" charset="0"/>
              <a:ea typeface="仿宋_GB2312" pitchFamily="49" charset="-122"/>
            </a:endParaRPr>
          </a:p>
        </p:txBody>
      </p:sp>
      <p:grpSp>
        <p:nvGrpSpPr>
          <p:cNvPr id="25" name="Group 20"/>
          <p:cNvGrpSpPr/>
          <p:nvPr/>
        </p:nvGrpSpPr>
        <p:grpSpPr bwMode="auto">
          <a:xfrm>
            <a:off x="642938" y="4040188"/>
            <a:ext cx="8266112" cy="614362"/>
            <a:chOff x="295" y="3620"/>
            <a:chExt cx="5207" cy="387"/>
          </a:xfrm>
        </p:grpSpPr>
        <p:sp>
          <p:nvSpPr>
            <p:cNvPr id="65556" name="Text Box 16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33" y="3620"/>
              <a:ext cx="4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latin typeface="Arial" panose="020B0604020202020204" pitchFamily="34" charset="0"/>
                </a:rPr>
                <a:t>电场线不会形成闭合曲线。</a:t>
              </a:r>
              <a:endParaRPr kumimoji="0" lang="zh-CN" altLang="en-US" sz="2800" b="1">
                <a:latin typeface="Arial" panose="020B0604020202020204" pitchFamily="34" charset="0"/>
              </a:endParaRPr>
            </a:p>
          </p:txBody>
        </p:sp>
        <p:pic>
          <p:nvPicPr>
            <p:cNvPr id="65557" name="Picture 17" descr="dov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653"/>
              <a:ext cx="351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75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49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75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 autoUpdateAnimBg="0"/>
      <p:bldP spid="72708" grpId="0" animBg="1" autoUpdateAnimBg="0"/>
      <p:bldP spid="72709" grpId="0" animBg="1" autoUpdateAnimBg="0"/>
      <p:bldP spid="72710" grpId="0" animBg="1"/>
      <p:bldP spid="72711" grpId="0" autoUpdateAnimBg="0"/>
      <p:bldP spid="72713" grpId="0"/>
      <p:bldP spid="72715" grpId="0" autoUpdateAnimBg="0"/>
      <p:bldP spid="72716" grpId="0"/>
      <p:bldP spid="72717" grpId="0" autoUpdateAnimBg="0"/>
      <p:bldP spid="72718" grpId="0" animBg="1" autoUpdateAnimBg="0"/>
      <p:bldP spid="72744" grpId="0" autoUpdateAnimBg="0"/>
      <p:bldP spid="72745" grpId="0" autoUpdateAnimBg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0C38C1C-5F3F-48C0-869F-6F12EF03D153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979613" y="36513"/>
            <a:ext cx="5105400" cy="585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第5节  电势差和电势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14325" y="3362325"/>
            <a:ext cx="3327400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一.  电势差、电势   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80772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设在静电场中，点电荷经任意路径从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点到达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b 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点，电场力做功为:</a:t>
            </a:r>
            <a:endParaRPr kumimoji="1"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388938" y="5105400"/>
            <a:ext cx="8501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定义：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</a:rPr>
              <a:t>静电场力做的功等于静电势能的减少量：</a:t>
            </a:r>
            <a:endParaRPr lang="zh-CN" altLang="en-US" sz="2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6672" name="Object 2"/>
          <p:cNvGraphicFramePr>
            <a:graphicFrameLocks noChangeAspect="1"/>
          </p:cNvGraphicFramePr>
          <p:nvPr/>
        </p:nvGraphicFramePr>
        <p:xfrm>
          <a:off x="3429000" y="4419600"/>
          <a:ext cx="2333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Equation" r:id="rId1" imgW="1054100" imgH="330200" progId="Equation.3">
                  <p:embed/>
                </p:oleObj>
              </mc:Choice>
              <mc:Fallback>
                <p:oleObj name="Equation" r:id="rId1" imgW="10541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23336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 bwMode="auto">
          <a:xfrm>
            <a:off x="457200" y="990600"/>
            <a:ext cx="8229600" cy="519113"/>
            <a:chOff x="336" y="672"/>
            <a:chExt cx="5184" cy="327"/>
          </a:xfrm>
        </p:grpSpPr>
        <p:sp>
          <p:nvSpPr>
            <p:cNvPr id="67599" name="Text Box 36"/>
            <p:cNvSpPr txBox="1">
              <a:spLocks noChangeArrowheads="1"/>
            </p:cNvSpPr>
            <p:nvPr/>
          </p:nvSpPr>
          <p:spPr bwMode="auto">
            <a:xfrm>
              <a:off x="336" y="672"/>
              <a:ext cx="5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080808"/>
                  </a:solidFill>
                  <a:latin typeface="楷体_GB2312" pitchFamily="49" charset="-122"/>
                  <a:ea typeface="楷体_GB2312" pitchFamily="49" charset="-122"/>
                </a:rPr>
                <a:t>复习：保守力做功与路径无关       势能。</a:t>
              </a:r>
              <a:endParaRPr kumimoji="0" lang="en-US" altLang="zh-CN" sz="2800" b="1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0" name="AutoShape 37"/>
            <p:cNvSpPr>
              <a:spLocks noChangeArrowheads="1"/>
            </p:cNvSpPr>
            <p:nvPr/>
          </p:nvSpPr>
          <p:spPr bwMode="auto">
            <a:xfrm>
              <a:off x="3488" y="816"/>
              <a:ext cx="432" cy="48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56673" name="Object 3"/>
          <p:cNvGraphicFramePr>
            <a:graphicFrameLocks noChangeAspect="1"/>
          </p:cNvGraphicFramePr>
          <p:nvPr/>
        </p:nvGraphicFramePr>
        <p:xfrm>
          <a:off x="2700338" y="1474788"/>
          <a:ext cx="27606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9" name="Equation" r:id="rId3" imgW="1016000" imgH="241300" progId="Equation.3">
                  <p:embed/>
                </p:oleObj>
              </mc:Choice>
              <mc:Fallback>
                <p:oleObj name="Equation" r:id="rId3" imgW="10160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74788"/>
                        <a:ext cx="276066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/>
          <p:cNvGrpSpPr/>
          <p:nvPr/>
        </p:nvGrpSpPr>
        <p:grpSpPr bwMode="auto">
          <a:xfrm>
            <a:off x="457200" y="2133600"/>
            <a:ext cx="8077200" cy="1074738"/>
            <a:chOff x="288" y="1632"/>
            <a:chExt cx="5088" cy="677"/>
          </a:xfrm>
        </p:grpSpPr>
        <p:sp>
          <p:nvSpPr>
            <p:cNvPr id="67597" name="Text Box 40"/>
            <p:cNvSpPr txBox="1">
              <a:spLocks noChangeArrowheads="1"/>
            </p:cNvSpPr>
            <p:nvPr/>
          </p:nvSpPr>
          <p:spPr bwMode="auto">
            <a:xfrm>
              <a:off x="288" y="1632"/>
              <a:ext cx="5088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080808"/>
                  </a:solidFill>
                  <a:latin typeface="楷体_GB2312" pitchFamily="49" charset="-122"/>
                  <a:ea typeface="楷体_GB2312" pitchFamily="49" charset="-122"/>
                </a:rPr>
                <a:t>类似，静电场的保守性，即存在一个由电场中各</a:t>
              </a:r>
              <a:endParaRPr kumimoji="0" lang="zh-CN" altLang="en-US" sz="2800" b="1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080808"/>
                  </a:solidFill>
                  <a:latin typeface="楷体_GB2312" pitchFamily="49" charset="-122"/>
                  <a:ea typeface="楷体_GB2312" pitchFamily="49" charset="-122"/>
                </a:rPr>
                <a:t>点的位置所决定的标量函数</a:t>
              </a:r>
              <a:r>
                <a:rPr kumimoji="0" lang="zh-CN" altLang="en-US" sz="2800" b="1">
                  <a:solidFill>
                    <a:srgbClr val="080808"/>
                  </a:solidFill>
                  <a:latin typeface="Arial" panose="020B0604020202020204" pitchFamily="34" charset="0"/>
                </a:rPr>
                <a:t>          </a:t>
              </a:r>
              <a:r>
                <a:rPr kumimoji="0" lang="zh-CN" altLang="en-US" sz="2800" b="1">
                  <a:solidFill>
                    <a:srgbClr val="0000FF"/>
                  </a:solidFill>
                  <a:latin typeface="Arial" panose="020B0604020202020204" pitchFamily="34" charset="0"/>
                </a:rPr>
                <a:t>电势能</a:t>
              </a:r>
              <a:r>
                <a:rPr kumimoji="0" lang="zh-CN" altLang="en-US" sz="2800" b="1">
                  <a:latin typeface="Arial" panose="020B0604020202020204" pitchFamily="34" charset="0"/>
                </a:rPr>
                <a:t>。</a:t>
              </a:r>
              <a:endParaRPr kumimoji="0" lang="zh-CN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67598" name="AutoShape 41"/>
            <p:cNvSpPr>
              <a:spLocks noChangeArrowheads="1"/>
            </p:cNvSpPr>
            <p:nvPr/>
          </p:nvSpPr>
          <p:spPr bwMode="auto">
            <a:xfrm>
              <a:off x="3164" y="2125"/>
              <a:ext cx="432" cy="48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56674" name="Object 4"/>
          <p:cNvGraphicFramePr>
            <a:graphicFrameLocks noChangeAspect="1"/>
          </p:cNvGraphicFramePr>
          <p:nvPr/>
        </p:nvGraphicFramePr>
        <p:xfrm>
          <a:off x="2132013" y="5724525"/>
          <a:ext cx="44640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5" imgW="1714500" imgH="330200" progId="Equation.3">
                  <p:embed/>
                </p:oleObj>
              </mc:Choice>
              <mc:Fallback>
                <p:oleObj name="Equation" r:id="rId5" imgW="17145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5724525"/>
                        <a:ext cx="4464050" cy="860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>
                        <a:outerShdw dist="63500" dir="7612194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0" y="552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  <a:latin typeface="Arial" panose="020B0604020202020204" pitchFamily="34" charset="0"/>
              </a:rPr>
              <a:t>Electric Potential Difference and </a:t>
            </a:r>
            <a:r>
              <a:rPr kumimoji="0"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Electric Potential </a:t>
            </a:r>
            <a:endParaRPr kumimoji="0" lang="en-US" altLang="zh-CN" sz="2800" b="1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5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75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67" grpId="0" animBg="1" autoUpdateAnimBg="0"/>
      <p:bldP spid="88070" grpId="0" autoUpdateAnimBg="0"/>
      <p:bldP spid="88077" grpId="0" autoUpdateAnimBg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17FDED1-F05B-4811-9250-5F007F9A3993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509838" y="2143125"/>
            <a:ext cx="5181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电场在该点的电势</a:t>
            </a:r>
            <a:endParaRPr kumimoji="1" lang="en-US" altLang="zh-CN" sz="2800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0183" name="Rectangle 4"/>
          <p:cNvSpPr>
            <a:spLocks noChangeArrowheads="1"/>
          </p:cNvSpPr>
          <p:nvPr/>
        </p:nvSpPr>
        <p:spPr bwMode="auto">
          <a:xfrm>
            <a:off x="1147763" y="1616075"/>
            <a:ext cx="1841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1" lang="zh-CN" altLang="en-US" sz="2800" b="1">
              <a:latin typeface="+mn-lt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68313" y="5300663"/>
            <a:ext cx="7594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显然，</a:t>
            </a:r>
            <a:r>
              <a:rPr kumimoji="1"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场强总是从电势高处指向电势低处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。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457200" y="4648200"/>
            <a:ext cx="8077200" cy="52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即：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将单位正电荷从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静电场力作的功。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4965700" y="490538"/>
            <a:ext cx="2133600" cy="538162"/>
          </a:xfrm>
          <a:prstGeom prst="rect">
            <a:avLst/>
          </a:prstGeom>
          <a:solidFill>
            <a:srgbClr val="DDDDDD"/>
          </a:solidFill>
          <a:ln w="19050">
            <a:solidFill>
              <a:schemeClr val="bg2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latin typeface="+mn-lt"/>
                <a:ea typeface="楷体_GB2312" pitchFamily="49" charset="-122"/>
              </a:rPr>
              <a:t>与路径无关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304800" y="2819400"/>
            <a:ext cx="8153400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若：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、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两点的电势分别为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V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、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V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则两点间的电势差为：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35182" name="Object 2"/>
          <p:cNvGraphicFramePr>
            <a:graphicFrameLocks noChangeAspect="1"/>
          </p:cNvGraphicFramePr>
          <p:nvPr/>
        </p:nvGraphicFramePr>
        <p:xfrm>
          <a:off x="3181350" y="3657600"/>
          <a:ext cx="2819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1" imgW="1129665" imgH="330200" progId="Equation.3">
                  <p:embed/>
                </p:oleObj>
              </mc:Choice>
              <mc:Fallback>
                <p:oleObj name="Equation" r:id="rId1" imgW="1129665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657600"/>
                        <a:ext cx="2819400" cy="8239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3" name="Object 3"/>
          <p:cNvGraphicFramePr>
            <a:graphicFrameLocks noChangeAspect="1"/>
          </p:cNvGraphicFramePr>
          <p:nvPr/>
        </p:nvGraphicFramePr>
        <p:xfrm>
          <a:off x="1079500" y="338138"/>
          <a:ext cx="291465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3" imgW="1256665" imgH="444500" progId="Equation.3">
                  <p:embed/>
                </p:oleObj>
              </mc:Choice>
              <mc:Fallback>
                <p:oleObj name="Equation" r:id="rId3" imgW="1256665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38138"/>
                        <a:ext cx="291465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/>
          <p:nvPr/>
        </p:nvGrpSpPr>
        <p:grpSpPr bwMode="auto">
          <a:xfrm>
            <a:off x="884238" y="1412875"/>
            <a:ext cx="7218362" cy="963613"/>
            <a:chOff x="557" y="890"/>
            <a:chExt cx="4547" cy="607"/>
          </a:xfrm>
        </p:grpSpPr>
        <p:sp>
          <p:nvSpPr>
            <p:cNvPr id="50191" name="Text Box 36"/>
            <p:cNvSpPr txBox="1">
              <a:spLocks noChangeArrowheads="1"/>
            </p:cNvSpPr>
            <p:nvPr/>
          </p:nvSpPr>
          <p:spPr bwMode="auto">
            <a:xfrm>
              <a:off x="960" y="960"/>
              <a:ext cx="4144" cy="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是由场点的位置确定的标量函数。</a:t>
              </a:r>
              <a:endParaRPr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69647" name="Object 4"/>
            <p:cNvGraphicFramePr>
              <a:graphicFrameLocks noChangeAspect="1"/>
            </p:cNvGraphicFramePr>
            <p:nvPr/>
          </p:nvGraphicFramePr>
          <p:xfrm>
            <a:off x="557" y="890"/>
            <a:ext cx="365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7" name="公式" r:id="rId5" imgW="228600" imgH="381000" progId="Equation.3">
                    <p:embed/>
                  </p:oleObj>
                </mc:Choice>
                <mc:Fallback>
                  <p:oleObj name="公式" r:id="rId5" imgW="228600" imgH="381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890"/>
                          <a:ext cx="365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211" name="AutoShape 43"/>
          <p:cNvSpPr>
            <a:spLocks noChangeArrowheads="1"/>
          </p:cNvSpPr>
          <p:nvPr/>
        </p:nvSpPr>
        <p:spPr bwMode="auto">
          <a:xfrm>
            <a:off x="4102100" y="649288"/>
            <a:ext cx="647700" cy="287337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CC99FF">
              <a:alpha val="50195"/>
            </a:srgb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35213" name="AutoShape 45"/>
          <p:cNvSpPr>
            <a:spLocks noChangeArrowheads="1"/>
          </p:cNvSpPr>
          <p:nvPr/>
        </p:nvSpPr>
        <p:spPr bwMode="auto">
          <a:xfrm>
            <a:off x="827088" y="1484313"/>
            <a:ext cx="720725" cy="865187"/>
          </a:xfrm>
          <a:prstGeom prst="wedgeRectCallout">
            <a:avLst>
              <a:gd name="adj1" fmla="val 148875"/>
              <a:gd name="adj2" fmla="val 42854"/>
            </a:avLst>
          </a:prstGeom>
          <a:solidFill>
            <a:srgbClr val="FFCC00">
              <a:alpha val="18823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3" grpId="0" autoUpdateAnimBg="0"/>
      <p:bldP spid="135174" grpId="0" autoUpdateAnimBg="0"/>
      <p:bldP spid="135180" grpId="0" animBg="1" autoUpdateAnimBg="0"/>
      <p:bldP spid="135181" grpId="0"/>
      <p:bldP spid="135211" grpId="0" animBg="1"/>
      <p:bldP spid="1352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2D77EF-5826-436F-979C-20239F3E300A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33375" y="3255963"/>
            <a:ext cx="7086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/>
                <a:ea typeface="楷体_GB2312" pitchFamily="49" charset="-122"/>
              </a:rPr>
              <a:t>电势</a:t>
            </a:r>
            <a:r>
              <a:rPr kumimoji="1" lang="zh-CN" altLang="zh-CN" sz="2800" b="1">
                <a:solidFill>
                  <a:srgbClr val="FF3300"/>
                </a:solidFill>
                <a:latin typeface="Times New Roman" panose="02020603050405020304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/>
                <a:ea typeface="楷体_GB2312" pitchFamily="49" charset="-122"/>
              </a:rPr>
              <a:t>定义：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333375" y="4094163"/>
            <a:ext cx="8229600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电场中任意点</a:t>
            </a:r>
            <a:r>
              <a:rPr kumimoji="1" lang="en-US" altLang="zh-CN" sz="2800" b="1" i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的电势为：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/>
                <a:ea typeface="楷体_GB2312" pitchFamily="49" charset="-122"/>
              </a:rPr>
              <a:t>将单位正电荷从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/>
                <a:ea typeface="楷体_GB2312" pitchFamily="49" charset="-122"/>
              </a:rPr>
              <a:t>点沿任意路径移到电势零点时，静电力所做的功。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333375" y="2341563"/>
            <a:ext cx="8382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但任意点的电势值是相对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电势零点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的。</a:t>
            </a:r>
            <a:endParaRPr kumimoji="1"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graphicFrame>
        <p:nvGraphicFramePr>
          <p:cNvPr id="90120" name="Object 2"/>
          <p:cNvGraphicFramePr>
            <a:graphicFrameLocks noChangeAspect="1"/>
          </p:cNvGraphicFramePr>
          <p:nvPr/>
        </p:nvGraphicFramePr>
        <p:xfrm>
          <a:off x="2619375" y="3105150"/>
          <a:ext cx="25257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1" imgW="989965" imgH="330200" progId="Equation.3">
                  <p:embed/>
                </p:oleObj>
              </mc:Choice>
              <mc:Fallback>
                <p:oleObj name="Equation" r:id="rId1" imgW="989965" imgH="330200" progId="Equation.3">
                  <p:embed/>
                  <p:pic>
                    <p:nvPicPr>
                      <p:cNvPr id="0" name="图片 111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105150"/>
                        <a:ext cx="2525713" cy="84137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8000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333375" y="5313363"/>
            <a:ext cx="8458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电势差和电势的单位相同：伏特(</a:t>
            </a:r>
            <a:r>
              <a:rPr kumimoji="1" lang="en-US" altLang="zh-CN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V</a:t>
            </a:r>
            <a:r>
              <a:rPr kumimoji="1" lang="en-US" altLang="zh-CN" sz="2800" b="1" i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或焦耳/库仑(</a:t>
            </a:r>
            <a:r>
              <a:rPr kumimoji="1" lang="en-US" altLang="zh-CN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J/C )</a:t>
            </a:r>
            <a:endParaRPr kumimoji="1" lang="en-US" altLang="zh-CN" sz="2800" b="1" i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2801938" y="236538"/>
            <a:ext cx="3451225" cy="788987"/>
            <a:chOff x="3298" y="96"/>
            <a:chExt cx="2174" cy="497"/>
          </a:xfrm>
        </p:grpSpPr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3840" y="104"/>
            <a:ext cx="1632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1" name="Equation" r:id="rId3" imgW="1129665" imgH="330200" progId="Equation.3">
                    <p:embed/>
                  </p:oleObj>
                </mc:Choice>
                <mc:Fallback>
                  <p:oleObj name="Equation" r:id="rId3" imgW="1129665" imgH="330200" progId="Equation.3">
                    <p:embed/>
                    <p:pic>
                      <p:nvPicPr>
                        <p:cNvPr id="0" name="图片 111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04"/>
                          <a:ext cx="1632" cy="477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3810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3298" y="96"/>
            <a:ext cx="537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2" name="剪辑" r:id="rId5" imgW="6565900" imgH="6070600" progId="MS_ClipArt_Gallery.2">
                    <p:embed/>
                  </p:oleObj>
                </mc:Choice>
                <mc:Fallback>
                  <p:oleObj name="剪辑" r:id="rId5" imgW="6565900" imgH="6070600" progId="MS_ClipArt_Gallery.2">
                    <p:embed/>
                    <p:pic>
                      <p:nvPicPr>
                        <p:cNvPr id="0" name="图片 111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96"/>
                          <a:ext cx="537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347663" y="1485900"/>
            <a:ext cx="78390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静电场中，任意两点间的电势差是确定的。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7" grpId="0" autoUpdateAnimBg="0"/>
      <p:bldP spid="90118" grpId="0" autoUpdateAnimBg="0"/>
      <p:bldP spid="90121" grpId="0" autoUpdateAnimBg="0"/>
      <p:bldP spid="901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234056-C775-443C-B8AE-7ACF3F832F6F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79388" y="244475"/>
            <a:ext cx="3336925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电势零点的选取：</a:t>
            </a:r>
            <a:endParaRPr kumimoji="1"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92163" name="AutoShape 3"/>
          <p:cNvSpPr/>
          <p:nvPr/>
        </p:nvSpPr>
        <p:spPr bwMode="auto">
          <a:xfrm>
            <a:off x="684213" y="1052513"/>
            <a:ext cx="442912" cy="2286000"/>
          </a:xfrm>
          <a:prstGeom prst="leftBrace">
            <a:avLst>
              <a:gd name="adj1" fmla="val 43011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solidFill>
                <a:srgbClr val="333333"/>
              </a:solidFill>
              <a:latin typeface="Times New Roman" panose="02020603050405020304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057275" y="906463"/>
            <a:ext cx="8294688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电荷分布在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/>
                <a:ea typeface="楷体_GB2312" pitchFamily="49" charset="-122"/>
              </a:rPr>
              <a:t>有限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空间，取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/>
                <a:ea typeface="楷体_GB2312" pitchFamily="49" charset="-122"/>
              </a:rPr>
              <a:t>无穷远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为 </a:t>
            </a:r>
            <a:r>
              <a:rPr kumimoji="1" lang="en-US" altLang="zh-CN" sz="2800" b="1" i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V= </a:t>
            </a:r>
            <a:r>
              <a:rPr kumimoji="1" lang="en-US" altLang="zh-CN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0 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点</a:t>
            </a:r>
            <a:endParaRPr kumimoji="1"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057275" y="2235200"/>
            <a:ext cx="7693025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电荷分布在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/>
                <a:ea typeface="楷体_GB2312" pitchFamily="49" charset="-122"/>
              </a:rPr>
              <a:t>无限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空间，取有限远点为</a:t>
            </a:r>
            <a:r>
              <a:rPr kumimoji="1" lang="en-US" altLang="zh-CN" sz="2800" b="1" i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V= </a:t>
            </a:r>
            <a:r>
              <a:rPr kumimoji="1" lang="en-US" altLang="zh-CN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0 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点</a:t>
            </a:r>
            <a:endParaRPr kumimoji="1"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057275" y="2876550"/>
            <a:ext cx="75771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一般工程上，选大地或设备外壳为</a:t>
            </a:r>
            <a:r>
              <a:rPr kumimoji="1" lang="en-US" altLang="zh-CN" sz="2800" b="1" i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V=</a:t>
            </a:r>
            <a:r>
              <a:rPr kumimoji="1" lang="en-US" altLang="zh-CN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点</a:t>
            </a:r>
            <a:endParaRPr kumimoji="1"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334963" y="3500438"/>
            <a:ext cx="8458200" cy="1031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/>
                <a:ea typeface="楷体_GB2312" pitchFamily="49" charset="-122"/>
              </a:rPr>
              <a:t>电势差与电势的零点选取无关，但电场中各点的电势却与零点选取有关。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371475" y="4664075"/>
            <a:ext cx="79248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当已知电势分布</a:t>
            </a:r>
            <a:r>
              <a:rPr kumimoji="1" lang="en-US" altLang="zh-CN" sz="2800" b="1" i="1" dirty="0">
                <a:solidFill>
                  <a:srgbClr val="FF3300"/>
                </a:solidFill>
                <a:latin typeface="Times New Roman" panose="02020603050405020304"/>
                <a:ea typeface="楷体_GB2312" pitchFamily="49" charset="-122"/>
              </a:rPr>
              <a:t>V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solidFill>
                  <a:srgbClr val="FF3300"/>
                </a:solidFill>
                <a:latin typeface="Times New Roman" panose="02020603050405020304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时，可用电势差求出电荷</a:t>
            </a:r>
            <a:r>
              <a:rPr kumimoji="1" lang="en-US" altLang="zh-CN" sz="2800" b="1" i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q </a:t>
            </a:r>
            <a:endParaRPr kumimoji="1" lang="en-US" altLang="zh-CN" sz="2800" b="1" i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在电场中移动时电场力所做的功：</a:t>
            </a:r>
            <a:endParaRPr kumimoji="1"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graphicFrame>
        <p:nvGraphicFramePr>
          <p:cNvPr id="92171" name="Object 2"/>
          <p:cNvGraphicFramePr>
            <a:graphicFrameLocks noChangeAspect="1"/>
          </p:cNvGraphicFramePr>
          <p:nvPr/>
        </p:nvGraphicFramePr>
        <p:xfrm>
          <a:off x="1828800" y="5743575"/>
          <a:ext cx="23780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8" name="Equation" r:id="rId1" imgW="889000" imgH="330200" progId="Equation.3">
                  <p:embed/>
                </p:oleObj>
              </mc:Choice>
              <mc:Fallback>
                <p:oleObj name="Equation" r:id="rId1" imgW="889000" imgH="330200" progId="Equation.3">
                  <p:embed/>
                  <p:pic>
                    <p:nvPicPr>
                      <p:cNvPr id="0" name="图片 112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43575"/>
                        <a:ext cx="23780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3"/>
          <p:cNvGraphicFramePr>
            <a:graphicFrameLocks noChangeAspect="1"/>
          </p:cNvGraphicFramePr>
          <p:nvPr/>
        </p:nvGraphicFramePr>
        <p:xfrm>
          <a:off x="4191000" y="5867400"/>
          <a:ext cx="228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Equation" r:id="rId3" imgW="774065" imgH="228600" progId="Equation.3">
                  <p:embed/>
                </p:oleObj>
              </mc:Choice>
              <mc:Fallback>
                <p:oleObj name="Equation" r:id="rId3" imgW="774065" imgH="228600" progId="Equation.3">
                  <p:embed/>
                  <p:pic>
                    <p:nvPicPr>
                      <p:cNvPr id="0" name="图片 112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867400"/>
                        <a:ext cx="2286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2" name="Group 19"/>
          <p:cNvGrpSpPr/>
          <p:nvPr/>
        </p:nvGrpSpPr>
        <p:grpSpPr bwMode="auto">
          <a:xfrm>
            <a:off x="4090989" y="82550"/>
            <a:ext cx="2835275" cy="800100"/>
            <a:chOff x="3822" y="72"/>
            <a:chExt cx="1786" cy="504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4234" y="88"/>
            <a:ext cx="137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0" name="Equation" r:id="rId5" imgW="23469600" imgH="7924800" progId="Equation.DSMT4">
                    <p:embed/>
                  </p:oleObj>
                </mc:Choice>
                <mc:Fallback>
                  <p:oleObj name="Equation" r:id="rId5" imgW="23469600" imgH="7924800" progId="Equation.DSMT4">
                    <p:embed/>
                    <p:pic>
                      <p:nvPicPr>
                        <p:cNvPr id="0" name="图片 1126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88"/>
                          <a:ext cx="1374" cy="4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303" name="Picture 15" descr="RY_14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2" y="72"/>
              <a:ext cx="370" cy="5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92180" name="Object 4"/>
          <p:cNvGraphicFramePr>
            <a:graphicFrameLocks noChangeAspect="1"/>
          </p:cNvGraphicFramePr>
          <p:nvPr/>
        </p:nvGraphicFramePr>
        <p:xfrm>
          <a:off x="3513138" y="1328738"/>
          <a:ext cx="22923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Equation" r:id="rId8" imgW="21031200" imgH="7924800" progId="Equation.DSMT4">
                  <p:embed/>
                </p:oleObj>
              </mc:Choice>
              <mc:Fallback>
                <p:oleObj name="Equation" r:id="rId8" imgW="21031200" imgH="7924800" progId="Equation.DSMT4">
                  <p:embed/>
                  <p:pic>
                    <p:nvPicPr>
                      <p:cNvPr id="0" name="图片 112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1328738"/>
                        <a:ext cx="22923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75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75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 autoUpdateAnimBg="0"/>
      <p:bldP spid="92163" grpId="0" animBg="1"/>
      <p:bldP spid="92164" grpId="0" autoUpdateAnimBg="0"/>
      <p:bldP spid="92165" grpId="0" autoUpdateAnimBg="0"/>
      <p:bldP spid="92166" grpId="0" autoUpdateAnimBg="0"/>
      <p:bldP spid="92169" grpId="0" animBg="1" autoUpdateAnimBg="0"/>
      <p:bldP spid="9217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9C80AC-ED13-4747-A03E-6D38B96ACEF1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95288" y="107156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3300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b="1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、按定义求</a:t>
            </a:r>
            <a:endParaRPr lang="zh-CN" altLang="en-US" sz="2800" b="1" smtClean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85750" y="349250"/>
            <a:ext cx="3403600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smtClean="0">
                <a:solidFill>
                  <a:srgbClr val="333333"/>
                </a:solidFill>
                <a:ea typeface="楷体_GB2312" pitchFamily="49" charset="-122"/>
              </a:rPr>
              <a:t>二. 电势的计算</a:t>
            </a:r>
            <a:endParaRPr kumimoji="1" lang="zh-CN" altLang="en-US" sz="2800" b="1" smtClean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639888" y="2379663"/>
            <a:ext cx="4114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smtClean="0">
                <a:solidFill>
                  <a:srgbClr val="333333"/>
                </a:solidFill>
              </a:rPr>
              <a:t>①</a:t>
            </a:r>
            <a:r>
              <a:rPr lang="zh-CN" altLang="en-US" sz="2800" b="1" smtClean="0">
                <a:solidFill>
                  <a:srgbClr val="333333"/>
                </a:solidFill>
                <a:ea typeface="楷体_GB2312" pitchFamily="49" charset="-122"/>
              </a:rPr>
              <a:t>明确电势零点；</a:t>
            </a:r>
            <a:endParaRPr lang="zh-CN" altLang="en-US" sz="2800" b="1" smtClean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639888" y="3065463"/>
            <a:ext cx="3276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smtClean="0">
                <a:solidFill>
                  <a:srgbClr val="333333"/>
                </a:solidFill>
              </a:rPr>
              <a:t>②</a:t>
            </a:r>
            <a:r>
              <a:rPr lang="zh-CN" altLang="en-US" sz="2800" b="1" smtClean="0">
                <a:solidFill>
                  <a:srgbClr val="333333"/>
                </a:solidFill>
                <a:ea typeface="楷体_GB2312" pitchFamily="49" charset="-122"/>
              </a:rPr>
              <a:t>求电场分布；</a:t>
            </a:r>
            <a:endParaRPr lang="zh-CN" altLang="en-US" sz="2800" b="1" smtClean="0">
              <a:solidFill>
                <a:srgbClr val="333333"/>
              </a:solidFill>
              <a:ea typeface="楷体_GB2312" pitchFamily="49" charset="-122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1639888" y="3598863"/>
            <a:ext cx="5638800" cy="908050"/>
            <a:chOff x="1008" y="2064"/>
            <a:chExt cx="3552" cy="572"/>
          </a:xfrm>
        </p:grpSpPr>
        <p:graphicFrame>
          <p:nvGraphicFramePr>
            <p:cNvPr id="13316" name="Object 4"/>
            <p:cNvGraphicFramePr>
              <a:graphicFrameLocks noChangeAspect="1"/>
            </p:cNvGraphicFramePr>
            <p:nvPr/>
          </p:nvGraphicFramePr>
          <p:xfrm>
            <a:off x="2064" y="2112"/>
            <a:ext cx="1616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8" name="Equation" r:id="rId1" imgW="1016000" imgH="330200" progId="Equation.3">
                    <p:embed/>
                  </p:oleObj>
                </mc:Choice>
                <mc:Fallback>
                  <p:oleObj name="Equation" r:id="rId1" imgW="1016000" imgH="330200" progId="Equation.3">
                    <p:embed/>
                    <p:pic>
                      <p:nvPicPr>
                        <p:cNvPr id="0" name="图片 1136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12"/>
                          <a:ext cx="1616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Text Box 14"/>
            <p:cNvSpPr txBox="1">
              <a:spLocks noChangeArrowheads="1"/>
            </p:cNvSpPr>
            <p:nvPr/>
          </p:nvSpPr>
          <p:spPr bwMode="auto">
            <a:xfrm>
              <a:off x="1008" y="2064"/>
              <a:ext cx="3552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</a:pPr>
              <a:r>
                <a:rPr lang="zh-CN" altLang="en-US" sz="2800" b="1" smtClean="0">
                  <a:solidFill>
                    <a:srgbClr val="333333"/>
                  </a:solidFill>
                </a:rPr>
                <a:t>③</a:t>
              </a:r>
              <a:r>
                <a:rPr lang="zh-CN" altLang="en-US" sz="2800" b="1" smtClean="0">
                  <a:solidFill>
                    <a:srgbClr val="333333"/>
                  </a:solidFill>
                  <a:ea typeface="楷体_GB2312" pitchFamily="49" charset="-122"/>
                </a:rPr>
                <a:t>由定义                            </a:t>
              </a:r>
              <a:r>
                <a:rPr lang="zh-CN" altLang="en-US" sz="2800" b="1" smtClean="0">
                  <a:solidFill>
                    <a:srgbClr val="333333"/>
                  </a:solidFill>
                </a:rPr>
                <a:t>, </a:t>
              </a:r>
              <a:endParaRPr lang="zh-CN" altLang="en-US" sz="2800" b="1" smtClean="0">
                <a:solidFill>
                  <a:srgbClr val="333333"/>
                </a:solidFill>
              </a:endParaRPr>
            </a:p>
          </p:txBody>
        </p:sp>
      </p:grp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496888" y="23844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smtClean="0">
                <a:solidFill>
                  <a:srgbClr val="333333"/>
                </a:solidFill>
                <a:ea typeface="楷体_GB2312" pitchFamily="49" charset="-122"/>
              </a:rPr>
              <a:t>步骤：</a:t>
            </a:r>
            <a:endParaRPr lang="zh-CN" altLang="en-US" sz="2800" b="1" smtClean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496888" y="1755775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333333"/>
                </a:solidFill>
                <a:ea typeface="楷体_GB2312" pitchFamily="49" charset="-122"/>
              </a:rPr>
              <a:t>条件：场强分布已知或易求。</a:t>
            </a:r>
            <a:endParaRPr lang="zh-CN" altLang="en-US" sz="2800" b="1" smtClean="0">
              <a:solidFill>
                <a:srgbClr val="333333"/>
              </a:solidFill>
              <a:ea typeface="楷体_GB2312" pitchFamily="49" charset="-122"/>
            </a:endParaRPr>
          </a:p>
        </p:txBody>
      </p:sp>
      <p:grpSp>
        <p:nvGrpSpPr>
          <p:cNvPr id="3" name="Group 21"/>
          <p:cNvGrpSpPr/>
          <p:nvPr/>
        </p:nvGrpSpPr>
        <p:grpSpPr bwMode="auto">
          <a:xfrm>
            <a:off x="1760538" y="4446588"/>
            <a:ext cx="6324600" cy="825500"/>
            <a:chOff x="1207" y="2706"/>
            <a:chExt cx="3984" cy="520"/>
          </a:xfrm>
        </p:grpSpPr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1207" y="2706"/>
              <a:ext cx="398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0000"/>
                </a:lnSpc>
              </a:pPr>
              <a:r>
                <a:rPr lang="zh-CN" altLang="en-US" sz="2800" b="1" smtClean="0">
                  <a:solidFill>
                    <a:srgbClr val="333333"/>
                  </a:solidFill>
                </a:rPr>
                <a:t> </a:t>
              </a:r>
              <a:r>
                <a:rPr lang="zh-CN" altLang="en-US" sz="2800" b="1" smtClean="0">
                  <a:solidFill>
                    <a:srgbClr val="0000FF"/>
                  </a:solidFill>
                  <a:ea typeface="黑体" panose="02010609060101010101" pitchFamily="2" charset="-122"/>
                </a:rPr>
                <a:t>选一条简单路径</a:t>
              </a:r>
              <a:r>
                <a:rPr lang="zh-CN" altLang="en-US" sz="2800" b="1" smtClean="0">
                  <a:solidFill>
                    <a:srgbClr val="333333"/>
                  </a:solidFill>
                </a:rPr>
                <a:t>，</a:t>
              </a:r>
              <a:r>
                <a:rPr lang="zh-CN" altLang="en-US" sz="2800" b="1" smtClean="0">
                  <a:solidFill>
                    <a:srgbClr val="333333"/>
                  </a:solidFill>
                  <a:ea typeface="楷体_GB2312" pitchFamily="49" charset="-122"/>
                </a:rPr>
                <a:t>计算    的线积分。</a:t>
              </a:r>
              <a:endParaRPr lang="zh-CN" altLang="en-US" sz="2800" b="1" smtClean="0">
                <a:solidFill>
                  <a:srgbClr val="333333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3581" y="2841"/>
            <a:ext cx="2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9" name="公式" r:id="rId3" imgW="165100" imgH="190500" progId="Equation.3">
                    <p:embed/>
                  </p:oleObj>
                </mc:Choice>
                <mc:Fallback>
                  <p:oleObj name="公式" r:id="rId3" imgW="165100" imgH="190500" progId="Equation.3">
                    <p:embed/>
                    <p:pic>
                      <p:nvPicPr>
                        <p:cNvPr id="0" name="图片 1136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2841"/>
                          <a:ext cx="25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6" name="Group 22"/>
          <p:cNvGrpSpPr/>
          <p:nvPr/>
        </p:nvGrpSpPr>
        <p:grpSpPr bwMode="auto">
          <a:xfrm>
            <a:off x="4357689" y="179388"/>
            <a:ext cx="2835275" cy="800100"/>
            <a:chOff x="3822" y="72"/>
            <a:chExt cx="1786" cy="504"/>
          </a:xfrm>
        </p:grpSpPr>
        <p:graphicFrame>
          <p:nvGraphicFramePr>
            <p:cNvPr id="13314" name="Object 2"/>
            <p:cNvGraphicFramePr>
              <a:graphicFrameLocks noChangeAspect="1"/>
            </p:cNvGraphicFramePr>
            <p:nvPr/>
          </p:nvGraphicFramePr>
          <p:xfrm>
            <a:off x="4234" y="88"/>
            <a:ext cx="137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0" name="Equation" r:id="rId5" imgW="23469600" imgH="7924800" progId="Equation.DSMT4">
                    <p:embed/>
                  </p:oleObj>
                </mc:Choice>
                <mc:Fallback>
                  <p:oleObj name="Equation" r:id="rId5" imgW="23469600" imgH="7924800" progId="Equation.DSMT4">
                    <p:embed/>
                    <p:pic>
                      <p:nvPicPr>
                        <p:cNvPr id="0" name="图片 113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88"/>
                          <a:ext cx="1374" cy="46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27" name="Picture 24" descr="RY_14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2" y="72"/>
              <a:ext cx="370" cy="5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utoUpdateAnimBg="0"/>
      <p:bldP spid="137224" grpId="0" animBg="1" autoUpdateAnimBg="0"/>
      <p:bldP spid="137225" grpId="0" autoUpdateAnimBg="0"/>
      <p:bldP spid="137226" grpId="0" autoUpdateAnimBg="0"/>
      <p:bldP spid="137231" grpId="0" autoUpdateAnimBg="0"/>
      <p:bldP spid="1372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526A327-7734-4A91-805F-BD5BF6E766D9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5770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例1.</a:t>
            </a:r>
            <a:r>
              <a:rPr lang="zh-CN" altLang="en-US" sz="2800" b="1" dirty="0">
                <a:latin typeface="+mn-lt"/>
              </a:rPr>
              <a:t>  </a:t>
            </a:r>
            <a:r>
              <a:rPr lang="zh-CN" altLang="en-US" sz="2800" b="1" dirty="0">
                <a:latin typeface="+mn-lt"/>
                <a:ea typeface="楷体_GB2312" pitchFamily="49" charset="-122"/>
              </a:rPr>
              <a:t>点电荷电场中的电势分布</a:t>
            </a:r>
            <a:r>
              <a:rPr lang="zh-CN" altLang="en-US" sz="2800" b="1" dirty="0">
                <a:latin typeface="+mn-lt"/>
              </a:rPr>
              <a:t>                  </a:t>
            </a:r>
            <a:endParaRPr lang="zh-CN" altLang="en-US" sz="2800" b="1" dirty="0">
              <a:latin typeface="+mn-lt"/>
            </a:endParaRPr>
          </a:p>
        </p:txBody>
      </p:sp>
      <p:graphicFrame>
        <p:nvGraphicFramePr>
          <p:cNvPr id="138243" name="Object 2"/>
          <p:cNvGraphicFramePr>
            <a:graphicFrameLocks noChangeAspect="1"/>
          </p:cNvGraphicFramePr>
          <p:nvPr/>
        </p:nvGraphicFramePr>
        <p:xfrm>
          <a:off x="2411413" y="1628775"/>
          <a:ext cx="25415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6" name="公式" r:id="rId1" imgW="901065" imgH="419100" progId="Equation.3">
                  <p:embed/>
                </p:oleObj>
              </mc:Choice>
              <mc:Fallback>
                <p:oleObj name="公式" r:id="rId1" imgW="901065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254158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3"/>
          <p:cNvGraphicFramePr>
            <a:graphicFrameLocks noChangeAspect="1"/>
          </p:cNvGraphicFramePr>
          <p:nvPr/>
        </p:nvGraphicFramePr>
        <p:xfrm>
          <a:off x="2974975" y="3898900"/>
          <a:ext cx="24384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7" name="Equation" r:id="rId3" imgW="926465" imgH="444500" progId="Equation.DSMT4">
                  <p:embed/>
                </p:oleObj>
              </mc:Choice>
              <mc:Fallback>
                <p:oleObj name="Equation" r:id="rId3" imgW="926465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898900"/>
                        <a:ext cx="24384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 bwMode="auto">
          <a:xfrm>
            <a:off x="6172200" y="381000"/>
            <a:ext cx="2406650" cy="2147888"/>
            <a:chOff x="3888" y="240"/>
            <a:chExt cx="1516" cy="1353"/>
          </a:xfrm>
        </p:grpSpPr>
        <p:sp>
          <p:nvSpPr>
            <p:cNvPr id="76816" name="Line 6"/>
            <p:cNvSpPr>
              <a:spLocks noChangeShapeType="1"/>
            </p:cNvSpPr>
            <p:nvPr/>
          </p:nvSpPr>
          <p:spPr bwMode="auto">
            <a:xfrm flipV="1">
              <a:off x="3968" y="498"/>
              <a:ext cx="912" cy="91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Oval 7"/>
            <p:cNvSpPr>
              <a:spLocks noChangeArrowheads="1"/>
            </p:cNvSpPr>
            <p:nvPr/>
          </p:nvSpPr>
          <p:spPr bwMode="auto">
            <a:xfrm>
              <a:off x="3888" y="139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76818" name="Object 6"/>
            <p:cNvGraphicFramePr>
              <a:graphicFrameLocks noChangeAspect="1"/>
            </p:cNvGraphicFramePr>
            <p:nvPr/>
          </p:nvGraphicFramePr>
          <p:xfrm>
            <a:off x="4629" y="258"/>
            <a:ext cx="29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8" name="Equation" r:id="rId5" imgW="165100" imgH="165100" progId="Equation.3">
                    <p:embed/>
                  </p:oleObj>
                </mc:Choice>
                <mc:Fallback>
                  <p:oleObj name="Equation" r:id="rId5" imgW="165100" imgH="1651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258"/>
                          <a:ext cx="29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9" name="Line 9"/>
            <p:cNvSpPr>
              <a:spLocks noChangeShapeType="1"/>
            </p:cNvSpPr>
            <p:nvPr/>
          </p:nvSpPr>
          <p:spPr bwMode="auto">
            <a:xfrm flipV="1">
              <a:off x="4896" y="240"/>
              <a:ext cx="240" cy="24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20" name="Object 7"/>
            <p:cNvGraphicFramePr>
              <a:graphicFrameLocks noChangeAspect="1"/>
            </p:cNvGraphicFramePr>
            <p:nvPr/>
          </p:nvGraphicFramePr>
          <p:xfrm>
            <a:off x="5136" y="240"/>
            <a:ext cx="26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9" name="公式" r:id="rId7" imgW="76200" imgH="152400" progId="Equation.3">
                    <p:embed/>
                  </p:oleObj>
                </mc:Choice>
                <mc:Fallback>
                  <p:oleObj name="公式" r:id="rId7" imgW="76200" imgH="152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40"/>
                          <a:ext cx="26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1" name="Object 8"/>
            <p:cNvGraphicFramePr>
              <a:graphicFrameLocks noChangeAspect="1"/>
            </p:cNvGraphicFramePr>
            <p:nvPr/>
          </p:nvGraphicFramePr>
          <p:xfrm>
            <a:off x="4047" y="1254"/>
            <a:ext cx="26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0" name="Equation" r:id="rId9" imgW="127000" imgH="165100" progId="Equation.DSMT4">
                    <p:embed/>
                  </p:oleObj>
                </mc:Choice>
                <mc:Fallback>
                  <p:oleObj name="Equation" r:id="rId9" imgW="127000" imgH="165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" y="1254"/>
                          <a:ext cx="26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2" name="Object 9"/>
            <p:cNvGraphicFramePr>
              <a:graphicFrameLocks noChangeAspect="1"/>
            </p:cNvGraphicFramePr>
            <p:nvPr/>
          </p:nvGraphicFramePr>
          <p:xfrm>
            <a:off x="4531" y="855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1" name="Equation" r:id="rId11" imgW="127000" imgH="165100" progId="Equation.DSMT4">
                    <p:embed/>
                  </p:oleObj>
                </mc:Choice>
                <mc:Fallback>
                  <p:oleObj name="Equation" r:id="rId11" imgW="127000" imgH="1651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" y="855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3" name="Oval 13"/>
            <p:cNvSpPr>
              <a:spLocks noChangeArrowheads="1"/>
            </p:cNvSpPr>
            <p:nvPr/>
          </p:nvSpPr>
          <p:spPr bwMode="auto">
            <a:xfrm>
              <a:off x="4849" y="465"/>
              <a:ext cx="59" cy="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latin typeface="Arial" panose="020B0604020202020204" pitchFamily="34" charset="0"/>
              </a:endParaRPr>
            </a:p>
          </p:txBody>
        </p:sp>
      </p:grp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381000" y="5226050"/>
            <a:ext cx="876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3300"/>
                </a:solidFill>
                <a:latin typeface="Arial" panose="020B0604020202020204" pitchFamily="34" charset="0"/>
              </a:rPr>
              <a:t>正点电荷的电势为正，</a:t>
            </a:r>
            <a:r>
              <a:rPr kumimoji="0"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离电荷越远，电势越低。</a:t>
            </a:r>
            <a:endParaRPr kumimoji="0"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457200" y="1828800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场强分布：</a:t>
            </a:r>
            <a:endParaRPr kumimoji="0"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450850" y="2552700"/>
            <a:ext cx="35591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按电势的定义：</a:t>
            </a:r>
            <a:endParaRPr kumimoji="0"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1219200" y="990600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选无穷远处为电势零点。</a:t>
            </a:r>
            <a:endParaRPr kumimoji="0"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533400" y="990600"/>
            <a:ext cx="1703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kumimoji="0"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7353300" y="4232275"/>
            <a:ext cx="20574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球对称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8265" name="Object 4"/>
          <p:cNvGraphicFramePr>
            <a:graphicFrameLocks noChangeAspect="1"/>
          </p:cNvGraphicFramePr>
          <p:nvPr/>
        </p:nvGraphicFramePr>
        <p:xfrm>
          <a:off x="2438400" y="3078163"/>
          <a:ext cx="4184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Equation" r:id="rId13" imgW="1511300" imgH="330200" progId="Equation.DSMT4">
                  <p:embed/>
                </p:oleObj>
              </mc:Choice>
              <mc:Fallback>
                <p:oleObj name="Equation" r:id="rId13" imgW="15113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78163"/>
                        <a:ext cx="4184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381000" y="5853113"/>
            <a:ext cx="876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3333FF"/>
                </a:solidFill>
                <a:latin typeface="Arial" panose="020B0604020202020204" pitchFamily="34" charset="0"/>
              </a:rPr>
              <a:t>负点电荷的电势为负，</a:t>
            </a:r>
            <a:r>
              <a:rPr kumimoji="0"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离电荷越远，电势越高。</a:t>
            </a:r>
            <a:endParaRPr kumimoji="0"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8269" name="Object 5"/>
          <p:cNvGraphicFramePr>
            <a:graphicFrameLocks noChangeAspect="1"/>
          </p:cNvGraphicFramePr>
          <p:nvPr/>
        </p:nvGraphicFramePr>
        <p:xfrm>
          <a:off x="5549900" y="3935413"/>
          <a:ext cx="14700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3" name="公式" r:id="rId15" imgW="558800" imgH="406400" progId="Equation.3">
                  <p:embed/>
                </p:oleObj>
              </mc:Choice>
              <mc:Fallback>
                <p:oleObj name="公式" r:id="rId15" imgW="5588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3935413"/>
                        <a:ext cx="14700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" fill="hold"/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54" grpId="0" autoUpdateAnimBg="0"/>
      <p:bldP spid="138255" grpId="0" autoUpdateAnimBg="0"/>
      <p:bldP spid="138256" grpId="0" autoUpdateAnimBg="0"/>
      <p:bldP spid="138257" grpId="0" autoUpdateAnimBg="0"/>
      <p:bldP spid="138258" grpId="0" autoUpdateAnimBg="0"/>
      <p:bldP spid="138259" grpId="0" autoUpdateAnimBg="0"/>
      <p:bldP spid="13826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DB293EE-B3B4-424B-A45B-71869C7258DB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68288" y="0"/>
            <a:ext cx="7970837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例2.</a:t>
            </a:r>
            <a:r>
              <a:rPr kumimoji="1"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真空中一半径为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的球面，均匀带电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，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求带电球所在空间任意一点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的电势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V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=？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118350" y="1409700"/>
            <a:ext cx="1371600" cy="1725613"/>
            <a:chOff x="4560" y="929"/>
            <a:chExt cx="864" cy="1087"/>
          </a:xfrm>
        </p:grpSpPr>
        <p:sp>
          <p:nvSpPr>
            <p:cNvPr id="55328" name="Oval 6"/>
            <p:cNvSpPr>
              <a:spLocks noChangeArrowheads="1"/>
            </p:cNvSpPr>
            <p:nvPr/>
          </p:nvSpPr>
          <p:spPr bwMode="auto">
            <a:xfrm>
              <a:off x="4560" y="1152"/>
              <a:ext cx="864" cy="86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B0B08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B2B2B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7855" name="Object 11"/>
            <p:cNvGraphicFramePr/>
            <p:nvPr/>
          </p:nvGraphicFramePr>
          <p:xfrm>
            <a:off x="4905" y="929"/>
            <a:ext cx="18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7" name="公式" r:id="rId1" imgW="292100" imgH="368300" progId="Equation.3">
                    <p:embed/>
                  </p:oleObj>
                </mc:Choice>
                <mc:Fallback>
                  <p:oleObj name="公式" r:id="rId1" imgW="292100" imgH="36830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929"/>
                          <a:ext cx="18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CC"/>
                                  </a:gs>
                                  <a:gs pos="100000">
                                    <a:srgbClr val="B9B994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9" name="Line 8"/>
            <p:cNvSpPr>
              <a:spLocks noChangeShapeType="1"/>
            </p:cNvSpPr>
            <p:nvPr/>
          </p:nvSpPr>
          <p:spPr bwMode="auto">
            <a:xfrm flipV="1">
              <a:off x="4992" y="1248"/>
              <a:ext cx="288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7857" name="Object 12"/>
            <p:cNvGraphicFramePr>
              <a:graphicFrameLocks noChangeAspect="1"/>
            </p:cNvGraphicFramePr>
            <p:nvPr/>
          </p:nvGraphicFramePr>
          <p:xfrm>
            <a:off x="4948" y="1255"/>
            <a:ext cx="18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8" name="公式" r:id="rId3" imgW="292100" imgH="292100" progId="Equation.3">
                    <p:embed/>
                  </p:oleObj>
                </mc:Choice>
                <mc:Fallback>
                  <p:oleObj name="公式" r:id="rId3" imgW="292100" imgH="292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1255"/>
                          <a:ext cx="18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CC"/>
                                  </a:gs>
                                  <a:gs pos="100000">
                                    <a:srgbClr val="B9B994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2888" y="1020763"/>
            <a:ext cx="19208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解：</a:t>
            </a:r>
            <a:endParaRPr lang="zh-CN" altLang="en-US" sz="2800" b="1" dirty="0">
              <a:solidFill>
                <a:srgbClr val="FF33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919163" y="1481138"/>
            <a:ext cx="6324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由高斯定理已求得电场分布：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8316" name="AutoShape 12"/>
          <p:cNvSpPr/>
          <p:nvPr/>
        </p:nvSpPr>
        <p:spPr bwMode="auto">
          <a:xfrm>
            <a:off x="658813" y="2144713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98317" name="Object 2"/>
          <p:cNvGraphicFramePr>
            <a:graphicFrameLocks noChangeAspect="1"/>
          </p:cNvGraphicFramePr>
          <p:nvPr/>
        </p:nvGraphicFramePr>
        <p:xfrm>
          <a:off x="1106488" y="1992313"/>
          <a:ext cx="2093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9" name="公式" r:id="rId5" imgW="2094865" imgH="406400" progId="Equation.3">
                  <p:embed/>
                </p:oleObj>
              </mc:Choice>
              <mc:Fallback>
                <p:oleObj name="公式" r:id="rId5" imgW="2094865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992313"/>
                        <a:ext cx="20939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3"/>
          <p:cNvGraphicFramePr>
            <a:graphicFrameLocks noChangeAspect="1"/>
          </p:cNvGraphicFramePr>
          <p:nvPr/>
        </p:nvGraphicFramePr>
        <p:xfrm>
          <a:off x="1119188" y="2274888"/>
          <a:ext cx="33115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" name="公式" r:id="rId7" imgW="1473200" imgH="419100" progId="Equation.3">
                  <p:embed/>
                </p:oleObj>
              </mc:Choice>
              <mc:Fallback>
                <p:oleObj name="公式" r:id="rId7" imgW="1473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274888"/>
                        <a:ext cx="33115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019175" y="1027113"/>
            <a:ext cx="46974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设 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，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V=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465138" y="3059113"/>
            <a:ext cx="4724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点处在球外 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r&gt;R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98321" name="Object 4"/>
          <p:cNvGraphicFramePr>
            <a:graphicFrameLocks noChangeAspect="1"/>
          </p:cNvGraphicFramePr>
          <p:nvPr/>
        </p:nvGraphicFramePr>
        <p:xfrm>
          <a:off x="1169988" y="3527425"/>
          <a:ext cx="1828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1" name="Equation" r:id="rId9" imgW="812165" imgH="457200" progId="Equation.3">
                  <p:embed/>
                </p:oleObj>
              </mc:Choice>
              <mc:Fallback>
                <p:oleObj name="Equation" r:id="rId9" imgW="812165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527425"/>
                        <a:ext cx="1828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3" name="Object 5"/>
          <p:cNvGraphicFramePr>
            <a:graphicFrameLocks noChangeAspect="1"/>
          </p:cNvGraphicFramePr>
          <p:nvPr/>
        </p:nvGraphicFramePr>
        <p:xfrm>
          <a:off x="3040063" y="3476625"/>
          <a:ext cx="23336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2" name="Equation" r:id="rId11" imgW="1028700" imgH="469900" progId="Equation.DSMT4">
                  <p:embed/>
                </p:oleObj>
              </mc:Choice>
              <mc:Fallback>
                <p:oleObj name="Equation" r:id="rId11" imgW="10287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3476625"/>
                        <a:ext cx="23336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6"/>
          <p:cNvGraphicFramePr>
            <a:graphicFrameLocks noChangeAspect="1"/>
          </p:cNvGraphicFramePr>
          <p:nvPr/>
        </p:nvGraphicFramePr>
        <p:xfrm>
          <a:off x="5376863" y="3554413"/>
          <a:ext cx="12954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3" name="公式" r:id="rId13" imgW="558800" imgH="406400" progId="Equation.3">
                  <p:embed/>
                </p:oleObj>
              </mc:Choice>
              <mc:Fallback>
                <p:oleObj name="公式" r:id="rId13" imgW="5588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3554413"/>
                        <a:ext cx="12954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509588" y="4665663"/>
            <a:ext cx="4343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点处在球内 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r&lt;R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98327" name="Object 7"/>
          <p:cNvGraphicFramePr>
            <a:graphicFrameLocks noChangeAspect="1"/>
          </p:cNvGraphicFramePr>
          <p:nvPr/>
        </p:nvGraphicFramePr>
        <p:xfrm>
          <a:off x="3963988" y="4521200"/>
          <a:ext cx="18843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" name="Equation" r:id="rId15" imgW="812165" imgH="457200" progId="Equation.3">
                  <p:embed/>
                </p:oleObj>
              </mc:Choice>
              <mc:Fallback>
                <p:oleObj name="Equation" r:id="rId15" imgW="812165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4521200"/>
                        <a:ext cx="18843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8" name="AutoShape 24"/>
          <p:cNvSpPr>
            <a:spLocks noChangeArrowheads="1"/>
          </p:cNvSpPr>
          <p:nvPr/>
        </p:nvSpPr>
        <p:spPr bwMode="auto">
          <a:xfrm>
            <a:off x="6173788" y="4900613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6249988" y="4533900"/>
            <a:ext cx="8334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>
                <a:solidFill>
                  <a:srgbClr val="000099"/>
                </a:solidFill>
                <a:latin typeface="+mn-lt"/>
                <a:ea typeface="楷体_GB2312" pitchFamily="49" charset="-122"/>
              </a:rPr>
              <a:t>E=</a:t>
            </a:r>
            <a:r>
              <a:rPr kumimoji="1" lang="en-US" altLang="zh-CN" sz="2800" b="1">
                <a:solidFill>
                  <a:srgbClr val="000099"/>
                </a:solidFill>
                <a:latin typeface="+mn-lt"/>
                <a:ea typeface="楷体_GB2312" pitchFamily="49" charset="-122"/>
              </a:rPr>
              <a:t>0</a:t>
            </a:r>
            <a:endParaRPr kumimoji="1" lang="en-US" altLang="zh-CN" sz="2800" b="1">
              <a:latin typeface="+mn-lt"/>
              <a:ea typeface="楷体_GB2312" pitchFamily="49" charset="-122"/>
            </a:endParaRP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7377113" y="4764088"/>
            <a:ext cx="5699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99"/>
                </a:solidFill>
                <a:latin typeface="+mn-lt"/>
                <a:ea typeface="楷体_GB2312" pitchFamily="49" charset="-122"/>
              </a:rPr>
              <a:t>=0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6554788" y="4826000"/>
            <a:ext cx="1066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flipH="1">
            <a:off x="6554788" y="4826000"/>
            <a:ext cx="11430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98333" name="Object 8"/>
          <p:cNvGraphicFramePr>
            <a:graphicFrameLocks noChangeAspect="1"/>
          </p:cNvGraphicFramePr>
          <p:nvPr/>
        </p:nvGraphicFramePr>
        <p:xfrm>
          <a:off x="655638" y="5491163"/>
          <a:ext cx="18288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5" name="Equation" r:id="rId17" imgW="812165" imgH="457200" progId="Equation.3">
                  <p:embed/>
                </p:oleObj>
              </mc:Choice>
              <mc:Fallback>
                <p:oleObj name="Equation" r:id="rId17" imgW="812165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5491163"/>
                        <a:ext cx="18288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4" name="Object 9"/>
          <p:cNvGraphicFramePr>
            <a:graphicFrameLocks noChangeAspect="1"/>
          </p:cNvGraphicFramePr>
          <p:nvPr/>
        </p:nvGraphicFramePr>
        <p:xfrm>
          <a:off x="2560638" y="5472113"/>
          <a:ext cx="30480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6" name="Equation" r:id="rId18" imgW="1295400" imgH="457200" progId="Equation.3">
                  <p:embed/>
                </p:oleObj>
              </mc:Choice>
              <mc:Fallback>
                <p:oleObj name="Equation" r:id="rId18" imgW="1295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5472113"/>
                        <a:ext cx="30480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5" name="Line 31"/>
          <p:cNvSpPr>
            <a:spLocks noChangeShapeType="1"/>
          </p:cNvSpPr>
          <p:nvPr/>
        </p:nvSpPr>
        <p:spPr bwMode="auto">
          <a:xfrm flipV="1">
            <a:off x="3170238" y="5624513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3551238" y="5257800"/>
            <a:ext cx="3635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latin typeface="+mn-lt"/>
                <a:ea typeface="楷体_GB2312" pitchFamily="49" charset="-122"/>
              </a:rPr>
              <a:t>0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graphicFrame>
        <p:nvGraphicFramePr>
          <p:cNvPr id="98337" name="Object 10"/>
          <p:cNvGraphicFramePr>
            <a:graphicFrameLocks noChangeAspect="1"/>
          </p:cNvGraphicFramePr>
          <p:nvPr/>
        </p:nvGraphicFramePr>
        <p:xfrm>
          <a:off x="5656263" y="5527675"/>
          <a:ext cx="12207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7" name="公式" r:id="rId20" imgW="1218565" imgH="901065" progId="Equation.3">
                  <p:embed/>
                </p:oleObj>
              </mc:Choice>
              <mc:Fallback>
                <p:oleObj name="公式" r:id="rId20" imgW="1218565" imgH="9010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5527675"/>
                        <a:ext cx="12207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6" name="Text Box 42"/>
          <p:cNvSpPr txBox="1">
            <a:spLocks noChangeArrowheads="1"/>
          </p:cNvSpPr>
          <p:nvPr/>
        </p:nvSpPr>
        <p:spPr bwMode="auto">
          <a:xfrm>
            <a:off x="7007225" y="5608638"/>
            <a:ext cx="2320925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分段积分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!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7889875" y="2805113"/>
            <a:ext cx="433388" cy="1296987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tailEnd type="stealth" w="lg" len="lg"/>
          </a:ln>
        </p:spPr>
        <p:txBody>
          <a:bodyPr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8348" name="Oval 44"/>
          <p:cNvSpPr>
            <a:spLocks noChangeArrowheads="1"/>
          </p:cNvSpPr>
          <p:nvPr/>
        </p:nvSpPr>
        <p:spPr bwMode="auto">
          <a:xfrm>
            <a:off x="7832725" y="2733675"/>
            <a:ext cx="107950" cy="107950"/>
          </a:xfrm>
          <a:prstGeom prst="ellipse">
            <a:avLst/>
          </a:prstGeom>
          <a:gradFill rotWithShape="1">
            <a:gsLst>
              <a:gs pos="0">
                <a:srgbClr val="FF0000">
                  <a:alpha val="75000"/>
                </a:srgbClr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75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30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8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8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62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4" grpId="0" autoUpdateAnimBg="0"/>
      <p:bldP spid="98315" grpId="0" autoUpdateAnimBg="0"/>
      <p:bldP spid="98316" grpId="0" animBg="1"/>
      <p:bldP spid="98319" grpId="0" autoUpdateAnimBg="0"/>
      <p:bldP spid="98320" grpId="0" autoUpdateAnimBg="0"/>
      <p:bldP spid="98326" grpId="0" autoUpdateAnimBg="0"/>
      <p:bldP spid="98328" grpId="0" animBg="1"/>
      <p:bldP spid="98329" grpId="0" autoUpdateAnimBg="0"/>
      <p:bldP spid="98330" grpId="0" autoUpdateAnimBg="0"/>
      <p:bldP spid="98336" grpId="0" autoUpdateAnimBg="0"/>
      <p:bldP spid="98346" grpId="0"/>
      <p:bldP spid="983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6C3D67-F761-4D5C-B6F6-D5305692499B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zh-CN" altLang="en-US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350" y="1131888"/>
            <a:ext cx="27749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高斯定理：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3252" name="TextBox 22"/>
          <p:cNvSpPr txBox="1">
            <a:spLocks noChangeArrowheads="1"/>
          </p:cNvSpPr>
          <p:nvPr/>
        </p:nvSpPr>
        <p:spPr bwMode="auto">
          <a:xfrm>
            <a:off x="406400" y="196850"/>
            <a:ext cx="2038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rgbClr val="000000"/>
                </a:solidFill>
                <a:latin typeface="Arial" panose="020B0604020202020204" pitchFamily="34" charset="0"/>
              </a:rPr>
              <a:t>上节回顾</a:t>
            </a:r>
            <a:endParaRPr kumimoji="0" lang="zh-CN" alt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7038" y="4965700"/>
            <a:ext cx="8388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根据电荷和电场分布的对称性，取合适的高斯面；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2281238" y="1712913"/>
            <a:ext cx="4514850" cy="1341437"/>
            <a:chOff x="3316288" y="215900"/>
            <a:chExt cx="4514478" cy="1341438"/>
          </a:xfrm>
        </p:grpSpPr>
        <p:grpSp>
          <p:nvGrpSpPr>
            <p:cNvPr id="53265" name="组合 3"/>
            <p:cNvGrpSpPr/>
            <p:nvPr/>
          </p:nvGrpSpPr>
          <p:grpSpPr bwMode="auto">
            <a:xfrm>
              <a:off x="3316288" y="215900"/>
              <a:ext cx="4514478" cy="1341438"/>
              <a:chOff x="3316288" y="215900"/>
              <a:chExt cx="4340225" cy="1236663"/>
            </a:xfrm>
          </p:grpSpPr>
          <p:graphicFrame>
            <p:nvGraphicFramePr>
              <p:cNvPr id="53267" name="Object 5"/>
              <p:cNvGraphicFramePr>
                <a:graphicFrameLocks noChangeAspect="1"/>
              </p:cNvGraphicFramePr>
              <p:nvPr/>
            </p:nvGraphicFramePr>
            <p:xfrm>
              <a:off x="3316288" y="215900"/>
              <a:ext cx="4340225" cy="1236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96" name="Equation" r:id="rId1" imgW="1562100" imgH="444500" progId="Equation.DSMT4">
                      <p:embed/>
                    </p:oleObj>
                  </mc:Choice>
                  <mc:Fallback>
                    <p:oleObj name="Equation" r:id="rId1" imgW="1562100" imgH="4445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6288" y="215900"/>
                            <a:ext cx="4340225" cy="123666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317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68" name="TextBox 2"/>
              <p:cNvSpPr txBox="1">
                <a:spLocks noChangeArrowheads="1"/>
              </p:cNvSpPr>
              <p:nvPr/>
            </p:nvSpPr>
            <p:spPr bwMode="auto">
              <a:xfrm>
                <a:off x="6784029" y="1073786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800">
                    <a:latin typeface="Arial" panose="020B0604020202020204" pitchFamily="34" charset="0"/>
                  </a:rPr>
                  <a:t>内</a:t>
                </a: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3266" name="Oval 29"/>
            <p:cNvSpPr>
              <a:spLocks noChangeArrowheads="1"/>
            </p:cNvSpPr>
            <p:nvPr/>
          </p:nvSpPr>
          <p:spPr bwMode="auto">
            <a:xfrm>
              <a:off x="4385251" y="701675"/>
              <a:ext cx="235975" cy="255639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2532063" y="3430588"/>
            <a:ext cx="4010025" cy="1160462"/>
            <a:chOff x="2328863" y="2333625"/>
            <a:chExt cx="4010025" cy="1160463"/>
          </a:xfrm>
        </p:grpSpPr>
        <p:graphicFrame>
          <p:nvGraphicFramePr>
            <p:cNvPr id="53263" name="Object 4"/>
            <p:cNvGraphicFramePr>
              <a:graphicFrameLocks noChangeAspect="1"/>
            </p:cNvGraphicFramePr>
            <p:nvPr/>
          </p:nvGraphicFramePr>
          <p:xfrm>
            <a:off x="2328863" y="2333625"/>
            <a:ext cx="4010025" cy="1160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7" name="Equation" r:id="rId3" imgW="1688465" imgH="444500" progId="Equation.DSMT4">
                    <p:embed/>
                  </p:oleObj>
                </mc:Choice>
                <mc:Fallback>
                  <p:oleObj name="Equation" r:id="rId3" imgW="1688465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863" y="2333625"/>
                          <a:ext cx="4010025" cy="1160463"/>
                        </a:xfrm>
                        <a:prstGeom prst="rect">
                          <a:avLst/>
                        </a:prstGeom>
                        <a:solidFill>
                          <a:srgbClr val="FFB9FF"/>
                        </a:solidFill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4" name="Oval 29"/>
            <p:cNvSpPr>
              <a:spLocks noChangeArrowheads="1"/>
            </p:cNvSpPr>
            <p:nvPr/>
          </p:nvSpPr>
          <p:spPr bwMode="auto">
            <a:xfrm>
              <a:off x="3178844" y="2786036"/>
              <a:ext cx="235975" cy="25563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406400" y="5527675"/>
            <a:ext cx="8748713" cy="984250"/>
            <a:chOff x="406400" y="5527782"/>
            <a:chExt cx="8748713" cy="984250"/>
          </a:xfrm>
        </p:grpSpPr>
        <p:grpSp>
          <p:nvGrpSpPr>
            <p:cNvPr id="53257" name="组合 5"/>
            <p:cNvGrpSpPr/>
            <p:nvPr/>
          </p:nvGrpSpPr>
          <p:grpSpPr bwMode="auto">
            <a:xfrm>
              <a:off x="406400" y="5527782"/>
              <a:ext cx="8748713" cy="984250"/>
              <a:chOff x="415925" y="5003799"/>
              <a:chExt cx="8748713" cy="984249"/>
            </a:xfrm>
          </p:grpSpPr>
          <p:grpSp>
            <p:nvGrpSpPr>
              <p:cNvPr id="53259" name="Group 42"/>
              <p:cNvGrpSpPr/>
              <p:nvPr/>
            </p:nvGrpSpPr>
            <p:grpSpPr bwMode="auto">
              <a:xfrm>
                <a:off x="415925" y="5003799"/>
                <a:ext cx="8748713" cy="984249"/>
                <a:chOff x="0" y="2934"/>
                <a:chExt cx="5511" cy="620"/>
              </a:xfrm>
            </p:grpSpPr>
            <p:sp>
              <p:nvSpPr>
                <p:cNvPr id="1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0" y="3052"/>
                  <a:ext cx="551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en-US" sz="2800" b="1" dirty="0">
                      <a:solidFill>
                        <a:srgbClr val="000000"/>
                      </a:solidFill>
                      <a:latin typeface="+mn-lt"/>
                      <a:ea typeface="楷体_GB2312" pitchFamily="49" charset="-122"/>
                    </a:rPr>
                    <a:t>由                                求出场强的大小，说明其方向。</a:t>
                  </a:r>
                  <a:endParaRPr kumimoji="1" lang="en-US" altLang="zh-CN" sz="2800" b="1" dirty="0">
                    <a:solidFill>
                      <a:srgbClr val="000000"/>
                    </a:solidFill>
                    <a:latin typeface="+mn-lt"/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53262" name="Object 2"/>
                <p:cNvGraphicFramePr>
                  <a:graphicFrameLocks noChangeAspect="1"/>
                </p:cNvGraphicFramePr>
                <p:nvPr/>
              </p:nvGraphicFramePr>
              <p:xfrm>
                <a:off x="296" y="2934"/>
                <a:ext cx="1756" cy="6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298" name="Equation" r:id="rId5" imgW="1155065" imgH="444500" progId="Equation.DSMT4">
                        <p:embed/>
                      </p:oleObj>
                    </mc:Choice>
                    <mc:Fallback>
                      <p:oleObj name="Equation" r:id="rId5" imgW="1155065" imgH="4445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6" y="2934"/>
                              <a:ext cx="1756" cy="6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3260" name="TextBox 12"/>
              <p:cNvSpPr txBox="1">
                <a:spLocks noChangeArrowheads="1"/>
              </p:cNvSpPr>
              <p:nvPr/>
            </p:nvSpPr>
            <p:spPr bwMode="auto">
              <a:xfrm>
                <a:off x="2992876" y="5635231"/>
                <a:ext cx="39145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>
                    <a:latin typeface="Arial" panose="020B0604020202020204" pitchFamily="34" charset="0"/>
                  </a:rPr>
                  <a:t>内</a:t>
                </a:r>
                <a:endParaRPr kumimoji="0" lang="zh-CN" altLang="en-US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3258" name="Oval 29"/>
            <p:cNvSpPr>
              <a:spLocks noChangeArrowheads="1"/>
            </p:cNvSpPr>
            <p:nvPr/>
          </p:nvSpPr>
          <p:spPr bwMode="auto">
            <a:xfrm>
              <a:off x="876300" y="5849224"/>
              <a:ext cx="235975" cy="255639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3E6F9E6-A38E-470B-A9C2-130694D5B958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79875" name="Group 2"/>
          <p:cNvGrpSpPr/>
          <p:nvPr/>
        </p:nvGrpSpPr>
        <p:grpSpPr bwMode="auto">
          <a:xfrm>
            <a:off x="203200" y="801688"/>
            <a:ext cx="1371600" cy="1371600"/>
            <a:chOff x="128" y="505"/>
            <a:chExt cx="864" cy="864"/>
          </a:xfrm>
        </p:grpSpPr>
        <p:sp>
          <p:nvSpPr>
            <p:cNvPr id="56361" name="Oval 3"/>
            <p:cNvSpPr>
              <a:spLocks noChangeArrowheads="1"/>
            </p:cNvSpPr>
            <p:nvPr/>
          </p:nvSpPr>
          <p:spPr bwMode="auto">
            <a:xfrm>
              <a:off x="128" y="505"/>
              <a:ext cx="864" cy="86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B4B49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6362" name="Line 4"/>
            <p:cNvSpPr>
              <a:spLocks noChangeShapeType="1"/>
            </p:cNvSpPr>
            <p:nvPr/>
          </p:nvSpPr>
          <p:spPr bwMode="auto">
            <a:xfrm flipV="1">
              <a:off x="560" y="624"/>
              <a:ext cx="304" cy="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9914" name="Object 11"/>
            <p:cNvGraphicFramePr>
              <a:graphicFrameLocks noChangeAspect="1"/>
            </p:cNvGraphicFramePr>
            <p:nvPr/>
          </p:nvGraphicFramePr>
          <p:xfrm>
            <a:off x="536" y="631"/>
            <a:ext cx="18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05" name="公式" r:id="rId1" imgW="292100" imgH="292100" progId="Equation.3">
                    <p:embed/>
                  </p:oleObj>
                </mc:Choice>
                <mc:Fallback>
                  <p:oleObj name="公式" r:id="rId1" imgW="292100" imgH="292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631"/>
                          <a:ext cx="18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CC"/>
                                  </a:gs>
                                  <a:gs pos="100000">
                                    <a:srgbClr val="B4B490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84200" y="203200"/>
            <a:ext cx="5511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带电球面的电势分布：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0359" name="AutoShape 7"/>
          <p:cNvSpPr/>
          <p:nvPr/>
        </p:nvSpPr>
        <p:spPr bwMode="auto">
          <a:xfrm>
            <a:off x="4238625" y="373063"/>
            <a:ext cx="333375" cy="882650"/>
          </a:xfrm>
          <a:prstGeom prst="leftBrace">
            <a:avLst>
              <a:gd name="adj1" fmla="val 22063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00360" name="Object 2"/>
          <p:cNvGraphicFramePr>
            <a:graphicFrameLocks noChangeAspect="1"/>
          </p:cNvGraphicFramePr>
          <p:nvPr/>
        </p:nvGraphicFramePr>
        <p:xfrm>
          <a:off x="4703763" y="280988"/>
          <a:ext cx="7064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6" name="公式" r:id="rId3" imgW="774065" imgH="292100" progId="Equation.3">
                  <p:embed/>
                </p:oleObj>
              </mc:Choice>
              <mc:Fallback>
                <p:oleObj name="公式" r:id="rId3" imgW="774065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280988"/>
                        <a:ext cx="70643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3"/>
          <p:cNvGraphicFramePr>
            <a:graphicFrameLocks noChangeAspect="1"/>
          </p:cNvGraphicFramePr>
          <p:nvPr/>
        </p:nvGraphicFramePr>
        <p:xfrm>
          <a:off x="5805488" y="842963"/>
          <a:ext cx="1558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7" name="公式" r:id="rId5" imgW="685800" imgH="406400" progId="Equation.3">
                  <p:embed/>
                </p:oleObj>
              </mc:Choice>
              <mc:Fallback>
                <p:oleObj name="公式" r:id="rId5" imgW="6858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842963"/>
                        <a:ext cx="15589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4"/>
          <p:cNvGraphicFramePr>
            <a:graphicFrameLocks noChangeAspect="1"/>
          </p:cNvGraphicFramePr>
          <p:nvPr/>
        </p:nvGraphicFramePr>
        <p:xfrm>
          <a:off x="5791200" y="41275"/>
          <a:ext cx="16605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8" name="公式" r:id="rId7" imgW="735965" imgH="406400" progId="Equation.3">
                  <p:embed/>
                </p:oleObj>
              </mc:Choice>
              <mc:Fallback>
                <p:oleObj name="公式" r:id="rId7" imgW="735965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275"/>
                        <a:ext cx="166052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2411413" y="1125538"/>
            <a:ext cx="2387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结论：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2489200" y="1857375"/>
            <a:ext cx="6045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(1) 球内电势处处相等，均为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0365" name="Object 5"/>
          <p:cNvGraphicFramePr>
            <a:graphicFrameLocks noChangeAspect="1"/>
          </p:cNvGraphicFramePr>
          <p:nvPr/>
        </p:nvGraphicFramePr>
        <p:xfrm>
          <a:off x="7137400" y="1716088"/>
          <a:ext cx="15271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9" name="公式" r:id="rId9" imgW="735965" imgH="406400" progId="Equation.3">
                  <p:embed/>
                </p:oleObj>
              </mc:Choice>
              <mc:Fallback>
                <p:oleObj name="公式" r:id="rId9" imgW="735965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1716088"/>
                        <a:ext cx="15271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2530475" y="2405063"/>
            <a:ext cx="49371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(2) 球面处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V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是连续。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-25400" y="4002088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889000" y="1563688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V="1">
            <a:off x="889000" y="23256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1574800" y="1639888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889000" y="2782888"/>
            <a:ext cx="685800" cy="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0372" name="Freeform 20"/>
          <p:cNvSpPr/>
          <p:nvPr/>
        </p:nvSpPr>
        <p:spPr bwMode="auto">
          <a:xfrm>
            <a:off x="1574800" y="2782888"/>
            <a:ext cx="1600200" cy="1016000"/>
          </a:xfrm>
          <a:custGeom>
            <a:avLst/>
            <a:gdLst>
              <a:gd name="T0" fmla="*/ 0 w 1008"/>
              <a:gd name="T1" fmla="*/ 0 h 640"/>
              <a:gd name="T2" fmla="*/ 2147483647 w 1008"/>
              <a:gd name="T3" fmla="*/ 2147483647 h 640"/>
              <a:gd name="T4" fmla="*/ 2147483647 w 1008"/>
              <a:gd name="T5" fmla="*/ 2147483647 h 640"/>
              <a:gd name="T6" fmla="*/ 2147483647 w 1008"/>
              <a:gd name="T7" fmla="*/ 2147483647 h 640"/>
              <a:gd name="T8" fmla="*/ 2147483647 w 1008"/>
              <a:gd name="T9" fmla="*/ 2147483647 h 640"/>
              <a:gd name="T10" fmla="*/ 2147483647 w 1008"/>
              <a:gd name="T11" fmla="*/ 2147483647 h 640"/>
              <a:gd name="T12" fmla="*/ 2147483647 w 1008"/>
              <a:gd name="T13" fmla="*/ 2147483647 h 6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640"/>
              <a:gd name="T23" fmla="*/ 1008 w 1008"/>
              <a:gd name="T24" fmla="*/ 640 h 6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640">
                <a:moveTo>
                  <a:pt x="0" y="0"/>
                </a:moveTo>
                <a:cubicBezTo>
                  <a:pt x="32" y="52"/>
                  <a:pt x="64" y="104"/>
                  <a:pt x="96" y="144"/>
                </a:cubicBezTo>
                <a:cubicBezTo>
                  <a:pt x="128" y="184"/>
                  <a:pt x="152" y="200"/>
                  <a:pt x="192" y="240"/>
                </a:cubicBezTo>
                <a:cubicBezTo>
                  <a:pt x="232" y="280"/>
                  <a:pt x="272" y="336"/>
                  <a:pt x="336" y="384"/>
                </a:cubicBezTo>
                <a:cubicBezTo>
                  <a:pt x="400" y="432"/>
                  <a:pt x="488" y="488"/>
                  <a:pt x="576" y="528"/>
                </a:cubicBezTo>
                <a:cubicBezTo>
                  <a:pt x="664" y="568"/>
                  <a:pt x="792" y="608"/>
                  <a:pt x="864" y="624"/>
                </a:cubicBezTo>
                <a:cubicBezTo>
                  <a:pt x="936" y="640"/>
                  <a:pt x="972" y="632"/>
                  <a:pt x="1008" y="624"/>
                </a:cubicBezTo>
              </a:path>
            </a:pathLst>
          </a:custGeom>
          <a:noFill/>
          <a:ln w="38100">
            <a:solidFill>
              <a:srgbClr val="CC0066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00373" name="Object 6"/>
          <p:cNvGraphicFramePr>
            <a:graphicFrameLocks noChangeAspect="1"/>
          </p:cNvGraphicFramePr>
          <p:nvPr/>
        </p:nvGraphicFramePr>
        <p:xfrm>
          <a:off x="768350" y="4002088"/>
          <a:ext cx="1968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0" name="公式" r:id="rId11" imgW="241300" imgH="279400" progId="Equation.3">
                  <p:embed/>
                </p:oleObj>
              </mc:Choice>
              <mc:Fallback>
                <p:oleObj name="公式" r:id="rId11" imgW="2413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002088"/>
                        <a:ext cx="1968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4" name="Object 7"/>
          <p:cNvGraphicFramePr>
            <a:graphicFrameLocks noChangeAspect="1"/>
          </p:cNvGraphicFramePr>
          <p:nvPr/>
        </p:nvGraphicFramePr>
        <p:xfrm>
          <a:off x="596900" y="2347913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1" name="Equation" r:id="rId13" imgW="152400" imgH="177800" progId="Equation.3">
                  <p:embed/>
                </p:oleObj>
              </mc:Choice>
              <mc:Fallback>
                <p:oleObj name="Equation" r:id="rId13" imgW="1524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347913"/>
                        <a:ext cx="3270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5" name="Object 8"/>
          <p:cNvGraphicFramePr>
            <a:graphicFrameLocks noChangeAspect="1"/>
          </p:cNvGraphicFramePr>
          <p:nvPr/>
        </p:nvGraphicFramePr>
        <p:xfrm>
          <a:off x="2986088" y="4100513"/>
          <a:ext cx="21590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2" name="公式" r:id="rId15" imgW="190500" imgH="215900" progId="Equation.3">
                  <p:embed/>
                </p:oleObj>
              </mc:Choice>
              <mc:Fallback>
                <p:oleObj name="公式" r:id="rId15" imgW="1905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4100513"/>
                        <a:ext cx="215900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6" name="Object 9"/>
          <p:cNvGraphicFramePr>
            <a:graphicFrameLocks noChangeAspect="1"/>
          </p:cNvGraphicFramePr>
          <p:nvPr/>
        </p:nvGraphicFramePr>
        <p:xfrm>
          <a:off x="1409700" y="3981450"/>
          <a:ext cx="3016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3" name="公式" r:id="rId17" imgW="292100" imgH="292100" progId="Equation.3">
                  <p:embed/>
                </p:oleObj>
              </mc:Choice>
              <mc:Fallback>
                <p:oleObj name="公式" r:id="rId17" imgW="2921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981450"/>
                        <a:ext cx="3016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/>
          <p:nvPr/>
        </p:nvGrpSpPr>
        <p:grpSpPr bwMode="auto">
          <a:xfrm>
            <a:off x="395288" y="4306888"/>
            <a:ext cx="2457450" cy="1947862"/>
            <a:chOff x="249" y="2713"/>
            <a:chExt cx="1548" cy="1227"/>
          </a:xfrm>
        </p:grpSpPr>
        <p:sp>
          <p:nvSpPr>
            <p:cNvPr id="56352" name="Line 26"/>
            <p:cNvSpPr>
              <a:spLocks noChangeShapeType="1"/>
            </p:cNvSpPr>
            <p:nvPr/>
          </p:nvSpPr>
          <p:spPr bwMode="auto">
            <a:xfrm>
              <a:off x="249" y="3673"/>
              <a:ext cx="14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6353" name="Line 27"/>
            <p:cNvSpPr>
              <a:spLocks noChangeShapeType="1"/>
            </p:cNvSpPr>
            <p:nvPr/>
          </p:nvSpPr>
          <p:spPr bwMode="auto">
            <a:xfrm flipV="1">
              <a:off x="537" y="2761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6354" name="Text Box 28"/>
            <p:cNvSpPr txBox="1">
              <a:spLocks noChangeArrowheads="1"/>
            </p:cNvSpPr>
            <p:nvPr/>
          </p:nvSpPr>
          <p:spPr bwMode="auto">
            <a:xfrm>
              <a:off x="1593" y="3571"/>
              <a:ext cx="20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r</a:t>
              </a:r>
              <a:endParaRPr kumimoji="1" lang="en-US" altLang="zh-CN" sz="2800" b="1">
                <a:solidFill>
                  <a:srgbClr val="080808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56355" name="Text Box 29"/>
            <p:cNvSpPr txBox="1">
              <a:spLocks noChangeArrowheads="1"/>
            </p:cNvSpPr>
            <p:nvPr/>
          </p:nvSpPr>
          <p:spPr bwMode="auto">
            <a:xfrm>
              <a:off x="297" y="2713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E</a:t>
              </a:r>
              <a:endPara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56356" name="Line 30"/>
            <p:cNvSpPr>
              <a:spLocks noChangeShapeType="1"/>
            </p:cNvSpPr>
            <p:nvPr/>
          </p:nvSpPr>
          <p:spPr bwMode="auto">
            <a:xfrm>
              <a:off x="969" y="2809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6357" name="Freeform 31"/>
            <p:cNvSpPr/>
            <p:nvPr/>
          </p:nvSpPr>
          <p:spPr bwMode="auto">
            <a:xfrm>
              <a:off x="969" y="2809"/>
              <a:ext cx="672" cy="768"/>
            </a:xfrm>
            <a:custGeom>
              <a:avLst/>
              <a:gdLst>
                <a:gd name="T0" fmla="*/ 0 w 624"/>
                <a:gd name="T1" fmla="*/ 0 h 672"/>
                <a:gd name="T2" fmla="*/ 70 w 624"/>
                <a:gd name="T3" fmla="*/ 374 h 672"/>
                <a:gd name="T4" fmla="*/ 278 w 624"/>
                <a:gd name="T5" fmla="*/ 843 h 672"/>
                <a:gd name="T6" fmla="*/ 766 w 624"/>
                <a:gd name="T7" fmla="*/ 1216 h 672"/>
                <a:gd name="T8" fmla="*/ 905 w 624"/>
                <a:gd name="T9" fmla="*/ 131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672"/>
                <a:gd name="T17" fmla="*/ 624 w 624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672">
                  <a:moveTo>
                    <a:pt x="0" y="0"/>
                  </a:moveTo>
                  <a:cubicBezTo>
                    <a:pt x="8" y="60"/>
                    <a:pt x="16" y="120"/>
                    <a:pt x="48" y="192"/>
                  </a:cubicBezTo>
                  <a:cubicBezTo>
                    <a:pt x="80" y="264"/>
                    <a:pt x="112" y="360"/>
                    <a:pt x="192" y="432"/>
                  </a:cubicBezTo>
                  <a:cubicBezTo>
                    <a:pt x="272" y="504"/>
                    <a:pt x="456" y="584"/>
                    <a:pt x="528" y="624"/>
                  </a:cubicBezTo>
                  <a:cubicBezTo>
                    <a:pt x="600" y="664"/>
                    <a:pt x="608" y="664"/>
                    <a:pt x="624" y="672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6358" name="Line 32"/>
            <p:cNvSpPr>
              <a:spLocks noChangeShapeType="1"/>
            </p:cNvSpPr>
            <p:nvPr/>
          </p:nvSpPr>
          <p:spPr bwMode="auto">
            <a:xfrm>
              <a:off x="537" y="3673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6359" name="Text Box 33"/>
            <p:cNvSpPr txBox="1">
              <a:spLocks noChangeArrowheads="1"/>
            </p:cNvSpPr>
            <p:nvPr/>
          </p:nvSpPr>
          <p:spPr bwMode="auto">
            <a:xfrm>
              <a:off x="383" y="3571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o</a:t>
              </a:r>
              <a:endPara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56360" name="Text Box 34"/>
            <p:cNvSpPr txBox="1">
              <a:spLocks noChangeArrowheads="1"/>
            </p:cNvSpPr>
            <p:nvPr/>
          </p:nvSpPr>
          <p:spPr bwMode="auto">
            <a:xfrm>
              <a:off x="825" y="3610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R</a:t>
              </a:r>
              <a:endPara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00390" name="Text Box 38"/>
          <p:cNvSpPr txBox="1">
            <a:spLocks noChangeArrowheads="1"/>
          </p:cNvSpPr>
          <p:nvPr/>
        </p:nvSpPr>
        <p:spPr bwMode="auto">
          <a:xfrm>
            <a:off x="2916238" y="2997200"/>
            <a:ext cx="4495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与电场分布比较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2970213" y="4640263"/>
            <a:ext cx="6300787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球内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E=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0，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是球面上各点电荷在球内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             的场强迭加为 0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0392" name="Text Box 40"/>
          <p:cNvSpPr txBox="1">
            <a:spLocks noChangeArrowheads="1"/>
          </p:cNvSpPr>
          <p:nvPr/>
        </p:nvSpPr>
        <p:spPr bwMode="auto">
          <a:xfrm>
            <a:off x="2360613" y="4614863"/>
            <a:ext cx="9064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注：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100393" name="Text Box 41"/>
          <p:cNvSpPr txBox="1">
            <a:spLocks noChangeArrowheads="1"/>
          </p:cNvSpPr>
          <p:nvPr/>
        </p:nvSpPr>
        <p:spPr bwMode="auto">
          <a:xfrm>
            <a:off x="2970213" y="5514975"/>
            <a:ext cx="6300787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球内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V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 0，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是将单位正电荷从球内移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           到无穷远电场力作功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0  </a:t>
            </a:r>
            <a:endParaRPr kumimoji="1" lang="en-US" altLang="zh-CN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3894138" y="3667125"/>
            <a:ext cx="377825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在球面处场强不连续，而电势是连续的。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0397" name="Text Box 45"/>
          <p:cNvSpPr txBox="1">
            <a:spLocks noChangeArrowheads="1"/>
          </p:cNvSpPr>
          <p:nvPr/>
        </p:nvSpPr>
        <p:spPr bwMode="auto">
          <a:xfrm>
            <a:off x="6615113" y="2684463"/>
            <a:ext cx="2198687" cy="946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latin typeface="+mn-lt"/>
                <a:ea typeface="楷体_GB2312" pitchFamily="49" charset="-122"/>
              </a:rPr>
              <a:t>带电球壳是等势体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0398" name="Object 10"/>
          <p:cNvGraphicFramePr>
            <a:graphicFrameLocks noChangeAspect="1"/>
          </p:cNvGraphicFramePr>
          <p:nvPr/>
        </p:nvGraphicFramePr>
        <p:xfrm>
          <a:off x="4648200" y="1079500"/>
          <a:ext cx="7731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4" name="公式" r:id="rId19" imgW="774065" imgH="292100" progId="Equation.3">
                  <p:embed/>
                </p:oleObj>
              </mc:Choice>
              <mc:Fallback>
                <p:oleObj name="公式" r:id="rId19" imgW="774065" imgH="292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79500"/>
                        <a:ext cx="7731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75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25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9" dur="500"/>
                                        <p:tgtEl>
                                          <p:spTgt spid="1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75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75"/>
                                        <p:tgtEl>
                                          <p:spTgt spid="1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7" dur="75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75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utoUpdateAnimBg="0"/>
      <p:bldP spid="100359" grpId="0" animBg="1"/>
      <p:bldP spid="100363" grpId="0" autoUpdateAnimBg="0"/>
      <p:bldP spid="100364" grpId="0" autoUpdateAnimBg="0"/>
      <p:bldP spid="100366" grpId="0" autoUpdateAnimBg="0"/>
      <p:bldP spid="100390" grpId="0" autoUpdateAnimBg="0"/>
      <p:bldP spid="100391" grpId="0" autoUpdateAnimBg="0"/>
      <p:bldP spid="100392" grpId="0" autoUpdateAnimBg="0"/>
      <p:bldP spid="100393" grpId="0" autoUpdateAnimBg="0"/>
      <p:bldP spid="100396" grpId="0" autoUpdateAnimBg="0"/>
      <p:bldP spid="10039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BB9DA44-8217-4BAE-8811-92FA7742435D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0800" y="77788"/>
            <a:ext cx="89408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例3.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半径为 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的无限长带电圆柱，电荷体密度为</a:t>
            </a:r>
            <a:r>
              <a:rPr kumimoji="1" lang="zh-CN" altLang="en-US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 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，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       求离轴为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处的 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V=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？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2403" name="AutoShape 3"/>
          <p:cNvSpPr>
            <a:spLocks noChangeArrowheads="1"/>
          </p:cNvSpPr>
          <p:nvPr/>
        </p:nvSpPr>
        <p:spPr bwMode="auto">
          <a:xfrm>
            <a:off x="431800" y="1657350"/>
            <a:ext cx="762000" cy="3200400"/>
          </a:xfrm>
          <a:prstGeom prst="can">
            <a:avLst>
              <a:gd name="adj" fmla="val 54367"/>
            </a:avLst>
          </a:prstGeom>
          <a:gradFill rotWithShape="0">
            <a:gsLst>
              <a:gs pos="0">
                <a:srgbClr val="7C7C7C"/>
              </a:gs>
              <a:gs pos="50000">
                <a:srgbClr val="DDDDDD"/>
              </a:gs>
              <a:gs pos="100000">
                <a:srgbClr val="7C7C7C"/>
              </a:gs>
            </a:gsLst>
            <a:lin ang="0" scaled="1"/>
          </a:gradFill>
          <a:ln w="9525">
            <a:solidFill>
              <a:srgbClr val="91919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812800" y="9779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812800" y="18351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850900" y="1441450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R</a:t>
            </a:r>
            <a:endParaRPr lang="en-US" altLang="zh-CN" sz="2800" b="1" i="1">
              <a:ea typeface="楷体_GB2312" pitchFamily="49" charset="-122"/>
            </a:endParaRP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812800" y="325755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817688" y="2608263"/>
            <a:ext cx="577850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5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P</a:t>
            </a:r>
            <a:endParaRPr kumimoji="1" lang="en-US" altLang="zh-CN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406525" y="2825750"/>
            <a:ext cx="32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r</a:t>
            </a:r>
            <a:endParaRPr lang="en-US" altLang="zh-CN" sz="2800" b="1" i="1">
              <a:ea typeface="楷体_GB2312" pitchFamily="49" charset="-122"/>
            </a:endParaRP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355600" y="981075"/>
            <a:ext cx="7416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解：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由高斯定理求得电场分布：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2412" name="Object 2"/>
          <p:cNvGraphicFramePr>
            <a:graphicFrameLocks noChangeAspect="1"/>
          </p:cNvGraphicFramePr>
          <p:nvPr/>
        </p:nvGraphicFramePr>
        <p:xfrm>
          <a:off x="2582863" y="1238250"/>
          <a:ext cx="29352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3" name="Equation" r:id="rId1" imgW="1308100" imgH="457200" progId="Equation.DSMT4">
                  <p:embed/>
                </p:oleObj>
              </mc:Choice>
              <mc:Fallback>
                <p:oleObj name="Equation" r:id="rId1" imgW="13081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1238250"/>
                        <a:ext cx="293528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3"/>
          <p:cNvGraphicFramePr>
            <a:graphicFrameLocks noChangeAspect="1"/>
          </p:cNvGraphicFramePr>
          <p:nvPr/>
        </p:nvGraphicFramePr>
        <p:xfrm>
          <a:off x="5792788" y="1287463"/>
          <a:ext cx="28813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4" name="公式" r:id="rId3" imgW="1320165" imgH="406400" progId="Equation.3">
                  <p:embed/>
                </p:oleObj>
              </mc:Choice>
              <mc:Fallback>
                <p:oleObj name="公式" r:id="rId3" imgW="1320165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287463"/>
                        <a:ext cx="28813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708275" y="2365375"/>
            <a:ext cx="30067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设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, 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= 0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2416" name="Object 5"/>
          <p:cNvGraphicFramePr>
            <a:graphicFrameLocks noChangeAspect="1"/>
          </p:cNvGraphicFramePr>
          <p:nvPr/>
        </p:nvGraphicFramePr>
        <p:xfrm>
          <a:off x="2322513" y="3541713"/>
          <a:ext cx="787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5" name="公式" r:id="rId5" imgW="787400" imgH="292100" progId="Equation.3">
                  <p:embed/>
                </p:oleObj>
              </mc:Choice>
              <mc:Fallback>
                <p:oleObj name="公式" r:id="rId5" imgW="7874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541713"/>
                        <a:ext cx="787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6"/>
          <p:cNvGraphicFramePr>
            <a:graphicFrameLocks noChangeAspect="1"/>
          </p:cNvGraphicFramePr>
          <p:nvPr/>
        </p:nvGraphicFramePr>
        <p:xfrm>
          <a:off x="3455988" y="3171825"/>
          <a:ext cx="51847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6" name="公式" r:id="rId7" imgW="2286000" imgH="469900" progId="Equation.3">
                  <p:embed/>
                </p:oleObj>
              </mc:Choice>
              <mc:Fallback>
                <p:oleObj name="公式" r:id="rId7" imgW="22860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3171825"/>
                        <a:ext cx="51847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8" name="Line 18"/>
          <p:cNvSpPr>
            <a:spLocks noChangeShapeType="1"/>
          </p:cNvSpPr>
          <p:nvPr/>
        </p:nvSpPr>
        <p:spPr bwMode="auto">
          <a:xfrm flipV="1">
            <a:off x="7656513" y="3363913"/>
            <a:ext cx="609600" cy="798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7834313" y="2995613"/>
            <a:ext cx="438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en-US" sz="2800" b="1">
                <a:solidFill>
                  <a:srgbClr val="FF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</a:t>
            </a:r>
            <a:endParaRPr kumimoji="1" lang="zh-CN" altLang="en-US" sz="2800" b="1">
              <a:solidFill>
                <a:srgbClr val="FF0000"/>
              </a:solidFill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3013075" y="2427288"/>
            <a:ext cx="1828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H="1">
            <a:off x="3089275" y="2503488"/>
            <a:ext cx="1905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5470525" y="2379663"/>
            <a:ext cx="3178175" cy="519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设 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r= R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处，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V= 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0</a:t>
            </a:r>
            <a:endParaRPr kumimoji="1" lang="en-US" altLang="zh-CN" sz="2800" b="1" i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2423" name="Object 7"/>
          <p:cNvGraphicFramePr>
            <a:graphicFrameLocks noChangeAspect="1"/>
          </p:cNvGraphicFramePr>
          <p:nvPr/>
        </p:nvGraphicFramePr>
        <p:xfrm>
          <a:off x="2681288" y="5092700"/>
          <a:ext cx="56689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7" name="Equation" r:id="rId9" imgW="2501900" imgH="457200" progId="Equation.3">
                  <p:embed/>
                </p:oleObj>
              </mc:Choice>
              <mc:Fallback>
                <p:oleObj name="Equation" r:id="rId9" imgW="2501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5092700"/>
                        <a:ext cx="56689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6397625" y="4421188"/>
            <a:ext cx="10033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CC0066"/>
                </a:solidFill>
                <a:latin typeface="+mn-lt"/>
                <a:ea typeface="楷体_GB2312" pitchFamily="49" charset="-122"/>
              </a:rPr>
              <a:t>&lt; 0</a:t>
            </a:r>
            <a:endParaRPr kumimoji="1" lang="zh-CN" altLang="en-US" sz="2800" b="1" dirty="0">
              <a:solidFill>
                <a:srgbClr val="CC0066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8412163" y="5295900"/>
            <a:ext cx="8826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&gt; 0</a:t>
            </a:r>
            <a:endParaRPr kumimoji="1" lang="zh-CN" altLang="en-US" sz="2800" b="1" dirty="0">
              <a:solidFill>
                <a:srgbClr val="CC0066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2630488" y="6140450"/>
            <a:ext cx="34051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 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= 0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处，</a:t>
            </a:r>
            <a:r>
              <a:rPr kumimoji="1" lang="en-US" altLang="zh-CN" sz="2800" b="1" i="1" dirty="0" err="1">
                <a:solidFill>
                  <a:srgbClr val="080808"/>
                </a:solidFill>
                <a:latin typeface="+mn-lt"/>
                <a:ea typeface="楷体_GB2312" pitchFamily="49" charset="-122"/>
              </a:rPr>
              <a:t>V</a:t>
            </a:r>
            <a:r>
              <a:rPr kumimoji="1" lang="en-US" altLang="zh-CN" sz="2800" b="1" baseline="-25000" dirty="0" err="1">
                <a:solidFill>
                  <a:srgbClr val="080808"/>
                </a:solidFill>
                <a:latin typeface="+mn-lt"/>
                <a:ea typeface="楷体_GB2312" pitchFamily="49" charset="-122"/>
              </a:rPr>
              <a:t>max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=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2427" name="Object 8"/>
          <p:cNvGraphicFramePr>
            <a:graphicFrameLocks noChangeAspect="1"/>
          </p:cNvGraphicFramePr>
          <p:nvPr/>
        </p:nvGraphicFramePr>
        <p:xfrm>
          <a:off x="5129213" y="5961063"/>
          <a:ext cx="9207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8" name="公式" r:id="rId11" imgW="927100" imgH="901700" progId="Equation.3">
                  <p:embed/>
                </p:oleObj>
              </mc:Choice>
              <mc:Fallback>
                <p:oleObj name="公式" r:id="rId11" imgW="927100" imgH="901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5961063"/>
                        <a:ext cx="9207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0" name="Object 9"/>
          <p:cNvGraphicFramePr>
            <a:graphicFrameLocks noChangeAspect="1"/>
          </p:cNvGraphicFramePr>
          <p:nvPr/>
        </p:nvGraphicFramePr>
        <p:xfrm>
          <a:off x="3743325" y="4187825"/>
          <a:ext cx="25146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9" name="Equation" r:id="rId13" imgW="1078865" imgH="444500" progId="Equation.3">
                  <p:embed/>
                </p:oleObj>
              </mc:Choice>
              <mc:Fallback>
                <p:oleObj name="Equation" r:id="rId13" imgW="1078865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4187825"/>
                        <a:ext cx="25146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6" name="Text Box 36"/>
          <p:cNvSpPr txBox="1">
            <a:spLocks noChangeArrowheads="1"/>
          </p:cNvSpPr>
          <p:nvPr/>
        </p:nvSpPr>
        <p:spPr bwMode="auto">
          <a:xfrm>
            <a:off x="127000" y="4929188"/>
            <a:ext cx="2438400" cy="18161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当电荷分布扩展到无穷远时，电势零点不能选在无穷远处。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3384550" y="3160713"/>
            <a:ext cx="54102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02429" name="Object 10"/>
          <p:cNvGraphicFramePr>
            <a:graphicFrameLocks noChangeAspect="1"/>
          </p:cNvGraphicFramePr>
          <p:nvPr/>
        </p:nvGraphicFramePr>
        <p:xfrm>
          <a:off x="3240088" y="3119438"/>
          <a:ext cx="56578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0" name="Equation" r:id="rId15" imgW="2501900" imgH="495300" progId="Equation.3">
                  <p:embed/>
                </p:oleObj>
              </mc:Choice>
              <mc:Fallback>
                <p:oleObj name="Equation" r:id="rId15" imgW="2501900" imgH="495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3119438"/>
                        <a:ext cx="5657850" cy="11207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75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75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75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9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75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nimBg="1"/>
      <p:bldP spid="102406" grpId="0" autoUpdateAnimBg="0"/>
      <p:bldP spid="102408" grpId="0" autoUpdateAnimBg="0"/>
      <p:bldP spid="102409" grpId="0" autoUpdateAnimBg="0"/>
      <p:bldP spid="102410" grpId="0" autoUpdateAnimBg="0"/>
      <p:bldP spid="102415" grpId="0" autoUpdateAnimBg="0"/>
      <p:bldP spid="102419" grpId="0" autoUpdateAnimBg="0"/>
      <p:bldP spid="102422" grpId="0" animBg="1" autoUpdateAnimBg="0"/>
      <p:bldP spid="102424" grpId="0" autoUpdateAnimBg="0"/>
      <p:bldP spid="102425" grpId="0" autoUpdateAnimBg="0"/>
      <p:bldP spid="102426" grpId="0" autoUpdateAnimBg="0"/>
      <p:bldP spid="102436" grpId="0" animBg="1" autoUpdateAnimBg="0"/>
      <p:bldP spid="1024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CE1D6AE-DC3A-4462-AB16-B9801207C4D3}" type="slidenum">
              <a:rPr kumimoji="0" lang="zh-CN" altLang="en-US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212725" y="228600"/>
            <a:ext cx="5386388" cy="523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latin typeface="+mn-lt"/>
                <a:ea typeface="黑体" panose="02010609060101010101" pitchFamily="2" charset="-122"/>
              </a:rPr>
              <a:t>2、用叠加法求</a:t>
            </a:r>
            <a:r>
              <a:rPr lang="en-US" altLang="zh-CN" sz="2800" b="1" i="1">
                <a:solidFill>
                  <a:srgbClr val="FF3300"/>
                </a:solidFill>
                <a:latin typeface="+mn-lt"/>
                <a:ea typeface="黑体" panose="02010609060101010101" pitchFamily="2" charset="-122"/>
              </a:rPr>
              <a:t>V</a:t>
            </a:r>
            <a:endParaRPr lang="en-US" altLang="zh-CN" sz="2800" b="1" i="1">
              <a:solidFill>
                <a:srgbClr val="FF33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0" y="838200"/>
            <a:ext cx="6705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（1）点电荷的电势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：</a:t>
            </a:r>
            <a:endParaRPr kumimoji="1" lang="en-US" altLang="zh-CN" sz="2800" b="1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4452" name="Object 2"/>
          <p:cNvGraphicFramePr>
            <a:graphicFrameLocks noChangeAspect="1"/>
          </p:cNvGraphicFramePr>
          <p:nvPr/>
        </p:nvGraphicFramePr>
        <p:xfrm>
          <a:off x="3779838" y="620713"/>
          <a:ext cx="16700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8" name="Equation" r:id="rId1" imgW="698500" imgH="444500" progId="Equation.3">
                  <p:embed/>
                </p:oleObj>
              </mc:Choice>
              <mc:Fallback>
                <p:oleObj name="Equation" r:id="rId1" imgW="6985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20713"/>
                        <a:ext cx="1670050" cy="107156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69888" y="1558925"/>
            <a:ext cx="55022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FF"/>
                </a:solidFill>
                <a:latin typeface="+mn-lt"/>
                <a:ea typeface="楷体_GB2312" pitchFamily="49" charset="-122"/>
              </a:rPr>
              <a:t>点电荷系的电势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：</a:t>
            </a:r>
            <a:endParaRPr kumimoji="1" lang="zh-CN" altLang="en-US" sz="2800" b="1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69888" y="2157413"/>
            <a:ext cx="5159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任意点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处的电势：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4458" name="Object 3"/>
          <p:cNvGraphicFramePr>
            <a:graphicFrameLocks noChangeAspect="1"/>
          </p:cNvGraphicFramePr>
          <p:nvPr/>
        </p:nvGraphicFramePr>
        <p:xfrm>
          <a:off x="3130550" y="2632075"/>
          <a:ext cx="19050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9" name="Equation" r:id="rId3" imgW="812165" imgH="457200" progId="Equation.3">
                  <p:embed/>
                </p:oleObj>
              </mc:Choice>
              <mc:Fallback>
                <p:oleObj name="Equation" r:id="rId3" imgW="812165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632075"/>
                        <a:ext cx="19050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4"/>
          <p:cNvGraphicFramePr>
            <a:graphicFrameLocks noChangeAspect="1"/>
          </p:cNvGraphicFramePr>
          <p:nvPr/>
        </p:nvGraphicFramePr>
        <p:xfrm>
          <a:off x="5029200" y="2590800"/>
          <a:ext cx="3810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0" name="Equation" r:id="rId5" imgW="1625600" imgH="457200" progId="Equation.3">
                  <p:embed/>
                </p:oleObj>
              </mc:Choice>
              <mc:Fallback>
                <p:oleObj name="Equation" r:id="rId5" imgW="1625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38100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5"/>
          <p:cNvGraphicFramePr>
            <a:graphicFrameLocks noChangeAspect="1"/>
          </p:cNvGraphicFramePr>
          <p:nvPr/>
        </p:nvGraphicFramePr>
        <p:xfrm>
          <a:off x="3657600" y="3733800"/>
          <a:ext cx="5029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1" name="Equation" r:id="rId7" imgW="2146300" imgH="457200" progId="Equation.3">
                  <p:embed/>
                </p:oleObj>
              </mc:Choice>
              <mc:Fallback>
                <p:oleObj name="Equation" r:id="rId7" imgW="2146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733800"/>
                        <a:ext cx="5029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6"/>
          <p:cNvGraphicFramePr>
            <a:graphicFrameLocks noChangeAspect="1"/>
          </p:cNvGraphicFramePr>
          <p:nvPr/>
        </p:nvGraphicFramePr>
        <p:xfrm>
          <a:off x="3732213" y="5591175"/>
          <a:ext cx="449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2" name="公式" r:id="rId9" imgW="4203700" imgH="901700" progId="Equation.3">
                  <p:embed/>
                </p:oleObj>
              </mc:Choice>
              <mc:Fallback>
                <p:oleObj name="公式" r:id="rId9" imgW="42037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5591175"/>
                        <a:ext cx="449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7"/>
          <p:cNvGraphicFramePr>
            <a:graphicFrameLocks noChangeAspect="1"/>
          </p:cNvGraphicFramePr>
          <p:nvPr/>
        </p:nvGraphicFramePr>
        <p:xfrm>
          <a:off x="3678238" y="4891088"/>
          <a:ext cx="2895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3" name="Equation" r:id="rId11" imgW="1117600" imgH="228600" progId="Equation.3">
                  <p:embed/>
                </p:oleObj>
              </mc:Choice>
              <mc:Fallback>
                <p:oleObj name="Equation" r:id="rId11" imgW="1117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891088"/>
                        <a:ext cx="2895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 bwMode="auto">
          <a:xfrm>
            <a:off x="355600" y="4229100"/>
            <a:ext cx="2997200" cy="2170113"/>
            <a:chOff x="224" y="2664"/>
            <a:chExt cx="1888" cy="1367"/>
          </a:xfrm>
        </p:grpSpPr>
        <p:sp>
          <p:nvSpPr>
            <p:cNvPr id="58391" name="Line 18"/>
            <p:cNvSpPr>
              <a:spLocks noChangeShapeType="1"/>
            </p:cNvSpPr>
            <p:nvPr/>
          </p:nvSpPr>
          <p:spPr bwMode="auto">
            <a:xfrm flipV="1">
              <a:off x="588" y="2888"/>
              <a:ext cx="1002" cy="952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8392" name="Line 19"/>
            <p:cNvSpPr>
              <a:spLocks noChangeShapeType="1"/>
            </p:cNvSpPr>
            <p:nvPr/>
          </p:nvSpPr>
          <p:spPr bwMode="auto">
            <a:xfrm flipV="1">
              <a:off x="501" y="2888"/>
              <a:ext cx="1089" cy="30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8393" name="Line 20"/>
            <p:cNvSpPr>
              <a:spLocks noChangeShapeType="1"/>
            </p:cNvSpPr>
            <p:nvPr/>
          </p:nvSpPr>
          <p:spPr bwMode="auto">
            <a:xfrm flipV="1">
              <a:off x="1198" y="2888"/>
              <a:ext cx="348" cy="90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8394" name="Line 21"/>
            <p:cNvSpPr>
              <a:spLocks noChangeShapeType="1"/>
            </p:cNvSpPr>
            <p:nvPr/>
          </p:nvSpPr>
          <p:spPr bwMode="auto">
            <a:xfrm flipH="1" flipV="1">
              <a:off x="1546" y="2888"/>
              <a:ext cx="522" cy="70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8395" name="Oval 22"/>
            <p:cNvSpPr>
              <a:spLocks noChangeArrowheads="1"/>
            </p:cNvSpPr>
            <p:nvPr/>
          </p:nvSpPr>
          <p:spPr bwMode="auto">
            <a:xfrm>
              <a:off x="414" y="3139"/>
              <a:ext cx="87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8396" name="Oval 23"/>
            <p:cNvSpPr>
              <a:spLocks noChangeArrowheads="1"/>
            </p:cNvSpPr>
            <p:nvPr/>
          </p:nvSpPr>
          <p:spPr bwMode="auto">
            <a:xfrm>
              <a:off x="2025" y="3556"/>
              <a:ext cx="87" cy="1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8397" name="Oval 24"/>
            <p:cNvSpPr>
              <a:spLocks noChangeArrowheads="1"/>
            </p:cNvSpPr>
            <p:nvPr/>
          </p:nvSpPr>
          <p:spPr bwMode="auto">
            <a:xfrm>
              <a:off x="1154" y="3740"/>
              <a:ext cx="87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8398" name="Oval 25"/>
            <p:cNvSpPr>
              <a:spLocks noChangeArrowheads="1"/>
            </p:cNvSpPr>
            <p:nvPr/>
          </p:nvSpPr>
          <p:spPr bwMode="auto">
            <a:xfrm>
              <a:off x="545" y="3790"/>
              <a:ext cx="87" cy="1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85014" name="Object 8"/>
            <p:cNvGraphicFramePr>
              <a:graphicFrameLocks noChangeAspect="1"/>
            </p:cNvGraphicFramePr>
            <p:nvPr/>
          </p:nvGraphicFramePr>
          <p:xfrm>
            <a:off x="756" y="2801"/>
            <a:ext cx="14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4" name="公式" r:id="rId13" imgW="228600" imgH="419100" progId="Equation.3">
                    <p:embed/>
                  </p:oleObj>
                </mc:Choice>
                <mc:Fallback>
                  <p:oleObj name="公式" r:id="rId13" imgW="228600" imgH="419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2801"/>
                          <a:ext cx="14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5" name="Object 9"/>
            <p:cNvGraphicFramePr>
              <a:graphicFrameLocks noChangeAspect="1"/>
            </p:cNvGraphicFramePr>
            <p:nvPr/>
          </p:nvGraphicFramePr>
          <p:xfrm>
            <a:off x="739" y="3289"/>
            <a:ext cx="15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5" name="公式" r:id="rId15" imgW="241300" imgH="419100" progId="Equation.3">
                    <p:embed/>
                  </p:oleObj>
                </mc:Choice>
                <mc:Fallback>
                  <p:oleObj name="公式" r:id="rId15" imgW="2413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3289"/>
                          <a:ext cx="15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6" name="Object 10"/>
            <p:cNvGraphicFramePr>
              <a:graphicFrameLocks noChangeAspect="1"/>
            </p:cNvGraphicFramePr>
            <p:nvPr/>
          </p:nvGraphicFramePr>
          <p:xfrm>
            <a:off x="1368" y="3345"/>
            <a:ext cx="15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6" name="公式" r:id="rId17" imgW="241300" imgH="419100" progId="Equation.3">
                    <p:embed/>
                  </p:oleObj>
                </mc:Choice>
                <mc:Fallback>
                  <p:oleObj name="公式" r:id="rId17" imgW="241300" imgH="419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3345"/>
                          <a:ext cx="15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7" name="Object 11"/>
            <p:cNvGraphicFramePr>
              <a:graphicFrameLocks noChangeAspect="1"/>
            </p:cNvGraphicFramePr>
            <p:nvPr/>
          </p:nvGraphicFramePr>
          <p:xfrm>
            <a:off x="1800" y="3049"/>
            <a:ext cx="1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7" name="公式" r:id="rId19" imgW="215900" imgH="419100" progId="Equation.3">
                    <p:embed/>
                  </p:oleObj>
                </mc:Choice>
                <mc:Fallback>
                  <p:oleObj name="公式" r:id="rId19" imgW="215900" imgH="419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3049"/>
                          <a:ext cx="1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8" name="Object 12"/>
            <p:cNvGraphicFramePr>
              <a:graphicFrameLocks noChangeAspect="1"/>
            </p:cNvGraphicFramePr>
            <p:nvPr/>
          </p:nvGraphicFramePr>
          <p:xfrm>
            <a:off x="224" y="3001"/>
            <a:ext cx="18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8" name="公式" r:id="rId21" imgW="292100" imgH="419100" progId="Equation.3">
                    <p:embed/>
                  </p:oleObj>
                </mc:Choice>
                <mc:Fallback>
                  <p:oleObj name="公式" r:id="rId21" imgW="2921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" y="3001"/>
                          <a:ext cx="18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9" name="Object 13"/>
            <p:cNvGraphicFramePr>
              <a:graphicFrameLocks noChangeAspect="1"/>
            </p:cNvGraphicFramePr>
            <p:nvPr/>
          </p:nvGraphicFramePr>
          <p:xfrm>
            <a:off x="383" y="3577"/>
            <a:ext cx="19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9" name="公式" r:id="rId23" imgW="304800" imgH="419100" progId="Equation.3">
                    <p:embed/>
                  </p:oleObj>
                </mc:Choice>
                <mc:Fallback>
                  <p:oleObj name="公式" r:id="rId23" imgW="304800" imgH="419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3577"/>
                          <a:ext cx="19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0" name="Object 14"/>
            <p:cNvGraphicFramePr>
              <a:graphicFrameLocks noChangeAspect="1"/>
            </p:cNvGraphicFramePr>
            <p:nvPr/>
          </p:nvGraphicFramePr>
          <p:xfrm>
            <a:off x="1176" y="3768"/>
            <a:ext cx="19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0" name="公式" r:id="rId25" imgW="304800" imgH="419100" progId="Equation.3">
                    <p:embed/>
                  </p:oleObj>
                </mc:Choice>
                <mc:Fallback>
                  <p:oleObj name="公式" r:id="rId25" imgW="304800" imgH="419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3768"/>
                          <a:ext cx="19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1" name="Object 15"/>
            <p:cNvGraphicFramePr>
              <a:graphicFrameLocks noChangeAspect="1"/>
            </p:cNvGraphicFramePr>
            <p:nvPr/>
          </p:nvGraphicFramePr>
          <p:xfrm>
            <a:off x="1935" y="3600"/>
            <a:ext cx="17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1" name="公式" r:id="rId27" imgW="279400" imgH="419100" progId="Equation.3">
                    <p:embed/>
                  </p:oleObj>
                </mc:Choice>
                <mc:Fallback>
                  <p:oleObj name="公式" r:id="rId27" imgW="279400" imgH="419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3600"/>
                          <a:ext cx="17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2" name="Object 16"/>
            <p:cNvGraphicFramePr>
              <a:graphicFrameLocks noChangeAspect="1"/>
            </p:cNvGraphicFramePr>
            <p:nvPr/>
          </p:nvGraphicFramePr>
          <p:xfrm>
            <a:off x="1510" y="266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2" name="公式" r:id="rId29" imgW="292100" imgH="292100" progId="Equation.3">
                    <p:embed/>
                  </p:oleObj>
                </mc:Choice>
                <mc:Fallback>
                  <p:oleObj name="公式" r:id="rId29" imgW="292100" imgH="292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2664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utoUpdateAnimBg="0"/>
      <p:bldP spid="104456" grpId="0" autoUpdateAnimBg="0"/>
      <p:bldP spid="10445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111DD45-86FB-4B29-AB5A-0E0712C8FA90}" type="slidenum">
              <a:rPr kumimoji="0" lang="zh-CN" altLang="en-US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01600" y="1731963"/>
            <a:ext cx="90424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表述：</a:t>
            </a:r>
            <a:r>
              <a:rPr kumimoji="1" lang="zh-CN" altLang="en-US" sz="2800" b="1" dirty="0">
                <a:solidFill>
                  <a:srgbClr val="000099"/>
                </a:solidFill>
                <a:latin typeface="+mn-lt"/>
                <a:ea typeface="楷体_GB2312" pitchFamily="49" charset="-122"/>
              </a:rPr>
              <a:t>一个电荷系的电场中,任一点的电势等于每一个</a:t>
            </a:r>
            <a:endParaRPr kumimoji="1" lang="zh-CN" altLang="en-US" sz="2800" b="1" dirty="0">
              <a:solidFill>
                <a:srgbClr val="000099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latin typeface="+mn-lt"/>
                <a:ea typeface="楷体_GB2312" pitchFamily="49" charset="-122"/>
              </a:rPr>
              <a:t>           带电体单独存在时在该点所产生电势的代数和。</a:t>
            </a:r>
            <a:endParaRPr kumimoji="1" lang="zh-CN" altLang="en-US" sz="2800" b="1" dirty="0">
              <a:solidFill>
                <a:srgbClr val="000099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6500" name="Object 2"/>
          <p:cNvGraphicFramePr>
            <a:graphicFrameLocks noChangeAspect="1"/>
          </p:cNvGraphicFramePr>
          <p:nvPr/>
        </p:nvGraphicFramePr>
        <p:xfrm>
          <a:off x="1066800" y="458788"/>
          <a:ext cx="3581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9" name="Equation" r:id="rId1" imgW="1447165" imgH="444500" progId="Equation.3">
                  <p:embed/>
                </p:oleObj>
              </mc:Choice>
              <mc:Fallback>
                <p:oleObj name="Equation" r:id="rId1" imgW="1447165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8788"/>
                        <a:ext cx="3581400" cy="1098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784850" y="701675"/>
            <a:ext cx="2749550" cy="519113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电势叠加原理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106502" name="AutoShape 6"/>
          <p:cNvSpPr>
            <a:spLocks noChangeArrowheads="1"/>
          </p:cNvSpPr>
          <p:nvPr/>
        </p:nvSpPr>
        <p:spPr bwMode="auto">
          <a:xfrm>
            <a:off x="4702175" y="774700"/>
            <a:ext cx="914400" cy="381000"/>
          </a:xfrm>
          <a:prstGeom prst="lef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0" y="2687638"/>
            <a:ext cx="6629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（2）连续带电体的电势：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156325" y="4140200"/>
            <a:ext cx="1012825" cy="849313"/>
            <a:chOff x="635" y="757"/>
            <a:chExt cx="638" cy="535"/>
          </a:xfrm>
        </p:grpSpPr>
        <p:sp>
          <p:nvSpPr>
            <p:cNvPr id="59412" name="Freeform 9"/>
            <p:cNvSpPr/>
            <p:nvPr/>
          </p:nvSpPr>
          <p:spPr bwMode="auto">
            <a:xfrm>
              <a:off x="635" y="757"/>
              <a:ext cx="638" cy="535"/>
            </a:xfrm>
            <a:custGeom>
              <a:avLst/>
              <a:gdLst>
                <a:gd name="T0" fmla="*/ 40 w 638"/>
                <a:gd name="T1" fmla="*/ 366 h 535"/>
                <a:gd name="T2" fmla="*/ 97 w 638"/>
                <a:gd name="T3" fmla="*/ 227 h 535"/>
                <a:gd name="T4" fmla="*/ 122 w 638"/>
                <a:gd name="T5" fmla="*/ 187 h 535"/>
                <a:gd name="T6" fmla="*/ 130 w 638"/>
                <a:gd name="T7" fmla="*/ 162 h 535"/>
                <a:gd name="T8" fmla="*/ 154 w 638"/>
                <a:gd name="T9" fmla="*/ 154 h 535"/>
                <a:gd name="T10" fmla="*/ 187 w 638"/>
                <a:gd name="T11" fmla="*/ 122 h 535"/>
                <a:gd name="T12" fmla="*/ 227 w 638"/>
                <a:gd name="T13" fmla="*/ 89 h 535"/>
                <a:gd name="T14" fmla="*/ 284 w 638"/>
                <a:gd name="T15" fmla="*/ 40 h 535"/>
                <a:gd name="T16" fmla="*/ 350 w 638"/>
                <a:gd name="T17" fmla="*/ 0 h 535"/>
                <a:gd name="T18" fmla="*/ 545 w 638"/>
                <a:gd name="T19" fmla="*/ 8 h 535"/>
                <a:gd name="T20" fmla="*/ 569 w 638"/>
                <a:gd name="T21" fmla="*/ 16 h 535"/>
                <a:gd name="T22" fmla="*/ 602 w 638"/>
                <a:gd name="T23" fmla="*/ 48 h 535"/>
                <a:gd name="T24" fmla="*/ 634 w 638"/>
                <a:gd name="T25" fmla="*/ 122 h 535"/>
                <a:gd name="T26" fmla="*/ 618 w 638"/>
                <a:gd name="T27" fmla="*/ 268 h 535"/>
                <a:gd name="T28" fmla="*/ 594 w 638"/>
                <a:gd name="T29" fmla="*/ 276 h 535"/>
                <a:gd name="T30" fmla="*/ 561 w 638"/>
                <a:gd name="T31" fmla="*/ 317 h 535"/>
                <a:gd name="T32" fmla="*/ 496 w 638"/>
                <a:gd name="T33" fmla="*/ 374 h 535"/>
                <a:gd name="T34" fmla="*/ 463 w 638"/>
                <a:gd name="T35" fmla="*/ 406 h 535"/>
                <a:gd name="T36" fmla="*/ 406 w 638"/>
                <a:gd name="T37" fmla="*/ 471 h 535"/>
                <a:gd name="T38" fmla="*/ 398 w 638"/>
                <a:gd name="T39" fmla="*/ 496 h 535"/>
                <a:gd name="T40" fmla="*/ 366 w 638"/>
                <a:gd name="T41" fmla="*/ 504 h 535"/>
                <a:gd name="T42" fmla="*/ 301 w 638"/>
                <a:gd name="T43" fmla="*/ 528 h 535"/>
                <a:gd name="T44" fmla="*/ 105 w 638"/>
                <a:gd name="T45" fmla="*/ 520 h 535"/>
                <a:gd name="T46" fmla="*/ 81 w 638"/>
                <a:gd name="T47" fmla="*/ 512 h 535"/>
                <a:gd name="T48" fmla="*/ 48 w 638"/>
                <a:gd name="T49" fmla="*/ 447 h 535"/>
                <a:gd name="T50" fmla="*/ 40 w 638"/>
                <a:gd name="T51" fmla="*/ 366 h 53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8"/>
                <a:gd name="T79" fmla="*/ 0 h 535"/>
                <a:gd name="T80" fmla="*/ 638 w 638"/>
                <a:gd name="T81" fmla="*/ 535 h 53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8" h="535">
                  <a:moveTo>
                    <a:pt x="40" y="366"/>
                  </a:moveTo>
                  <a:cubicBezTo>
                    <a:pt x="49" y="310"/>
                    <a:pt x="58" y="268"/>
                    <a:pt x="97" y="227"/>
                  </a:cubicBezTo>
                  <a:cubicBezTo>
                    <a:pt x="120" y="157"/>
                    <a:pt x="87" y="244"/>
                    <a:pt x="122" y="187"/>
                  </a:cubicBezTo>
                  <a:cubicBezTo>
                    <a:pt x="127" y="180"/>
                    <a:pt x="124" y="168"/>
                    <a:pt x="130" y="162"/>
                  </a:cubicBezTo>
                  <a:cubicBezTo>
                    <a:pt x="136" y="156"/>
                    <a:pt x="146" y="157"/>
                    <a:pt x="154" y="154"/>
                  </a:cubicBezTo>
                  <a:cubicBezTo>
                    <a:pt x="172" y="101"/>
                    <a:pt x="147" y="154"/>
                    <a:pt x="187" y="122"/>
                  </a:cubicBezTo>
                  <a:cubicBezTo>
                    <a:pt x="241" y="79"/>
                    <a:pt x="165" y="110"/>
                    <a:pt x="227" y="89"/>
                  </a:cubicBezTo>
                  <a:cubicBezTo>
                    <a:pt x="246" y="62"/>
                    <a:pt x="253" y="50"/>
                    <a:pt x="284" y="40"/>
                  </a:cubicBezTo>
                  <a:cubicBezTo>
                    <a:pt x="304" y="21"/>
                    <a:pt x="326" y="15"/>
                    <a:pt x="350" y="0"/>
                  </a:cubicBezTo>
                  <a:cubicBezTo>
                    <a:pt x="415" y="3"/>
                    <a:pt x="480" y="3"/>
                    <a:pt x="545" y="8"/>
                  </a:cubicBezTo>
                  <a:cubicBezTo>
                    <a:pt x="553" y="9"/>
                    <a:pt x="563" y="10"/>
                    <a:pt x="569" y="16"/>
                  </a:cubicBezTo>
                  <a:cubicBezTo>
                    <a:pt x="611" y="58"/>
                    <a:pt x="536" y="27"/>
                    <a:pt x="602" y="48"/>
                  </a:cubicBezTo>
                  <a:cubicBezTo>
                    <a:pt x="621" y="106"/>
                    <a:pt x="609" y="83"/>
                    <a:pt x="634" y="122"/>
                  </a:cubicBezTo>
                  <a:cubicBezTo>
                    <a:pt x="629" y="171"/>
                    <a:pt x="638" y="223"/>
                    <a:pt x="618" y="268"/>
                  </a:cubicBezTo>
                  <a:cubicBezTo>
                    <a:pt x="615" y="276"/>
                    <a:pt x="602" y="273"/>
                    <a:pt x="594" y="276"/>
                  </a:cubicBezTo>
                  <a:cubicBezTo>
                    <a:pt x="573" y="335"/>
                    <a:pt x="602" y="269"/>
                    <a:pt x="561" y="317"/>
                  </a:cubicBezTo>
                  <a:cubicBezTo>
                    <a:pt x="507" y="379"/>
                    <a:pt x="557" y="359"/>
                    <a:pt x="496" y="374"/>
                  </a:cubicBezTo>
                  <a:cubicBezTo>
                    <a:pt x="474" y="439"/>
                    <a:pt x="507" y="362"/>
                    <a:pt x="463" y="406"/>
                  </a:cubicBezTo>
                  <a:cubicBezTo>
                    <a:pt x="370" y="499"/>
                    <a:pt x="475" y="427"/>
                    <a:pt x="406" y="471"/>
                  </a:cubicBezTo>
                  <a:cubicBezTo>
                    <a:pt x="403" y="479"/>
                    <a:pt x="405" y="490"/>
                    <a:pt x="398" y="496"/>
                  </a:cubicBezTo>
                  <a:cubicBezTo>
                    <a:pt x="390" y="503"/>
                    <a:pt x="376" y="500"/>
                    <a:pt x="366" y="504"/>
                  </a:cubicBezTo>
                  <a:cubicBezTo>
                    <a:pt x="282" y="535"/>
                    <a:pt x="382" y="508"/>
                    <a:pt x="301" y="528"/>
                  </a:cubicBezTo>
                  <a:cubicBezTo>
                    <a:pt x="236" y="525"/>
                    <a:pt x="170" y="525"/>
                    <a:pt x="105" y="520"/>
                  </a:cubicBezTo>
                  <a:cubicBezTo>
                    <a:pt x="97" y="519"/>
                    <a:pt x="86" y="519"/>
                    <a:pt x="81" y="512"/>
                  </a:cubicBezTo>
                  <a:cubicBezTo>
                    <a:pt x="0" y="397"/>
                    <a:pt x="106" y="501"/>
                    <a:pt x="48" y="447"/>
                  </a:cubicBezTo>
                  <a:cubicBezTo>
                    <a:pt x="44" y="428"/>
                    <a:pt x="25" y="381"/>
                    <a:pt x="40" y="366"/>
                  </a:cubicBez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9413" name="Text Box 10"/>
            <p:cNvSpPr txBox="1">
              <a:spLocks noChangeArrowheads="1"/>
            </p:cNvSpPr>
            <p:nvPr/>
          </p:nvSpPr>
          <p:spPr bwMode="auto">
            <a:xfrm>
              <a:off x="768" y="832"/>
              <a:ext cx="35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+</a:t>
              </a:r>
              <a:r>
                <a:rPr kumimoji="1" lang="en-US" altLang="zh-CN" sz="2800" b="1" i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q</a:t>
              </a:r>
              <a:endPara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611188" y="3262313"/>
            <a:ext cx="6605587" cy="533400"/>
            <a:chOff x="385" y="1842"/>
            <a:chExt cx="4161" cy="336"/>
          </a:xfrm>
        </p:grpSpPr>
        <p:sp>
          <p:nvSpPr>
            <p:cNvPr id="59411" name="Text Box 13"/>
            <p:cNvSpPr txBox="1">
              <a:spLocks noChangeArrowheads="1"/>
            </p:cNvSpPr>
            <p:nvPr/>
          </p:nvSpPr>
          <p:spPr bwMode="auto">
            <a:xfrm>
              <a:off x="385" y="1842"/>
              <a:ext cx="416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取电荷元     ，则任意点</a:t>
              </a:r>
              <a:r>
                <a:rPr kumimoji="1" lang="en-US" altLang="zh-CN" sz="2800" b="1" i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P</a:t>
              </a:r>
              <a:r>
                <a:rPr kumimoji="1" lang="zh-CN" altLang="en-US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处的电势：</a:t>
              </a:r>
              <a:endPara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87060" name="Object 5"/>
            <p:cNvGraphicFramePr>
              <a:graphicFrameLocks noChangeAspect="1"/>
            </p:cNvGraphicFramePr>
            <p:nvPr/>
          </p:nvGraphicFramePr>
          <p:xfrm>
            <a:off x="1344" y="1863"/>
            <a:ext cx="31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0" name="Equation" r:id="rId3" imgW="203200" imgH="203200" progId="Equation.DSMT4">
                    <p:embed/>
                  </p:oleObj>
                </mc:Choice>
                <mc:Fallback>
                  <p:oleObj name="Equation" r:id="rId3" imgW="203200" imgH="203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63"/>
                          <a:ext cx="31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11" name="Object 3"/>
          <p:cNvGraphicFramePr>
            <a:graphicFrameLocks noChangeAspect="1"/>
          </p:cNvGraphicFramePr>
          <p:nvPr/>
        </p:nvGraphicFramePr>
        <p:xfrm>
          <a:off x="7375525" y="36957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1" name="Equation" r:id="rId5" imgW="203200" imgH="203200" progId="Equation.DSMT4">
                  <p:embed/>
                </p:oleObj>
              </mc:Choice>
              <mc:Fallback>
                <p:oleObj name="Equation" r:id="rId5" imgW="2032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36957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7064375" y="4778375"/>
            <a:ext cx="4841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 dirty="0" err="1">
                <a:solidFill>
                  <a:srgbClr val="080808"/>
                </a:solidFill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i="1" baseline="-25000" dirty="0" err="1">
                <a:solidFill>
                  <a:srgbClr val="080808"/>
                </a:solidFill>
                <a:latin typeface="+mn-lt"/>
                <a:ea typeface="楷体_GB2312" pitchFamily="49" charset="-122"/>
              </a:rPr>
              <a:t>P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6513" name="Object 4"/>
          <p:cNvGraphicFramePr>
            <a:graphicFrameLocks noChangeAspect="1"/>
          </p:cNvGraphicFramePr>
          <p:nvPr/>
        </p:nvGraphicFramePr>
        <p:xfrm>
          <a:off x="2268538" y="3911600"/>
          <a:ext cx="22098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2" name="Equation" r:id="rId7" imgW="914400" imgH="444500" progId="Equation.3">
                  <p:embed/>
                </p:oleObj>
              </mc:Choice>
              <mc:Fallback>
                <p:oleObj name="Equation" r:id="rId7" imgW="914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11600"/>
                        <a:ext cx="22098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323850" y="5062538"/>
            <a:ext cx="7773988" cy="592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注：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电势是标量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，积分是标量叠加。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6515" name="Oval 19"/>
          <p:cNvSpPr>
            <a:spLocks noChangeArrowheads="1"/>
          </p:cNvSpPr>
          <p:nvPr/>
        </p:nvSpPr>
        <p:spPr bwMode="auto">
          <a:xfrm>
            <a:off x="6842125" y="4292600"/>
            <a:ext cx="1524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>
            <a:off x="6931025" y="4368800"/>
            <a:ext cx="215900" cy="1309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 flipH="1">
            <a:off x="6905625" y="4025900"/>
            <a:ext cx="457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113" y="5802313"/>
            <a:ext cx="64500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 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电势叠加比电场叠加要简便。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6970713" y="5003800"/>
            <a:ext cx="59690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60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P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75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75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1" grpId="0" animBg="1" autoUpdateAnimBg="0"/>
      <p:bldP spid="106502" grpId="0" animBg="1"/>
      <p:bldP spid="106503" grpId="0" autoUpdateAnimBg="0"/>
      <p:bldP spid="106512" grpId="0" autoUpdateAnimBg="0"/>
      <p:bldP spid="106514" grpId="0" autoUpdateAnimBg="0"/>
      <p:bldP spid="106515" grpId="0" animBg="1"/>
      <p:bldP spid="22" grpId="0"/>
      <p:bldP spid="10650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0C9FD8D-DC51-4F43-85B5-6644F32A1C3C}" type="slidenum">
              <a:rPr kumimoji="0" lang="zh-CN" altLang="en-US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39700" y="101600"/>
            <a:ext cx="8851900" cy="197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点电荷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1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=q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2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=q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3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=q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4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放置在一正方形的四个顶角上，各顶角距中心距离为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。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求  (1)中心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O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点的电势,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      (2)将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从无穷远移到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</a:rPr>
              <a:t>O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点，电场力作的功。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76238" y="2765425"/>
            <a:ext cx="2274887" cy="2713038"/>
            <a:chOff x="317" y="1308"/>
            <a:chExt cx="1433" cy="1709"/>
          </a:xfrm>
        </p:grpSpPr>
        <p:grpSp>
          <p:nvGrpSpPr>
            <p:cNvPr id="89100" name="Group 4"/>
            <p:cNvGrpSpPr/>
            <p:nvPr/>
          </p:nvGrpSpPr>
          <p:grpSpPr bwMode="auto">
            <a:xfrm>
              <a:off x="317" y="1308"/>
              <a:ext cx="1433" cy="1709"/>
              <a:chOff x="317" y="1308"/>
              <a:chExt cx="1433" cy="1709"/>
            </a:xfrm>
          </p:grpSpPr>
          <p:sp>
            <p:nvSpPr>
              <p:cNvPr id="61464" name="Line 15"/>
              <p:cNvSpPr>
                <a:spLocks noChangeShapeType="1"/>
              </p:cNvSpPr>
              <p:nvPr/>
            </p:nvSpPr>
            <p:spPr bwMode="auto">
              <a:xfrm flipV="1">
                <a:off x="436" y="1638"/>
                <a:ext cx="1151" cy="11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1463" name="Line 14"/>
              <p:cNvSpPr>
                <a:spLocks noChangeShapeType="1"/>
              </p:cNvSpPr>
              <p:nvPr/>
            </p:nvSpPr>
            <p:spPr bwMode="auto">
              <a:xfrm>
                <a:off x="421" y="1603"/>
                <a:ext cx="1195" cy="11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1458" name="Rectangle 5"/>
              <p:cNvSpPr>
                <a:spLocks noChangeArrowheads="1"/>
              </p:cNvSpPr>
              <p:nvPr/>
            </p:nvSpPr>
            <p:spPr bwMode="auto">
              <a:xfrm>
                <a:off x="421" y="1603"/>
                <a:ext cx="1195" cy="118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1459" name="Oval 6"/>
              <p:cNvSpPr>
                <a:spLocks noChangeArrowheads="1"/>
              </p:cNvSpPr>
              <p:nvPr/>
            </p:nvSpPr>
            <p:spPr bwMode="auto">
              <a:xfrm>
                <a:off x="1572" y="2742"/>
                <a:ext cx="89" cy="88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1460" name="Oval 7"/>
              <p:cNvSpPr>
                <a:spLocks noChangeArrowheads="1"/>
              </p:cNvSpPr>
              <p:nvPr/>
            </p:nvSpPr>
            <p:spPr bwMode="auto">
              <a:xfrm>
                <a:off x="377" y="2742"/>
                <a:ext cx="88" cy="88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1461" name="Oval 8"/>
              <p:cNvSpPr>
                <a:spLocks noChangeArrowheads="1"/>
              </p:cNvSpPr>
              <p:nvPr/>
            </p:nvSpPr>
            <p:spPr bwMode="auto">
              <a:xfrm>
                <a:off x="1572" y="1559"/>
                <a:ext cx="89" cy="88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1462" name="Oval 9"/>
              <p:cNvSpPr>
                <a:spLocks noChangeArrowheads="1"/>
              </p:cNvSpPr>
              <p:nvPr/>
            </p:nvSpPr>
            <p:spPr bwMode="auto">
              <a:xfrm>
                <a:off x="377" y="1559"/>
                <a:ext cx="88" cy="88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graphicFrame>
            <p:nvGraphicFramePr>
              <p:cNvPr id="89109" name="Object 5"/>
              <p:cNvGraphicFramePr>
                <a:graphicFrameLocks noChangeAspect="1"/>
              </p:cNvGraphicFramePr>
              <p:nvPr/>
            </p:nvGraphicFramePr>
            <p:xfrm>
              <a:off x="358" y="1316"/>
              <a:ext cx="18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176" name="公式" r:id="rId1" imgW="292100" imgH="419100" progId="Equation.3">
                      <p:embed/>
                    </p:oleObj>
                  </mc:Choice>
                  <mc:Fallback>
                    <p:oleObj name="公式" r:id="rId1" imgW="292100" imgH="4191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" y="1316"/>
                            <a:ext cx="18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10" name="Object 6"/>
              <p:cNvGraphicFramePr>
                <a:graphicFrameLocks noChangeAspect="1"/>
              </p:cNvGraphicFramePr>
              <p:nvPr/>
            </p:nvGraphicFramePr>
            <p:xfrm>
              <a:off x="1557" y="1308"/>
              <a:ext cx="193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177" name="公式" r:id="rId3" imgW="304800" imgH="419100" progId="Equation.3">
                      <p:embed/>
                    </p:oleObj>
                  </mc:Choice>
                  <mc:Fallback>
                    <p:oleObj name="公式" r:id="rId3" imgW="304800" imgH="4191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7" y="1308"/>
                            <a:ext cx="193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11" name="Object 7"/>
              <p:cNvGraphicFramePr>
                <a:graphicFrameLocks noChangeAspect="1"/>
              </p:cNvGraphicFramePr>
              <p:nvPr/>
            </p:nvGraphicFramePr>
            <p:xfrm>
              <a:off x="1557" y="2746"/>
              <a:ext cx="193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178" name="公式" r:id="rId5" imgW="304800" imgH="419100" progId="Equation.3">
                      <p:embed/>
                    </p:oleObj>
                  </mc:Choice>
                  <mc:Fallback>
                    <p:oleObj name="公式" r:id="rId5" imgW="304800" imgH="4191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7" y="2746"/>
                            <a:ext cx="193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12" name="Object 8"/>
              <p:cNvGraphicFramePr>
                <a:graphicFrameLocks noChangeAspect="1"/>
              </p:cNvGraphicFramePr>
              <p:nvPr/>
            </p:nvGraphicFramePr>
            <p:xfrm>
              <a:off x="317" y="2754"/>
              <a:ext cx="193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179" name="公式" r:id="rId7" imgW="304800" imgH="419100" progId="Equation.3">
                      <p:embed/>
                    </p:oleObj>
                  </mc:Choice>
                  <mc:Fallback>
                    <p:oleObj name="公式" r:id="rId7" imgW="304800" imgH="4191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" y="2754"/>
                            <a:ext cx="193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101" name="Text Box 16"/>
            <p:cNvSpPr txBox="1">
              <a:spLocks noChangeArrowheads="1"/>
            </p:cNvSpPr>
            <p:nvPr/>
          </p:nvSpPr>
          <p:spPr bwMode="auto">
            <a:xfrm>
              <a:off x="884" y="1807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ea typeface="楷体_GB2312" pitchFamily="49" charset="-122"/>
                </a:rPr>
                <a:t>O</a:t>
              </a:r>
              <a:endParaRPr lang="en-US" altLang="zh-CN" sz="2800" b="1" i="1">
                <a:ea typeface="楷体_GB2312" pitchFamily="49" charset="-122"/>
              </a:endParaRPr>
            </a:p>
          </p:txBody>
        </p:sp>
      </p:grp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3048000" y="2471738"/>
            <a:ext cx="2514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rgbClr val="FF33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3810000" y="2471738"/>
            <a:ext cx="5334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(1) 各点电荷在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</a:rPr>
              <a:t>O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点处的电势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0611" name="Object 2"/>
          <p:cNvGraphicFramePr>
            <a:graphicFrameLocks noChangeAspect="1"/>
          </p:cNvGraphicFramePr>
          <p:nvPr/>
        </p:nvGraphicFramePr>
        <p:xfrm>
          <a:off x="4516438" y="2903538"/>
          <a:ext cx="39306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0" name="Equation" r:id="rId9" imgW="1612900" imgH="444500" progId="Equation.DSMT4">
                  <p:embed/>
                </p:oleObj>
              </mc:Choice>
              <mc:Fallback>
                <p:oleObj name="Equation" r:id="rId9" imgW="16129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2903538"/>
                        <a:ext cx="39306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2" name="Object 3"/>
          <p:cNvGraphicFramePr>
            <a:graphicFrameLocks noChangeAspect="1"/>
          </p:cNvGraphicFramePr>
          <p:nvPr/>
        </p:nvGraphicFramePr>
        <p:xfrm>
          <a:off x="4956175" y="3767138"/>
          <a:ext cx="27511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1" name="Equation" r:id="rId11" imgW="1143000" imgH="444500" progId="Equation.DSMT4">
                  <p:embed/>
                </p:oleObj>
              </mc:Choice>
              <mc:Fallback>
                <p:oleObj name="Equation" r:id="rId11" imgW="11430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767138"/>
                        <a:ext cx="27511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3333750" y="4970463"/>
            <a:ext cx="3733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(2)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4514850" y="5746750"/>
            <a:ext cx="1885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= –q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kumimoji="1" lang="en-US" altLang="zh-CN" sz="2800" b="1" baseline="-25000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o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10623" name="Object 4"/>
          <p:cNvGraphicFramePr>
            <a:graphicFrameLocks noChangeAspect="1"/>
          </p:cNvGraphicFramePr>
          <p:nvPr/>
        </p:nvGraphicFramePr>
        <p:xfrm>
          <a:off x="4097338" y="4973638"/>
          <a:ext cx="27162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2" name="公式" r:id="rId13" imgW="977900" imgH="228600" progId="Equation.3">
                  <p:embed/>
                </p:oleObj>
              </mc:Choice>
              <mc:Fallback>
                <p:oleObj name="公式" r:id="rId13" imgW="977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4973638"/>
                        <a:ext cx="27162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75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609" grpId="0" autoUpdateAnimBg="0"/>
      <p:bldP spid="110610" grpId="0" autoUpdateAnimBg="0"/>
      <p:bldP spid="110613" grpId="0" autoUpdateAnimBg="0"/>
      <p:bldP spid="1106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5DA0557-7C80-4240-846A-E1E4716EED53}" type="slidenum">
              <a:rPr kumimoji="0" lang="zh-CN" altLang="en-US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3792538" y="1990725"/>
          <a:ext cx="30480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7" name="Equation" r:id="rId1" imgW="1295400" imgH="457200" progId="Equation.3">
                  <p:embed/>
                </p:oleObj>
              </mc:Choice>
              <mc:Fallback>
                <p:oleObj name="Equation" r:id="rId1" imgW="1295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1990725"/>
                        <a:ext cx="30480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Text Box 1027"/>
          <p:cNvSpPr txBox="1">
            <a:spLocks noChangeArrowheads="1"/>
          </p:cNvSpPr>
          <p:nvPr/>
        </p:nvSpPr>
        <p:spPr bwMode="auto">
          <a:xfrm>
            <a:off x="153988" y="169863"/>
            <a:ext cx="9144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计算均匀带电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q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的圆环轴线上任意一点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的电势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V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=？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8548" name="Oval 1028"/>
          <p:cNvSpPr>
            <a:spLocks noChangeArrowheads="1"/>
          </p:cNvSpPr>
          <p:nvPr/>
        </p:nvSpPr>
        <p:spPr bwMode="auto">
          <a:xfrm>
            <a:off x="533400" y="1697038"/>
            <a:ext cx="609600" cy="1600200"/>
          </a:xfrm>
          <a:prstGeom prst="ellipse">
            <a:avLst/>
          </a:prstGeom>
          <a:noFill/>
          <a:ln w="76200">
            <a:solidFill>
              <a:srgbClr val="0033CC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49" name="Line 1029"/>
          <p:cNvSpPr>
            <a:spLocks noChangeShapeType="1"/>
          </p:cNvSpPr>
          <p:nvPr/>
        </p:nvSpPr>
        <p:spPr bwMode="auto">
          <a:xfrm>
            <a:off x="838200" y="2459038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50" name="Line 1030"/>
          <p:cNvSpPr>
            <a:spLocks noChangeShapeType="1"/>
          </p:cNvSpPr>
          <p:nvPr/>
        </p:nvSpPr>
        <p:spPr bwMode="auto">
          <a:xfrm flipV="1">
            <a:off x="838200" y="169703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51" name="Text Box 1031"/>
          <p:cNvSpPr txBox="1">
            <a:spLocks noChangeArrowheads="1"/>
          </p:cNvSpPr>
          <p:nvPr/>
        </p:nvSpPr>
        <p:spPr bwMode="auto">
          <a:xfrm>
            <a:off x="533400" y="1849438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R</a:t>
            </a:r>
            <a:endParaRPr lang="en-US" altLang="zh-CN" sz="2800" b="1" i="1">
              <a:ea typeface="楷体_GB2312" pitchFamily="49" charset="-122"/>
            </a:endParaRPr>
          </a:p>
        </p:txBody>
      </p:sp>
      <p:sp>
        <p:nvSpPr>
          <p:cNvPr id="108552" name="AutoShape 1032"/>
          <p:cNvSpPr>
            <a:spLocks noChangeArrowheads="1"/>
          </p:cNvSpPr>
          <p:nvPr/>
        </p:nvSpPr>
        <p:spPr bwMode="auto">
          <a:xfrm>
            <a:off x="685800" y="1620838"/>
            <a:ext cx="304800" cy="990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8 w 21600"/>
              <a:gd name="T13" fmla="*/ 0 h 21600"/>
              <a:gd name="T14" fmla="*/ 18342 w 21600"/>
              <a:gd name="T15" fmla="*/ 443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963" y="3338"/>
                </a:moveTo>
                <a:cubicBezTo>
                  <a:pt x="7403" y="2404"/>
                  <a:pt x="9083" y="1907"/>
                  <a:pt x="10800" y="1908"/>
                </a:cubicBezTo>
                <a:cubicBezTo>
                  <a:pt x="12516" y="1908"/>
                  <a:pt x="14196" y="2404"/>
                  <a:pt x="15636" y="3338"/>
                </a:cubicBezTo>
                <a:lnTo>
                  <a:pt x="16674" y="1737"/>
                </a:lnTo>
                <a:cubicBezTo>
                  <a:pt x="14925" y="603"/>
                  <a:pt x="12884" y="-1"/>
                  <a:pt x="10799" y="0"/>
                </a:cubicBezTo>
                <a:cubicBezTo>
                  <a:pt x="8715" y="0"/>
                  <a:pt x="6674" y="603"/>
                  <a:pt x="4925" y="1737"/>
                </a:cubicBezTo>
                <a:close/>
              </a:path>
            </a:pathLst>
          </a:cu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53" name="Line 1033"/>
          <p:cNvSpPr>
            <a:spLocks noChangeShapeType="1"/>
          </p:cNvSpPr>
          <p:nvPr/>
        </p:nvSpPr>
        <p:spPr bwMode="auto">
          <a:xfrm>
            <a:off x="838200" y="1712913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08554" name="Object 3"/>
          <p:cNvGraphicFramePr>
            <a:graphicFrameLocks noChangeAspect="1"/>
          </p:cNvGraphicFramePr>
          <p:nvPr/>
        </p:nvGraphicFramePr>
        <p:xfrm>
          <a:off x="1600200" y="1849438"/>
          <a:ext cx="1809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8" name="公式" r:id="rId3" imgW="228600" imgH="266700" progId="Equation.3">
                  <p:embed/>
                </p:oleObj>
              </mc:Choice>
              <mc:Fallback>
                <p:oleObj name="公式" r:id="rId3" imgW="2286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49438"/>
                        <a:ext cx="1809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4"/>
          <p:cNvGraphicFramePr>
            <a:graphicFrameLocks noChangeAspect="1"/>
          </p:cNvGraphicFramePr>
          <p:nvPr/>
        </p:nvGraphicFramePr>
        <p:xfrm>
          <a:off x="1600200" y="2535238"/>
          <a:ext cx="22860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9" name="公式" r:id="rId5" imgW="304800" imgH="279400" progId="Equation.3">
                  <p:embed/>
                </p:oleObj>
              </mc:Choice>
              <mc:Fallback>
                <p:oleObj name="公式" r:id="rId5" imgW="3048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35238"/>
                        <a:ext cx="228600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036"/>
          <p:cNvSpPr txBox="1">
            <a:spLocks noChangeArrowheads="1"/>
          </p:cNvSpPr>
          <p:nvPr/>
        </p:nvSpPr>
        <p:spPr bwMode="auto">
          <a:xfrm>
            <a:off x="2895600" y="2408238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x</a:t>
            </a:r>
            <a:endParaRPr lang="en-US" altLang="zh-CN" sz="2800" b="1" i="1">
              <a:ea typeface="楷体_GB2312" pitchFamily="49" charset="-122"/>
            </a:endParaRPr>
          </a:p>
        </p:txBody>
      </p:sp>
      <p:graphicFrame>
        <p:nvGraphicFramePr>
          <p:cNvPr id="108557" name="Object 5"/>
          <p:cNvGraphicFramePr>
            <a:graphicFrameLocks noChangeAspect="1"/>
          </p:cNvGraphicFramePr>
          <p:nvPr/>
        </p:nvGraphicFramePr>
        <p:xfrm>
          <a:off x="717550" y="2459038"/>
          <a:ext cx="1968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0" name="公式" r:id="rId7" imgW="241300" imgH="279400" progId="Equation.3">
                  <p:embed/>
                </p:oleObj>
              </mc:Choice>
              <mc:Fallback>
                <p:oleObj name="公式" r:id="rId7" imgW="2413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459038"/>
                        <a:ext cx="1968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76"/>
          <p:cNvGrpSpPr/>
          <p:nvPr/>
        </p:nvGrpSpPr>
        <p:grpSpPr bwMode="auto">
          <a:xfrm>
            <a:off x="1905000" y="757238"/>
            <a:ext cx="7239000" cy="546100"/>
            <a:chOff x="1200" y="672"/>
            <a:chExt cx="4560" cy="344"/>
          </a:xfrm>
        </p:grpSpPr>
        <p:sp>
          <p:nvSpPr>
            <p:cNvPr id="60463" name="Text Box 1039"/>
            <p:cNvSpPr txBox="1">
              <a:spLocks noChangeArrowheads="1"/>
            </p:cNvSpPr>
            <p:nvPr/>
          </p:nvSpPr>
          <p:spPr bwMode="auto">
            <a:xfrm>
              <a:off x="1200" y="681"/>
              <a:ext cx="2500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FF3300"/>
                  </a:solidFill>
                  <a:latin typeface="+mn-lt"/>
                  <a:ea typeface="楷体_GB2312" pitchFamily="49" charset="-122"/>
                </a:rPr>
                <a:t>解：</a:t>
              </a:r>
              <a:r>
                <a:rPr kumimoji="1" lang="zh-CN" altLang="en-US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取环上电荷元     ， </a:t>
              </a:r>
              <a:endPara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91180" name="Object 19"/>
            <p:cNvGraphicFramePr>
              <a:graphicFrameLocks noChangeAspect="1"/>
            </p:cNvGraphicFramePr>
            <p:nvPr/>
          </p:nvGraphicFramePr>
          <p:xfrm>
            <a:off x="3055" y="698"/>
            <a:ext cx="30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21" name="Equation" r:id="rId9" imgW="203200" imgH="203200" progId="Equation.DSMT4">
                    <p:embed/>
                  </p:oleObj>
                </mc:Choice>
                <mc:Fallback>
                  <p:oleObj name="Equation" r:id="rId9" imgW="203200" imgH="203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698"/>
                          <a:ext cx="30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64" name="Text Box 1041"/>
            <p:cNvSpPr txBox="1">
              <a:spLocks noChangeArrowheads="1"/>
            </p:cNvSpPr>
            <p:nvPr/>
          </p:nvSpPr>
          <p:spPr bwMode="auto">
            <a:xfrm>
              <a:off x="3405" y="672"/>
              <a:ext cx="235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其在</a:t>
              </a:r>
              <a:r>
                <a:rPr kumimoji="1" lang="en-US" altLang="zh-CN" sz="2800" b="1" i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P</a:t>
              </a:r>
              <a:r>
                <a:rPr kumimoji="1" lang="zh-CN" altLang="en-US" sz="2800" b="1" dirty="0">
                  <a:solidFill>
                    <a:srgbClr val="080808"/>
                  </a:solidFill>
                  <a:latin typeface="+mn-lt"/>
                  <a:ea typeface="楷体_GB2312" pitchFamily="49" charset="-122"/>
                </a:rPr>
                <a:t>点产生的电势</a:t>
              </a:r>
              <a:endPara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endParaRPr>
            </a:p>
          </p:txBody>
        </p:sp>
      </p:grpSp>
      <p:graphicFrame>
        <p:nvGraphicFramePr>
          <p:cNvPr id="108562" name="Object 6"/>
          <p:cNvGraphicFramePr/>
          <p:nvPr/>
        </p:nvGraphicFramePr>
        <p:xfrm>
          <a:off x="685800" y="1143000"/>
          <a:ext cx="609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2" name="Equation" r:id="rId11" imgW="203200" imgH="203200" progId="Equation.3">
                  <p:embed/>
                </p:oleObj>
              </mc:Choice>
              <mc:Fallback>
                <p:oleObj name="Equation" r:id="rId11" imgW="203200" imgH="203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60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3" name="Object 7"/>
          <p:cNvGraphicFramePr>
            <a:graphicFrameLocks noChangeAspect="1"/>
          </p:cNvGraphicFramePr>
          <p:nvPr/>
        </p:nvGraphicFramePr>
        <p:xfrm>
          <a:off x="2840038" y="1212850"/>
          <a:ext cx="16922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3" name="Equation" r:id="rId13" imgW="786765" imgH="444500" progId="Equation.DSMT4">
                  <p:embed/>
                </p:oleObj>
              </mc:Choice>
              <mc:Fallback>
                <p:oleObj name="Equation" r:id="rId13" imgW="786765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1212850"/>
                        <a:ext cx="16922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4" name="Object 8"/>
          <p:cNvGraphicFramePr>
            <a:graphicFrameLocks noChangeAspect="1"/>
          </p:cNvGraphicFramePr>
          <p:nvPr/>
        </p:nvGraphicFramePr>
        <p:xfrm>
          <a:off x="6959600" y="1212850"/>
          <a:ext cx="12080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4" name="Equation" r:id="rId15" imgW="546100" imgH="444500" progId="Equation.DSMT4">
                  <p:embed/>
                </p:oleObj>
              </mc:Choice>
              <mc:Fallback>
                <p:oleObj name="Equation" r:id="rId15" imgW="5461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212850"/>
                        <a:ext cx="12080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9" name="Object 13"/>
          <p:cNvGraphicFramePr/>
          <p:nvPr/>
        </p:nvGraphicFramePr>
        <p:xfrm>
          <a:off x="1143000" y="2895600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5" name="公式" r:id="rId17" imgW="215900" imgH="292100" progId="Equation.3">
                  <p:embed/>
                </p:oleObj>
              </mc:Choice>
              <mc:Fallback>
                <p:oleObj name="公式" r:id="rId17" imgW="215900" imgH="2921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215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0" name="Text Box 1050"/>
          <p:cNvSpPr txBox="1">
            <a:spLocks noChangeArrowheads="1"/>
          </p:cNvSpPr>
          <p:nvPr/>
        </p:nvSpPr>
        <p:spPr bwMode="auto">
          <a:xfrm>
            <a:off x="1620838" y="3046413"/>
            <a:ext cx="19383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讨论：</a:t>
            </a:r>
            <a:endParaRPr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_GB2312" pitchFamily="49" charset="-122"/>
            </a:endParaRPr>
          </a:p>
        </p:txBody>
      </p:sp>
      <p:sp>
        <p:nvSpPr>
          <p:cNvPr id="108571" name="Text Box 1051"/>
          <p:cNvSpPr txBox="1">
            <a:spLocks noChangeArrowheads="1"/>
          </p:cNvSpPr>
          <p:nvPr/>
        </p:nvSpPr>
        <p:spPr bwMode="auto">
          <a:xfrm>
            <a:off x="2747963" y="3022600"/>
            <a:ext cx="4273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(1)当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x= 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0，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8572" name="Object 14"/>
          <p:cNvGraphicFramePr>
            <a:graphicFrameLocks noChangeAspect="1"/>
          </p:cNvGraphicFramePr>
          <p:nvPr/>
        </p:nvGraphicFramePr>
        <p:xfrm>
          <a:off x="4583113" y="2814638"/>
          <a:ext cx="190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6" name="Equation" r:id="rId19" imgW="799465" imgH="444500" progId="Equation.3">
                  <p:embed/>
                </p:oleObj>
              </mc:Choice>
              <mc:Fallback>
                <p:oleObj name="Equation" r:id="rId19" imgW="799465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2814638"/>
                        <a:ext cx="1905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3" name="Text Box 1053"/>
          <p:cNvSpPr txBox="1">
            <a:spLocks noChangeArrowheads="1"/>
          </p:cNvSpPr>
          <p:nvPr/>
        </p:nvSpPr>
        <p:spPr bwMode="auto">
          <a:xfrm>
            <a:off x="2763838" y="3868738"/>
            <a:ext cx="4711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(2)当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x &gt;&gt;R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，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8574" name="Object 15"/>
          <p:cNvGraphicFramePr>
            <a:graphicFrameLocks noChangeAspect="1"/>
          </p:cNvGraphicFramePr>
          <p:nvPr/>
        </p:nvGraphicFramePr>
        <p:xfrm>
          <a:off x="4837113" y="3675063"/>
          <a:ext cx="18288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7" name="Equation" r:id="rId21" imgW="774065" imgH="444500" progId="Equation.3">
                  <p:embed/>
                </p:oleObj>
              </mc:Choice>
              <mc:Fallback>
                <p:oleObj name="Equation" r:id="rId21" imgW="774065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3675063"/>
                        <a:ext cx="18288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5" name="AutoShape 1055"/>
          <p:cNvSpPr>
            <a:spLocks noChangeArrowheads="1"/>
          </p:cNvSpPr>
          <p:nvPr/>
        </p:nvSpPr>
        <p:spPr bwMode="auto">
          <a:xfrm>
            <a:off x="6796088" y="2949575"/>
            <a:ext cx="2347912" cy="914400"/>
          </a:xfrm>
          <a:prstGeom prst="wedgeEllipseCallout">
            <a:avLst>
              <a:gd name="adj1" fmla="val -58449"/>
              <a:gd name="adj2" fmla="val 6871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相当于点电荷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8576" name="Text Box 1056"/>
          <p:cNvSpPr txBox="1">
            <a:spLocks noChangeArrowheads="1"/>
          </p:cNvSpPr>
          <p:nvPr/>
        </p:nvSpPr>
        <p:spPr bwMode="auto">
          <a:xfrm>
            <a:off x="288925" y="4891088"/>
            <a:ext cx="64928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(3)若是一带电圆盘？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8577" name="Rectangle 1057"/>
          <p:cNvSpPr>
            <a:spLocks noChangeArrowheads="1"/>
          </p:cNvSpPr>
          <p:nvPr/>
        </p:nvSpPr>
        <p:spPr bwMode="auto">
          <a:xfrm>
            <a:off x="1447800" y="1865313"/>
            <a:ext cx="4572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08578" name="Object 16"/>
          <p:cNvGraphicFramePr>
            <a:graphicFrameLocks noChangeAspect="1"/>
          </p:cNvGraphicFramePr>
          <p:nvPr/>
        </p:nvGraphicFramePr>
        <p:xfrm>
          <a:off x="3597275" y="4648200"/>
          <a:ext cx="33194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8" name="Equation" r:id="rId23" imgW="1282700" imgH="457200" progId="Equation.3">
                  <p:embed/>
                </p:oleObj>
              </mc:Choice>
              <mc:Fallback>
                <p:oleObj name="Equation" r:id="rId23" imgW="12827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648200"/>
                        <a:ext cx="33194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9" name="AutoShape 1059"/>
          <p:cNvSpPr>
            <a:spLocks noChangeArrowheads="1"/>
          </p:cNvSpPr>
          <p:nvPr/>
        </p:nvSpPr>
        <p:spPr bwMode="auto">
          <a:xfrm>
            <a:off x="6889750" y="4265613"/>
            <a:ext cx="2057400" cy="762000"/>
          </a:xfrm>
          <a:prstGeom prst="wedgeEllipseCallout">
            <a:avLst>
              <a:gd name="adj1" fmla="val -84504"/>
              <a:gd name="adj2" fmla="val 3342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800" dirty="0" err="1">
                <a:solidFill>
                  <a:srgbClr val="080808"/>
                </a:solidFill>
                <a:latin typeface="+mn-lt"/>
                <a:ea typeface="楷体_GB2312" pitchFamily="49" charset="-122"/>
              </a:rPr>
              <a:t>d</a:t>
            </a:r>
            <a:r>
              <a:rPr kumimoji="1" lang="en-US" altLang="zh-CN" sz="2800" b="1" i="1" dirty="0" err="1">
                <a:solidFill>
                  <a:srgbClr val="080808"/>
                </a:solidFill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 = 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r</a:t>
            </a:r>
            <a:r>
              <a:rPr kumimoji="1" lang="en-US" altLang="zh-CN" sz="2800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r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8580" name="Object 17"/>
          <p:cNvGraphicFramePr>
            <a:graphicFrameLocks noChangeAspect="1"/>
          </p:cNvGraphicFramePr>
          <p:nvPr/>
        </p:nvGraphicFramePr>
        <p:xfrm>
          <a:off x="1931988" y="5751513"/>
          <a:ext cx="48561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9" name="Equation" r:id="rId25" imgW="1955165" imgH="444500" progId="Equation.DSMT4">
                  <p:embed/>
                </p:oleObj>
              </mc:Choice>
              <mc:Fallback>
                <p:oleObj name="Equation" r:id="rId25" imgW="1955165" imgH="444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5751513"/>
                        <a:ext cx="48561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81" name="Line 1061"/>
          <p:cNvSpPr>
            <a:spLocks noChangeShapeType="1"/>
          </p:cNvSpPr>
          <p:nvPr/>
        </p:nvSpPr>
        <p:spPr bwMode="auto">
          <a:xfrm>
            <a:off x="990600" y="1789113"/>
            <a:ext cx="1447800" cy="685800"/>
          </a:xfrm>
          <a:prstGeom prst="line">
            <a:avLst/>
          </a:prstGeom>
          <a:noFill/>
          <a:ln w="76200">
            <a:noFill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82" name="Rectangle 1062"/>
          <p:cNvSpPr>
            <a:spLocks noChangeArrowheads="1"/>
          </p:cNvSpPr>
          <p:nvPr/>
        </p:nvSpPr>
        <p:spPr bwMode="auto">
          <a:xfrm rot="-3914268">
            <a:off x="1655763" y="1373187"/>
            <a:ext cx="90488" cy="15033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3" name="Group 1063"/>
          <p:cNvGrpSpPr/>
          <p:nvPr/>
        </p:nvGrpSpPr>
        <p:grpSpPr bwMode="auto">
          <a:xfrm>
            <a:off x="2209800" y="1739900"/>
            <a:ext cx="404813" cy="1166813"/>
            <a:chOff x="1680" y="2139"/>
            <a:chExt cx="255" cy="735"/>
          </a:xfrm>
        </p:grpSpPr>
        <p:sp>
          <p:nvSpPr>
            <p:cNvPr id="60461" name="Text Box 1064"/>
            <p:cNvSpPr txBox="1">
              <a:spLocks noChangeArrowheads="1"/>
            </p:cNvSpPr>
            <p:nvPr/>
          </p:nvSpPr>
          <p:spPr bwMode="auto">
            <a:xfrm>
              <a:off x="1680" y="2139"/>
              <a:ext cx="237" cy="6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6000" b="1" dirty="0">
                  <a:solidFill>
                    <a:srgbClr val="CC0066"/>
                  </a:solidFill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6000" b="1" dirty="0">
                <a:latin typeface="+mn-lt"/>
                <a:ea typeface="楷体_GB2312" pitchFamily="49" charset="-122"/>
              </a:endParaRPr>
            </a:p>
          </p:txBody>
        </p:sp>
        <p:sp>
          <p:nvSpPr>
            <p:cNvPr id="60462" name="Text Box 1065"/>
            <p:cNvSpPr txBox="1">
              <a:spLocks noChangeArrowheads="1"/>
            </p:cNvSpPr>
            <p:nvPr/>
          </p:nvSpPr>
          <p:spPr bwMode="auto">
            <a:xfrm>
              <a:off x="1680" y="2544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P</a:t>
              </a:r>
              <a:endParaRPr kumimoji="1" lang="en-US" altLang="zh-CN" sz="2800" b="1"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08586" name="Oval 1066"/>
          <p:cNvSpPr>
            <a:spLocks noChangeArrowheads="1"/>
          </p:cNvSpPr>
          <p:nvPr/>
        </p:nvSpPr>
        <p:spPr bwMode="auto">
          <a:xfrm>
            <a:off x="447675" y="1611313"/>
            <a:ext cx="7620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87" name="Oval 1067"/>
          <p:cNvSpPr>
            <a:spLocks noChangeArrowheads="1"/>
          </p:cNvSpPr>
          <p:nvPr/>
        </p:nvSpPr>
        <p:spPr bwMode="auto">
          <a:xfrm>
            <a:off x="609600" y="1849438"/>
            <a:ext cx="457200" cy="12954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88" name="Line 1068"/>
          <p:cNvSpPr>
            <a:spLocks noChangeShapeType="1"/>
          </p:cNvSpPr>
          <p:nvPr/>
        </p:nvSpPr>
        <p:spPr bwMode="auto">
          <a:xfrm>
            <a:off x="838200" y="1865313"/>
            <a:ext cx="1600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08589" name="Object 18"/>
          <p:cNvGraphicFramePr>
            <a:graphicFrameLocks noChangeAspect="1"/>
          </p:cNvGraphicFramePr>
          <p:nvPr/>
        </p:nvGraphicFramePr>
        <p:xfrm>
          <a:off x="685800" y="2170113"/>
          <a:ext cx="1809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0" name="公式" r:id="rId27" imgW="228600" imgH="266700" progId="Equation.3">
                  <p:embed/>
                </p:oleObj>
              </mc:Choice>
              <mc:Fallback>
                <p:oleObj name="公式" r:id="rId27" imgW="228600" imgH="266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70113"/>
                        <a:ext cx="1809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90" name="Line 1070"/>
          <p:cNvSpPr>
            <a:spLocks noChangeShapeType="1"/>
          </p:cNvSpPr>
          <p:nvPr/>
        </p:nvSpPr>
        <p:spPr bwMode="auto">
          <a:xfrm>
            <a:off x="838200" y="2474913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91" name="Line 1071"/>
          <p:cNvSpPr>
            <a:spLocks noChangeShapeType="1"/>
          </p:cNvSpPr>
          <p:nvPr/>
        </p:nvSpPr>
        <p:spPr bwMode="auto">
          <a:xfrm flipV="1">
            <a:off x="838200" y="186531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4" name="Object 49"/>
          <p:cNvGraphicFramePr>
            <a:graphicFrameLocks noChangeAspect="1"/>
          </p:cNvGraphicFramePr>
          <p:nvPr/>
        </p:nvGraphicFramePr>
        <p:xfrm>
          <a:off x="5070475" y="1246188"/>
          <a:ext cx="18542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1" name="Equation" r:id="rId28" imgW="837565" imgH="444500" progId="Equation.DSMT4">
                  <p:embed/>
                </p:oleObj>
              </mc:Choice>
              <mc:Fallback>
                <p:oleObj name="Equation" r:id="rId28" imgW="837565" imgH="4445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246188"/>
                        <a:ext cx="18542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75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7" dur="75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4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animBg="1"/>
      <p:bldP spid="108551" grpId="0" autoUpdateAnimBg="0"/>
      <p:bldP spid="108556" grpId="0" autoUpdateAnimBg="0"/>
      <p:bldP spid="108570" grpId="0" autoUpdateAnimBg="0"/>
      <p:bldP spid="108571" grpId="0" autoUpdateAnimBg="0"/>
      <p:bldP spid="108573" grpId="0" autoUpdateAnimBg="0"/>
      <p:bldP spid="108575" grpId="0" animBg="1" autoUpdateAnimBg="0"/>
      <p:bldP spid="108576" grpId="0" autoUpdateAnimBg="0"/>
      <p:bldP spid="108577" grpId="0" animBg="1"/>
      <p:bldP spid="108579" grpId="0" animBg="1" autoUpdateAnimBg="0"/>
      <p:bldP spid="108582" grpId="0" animBg="1"/>
      <p:bldP spid="108586" grpId="0" animBg="1"/>
      <p:bldP spid="1085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5CEF155-CF97-440C-86C7-0FDF16DBD6A9}" type="slidenum">
              <a:rPr kumimoji="0"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1461" name="Text Box 4117"/>
          <p:cNvSpPr txBox="1">
            <a:spLocks noChangeArrowheads="1"/>
          </p:cNvSpPr>
          <p:nvPr/>
        </p:nvSpPr>
        <p:spPr bwMode="auto">
          <a:xfrm>
            <a:off x="225425" y="349250"/>
            <a:ext cx="4221163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6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两同心带电球面，求 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A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B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C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点的电势。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pSp>
        <p:nvGrpSpPr>
          <p:cNvPr id="2" name="Group 4163"/>
          <p:cNvGrpSpPr/>
          <p:nvPr/>
        </p:nvGrpSpPr>
        <p:grpSpPr bwMode="auto">
          <a:xfrm>
            <a:off x="5048250" y="85725"/>
            <a:ext cx="3375025" cy="3040063"/>
            <a:chOff x="3000" y="99"/>
            <a:chExt cx="2126" cy="1915"/>
          </a:xfrm>
        </p:grpSpPr>
        <p:sp>
          <p:nvSpPr>
            <p:cNvPr id="61470" name="Line 4126"/>
            <p:cNvSpPr>
              <a:spLocks noChangeShapeType="1"/>
            </p:cNvSpPr>
            <p:nvPr/>
          </p:nvSpPr>
          <p:spPr bwMode="auto">
            <a:xfrm flipV="1">
              <a:off x="4276" y="442"/>
              <a:ext cx="357" cy="78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71" name="Oval 4127"/>
            <p:cNvSpPr>
              <a:spLocks noChangeArrowheads="1"/>
            </p:cNvSpPr>
            <p:nvPr/>
          </p:nvSpPr>
          <p:spPr bwMode="auto">
            <a:xfrm>
              <a:off x="3425" y="357"/>
              <a:ext cx="1701" cy="1657"/>
            </a:xfrm>
            <a:prstGeom prst="ellipse">
              <a:avLst/>
            </a:prstGeom>
            <a:noFill/>
            <a:ln w="57150">
              <a:solidFill>
                <a:schemeClr val="tx1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72" name="Oval 4128"/>
            <p:cNvSpPr>
              <a:spLocks noChangeArrowheads="1"/>
            </p:cNvSpPr>
            <p:nvPr/>
          </p:nvSpPr>
          <p:spPr bwMode="auto">
            <a:xfrm>
              <a:off x="3783" y="688"/>
              <a:ext cx="1003" cy="1029"/>
            </a:xfrm>
            <a:prstGeom prst="ellipse">
              <a:avLst/>
            </a:prstGeom>
            <a:noFill/>
            <a:ln w="57150">
              <a:solidFill>
                <a:schemeClr val="tx1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73" name="Line 4129"/>
            <p:cNvSpPr>
              <a:spLocks noChangeShapeType="1"/>
            </p:cNvSpPr>
            <p:nvPr/>
          </p:nvSpPr>
          <p:spPr bwMode="auto">
            <a:xfrm>
              <a:off x="4276" y="1224"/>
              <a:ext cx="50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74" name="Freeform 4130"/>
            <p:cNvSpPr/>
            <p:nvPr/>
          </p:nvSpPr>
          <p:spPr bwMode="auto">
            <a:xfrm>
              <a:off x="3077" y="943"/>
              <a:ext cx="1199" cy="289"/>
            </a:xfrm>
            <a:custGeom>
              <a:avLst/>
              <a:gdLst/>
              <a:ahLst/>
              <a:cxnLst>
                <a:cxn ang="0">
                  <a:pos x="1199" y="289"/>
                </a:cxn>
                <a:cxn ang="0">
                  <a:pos x="1199" y="272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1199" y="289"/>
                </a:cxn>
              </a:cxnLst>
              <a:rect l="0" t="0" r="r" b="b"/>
              <a:pathLst>
                <a:path w="1199" h="289">
                  <a:moveTo>
                    <a:pt x="1199" y="289"/>
                  </a:moveTo>
                  <a:lnTo>
                    <a:pt x="1199" y="272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199" y="28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75" name="Freeform 4131"/>
            <p:cNvSpPr/>
            <p:nvPr/>
          </p:nvSpPr>
          <p:spPr bwMode="auto">
            <a:xfrm>
              <a:off x="3638" y="1215"/>
              <a:ext cx="638" cy="213"/>
            </a:xfrm>
            <a:custGeom>
              <a:avLst/>
              <a:gdLst/>
              <a:ahLst/>
              <a:cxnLst>
                <a:cxn ang="0">
                  <a:pos x="638" y="17"/>
                </a:cxn>
                <a:cxn ang="0">
                  <a:pos x="638" y="0"/>
                </a:cxn>
                <a:cxn ang="0">
                  <a:pos x="0" y="196"/>
                </a:cxn>
                <a:cxn ang="0">
                  <a:pos x="0" y="213"/>
                </a:cxn>
                <a:cxn ang="0">
                  <a:pos x="638" y="17"/>
                </a:cxn>
              </a:cxnLst>
              <a:rect l="0" t="0" r="r" b="b"/>
              <a:pathLst>
                <a:path w="638" h="213">
                  <a:moveTo>
                    <a:pt x="638" y="17"/>
                  </a:moveTo>
                  <a:lnTo>
                    <a:pt x="638" y="0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638" y="17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76" name="Freeform 4132"/>
            <p:cNvSpPr/>
            <p:nvPr/>
          </p:nvSpPr>
          <p:spPr bwMode="auto">
            <a:xfrm>
              <a:off x="4106" y="1224"/>
              <a:ext cx="178" cy="246"/>
            </a:xfrm>
            <a:custGeom>
              <a:avLst/>
              <a:gdLst/>
              <a:ahLst/>
              <a:cxnLst>
                <a:cxn ang="0">
                  <a:pos x="178" y="8"/>
                </a:cxn>
                <a:cxn ang="0">
                  <a:pos x="170" y="0"/>
                </a:cxn>
                <a:cxn ang="0">
                  <a:pos x="0" y="238"/>
                </a:cxn>
                <a:cxn ang="0">
                  <a:pos x="8" y="246"/>
                </a:cxn>
                <a:cxn ang="0">
                  <a:pos x="178" y="8"/>
                </a:cxn>
              </a:cxnLst>
              <a:rect l="0" t="0" r="r" b="b"/>
              <a:pathLst>
                <a:path w="178" h="246">
                  <a:moveTo>
                    <a:pt x="178" y="8"/>
                  </a:moveTo>
                  <a:lnTo>
                    <a:pt x="170" y="0"/>
                  </a:lnTo>
                  <a:lnTo>
                    <a:pt x="0" y="238"/>
                  </a:lnTo>
                  <a:lnTo>
                    <a:pt x="8" y="246"/>
                  </a:lnTo>
                  <a:lnTo>
                    <a:pt x="178" y="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77" name="Rectangle 4133"/>
            <p:cNvSpPr>
              <a:spLocks noChangeArrowheads="1"/>
            </p:cNvSpPr>
            <p:nvPr/>
          </p:nvSpPr>
          <p:spPr bwMode="auto">
            <a:xfrm>
              <a:off x="4208" y="331"/>
              <a:ext cx="417" cy="3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78" name="Rectangle 4134"/>
            <p:cNvSpPr>
              <a:spLocks noChangeArrowheads="1"/>
            </p:cNvSpPr>
            <p:nvPr/>
          </p:nvSpPr>
          <p:spPr bwMode="auto">
            <a:xfrm>
              <a:off x="4216" y="348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latin typeface="+mn-lt"/>
                </a:rPr>
                <a:t>q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61479" name="Rectangle 4135"/>
            <p:cNvSpPr>
              <a:spLocks noChangeArrowheads="1"/>
            </p:cNvSpPr>
            <p:nvPr/>
          </p:nvSpPr>
          <p:spPr bwMode="auto">
            <a:xfrm>
              <a:off x="4344" y="476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1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61480" name="Rectangle 4136"/>
            <p:cNvSpPr>
              <a:spLocks noChangeArrowheads="1"/>
            </p:cNvSpPr>
            <p:nvPr/>
          </p:nvSpPr>
          <p:spPr bwMode="auto">
            <a:xfrm>
              <a:off x="3714" y="118"/>
              <a:ext cx="417" cy="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81" name="Rectangle 4137"/>
            <p:cNvSpPr>
              <a:spLocks noChangeArrowheads="1"/>
            </p:cNvSpPr>
            <p:nvPr/>
          </p:nvSpPr>
          <p:spPr bwMode="auto">
            <a:xfrm>
              <a:off x="3723" y="99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latin typeface="+mn-lt"/>
                </a:rPr>
                <a:t>q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61482" name="Rectangle 4138"/>
            <p:cNvSpPr>
              <a:spLocks noChangeArrowheads="1"/>
            </p:cNvSpPr>
            <p:nvPr/>
          </p:nvSpPr>
          <p:spPr bwMode="auto">
            <a:xfrm>
              <a:off x="3851" y="245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+mn-lt"/>
                </a:rPr>
                <a:t>2</a:t>
              </a:r>
              <a:endParaRPr lang="en-US" altLang="zh-CN" b="1" dirty="0">
                <a:latin typeface="+mn-lt"/>
              </a:endParaRPr>
            </a:p>
          </p:txBody>
        </p:sp>
        <p:sp>
          <p:nvSpPr>
            <p:cNvPr id="61483" name="Rectangle 4139"/>
            <p:cNvSpPr>
              <a:spLocks noChangeArrowheads="1"/>
            </p:cNvSpPr>
            <p:nvPr/>
          </p:nvSpPr>
          <p:spPr bwMode="auto">
            <a:xfrm>
              <a:off x="4420" y="909"/>
              <a:ext cx="409" cy="3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84" name="Rectangle 4140"/>
            <p:cNvSpPr>
              <a:spLocks noChangeArrowheads="1"/>
            </p:cNvSpPr>
            <p:nvPr/>
          </p:nvSpPr>
          <p:spPr bwMode="auto">
            <a:xfrm>
              <a:off x="4429" y="935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latin typeface="+mn-lt"/>
                </a:rPr>
                <a:t>R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61485" name="Rectangle 4141"/>
            <p:cNvSpPr>
              <a:spLocks noChangeArrowheads="1"/>
            </p:cNvSpPr>
            <p:nvPr/>
          </p:nvSpPr>
          <p:spPr bwMode="auto">
            <a:xfrm>
              <a:off x="4599" y="1062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1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61486" name="Rectangle 4142"/>
            <p:cNvSpPr>
              <a:spLocks noChangeArrowheads="1"/>
            </p:cNvSpPr>
            <p:nvPr/>
          </p:nvSpPr>
          <p:spPr bwMode="auto">
            <a:xfrm>
              <a:off x="4531" y="561"/>
              <a:ext cx="408" cy="3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87" name="Rectangle 4143"/>
            <p:cNvSpPr>
              <a:spLocks noChangeArrowheads="1"/>
            </p:cNvSpPr>
            <p:nvPr/>
          </p:nvSpPr>
          <p:spPr bwMode="auto">
            <a:xfrm>
              <a:off x="4575" y="488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latin typeface="+mn-lt"/>
                </a:rPr>
                <a:t>R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61488" name="Rectangle 4144"/>
            <p:cNvSpPr>
              <a:spLocks noChangeArrowheads="1"/>
            </p:cNvSpPr>
            <p:nvPr/>
          </p:nvSpPr>
          <p:spPr bwMode="auto">
            <a:xfrm>
              <a:off x="4729" y="624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+mn-lt"/>
                </a:rPr>
                <a:t>2</a:t>
              </a:r>
              <a:endParaRPr lang="en-US" altLang="zh-CN" b="1" dirty="0">
                <a:latin typeface="+mn-lt"/>
              </a:endParaRPr>
            </a:p>
          </p:txBody>
        </p:sp>
        <p:sp>
          <p:nvSpPr>
            <p:cNvPr id="61489" name="Oval 4145"/>
            <p:cNvSpPr>
              <a:spLocks noChangeArrowheads="1"/>
            </p:cNvSpPr>
            <p:nvPr/>
          </p:nvSpPr>
          <p:spPr bwMode="auto">
            <a:xfrm>
              <a:off x="3043" y="926"/>
              <a:ext cx="68" cy="68"/>
            </a:xfrm>
            <a:prstGeom prst="ellipse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90" name="Oval 4146"/>
            <p:cNvSpPr>
              <a:spLocks noChangeArrowheads="1"/>
            </p:cNvSpPr>
            <p:nvPr/>
          </p:nvSpPr>
          <p:spPr bwMode="auto">
            <a:xfrm>
              <a:off x="3595" y="1394"/>
              <a:ext cx="68" cy="68"/>
            </a:xfrm>
            <a:prstGeom prst="ellipse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91" name="Oval 4147"/>
            <p:cNvSpPr>
              <a:spLocks noChangeArrowheads="1"/>
            </p:cNvSpPr>
            <p:nvPr/>
          </p:nvSpPr>
          <p:spPr bwMode="auto">
            <a:xfrm>
              <a:off x="4080" y="1436"/>
              <a:ext cx="68" cy="68"/>
            </a:xfrm>
            <a:prstGeom prst="ellipse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92" name="Rectangle 4148"/>
            <p:cNvSpPr>
              <a:spLocks noChangeArrowheads="1"/>
            </p:cNvSpPr>
            <p:nvPr/>
          </p:nvSpPr>
          <p:spPr bwMode="auto">
            <a:xfrm>
              <a:off x="3000" y="629"/>
              <a:ext cx="323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93" name="Rectangle 4149"/>
            <p:cNvSpPr>
              <a:spLocks noChangeArrowheads="1"/>
            </p:cNvSpPr>
            <p:nvPr/>
          </p:nvSpPr>
          <p:spPr bwMode="auto">
            <a:xfrm>
              <a:off x="3017" y="646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latin typeface="+mn-lt"/>
                </a:rPr>
                <a:t>A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61494" name="Rectangle 4150"/>
            <p:cNvSpPr>
              <a:spLocks noChangeArrowheads="1"/>
            </p:cNvSpPr>
            <p:nvPr/>
          </p:nvSpPr>
          <p:spPr bwMode="auto">
            <a:xfrm>
              <a:off x="3357" y="1249"/>
              <a:ext cx="323" cy="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95" name="Rectangle 4151"/>
            <p:cNvSpPr>
              <a:spLocks noChangeArrowheads="1"/>
            </p:cNvSpPr>
            <p:nvPr/>
          </p:nvSpPr>
          <p:spPr bwMode="auto">
            <a:xfrm>
              <a:off x="3506" y="1153"/>
              <a:ext cx="242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 dirty="0">
                  <a:latin typeface="+mn-lt"/>
                </a:rPr>
                <a:t>B</a:t>
              </a:r>
              <a:endParaRPr lang="en-US" altLang="zh-CN" sz="2800" b="1" dirty="0">
                <a:latin typeface="+mn-lt"/>
              </a:endParaRPr>
            </a:p>
          </p:txBody>
        </p:sp>
        <p:sp>
          <p:nvSpPr>
            <p:cNvPr id="61496" name="Rectangle 4152"/>
            <p:cNvSpPr>
              <a:spLocks noChangeArrowheads="1"/>
            </p:cNvSpPr>
            <p:nvPr/>
          </p:nvSpPr>
          <p:spPr bwMode="auto">
            <a:xfrm>
              <a:off x="3851" y="1368"/>
              <a:ext cx="365" cy="3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97" name="Rectangle 4153"/>
            <p:cNvSpPr>
              <a:spLocks noChangeArrowheads="1"/>
            </p:cNvSpPr>
            <p:nvPr/>
          </p:nvSpPr>
          <p:spPr bwMode="auto">
            <a:xfrm>
              <a:off x="4159" y="1420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 dirty="0">
                  <a:latin typeface="+mn-lt"/>
                </a:rPr>
                <a:t>C</a:t>
              </a:r>
              <a:endParaRPr lang="en-US" altLang="zh-CN" sz="2800" b="1" dirty="0">
                <a:latin typeface="+mn-lt"/>
              </a:endParaRPr>
            </a:p>
          </p:txBody>
        </p:sp>
        <p:sp>
          <p:nvSpPr>
            <p:cNvPr id="61498" name="Rectangle 4154"/>
            <p:cNvSpPr>
              <a:spLocks noChangeArrowheads="1"/>
            </p:cNvSpPr>
            <p:nvPr/>
          </p:nvSpPr>
          <p:spPr bwMode="auto">
            <a:xfrm>
              <a:off x="3570" y="799"/>
              <a:ext cx="349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499" name="Rectangle 4155"/>
            <p:cNvSpPr>
              <a:spLocks noChangeArrowheads="1"/>
            </p:cNvSpPr>
            <p:nvPr/>
          </p:nvSpPr>
          <p:spPr bwMode="auto">
            <a:xfrm>
              <a:off x="3578" y="789"/>
              <a:ext cx="88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 dirty="0">
                  <a:solidFill>
                    <a:srgbClr val="000000"/>
                  </a:solidFill>
                  <a:latin typeface="+mn-lt"/>
                </a:rPr>
                <a:t>r</a:t>
              </a:r>
              <a:endParaRPr lang="en-US" altLang="zh-CN" sz="2800" b="1" dirty="0">
                <a:latin typeface="+mn-lt"/>
              </a:endParaRPr>
            </a:p>
          </p:txBody>
        </p:sp>
        <p:sp>
          <p:nvSpPr>
            <p:cNvPr id="61500" name="Rectangle 4156"/>
            <p:cNvSpPr>
              <a:spLocks noChangeArrowheads="1"/>
            </p:cNvSpPr>
            <p:nvPr/>
          </p:nvSpPr>
          <p:spPr bwMode="auto">
            <a:xfrm>
              <a:off x="3671" y="916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 dirty="0">
                  <a:solidFill>
                    <a:srgbClr val="000000"/>
                  </a:solidFill>
                  <a:latin typeface="+mn-lt"/>
                </a:rPr>
                <a:t>A</a:t>
              </a:r>
              <a:endParaRPr lang="en-US" altLang="zh-CN" sz="1600" b="1" dirty="0">
                <a:latin typeface="+mn-lt"/>
              </a:endParaRPr>
            </a:p>
          </p:txBody>
        </p:sp>
        <p:sp>
          <p:nvSpPr>
            <p:cNvPr id="61501" name="Rectangle 4157"/>
            <p:cNvSpPr>
              <a:spLocks noChangeArrowheads="1"/>
            </p:cNvSpPr>
            <p:nvPr/>
          </p:nvSpPr>
          <p:spPr bwMode="auto">
            <a:xfrm>
              <a:off x="3842" y="1028"/>
              <a:ext cx="349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502" name="Rectangle 4158"/>
            <p:cNvSpPr>
              <a:spLocks noChangeArrowheads="1"/>
            </p:cNvSpPr>
            <p:nvPr/>
          </p:nvSpPr>
          <p:spPr bwMode="auto">
            <a:xfrm>
              <a:off x="3851" y="1045"/>
              <a:ext cx="88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latin typeface="+mn-lt"/>
                </a:rPr>
                <a:t>r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61503" name="Rectangle 4159"/>
            <p:cNvSpPr>
              <a:spLocks noChangeArrowheads="1"/>
            </p:cNvSpPr>
            <p:nvPr/>
          </p:nvSpPr>
          <p:spPr bwMode="auto">
            <a:xfrm>
              <a:off x="3935" y="1172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solidFill>
                    <a:srgbClr val="000000"/>
                  </a:solidFill>
                  <a:latin typeface="+mn-lt"/>
                </a:rPr>
                <a:t>B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61504" name="Rectangle 4160"/>
            <p:cNvSpPr>
              <a:spLocks noChangeArrowheads="1"/>
            </p:cNvSpPr>
            <p:nvPr/>
          </p:nvSpPr>
          <p:spPr bwMode="auto">
            <a:xfrm>
              <a:off x="4267" y="1190"/>
              <a:ext cx="349" cy="3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1505" name="Rectangle 4161"/>
            <p:cNvSpPr>
              <a:spLocks noChangeArrowheads="1"/>
            </p:cNvSpPr>
            <p:nvPr/>
          </p:nvSpPr>
          <p:spPr bwMode="auto">
            <a:xfrm>
              <a:off x="4276" y="1215"/>
              <a:ext cx="88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latin typeface="+mn-lt"/>
                </a:rPr>
                <a:t>r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61506" name="Rectangle 4162"/>
            <p:cNvSpPr>
              <a:spLocks noChangeArrowheads="1"/>
            </p:cNvSpPr>
            <p:nvPr/>
          </p:nvSpPr>
          <p:spPr bwMode="auto">
            <a:xfrm>
              <a:off x="4343" y="1351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 dirty="0">
                  <a:solidFill>
                    <a:srgbClr val="000000"/>
                  </a:solidFill>
                  <a:latin typeface="+mn-lt"/>
                </a:rPr>
                <a:t>C</a:t>
              </a:r>
              <a:endParaRPr lang="en-US" altLang="zh-CN" b="1" dirty="0">
                <a:latin typeface="+mn-lt"/>
              </a:endParaRPr>
            </a:p>
          </p:txBody>
        </p:sp>
      </p:grpSp>
      <p:graphicFrame>
        <p:nvGraphicFramePr>
          <p:cNvPr id="61463" name="Object 2"/>
          <p:cNvGraphicFramePr>
            <a:graphicFrameLocks noChangeAspect="1"/>
          </p:cNvGraphicFramePr>
          <p:nvPr/>
        </p:nvGraphicFramePr>
        <p:xfrm>
          <a:off x="3684588" y="3190875"/>
          <a:ext cx="44021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7" name="公式" r:id="rId1" imgW="2578100" imgH="609600" progId="Equation.3">
                  <p:embed/>
                </p:oleObj>
              </mc:Choice>
              <mc:Fallback>
                <p:oleObj name="公式" r:id="rId1" imgW="25781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190875"/>
                        <a:ext cx="44021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3"/>
          <p:cNvGraphicFramePr>
            <a:graphicFrameLocks noChangeAspect="1"/>
          </p:cNvGraphicFramePr>
          <p:nvPr/>
        </p:nvGraphicFramePr>
        <p:xfrm>
          <a:off x="1214438" y="5419725"/>
          <a:ext cx="55721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8" name="公式" r:id="rId3" imgW="3263900" imgH="609600" progId="Equation.3">
                  <p:embed/>
                </p:oleObj>
              </mc:Choice>
              <mc:Fallback>
                <p:oleObj name="公式" r:id="rId3" imgW="32639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419725"/>
                        <a:ext cx="557212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4"/>
          <p:cNvGraphicFramePr>
            <a:graphicFrameLocks noChangeAspect="1"/>
          </p:cNvGraphicFramePr>
          <p:nvPr/>
        </p:nvGraphicFramePr>
        <p:xfrm>
          <a:off x="1189038" y="4322763"/>
          <a:ext cx="55070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9" name="公式" r:id="rId5" imgW="3225800" imgH="609600" progId="Equation.3">
                  <p:embed/>
                </p:oleObj>
              </mc:Choice>
              <mc:Fallback>
                <p:oleObj name="公式" r:id="rId5" imgW="32258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322763"/>
                        <a:ext cx="550703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5"/>
          <p:cNvGraphicFramePr>
            <a:graphicFrameLocks noChangeAspect="1"/>
          </p:cNvGraphicFramePr>
          <p:nvPr/>
        </p:nvGraphicFramePr>
        <p:xfrm>
          <a:off x="1160463" y="3441700"/>
          <a:ext cx="25161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0" name="公式" r:id="rId7" imgW="1472565" imgH="317500" progId="Equation.3">
                  <p:embed/>
                </p:oleObj>
              </mc:Choice>
              <mc:Fallback>
                <p:oleObj name="公式" r:id="rId7" imgW="1472565" imgH="31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3441700"/>
                        <a:ext cx="25161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8" name="Rectangle 4164"/>
          <p:cNvSpPr>
            <a:spLocks noChangeArrowheads="1"/>
          </p:cNvSpPr>
          <p:nvPr/>
        </p:nvSpPr>
        <p:spPr bwMode="auto">
          <a:xfrm>
            <a:off x="523875" y="1885950"/>
            <a:ext cx="509905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单独在该点的电势的和</a:t>
            </a:r>
            <a:r>
              <a:rPr kumimoji="0"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!</a:t>
            </a:r>
            <a:endParaRPr kumimoji="0" lang="en-US" altLang="zh-CN" sz="2800" b="1">
              <a:solidFill>
                <a:srgbClr val="FF00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 autoUpdateAnimBg="0"/>
      <p:bldP spid="615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005B9FC-7915-4379-8265-CCA4F1AF8B66}" type="slidenum">
              <a:rPr kumimoji="0" lang="zh-CN" altLang="en-US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5410" name="Object 2"/>
          <p:cNvGraphicFramePr/>
          <p:nvPr/>
        </p:nvGraphicFramePr>
        <p:xfrm>
          <a:off x="695325" y="2990850"/>
          <a:ext cx="294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3" name="Equation" r:id="rId1" imgW="1091565" imgH="228600" progId="Equation.DSMT4">
                  <p:embed/>
                </p:oleObj>
              </mc:Choice>
              <mc:Fallback>
                <p:oleObj name="Equation" r:id="rId1" imgW="1091565" imgH="2286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990850"/>
                        <a:ext cx="294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/>
          <p:nvPr/>
        </p:nvGraphicFramePr>
        <p:xfrm>
          <a:off x="2605088" y="4941888"/>
          <a:ext cx="5791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4" name="Equation" r:id="rId3" imgW="2171700" imgH="457200" progId="Equation.3">
                  <p:embed/>
                </p:oleObj>
              </mc:Choice>
              <mc:Fallback>
                <p:oleObj name="Equation" r:id="rId3" imgW="2171700" imgH="4572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4941888"/>
                        <a:ext cx="5791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325438" y="1762125"/>
            <a:ext cx="4114800" cy="11176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解：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在任意位置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</a:rPr>
              <a:t>x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处取长度元</a:t>
            </a:r>
            <a:r>
              <a:rPr kumimoji="1" lang="en-US" altLang="zh-CN" sz="28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</a:rPr>
              <a:t>, 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其带电量</a:t>
            </a:r>
            <a:endParaRPr kumimoji="1"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25438" y="3962400"/>
            <a:ext cx="3967162" cy="56038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它在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</a:rPr>
              <a:t>O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点的电势：</a:t>
            </a:r>
            <a:endParaRPr kumimoji="1"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53988" y="273050"/>
            <a:ext cx="8990012" cy="1077913"/>
            <a:chOff x="222" y="172"/>
            <a:chExt cx="5602" cy="679"/>
          </a:xfrm>
        </p:grpSpPr>
        <p:sp>
          <p:nvSpPr>
            <p:cNvPr id="145416" name="Rectangle 8"/>
            <p:cNvSpPr>
              <a:spLocks noChangeArrowheads="1"/>
            </p:cNvSpPr>
            <p:nvPr/>
          </p:nvSpPr>
          <p:spPr bwMode="auto">
            <a:xfrm>
              <a:off x="222" y="172"/>
              <a:ext cx="5602" cy="67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1" hangingPunct="1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_GB2312" pitchFamily="49" charset="-122"/>
                </a:rPr>
                <a:t>例7.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+mn-lt"/>
                </a:rPr>
                <a:t>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</a:rPr>
                <a:t>长为  的不均匀带电直线，电荷线密度为                 ，</a:t>
              </a:r>
              <a:endParaRPr kumimoji="1" lang="en-US" altLang="zh-CN" sz="2800" b="1" dirty="0">
                <a:solidFill>
                  <a:srgbClr val="000000"/>
                </a:solidFill>
                <a:latin typeface="+mn-lt"/>
              </a:endParaRPr>
            </a:p>
            <a:p>
              <a:pPr defTabSz="762000" eaLnBrk="1" hangingPunct="1">
                <a:lnSpc>
                  <a:spcPct val="120000"/>
                </a:lnSpc>
                <a:spcBef>
                  <a:spcPts val="0"/>
                </a:spcBef>
                <a:defRPr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</a:rPr>
                <a:t>取无穷远处为电势零点，求坐标原点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+mn-lt"/>
                </a:rPr>
                <a:t>O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</a:rPr>
                <a:t>的电势。</a:t>
              </a:r>
              <a:endParaRPr kumimoji="1" lang="zh-CN" altLang="en-US" sz="2800" b="1" dirty="0">
                <a:solidFill>
                  <a:srgbClr val="000000"/>
                </a:solidFill>
                <a:latin typeface="+mn-lt"/>
              </a:endParaRPr>
            </a:p>
          </p:txBody>
        </p:sp>
        <p:graphicFrame>
          <p:nvGraphicFramePr>
            <p:cNvPr id="94243" name="Object 13"/>
            <p:cNvGraphicFramePr/>
            <p:nvPr/>
          </p:nvGraphicFramePr>
          <p:xfrm>
            <a:off x="1127" y="205"/>
            <a:ext cx="22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5" name="公式" r:id="rId5" imgW="101600" imgH="177800" progId="Equation.3">
                    <p:embed/>
                  </p:oleObj>
                </mc:Choice>
                <mc:Fallback>
                  <p:oleObj name="公式" r:id="rId5" imgW="101600" imgH="17780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205"/>
                          <a:ext cx="22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4" name="Object 12"/>
            <p:cNvGraphicFramePr/>
            <p:nvPr/>
          </p:nvGraphicFramePr>
          <p:xfrm>
            <a:off x="4597" y="207"/>
            <a:ext cx="97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6" name="Equation" r:id="rId7" imgW="862965" imgH="228600" progId="Equation.DSMT4">
                    <p:embed/>
                  </p:oleObj>
                </mc:Choice>
                <mc:Fallback>
                  <p:oleObj name="Equation" r:id="rId7" imgW="862965" imgH="228600" progId="Equation.DSMT4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207"/>
                          <a:ext cx="97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18" name="Object 4"/>
          <p:cNvGraphicFramePr/>
          <p:nvPr/>
        </p:nvGraphicFramePr>
        <p:xfrm>
          <a:off x="3328988" y="3733800"/>
          <a:ext cx="2971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7" name="Equation" r:id="rId9" imgW="1167765" imgH="444500" progId="Equation.3">
                  <p:embed/>
                </p:oleObj>
              </mc:Choice>
              <mc:Fallback>
                <p:oleObj name="Equation" r:id="rId9" imgW="1167765" imgH="444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3733800"/>
                        <a:ext cx="2971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325438" y="5157788"/>
            <a:ext cx="3103562" cy="56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000000"/>
                </a:solidFill>
                <a:latin typeface="+mn-lt"/>
              </a:rPr>
              <a:t>O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点总电势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4495800" y="1676400"/>
            <a:ext cx="4670425" cy="1296988"/>
            <a:chOff x="2832" y="1056"/>
            <a:chExt cx="2942" cy="817"/>
          </a:xfrm>
        </p:grpSpPr>
        <p:graphicFrame>
          <p:nvGraphicFramePr>
            <p:cNvPr id="94229" name="Object 5"/>
            <p:cNvGraphicFramePr/>
            <p:nvPr/>
          </p:nvGraphicFramePr>
          <p:xfrm>
            <a:off x="3264" y="1056"/>
            <a:ext cx="33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8" name="公式" r:id="rId11" imgW="127000" imgH="139700" progId="Equation.3">
                    <p:embed/>
                  </p:oleObj>
                </mc:Choice>
                <mc:Fallback>
                  <p:oleObj name="公式" r:id="rId11" imgW="127000" imgH="13970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56"/>
                          <a:ext cx="33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0" name="Object 6"/>
            <p:cNvGraphicFramePr/>
            <p:nvPr/>
          </p:nvGraphicFramePr>
          <p:xfrm>
            <a:off x="2832" y="154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9" name="公式" r:id="rId13" imgW="127000" imgH="127000" progId="Equation.3">
                    <p:embed/>
                  </p:oleObj>
                </mc:Choice>
                <mc:Fallback>
                  <p:oleObj name="公式" r:id="rId13" imgW="127000" imgH="12700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54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1" name="Object 7"/>
            <p:cNvGraphicFramePr/>
            <p:nvPr/>
          </p:nvGraphicFramePr>
          <p:xfrm>
            <a:off x="5472" y="1615"/>
            <a:ext cx="30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0" name="公式" r:id="rId15" imgW="139700" imgH="139700" progId="Equation.3">
                    <p:embed/>
                  </p:oleObj>
                </mc:Choice>
                <mc:Fallback>
                  <p:oleObj name="公式" r:id="rId15" imgW="139700" imgH="13970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615"/>
                          <a:ext cx="30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9" name="Line 15"/>
            <p:cNvSpPr>
              <a:spLocks noChangeShapeType="1"/>
            </p:cNvSpPr>
            <p:nvPr/>
          </p:nvSpPr>
          <p:spPr bwMode="auto">
            <a:xfrm>
              <a:off x="3072" y="1584"/>
              <a:ext cx="26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94233" name="Object 8"/>
            <p:cNvGraphicFramePr/>
            <p:nvPr/>
          </p:nvGraphicFramePr>
          <p:xfrm>
            <a:off x="4381" y="1196"/>
            <a:ext cx="20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1" name="公式" r:id="rId17" imgW="101600" imgH="177800" progId="Equation.3">
                    <p:embed/>
                  </p:oleObj>
                </mc:Choice>
                <mc:Fallback>
                  <p:oleObj name="公式" r:id="rId17" imgW="101600" imgH="17780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1196"/>
                          <a:ext cx="20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0" name="Line 20"/>
            <p:cNvSpPr>
              <a:spLocks noChangeShapeType="1"/>
            </p:cNvSpPr>
            <p:nvPr/>
          </p:nvSpPr>
          <p:spPr bwMode="auto">
            <a:xfrm>
              <a:off x="3744" y="1104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3511" name="Line 21"/>
            <p:cNvSpPr>
              <a:spLocks noChangeShapeType="1"/>
            </p:cNvSpPr>
            <p:nvPr/>
          </p:nvSpPr>
          <p:spPr bwMode="auto">
            <a:xfrm>
              <a:off x="5232" y="1104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3512" name="Line 22"/>
            <p:cNvSpPr>
              <a:spLocks noChangeShapeType="1"/>
            </p:cNvSpPr>
            <p:nvPr/>
          </p:nvSpPr>
          <p:spPr bwMode="auto">
            <a:xfrm flipV="1">
              <a:off x="3744" y="1389"/>
              <a:ext cx="63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3513" name="Line 23"/>
            <p:cNvSpPr>
              <a:spLocks noChangeShapeType="1"/>
            </p:cNvSpPr>
            <p:nvPr/>
          </p:nvSpPr>
          <p:spPr bwMode="auto">
            <a:xfrm flipH="1" flipV="1">
              <a:off x="4604" y="1389"/>
              <a:ext cx="599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3514" name="Line 24"/>
            <p:cNvSpPr>
              <a:spLocks noChangeShapeType="1"/>
            </p:cNvSpPr>
            <p:nvPr/>
          </p:nvSpPr>
          <p:spPr bwMode="auto">
            <a:xfrm>
              <a:off x="3744" y="1584"/>
              <a:ext cx="1536" cy="0"/>
            </a:xfrm>
            <a:prstGeom prst="line">
              <a:avLst/>
            </a:prstGeom>
            <a:noFill/>
            <a:ln w="9842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3515" name="Line 25"/>
            <p:cNvSpPr>
              <a:spLocks noChangeShapeType="1"/>
            </p:cNvSpPr>
            <p:nvPr/>
          </p:nvSpPr>
          <p:spPr bwMode="auto">
            <a:xfrm>
              <a:off x="3072" y="1104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63516" name="Line 26"/>
            <p:cNvSpPr>
              <a:spLocks noChangeShapeType="1"/>
            </p:cNvSpPr>
            <p:nvPr/>
          </p:nvSpPr>
          <p:spPr bwMode="auto">
            <a:xfrm>
              <a:off x="3072" y="139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94241" name="Object 9"/>
            <p:cNvGraphicFramePr/>
            <p:nvPr/>
          </p:nvGraphicFramePr>
          <p:xfrm>
            <a:off x="2952" y="1470"/>
            <a:ext cx="23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2" name="公式" r:id="rId19" imgW="76200" imgH="76200" progId="Equation.3">
                    <p:embed/>
                  </p:oleObj>
                </mc:Choice>
                <mc:Fallback>
                  <p:oleObj name="公式" r:id="rId19" imgW="76200" imgH="7620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470"/>
                          <a:ext cx="23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6"/>
          <p:cNvGrpSpPr/>
          <p:nvPr/>
        </p:nvGrpSpPr>
        <p:grpSpPr bwMode="auto">
          <a:xfrm>
            <a:off x="4876800" y="2514600"/>
            <a:ext cx="3505200" cy="842963"/>
            <a:chOff x="4876800" y="2514600"/>
            <a:chExt cx="3505200" cy="842963"/>
          </a:xfrm>
        </p:grpSpPr>
        <p:grpSp>
          <p:nvGrpSpPr>
            <p:cNvPr id="94220" name="Group 39"/>
            <p:cNvGrpSpPr/>
            <p:nvPr/>
          </p:nvGrpSpPr>
          <p:grpSpPr bwMode="auto">
            <a:xfrm>
              <a:off x="4876800" y="2590800"/>
              <a:ext cx="3505200" cy="766763"/>
              <a:chOff x="3072" y="1632"/>
              <a:chExt cx="2208" cy="483"/>
            </a:xfrm>
          </p:grpSpPr>
          <p:graphicFrame>
            <p:nvGraphicFramePr>
              <p:cNvPr id="94222" name="Object 10"/>
              <p:cNvGraphicFramePr/>
              <p:nvPr/>
            </p:nvGraphicFramePr>
            <p:xfrm>
              <a:off x="3732" y="1766"/>
              <a:ext cx="259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63" name="公式" r:id="rId21" imgW="139700" imgH="139700" progId="Equation.3">
                      <p:embed/>
                    </p:oleObj>
                  </mc:Choice>
                  <mc:Fallback>
                    <p:oleObj name="公式" r:id="rId21" imgW="139700" imgH="13970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2" y="1766"/>
                            <a:ext cx="259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223" name="Object 11"/>
              <p:cNvGraphicFramePr/>
              <p:nvPr/>
            </p:nvGraphicFramePr>
            <p:xfrm>
              <a:off x="4887" y="1752"/>
              <a:ext cx="359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64" name="Equation" r:id="rId23" imgW="203200" imgH="177800" progId="Equation.DSMT4">
                      <p:embed/>
                    </p:oleObj>
                  </mc:Choice>
                  <mc:Fallback>
                    <p:oleObj name="Equation" r:id="rId23" imgW="203200" imgH="177800" progId="Equation.DSMT4">
                      <p:embed/>
                      <p:pic>
                        <p:nvPicPr>
                          <p:cNvPr id="0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7" y="1752"/>
                            <a:ext cx="359" cy="3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518" name="Line 27"/>
              <p:cNvSpPr>
                <a:spLocks noChangeShapeType="1"/>
              </p:cNvSpPr>
              <p:nvPr/>
            </p:nvSpPr>
            <p:spPr bwMode="auto">
              <a:xfrm>
                <a:off x="4608" y="163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20000"/>
                  </a:lnSpc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3519" name="Line 29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20000"/>
                  </a:lnSpc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3520" name="Line 30"/>
              <p:cNvSpPr>
                <a:spLocks noChangeShapeType="1"/>
              </p:cNvSpPr>
              <p:nvPr/>
            </p:nvSpPr>
            <p:spPr bwMode="auto">
              <a:xfrm flipV="1">
                <a:off x="3079" y="1891"/>
                <a:ext cx="6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20000"/>
                  </a:lnSpc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3521" name="Line 31"/>
              <p:cNvSpPr>
                <a:spLocks noChangeShapeType="1"/>
              </p:cNvSpPr>
              <p:nvPr/>
            </p:nvSpPr>
            <p:spPr bwMode="auto">
              <a:xfrm flipH="1">
                <a:off x="4014" y="1891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20000"/>
                  </a:lnSpc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63522" name="AutoShape 35"/>
              <p:cNvSpPr>
                <a:spLocks noChangeArrowheads="1"/>
              </p:cNvSpPr>
              <p:nvPr/>
            </p:nvSpPr>
            <p:spPr bwMode="auto">
              <a:xfrm>
                <a:off x="4872" y="1752"/>
                <a:ext cx="408" cy="363"/>
              </a:xfrm>
              <a:prstGeom prst="wedgeRectCallout">
                <a:avLst>
                  <a:gd name="adj1" fmla="val -105639"/>
                  <a:gd name="adj2" fmla="val -80579"/>
                </a:avLst>
              </a:prstGeom>
              <a:solidFill>
                <a:srgbClr val="FFCC00">
                  <a:alpha val="18823"/>
                </a:srgbClr>
              </a:solidFill>
              <a:ln w="28575">
                <a:solidFill>
                  <a:srgbClr val="FF6600"/>
                </a:solidFill>
                <a:miter lim="800000"/>
              </a:ln>
            </p:spPr>
            <p:txBody>
              <a:bodyPr/>
              <a:lstStyle/>
              <a:p>
                <a:pPr algn="ctr" eaLnBrk="1" hangingPunct="1">
                  <a:lnSpc>
                    <a:spcPct val="120000"/>
                  </a:lnSpc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7162800" y="2514600"/>
              <a:ext cx="381000" cy="0"/>
            </a:xfrm>
            <a:prstGeom prst="line">
              <a:avLst/>
            </a:prstGeom>
            <a:noFill/>
            <a:ln w="920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utoUpdateAnimBg="0" build="p"/>
      <p:bldP spid="145413" grpId="0" autoUpdateAnimBg="0" build="p"/>
      <p:bldP spid="14544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7"/>
          <p:cNvGrpSpPr/>
          <p:nvPr/>
        </p:nvGrpSpPr>
        <p:grpSpPr bwMode="auto">
          <a:xfrm>
            <a:off x="3916218" y="1556327"/>
            <a:ext cx="4968875" cy="4800600"/>
            <a:chOff x="512" y="1104"/>
            <a:chExt cx="3130" cy="3024"/>
          </a:xfrm>
          <a:solidFill>
            <a:srgbClr val="FFFFFF"/>
          </a:solidFill>
        </p:grpSpPr>
        <p:sp>
          <p:nvSpPr>
            <p:cNvPr id="149670" name="Rectangle 166"/>
            <p:cNvSpPr>
              <a:spLocks noChangeArrowheads="1"/>
            </p:cNvSpPr>
            <p:nvPr/>
          </p:nvSpPr>
          <p:spPr bwMode="auto">
            <a:xfrm>
              <a:off x="512" y="1104"/>
              <a:ext cx="3130" cy="3024"/>
            </a:xfrm>
            <a:prstGeom prst="rect">
              <a:avLst/>
            </a:prstGeom>
            <a:grpFill/>
            <a:ln w="9525">
              <a:solidFill>
                <a:srgbClr val="00B05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3" name="Group 176"/>
            <p:cNvGrpSpPr/>
            <p:nvPr/>
          </p:nvGrpSpPr>
          <p:grpSpPr bwMode="auto">
            <a:xfrm>
              <a:off x="599" y="1248"/>
              <a:ext cx="3001" cy="2496"/>
              <a:chOff x="599" y="1248"/>
              <a:chExt cx="3001" cy="2496"/>
            </a:xfrm>
            <a:grpFill/>
          </p:grpSpPr>
          <p:grpSp>
            <p:nvGrpSpPr>
              <p:cNvPr id="4" name="Group 92"/>
              <p:cNvGrpSpPr/>
              <p:nvPr/>
            </p:nvGrpSpPr>
            <p:grpSpPr bwMode="auto">
              <a:xfrm>
                <a:off x="1104" y="2511"/>
                <a:ext cx="576" cy="48"/>
                <a:chOff x="1495" y="3126"/>
                <a:chExt cx="528" cy="67"/>
              </a:xfrm>
              <a:grpFill/>
            </p:grpSpPr>
            <p:sp>
              <p:nvSpPr>
                <p:cNvPr id="14959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495" y="3159"/>
                  <a:ext cx="462" cy="1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598" name="Freeform 94"/>
                <p:cNvSpPr/>
                <p:nvPr/>
              </p:nvSpPr>
              <p:spPr bwMode="auto">
                <a:xfrm>
                  <a:off x="1924" y="3126"/>
                  <a:ext cx="99" cy="67"/>
                </a:xfrm>
                <a:custGeom>
                  <a:avLst/>
                  <a:gdLst/>
                  <a:ahLst/>
                  <a:cxnLst>
                    <a:cxn ang="0">
                      <a:pos x="0" y="67"/>
                    </a:cxn>
                    <a:cxn ang="0">
                      <a:pos x="99" y="33"/>
                    </a:cxn>
                    <a:cxn ang="0">
                      <a:pos x="0" y="0"/>
                    </a:cxn>
                    <a:cxn ang="0">
                      <a:pos x="31" y="33"/>
                    </a:cxn>
                    <a:cxn ang="0">
                      <a:pos x="0" y="67"/>
                    </a:cxn>
                  </a:cxnLst>
                  <a:rect l="0" t="0" r="r" b="b"/>
                  <a:pathLst>
                    <a:path w="99" h="67">
                      <a:moveTo>
                        <a:pt x="0" y="67"/>
                      </a:moveTo>
                      <a:lnTo>
                        <a:pt x="99" y="33"/>
                      </a:lnTo>
                      <a:lnTo>
                        <a:pt x="0" y="0"/>
                      </a:lnTo>
                      <a:lnTo>
                        <a:pt x="31" y="33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" name="Group 95"/>
              <p:cNvGrpSpPr/>
              <p:nvPr/>
            </p:nvGrpSpPr>
            <p:grpSpPr bwMode="auto">
              <a:xfrm>
                <a:off x="1152" y="2064"/>
                <a:ext cx="528" cy="240"/>
                <a:chOff x="1543" y="2727"/>
                <a:chExt cx="480" cy="192"/>
              </a:xfrm>
              <a:grpFill/>
            </p:grpSpPr>
            <p:sp>
              <p:nvSpPr>
                <p:cNvPr id="149600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1543" y="2727"/>
                  <a:ext cx="419" cy="167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01" name="Freeform 97"/>
                <p:cNvSpPr/>
                <p:nvPr/>
              </p:nvSpPr>
              <p:spPr bwMode="auto">
                <a:xfrm>
                  <a:off x="1918" y="2852"/>
                  <a:ext cx="105" cy="67"/>
                </a:xfrm>
                <a:custGeom>
                  <a:avLst/>
                  <a:gdLst/>
                  <a:ahLst/>
                  <a:cxnLst>
                    <a:cxn ang="0">
                      <a:pos x="0" y="62"/>
                    </a:cxn>
                    <a:cxn ang="0">
                      <a:pos x="105" y="67"/>
                    </a:cxn>
                    <a:cxn ang="0">
                      <a:pos x="25" y="0"/>
                    </a:cxn>
                    <a:cxn ang="0">
                      <a:pos x="42" y="42"/>
                    </a:cxn>
                    <a:cxn ang="0">
                      <a:pos x="0" y="62"/>
                    </a:cxn>
                  </a:cxnLst>
                  <a:rect l="0" t="0" r="r" b="b"/>
                  <a:pathLst>
                    <a:path w="105" h="67">
                      <a:moveTo>
                        <a:pt x="0" y="62"/>
                      </a:moveTo>
                      <a:lnTo>
                        <a:pt x="105" y="67"/>
                      </a:lnTo>
                      <a:lnTo>
                        <a:pt x="25" y="0"/>
                      </a:lnTo>
                      <a:lnTo>
                        <a:pt x="42" y="4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98"/>
              <p:cNvGrpSpPr/>
              <p:nvPr/>
            </p:nvGrpSpPr>
            <p:grpSpPr bwMode="auto">
              <a:xfrm>
                <a:off x="1424" y="1671"/>
                <a:ext cx="400" cy="393"/>
                <a:chOff x="1767" y="2286"/>
                <a:chExt cx="400" cy="393"/>
              </a:xfrm>
              <a:grpFill/>
            </p:grpSpPr>
            <p:sp>
              <p:nvSpPr>
                <p:cNvPr id="149603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1767" y="2286"/>
                  <a:ext cx="353" cy="347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04" name="Freeform 100"/>
                <p:cNvSpPr/>
                <p:nvPr/>
              </p:nvSpPr>
              <p:spPr bwMode="auto">
                <a:xfrm>
                  <a:off x="2072" y="2586"/>
                  <a:ext cx="95" cy="93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95" y="93"/>
                    </a:cxn>
                    <a:cxn ang="0">
                      <a:pos x="47" y="0"/>
                    </a:cxn>
                    <a:cxn ang="0">
                      <a:pos x="46" y="45"/>
                    </a:cxn>
                    <a:cxn ang="0">
                      <a:pos x="0" y="48"/>
                    </a:cxn>
                  </a:cxnLst>
                  <a:rect l="0" t="0" r="r" b="b"/>
                  <a:pathLst>
                    <a:path w="95" h="93">
                      <a:moveTo>
                        <a:pt x="0" y="48"/>
                      </a:moveTo>
                      <a:lnTo>
                        <a:pt x="95" y="93"/>
                      </a:lnTo>
                      <a:lnTo>
                        <a:pt x="47" y="0"/>
                      </a:lnTo>
                      <a:lnTo>
                        <a:pt x="46" y="45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Group 101"/>
              <p:cNvGrpSpPr/>
              <p:nvPr/>
            </p:nvGrpSpPr>
            <p:grpSpPr bwMode="auto">
              <a:xfrm>
                <a:off x="1824" y="3120"/>
                <a:ext cx="240" cy="528"/>
                <a:chOff x="2197" y="3735"/>
                <a:chExt cx="210" cy="470"/>
              </a:xfrm>
              <a:grpFill/>
            </p:grpSpPr>
            <p:sp>
              <p:nvSpPr>
                <p:cNvPr id="149606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2197" y="3795"/>
                  <a:ext cx="182" cy="410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07" name="Freeform 103"/>
                <p:cNvSpPr/>
                <p:nvPr/>
              </p:nvSpPr>
              <p:spPr bwMode="auto">
                <a:xfrm>
                  <a:off x="2336" y="3735"/>
                  <a:ext cx="71" cy="104"/>
                </a:xfrm>
                <a:custGeom>
                  <a:avLst/>
                  <a:gdLst/>
                  <a:ahLst/>
                  <a:cxnLst>
                    <a:cxn ang="0">
                      <a:pos x="61" y="104"/>
                    </a:cxn>
                    <a:cxn ang="0">
                      <a:pos x="71" y="0"/>
                    </a:cxn>
                    <a:cxn ang="0">
                      <a:pos x="0" y="77"/>
                    </a:cxn>
                    <a:cxn ang="0">
                      <a:pos x="43" y="62"/>
                    </a:cxn>
                    <a:cxn ang="0">
                      <a:pos x="61" y="104"/>
                    </a:cxn>
                  </a:cxnLst>
                  <a:rect l="0" t="0" r="r" b="b"/>
                  <a:pathLst>
                    <a:path w="71" h="104">
                      <a:moveTo>
                        <a:pt x="61" y="104"/>
                      </a:moveTo>
                      <a:lnTo>
                        <a:pt x="71" y="0"/>
                      </a:lnTo>
                      <a:lnTo>
                        <a:pt x="0" y="77"/>
                      </a:lnTo>
                      <a:lnTo>
                        <a:pt x="43" y="62"/>
                      </a:lnTo>
                      <a:lnTo>
                        <a:pt x="61" y="104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oup 104"/>
              <p:cNvGrpSpPr/>
              <p:nvPr/>
            </p:nvGrpSpPr>
            <p:grpSpPr bwMode="auto">
              <a:xfrm>
                <a:off x="1152" y="2780"/>
                <a:ext cx="576" cy="196"/>
                <a:chOff x="1546" y="3395"/>
                <a:chExt cx="525" cy="158"/>
              </a:xfrm>
              <a:grpFill/>
            </p:grpSpPr>
            <p:sp>
              <p:nvSpPr>
                <p:cNvPr id="14960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546" y="3418"/>
                  <a:ext cx="462" cy="135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10" name="Freeform 106"/>
                <p:cNvSpPr/>
                <p:nvPr/>
              </p:nvSpPr>
              <p:spPr bwMode="auto">
                <a:xfrm>
                  <a:off x="1967" y="3395"/>
                  <a:ext cx="104" cy="64"/>
                </a:xfrm>
                <a:custGeom>
                  <a:avLst/>
                  <a:gdLst/>
                  <a:ahLst/>
                  <a:cxnLst>
                    <a:cxn ang="0">
                      <a:pos x="19" y="64"/>
                    </a:cxn>
                    <a:cxn ang="0">
                      <a:pos x="104" y="4"/>
                    </a:cxn>
                    <a:cxn ang="0">
                      <a:pos x="0" y="0"/>
                    </a:cxn>
                    <a:cxn ang="0">
                      <a:pos x="39" y="23"/>
                    </a:cxn>
                    <a:cxn ang="0">
                      <a:pos x="19" y="64"/>
                    </a:cxn>
                  </a:cxnLst>
                  <a:rect l="0" t="0" r="r" b="b"/>
                  <a:pathLst>
                    <a:path w="104" h="64">
                      <a:moveTo>
                        <a:pt x="19" y="64"/>
                      </a:moveTo>
                      <a:lnTo>
                        <a:pt x="104" y="4"/>
                      </a:lnTo>
                      <a:lnTo>
                        <a:pt x="0" y="0"/>
                      </a:lnTo>
                      <a:lnTo>
                        <a:pt x="39" y="23"/>
                      </a:lnTo>
                      <a:lnTo>
                        <a:pt x="19" y="64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Group 107"/>
              <p:cNvGrpSpPr/>
              <p:nvPr/>
            </p:nvGrpSpPr>
            <p:grpSpPr bwMode="auto">
              <a:xfrm>
                <a:off x="1392" y="2976"/>
                <a:ext cx="432" cy="432"/>
                <a:chOff x="1815" y="3591"/>
                <a:chExt cx="352" cy="346"/>
              </a:xfrm>
              <a:grpFill/>
            </p:grpSpPr>
            <p:sp>
              <p:nvSpPr>
                <p:cNvPr id="14961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1815" y="3637"/>
                  <a:ext cx="306" cy="300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13" name="Freeform 109"/>
                <p:cNvSpPr/>
                <p:nvPr/>
              </p:nvSpPr>
              <p:spPr bwMode="auto">
                <a:xfrm>
                  <a:off x="2074" y="3591"/>
                  <a:ext cx="93" cy="94"/>
                </a:xfrm>
                <a:custGeom>
                  <a:avLst/>
                  <a:gdLst/>
                  <a:ahLst/>
                  <a:cxnLst>
                    <a:cxn ang="0">
                      <a:pos x="47" y="94"/>
                    </a:cxn>
                    <a:cxn ang="0">
                      <a:pos x="93" y="0"/>
                    </a:cxn>
                    <a:cxn ang="0">
                      <a:pos x="0" y="47"/>
                    </a:cxn>
                    <a:cxn ang="0">
                      <a:pos x="45" y="48"/>
                    </a:cxn>
                    <a:cxn ang="0">
                      <a:pos x="47" y="94"/>
                    </a:cxn>
                  </a:cxnLst>
                  <a:rect l="0" t="0" r="r" b="b"/>
                  <a:pathLst>
                    <a:path w="93" h="94">
                      <a:moveTo>
                        <a:pt x="47" y="94"/>
                      </a:moveTo>
                      <a:lnTo>
                        <a:pt x="93" y="0"/>
                      </a:lnTo>
                      <a:lnTo>
                        <a:pt x="0" y="47"/>
                      </a:lnTo>
                      <a:lnTo>
                        <a:pt x="45" y="48"/>
                      </a:lnTo>
                      <a:lnTo>
                        <a:pt x="47" y="94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110"/>
              <p:cNvGrpSpPr/>
              <p:nvPr/>
            </p:nvGrpSpPr>
            <p:grpSpPr bwMode="auto">
              <a:xfrm>
                <a:off x="2256" y="3168"/>
                <a:ext cx="82" cy="576"/>
                <a:chOff x="2614" y="3783"/>
                <a:chExt cx="67" cy="529"/>
              </a:xfrm>
              <a:grpFill/>
            </p:grpSpPr>
            <p:sp>
              <p:nvSpPr>
                <p:cNvPr id="149615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647" y="3849"/>
                  <a:ext cx="1" cy="463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16" name="Freeform 112"/>
                <p:cNvSpPr/>
                <p:nvPr/>
              </p:nvSpPr>
              <p:spPr bwMode="auto">
                <a:xfrm>
                  <a:off x="2614" y="3783"/>
                  <a:ext cx="67" cy="99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33" y="0"/>
                    </a:cxn>
                    <a:cxn ang="0">
                      <a:pos x="0" y="99"/>
                    </a:cxn>
                    <a:cxn ang="0">
                      <a:pos x="33" y="68"/>
                    </a:cxn>
                    <a:cxn ang="0">
                      <a:pos x="67" y="99"/>
                    </a:cxn>
                  </a:cxnLst>
                  <a:rect l="0" t="0" r="r" b="b"/>
                  <a:pathLst>
                    <a:path w="67" h="99">
                      <a:moveTo>
                        <a:pt x="67" y="99"/>
                      </a:moveTo>
                      <a:lnTo>
                        <a:pt x="33" y="0"/>
                      </a:lnTo>
                      <a:lnTo>
                        <a:pt x="0" y="99"/>
                      </a:lnTo>
                      <a:lnTo>
                        <a:pt x="33" y="68"/>
                      </a:lnTo>
                      <a:lnTo>
                        <a:pt x="67" y="99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Group 113"/>
              <p:cNvGrpSpPr/>
              <p:nvPr/>
            </p:nvGrpSpPr>
            <p:grpSpPr bwMode="auto">
              <a:xfrm>
                <a:off x="1807" y="1354"/>
                <a:ext cx="209" cy="518"/>
                <a:chOff x="2150" y="1969"/>
                <a:chExt cx="209" cy="518"/>
              </a:xfrm>
              <a:grpFill/>
            </p:grpSpPr>
            <p:sp>
              <p:nvSpPr>
                <p:cNvPr id="149618" name="Line 114"/>
                <p:cNvSpPr>
                  <a:spLocks noChangeShapeType="1"/>
                </p:cNvSpPr>
                <p:nvPr/>
              </p:nvSpPr>
              <p:spPr bwMode="auto">
                <a:xfrm flipH="1" flipV="1">
                  <a:off x="2150" y="1969"/>
                  <a:ext cx="184" cy="457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19" name="Freeform 115"/>
                <p:cNvSpPr/>
                <p:nvPr/>
              </p:nvSpPr>
              <p:spPr bwMode="auto">
                <a:xfrm>
                  <a:off x="2291" y="2383"/>
                  <a:ext cx="68" cy="104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68" y="104"/>
                    </a:cxn>
                    <a:cxn ang="0">
                      <a:pos x="62" y="0"/>
                    </a:cxn>
                    <a:cxn ang="0">
                      <a:pos x="43" y="41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68" h="104">
                      <a:moveTo>
                        <a:pt x="0" y="25"/>
                      </a:moveTo>
                      <a:lnTo>
                        <a:pt x="68" y="104"/>
                      </a:lnTo>
                      <a:lnTo>
                        <a:pt x="62" y="0"/>
                      </a:lnTo>
                      <a:lnTo>
                        <a:pt x="43" y="41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49620" name="Oval 116"/>
              <p:cNvSpPr>
                <a:spLocks noChangeArrowheads="1"/>
              </p:cNvSpPr>
              <p:nvPr/>
            </p:nvSpPr>
            <p:spPr bwMode="auto">
              <a:xfrm>
                <a:off x="2212" y="2404"/>
                <a:ext cx="234" cy="234"/>
              </a:xfrm>
              <a:prstGeom prst="ellips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Group 117"/>
              <p:cNvGrpSpPr/>
              <p:nvPr/>
            </p:nvGrpSpPr>
            <p:grpSpPr bwMode="auto">
              <a:xfrm>
                <a:off x="3072" y="2510"/>
                <a:ext cx="528" cy="67"/>
                <a:chOff x="3415" y="3125"/>
                <a:chExt cx="528" cy="67"/>
              </a:xfrm>
              <a:grpFill/>
            </p:grpSpPr>
            <p:sp>
              <p:nvSpPr>
                <p:cNvPr id="149622" name="Line 118"/>
                <p:cNvSpPr>
                  <a:spLocks noChangeShapeType="1"/>
                </p:cNvSpPr>
                <p:nvPr/>
              </p:nvSpPr>
              <p:spPr bwMode="auto">
                <a:xfrm>
                  <a:off x="3481" y="3159"/>
                  <a:ext cx="462" cy="1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23" name="Freeform 119"/>
                <p:cNvSpPr/>
                <p:nvPr/>
              </p:nvSpPr>
              <p:spPr bwMode="auto">
                <a:xfrm>
                  <a:off x="3415" y="3125"/>
                  <a:ext cx="99" cy="67"/>
                </a:xfrm>
                <a:custGeom>
                  <a:avLst/>
                  <a:gdLst/>
                  <a:ahLst/>
                  <a:cxnLst>
                    <a:cxn ang="0">
                      <a:pos x="99" y="0"/>
                    </a:cxn>
                    <a:cxn ang="0">
                      <a:pos x="0" y="34"/>
                    </a:cxn>
                    <a:cxn ang="0">
                      <a:pos x="99" y="67"/>
                    </a:cxn>
                    <a:cxn ang="0">
                      <a:pos x="68" y="34"/>
                    </a:cxn>
                    <a:cxn ang="0">
                      <a:pos x="99" y="0"/>
                    </a:cxn>
                  </a:cxnLst>
                  <a:rect l="0" t="0" r="r" b="b"/>
                  <a:pathLst>
                    <a:path w="99" h="67">
                      <a:moveTo>
                        <a:pt x="99" y="0"/>
                      </a:moveTo>
                      <a:lnTo>
                        <a:pt x="0" y="34"/>
                      </a:lnTo>
                      <a:lnTo>
                        <a:pt x="99" y="67"/>
                      </a:lnTo>
                      <a:lnTo>
                        <a:pt x="68" y="34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Group 120"/>
              <p:cNvGrpSpPr/>
              <p:nvPr/>
            </p:nvGrpSpPr>
            <p:grpSpPr bwMode="auto">
              <a:xfrm>
                <a:off x="2784" y="3024"/>
                <a:ext cx="432" cy="384"/>
                <a:chOff x="3127" y="3639"/>
                <a:chExt cx="384" cy="336"/>
              </a:xfrm>
              <a:grpFill/>
            </p:grpSpPr>
            <p:sp>
              <p:nvSpPr>
                <p:cNvPr id="149625" name="Line 121"/>
                <p:cNvSpPr>
                  <a:spLocks noChangeShapeType="1"/>
                </p:cNvSpPr>
                <p:nvPr/>
              </p:nvSpPr>
              <p:spPr bwMode="auto">
                <a:xfrm>
                  <a:off x="3176" y="3682"/>
                  <a:ext cx="335" cy="293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26" name="Freeform 122"/>
                <p:cNvSpPr/>
                <p:nvPr/>
              </p:nvSpPr>
              <p:spPr bwMode="auto">
                <a:xfrm>
                  <a:off x="3127" y="3639"/>
                  <a:ext cx="97" cy="90"/>
                </a:xfrm>
                <a:custGeom>
                  <a:avLst/>
                  <a:gdLst/>
                  <a:ahLst/>
                  <a:cxnLst>
                    <a:cxn ang="0">
                      <a:pos x="97" y="40"/>
                    </a:cxn>
                    <a:cxn ang="0">
                      <a:pos x="0" y="0"/>
                    </a:cxn>
                    <a:cxn ang="0">
                      <a:pos x="52" y="90"/>
                    </a:cxn>
                    <a:cxn ang="0">
                      <a:pos x="51" y="45"/>
                    </a:cxn>
                    <a:cxn ang="0">
                      <a:pos x="97" y="40"/>
                    </a:cxn>
                  </a:cxnLst>
                  <a:rect l="0" t="0" r="r" b="b"/>
                  <a:pathLst>
                    <a:path w="97" h="90">
                      <a:moveTo>
                        <a:pt x="97" y="40"/>
                      </a:moveTo>
                      <a:lnTo>
                        <a:pt x="0" y="0"/>
                      </a:lnTo>
                      <a:lnTo>
                        <a:pt x="52" y="90"/>
                      </a:lnTo>
                      <a:lnTo>
                        <a:pt x="51" y="45"/>
                      </a:lnTo>
                      <a:lnTo>
                        <a:pt x="97" y="40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23"/>
              <p:cNvGrpSpPr/>
              <p:nvPr/>
            </p:nvGrpSpPr>
            <p:grpSpPr bwMode="auto">
              <a:xfrm>
                <a:off x="2270" y="1248"/>
                <a:ext cx="52" cy="528"/>
                <a:chOff x="2613" y="1815"/>
                <a:chExt cx="67" cy="576"/>
              </a:xfrm>
              <a:grpFill/>
            </p:grpSpPr>
            <p:sp>
              <p:nvSpPr>
                <p:cNvPr id="149628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647" y="1815"/>
                  <a:ext cx="1" cy="510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29" name="Freeform 125"/>
                <p:cNvSpPr/>
                <p:nvPr/>
              </p:nvSpPr>
              <p:spPr bwMode="auto">
                <a:xfrm>
                  <a:off x="2613" y="2292"/>
                  <a:ext cx="67" cy="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99"/>
                    </a:cxn>
                    <a:cxn ang="0">
                      <a:pos x="67" y="0"/>
                    </a:cxn>
                    <a:cxn ang="0">
                      <a:pos x="34" y="3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7" h="99">
                      <a:moveTo>
                        <a:pt x="0" y="0"/>
                      </a:moveTo>
                      <a:lnTo>
                        <a:pt x="34" y="99"/>
                      </a:lnTo>
                      <a:lnTo>
                        <a:pt x="67" y="0"/>
                      </a:lnTo>
                      <a:lnTo>
                        <a:pt x="34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26"/>
              <p:cNvGrpSpPr/>
              <p:nvPr/>
            </p:nvGrpSpPr>
            <p:grpSpPr bwMode="auto">
              <a:xfrm>
                <a:off x="2880" y="1632"/>
                <a:ext cx="432" cy="384"/>
                <a:chOff x="3223" y="2247"/>
                <a:chExt cx="432" cy="384"/>
              </a:xfrm>
              <a:grpFill/>
            </p:grpSpPr>
            <p:sp>
              <p:nvSpPr>
                <p:cNvPr id="149631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3272" y="2247"/>
                  <a:ext cx="383" cy="341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32" name="Freeform 128"/>
                <p:cNvSpPr/>
                <p:nvPr/>
              </p:nvSpPr>
              <p:spPr bwMode="auto">
                <a:xfrm>
                  <a:off x="3223" y="2540"/>
                  <a:ext cx="96" cy="91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91"/>
                    </a:cxn>
                    <a:cxn ang="0">
                      <a:pos x="96" y="50"/>
                    </a:cxn>
                    <a:cxn ang="0">
                      <a:pos x="51" y="46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96" h="91">
                      <a:moveTo>
                        <a:pt x="52" y="0"/>
                      </a:moveTo>
                      <a:lnTo>
                        <a:pt x="0" y="91"/>
                      </a:lnTo>
                      <a:lnTo>
                        <a:pt x="96" y="50"/>
                      </a:lnTo>
                      <a:lnTo>
                        <a:pt x="51" y="4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29"/>
              <p:cNvGrpSpPr/>
              <p:nvPr/>
            </p:nvGrpSpPr>
            <p:grpSpPr bwMode="auto">
              <a:xfrm>
                <a:off x="3024" y="2112"/>
                <a:ext cx="528" cy="192"/>
                <a:chOff x="3367" y="2727"/>
                <a:chExt cx="528" cy="192"/>
              </a:xfrm>
              <a:grpFill/>
            </p:grpSpPr>
            <p:sp>
              <p:nvSpPr>
                <p:cNvPr id="149634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3429" y="2727"/>
                  <a:ext cx="466" cy="169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35" name="Freeform 131"/>
                <p:cNvSpPr/>
                <p:nvPr/>
              </p:nvSpPr>
              <p:spPr bwMode="auto">
                <a:xfrm>
                  <a:off x="3367" y="2854"/>
                  <a:ext cx="104" cy="65"/>
                </a:xfrm>
                <a:custGeom>
                  <a:avLst/>
                  <a:gdLst/>
                  <a:ahLst/>
                  <a:cxnLst>
                    <a:cxn ang="0">
                      <a:pos x="82" y="0"/>
                    </a:cxn>
                    <a:cxn ang="0">
                      <a:pos x="0" y="65"/>
                    </a:cxn>
                    <a:cxn ang="0">
                      <a:pos x="104" y="63"/>
                    </a:cxn>
                    <a:cxn ang="0">
                      <a:pos x="64" y="42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104" h="65">
                      <a:moveTo>
                        <a:pt x="82" y="0"/>
                      </a:moveTo>
                      <a:lnTo>
                        <a:pt x="0" y="65"/>
                      </a:lnTo>
                      <a:lnTo>
                        <a:pt x="104" y="63"/>
                      </a:lnTo>
                      <a:lnTo>
                        <a:pt x="64" y="42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32"/>
              <p:cNvGrpSpPr/>
              <p:nvPr/>
            </p:nvGrpSpPr>
            <p:grpSpPr bwMode="auto">
              <a:xfrm>
                <a:off x="2544" y="3120"/>
                <a:ext cx="192" cy="576"/>
                <a:chOff x="2887" y="3735"/>
                <a:chExt cx="192" cy="528"/>
              </a:xfrm>
              <a:grpFill/>
            </p:grpSpPr>
            <p:sp>
              <p:nvSpPr>
                <p:cNvPr id="149637" name="Line 133"/>
                <p:cNvSpPr>
                  <a:spLocks noChangeShapeType="1"/>
                </p:cNvSpPr>
                <p:nvPr/>
              </p:nvSpPr>
              <p:spPr bwMode="auto">
                <a:xfrm>
                  <a:off x="2910" y="3797"/>
                  <a:ext cx="169" cy="466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38" name="Freeform 134"/>
                <p:cNvSpPr/>
                <p:nvPr/>
              </p:nvSpPr>
              <p:spPr bwMode="auto">
                <a:xfrm>
                  <a:off x="2887" y="3735"/>
                  <a:ext cx="65" cy="104"/>
                </a:xfrm>
                <a:custGeom>
                  <a:avLst/>
                  <a:gdLst/>
                  <a:ahLst/>
                  <a:cxnLst>
                    <a:cxn ang="0">
                      <a:pos x="65" y="82"/>
                    </a:cxn>
                    <a:cxn ang="0">
                      <a:pos x="0" y="0"/>
                    </a:cxn>
                    <a:cxn ang="0">
                      <a:pos x="2" y="104"/>
                    </a:cxn>
                    <a:cxn ang="0">
                      <a:pos x="23" y="64"/>
                    </a:cxn>
                    <a:cxn ang="0">
                      <a:pos x="65" y="82"/>
                    </a:cxn>
                  </a:cxnLst>
                  <a:rect l="0" t="0" r="r" b="b"/>
                  <a:pathLst>
                    <a:path w="65" h="104">
                      <a:moveTo>
                        <a:pt x="65" y="82"/>
                      </a:moveTo>
                      <a:lnTo>
                        <a:pt x="0" y="0"/>
                      </a:lnTo>
                      <a:lnTo>
                        <a:pt x="2" y="104"/>
                      </a:lnTo>
                      <a:lnTo>
                        <a:pt x="23" y="64"/>
                      </a:lnTo>
                      <a:lnTo>
                        <a:pt x="65" y="82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35"/>
              <p:cNvGrpSpPr/>
              <p:nvPr/>
            </p:nvGrpSpPr>
            <p:grpSpPr bwMode="auto">
              <a:xfrm>
                <a:off x="2976" y="2832"/>
                <a:ext cx="480" cy="192"/>
                <a:chOff x="3319" y="3447"/>
                <a:chExt cx="480" cy="192"/>
              </a:xfrm>
              <a:grpFill/>
            </p:grpSpPr>
            <p:sp>
              <p:nvSpPr>
                <p:cNvPr id="149640" name="Line 136"/>
                <p:cNvSpPr>
                  <a:spLocks noChangeShapeType="1"/>
                </p:cNvSpPr>
                <p:nvPr/>
              </p:nvSpPr>
              <p:spPr bwMode="auto">
                <a:xfrm>
                  <a:off x="3380" y="3472"/>
                  <a:ext cx="419" cy="167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41" name="Freeform 137"/>
                <p:cNvSpPr/>
                <p:nvPr/>
              </p:nvSpPr>
              <p:spPr bwMode="auto">
                <a:xfrm>
                  <a:off x="3319" y="3447"/>
                  <a:ext cx="105" cy="67"/>
                </a:xfrm>
                <a:custGeom>
                  <a:avLst/>
                  <a:gdLst/>
                  <a:ahLst/>
                  <a:cxnLst>
                    <a:cxn ang="0">
                      <a:pos x="105" y="5"/>
                    </a:cxn>
                    <a:cxn ang="0">
                      <a:pos x="0" y="0"/>
                    </a:cxn>
                    <a:cxn ang="0">
                      <a:pos x="80" y="67"/>
                    </a:cxn>
                    <a:cxn ang="0">
                      <a:pos x="63" y="25"/>
                    </a:cxn>
                    <a:cxn ang="0">
                      <a:pos x="105" y="5"/>
                    </a:cxn>
                  </a:cxnLst>
                  <a:rect l="0" t="0" r="r" b="b"/>
                  <a:pathLst>
                    <a:path w="105" h="67">
                      <a:moveTo>
                        <a:pt x="105" y="5"/>
                      </a:moveTo>
                      <a:lnTo>
                        <a:pt x="0" y="0"/>
                      </a:lnTo>
                      <a:lnTo>
                        <a:pt x="80" y="67"/>
                      </a:lnTo>
                      <a:lnTo>
                        <a:pt x="63" y="25"/>
                      </a:lnTo>
                      <a:lnTo>
                        <a:pt x="105" y="5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49642" name="Rectangle 138"/>
              <p:cNvSpPr>
                <a:spLocks noChangeArrowheads="1"/>
              </p:cNvSpPr>
              <p:nvPr/>
            </p:nvSpPr>
            <p:spPr bwMode="auto">
              <a:xfrm>
                <a:off x="2256" y="2511"/>
                <a:ext cx="145" cy="33"/>
              </a:xfrm>
              <a:prstGeom prst="rect">
                <a:avLst/>
              </a:prstGeom>
              <a:solidFill>
                <a:srgbClr val="0000FF"/>
              </a:solidFill>
              <a:ln w="28575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19" name="Group 139"/>
              <p:cNvGrpSpPr/>
              <p:nvPr/>
            </p:nvGrpSpPr>
            <p:grpSpPr bwMode="auto">
              <a:xfrm>
                <a:off x="2655" y="1370"/>
                <a:ext cx="240" cy="480"/>
                <a:chOff x="2998" y="1985"/>
                <a:chExt cx="240" cy="480"/>
              </a:xfrm>
              <a:grpFill/>
            </p:grpSpPr>
            <p:sp>
              <p:nvSpPr>
                <p:cNvPr id="14964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3028" y="1985"/>
                  <a:ext cx="210" cy="421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645" name="Freeform 141"/>
                <p:cNvSpPr/>
                <p:nvPr/>
              </p:nvSpPr>
              <p:spPr bwMode="auto">
                <a:xfrm>
                  <a:off x="2998" y="2361"/>
                  <a:ext cx="73" cy="104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104"/>
                    </a:cxn>
                    <a:cxn ang="0">
                      <a:pos x="73" y="30"/>
                    </a:cxn>
                    <a:cxn ang="0">
                      <a:pos x="30" y="43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73" h="104">
                      <a:moveTo>
                        <a:pt x="13" y="0"/>
                      </a:moveTo>
                      <a:lnTo>
                        <a:pt x="0" y="104"/>
                      </a:lnTo>
                      <a:lnTo>
                        <a:pt x="73" y="30"/>
                      </a:lnTo>
                      <a:lnTo>
                        <a:pt x="30" y="4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grpFill/>
                <a:ln w="28575" cmpd="sng">
                  <a:solidFill>
                    <a:srgbClr val="0000FF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49646" name="Line 142"/>
              <p:cNvSpPr>
                <a:spLocks noChangeShapeType="1"/>
              </p:cNvSpPr>
              <p:nvPr/>
            </p:nvSpPr>
            <p:spPr bwMode="auto">
              <a:xfrm>
                <a:off x="2448" y="2544"/>
                <a:ext cx="624" cy="1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47" name="Line 143"/>
              <p:cNvSpPr>
                <a:spLocks noChangeShapeType="1"/>
              </p:cNvSpPr>
              <p:nvPr/>
            </p:nvSpPr>
            <p:spPr bwMode="auto">
              <a:xfrm flipH="1">
                <a:off x="2448" y="2304"/>
                <a:ext cx="576" cy="192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48" name="Line 144"/>
              <p:cNvSpPr>
                <a:spLocks noChangeShapeType="1"/>
              </p:cNvSpPr>
              <p:nvPr/>
            </p:nvSpPr>
            <p:spPr bwMode="auto">
              <a:xfrm flipH="1">
                <a:off x="2400" y="2016"/>
                <a:ext cx="480" cy="432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49" name="Line 145"/>
              <p:cNvSpPr>
                <a:spLocks noChangeShapeType="1"/>
              </p:cNvSpPr>
              <p:nvPr/>
            </p:nvSpPr>
            <p:spPr bwMode="auto">
              <a:xfrm flipH="1">
                <a:off x="2352" y="1872"/>
                <a:ext cx="288" cy="528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0" name="Line 146"/>
              <p:cNvSpPr>
                <a:spLocks noChangeShapeType="1"/>
              </p:cNvSpPr>
              <p:nvPr/>
            </p:nvSpPr>
            <p:spPr bwMode="auto">
              <a:xfrm>
                <a:off x="2304" y="1776"/>
                <a:ext cx="1" cy="624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1" name="Line 147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240" cy="528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2" name="Line 14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576" cy="1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3" name="Line 149"/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528" cy="192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4" name="Line 150"/>
              <p:cNvSpPr>
                <a:spLocks noChangeShapeType="1"/>
              </p:cNvSpPr>
              <p:nvPr/>
            </p:nvSpPr>
            <p:spPr bwMode="auto">
              <a:xfrm>
                <a:off x="1824" y="2064"/>
                <a:ext cx="384" cy="384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5" name="Line 151"/>
              <p:cNvSpPr>
                <a:spLocks noChangeShapeType="1"/>
              </p:cNvSpPr>
              <p:nvPr/>
            </p:nvSpPr>
            <p:spPr bwMode="auto">
              <a:xfrm flipV="1">
                <a:off x="1680" y="2592"/>
                <a:ext cx="528" cy="192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6" name="Line 152"/>
              <p:cNvSpPr>
                <a:spLocks noChangeShapeType="1"/>
              </p:cNvSpPr>
              <p:nvPr/>
            </p:nvSpPr>
            <p:spPr bwMode="auto">
              <a:xfrm flipV="1">
                <a:off x="1824" y="2592"/>
                <a:ext cx="432" cy="384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7" name="Line 153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192" cy="480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8" name="Line 154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1" cy="528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59" name="Line 155"/>
              <p:cNvSpPr>
                <a:spLocks noChangeShapeType="1"/>
              </p:cNvSpPr>
              <p:nvPr/>
            </p:nvSpPr>
            <p:spPr bwMode="auto">
              <a:xfrm>
                <a:off x="2352" y="2640"/>
                <a:ext cx="192" cy="528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60" name="Line 156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384" cy="384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61" name="Line 157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528" cy="240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667" name="Text Box 163"/>
              <p:cNvSpPr txBox="1">
                <a:spLocks noChangeArrowheads="1"/>
              </p:cNvSpPr>
              <p:nvPr/>
            </p:nvSpPr>
            <p:spPr bwMode="auto">
              <a:xfrm>
                <a:off x="599" y="1271"/>
                <a:ext cx="384" cy="1941"/>
              </a:xfrm>
              <a:prstGeom prst="rect">
                <a:avLst/>
              </a:prstGeom>
              <a:grpFill/>
              <a:ln w="190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zh-CN" altLang="en-US" sz="28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点电荷的等势面</a:t>
                </a:r>
                <a:endParaRPr kumimoji="1"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76"/>
          <p:cNvGrpSpPr/>
          <p:nvPr/>
        </p:nvGrpSpPr>
        <p:grpSpPr bwMode="auto">
          <a:xfrm>
            <a:off x="7446963" y="1784350"/>
            <a:ext cx="457200" cy="4038600"/>
            <a:chOff x="2496" y="864"/>
            <a:chExt cx="336" cy="2928"/>
          </a:xfrm>
        </p:grpSpPr>
        <p:sp>
          <p:nvSpPr>
            <p:cNvPr id="95257" name="Line 77"/>
            <p:cNvSpPr>
              <a:spLocks noChangeShapeType="1"/>
            </p:cNvSpPr>
            <p:nvPr/>
          </p:nvSpPr>
          <p:spPr bwMode="auto">
            <a:xfrm>
              <a:off x="2496" y="864"/>
              <a:ext cx="0" cy="292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8" name="Line 78"/>
            <p:cNvSpPr>
              <a:spLocks noChangeShapeType="1"/>
            </p:cNvSpPr>
            <p:nvPr/>
          </p:nvSpPr>
          <p:spPr bwMode="auto">
            <a:xfrm>
              <a:off x="2832" y="864"/>
              <a:ext cx="0" cy="292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178"/>
          <p:cNvGrpSpPr/>
          <p:nvPr/>
        </p:nvGrpSpPr>
        <p:grpSpPr bwMode="auto">
          <a:xfrm>
            <a:off x="7362825" y="5665788"/>
            <a:ext cx="641350" cy="701675"/>
            <a:chOff x="2683" y="3645"/>
            <a:chExt cx="404" cy="442"/>
          </a:xfrm>
        </p:grpSpPr>
        <p:sp>
          <p:nvSpPr>
            <p:cNvPr id="95255" name="Line 80"/>
            <p:cNvSpPr>
              <a:spLocks noChangeShapeType="1"/>
            </p:cNvSpPr>
            <p:nvPr/>
          </p:nvSpPr>
          <p:spPr bwMode="auto">
            <a:xfrm>
              <a:off x="2736" y="3648"/>
              <a:ext cx="28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5256" name="Object 5"/>
            <p:cNvGraphicFramePr>
              <a:graphicFrameLocks noChangeAspect="1"/>
            </p:cNvGraphicFramePr>
            <p:nvPr/>
          </p:nvGraphicFramePr>
          <p:xfrm>
            <a:off x="2683" y="3645"/>
            <a:ext cx="404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5" name="Equation" r:id="rId1" imgW="190500" imgH="254000" progId="Equation.DSMT4">
                    <p:embed/>
                  </p:oleObj>
                </mc:Choice>
                <mc:Fallback>
                  <p:oleObj name="Equation" r:id="rId1" imgW="190500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3645"/>
                          <a:ext cx="404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79"/>
          <p:cNvGrpSpPr/>
          <p:nvPr/>
        </p:nvGrpSpPr>
        <p:grpSpPr bwMode="auto">
          <a:xfrm>
            <a:off x="7904163" y="1784350"/>
            <a:ext cx="708025" cy="4265613"/>
            <a:chOff x="3024" y="1200"/>
            <a:chExt cx="446" cy="2687"/>
          </a:xfrm>
        </p:grpSpPr>
        <p:sp>
          <p:nvSpPr>
            <p:cNvPr id="95252" name="Line 83"/>
            <p:cNvSpPr>
              <a:spLocks noChangeShapeType="1"/>
            </p:cNvSpPr>
            <p:nvPr/>
          </p:nvSpPr>
          <p:spPr bwMode="auto">
            <a:xfrm>
              <a:off x="3456" y="1200"/>
              <a:ext cx="0" cy="24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3" name="Line 84"/>
            <p:cNvSpPr>
              <a:spLocks noChangeShapeType="1"/>
            </p:cNvSpPr>
            <p:nvPr/>
          </p:nvSpPr>
          <p:spPr bwMode="auto">
            <a:xfrm>
              <a:off x="3024" y="3504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5254" name="Object 4"/>
            <p:cNvGraphicFramePr>
              <a:graphicFrameLocks noChangeAspect="1"/>
            </p:cNvGraphicFramePr>
            <p:nvPr/>
          </p:nvGraphicFramePr>
          <p:xfrm>
            <a:off x="3085" y="3474"/>
            <a:ext cx="38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6" name="Equation" r:id="rId3" imgW="228600" imgH="254000" progId="Equation.DSMT4">
                    <p:embed/>
                  </p:oleObj>
                </mc:Choice>
                <mc:Fallback>
                  <p:oleObj name="Equation" r:id="rId3" imgW="228600" imgH="254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3474"/>
                          <a:ext cx="38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90" name="Object 2"/>
          <p:cNvGraphicFramePr>
            <a:graphicFrameLocks noChangeAspect="1"/>
          </p:cNvGraphicFramePr>
          <p:nvPr/>
        </p:nvGraphicFramePr>
        <p:xfrm>
          <a:off x="3998913" y="5143500"/>
          <a:ext cx="14033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7" name="Equation" r:id="rId5" imgW="546100" imgH="228600" progId="Equation.DSMT4">
                  <p:embed/>
                </p:oleObj>
              </mc:Choice>
              <mc:Fallback>
                <p:oleObj name="Equation" r:id="rId5" imgW="5461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5143500"/>
                        <a:ext cx="14033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91" name="Object 3"/>
          <p:cNvGraphicFramePr>
            <a:graphicFrameLocks noChangeAspect="1"/>
          </p:cNvGraphicFramePr>
          <p:nvPr/>
        </p:nvGraphicFramePr>
        <p:xfrm>
          <a:off x="4017963" y="5703888"/>
          <a:ext cx="13382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8" name="Equation" r:id="rId7" imgW="520700" imgH="228600" progId="Equation.DSMT4">
                  <p:embed/>
                </p:oleObj>
              </mc:Choice>
              <mc:Fallback>
                <p:oleObj name="Equation" r:id="rId7" imgW="520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5703888"/>
                        <a:ext cx="13382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92" name="Rectangle 88"/>
          <p:cNvSpPr>
            <a:spLocks noChangeArrowheads="1"/>
          </p:cNvSpPr>
          <p:nvPr/>
        </p:nvSpPr>
        <p:spPr bwMode="auto">
          <a:xfrm>
            <a:off x="193675" y="3105150"/>
            <a:ext cx="37226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按规定，电场中任意两相邻等势面之间的电势差相等。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3" name="Group 164"/>
          <p:cNvGrpSpPr/>
          <p:nvPr/>
        </p:nvGrpSpPr>
        <p:grpSpPr bwMode="auto">
          <a:xfrm>
            <a:off x="5008563" y="2012950"/>
            <a:ext cx="3581400" cy="3581400"/>
            <a:chOff x="1200" y="1440"/>
            <a:chExt cx="2256" cy="2256"/>
          </a:xfrm>
        </p:grpSpPr>
        <p:sp>
          <p:nvSpPr>
            <p:cNvPr id="95247" name="Oval 158"/>
            <p:cNvSpPr>
              <a:spLocks noChangeArrowheads="1"/>
            </p:cNvSpPr>
            <p:nvPr/>
          </p:nvSpPr>
          <p:spPr bwMode="auto">
            <a:xfrm>
              <a:off x="1632" y="1872"/>
              <a:ext cx="1392" cy="13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48" name="Oval 159"/>
            <p:cNvSpPr>
              <a:spLocks noChangeArrowheads="1"/>
            </p:cNvSpPr>
            <p:nvPr/>
          </p:nvSpPr>
          <p:spPr bwMode="auto">
            <a:xfrm>
              <a:off x="1920" y="2160"/>
              <a:ext cx="816" cy="8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49" name="Oval 160"/>
            <p:cNvSpPr>
              <a:spLocks noChangeArrowheads="1"/>
            </p:cNvSpPr>
            <p:nvPr/>
          </p:nvSpPr>
          <p:spPr bwMode="auto">
            <a:xfrm>
              <a:off x="2064" y="2304"/>
              <a:ext cx="528" cy="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50" name="Oval 161"/>
            <p:cNvSpPr>
              <a:spLocks noChangeArrowheads="1"/>
            </p:cNvSpPr>
            <p:nvPr/>
          </p:nvSpPr>
          <p:spPr bwMode="auto">
            <a:xfrm>
              <a:off x="2160" y="2400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51" name="Oval 162"/>
            <p:cNvSpPr>
              <a:spLocks noChangeArrowheads="1"/>
            </p:cNvSpPr>
            <p:nvPr/>
          </p:nvSpPr>
          <p:spPr bwMode="auto">
            <a:xfrm>
              <a:off x="1200" y="1440"/>
              <a:ext cx="2256" cy="22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252413" y="898525"/>
            <a:ext cx="8613775" cy="52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由电场中电势相等的点组成的面叫做等势面。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3" name="Rectangle 8"/>
          <p:cNvSpPr>
            <a:spLocks noChangeArrowheads="1"/>
          </p:cNvSpPr>
          <p:nvPr/>
        </p:nvSpPr>
        <p:spPr bwMode="auto">
          <a:xfrm>
            <a:off x="209550" y="1741488"/>
            <a:ext cx="3568700" cy="954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等势面上的任一曲线叫做等势线或等位线。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207963" y="4841875"/>
            <a:ext cx="35052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即等势面的疏密程度同样可以表示场强的大小。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F1926-C364-466F-B8DB-7F42FB362978}" type="slidenum">
              <a:rPr kumimoji="0" lang="zh-CN" altLang="en-US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360363" y="176213"/>
            <a:ext cx="3327400" cy="519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80808"/>
                </a:solidFill>
                <a:latin typeface="Arial" panose="020B0604020202020204" pitchFamily="34" charset="0"/>
                <a:ea typeface="楷体_GB2312" pitchFamily="49" charset="-122"/>
              </a:rPr>
              <a:t>三、等势面</a:t>
            </a:r>
            <a:endParaRPr lang="zh-CN" altLang="en-US" sz="2800" b="1">
              <a:solidFill>
                <a:srgbClr val="080808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92" grpId="0"/>
      <p:bldP spid="91" grpId="0" autoUpdateAnimBg="0"/>
      <p:bldP spid="93" grpId="0" autoUpdateAnimBg="0"/>
      <p:bldP spid="94" grpId="0"/>
      <p:bldP spid="9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29473-FFB5-409F-A127-DADF9379C476}" type="slidenum">
              <a:rPr kumimoji="0" lang="zh-CN" altLang="en-US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27013" y="4608513"/>
            <a:ext cx="9136062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  <a:sym typeface="Monotype Sorts" pitchFamily="2" charset="2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.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电场线的方向总是指向电势降低的方向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因沿电场线方向移动正电荷电场力做正功，电势能减少。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27013" y="5648325"/>
            <a:ext cx="8001000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  <a:sym typeface="Monotype Sorts" pitchFamily="2" charset="2"/>
              </a:rPr>
              <a:t>4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.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  <a:sym typeface="Monotype Sorts" pitchFamily="2" charset="2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等势面较密集的地方，场强较大。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等势面较稀疏的地方，场强较小。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0675" y="2338388"/>
            <a:ext cx="7091363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证明：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因为将单位正电荷从等势面上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M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点移到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点，电场力做功为零，而路径不为零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7013" y="1855788"/>
            <a:ext cx="6324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  <a:sym typeface="Monotype Sorts" pitchFamily="2" charset="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.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等势面与电场线处处正交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74650" y="3305175"/>
          <a:ext cx="53260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" name="Equation" r:id="rId1" imgW="2209800" imgH="241300" progId="Equation.DSMT4">
                  <p:embed/>
                </p:oleObj>
              </mc:Choice>
              <mc:Fallback>
                <p:oleObj name="Equation" r:id="rId1" imgW="22098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305175"/>
                        <a:ext cx="53260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680075" y="3700463"/>
          <a:ext cx="12954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2" name="公式" r:id="rId3" imgW="533400" imgH="342900" progId="Equation.3">
                  <p:embed/>
                </p:oleObj>
              </mc:Choice>
              <mc:Fallback>
                <p:oleObj name="公式" r:id="rId3" imgW="5334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3700463"/>
                        <a:ext cx="12954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/>
          <p:nvPr/>
        </p:nvGrpSpPr>
        <p:grpSpPr bwMode="auto">
          <a:xfrm>
            <a:off x="7239000" y="2025650"/>
            <a:ext cx="1600200" cy="1714500"/>
            <a:chOff x="4656" y="2760"/>
            <a:chExt cx="1008" cy="1080"/>
          </a:xfrm>
        </p:grpSpPr>
        <p:sp>
          <p:nvSpPr>
            <p:cNvPr id="16" name="Freeform 28"/>
            <p:cNvSpPr/>
            <p:nvPr/>
          </p:nvSpPr>
          <p:spPr bwMode="auto">
            <a:xfrm>
              <a:off x="4682" y="2769"/>
              <a:ext cx="744" cy="1062"/>
            </a:xfrm>
            <a:custGeom>
              <a:avLst/>
              <a:gdLst>
                <a:gd name="T0" fmla="*/ 0 w 744"/>
                <a:gd name="T1" fmla="*/ 1062 h 1062"/>
                <a:gd name="T2" fmla="*/ 744 w 744"/>
                <a:gd name="T3" fmla="*/ 0 h 1062"/>
                <a:gd name="T4" fmla="*/ 0 60000 65536"/>
                <a:gd name="T5" fmla="*/ 0 60000 65536"/>
                <a:gd name="T6" fmla="*/ 0 w 744"/>
                <a:gd name="T7" fmla="*/ 0 h 1062"/>
                <a:gd name="T8" fmla="*/ 744 w 744"/>
                <a:gd name="T9" fmla="*/ 1062 h 10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1062">
                  <a:moveTo>
                    <a:pt x="0" y="1062"/>
                  </a:moveTo>
                  <a:cubicBezTo>
                    <a:pt x="0" y="1062"/>
                    <a:pt x="711" y="1005"/>
                    <a:pt x="744" y="0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96271" name="Object 6"/>
            <p:cNvGraphicFramePr/>
            <p:nvPr/>
          </p:nvGraphicFramePr>
          <p:xfrm>
            <a:off x="5012" y="3067"/>
            <a:ext cx="31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3" name="Equation" r:id="rId5" imgW="203200" imgH="203200" progId="Equation.DSMT4">
                    <p:embed/>
                  </p:oleObj>
                </mc:Choice>
                <mc:Fallback>
                  <p:oleObj name="Equation" r:id="rId5" imgW="203200" imgH="203200" progId="Equation.DSMT4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3067"/>
                          <a:ext cx="31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2" name="Object 7"/>
            <p:cNvGraphicFramePr>
              <a:graphicFrameLocks noChangeAspect="1"/>
            </p:cNvGraphicFramePr>
            <p:nvPr/>
          </p:nvGraphicFramePr>
          <p:xfrm>
            <a:off x="4656" y="3576"/>
            <a:ext cx="24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4" name="公式" r:id="rId7" imgW="393700" imgH="292100" progId="Equation.3">
                    <p:embed/>
                  </p:oleObj>
                </mc:Choice>
                <mc:Fallback>
                  <p:oleObj name="公式" r:id="rId7" imgW="393700" imgH="292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576"/>
                          <a:ext cx="24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3" name="Object 8"/>
            <p:cNvGraphicFramePr>
              <a:graphicFrameLocks noChangeAspect="1"/>
            </p:cNvGraphicFramePr>
            <p:nvPr/>
          </p:nvGraphicFramePr>
          <p:xfrm>
            <a:off x="5200" y="2760"/>
            <a:ext cx="2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5" name="公式" r:id="rId9" imgW="355600" imgH="292100" progId="Equation.3">
                    <p:embed/>
                  </p:oleObj>
                </mc:Choice>
                <mc:Fallback>
                  <p:oleObj name="公式" r:id="rId9" imgW="355600" imgH="292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760"/>
                          <a:ext cx="2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5258" y="3447"/>
              <a:ext cx="240" cy="192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96275" name="Object 9"/>
            <p:cNvGraphicFramePr>
              <a:graphicFrameLocks noChangeAspect="1"/>
            </p:cNvGraphicFramePr>
            <p:nvPr/>
          </p:nvGraphicFramePr>
          <p:xfrm>
            <a:off x="5471" y="3359"/>
            <a:ext cx="19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6" name="公式" r:id="rId11" imgW="304800" imgH="342900" progId="Equation.3">
                    <p:embed/>
                  </p:oleObj>
                </mc:Choice>
                <mc:Fallback>
                  <p:oleObj name="公式" r:id="rId11" imgW="304800" imgH="342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1" y="3359"/>
                          <a:ext cx="19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4656" y="3792"/>
              <a:ext cx="48" cy="48"/>
            </a:xfrm>
            <a:prstGeom prst="ellipse">
              <a:avLst/>
            </a:prstGeom>
            <a:solidFill>
              <a:srgbClr val="CC66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23" name="Oval 35"/>
            <p:cNvSpPr>
              <a:spLocks noChangeArrowheads="1"/>
            </p:cNvSpPr>
            <p:nvPr/>
          </p:nvSpPr>
          <p:spPr bwMode="auto">
            <a:xfrm>
              <a:off x="5388" y="2760"/>
              <a:ext cx="48" cy="48"/>
            </a:xfrm>
            <a:prstGeom prst="ellipse">
              <a:avLst/>
            </a:prstGeom>
            <a:solidFill>
              <a:srgbClr val="CC66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24" name="Oval 36"/>
            <p:cNvSpPr>
              <a:spLocks noChangeArrowheads="1"/>
            </p:cNvSpPr>
            <p:nvPr/>
          </p:nvSpPr>
          <p:spPr bwMode="auto">
            <a:xfrm>
              <a:off x="5220" y="34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177169" name="Object 17"/>
          <p:cNvGraphicFramePr>
            <a:graphicFrameLocks noChangeAspect="1"/>
          </p:cNvGraphicFramePr>
          <p:nvPr/>
        </p:nvGraphicFramePr>
        <p:xfrm>
          <a:off x="1412875" y="3916363"/>
          <a:ext cx="3429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7" name="Equation" r:id="rId13" imgW="1422400" imgH="241300" progId="Equation.DSMT4">
                  <p:embed/>
                </p:oleObj>
              </mc:Choice>
              <mc:Fallback>
                <p:oleObj name="Equation" r:id="rId13" imgW="1422400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3916363"/>
                        <a:ext cx="3429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42888" y="120650"/>
            <a:ext cx="7173912" cy="5222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等势面与电场分布的关系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3333FF"/>
                </a:solidFill>
                <a:latin typeface="+mn-lt"/>
                <a:ea typeface="楷体_GB2312" pitchFamily="49" charset="-122"/>
              </a:rPr>
              <a:t>等势面的性质</a:t>
            </a:r>
            <a:r>
              <a:rPr kumimoji="1" lang="en-US" altLang="zh-CN" sz="2800" b="1" dirty="0">
                <a:solidFill>
                  <a:srgbClr val="3333FF"/>
                </a:solidFill>
                <a:latin typeface="+mn-lt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3333FF"/>
                </a:solidFill>
                <a:latin typeface="+mn-lt"/>
                <a:ea typeface="楷体_GB2312" pitchFamily="49" charset="-122"/>
              </a:rPr>
              <a:t>：</a:t>
            </a:r>
            <a:endParaRPr kumimoji="1" lang="zh-CN" altLang="en-US" sz="2800" b="1" dirty="0">
              <a:solidFill>
                <a:srgbClr val="3333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227013" y="703263"/>
            <a:ext cx="8674100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.  在同一等势面上移动电荷，电场力的功恒等于0。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43" name="Object 21"/>
          <p:cNvGraphicFramePr>
            <a:graphicFrameLocks noChangeAspect="1"/>
          </p:cNvGraphicFramePr>
          <p:nvPr/>
        </p:nvGraphicFramePr>
        <p:xfrm>
          <a:off x="3087688" y="1228725"/>
          <a:ext cx="31559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8" name="Equation" r:id="rId15" imgW="2781300" imgH="431800" progId="Equation.DSMT4">
                  <p:embed/>
                </p:oleObj>
              </mc:Choice>
              <mc:Fallback>
                <p:oleObj name="Equation" r:id="rId15" imgW="27813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1228725"/>
                        <a:ext cx="31559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autoUpdateAnimBg="0"/>
      <p:bldP spid="10" grpId="0" autoUpdateAnimBg="0"/>
      <p:bldP spid="11" grpId="0" autoUpdateAnimBg="0"/>
      <p:bldP spid="41" grpId="0" animBg="1" autoUpdateAnimBg="0"/>
      <p:bldP spid="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4ACC8-9A1A-46DF-B7CF-443FDB5EDDAA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8600" y="279400"/>
            <a:ext cx="4343400" cy="5191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高斯定理解题步骤小结：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0" y="908050"/>
            <a:ext cx="8604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（1）由电荷分布的对称性分析电场分布的对称性；</a:t>
            </a:r>
            <a:endParaRPr kumimoji="1" lang="zh-CN" altLang="en-US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0" y="1458913"/>
            <a:ext cx="8388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（2）由对称性取合适的高斯面；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0" y="4294188"/>
            <a:ext cx="9291639" cy="839788"/>
            <a:chOff x="0" y="2993"/>
            <a:chExt cx="5853" cy="529"/>
          </a:xfrm>
        </p:grpSpPr>
        <p:sp>
          <p:nvSpPr>
            <p:cNvPr id="36876" name="Text Box 9"/>
            <p:cNvSpPr txBox="1">
              <a:spLocks noChangeArrowheads="1"/>
            </p:cNvSpPr>
            <p:nvPr/>
          </p:nvSpPr>
          <p:spPr bwMode="auto">
            <a:xfrm>
              <a:off x="0" y="3052"/>
              <a:ext cx="5853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3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）由                            求出场强的大小，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+mn-lt"/>
                  <a:ea typeface="楷体_GB2312" pitchFamily="49" charset="-122"/>
                </a:rPr>
                <a:t>并说明其方向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。</a:t>
              </a:r>
              <a:endPara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59407" name="Object 2"/>
            <p:cNvGraphicFramePr>
              <a:graphicFrameLocks noChangeAspect="1"/>
            </p:cNvGraphicFramePr>
            <p:nvPr/>
          </p:nvGraphicFramePr>
          <p:xfrm>
            <a:off x="858" y="2993"/>
            <a:ext cx="1557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4" name="Equation" r:id="rId1" imgW="28041600" imgH="10363200" progId="Equation.DSMT4">
                    <p:embed/>
                  </p:oleObj>
                </mc:Choice>
                <mc:Fallback>
                  <p:oleObj name="Equation" r:id="rId1" imgW="28041600" imgH="10363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2993"/>
                          <a:ext cx="1557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26" name="AutoShape 38"/>
          <p:cNvSpPr/>
          <p:nvPr/>
        </p:nvSpPr>
        <p:spPr bwMode="auto">
          <a:xfrm>
            <a:off x="304800" y="2284413"/>
            <a:ext cx="287338" cy="1511300"/>
          </a:xfrm>
          <a:prstGeom prst="leftBrace">
            <a:avLst>
              <a:gd name="adj1" fmla="val 37615"/>
              <a:gd name="adj2" fmla="val 50000"/>
            </a:avLst>
          </a:prstGeom>
          <a:noFill/>
          <a:ln w="38100">
            <a:solidFill>
              <a:srgbClr val="CC0000"/>
            </a:solidFill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800" b="1">
              <a:solidFill>
                <a:srgbClr val="CC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520700" y="2025650"/>
            <a:ext cx="8388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球对称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选与带电体同心的球面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520700" y="2746375"/>
            <a:ext cx="8388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楷体_GB2312" pitchFamily="49" charset="-122"/>
              </a:rPr>
              <a:t>轴对称</a:t>
            </a: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楷体_GB2312" pitchFamily="49" charset="-122"/>
              </a:rPr>
              <a:t>选与带电体同轴圆柱面</a:t>
            </a:r>
            <a:endParaRPr kumimoji="1"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520700" y="3465513"/>
            <a:ext cx="838835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面对称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选轴与带电平面垂直，两底与平面等距  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             的圆柱面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84150" y="5026025"/>
            <a:ext cx="88598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电荷分布无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对称性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，只用高斯定理能求场强分布吗？</a:t>
            </a:r>
            <a:endParaRPr kumimoji="1" lang="zh-CN" altLang="en-US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9550" y="5559425"/>
            <a:ext cx="81946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但若其中每个带电体电荷分布有对称性，可以分别求出，再场强叠加求总电场。</a:t>
            </a:r>
            <a:endParaRPr kumimoji="0" lang="zh-CN" altLang="en-US" sz="2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 flipH="1">
            <a:off x="8466138" y="5000625"/>
            <a:ext cx="677862" cy="1154113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prstShdw prst="shdw13" dist="53882" dir="13500000">
              <a:schemeClr val="bg2"/>
            </a:prstShdw>
          </a:effectLst>
        </p:spPr>
        <p:txBody>
          <a:bodyPr vert="eaVert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b="1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不能</a:t>
            </a:r>
            <a:endParaRPr kumimoji="1" lang="zh-CN" altLang="en-US" sz="3200" b="1" dirty="0">
              <a:solidFill>
                <a:srgbClr val="FF3300"/>
              </a:solidFill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25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63491" grpId="0" autoUpdateAnimBg="0"/>
      <p:bldP spid="63492" grpId="0" autoUpdateAnimBg="0"/>
      <p:bldP spid="63526" grpId="0" bldLvl="0" animBg="1" autoUpdateAnimBg="0"/>
      <p:bldP spid="63527" grpId="0" autoUpdateAnimBg="0"/>
      <p:bldP spid="63528" grpId="0" autoUpdateAnimBg="0"/>
      <p:bldP spid="63529" grpId="0" autoUpdateAnimBg="0"/>
      <p:bldP spid="14" grpId="0"/>
      <p:bldP spid="16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B7E55-A2D0-46D6-BF03-C027414EEC15}" type="slidenum">
              <a:rPr kumimoji="0"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zh-CN" altLang="en-US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98307" name="Group 160"/>
          <p:cNvGrpSpPr/>
          <p:nvPr/>
        </p:nvGrpSpPr>
        <p:grpSpPr bwMode="auto">
          <a:xfrm>
            <a:off x="609600" y="368300"/>
            <a:ext cx="7924800" cy="6184900"/>
            <a:chOff x="384" y="232"/>
            <a:chExt cx="4992" cy="3896"/>
          </a:xfrm>
        </p:grpSpPr>
        <p:sp>
          <p:nvSpPr>
            <p:cNvPr id="98320" name="Rectangle 2"/>
            <p:cNvSpPr>
              <a:spLocks noChangeArrowheads="1"/>
            </p:cNvSpPr>
            <p:nvPr/>
          </p:nvSpPr>
          <p:spPr bwMode="auto">
            <a:xfrm>
              <a:off x="384" y="432"/>
              <a:ext cx="4992" cy="36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21" name="Rectangle 3"/>
            <p:cNvSpPr>
              <a:spLocks noChangeArrowheads="1"/>
            </p:cNvSpPr>
            <p:nvPr/>
          </p:nvSpPr>
          <p:spPr bwMode="auto">
            <a:xfrm>
              <a:off x="957" y="232"/>
              <a:ext cx="3563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66" y="330"/>
              <a:ext cx="4224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一对等量异号点电荷的电场线和等势面</a:t>
              </a:r>
              <a:endPara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grpSp>
          <p:nvGrpSpPr>
            <p:cNvPr id="98323" name="Group 90"/>
            <p:cNvGrpSpPr/>
            <p:nvPr/>
          </p:nvGrpSpPr>
          <p:grpSpPr bwMode="auto">
            <a:xfrm>
              <a:off x="624" y="1008"/>
              <a:ext cx="4368" cy="2976"/>
              <a:chOff x="624" y="912"/>
              <a:chExt cx="4368" cy="2976"/>
            </a:xfrm>
          </p:grpSpPr>
          <p:sp>
            <p:nvSpPr>
              <p:cNvPr id="98324" name="Freeform 91"/>
              <p:cNvSpPr/>
              <p:nvPr/>
            </p:nvSpPr>
            <p:spPr bwMode="auto">
              <a:xfrm>
                <a:off x="2203" y="2415"/>
                <a:ext cx="1445" cy="1473"/>
              </a:xfrm>
              <a:custGeom>
                <a:avLst/>
                <a:gdLst>
                  <a:gd name="T0" fmla="*/ 74 w 1620"/>
                  <a:gd name="T1" fmla="*/ 3 h 1759"/>
                  <a:gd name="T2" fmla="*/ 74 w 1620"/>
                  <a:gd name="T3" fmla="*/ 3 h 1759"/>
                  <a:gd name="T4" fmla="*/ 74 w 1620"/>
                  <a:gd name="T5" fmla="*/ 3 h 1759"/>
                  <a:gd name="T6" fmla="*/ 72 w 1620"/>
                  <a:gd name="T7" fmla="*/ 4 h 1759"/>
                  <a:gd name="T8" fmla="*/ 72 w 1620"/>
                  <a:gd name="T9" fmla="*/ 6 h 1759"/>
                  <a:gd name="T10" fmla="*/ 70 w 1620"/>
                  <a:gd name="T11" fmla="*/ 7 h 1759"/>
                  <a:gd name="T12" fmla="*/ 68 w 1620"/>
                  <a:gd name="T13" fmla="*/ 8 h 1759"/>
                  <a:gd name="T14" fmla="*/ 66 w 1620"/>
                  <a:gd name="T15" fmla="*/ 9 h 1759"/>
                  <a:gd name="T16" fmla="*/ 64 w 1620"/>
                  <a:gd name="T17" fmla="*/ 9 h 1759"/>
                  <a:gd name="T18" fmla="*/ 61 w 1620"/>
                  <a:gd name="T19" fmla="*/ 11 h 1759"/>
                  <a:gd name="T20" fmla="*/ 57 w 1620"/>
                  <a:gd name="T21" fmla="*/ 11 h 1759"/>
                  <a:gd name="T22" fmla="*/ 55 w 1620"/>
                  <a:gd name="T23" fmla="*/ 13 h 1759"/>
                  <a:gd name="T24" fmla="*/ 51 w 1620"/>
                  <a:gd name="T25" fmla="*/ 13 h 1759"/>
                  <a:gd name="T26" fmla="*/ 48 w 1620"/>
                  <a:gd name="T27" fmla="*/ 13 h 1759"/>
                  <a:gd name="T28" fmla="*/ 44 w 1620"/>
                  <a:gd name="T29" fmla="*/ 13 h 1759"/>
                  <a:gd name="T30" fmla="*/ 43 w 1620"/>
                  <a:gd name="T31" fmla="*/ 13 h 1759"/>
                  <a:gd name="T32" fmla="*/ 40 w 1620"/>
                  <a:gd name="T33" fmla="*/ 13 h 1759"/>
                  <a:gd name="T34" fmla="*/ 38 w 1620"/>
                  <a:gd name="T35" fmla="*/ 13 h 1759"/>
                  <a:gd name="T36" fmla="*/ 36 w 1620"/>
                  <a:gd name="T37" fmla="*/ 14 h 1759"/>
                  <a:gd name="T38" fmla="*/ 35 w 1620"/>
                  <a:gd name="T39" fmla="*/ 14 h 1759"/>
                  <a:gd name="T40" fmla="*/ 31 w 1620"/>
                  <a:gd name="T41" fmla="*/ 14 h 1759"/>
                  <a:gd name="T42" fmla="*/ 29 w 1620"/>
                  <a:gd name="T43" fmla="*/ 13 h 1759"/>
                  <a:gd name="T44" fmla="*/ 27 w 1620"/>
                  <a:gd name="T45" fmla="*/ 13 h 1759"/>
                  <a:gd name="T46" fmla="*/ 24 w 1620"/>
                  <a:gd name="T47" fmla="*/ 13 h 1759"/>
                  <a:gd name="T48" fmla="*/ 21 w 1620"/>
                  <a:gd name="T49" fmla="*/ 13 h 1759"/>
                  <a:gd name="T50" fmla="*/ 19 w 1620"/>
                  <a:gd name="T51" fmla="*/ 13 h 1759"/>
                  <a:gd name="T52" fmla="*/ 17 w 1620"/>
                  <a:gd name="T53" fmla="*/ 13 h 1759"/>
                  <a:gd name="T54" fmla="*/ 15 w 1620"/>
                  <a:gd name="T55" fmla="*/ 13 h 1759"/>
                  <a:gd name="T56" fmla="*/ 12 w 1620"/>
                  <a:gd name="T57" fmla="*/ 11 h 1759"/>
                  <a:gd name="T58" fmla="*/ 11 w 1620"/>
                  <a:gd name="T59" fmla="*/ 11 h 1759"/>
                  <a:gd name="T60" fmla="*/ 9 w 1620"/>
                  <a:gd name="T61" fmla="*/ 11 h 1759"/>
                  <a:gd name="T62" fmla="*/ 6 w 1620"/>
                  <a:gd name="T63" fmla="*/ 10 h 1759"/>
                  <a:gd name="T64" fmla="*/ 4 w 1620"/>
                  <a:gd name="T65" fmla="*/ 9 h 1759"/>
                  <a:gd name="T66" fmla="*/ 4 w 1620"/>
                  <a:gd name="T67" fmla="*/ 9 h 1759"/>
                  <a:gd name="T68" fmla="*/ 4 w 1620"/>
                  <a:gd name="T69" fmla="*/ 8 h 1759"/>
                  <a:gd name="T70" fmla="*/ 0 w 1620"/>
                  <a:gd name="T71" fmla="*/ 7 h 175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620"/>
                  <a:gd name="T109" fmla="*/ 0 h 1759"/>
                  <a:gd name="T110" fmla="*/ 1620 w 1620"/>
                  <a:gd name="T111" fmla="*/ 1759 h 175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620" h="1759">
                    <a:moveTo>
                      <a:pt x="1620" y="0"/>
                    </a:moveTo>
                    <a:lnTo>
                      <a:pt x="1620" y="16"/>
                    </a:lnTo>
                    <a:lnTo>
                      <a:pt x="1620" y="31"/>
                    </a:lnTo>
                    <a:lnTo>
                      <a:pt x="1619" y="120"/>
                    </a:lnTo>
                    <a:lnTo>
                      <a:pt x="1616" y="208"/>
                    </a:lnTo>
                    <a:lnTo>
                      <a:pt x="1610" y="294"/>
                    </a:lnTo>
                    <a:lnTo>
                      <a:pt x="1602" y="379"/>
                    </a:lnTo>
                    <a:lnTo>
                      <a:pt x="1593" y="463"/>
                    </a:lnTo>
                    <a:lnTo>
                      <a:pt x="1581" y="545"/>
                    </a:lnTo>
                    <a:lnTo>
                      <a:pt x="1568" y="625"/>
                    </a:lnTo>
                    <a:lnTo>
                      <a:pt x="1552" y="704"/>
                    </a:lnTo>
                    <a:lnTo>
                      <a:pt x="1535" y="780"/>
                    </a:lnTo>
                    <a:lnTo>
                      <a:pt x="1516" y="855"/>
                    </a:lnTo>
                    <a:lnTo>
                      <a:pt x="1495" y="927"/>
                    </a:lnTo>
                    <a:lnTo>
                      <a:pt x="1472" y="997"/>
                    </a:lnTo>
                    <a:lnTo>
                      <a:pt x="1448" y="1065"/>
                    </a:lnTo>
                    <a:lnTo>
                      <a:pt x="1423" y="1130"/>
                    </a:lnTo>
                    <a:lnTo>
                      <a:pt x="1396" y="1193"/>
                    </a:lnTo>
                    <a:lnTo>
                      <a:pt x="1367" y="1253"/>
                    </a:lnTo>
                    <a:lnTo>
                      <a:pt x="1337" y="1310"/>
                    </a:lnTo>
                    <a:lnTo>
                      <a:pt x="1306" y="1364"/>
                    </a:lnTo>
                    <a:lnTo>
                      <a:pt x="1273" y="1416"/>
                    </a:lnTo>
                    <a:lnTo>
                      <a:pt x="1239" y="1464"/>
                    </a:lnTo>
                    <a:lnTo>
                      <a:pt x="1204" y="1509"/>
                    </a:lnTo>
                    <a:lnTo>
                      <a:pt x="1168" y="1550"/>
                    </a:lnTo>
                    <a:lnTo>
                      <a:pt x="1131" y="1589"/>
                    </a:lnTo>
                    <a:lnTo>
                      <a:pt x="1092" y="1623"/>
                    </a:lnTo>
                    <a:lnTo>
                      <a:pt x="1053" y="1654"/>
                    </a:lnTo>
                    <a:lnTo>
                      <a:pt x="1013" y="1681"/>
                    </a:lnTo>
                    <a:lnTo>
                      <a:pt x="972" y="1705"/>
                    </a:lnTo>
                    <a:lnTo>
                      <a:pt x="951" y="1715"/>
                    </a:lnTo>
                    <a:lnTo>
                      <a:pt x="930" y="1724"/>
                    </a:lnTo>
                    <a:lnTo>
                      <a:pt x="909" y="1732"/>
                    </a:lnTo>
                    <a:lnTo>
                      <a:pt x="888" y="1739"/>
                    </a:lnTo>
                    <a:lnTo>
                      <a:pt x="866" y="1745"/>
                    </a:lnTo>
                    <a:lnTo>
                      <a:pt x="844" y="1750"/>
                    </a:lnTo>
                    <a:lnTo>
                      <a:pt x="822" y="1754"/>
                    </a:lnTo>
                    <a:lnTo>
                      <a:pt x="800" y="1757"/>
                    </a:lnTo>
                    <a:lnTo>
                      <a:pt x="778" y="1758"/>
                    </a:lnTo>
                    <a:lnTo>
                      <a:pt x="756" y="1759"/>
                    </a:lnTo>
                    <a:lnTo>
                      <a:pt x="727" y="1758"/>
                    </a:lnTo>
                    <a:lnTo>
                      <a:pt x="697" y="1755"/>
                    </a:lnTo>
                    <a:lnTo>
                      <a:pt x="668" y="1750"/>
                    </a:lnTo>
                    <a:lnTo>
                      <a:pt x="639" y="1743"/>
                    </a:lnTo>
                    <a:lnTo>
                      <a:pt x="611" y="1734"/>
                    </a:lnTo>
                    <a:lnTo>
                      <a:pt x="582" y="1724"/>
                    </a:lnTo>
                    <a:lnTo>
                      <a:pt x="554" y="1711"/>
                    </a:lnTo>
                    <a:lnTo>
                      <a:pt x="526" y="1697"/>
                    </a:lnTo>
                    <a:lnTo>
                      <a:pt x="499" y="1681"/>
                    </a:lnTo>
                    <a:lnTo>
                      <a:pt x="472" y="1663"/>
                    </a:lnTo>
                    <a:lnTo>
                      <a:pt x="445" y="1643"/>
                    </a:lnTo>
                    <a:lnTo>
                      <a:pt x="418" y="1622"/>
                    </a:lnTo>
                    <a:lnTo>
                      <a:pt x="392" y="1599"/>
                    </a:lnTo>
                    <a:lnTo>
                      <a:pt x="366" y="1574"/>
                    </a:lnTo>
                    <a:lnTo>
                      <a:pt x="341" y="1547"/>
                    </a:lnTo>
                    <a:lnTo>
                      <a:pt x="317" y="1519"/>
                    </a:lnTo>
                    <a:lnTo>
                      <a:pt x="292" y="1489"/>
                    </a:lnTo>
                    <a:lnTo>
                      <a:pt x="268" y="1458"/>
                    </a:lnTo>
                    <a:lnTo>
                      <a:pt x="245" y="1425"/>
                    </a:lnTo>
                    <a:lnTo>
                      <a:pt x="223" y="1391"/>
                    </a:lnTo>
                    <a:lnTo>
                      <a:pt x="200" y="1355"/>
                    </a:lnTo>
                    <a:lnTo>
                      <a:pt x="179" y="1318"/>
                    </a:lnTo>
                    <a:lnTo>
                      <a:pt x="158" y="1279"/>
                    </a:lnTo>
                    <a:lnTo>
                      <a:pt x="138" y="1239"/>
                    </a:lnTo>
                    <a:lnTo>
                      <a:pt x="118" y="1197"/>
                    </a:lnTo>
                    <a:lnTo>
                      <a:pt x="99" y="1154"/>
                    </a:lnTo>
                    <a:lnTo>
                      <a:pt x="81" y="1110"/>
                    </a:lnTo>
                    <a:lnTo>
                      <a:pt x="63" y="1064"/>
                    </a:lnTo>
                    <a:lnTo>
                      <a:pt x="46" y="1017"/>
                    </a:lnTo>
                    <a:lnTo>
                      <a:pt x="30" y="969"/>
                    </a:lnTo>
                    <a:lnTo>
                      <a:pt x="15" y="920"/>
                    </a:lnTo>
                    <a:lnTo>
                      <a:pt x="0" y="869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25" name="Freeform 92"/>
              <p:cNvSpPr/>
              <p:nvPr/>
            </p:nvSpPr>
            <p:spPr bwMode="auto">
              <a:xfrm>
                <a:off x="2148" y="2928"/>
                <a:ext cx="60" cy="87"/>
              </a:xfrm>
              <a:custGeom>
                <a:avLst/>
                <a:gdLst>
                  <a:gd name="T0" fmla="*/ 7 w 65"/>
                  <a:gd name="T1" fmla="*/ 3 h 104"/>
                  <a:gd name="T2" fmla="*/ 6 w 65"/>
                  <a:gd name="T3" fmla="*/ 0 h 104"/>
                  <a:gd name="T4" fmla="*/ 0 w 65"/>
                  <a:gd name="T5" fmla="*/ 3 h 104"/>
                  <a:gd name="T6" fmla="*/ 6 w 65"/>
                  <a:gd name="T7" fmla="*/ 3 h 104"/>
                  <a:gd name="T8" fmla="*/ 7 w 65"/>
                  <a:gd name="T9" fmla="*/ 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04"/>
                  <a:gd name="T17" fmla="*/ 65 w 65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04">
                    <a:moveTo>
                      <a:pt x="65" y="87"/>
                    </a:moveTo>
                    <a:lnTo>
                      <a:pt x="7" y="0"/>
                    </a:lnTo>
                    <a:lnTo>
                      <a:pt x="0" y="104"/>
                    </a:lnTo>
                    <a:lnTo>
                      <a:pt x="24" y="66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26" name="Freeform 93"/>
              <p:cNvSpPr/>
              <p:nvPr/>
            </p:nvSpPr>
            <p:spPr bwMode="auto">
              <a:xfrm>
                <a:off x="2104" y="2440"/>
                <a:ext cx="1544" cy="1448"/>
              </a:xfrm>
              <a:custGeom>
                <a:avLst/>
                <a:gdLst>
                  <a:gd name="T0" fmla="*/ 83 w 1728"/>
                  <a:gd name="T1" fmla="*/ 3 h 1728"/>
                  <a:gd name="T2" fmla="*/ 83 w 1728"/>
                  <a:gd name="T3" fmla="*/ 3 h 1728"/>
                  <a:gd name="T4" fmla="*/ 81 w 1728"/>
                  <a:gd name="T5" fmla="*/ 4 h 1728"/>
                  <a:gd name="T6" fmla="*/ 80 w 1728"/>
                  <a:gd name="T7" fmla="*/ 5 h 1728"/>
                  <a:gd name="T8" fmla="*/ 79 w 1728"/>
                  <a:gd name="T9" fmla="*/ 7 h 1728"/>
                  <a:gd name="T10" fmla="*/ 78 w 1728"/>
                  <a:gd name="T11" fmla="*/ 8 h 1728"/>
                  <a:gd name="T12" fmla="*/ 75 w 1728"/>
                  <a:gd name="T13" fmla="*/ 9 h 1728"/>
                  <a:gd name="T14" fmla="*/ 71 w 1728"/>
                  <a:gd name="T15" fmla="*/ 9 h 1728"/>
                  <a:gd name="T16" fmla="*/ 70 w 1728"/>
                  <a:gd name="T17" fmla="*/ 11 h 1728"/>
                  <a:gd name="T18" fmla="*/ 66 w 1728"/>
                  <a:gd name="T19" fmla="*/ 11 h 1728"/>
                  <a:gd name="T20" fmla="*/ 63 w 1728"/>
                  <a:gd name="T21" fmla="*/ 13 h 1728"/>
                  <a:gd name="T22" fmla="*/ 59 w 1728"/>
                  <a:gd name="T23" fmla="*/ 13 h 1728"/>
                  <a:gd name="T24" fmla="*/ 56 w 1728"/>
                  <a:gd name="T25" fmla="*/ 13 h 1728"/>
                  <a:gd name="T26" fmla="*/ 50 w 1728"/>
                  <a:gd name="T27" fmla="*/ 13 h 1728"/>
                  <a:gd name="T28" fmla="*/ 50 w 1728"/>
                  <a:gd name="T29" fmla="*/ 13 h 1728"/>
                  <a:gd name="T30" fmla="*/ 48 w 1728"/>
                  <a:gd name="T31" fmla="*/ 13 h 1728"/>
                  <a:gd name="T32" fmla="*/ 45 w 1728"/>
                  <a:gd name="T33" fmla="*/ 13 h 1728"/>
                  <a:gd name="T34" fmla="*/ 45 w 1728"/>
                  <a:gd name="T35" fmla="*/ 13 h 1728"/>
                  <a:gd name="T36" fmla="*/ 41 w 1728"/>
                  <a:gd name="T37" fmla="*/ 13 h 1728"/>
                  <a:gd name="T38" fmla="*/ 40 w 1728"/>
                  <a:gd name="T39" fmla="*/ 13 h 1728"/>
                  <a:gd name="T40" fmla="*/ 37 w 1728"/>
                  <a:gd name="T41" fmla="*/ 13 h 1728"/>
                  <a:gd name="T42" fmla="*/ 36 w 1728"/>
                  <a:gd name="T43" fmla="*/ 13 h 1728"/>
                  <a:gd name="T44" fmla="*/ 33 w 1728"/>
                  <a:gd name="T45" fmla="*/ 13 h 1728"/>
                  <a:gd name="T46" fmla="*/ 32 w 1728"/>
                  <a:gd name="T47" fmla="*/ 13 h 1728"/>
                  <a:gd name="T48" fmla="*/ 27 w 1728"/>
                  <a:gd name="T49" fmla="*/ 13 h 1728"/>
                  <a:gd name="T50" fmla="*/ 23 w 1728"/>
                  <a:gd name="T51" fmla="*/ 13 h 1728"/>
                  <a:gd name="T52" fmla="*/ 21 w 1728"/>
                  <a:gd name="T53" fmla="*/ 13 h 1728"/>
                  <a:gd name="T54" fmla="*/ 17 w 1728"/>
                  <a:gd name="T55" fmla="*/ 11 h 1728"/>
                  <a:gd name="T56" fmla="*/ 13 w 1728"/>
                  <a:gd name="T57" fmla="*/ 11 h 1728"/>
                  <a:gd name="T58" fmla="*/ 11 w 1728"/>
                  <a:gd name="T59" fmla="*/ 9 h 1728"/>
                  <a:gd name="T60" fmla="*/ 9 w 1728"/>
                  <a:gd name="T61" fmla="*/ 8 h 1728"/>
                  <a:gd name="T62" fmla="*/ 6 w 1728"/>
                  <a:gd name="T63" fmla="*/ 8 h 1728"/>
                  <a:gd name="T64" fmla="*/ 4 w 1728"/>
                  <a:gd name="T65" fmla="*/ 7 h 1728"/>
                  <a:gd name="T66" fmla="*/ 4 w 1728"/>
                  <a:gd name="T67" fmla="*/ 5 h 1728"/>
                  <a:gd name="T68" fmla="*/ 4 w 1728"/>
                  <a:gd name="T69" fmla="*/ 4 h 1728"/>
                  <a:gd name="T70" fmla="*/ 4 w 1728"/>
                  <a:gd name="T71" fmla="*/ 3 h 1728"/>
                  <a:gd name="T72" fmla="*/ 1 w 1728"/>
                  <a:gd name="T73" fmla="*/ 3 h 17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28"/>
                  <a:gd name="T112" fmla="*/ 0 h 1728"/>
                  <a:gd name="T113" fmla="*/ 1728 w 1728"/>
                  <a:gd name="T114" fmla="*/ 1728 h 172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28" h="1728">
                    <a:moveTo>
                      <a:pt x="1728" y="18"/>
                    </a:moveTo>
                    <a:lnTo>
                      <a:pt x="1726" y="106"/>
                    </a:lnTo>
                    <a:lnTo>
                      <a:pt x="1723" y="193"/>
                    </a:lnTo>
                    <a:lnTo>
                      <a:pt x="1717" y="279"/>
                    </a:lnTo>
                    <a:lnTo>
                      <a:pt x="1709" y="363"/>
                    </a:lnTo>
                    <a:lnTo>
                      <a:pt x="1699" y="446"/>
                    </a:lnTo>
                    <a:lnTo>
                      <a:pt x="1687" y="527"/>
                    </a:lnTo>
                    <a:lnTo>
                      <a:pt x="1673" y="607"/>
                    </a:lnTo>
                    <a:lnTo>
                      <a:pt x="1658" y="685"/>
                    </a:lnTo>
                    <a:lnTo>
                      <a:pt x="1640" y="761"/>
                    </a:lnTo>
                    <a:lnTo>
                      <a:pt x="1621" y="834"/>
                    </a:lnTo>
                    <a:lnTo>
                      <a:pt x="1600" y="906"/>
                    </a:lnTo>
                    <a:lnTo>
                      <a:pt x="1577" y="975"/>
                    </a:lnTo>
                    <a:lnTo>
                      <a:pt x="1553" y="1042"/>
                    </a:lnTo>
                    <a:lnTo>
                      <a:pt x="1528" y="1107"/>
                    </a:lnTo>
                    <a:lnTo>
                      <a:pt x="1500" y="1169"/>
                    </a:lnTo>
                    <a:lnTo>
                      <a:pt x="1472" y="1228"/>
                    </a:lnTo>
                    <a:lnTo>
                      <a:pt x="1442" y="1285"/>
                    </a:lnTo>
                    <a:lnTo>
                      <a:pt x="1411" y="1338"/>
                    </a:lnTo>
                    <a:lnTo>
                      <a:pt x="1378" y="1389"/>
                    </a:lnTo>
                    <a:lnTo>
                      <a:pt x="1344" y="1437"/>
                    </a:lnTo>
                    <a:lnTo>
                      <a:pt x="1309" y="1481"/>
                    </a:lnTo>
                    <a:lnTo>
                      <a:pt x="1273" y="1522"/>
                    </a:lnTo>
                    <a:lnTo>
                      <a:pt x="1236" y="1560"/>
                    </a:lnTo>
                    <a:lnTo>
                      <a:pt x="1198" y="1594"/>
                    </a:lnTo>
                    <a:lnTo>
                      <a:pt x="1159" y="1625"/>
                    </a:lnTo>
                    <a:lnTo>
                      <a:pt x="1119" y="1651"/>
                    </a:lnTo>
                    <a:lnTo>
                      <a:pt x="1079" y="1674"/>
                    </a:lnTo>
                    <a:lnTo>
                      <a:pt x="1058" y="1684"/>
                    </a:lnTo>
                    <a:lnTo>
                      <a:pt x="1037" y="1693"/>
                    </a:lnTo>
                    <a:lnTo>
                      <a:pt x="1016" y="1701"/>
                    </a:lnTo>
                    <a:lnTo>
                      <a:pt x="995" y="1708"/>
                    </a:lnTo>
                    <a:lnTo>
                      <a:pt x="973" y="1714"/>
                    </a:lnTo>
                    <a:lnTo>
                      <a:pt x="952" y="1719"/>
                    </a:lnTo>
                    <a:lnTo>
                      <a:pt x="930" y="1723"/>
                    </a:lnTo>
                    <a:lnTo>
                      <a:pt x="908" y="1726"/>
                    </a:lnTo>
                    <a:lnTo>
                      <a:pt x="886" y="1727"/>
                    </a:lnTo>
                    <a:lnTo>
                      <a:pt x="864" y="1728"/>
                    </a:lnTo>
                    <a:lnTo>
                      <a:pt x="842" y="1727"/>
                    </a:lnTo>
                    <a:lnTo>
                      <a:pt x="820" y="1726"/>
                    </a:lnTo>
                    <a:lnTo>
                      <a:pt x="798" y="1723"/>
                    </a:lnTo>
                    <a:lnTo>
                      <a:pt x="776" y="1719"/>
                    </a:lnTo>
                    <a:lnTo>
                      <a:pt x="754" y="1714"/>
                    </a:lnTo>
                    <a:lnTo>
                      <a:pt x="732" y="1708"/>
                    </a:lnTo>
                    <a:lnTo>
                      <a:pt x="711" y="1701"/>
                    </a:lnTo>
                    <a:lnTo>
                      <a:pt x="690" y="1693"/>
                    </a:lnTo>
                    <a:lnTo>
                      <a:pt x="669" y="1684"/>
                    </a:lnTo>
                    <a:lnTo>
                      <a:pt x="648" y="1674"/>
                    </a:lnTo>
                    <a:lnTo>
                      <a:pt x="607" y="1650"/>
                    </a:lnTo>
                    <a:lnTo>
                      <a:pt x="567" y="1623"/>
                    </a:lnTo>
                    <a:lnTo>
                      <a:pt x="528" y="1592"/>
                    </a:lnTo>
                    <a:lnTo>
                      <a:pt x="490" y="1558"/>
                    </a:lnTo>
                    <a:lnTo>
                      <a:pt x="452" y="1519"/>
                    </a:lnTo>
                    <a:lnTo>
                      <a:pt x="416" y="1478"/>
                    </a:lnTo>
                    <a:lnTo>
                      <a:pt x="381" y="1433"/>
                    </a:lnTo>
                    <a:lnTo>
                      <a:pt x="347" y="1385"/>
                    </a:lnTo>
                    <a:lnTo>
                      <a:pt x="315" y="1333"/>
                    </a:lnTo>
                    <a:lnTo>
                      <a:pt x="283" y="1279"/>
                    </a:lnTo>
                    <a:lnTo>
                      <a:pt x="253" y="1222"/>
                    </a:lnTo>
                    <a:lnTo>
                      <a:pt x="225" y="1162"/>
                    </a:lnTo>
                    <a:lnTo>
                      <a:pt x="197" y="1099"/>
                    </a:lnTo>
                    <a:lnTo>
                      <a:pt x="172" y="1034"/>
                    </a:lnTo>
                    <a:lnTo>
                      <a:pt x="148" y="966"/>
                    </a:lnTo>
                    <a:lnTo>
                      <a:pt x="125" y="896"/>
                    </a:lnTo>
                    <a:lnTo>
                      <a:pt x="104" y="824"/>
                    </a:lnTo>
                    <a:lnTo>
                      <a:pt x="85" y="749"/>
                    </a:lnTo>
                    <a:lnTo>
                      <a:pt x="68" y="673"/>
                    </a:lnTo>
                    <a:lnTo>
                      <a:pt x="52" y="594"/>
                    </a:lnTo>
                    <a:lnTo>
                      <a:pt x="39" y="514"/>
                    </a:lnTo>
                    <a:lnTo>
                      <a:pt x="27" y="432"/>
                    </a:lnTo>
                    <a:lnTo>
                      <a:pt x="18" y="348"/>
                    </a:lnTo>
                    <a:lnTo>
                      <a:pt x="10" y="263"/>
                    </a:lnTo>
                    <a:lnTo>
                      <a:pt x="4" y="177"/>
                    </a:lnTo>
                    <a:lnTo>
                      <a:pt x="1" y="89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27" name="Freeform 94"/>
              <p:cNvSpPr/>
              <p:nvPr/>
            </p:nvSpPr>
            <p:spPr bwMode="auto">
              <a:xfrm>
                <a:off x="2184" y="2039"/>
                <a:ext cx="1353" cy="250"/>
              </a:xfrm>
              <a:custGeom>
                <a:avLst/>
                <a:gdLst>
                  <a:gd name="T0" fmla="*/ 0 w 1506"/>
                  <a:gd name="T1" fmla="*/ 3 h 298"/>
                  <a:gd name="T2" fmla="*/ 4 w 1506"/>
                  <a:gd name="T3" fmla="*/ 3 h 298"/>
                  <a:gd name="T4" fmla="*/ 4 w 1506"/>
                  <a:gd name="T5" fmla="*/ 3 h 298"/>
                  <a:gd name="T6" fmla="*/ 7 w 1506"/>
                  <a:gd name="T7" fmla="*/ 3 h 298"/>
                  <a:gd name="T8" fmla="*/ 10 w 1506"/>
                  <a:gd name="T9" fmla="*/ 3 h 298"/>
                  <a:gd name="T10" fmla="*/ 12 w 1506"/>
                  <a:gd name="T11" fmla="*/ 3 h 298"/>
                  <a:gd name="T12" fmla="*/ 15 w 1506"/>
                  <a:gd name="T13" fmla="*/ 3 h 298"/>
                  <a:gd name="T14" fmla="*/ 18 w 1506"/>
                  <a:gd name="T15" fmla="*/ 3 h 298"/>
                  <a:gd name="T16" fmla="*/ 20 w 1506"/>
                  <a:gd name="T17" fmla="*/ 3 h 298"/>
                  <a:gd name="T18" fmla="*/ 23 w 1506"/>
                  <a:gd name="T19" fmla="*/ 3 h 298"/>
                  <a:gd name="T20" fmla="*/ 26 w 1506"/>
                  <a:gd name="T21" fmla="*/ 3 h 298"/>
                  <a:gd name="T22" fmla="*/ 29 w 1506"/>
                  <a:gd name="T23" fmla="*/ 3 h 298"/>
                  <a:gd name="T24" fmla="*/ 32 w 1506"/>
                  <a:gd name="T25" fmla="*/ 3 h 298"/>
                  <a:gd name="T26" fmla="*/ 35 w 1506"/>
                  <a:gd name="T27" fmla="*/ 3 h 298"/>
                  <a:gd name="T28" fmla="*/ 38 w 1506"/>
                  <a:gd name="T29" fmla="*/ 3 h 298"/>
                  <a:gd name="T30" fmla="*/ 40 w 1506"/>
                  <a:gd name="T31" fmla="*/ 1 h 298"/>
                  <a:gd name="T32" fmla="*/ 43 w 1506"/>
                  <a:gd name="T33" fmla="*/ 0 h 298"/>
                  <a:gd name="T34" fmla="*/ 45 w 1506"/>
                  <a:gd name="T35" fmla="*/ 1 h 298"/>
                  <a:gd name="T36" fmla="*/ 49 w 1506"/>
                  <a:gd name="T37" fmla="*/ 3 h 298"/>
                  <a:gd name="T38" fmla="*/ 50 w 1506"/>
                  <a:gd name="T39" fmla="*/ 3 h 298"/>
                  <a:gd name="T40" fmla="*/ 54 w 1506"/>
                  <a:gd name="T41" fmla="*/ 3 h 298"/>
                  <a:gd name="T42" fmla="*/ 56 w 1506"/>
                  <a:gd name="T43" fmla="*/ 3 h 298"/>
                  <a:gd name="T44" fmla="*/ 59 w 1506"/>
                  <a:gd name="T45" fmla="*/ 3 h 298"/>
                  <a:gd name="T46" fmla="*/ 61 w 1506"/>
                  <a:gd name="T47" fmla="*/ 3 h 298"/>
                  <a:gd name="T48" fmla="*/ 65 w 1506"/>
                  <a:gd name="T49" fmla="*/ 3 h 298"/>
                  <a:gd name="T50" fmla="*/ 67 w 1506"/>
                  <a:gd name="T51" fmla="*/ 3 h 298"/>
                  <a:gd name="T52" fmla="*/ 69 w 1506"/>
                  <a:gd name="T53" fmla="*/ 3 h 298"/>
                  <a:gd name="T54" fmla="*/ 73 w 1506"/>
                  <a:gd name="T55" fmla="*/ 3 h 298"/>
                  <a:gd name="T56" fmla="*/ 75 w 1506"/>
                  <a:gd name="T57" fmla="*/ 3 h 298"/>
                  <a:gd name="T58" fmla="*/ 76 w 1506"/>
                  <a:gd name="T59" fmla="*/ 3 h 298"/>
                  <a:gd name="T60" fmla="*/ 80 w 1506"/>
                  <a:gd name="T61" fmla="*/ 3 h 298"/>
                  <a:gd name="T62" fmla="*/ 82 w 1506"/>
                  <a:gd name="T63" fmla="*/ 3 h 298"/>
                  <a:gd name="T64" fmla="*/ 84 w 1506"/>
                  <a:gd name="T65" fmla="*/ 3 h 29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06"/>
                  <a:gd name="T100" fmla="*/ 0 h 298"/>
                  <a:gd name="T101" fmla="*/ 1506 w 1506"/>
                  <a:gd name="T102" fmla="*/ 298 h 29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06" h="298">
                    <a:moveTo>
                      <a:pt x="0" y="298"/>
                    </a:moveTo>
                    <a:lnTo>
                      <a:pt x="43" y="263"/>
                    </a:lnTo>
                    <a:lnTo>
                      <a:pt x="86" y="230"/>
                    </a:lnTo>
                    <a:lnTo>
                      <a:pt x="131" y="199"/>
                    </a:lnTo>
                    <a:lnTo>
                      <a:pt x="176" y="170"/>
                    </a:lnTo>
                    <a:lnTo>
                      <a:pt x="223" y="143"/>
                    </a:lnTo>
                    <a:lnTo>
                      <a:pt x="270" y="119"/>
                    </a:lnTo>
                    <a:lnTo>
                      <a:pt x="318" y="97"/>
                    </a:lnTo>
                    <a:lnTo>
                      <a:pt x="367" y="77"/>
                    </a:lnTo>
                    <a:lnTo>
                      <a:pt x="416" y="59"/>
                    </a:lnTo>
                    <a:lnTo>
                      <a:pt x="467" y="43"/>
                    </a:lnTo>
                    <a:lnTo>
                      <a:pt x="517" y="30"/>
                    </a:lnTo>
                    <a:lnTo>
                      <a:pt x="568" y="19"/>
                    </a:lnTo>
                    <a:lnTo>
                      <a:pt x="620" y="11"/>
                    </a:lnTo>
                    <a:lnTo>
                      <a:pt x="671" y="5"/>
                    </a:lnTo>
                    <a:lnTo>
                      <a:pt x="724" y="1"/>
                    </a:lnTo>
                    <a:lnTo>
                      <a:pt x="776" y="0"/>
                    </a:lnTo>
                    <a:lnTo>
                      <a:pt x="825" y="1"/>
                    </a:lnTo>
                    <a:lnTo>
                      <a:pt x="873" y="4"/>
                    </a:lnTo>
                    <a:lnTo>
                      <a:pt x="922" y="10"/>
                    </a:lnTo>
                    <a:lnTo>
                      <a:pt x="970" y="17"/>
                    </a:lnTo>
                    <a:lnTo>
                      <a:pt x="1017" y="26"/>
                    </a:lnTo>
                    <a:lnTo>
                      <a:pt x="1065" y="38"/>
                    </a:lnTo>
                    <a:lnTo>
                      <a:pt x="1111" y="51"/>
                    </a:lnTo>
                    <a:lnTo>
                      <a:pt x="1158" y="67"/>
                    </a:lnTo>
                    <a:lnTo>
                      <a:pt x="1204" y="84"/>
                    </a:lnTo>
                    <a:lnTo>
                      <a:pt x="1249" y="104"/>
                    </a:lnTo>
                    <a:lnTo>
                      <a:pt x="1294" y="125"/>
                    </a:lnTo>
                    <a:lnTo>
                      <a:pt x="1338" y="149"/>
                    </a:lnTo>
                    <a:lnTo>
                      <a:pt x="1381" y="174"/>
                    </a:lnTo>
                    <a:lnTo>
                      <a:pt x="1424" y="201"/>
                    </a:lnTo>
                    <a:lnTo>
                      <a:pt x="1465" y="230"/>
                    </a:lnTo>
                    <a:lnTo>
                      <a:pt x="1506" y="261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28" name="Freeform 95"/>
              <p:cNvSpPr/>
              <p:nvPr/>
            </p:nvSpPr>
            <p:spPr bwMode="auto">
              <a:xfrm>
                <a:off x="1056" y="1104"/>
                <a:ext cx="960" cy="1157"/>
              </a:xfrm>
              <a:custGeom>
                <a:avLst/>
                <a:gdLst>
                  <a:gd name="T0" fmla="*/ 562837478 w 576"/>
                  <a:gd name="T1" fmla="*/ 2147483646 h 533"/>
                  <a:gd name="T2" fmla="*/ 522959813 w 576"/>
                  <a:gd name="T3" fmla="*/ 2147483646 h 533"/>
                  <a:gd name="T4" fmla="*/ 483751758 w 576"/>
                  <a:gd name="T5" fmla="*/ 2147483646 h 533"/>
                  <a:gd name="T6" fmla="*/ 444239645 w 576"/>
                  <a:gd name="T7" fmla="*/ 2147483646 h 533"/>
                  <a:gd name="T8" fmla="*/ 405558162 w 576"/>
                  <a:gd name="T9" fmla="*/ 2147483646 h 533"/>
                  <a:gd name="T10" fmla="*/ 368223278 w 576"/>
                  <a:gd name="T11" fmla="*/ 2147483646 h 533"/>
                  <a:gd name="T12" fmla="*/ 331412075 w 576"/>
                  <a:gd name="T13" fmla="*/ 2147483646 h 533"/>
                  <a:gd name="T14" fmla="*/ 294378112 w 576"/>
                  <a:gd name="T15" fmla="*/ 2147483646 h 533"/>
                  <a:gd name="T16" fmla="*/ 259234547 w 576"/>
                  <a:gd name="T17" fmla="*/ 2147483646 h 533"/>
                  <a:gd name="T18" fmla="*/ 224130270 w 576"/>
                  <a:gd name="T19" fmla="*/ 2147483646 h 533"/>
                  <a:gd name="T20" fmla="*/ 189329770 w 576"/>
                  <a:gd name="T21" fmla="*/ 2147483646 h 533"/>
                  <a:gd name="T22" fmla="*/ 155540728 w 576"/>
                  <a:gd name="T23" fmla="*/ 2147483646 h 533"/>
                  <a:gd name="T24" fmla="*/ 123079188 w 576"/>
                  <a:gd name="T25" fmla="*/ 2147483646 h 533"/>
                  <a:gd name="T26" fmla="*/ 90804783 w 576"/>
                  <a:gd name="T27" fmla="*/ 2147483646 h 533"/>
                  <a:gd name="T28" fmla="*/ 59816528 w 576"/>
                  <a:gd name="T29" fmla="*/ 2147483646 h 533"/>
                  <a:gd name="T30" fmla="*/ 29078255 w 576"/>
                  <a:gd name="T31" fmla="*/ 2147483646 h 533"/>
                  <a:gd name="T32" fmla="*/ 0 w 576"/>
                  <a:gd name="T33" fmla="*/ 0 h 53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76"/>
                  <a:gd name="T52" fmla="*/ 0 h 533"/>
                  <a:gd name="T53" fmla="*/ 576 w 576"/>
                  <a:gd name="T54" fmla="*/ 533 h 53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76" h="533">
                    <a:moveTo>
                      <a:pt x="576" y="533"/>
                    </a:moveTo>
                    <a:lnTo>
                      <a:pt x="535" y="512"/>
                    </a:lnTo>
                    <a:lnTo>
                      <a:pt x="495" y="488"/>
                    </a:lnTo>
                    <a:lnTo>
                      <a:pt x="455" y="464"/>
                    </a:lnTo>
                    <a:lnTo>
                      <a:pt x="415" y="437"/>
                    </a:lnTo>
                    <a:lnTo>
                      <a:pt x="377" y="409"/>
                    </a:lnTo>
                    <a:lnTo>
                      <a:pt x="339" y="379"/>
                    </a:lnTo>
                    <a:lnTo>
                      <a:pt x="301" y="348"/>
                    </a:lnTo>
                    <a:lnTo>
                      <a:pt x="265" y="315"/>
                    </a:lnTo>
                    <a:lnTo>
                      <a:pt x="229" y="281"/>
                    </a:lnTo>
                    <a:lnTo>
                      <a:pt x="194" y="245"/>
                    </a:lnTo>
                    <a:lnTo>
                      <a:pt x="159" y="208"/>
                    </a:lnTo>
                    <a:lnTo>
                      <a:pt x="126" y="169"/>
                    </a:lnTo>
                    <a:lnTo>
                      <a:pt x="93" y="129"/>
                    </a:lnTo>
                    <a:lnTo>
                      <a:pt x="61" y="87"/>
                    </a:lnTo>
                    <a:lnTo>
                      <a:pt x="30" y="44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29" name="Freeform 96"/>
              <p:cNvSpPr/>
              <p:nvPr/>
            </p:nvSpPr>
            <p:spPr bwMode="auto">
              <a:xfrm>
                <a:off x="768" y="1584"/>
                <a:ext cx="1249" cy="696"/>
              </a:xfrm>
              <a:custGeom>
                <a:avLst/>
                <a:gdLst>
                  <a:gd name="T0" fmla="*/ 121491278 w 803"/>
                  <a:gd name="T1" fmla="*/ 2147483646 h 241"/>
                  <a:gd name="T2" fmla="*/ 113506470 w 803"/>
                  <a:gd name="T3" fmla="*/ 2147483646 h 241"/>
                  <a:gd name="T4" fmla="*/ 105623600 w 803"/>
                  <a:gd name="T5" fmla="*/ 2147483646 h 241"/>
                  <a:gd name="T6" fmla="*/ 97540481 w 803"/>
                  <a:gd name="T7" fmla="*/ 2147483646 h 241"/>
                  <a:gd name="T8" fmla="*/ 89682132 w 803"/>
                  <a:gd name="T9" fmla="*/ 2147483646 h 241"/>
                  <a:gd name="T10" fmla="*/ 81783489 w 803"/>
                  <a:gd name="T11" fmla="*/ 2147483646 h 241"/>
                  <a:gd name="T12" fmla="*/ 74110415 w 803"/>
                  <a:gd name="T13" fmla="*/ 2147483646 h 241"/>
                  <a:gd name="T14" fmla="*/ 66222316 w 803"/>
                  <a:gd name="T15" fmla="*/ 2147483646 h 241"/>
                  <a:gd name="T16" fmla="*/ 58735264 w 803"/>
                  <a:gd name="T17" fmla="*/ 2147483646 h 241"/>
                  <a:gd name="T18" fmla="*/ 50969377 w 803"/>
                  <a:gd name="T19" fmla="*/ 2147483646 h 241"/>
                  <a:gd name="T20" fmla="*/ 43379195 w 803"/>
                  <a:gd name="T21" fmla="*/ 2147483646 h 241"/>
                  <a:gd name="T22" fmla="*/ 36030880 w 803"/>
                  <a:gd name="T23" fmla="*/ 2147483646 h 241"/>
                  <a:gd name="T24" fmla="*/ 28584566 w 803"/>
                  <a:gd name="T25" fmla="*/ 2147483646 h 241"/>
                  <a:gd name="T26" fmla="*/ 21309396 w 803"/>
                  <a:gd name="T27" fmla="*/ 2147483646 h 241"/>
                  <a:gd name="T28" fmla="*/ 14160252 w 803"/>
                  <a:gd name="T29" fmla="*/ 2147483646 h 241"/>
                  <a:gd name="T30" fmla="*/ 7007609 w 803"/>
                  <a:gd name="T31" fmla="*/ 2147483646 h 241"/>
                  <a:gd name="T32" fmla="*/ 0 w 803"/>
                  <a:gd name="T33" fmla="*/ 0 h 24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03"/>
                  <a:gd name="T52" fmla="*/ 0 h 241"/>
                  <a:gd name="T53" fmla="*/ 803 w 803"/>
                  <a:gd name="T54" fmla="*/ 241 h 24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03" h="241">
                    <a:moveTo>
                      <a:pt x="803" y="241"/>
                    </a:moveTo>
                    <a:lnTo>
                      <a:pt x="750" y="240"/>
                    </a:lnTo>
                    <a:lnTo>
                      <a:pt x="698" y="237"/>
                    </a:lnTo>
                    <a:lnTo>
                      <a:pt x="645" y="232"/>
                    </a:lnTo>
                    <a:lnTo>
                      <a:pt x="593" y="226"/>
                    </a:lnTo>
                    <a:lnTo>
                      <a:pt x="541" y="217"/>
                    </a:lnTo>
                    <a:lnTo>
                      <a:pt x="490" y="206"/>
                    </a:lnTo>
                    <a:lnTo>
                      <a:pt x="438" y="194"/>
                    </a:lnTo>
                    <a:lnTo>
                      <a:pt x="388" y="180"/>
                    </a:lnTo>
                    <a:lnTo>
                      <a:pt x="337" y="164"/>
                    </a:lnTo>
                    <a:lnTo>
                      <a:pt x="287" y="146"/>
                    </a:lnTo>
                    <a:lnTo>
                      <a:pt x="238" y="126"/>
                    </a:lnTo>
                    <a:lnTo>
                      <a:pt x="189" y="104"/>
                    </a:lnTo>
                    <a:lnTo>
                      <a:pt x="141" y="81"/>
                    </a:lnTo>
                    <a:lnTo>
                      <a:pt x="93" y="56"/>
                    </a:lnTo>
                    <a:lnTo>
                      <a:pt x="46" y="29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0" name="Freeform 97"/>
              <p:cNvSpPr/>
              <p:nvPr/>
            </p:nvSpPr>
            <p:spPr bwMode="auto">
              <a:xfrm>
                <a:off x="1864" y="1677"/>
                <a:ext cx="195" cy="563"/>
              </a:xfrm>
              <a:custGeom>
                <a:avLst/>
                <a:gdLst>
                  <a:gd name="T0" fmla="*/ 12 w 217"/>
                  <a:gd name="T1" fmla="*/ 6 h 673"/>
                  <a:gd name="T2" fmla="*/ 11 w 217"/>
                  <a:gd name="T3" fmla="*/ 6 h 673"/>
                  <a:gd name="T4" fmla="*/ 11 w 217"/>
                  <a:gd name="T5" fmla="*/ 6 h 673"/>
                  <a:gd name="T6" fmla="*/ 10 w 217"/>
                  <a:gd name="T7" fmla="*/ 5 h 673"/>
                  <a:gd name="T8" fmla="*/ 9 w 217"/>
                  <a:gd name="T9" fmla="*/ 5 h 673"/>
                  <a:gd name="T10" fmla="*/ 8 w 217"/>
                  <a:gd name="T11" fmla="*/ 5 h 673"/>
                  <a:gd name="T12" fmla="*/ 7 w 217"/>
                  <a:gd name="T13" fmla="*/ 4 h 673"/>
                  <a:gd name="T14" fmla="*/ 6 w 217"/>
                  <a:gd name="T15" fmla="*/ 4 h 673"/>
                  <a:gd name="T16" fmla="*/ 4 w 217"/>
                  <a:gd name="T17" fmla="*/ 3 h 673"/>
                  <a:gd name="T18" fmla="*/ 4 w 217"/>
                  <a:gd name="T19" fmla="*/ 3 h 673"/>
                  <a:gd name="T20" fmla="*/ 4 w 217"/>
                  <a:gd name="T21" fmla="*/ 3 h 673"/>
                  <a:gd name="T22" fmla="*/ 4 w 217"/>
                  <a:gd name="T23" fmla="*/ 3 h 673"/>
                  <a:gd name="T24" fmla="*/ 4 w 217"/>
                  <a:gd name="T25" fmla="*/ 3 h 673"/>
                  <a:gd name="T26" fmla="*/ 4 w 217"/>
                  <a:gd name="T27" fmla="*/ 3 h 673"/>
                  <a:gd name="T28" fmla="*/ 4 w 217"/>
                  <a:gd name="T29" fmla="*/ 3 h 673"/>
                  <a:gd name="T30" fmla="*/ 4 w 217"/>
                  <a:gd name="T31" fmla="*/ 3 h 673"/>
                  <a:gd name="T32" fmla="*/ 0 w 217"/>
                  <a:gd name="T33" fmla="*/ 0 h 67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7"/>
                  <a:gd name="T52" fmla="*/ 0 h 673"/>
                  <a:gd name="T53" fmla="*/ 217 w 217"/>
                  <a:gd name="T54" fmla="*/ 673 h 67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7" h="673">
                    <a:moveTo>
                      <a:pt x="217" y="673"/>
                    </a:moveTo>
                    <a:lnTo>
                      <a:pt x="200" y="646"/>
                    </a:lnTo>
                    <a:lnTo>
                      <a:pt x="184" y="616"/>
                    </a:lnTo>
                    <a:lnTo>
                      <a:pt x="168" y="584"/>
                    </a:lnTo>
                    <a:lnTo>
                      <a:pt x="152" y="550"/>
                    </a:lnTo>
                    <a:lnTo>
                      <a:pt x="137" y="514"/>
                    </a:lnTo>
                    <a:lnTo>
                      <a:pt x="122" y="476"/>
                    </a:lnTo>
                    <a:lnTo>
                      <a:pt x="108" y="437"/>
                    </a:lnTo>
                    <a:lnTo>
                      <a:pt x="94" y="395"/>
                    </a:lnTo>
                    <a:lnTo>
                      <a:pt x="80" y="352"/>
                    </a:lnTo>
                    <a:lnTo>
                      <a:pt x="67" y="306"/>
                    </a:lnTo>
                    <a:lnTo>
                      <a:pt x="55" y="259"/>
                    </a:lnTo>
                    <a:lnTo>
                      <a:pt x="43" y="211"/>
                    </a:lnTo>
                    <a:lnTo>
                      <a:pt x="31" y="160"/>
                    </a:lnTo>
                    <a:lnTo>
                      <a:pt x="20" y="108"/>
                    </a:lnTo>
                    <a:lnTo>
                      <a:pt x="10" y="5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1" name="Freeform 98"/>
              <p:cNvSpPr/>
              <p:nvPr/>
            </p:nvSpPr>
            <p:spPr bwMode="auto">
              <a:xfrm>
                <a:off x="2629" y="2365"/>
                <a:ext cx="934" cy="132"/>
              </a:xfrm>
              <a:custGeom>
                <a:avLst/>
                <a:gdLst>
                  <a:gd name="T0" fmla="*/ 18 w 1089"/>
                  <a:gd name="T1" fmla="*/ 0 h 114"/>
                  <a:gd name="T2" fmla="*/ 15 w 1089"/>
                  <a:gd name="T3" fmla="*/ 1370 h 114"/>
                  <a:gd name="T4" fmla="*/ 15 w 1089"/>
                  <a:gd name="T5" fmla="*/ 2575 h 114"/>
                  <a:gd name="T6" fmla="*/ 13 w 1089"/>
                  <a:gd name="T7" fmla="*/ 3657 h 114"/>
                  <a:gd name="T8" fmla="*/ 11 w 1089"/>
                  <a:gd name="T9" fmla="*/ 4425 h 114"/>
                  <a:gd name="T10" fmla="*/ 9 w 1089"/>
                  <a:gd name="T11" fmla="*/ 5124 h 114"/>
                  <a:gd name="T12" fmla="*/ 8 w 1089"/>
                  <a:gd name="T13" fmla="*/ 5615 h 114"/>
                  <a:gd name="T14" fmla="*/ 7 w 1089"/>
                  <a:gd name="T15" fmla="*/ 5920 h 114"/>
                  <a:gd name="T16" fmla="*/ 5 w 1089"/>
                  <a:gd name="T17" fmla="*/ 5954 h 114"/>
                  <a:gd name="T18" fmla="*/ 3 w 1089"/>
                  <a:gd name="T19" fmla="*/ 5933 h 114"/>
                  <a:gd name="T20" fmla="*/ 3 w 1089"/>
                  <a:gd name="T21" fmla="*/ 5730 h 114"/>
                  <a:gd name="T22" fmla="*/ 3 w 1089"/>
                  <a:gd name="T23" fmla="*/ 5360 h 114"/>
                  <a:gd name="T24" fmla="*/ 0 w 1089"/>
                  <a:gd name="T25" fmla="*/ 4849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89"/>
                  <a:gd name="T40" fmla="*/ 0 h 114"/>
                  <a:gd name="T41" fmla="*/ 1089 w 108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89" h="114">
                    <a:moveTo>
                      <a:pt x="1089" y="0"/>
                    </a:moveTo>
                    <a:lnTo>
                      <a:pt x="1002" y="26"/>
                    </a:lnTo>
                    <a:lnTo>
                      <a:pt x="912" y="49"/>
                    </a:lnTo>
                    <a:lnTo>
                      <a:pt x="820" y="69"/>
                    </a:lnTo>
                    <a:lnTo>
                      <a:pt x="726" y="85"/>
                    </a:lnTo>
                    <a:lnTo>
                      <a:pt x="630" y="98"/>
                    </a:lnTo>
                    <a:lnTo>
                      <a:pt x="532" y="107"/>
                    </a:lnTo>
                    <a:lnTo>
                      <a:pt x="434" y="112"/>
                    </a:lnTo>
                    <a:lnTo>
                      <a:pt x="335" y="114"/>
                    </a:lnTo>
                    <a:lnTo>
                      <a:pt x="250" y="113"/>
                    </a:lnTo>
                    <a:lnTo>
                      <a:pt x="166" y="109"/>
                    </a:lnTo>
                    <a:lnTo>
                      <a:pt x="83" y="102"/>
                    </a:lnTo>
                    <a:lnTo>
                      <a:pt x="0" y="92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2" name="Freeform 99"/>
              <p:cNvSpPr/>
              <p:nvPr/>
            </p:nvSpPr>
            <p:spPr bwMode="auto">
              <a:xfrm>
                <a:off x="2592" y="2439"/>
                <a:ext cx="88" cy="76"/>
              </a:xfrm>
              <a:custGeom>
                <a:avLst/>
                <a:gdLst>
                  <a:gd name="T0" fmla="*/ 3 w 103"/>
                  <a:gd name="T1" fmla="*/ 0 h 66"/>
                  <a:gd name="T2" fmla="*/ 0 w 103"/>
                  <a:gd name="T3" fmla="*/ 866 h 66"/>
                  <a:gd name="T4" fmla="*/ 3 w 103"/>
                  <a:gd name="T5" fmla="*/ 2981 h 66"/>
                  <a:gd name="T6" fmla="*/ 3 w 103"/>
                  <a:gd name="T7" fmla="*/ 1322 h 66"/>
                  <a:gd name="T8" fmla="*/ 3 w 103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66"/>
                  <a:gd name="T17" fmla="*/ 103 w 103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66">
                    <a:moveTo>
                      <a:pt x="103" y="0"/>
                    </a:moveTo>
                    <a:lnTo>
                      <a:pt x="0" y="19"/>
                    </a:lnTo>
                    <a:lnTo>
                      <a:pt x="93" y="66"/>
                    </a:lnTo>
                    <a:lnTo>
                      <a:pt x="67" y="2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3" name="Freeform 100"/>
              <p:cNvSpPr/>
              <p:nvPr/>
            </p:nvSpPr>
            <p:spPr bwMode="auto">
              <a:xfrm>
                <a:off x="3703" y="1210"/>
                <a:ext cx="770" cy="1043"/>
              </a:xfrm>
              <a:custGeom>
                <a:avLst/>
                <a:gdLst>
                  <a:gd name="T0" fmla="*/ 46 w 858"/>
                  <a:gd name="T1" fmla="*/ 0 h 1246"/>
                  <a:gd name="T2" fmla="*/ 46 w 858"/>
                  <a:gd name="T3" fmla="*/ 3 h 1246"/>
                  <a:gd name="T4" fmla="*/ 46 w 858"/>
                  <a:gd name="T5" fmla="*/ 3 h 1246"/>
                  <a:gd name="T6" fmla="*/ 46 w 858"/>
                  <a:gd name="T7" fmla="*/ 3 h 1246"/>
                  <a:gd name="T8" fmla="*/ 44 w 858"/>
                  <a:gd name="T9" fmla="*/ 3 h 1246"/>
                  <a:gd name="T10" fmla="*/ 43 w 858"/>
                  <a:gd name="T11" fmla="*/ 3 h 1246"/>
                  <a:gd name="T12" fmla="*/ 43 w 858"/>
                  <a:gd name="T13" fmla="*/ 3 h 1246"/>
                  <a:gd name="T14" fmla="*/ 43 w 858"/>
                  <a:gd name="T15" fmla="*/ 3 h 1246"/>
                  <a:gd name="T16" fmla="*/ 43 w 858"/>
                  <a:gd name="T17" fmla="*/ 3 h 1246"/>
                  <a:gd name="T18" fmla="*/ 41 w 858"/>
                  <a:gd name="T19" fmla="*/ 4 h 1246"/>
                  <a:gd name="T20" fmla="*/ 39 w 858"/>
                  <a:gd name="T21" fmla="*/ 4 h 1246"/>
                  <a:gd name="T22" fmla="*/ 39 w 858"/>
                  <a:gd name="T23" fmla="*/ 5 h 1246"/>
                  <a:gd name="T24" fmla="*/ 39 w 858"/>
                  <a:gd name="T25" fmla="*/ 5 h 1246"/>
                  <a:gd name="T26" fmla="*/ 37 w 858"/>
                  <a:gd name="T27" fmla="*/ 6 h 1246"/>
                  <a:gd name="T28" fmla="*/ 35 w 858"/>
                  <a:gd name="T29" fmla="*/ 6 h 1246"/>
                  <a:gd name="T30" fmla="*/ 35 w 858"/>
                  <a:gd name="T31" fmla="*/ 6 h 1246"/>
                  <a:gd name="T32" fmla="*/ 33 w 858"/>
                  <a:gd name="T33" fmla="*/ 7 h 1246"/>
                  <a:gd name="T34" fmla="*/ 31 w 858"/>
                  <a:gd name="T35" fmla="*/ 7 h 1246"/>
                  <a:gd name="T36" fmla="*/ 30 w 858"/>
                  <a:gd name="T37" fmla="*/ 7 h 1246"/>
                  <a:gd name="T38" fmla="*/ 28 w 858"/>
                  <a:gd name="T39" fmla="*/ 8 h 1246"/>
                  <a:gd name="T40" fmla="*/ 25 w 858"/>
                  <a:gd name="T41" fmla="*/ 8 h 1246"/>
                  <a:gd name="T42" fmla="*/ 25 w 858"/>
                  <a:gd name="T43" fmla="*/ 8 h 1246"/>
                  <a:gd name="T44" fmla="*/ 22 w 858"/>
                  <a:gd name="T45" fmla="*/ 8 h 1246"/>
                  <a:gd name="T46" fmla="*/ 20 w 858"/>
                  <a:gd name="T47" fmla="*/ 8 h 1246"/>
                  <a:gd name="T48" fmla="*/ 18 w 858"/>
                  <a:gd name="T49" fmla="*/ 9 h 1246"/>
                  <a:gd name="T50" fmla="*/ 16 w 858"/>
                  <a:gd name="T51" fmla="*/ 9 h 1246"/>
                  <a:gd name="T52" fmla="*/ 14 w 858"/>
                  <a:gd name="T53" fmla="*/ 9 h 1246"/>
                  <a:gd name="T54" fmla="*/ 12 w 858"/>
                  <a:gd name="T55" fmla="*/ 9 h 1246"/>
                  <a:gd name="T56" fmla="*/ 10 w 858"/>
                  <a:gd name="T57" fmla="*/ 9 h 1246"/>
                  <a:gd name="T58" fmla="*/ 8 w 858"/>
                  <a:gd name="T59" fmla="*/ 9 h 1246"/>
                  <a:gd name="T60" fmla="*/ 4 w 858"/>
                  <a:gd name="T61" fmla="*/ 9 h 1246"/>
                  <a:gd name="T62" fmla="*/ 4 w 858"/>
                  <a:gd name="T63" fmla="*/ 9 h 1246"/>
                  <a:gd name="T64" fmla="*/ 0 w 858"/>
                  <a:gd name="T65" fmla="*/ 11 h 1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8"/>
                  <a:gd name="T100" fmla="*/ 0 h 1246"/>
                  <a:gd name="T101" fmla="*/ 858 w 858"/>
                  <a:gd name="T102" fmla="*/ 1246 h 12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8" h="1246">
                    <a:moveTo>
                      <a:pt x="858" y="0"/>
                    </a:moveTo>
                    <a:lnTo>
                      <a:pt x="855" y="52"/>
                    </a:lnTo>
                    <a:lnTo>
                      <a:pt x="850" y="103"/>
                    </a:lnTo>
                    <a:lnTo>
                      <a:pt x="843" y="154"/>
                    </a:lnTo>
                    <a:lnTo>
                      <a:pt x="834" y="205"/>
                    </a:lnTo>
                    <a:lnTo>
                      <a:pt x="824" y="255"/>
                    </a:lnTo>
                    <a:lnTo>
                      <a:pt x="812" y="304"/>
                    </a:lnTo>
                    <a:lnTo>
                      <a:pt x="799" y="352"/>
                    </a:lnTo>
                    <a:lnTo>
                      <a:pt x="783" y="400"/>
                    </a:lnTo>
                    <a:lnTo>
                      <a:pt x="766" y="448"/>
                    </a:lnTo>
                    <a:lnTo>
                      <a:pt x="748" y="494"/>
                    </a:lnTo>
                    <a:lnTo>
                      <a:pt x="728" y="540"/>
                    </a:lnTo>
                    <a:lnTo>
                      <a:pt x="707" y="585"/>
                    </a:lnTo>
                    <a:lnTo>
                      <a:pt x="684" y="629"/>
                    </a:lnTo>
                    <a:lnTo>
                      <a:pt x="659" y="672"/>
                    </a:lnTo>
                    <a:lnTo>
                      <a:pt x="633" y="714"/>
                    </a:lnTo>
                    <a:lnTo>
                      <a:pt x="606" y="755"/>
                    </a:lnTo>
                    <a:lnTo>
                      <a:pt x="577" y="796"/>
                    </a:lnTo>
                    <a:lnTo>
                      <a:pt x="547" y="835"/>
                    </a:lnTo>
                    <a:lnTo>
                      <a:pt x="516" y="873"/>
                    </a:lnTo>
                    <a:lnTo>
                      <a:pt x="483" y="909"/>
                    </a:lnTo>
                    <a:lnTo>
                      <a:pt x="449" y="945"/>
                    </a:lnTo>
                    <a:lnTo>
                      <a:pt x="414" y="979"/>
                    </a:lnTo>
                    <a:lnTo>
                      <a:pt x="378" y="1012"/>
                    </a:lnTo>
                    <a:lnTo>
                      <a:pt x="340" y="1044"/>
                    </a:lnTo>
                    <a:lnTo>
                      <a:pt x="302" y="1075"/>
                    </a:lnTo>
                    <a:lnTo>
                      <a:pt x="262" y="1104"/>
                    </a:lnTo>
                    <a:lnTo>
                      <a:pt x="221" y="1131"/>
                    </a:lnTo>
                    <a:lnTo>
                      <a:pt x="179" y="1157"/>
                    </a:lnTo>
                    <a:lnTo>
                      <a:pt x="135" y="1182"/>
                    </a:lnTo>
                    <a:lnTo>
                      <a:pt x="91" y="1205"/>
                    </a:lnTo>
                    <a:lnTo>
                      <a:pt x="46" y="1226"/>
                    </a:lnTo>
                    <a:lnTo>
                      <a:pt x="0" y="1246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4" name="Freeform 101"/>
              <p:cNvSpPr/>
              <p:nvPr/>
            </p:nvSpPr>
            <p:spPr bwMode="auto">
              <a:xfrm>
                <a:off x="4443" y="1154"/>
                <a:ext cx="60" cy="84"/>
              </a:xfrm>
              <a:custGeom>
                <a:avLst/>
                <a:gdLst>
                  <a:gd name="T0" fmla="*/ 4 w 67"/>
                  <a:gd name="T1" fmla="*/ 3 h 100"/>
                  <a:gd name="T2" fmla="*/ 4 w 67"/>
                  <a:gd name="T3" fmla="*/ 0 h 100"/>
                  <a:gd name="T4" fmla="*/ 0 w 67"/>
                  <a:gd name="T5" fmla="*/ 3 h 100"/>
                  <a:gd name="T6" fmla="*/ 4 w 67"/>
                  <a:gd name="T7" fmla="*/ 3 h 100"/>
                  <a:gd name="T8" fmla="*/ 4 w 67"/>
                  <a:gd name="T9" fmla="*/ 3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0"/>
                  <a:gd name="T17" fmla="*/ 67 w 67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0">
                    <a:moveTo>
                      <a:pt x="67" y="100"/>
                    </a:moveTo>
                    <a:lnTo>
                      <a:pt x="36" y="0"/>
                    </a:lnTo>
                    <a:lnTo>
                      <a:pt x="0" y="98"/>
                    </a:lnTo>
                    <a:lnTo>
                      <a:pt x="34" y="68"/>
                    </a:lnTo>
                    <a:lnTo>
                      <a:pt x="67" y="10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5" name="Freeform 102"/>
              <p:cNvSpPr/>
              <p:nvPr/>
            </p:nvSpPr>
            <p:spPr bwMode="auto">
              <a:xfrm>
                <a:off x="3725" y="2398"/>
                <a:ext cx="763" cy="1194"/>
              </a:xfrm>
              <a:custGeom>
                <a:avLst/>
                <a:gdLst>
                  <a:gd name="T0" fmla="*/ 0 w 850"/>
                  <a:gd name="T1" fmla="*/ 0 h 1424"/>
                  <a:gd name="T2" fmla="*/ 4 w 850"/>
                  <a:gd name="T3" fmla="*/ 3 h 1424"/>
                  <a:gd name="T4" fmla="*/ 4 w 850"/>
                  <a:gd name="T5" fmla="*/ 3 h 1424"/>
                  <a:gd name="T6" fmla="*/ 6 w 850"/>
                  <a:gd name="T7" fmla="*/ 3 h 1424"/>
                  <a:gd name="T8" fmla="*/ 9 w 850"/>
                  <a:gd name="T9" fmla="*/ 3 h 1424"/>
                  <a:gd name="T10" fmla="*/ 11 w 850"/>
                  <a:gd name="T11" fmla="*/ 3 h 1424"/>
                  <a:gd name="T12" fmla="*/ 13 w 850"/>
                  <a:gd name="T13" fmla="*/ 3 h 1424"/>
                  <a:gd name="T14" fmla="*/ 14 w 850"/>
                  <a:gd name="T15" fmla="*/ 3 h 1424"/>
                  <a:gd name="T16" fmla="*/ 16 w 850"/>
                  <a:gd name="T17" fmla="*/ 3 h 1424"/>
                  <a:gd name="T18" fmla="*/ 18 w 850"/>
                  <a:gd name="T19" fmla="*/ 3 h 1424"/>
                  <a:gd name="T20" fmla="*/ 20 w 850"/>
                  <a:gd name="T21" fmla="*/ 3 h 1424"/>
                  <a:gd name="T22" fmla="*/ 22 w 850"/>
                  <a:gd name="T23" fmla="*/ 3 h 1424"/>
                  <a:gd name="T24" fmla="*/ 22 w 850"/>
                  <a:gd name="T25" fmla="*/ 3 h 1424"/>
                  <a:gd name="T26" fmla="*/ 25 w 850"/>
                  <a:gd name="T27" fmla="*/ 4 h 1424"/>
                  <a:gd name="T28" fmla="*/ 28 w 850"/>
                  <a:gd name="T29" fmla="*/ 4 h 1424"/>
                  <a:gd name="T30" fmla="*/ 28 w 850"/>
                  <a:gd name="T31" fmla="*/ 5 h 1424"/>
                  <a:gd name="T32" fmla="*/ 31 w 850"/>
                  <a:gd name="T33" fmla="*/ 5 h 1424"/>
                  <a:gd name="T34" fmla="*/ 31 w 850"/>
                  <a:gd name="T35" fmla="*/ 6 h 1424"/>
                  <a:gd name="T36" fmla="*/ 31 w 850"/>
                  <a:gd name="T37" fmla="*/ 6 h 1424"/>
                  <a:gd name="T38" fmla="*/ 34 w 850"/>
                  <a:gd name="T39" fmla="*/ 6 h 1424"/>
                  <a:gd name="T40" fmla="*/ 35 w 850"/>
                  <a:gd name="T41" fmla="*/ 7 h 1424"/>
                  <a:gd name="T42" fmla="*/ 37 w 850"/>
                  <a:gd name="T43" fmla="*/ 7 h 1424"/>
                  <a:gd name="T44" fmla="*/ 38 w 850"/>
                  <a:gd name="T45" fmla="*/ 8 h 1424"/>
                  <a:gd name="T46" fmla="*/ 39 w 850"/>
                  <a:gd name="T47" fmla="*/ 8 h 1424"/>
                  <a:gd name="T48" fmla="*/ 39 w 850"/>
                  <a:gd name="T49" fmla="*/ 8 h 1424"/>
                  <a:gd name="T50" fmla="*/ 41 w 850"/>
                  <a:gd name="T51" fmla="*/ 9 h 1424"/>
                  <a:gd name="T52" fmla="*/ 42 w 850"/>
                  <a:gd name="T53" fmla="*/ 9 h 1424"/>
                  <a:gd name="T54" fmla="*/ 43 w 850"/>
                  <a:gd name="T55" fmla="*/ 10 h 1424"/>
                  <a:gd name="T56" fmla="*/ 43 w 850"/>
                  <a:gd name="T57" fmla="*/ 10 h 1424"/>
                  <a:gd name="T58" fmla="*/ 43 w 850"/>
                  <a:gd name="T59" fmla="*/ 11 h 1424"/>
                  <a:gd name="T60" fmla="*/ 44 w 850"/>
                  <a:gd name="T61" fmla="*/ 11 h 1424"/>
                  <a:gd name="T62" fmla="*/ 46 w 850"/>
                  <a:gd name="T63" fmla="*/ 12 h 1424"/>
                  <a:gd name="T64" fmla="*/ 47 w 850"/>
                  <a:gd name="T65" fmla="*/ 12 h 14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0"/>
                  <a:gd name="T100" fmla="*/ 0 h 1424"/>
                  <a:gd name="T101" fmla="*/ 850 w 850"/>
                  <a:gd name="T102" fmla="*/ 1424 h 14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0" h="1424">
                    <a:moveTo>
                      <a:pt x="0" y="0"/>
                    </a:moveTo>
                    <a:lnTo>
                      <a:pt x="40" y="25"/>
                    </a:lnTo>
                    <a:lnTo>
                      <a:pt x="80" y="51"/>
                    </a:lnTo>
                    <a:lnTo>
                      <a:pt x="118" y="79"/>
                    </a:lnTo>
                    <a:lnTo>
                      <a:pt x="156" y="108"/>
                    </a:lnTo>
                    <a:lnTo>
                      <a:pt x="194" y="139"/>
                    </a:lnTo>
                    <a:lnTo>
                      <a:pt x="230" y="171"/>
                    </a:lnTo>
                    <a:lnTo>
                      <a:pt x="266" y="205"/>
                    </a:lnTo>
                    <a:lnTo>
                      <a:pt x="301" y="240"/>
                    </a:lnTo>
                    <a:lnTo>
                      <a:pt x="335" y="276"/>
                    </a:lnTo>
                    <a:lnTo>
                      <a:pt x="368" y="314"/>
                    </a:lnTo>
                    <a:lnTo>
                      <a:pt x="401" y="353"/>
                    </a:lnTo>
                    <a:lnTo>
                      <a:pt x="432" y="394"/>
                    </a:lnTo>
                    <a:lnTo>
                      <a:pt x="463" y="435"/>
                    </a:lnTo>
                    <a:lnTo>
                      <a:pt x="493" y="478"/>
                    </a:lnTo>
                    <a:lnTo>
                      <a:pt x="521" y="522"/>
                    </a:lnTo>
                    <a:lnTo>
                      <a:pt x="549" y="568"/>
                    </a:lnTo>
                    <a:lnTo>
                      <a:pt x="576" y="614"/>
                    </a:lnTo>
                    <a:lnTo>
                      <a:pt x="602" y="662"/>
                    </a:lnTo>
                    <a:lnTo>
                      <a:pt x="627" y="710"/>
                    </a:lnTo>
                    <a:lnTo>
                      <a:pt x="651" y="760"/>
                    </a:lnTo>
                    <a:lnTo>
                      <a:pt x="673" y="810"/>
                    </a:lnTo>
                    <a:lnTo>
                      <a:pt x="695" y="862"/>
                    </a:lnTo>
                    <a:lnTo>
                      <a:pt x="716" y="914"/>
                    </a:lnTo>
                    <a:lnTo>
                      <a:pt x="735" y="968"/>
                    </a:lnTo>
                    <a:lnTo>
                      <a:pt x="754" y="1022"/>
                    </a:lnTo>
                    <a:lnTo>
                      <a:pt x="771" y="1077"/>
                    </a:lnTo>
                    <a:lnTo>
                      <a:pt x="787" y="1133"/>
                    </a:lnTo>
                    <a:lnTo>
                      <a:pt x="802" y="1190"/>
                    </a:lnTo>
                    <a:lnTo>
                      <a:pt x="816" y="1247"/>
                    </a:lnTo>
                    <a:lnTo>
                      <a:pt x="829" y="1306"/>
                    </a:lnTo>
                    <a:lnTo>
                      <a:pt x="840" y="1364"/>
                    </a:lnTo>
                    <a:lnTo>
                      <a:pt x="850" y="1424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6" name="Freeform 103"/>
              <p:cNvSpPr/>
              <p:nvPr/>
            </p:nvSpPr>
            <p:spPr bwMode="auto">
              <a:xfrm>
                <a:off x="4455" y="3563"/>
                <a:ext cx="59" cy="86"/>
              </a:xfrm>
              <a:custGeom>
                <a:avLst/>
                <a:gdLst>
                  <a:gd name="T0" fmla="*/ 0 w 66"/>
                  <a:gd name="T1" fmla="*/ 3 h 103"/>
                  <a:gd name="T2" fmla="*/ 4 w 66"/>
                  <a:gd name="T3" fmla="*/ 3 h 103"/>
                  <a:gd name="T4" fmla="*/ 4 w 66"/>
                  <a:gd name="T5" fmla="*/ 0 h 103"/>
                  <a:gd name="T6" fmla="*/ 4 w 66"/>
                  <a:gd name="T7" fmla="*/ 3 h 103"/>
                  <a:gd name="T8" fmla="*/ 0 w 66"/>
                  <a:gd name="T9" fmla="*/ 3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03"/>
                  <a:gd name="T17" fmla="*/ 66 w 66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03">
                    <a:moveTo>
                      <a:pt x="0" y="10"/>
                    </a:moveTo>
                    <a:lnTo>
                      <a:pt x="48" y="103"/>
                    </a:lnTo>
                    <a:lnTo>
                      <a:pt x="66" y="0"/>
                    </a:lnTo>
                    <a:lnTo>
                      <a:pt x="38" y="3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7" name="Freeform 104"/>
              <p:cNvSpPr/>
              <p:nvPr/>
            </p:nvSpPr>
            <p:spPr bwMode="auto">
              <a:xfrm>
                <a:off x="3663" y="969"/>
                <a:ext cx="294" cy="1281"/>
              </a:xfrm>
              <a:custGeom>
                <a:avLst/>
                <a:gdLst>
                  <a:gd name="T0" fmla="*/ 19 w 327"/>
                  <a:gd name="T1" fmla="*/ 0 h 1529"/>
                  <a:gd name="T2" fmla="*/ 19 w 327"/>
                  <a:gd name="T3" fmla="*/ 3 h 1529"/>
                  <a:gd name="T4" fmla="*/ 18 w 327"/>
                  <a:gd name="T5" fmla="*/ 3 h 1529"/>
                  <a:gd name="T6" fmla="*/ 18 w 327"/>
                  <a:gd name="T7" fmla="*/ 3 h 1529"/>
                  <a:gd name="T8" fmla="*/ 17 w 327"/>
                  <a:gd name="T9" fmla="*/ 4 h 1529"/>
                  <a:gd name="T10" fmla="*/ 17 w 327"/>
                  <a:gd name="T11" fmla="*/ 5 h 1529"/>
                  <a:gd name="T12" fmla="*/ 16 w 327"/>
                  <a:gd name="T13" fmla="*/ 6 h 1529"/>
                  <a:gd name="T14" fmla="*/ 15 w 327"/>
                  <a:gd name="T15" fmla="*/ 6 h 1529"/>
                  <a:gd name="T16" fmla="*/ 15 w 327"/>
                  <a:gd name="T17" fmla="*/ 7 h 1529"/>
                  <a:gd name="T18" fmla="*/ 14 w 327"/>
                  <a:gd name="T19" fmla="*/ 7 h 1529"/>
                  <a:gd name="T20" fmla="*/ 14 w 327"/>
                  <a:gd name="T21" fmla="*/ 7 h 1529"/>
                  <a:gd name="T22" fmla="*/ 13 w 327"/>
                  <a:gd name="T23" fmla="*/ 8 h 1529"/>
                  <a:gd name="T24" fmla="*/ 13 w 327"/>
                  <a:gd name="T25" fmla="*/ 8 h 1529"/>
                  <a:gd name="T26" fmla="*/ 12 w 327"/>
                  <a:gd name="T27" fmla="*/ 8 h 1529"/>
                  <a:gd name="T28" fmla="*/ 12 w 327"/>
                  <a:gd name="T29" fmla="*/ 9 h 1529"/>
                  <a:gd name="T30" fmla="*/ 11 w 327"/>
                  <a:gd name="T31" fmla="*/ 9 h 1529"/>
                  <a:gd name="T32" fmla="*/ 11 w 327"/>
                  <a:gd name="T33" fmla="*/ 9 h 1529"/>
                  <a:gd name="T34" fmla="*/ 10 w 327"/>
                  <a:gd name="T35" fmla="*/ 9 h 1529"/>
                  <a:gd name="T36" fmla="*/ 9 w 327"/>
                  <a:gd name="T37" fmla="*/ 9 h 1529"/>
                  <a:gd name="T38" fmla="*/ 8 w 327"/>
                  <a:gd name="T39" fmla="*/ 11 h 1529"/>
                  <a:gd name="T40" fmla="*/ 7 w 327"/>
                  <a:gd name="T41" fmla="*/ 11 h 1529"/>
                  <a:gd name="T42" fmla="*/ 6 w 327"/>
                  <a:gd name="T43" fmla="*/ 11 h 1529"/>
                  <a:gd name="T44" fmla="*/ 5 w 327"/>
                  <a:gd name="T45" fmla="*/ 11 h 1529"/>
                  <a:gd name="T46" fmla="*/ 4 w 327"/>
                  <a:gd name="T47" fmla="*/ 11 h 1529"/>
                  <a:gd name="T48" fmla="*/ 4 w 327"/>
                  <a:gd name="T49" fmla="*/ 11 h 1529"/>
                  <a:gd name="T50" fmla="*/ 4 w 327"/>
                  <a:gd name="T51" fmla="*/ 12 h 1529"/>
                  <a:gd name="T52" fmla="*/ 4 w 327"/>
                  <a:gd name="T53" fmla="*/ 13 h 1529"/>
                  <a:gd name="T54" fmla="*/ 4 w 327"/>
                  <a:gd name="T55" fmla="*/ 13 h 1529"/>
                  <a:gd name="T56" fmla="*/ 0 w 327"/>
                  <a:gd name="T57" fmla="*/ 13 h 152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27"/>
                  <a:gd name="T88" fmla="*/ 0 h 1529"/>
                  <a:gd name="T89" fmla="*/ 327 w 327"/>
                  <a:gd name="T90" fmla="*/ 1529 h 152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27" h="1529">
                    <a:moveTo>
                      <a:pt x="327" y="0"/>
                    </a:moveTo>
                    <a:lnTo>
                      <a:pt x="324" y="129"/>
                    </a:lnTo>
                    <a:lnTo>
                      <a:pt x="318" y="256"/>
                    </a:lnTo>
                    <a:lnTo>
                      <a:pt x="310" y="381"/>
                    </a:lnTo>
                    <a:lnTo>
                      <a:pt x="299" y="501"/>
                    </a:lnTo>
                    <a:lnTo>
                      <a:pt x="293" y="560"/>
                    </a:lnTo>
                    <a:lnTo>
                      <a:pt x="286" y="618"/>
                    </a:lnTo>
                    <a:lnTo>
                      <a:pt x="278" y="675"/>
                    </a:lnTo>
                    <a:lnTo>
                      <a:pt x="270" y="731"/>
                    </a:lnTo>
                    <a:lnTo>
                      <a:pt x="261" y="786"/>
                    </a:lnTo>
                    <a:lnTo>
                      <a:pt x="252" y="839"/>
                    </a:lnTo>
                    <a:lnTo>
                      <a:pt x="242" y="891"/>
                    </a:lnTo>
                    <a:lnTo>
                      <a:pt x="231" y="942"/>
                    </a:lnTo>
                    <a:lnTo>
                      <a:pt x="220" y="992"/>
                    </a:lnTo>
                    <a:lnTo>
                      <a:pt x="209" y="1040"/>
                    </a:lnTo>
                    <a:lnTo>
                      <a:pt x="197" y="1086"/>
                    </a:lnTo>
                    <a:lnTo>
                      <a:pt x="184" y="1131"/>
                    </a:lnTo>
                    <a:lnTo>
                      <a:pt x="171" y="1175"/>
                    </a:lnTo>
                    <a:lnTo>
                      <a:pt x="158" y="1216"/>
                    </a:lnTo>
                    <a:lnTo>
                      <a:pt x="144" y="1256"/>
                    </a:lnTo>
                    <a:lnTo>
                      <a:pt x="130" y="1294"/>
                    </a:lnTo>
                    <a:lnTo>
                      <a:pt x="115" y="1331"/>
                    </a:lnTo>
                    <a:lnTo>
                      <a:pt x="100" y="1365"/>
                    </a:lnTo>
                    <a:lnTo>
                      <a:pt x="84" y="1398"/>
                    </a:lnTo>
                    <a:lnTo>
                      <a:pt x="68" y="1428"/>
                    </a:lnTo>
                    <a:lnTo>
                      <a:pt x="52" y="1457"/>
                    </a:lnTo>
                    <a:lnTo>
                      <a:pt x="35" y="1483"/>
                    </a:lnTo>
                    <a:lnTo>
                      <a:pt x="18" y="1507"/>
                    </a:lnTo>
                    <a:lnTo>
                      <a:pt x="0" y="1529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8" name="Freeform 105"/>
              <p:cNvSpPr/>
              <p:nvPr/>
            </p:nvSpPr>
            <p:spPr bwMode="auto">
              <a:xfrm>
                <a:off x="3928" y="912"/>
                <a:ext cx="60" cy="83"/>
              </a:xfrm>
              <a:custGeom>
                <a:avLst/>
                <a:gdLst>
                  <a:gd name="T0" fmla="*/ 4 w 67"/>
                  <a:gd name="T1" fmla="*/ 3 h 99"/>
                  <a:gd name="T2" fmla="*/ 4 w 67"/>
                  <a:gd name="T3" fmla="*/ 0 h 99"/>
                  <a:gd name="T4" fmla="*/ 0 w 67"/>
                  <a:gd name="T5" fmla="*/ 3 h 99"/>
                  <a:gd name="T6" fmla="*/ 4 w 67"/>
                  <a:gd name="T7" fmla="*/ 3 h 99"/>
                  <a:gd name="T8" fmla="*/ 4 w 67"/>
                  <a:gd name="T9" fmla="*/ 3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99"/>
                  <a:gd name="T17" fmla="*/ 67 w 6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99">
                    <a:moveTo>
                      <a:pt x="67" y="99"/>
                    </a:moveTo>
                    <a:lnTo>
                      <a:pt x="33" y="0"/>
                    </a:lnTo>
                    <a:lnTo>
                      <a:pt x="0" y="99"/>
                    </a:lnTo>
                    <a:lnTo>
                      <a:pt x="33" y="68"/>
                    </a:lnTo>
                    <a:lnTo>
                      <a:pt x="67" y="99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9" name="Freeform 106"/>
              <p:cNvSpPr/>
              <p:nvPr/>
            </p:nvSpPr>
            <p:spPr bwMode="auto">
              <a:xfrm>
                <a:off x="3698" y="2428"/>
                <a:ext cx="302" cy="1290"/>
              </a:xfrm>
              <a:custGeom>
                <a:avLst/>
                <a:gdLst>
                  <a:gd name="T0" fmla="*/ 0 w 337"/>
                  <a:gd name="T1" fmla="*/ 0 h 1539"/>
                  <a:gd name="T2" fmla="*/ 4 w 337"/>
                  <a:gd name="T3" fmla="*/ 3 h 1539"/>
                  <a:gd name="T4" fmla="*/ 4 w 337"/>
                  <a:gd name="T5" fmla="*/ 3 h 1539"/>
                  <a:gd name="T6" fmla="*/ 4 w 337"/>
                  <a:gd name="T7" fmla="*/ 3 h 1539"/>
                  <a:gd name="T8" fmla="*/ 4 w 337"/>
                  <a:gd name="T9" fmla="*/ 3 h 1539"/>
                  <a:gd name="T10" fmla="*/ 4 w 337"/>
                  <a:gd name="T11" fmla="*/ 3 h 1539"/>
                  <a:gd name="T12" fmla="*/ 5 w 337"/>
                  <a:gd name="T13" fmla="*/ 3 h 1539"/>
                  <a:gd name="T14" fmla="*/ 6 w 337"/>
                  <a:gd name="T15" fmla="*/ 3 h 1539"/>
                  <a:gd name="T16" fmla="*/ 7 w 337"/>
                  <a:gd name="T17" fmla="*/ 3 h 1539"/>
                  <a:gd name="T18" fmla="*/ 8 w 337"/>
                  <a:gd name="T19" fmla="*/ 3 h 1539"/>
                  <a:gd name="T20" fmla="*/ 9 w 337"/>
                  <a:gd name="T21" fmla="*/ 3 h 1539"/>
                  <a:gd name="T22" fmla="*/ 10 w 337"/>
                  <a:gd name="T23" fmla="*/ 3 h 1539"/>
                  <a:gd name="T24" fmla="*/ 11 w 337"/>
                  <a:gd name="T25" fmla="*/ 3 h 1539"/>
                  <a:gd name="T26" fmla="*/ 11 w 337"/>
                  <a:gd name="T27" fmla="*/ 4 h 1539"/>
                  <a:gd name="T28" fmla="*/ 12 w 337"/>
                  <a:gd name="T29" fmla="*/ 4 h 1539"/>
                  <a:gd name="T30" fmla="*/ 12 w 337"/>
                  <a:gd name="T31" fmla="*/ 5 h 1539"/>
                  <a:gd name="T32" fmla="*/ 13 w 337"/>
                  <a:gd name="T33" fmla="*/ 5 h 1539"/>
                  <a:gd name="T34" fmla="*/ 13 w 337"/>
                  <a:gd name="T35" fmla="*/ 6 h 1539"/>
                  <a:gd name="T36" fmla="*/ 13 w 337"/>
                  <a:gd name="T37" fmla="*/ 6 h 1539"/>
                  <a:gd name="T38" fmla="*/ 14 w 337"/>
                  <a:gd name="T39" fmla="*/ 7 h 1539"/>
                  <a:gd name="T40" fmla="*/ 14 w 337"/>
                  <a:gd name="T41" fmla="*/ 7 h 1539"/>
                  <a:gd name="T42" fmla="*/ 15 w 337"/>
                  <a:gd name="T43" fmla="*/ 7 h 1539"/>
                  <a:gd name="T44" fmla="*/ 15 w 337"/>
                  <a:gd name="T45" fmla="*/ 8 h 1539"/>
                  <a:gd name="T46" fmla="*/ 16 w 337"/>
                  <a:gd name="T47" fmla="*/ 8 h 1539"/>
                  <a:gd name="T48" fmla="*/ 16 w 337"/>
                  <a:gd name="T49" fmla="*/ 9 h 1539"/>
                  <a:gd name="T50" fmla="*/ 16 w 337"/>
                  <a:gd name="T51" fmla="*/ 9 h 1539"/>
                  <a:gd name="T52" fmla="*/ 17 w 337"/>
                  <a:gd name="T53" fmla="*/ 9 h 1539"/>
                  <a:gd name="T54" fmla="*/ 17 w 337"/>
                  <a:gd name="T55" fmla="*/ 11 h 1539"/>
                  <a:gd name="T56" fmla="*/ 18 w 337"/>
                  <a:gd name="T57" fmla="*/ 11 h 1539"/>
                  <a:gd name="T58" fmla="*/ 18 w 337"/>
                  <a:gd name="T59" fmla="*/ 13 h 15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37"/>
                  <a:gd name="T91" fmla="*/ 0 h 1539"/>
                  <a:gd name="T92" fmla="*/ 337 w 337"/>
                  <a:gd name="T93" fmla="*/ 1539 h 15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37" h="1539">
                    <a:moveTo>
                      <a:pt x="0" y="0"/>
                    </a:moveTo>
                    <a:lnTo>
                      <a:pt x="18" y="21"/>
                    </a:lnTo>
                    <a:lnTo>
                      <a:pt x="36" y="44"/>
                    </a:lnTo>
                    <a:lnTo>
                      <a:pt x="53" y="70"/>
                    </a:lnTo>
                    <a:lnTo>
                      <a:pt x="70" y="98"/>
                    </a:lnTo>
                    <a:lnTo>
                      <a:pt x="86" y="128"/>
                    </a:lnTo>
                    <a:lnTo>
                      <a:pt x="102" y="160"/>
                    </a:lnTo>
                    <a:lnTo>
                      <a:pt x="118" y="194"/>
                    </a:lnTo>
                    <a:lnTo>
                      <a:pt x="133" y="230"/>
                    </a:lnTo>
                    <a:lnTo>
                      <a:pt x="148" y="268"/>
                    </a:lnTo>
                    <a:lnTo>
                      <a:pt x="163" y="307"/>
                    </a:lnTo>
                    <a:lnTo>
                      <a:pt x="176" y="349"/>
                    </a:lnTo>
                    <a:lnTo>
                      <a:pt x="190" y="392"/>
                    </a:lnTo>
                    <a:lnTo>
                      <a:pt x="203" y="438"/>
                    </a:lnTo>
                    <a:lnTo>
                      <a:pt x="215" y="484"/>
                    </a:lnTo>
                    <a:lnTo>
                      <a:pt x="227" y="533"/>
                    </a:lnTo>
                    <a:lnTo>
                      <a:pt x="238" y="582"/>
                    </a:lnTo>
                    <a:lnTo>
                      <a:pt x="249" y="634"/>
                    </a:lnTo>
                    <a:lnTo>
                      <a:pt x="259" y="686"/>
                    </a:lnTo>
                    <a:lnTo>
                      <a:pt x="269" y="740"/>
                    </a:lnTo>
                    <a:lnTo>
                      <a:pt x="278" y="796"/>
                    </a:lnTo>
                    <a:lnTo>
                      <a:pt x="287" y="852"/>
                    </a:lnTo>
                    <a:lnTo>
                      <a:pt x="294" y="910"/>
                    </a:lnTo>
                    <a:lnTo>
                      <a:pt x="302" y="969"/>
                    </a:lnTo>
                    <a:lnTo>
                      <a:pt x="308" y="1029"/>
                    </a:lnTo>
                    <a:lnTo>
                      <a:pt x="314" y="1090"/>
                    </a:lnTo>
                    <a:lnTo>
                      <a:pt x="320" y="1151"/>
                    </a:lnTo>
                    <a:lnTo>
                      <a:pt x="328" y="1278"/>
                    </a:lnTo>
                    <a:lnTo>
                      <a:pt x="334" y="1407"/>
                    </a:lnTo>
                    <a:lnTo>
                      <a:pt x="337" y="1539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0" name="Freeform 107"/>
              <p:cNvSpPr/>
              <p:nvPr/>
            </p:nvSpPr>
            <p:spPr bwMode="auto">
              <a:xfrm>
                <a:off x="3971" y="3693"/>
                <a:ext cx="60" cy="83"/>
              </a:xfrm>
              <a:custGeom>
                <a:avLst/>
                <a:gdLst>
                  <a:gd name="T0" fmla="*/ 0 w 67"/>
                  <a:gd name="T1" fmla="*/ 0 h 99"/>
                  <a:gd name="T2" fmla="*/ 4 w 67"/>
                  <a:gd name="T3" fmla="*/ 3 h 99"/>
                  <a:gd name="T4" fmla="*/ 4 w 67"/>
                  <a:gd name="T5" fmla="*/ 0 h 99"/>
                  <a:gd name="T6" fmla="*/ 4 w 67"/>
                  <a:gd name="T7" fmla="*/ 3 h 99"/>
                  <a:gd name="T8" fmla="*/ 0 w 6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99"/>
                  <a:gd name="T17" fmla="*/ 67 w 6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1" name="Freeform 108"/>
              <p:cNvSpPr/>
              <p:nvPr/>
            </p:nvSpPr>
            <p:spPr bwMode="auto">
              <a:xfrm>
                <a:off x="3742" y="1866"/>
                <a:ext cx="992" cy="414"/>
              </a:xfrm>
              <a:custGeom>
                <a:avLst/>
                <a:gdLst>
                  <a:gd name="T0" fmla="*/ 60 w 1105"/>
                  <a:gd name="T1" fmla="*/ 0 h 494"/>
                  <a:gd name="T2" fmla="*/ 58 w 1105"/>
                  <a:gd name="T3" fmla="*/ 3 h 494"/>
                  <a:gd name="T4" fmla="*/ 54 w 1105"/>
                  <a:gd name="T5" fmla="*/ 3 h 494"/>
                  <a:gd name="T6" fmla="*/ 50 w 1105"/>
                  <a:gd name="T7" fmla="*/ 3 h 494"/>
                  <a:gd name="T8" fmla="*/ 48 w 1105"/>
                  <a:gd name="T9" fmla="*/ 3 h 494"/>
                  <a:gd name="T10" fmla="*/ 43 w 1105"/>
                  <a:gd name="T11" fmla="*/ 3 h 494"/>
                  <a:gd name="T12" fmla="*/ 39 w 1105"/>
                  <a:gd name="T13" fmla="*/ 3 h 494"/>
                  <a:gd name="T14" fmla="*/ 35 w 1105"/>
                  <a:gd name="T15" fmla="*/ 3 h 494"/>
                  <a:gd name="T16" fmla="*/ 31 w 1105"/>
                  <a:gd name="T17" fmla="*/ 3 h 494"/>
                  <a:gd name="T18" fmla="*/ 28 w 1105"/>
                  <a:gd name="T19" fmla="*/ 3 h 494"/>
                  <a:gd name="T20" fmla="*/ 25 w 1105"/>
                  <a:gd name="T21" fmla="*/ 3 h 494"/>
                  <a:gd name="T22" fmla="*/ 20 w 1105"/>
                  <a:gd name="T23" fmla="*/ 4 h 494"/>
                  <a:gd name="T24" fmla="*/ 16 w 1105"/>
                  <a:gd name="T25" fmla="*/ 4 h 494"/>
                  <a:gd name="T26" fmla="*/ 13 w 1105"/>
                  <a:gd name="T27" fmla="*/ 4 h 494"/>
                  <a:gd name="T28" fmla="*/ 11 w 1105"/>
                  <a:gd name="T29" fmla="*/ 4 h 494"/>
                  <a:gd name="T30" fmla="*/ 9 w 1105"/>
                  <a:gd name="T31" fmla="*/ 4 h 494"/>
                  <a:gd name="T32" fmla="*/ 6 w 1105"/>
                  <a:gd name="T33" fmla="*/ 4 h 494"/>
                  <a:gd name="T34" fmla="*/ 4 w 1105"/>
                  <a:gd name="T35" fmla="*/ 4 h 494"/>
                  <a:gd name="T36" fmla="*/ 4 w 1105"/>
                  <a:gd name="T37" fmla="*/ 4 h 494"/>
                  <a:gd name="T38" fmla="*/ 0 w 1105"/>
                  <a:gd name="T39" fmla="*/ 4 h 49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05"/>
                  <a:gd name="T61" fmla="*/ 0 h 494"/>
                  <a:gd name="T62" fmla="*/ 1105 w 1105"/>
                  <a:gd name="T63" fmla="*/ 494 h 49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05" h="494">
                    <a:moveTo>
                      <a:pt x="1105" y="0"/>
                    </a:moveTo>
                    <a:lnTo>
                      <a:pt x="1048" y="58"/>
                    </a:lnTo>
                    <a:lnTo>
                      <a:pt x="989" y="112"/>
                    </a:lnTo>
                    <a:lnTo>
                      <a:pt x="927" y="163"/>
                    </a:lnTo>
                    <a:lnTo>
                      <a:pt x="864" y="211"/>
                    </a:lnTo>
                    <a:lnTo>
                      <a:pt x="799" y="255"/>
                    </a:lnTo>
                    <a:lnTo>
                      <a:pt x="732" y="296"/>
                    </a:lnTo>
                    <a:lnTo>
                      <a:pt x="664" y="333"/>
                    </a:lnTo>
                    <a:lnTo>
                      <a:pt x="595" y="366"/>
                    </a:lnTo>
                    <a:lnTo>
                      <a:pt x="524" y="395"/>
                    </a:lnTo>
                    <a:lnTo>
                      <a:pt x="451" y="421"/>
                    </a:lnTo>
                    <a:lnTo>
                      <a:pt x="378" y="443"/>
                    </a:lnTo>
                    <a:lnTo>
                      <a:pt x="304" y="461"/>
                    </a:lnTo>
                    <a:lnTo>
                      <a:pt x="229" y="476"/>
                    </a:lnTo>
                    <a:lnTo>
                      <a:pt x="191" y="481"/>
                    </a:lnTo>
                    <a:lnTo>
                      <a:pt x="153" y="486"/>
                    </a:lnTo>
                    <a:lnTo>
                      <a:pt x="115" y="489"/>
                    </a:lnTo>
                    <a:lnTo>
                      <a:pt x="77" y="492"/>
                    </a:lnTo>
                    <a:lnTo>
                      <a:pt x="39" y="494"/>
                    </a:lnTo>
                    <a:lnTo>
                      <a:pt x="0" y="494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2" name="Freeform 109"/>
              <p:cNvSpPr/>
              <p:nvPr/>
            </p:nvSpPr>
            <p:spPr bwMode="auto">
              <a:xfrm>
                <a:off x="4694" y="1825"/>
                <a:ext cx="81" cy="80"/>
              </a:xfrm>
              <a:custGeom>
                <a:avLst/>
                <a:gdLst>
                  <a:gd name="T0" fmla="*/ 4 w 91"/>
                  <a:gd name="T1" fmla="*/ 3 h 96"/>
                  <a:gd name="T2" fmla="*/ 4 w 91"/>
                  <a:gd name="T3" fmla="*/ 0 h 96"/>
                  <a:gd name="T4" fmla="*/ 0 w 91"/>
                  <a:gd name="T5" fmla="*/ 3 h 96"/>
                  <a:gd name="T6" fmla="*/ 4 w 91"/>
                  <a:gd name="T7" fmla="*/ 3 h 96"/>
                  <a:gd name="T8" fmla="*/ 4 w 91"/>
                  <a:gd name="T9" fmla="*/ 3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96"/>
                  <a:gd name="T17" fmla="*/ 91 w 91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96">
                    <a:moveTo>
                      <a:pt x="50" y="96"/>
                    </a:moveTo>
                    <a:lnTo>
                      <a:pt x="91" y="0"/>
                    </a:lnTo>
                    <a:lnTo>
                      <a:pt x="0" y="52"/>
                    </a:lnTo>
                    <a:lnTo>
                      <a:pt x="46" y="51"/>
                    </a:lnTo>
                    <a:lnTo>
                      <a:pt x="50" y="96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3" name="Freeform 110"/>
              <p:cNvSpPr/>
              <p:nvPr/>
            </p:nvSpPr>
            <p:spPr bwMode="auto">
              <a:xfrm>
                <a:off x="3699" y="2360"/>
                <a:ext cx="993" cy="413"/>
              </a:xfrm>
              <a:custGeom>
                <a:avLst/>
                <a:gdLst>
                  <a:gd name="T0" fmla="*/ 0 w 1106"/>
                  <a:gd name="T1" fmla="*/ 0 h 493"/>
                  <a:gd name="T2" fmla="*/ 4 w 1106"/>
                  <a:gd name="T3" fmla="*/ 1 h 493"/>
                  <a:gd name="T4" fmla="*/ 4 w 1106"/>
                  <a:gd name="T5" fmla="*/ 2 h 493"/>
                  <a:gd name="T6" fmla="*/ 6 w 1106"/>
                  <a:gd name="T7" fmla="*/ 3 h 493"/>
                  <a:gd name="T8" fmla="*/ 9 w 1106"/>
                  <a:gd name="T9" fmla="*/ 3 h 493"/>
                  <a:gd name="T10" fmla="*/ 11 w 1106"/>
                  <a:gd name="T11" fmla="*/ 3 h 493"/>
                  <a:gd name="T12" fmla="*/ 13 w 1106"/>
                  <a:gd name="T13" fmla="*/ 3 h 493"/>
                  <a:gd name="T14" fmla="*/ 16 w 1106"/>
                  <a:gd name="T15" fmla="*/ 3 h 493"/>
                  <a:gd name="T16" fmla="*/ 20 w 1106"/>
                  <a:gd name="T17" fmla="*/ 3 h 493"/>
                  <a:gd name="T18" fmla="*/ 25 w 1106"/>
                  <a:gd name="T19" fmla="*/ 3 h 493"/>
                  <a:gd name="T20" fmla="*/ 28 w 1106"/>
                  <a:gd name="T21" fmla="*/ 3 h 493"/>
                  <a:gd name="T22" fmla="*/ 32 w 1106"/>
                  <a:gd name="T23" fmla="*/ 3 h 493"/>
                  <a:gd name="T24" fmla="*/ 36 w 1106"/>
                  <a:gd name="T25" fmla="*/ 3 h 493"/>
                  <a:gd name="T26" fmla="*/ 39 w 1106"/>
                  <a:gd name="T27" fmla="*/ 3 h 493"/>
                  <a:gd name="T28" fmla="*/ 43 w 1106"/>
                  <a:gd name="T29" fmla="*/ 3 h 493"/>
                  <a:gd name="T30" fmla="*/ 48 w 1106"/>
                  <a:gd name="T31" fmla="*/ 3 h 493"/>
                  <a:gd name="T32" fmla="*/ 50 w 1106"/>
                  <a:gd name="T33" fmla="*/ 3 h 493"/>
                  <a:gd name="T34" fmla="*/ 54 w 1106"/>
                  <a:gd name="T35" fmla="*/ 3 h 493"/>
                  <a:gd name="T36" fmla="*/ 58 w 1106"/>
                  <a:gd name="T37" fmla="*/ 4 h 493"/>
                  <a:gd name="T38" fmla="*/ 60 w 1106"/>
                  <a:gd name="T39" fmla="*/ 4 h 4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06"/>
                  <a:gd name="T61" fmla="*/ 0 h 493"/>
                  <a:gd name="T62" fmla="*/ 1106 w 1106"/>
                  <a:gd name="T63" fmla="*/ 493 h 4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06" h="493">
                    <a:moveTo>
                      <a:pt x="0" y="0"/>
                    </a:moveTo>
                    <a:lnTo>
                      <a:pt x="39" y="1"/>
                    </a:lnTo>
                    <a:lnTo>
                      <a:pt x="77" y="2"/>
                    </a:lnTo>
                    <a:lnTo>
                      <a:pt x="115" y="5"/>
                    </a:lnTo>
                    <a:lnTo>
                      <a:pt x="153" y="8"/>
                    </a:lnTo>
                    <a:lnTo>
                      <a:pt x="191" y="13"/>
                    </a:lnTo>
                    <a:lnTo>
                      <a:pt x="229" y="18"/>
                    </a:lnTo>
                    <a:lnTo>
                      <a:pt x="304" y="33"/>
                    </a:lnTo>
                    <a:lnTo>
                      <a:pt x="378" y="51"/>
                    </a:lnTo>
                    <a:lnTo>
                      <a:pt x="452" y="73"/>
                    </a:lnTo>
                    <a:lnTo>
                      <a:pt x="524" y="98"/>
                    </a:lnTo>
                    <a:lnTo>
                      <a:pt x="595" y="128"/>
                    </a:lnTo>
                    <a:lnTo>
                      <a:pt x="665" y="161"/>
                    </a:lnTo>
                    <a:lnTo>
                      <a:pt x="733" y="198"/>
                    </a:lnTo>
                    <a:lnTo>
                      <a:pt x="800" y="239"/>
                    </a:lnTo>
                    <a:lnTo>
                      <a:pt x="865" y="283"/>
                    </a:lnTo>
                    <a:lnTo>
                      <a:pt x="928" y="330"/>
                    </a:lnTo>
                    <a:lnTo>
                      <a:pt x="990" y="381"/>
                    </a:lnTo>
                    <a:lnTo>
                      <a:pt x="1049" y="435"/>
                    </a:lnTo>
                    <a:lnTo>
                      <a:pt x="1106" y="493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4" name="Freeform 111"/>
              <p:cNvSpPr/>
              <p:nvPr/>
            </p:nvSpPr>
            <p:spPr bwMode="auto">
              <a:xfrm>
                <a:off x="4652" y="2735"/>
                <a:ext cx="81" cy="80"/>
              </a:xfrm>
              <a:custGeom>
                <a:avLst/>
                <a:gdLst>
                  <a:gd name="T0" fmla="*/ 0 w 91"/>
                  <a:gd name="T1" fmla="*/ 3 h 96"/>
                  <a:gd name="T2" fmla="*/ 4 w 91"/>
                  <a:gd name="T3" fmla="*/ 3 h 96"/>
                  <a:gd name="T4" fmla="*/ 4 w 91"/>
                  <a:gd name="T5" fmla="*/ 0 h 96"/>
                  <a:gd name="T6" fmla="*/ 4 w 91"/>
                  <a:gd name="T7" fmla="*/ 3 h 96"/>
                  <a:gd name="T8" fmla="*/ 0 w 91"/>
                  <a:gd name="T9" fmla="*/ 3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96"/>
                  <a:gd name="T17" fmla="*/ 91 w 91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96">
                    <a:moveTo>
                      <a:pt x="0" y="45"/>
                    </a:moveTo>
                    <a:lnTo>
                      <a:pt x="91" y="96"/>
                    </a:lnTo>
                    <a:lnTo>
                      <a:pt x="49" y="0"/>
                    </a:lnTo>
                    <a:lnTo>
                      <a:pt x="46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5" name="Freeform 112"/>
              <p:cNvSpPr/>
              <p:nvPr/>
            </p:nvSpPr>
            <p:spPr bwMode="auto">
              <a:xfrm>
                <a:off x="4903" y="2292"/>
                <a:ext cx="89" cy="56"/>
              </a:xfrm>
              <a:custGeom>
                <a:avLst/>
                <a:gdLst>
                  <a:gd name="T0" fmla="*/ 0 w 99"/>
                  <a:gd name="T1" fmla="*/ 3 h 67"/>
                  <a:gd name="T2" fmla="*/ 5 w 99"/>
                  <a:gd name="T3" fmla="*/ 3 h 67"/>
                  <a:gd name="T4" fmla="*/ 0 w 99"/>
                  <a:gd name="T5" fmla="*/ 0 h 67"/>
                  <a:gd name="T6" fmla="*/ 4 w 99"/>
                  <a:gd name="T7" fmla="*/ 3 h 67"/>
                  <a:gd name="T8" fmla="*/ 0 w 99"/>
                  <a:gd name="T9" fmla="*/ 3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67"/>
                  <a:gd name="T17" fmla="*/ 99 w 9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6" name="Freeform 113"/>
              <p:cNvSpPr/>
              <p:nvPr/>
            </p:nvSpPr>
            <p:spPr bwMode="auto">
              <a:xfrm>
                <a:off x="2538" y="2405"/>
                <a:ext cx="1025" cy="282"/>
              </a:xfrm>
              <a:custGeom>
                <a:avLst/>
                <a:gdLst>
                  <a:gd name="T0" fmla="*/ 25 w 1182"/>
                  <a:gd name="T1" fmla="*/ 0 h 261"/>
                  <a:gd name="T2" fmla="*/ 23 w 1182"/>
                  <a:gd name="T3" fmla="*/ 251 h 261"/>
                  <a:gd name="T4" fmla="*/ 23 w 1182"/>
                  <a:gd name="T5" fmla="*/ 487 h 261"/>
                  <a:gd name="T6" fmla="*/ 23 w 1182"/>
                  <a:gd name="T7" fmla="*/ 700 h 261"/>
                  <a:gd name="T8" fmla="*/ 22 w 1182"/>
                  <a:gd name="T9" fmla="*/ 914 h 261"/>
                  <a:gd name="T10" fmla="*/ 20 w 1182"/>
                  <a:gd name="T11" fmla="*/ 1102 h 261"/>
                  <a:gd name="T12" fmla="*/ 20 w 1182"/>
                  <a:gd name="T13" fmla="*/ 1283 h 261"/>
                  <a:gd name="T14" fmla="*/ 19 w 1182"/>
                  <a:gd name="T15" fmla="*/ 1425 h 261"/>
                  <a:gd name="T16" fmla="*/ 17 w 1182"/>
                  <a:gd name="T17" fmla="*/ 1571 h 261"/>
                  <a:gd name="T18" fmla="*/ 17 w 1182"/>
                  <a:gd name="T19" fmla="*/ 1697 h 261"/>
                  <a:gd name="T20" fmla="*/ 15 w 1182"/>
                  <a:gd name="T21" fmla="*/ 1798 h 261"/>
                  <a:gd name="T22" fmla="*/ 15 w 1182"/>
                  <a:gd name="T23" fmla="*/ 1898 h 261"/>
                  <a:gd name="T24" fmla="*/ 13 w 1182"/>
                  <a:gd name="T25" fmla="*/ 1978 h 261"/>
                  <a:gd name="T26" fmla="*/ 13 w 1182"/>
                  <a:gd name="T27" fmla="*/ 2044 h 261"/>
                  <a:gd name="T28" fmla="*/ 11 w 1182"/>
                  <a:gd name="T29" fmla="*/ 2070 h 261"/>
                  <a:gd name="T30" fmla="*/ 10 w 1182"/>
                  <a:gd name="T31" fmla="*/ 2099 h 261"/>
                  <a:gd name="T32" fmla="*/ 10 w 1182"/>
                  <a:gd name="T33" fmla="*/ 2118 h 261"/>
                  <a:gd name="T34" fmla="*/ 9 w 1182"/>
                  <a:gd name="T35" fmla="*/ 2099 h 261"/>
                  <a:gd name="T36" fmla="*/ 8 w 1182"/>
                  <a:gd name="T37" fmla="*/ 2057 h 261"/>
                  <a:gd name="T38" fmla="*/ 6 w 1182"/>
                  <a:gd name="T39" fmla="*/ 2001 h 261"/>
                  <a:gd name="T40" fmla="*/ 5 w 1182"/>
                  <a:gd name="T41" fmla="*/ 1915 h 261"/>
                  <a:gd name="T42" fmla="*/ 3 w 1182"/>
                  <a:gd name="T43" fmla="*/ 1814 h 261"/>
                  <a:gd name="T44" fmla="*/ 3 w 1182"/>
                  <a:gd name="T45" fmla="*/ 1688 h 261"/>
                  <a:gd name="T46" fmla="*/ 3 w 1182"/>
                  <a:gd name="T47" fmla="*/ 1525 h 261"/>
                  <a:gd name="T48" fmla="*/ 0 w 1182"/>
                  <a:gd name="T49" fmla="*/ 1365 h 2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182"/>
                  <a:gd name="T76" fmla="*/ 0 h 261"/>
                  <a:gd name="T77" fmla="*/ 1182 w 1182"/>
                  <a:gd name="T78" fmla="*/ 261 h 26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182" h="261">
                    <a:moveTo>
                      <a:pt x="1182" y="0"/>
                    </a:moveTo>
                    <a:lnTo>
                      <a:pt x="1141" y="31"/>
                    </a:lnTo>
                    <a:lnTo>
                      <a:pt x="1100" y="60"/>
                    </a:lnTo>
                    <a:lnTo>
                      <a:pt x="1057" y="87"/>
                    </a:lnTo>
                    <a:lnTo>
                      <a:pt x="1014" y="113"/>
                    </a:lnTo>
                    <a:lnTo>
                      <a:pt x="970" y="136"/>
                    </a:lnTo>
                    <a:lnTo>
                      <a:pt x="925" y="157"/>
                    </a:lnTo>
                    <a:lnTo>
                      <a:pt x="880" y="177"/>
                    </a:lnTo>
                    <a:lnTo>
                      <a:pt x="834" y="194"/>
                    </a:lnTo>
                    <a:lnTo>
                      <a:pt x="787" y="210"/>
                    </a:lnTo>
                    <a:lnTo>
                      <a:pt x="740" y="223"/>
                    </a:lnTo>
                    <a:lnTo>
                      <a:pt x="693" y="235"/>
                    </a:lnTo>
                    <a:lnTo>
                      <a:pt x="645" y="244"/>
                    </a:lnTo>
                    <a:lnTo>
                      <a:pt x="597" y="252"/>
                    </a:lnTo>
                    <a:lnTo>
                      <a:pt x="549" y="257"/>
                    </a:lnTo>
                    <a:lnTo>
                      <a:pt x="500" y="260"/>
                    </a:lnTo>
                    <a:lnTo>
                      <a:pt x="451" y="261"/>
                    </a:lnTo>
                    <a:lnTo>
                      <a:pt x="393" y="260"/>
                    </a:lnTo>
                    <a:lnTo>
                      <a:pt x="336" y="255"/>
                    </a:lnTo>
                    <a:lnTo>
                      <a:pt x="279" y="248"/>
                    </a:lnTo>
                    <a:lnTo>
                      <a:pt x="222" y="237"/>
                    </a:lnTo>
                    <a:lnTo>
                      <a:pt x="165" y="224"/>
                    </a:lnTo>
                    <a:lnTo>
                      <a:pt x="110" y="208"/>
                    </a:lnTo>
                    <a:lnTo>
                      <a:pt x="54" y="190"/>
                    </a:lnTo>
                    <a:lnTo>
                      <a:pt x="0" y="168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7" name="Freeform 114"/>
              <p:cNvSpPr/>
              <p:nvPr/>
            </p:nvSpPr>
            <p:spPr bwMode="auto">
              <a:xfrm>
                <a:off x="2544" y="2564"/>
                <a:ext cx="90" cy="76"/>
              </a:xfrm>
              <a:custGeom>
                <a:avLst/>
                <a:gdLst>
                  <a:gd name="T0" fmla="*/ 3 w 104"/>
                  <a:gd name="T1" fmla="*/ 63 h 71"/>
                  <a:gd name="T2" fmla="*/ 0 w 104"/>
                  <a:gd name="T3" fmla="*/ 0 h 71"/>
                  <a:gd name="T4" fmla="*/ 3 w 104"/>
                  <a:gd name="T5" fmla="*/ 449 h 71"/>
                  <a:gd name="T6" fmla="*/ 3 w 104"/>
                  <a:gd name="T7" fmla="*/ 174 h 71"/>
                  <a:gd name="T8" fmla="*/ 3 w 104"/>
                  <a:gd name="T9" fmla="*/ 63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71"/>
                  <a:gd name="T17" fmla="*/ 104 w 104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71">
                    <a:moveTo>
                      <a:pt x="104" y="10"/>
                    </a:moveTo>
                    <a:lnTo>
                      <a:pt x="0" y="0"/>
                    </a:lnTo>
                    <a:lnTo>
                      <a:pt x="76" y="71"/>
                    </a:lnTo>
                    <a:lnTo>
                      <a:pt x="62" y="28"/>
                    </a:lnTo>
                    <a:lnTo>
                      <a:pt x="104" y="1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8" name="Freeform 115"/>
              <p:cNvSpPr/>
              <p:nvPr/>
            </p:nvSpPr>
            <p:spPr bwMode="auto">
              <a:xfrm>
                <a:off x="2098" y="917"/>
                <a:ext cx="1551" cy="1291"/>
              </a:xfrm>
              <a:custGeom>
                <a:avLst/>
                <a:gdLst>
                  <a:gd name="T0" fmla="*/ 1 w 1680"/>
                  <a:gd name="T1" fmla="*/ 13 h 1539"/>
                  <a:gd name="T2" fmla="*/ 1 w 1680"/>
                  <a:gd name="T3" fmla="*/ 12 h 1539"/>
                  <a:gd name="T4" fmla="*/ 6 w 1680"/>
                  <a:gd name="T5" fmla="*/ 11 h 1539"/>
                  <a:gd name="T6" fmla="*/ 6 w 1680"/>
                  <a:gd name="T7" fmla="*/ 9 h 1539"/>
                  <a:gd name="T8" fmla="*/ 6 w 1680"/>
                  <a:gd name="T9" fmla="*/ 8 h 1539"/>
                  <a:gd name="T10" fmla="*/ 10 w 1680"/>
                  <a:gd name="T11" fmla="*/ 7 h 1539"/>
                  <a:gd name="T12" fmla="*/ 15 w 1680"/>
                  <a:gd name="T13" fmla="*/ 6 h 1539"/>
                  <a:gd name="T14" fmla="*/ 18 w 1680"/>
                  <a:gd name="T15" fmla="*/ 5 h 1539"/>
                  <a:gd name="T16" fmla="*/ 26 w 1680"/>
                  <a:gd name="T17" fmla="*/ 4 h 1539"/>
                  <a:gd name="T18" fmla="*/ 32 w 1680"/>
                  <a:gd name="T19" fmla="*/ 3 h 1539"/>
                  <a:gd name="T20" fmla="*/ 39 w 1680"/>
                  <a:gd name="T21" fmla="*/ 3 h 1539"/>
                  <a:gd name="T22" fmla="*/ 47 w 1680"/>
                  <a:gd name="T23" fmla="*/ 3 h 1539"/>
                  <a:gd name="T24" fmla="*/ 56 w 1680"/>
                  <a:gd name="T25" fmla="*/ 3 h 1539"/>
                  <a:gd name="T26" fmla="*/ 64 w 1680"/>
                  <a:gd name="T27" fmla="*/ 3 h 1539"/>
                  <a:gd name="T28" fmla="*/ 72 w 1680"/>
                  <a:gd name="T29" fmla="*/ 3 h 1539"/>
                  <a:gd name="T30" fmla="*/ 83 w 1680"/>
                  <a:gd name="T31" fmla="*/ 3 h 1539"/>
                  <a:gd name="T32" fmla="*/ 92 w 1680"/>
                  <a:gd name="T33" fmla="*/ 2 h 1539"/>
                  <a:gd name="T34" fmla="*/ 102 w 1680"/>
                  <a:gd name="T35" fmla="*/ 2 h 1539"/>
                  <a:gd name="T36" fmla="*/ 113 w 1680"/>
                  <a:gd name="T37" fmla="*/ 3 h 1539"/>
                  <a:gd name="T38" fmla="*/ 122 w 1680"/>
                  <a:gd name="T39" fmla="*/ 3 h 1539"/>
                  <a:gd name="T40" fmla="*/ 129 w 1680"/>
                  <a:gd name="T41" fmla="*/ 3 h 1539"/>
                  <a:gd name="T42" fmla="*/ 138 w 1680"/>
                  <a:gd name="T43" fmla="*/ 3 h 1539"/>
                  <a:gd name="T44" fmla="*/ 149 w 1680"/>
                  <a:gd name="T45" fmla="*/ 3 h 1539"/>
                  <a:gd name="T46" fmla="*/ 156 w 1680"/>
                  <a:gd name="T47" fmla="*/ 3 h 1539"/>
                  <a:gd name="T48" fmla="*/ 161 w 1680"/>
                  <a:gd name="T49" fmla="*/ 3 h 1539"/>
                  <a:gd name="T50" fmla="*/ 169 w 1680"/>
                  <a:gd name="T51" fmla="*/ 4 h 1539"/>
                  <a:gd name="T52" fmla="*/ 174 w 1680"/>
                  <a:gd name="T53" fmla="*/ 5 h 1539"/>
                  <a:gd name="T54" fmla="*/ 182 w 1680"/>
                  <a:gd name="T55" fmla="*/ 6 h 1539"/>
                  <a:gd name="T56" fmla="*/ 184 w 1680"/>
                  <a:gd name="T57" fmla="*/ 7 h 1539"/>
                  <a:gd name="T58" fmla="*/ 189 w 1680"/>
                  <a:gd name="T59" fmla="*/ 8 h 1539"/>
                  <a:gd name="T60" fmla="*/ 191 w 1680"/>
                  <a:gd name="T61" fmla="*/ 9 h 1539"/>
                  <a:gd name="T62" fmla="*/ 194 w 1680"/>
                  <a:gd name="T63" fmla="*/ 11 h 1539"/>
                  <a:gd name="T64" fmla="*/ 194 w 1680"/>
                  <a:gd name="T65" fmla="*/ 12 h 1539"/>
                  <a:gd name="T66" fmla="*/ 194 w 1680"/>
                  <a:gd name="T67" fmla="*/ 13 h 153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80"/>
                  <a:gd name="T103" fmla="*/ 0 h 1539"/>
                  <a:gd name="T104" fmla="*/ 1680 w 1680"/>
                  <a:gd name="T105" fmla="*/ 1539 h 153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80" h="1539">
                    <a:moveTo>
                      <a:pt x="2" y="1539"/>
                    </a:moveTo>
                    <a:lnTo>
                      <a:pt x="1" y="1493"/>
                    </a:lnTo>
                    <a:lnTo>
                      <a:pt x="0" y="1447"/>
                    </a:lnTo>
                    <a:lnTo>
                      <a:pt x="1" y="1373"/>
                    </a:lnTo>
                    <a:lnTo>
                      <a:pt x="4" y="1299"/>
                    </a:lnTo>
                    <a:lnTo>
                      <a:pt x="10" y="1227"/>
                    </a:lnTo>
                    <a:lnTo>
                      <a:pt x="17" y="1155"/>
                    </a:lnTo>
                    <a:lnTo>
                      <a:pt x="26" y="1085"/>
                    </a:lnTo>
                    <a:lnTo>
                      <a:pt x="38" y="1017"/>
                    </a:lnTo>
                    <a:lnTo>
                      <a:pt x="51" y="950"/>
                    </a:lnTo>
                    <a:lnTo>
                      <a:pt x="66" y="884"/>
                    </a:lnTo>
                    <a:lnTo>
                      <a:pt x="83" y="820"/>
                    </a:lnTo>
                    <a:lnTo>
                      <a:pt x="101" y="757"/>
                    </a:lnTo>
                    <a:lnTo>
                      <a:pt x="122" y="697"/>
                    </a:lnTo>
                    <a:lnTo>
                      <a:pt x="143" y="638"/>
                    </a:lnTo>
                    <a:lnTo>
                      <a:pt x="167" y="581"/>
                    </a:lnTo>
                    <a:lnTo>
                      <a:pt x="192" y="527"/>
                    </a:lnTo>
                    <a:lnTo>
                      <a:pt x="218" y="474"/>
                    </a:lnTo>
                    <a:lnTo>
                      <a:pt x="246" y="424"/>
                    </a:lnTo>
                    <a:lnTo>
                      <a:pt x="275" y="376"/>
                    </a:lnTo>
                    <a:lnTo>
                      <a:pt x="306" y="331"/>
                    </a:lnTo>
                    <a:lnTo>
                      <a:pt x="337" y="288"/>
                    </a:lnTo>
                    <a:lnTo>
                      <a:pt x="370" y="247"/>
                    </a:lnTo>
                    <a:lnTo>
                      <a:pt x="404" y="210"/>
                    </a:lnTo>
                    <a:lnTo>
                      <a:pt x="440" y="175"/>
                    </a:lnTo>
                    <a:lnTo>
                      <a:pt x="476" y="143"/>
                    </a:lnTo>
                    <a:lnTo>
                      <a:pt x="513" y="114"/>
                    </a:lnTo>
                    <a:lnTo>
                      <a:pt x="551" y="88"/>
                    </a:lnTo>
                    <a:lnTo>
                      <a:pt x="590" y="65"/>
                    </a:lnTo>
                    <a:lnTo>
                      <a:pt x="630" y="46"/>
                    </a:lnTo>
                    <a:lnTo>
                      <a:pt x="671" y="29"/>
                    </a:lnTo>
                    <a:lnTo>
                      <a:pt x="712" y="17"/>
                    </a:lnTo>
                    <a:lnTo>
                      <a:pt x="754" y="8"/>
                    </a:lnTo>
                    <a:lnTo>
                      <a:pt x="797" y="2"/>
                    </a:lnTo>
                    <a:lnTo>
                      <a:pt x="840" y="0"/>
                    </a:lnTo>
                    <a:lnTo>
                      <a:pt x="883" y="2"/>
                    </a:lnTo>
                    <a:lnTo>
                      <a:pt x="926" y="8"/>
                    </a:lnTo>
                    <a:lnTo>
                      <a:pt x="968" y="17"/>
                    </a:lnTo>
                    <a:lnTo>
                      <a:pt x="1009" y="29"/>
                    </a:lnTo>
                    <a:lnTo>
                      <a:pt x="1050" y="46"/>
                    </a:lnTo>
                    <a:lnTo>
                      <a:pt x="1090" y="65"/>
                    </a:lnTo>
                    <a:lnTo>
                      <a:pt x="1129" y="88"/>
                    </a:lnTo>
                    <a:lnTo>
                      <a:pt x="1167" y="114"/>
                    </a:lnTo>
                    <a:lnTo>
                      <a:pt x="1204" y="143"/>
                    </a:lnTo>
                    <a:lnTo>
                      <a:pt x="1240" y="175"/>
                    </a:lnTo>
                    <a:lnTo>
                      <a:pt x="1276" y="210"/>
                    </a:lnTo>
                    <a:lnTo>
                      <a:pt x="1310" y="247"/>
                    </a:lnTo>
                    <a:lnTo>
                      <a:pt x="1343" y="288"/>
                    </a:lnTo>
                    <a:lnTo>
                      <a:pt x="1374" y="331"/>
                    </a:lnTo>
                    <a:lnTo>
                      <a:pt x="1405" y="376"/>
                    </a:lnTo>
                    <a:lnTo>
                      <a:pt x="1434" y="424"/>
                    </a:lnTo>
                    <a:lnTo>
                      <a:pt x="1462" y="474"/>
                    </a:lnTo>
                    <a:lnTo>
                      <a:pt x="1488" y="527"/>
                    </a:lnTo>
                    <a:lnTo>
                      <a:pt x="1513" y="581"/>
                    </a:lnTo>
                    <a:lnTo>
                      <a:pt x="1537" y="638"/>
                    </a:lnTo>
                    <a:lnTo>
                      <a:pt x="1558" y="697"/>
                    </a:lnTo>
                    <a:lnTo>
                      <a:pt x="1579" y="757"/>
                    </a:lnTo>
                    <a:lnTo>
                      <a:pt x="1597" y="820"/>
                    </a:lnTo>
                    <a:lnTo>
                      <a:pt x="1614" y="884"/>
                    </a:lnTo>
                    <a:lnTo>
                      <a:pt x="1629" y="950"/>
                    </a:lnTo>
                    <a:lnTo>
                      <a:pt x="1642" y="1017"/>
                    </a:lnTo>
                    <a:lnTo>
                      <a:pt x="1654" y="1085"/>
                    </a:lnTo>
                    <a:lnTo>
                      <a:pt x="1663" y="1155"/>
                    </a:lnTo>
                    <a:lnTo>
                      <a:pt x="1670" y="1227"/>
                    </a:lnTo>
                    <a:lnTo>
                      <a:pt x="1676" y="1299"/>
                    </a:lnTo>
                    <a:lnTo>
                      <a:pt x="1679" y="1373"/>
                    </a:lnTo>
                    <a:lnTo>
                      <a:pt x="1680" y="1447"/>
                    </a:lnTo>
                    <a:lnTo>
                      <a:pt x="1680" y="1467"/>
                    </a:lnTo>
                    <a:lnTo>
                      <a:pt x="1680" y="148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9" name="Freeform 116"/>
              <p:cNvSpPr/>
              <p:nvPr/>
            </p:nvSpPr>
            <p:spPr bwMode="auto">
              <a:xfrm>
                <a:off x="2175" y="913"/>
                <a:ext cx="1473" cy="1292"/>
              </a:xfrm>
              <a:custGeom>
                <a:avLst/>
                <a:gdLst>
                  <a:gd name="T0" fmla="*/ 6 w 1603"/>
                  <a:gd name="T1" fmla="*/ 17 h 1488"/>
                  <a:gd name="T2" fmla="*/ 6 w 1603"/>
                  <a:gd name="T3" fmla="*/ 15 h 1488"/>
                  <a:gd name="T4" fmla="*/ 7 w 1603"/>
                  <a:gd name="T5" fmla="*/ 13 h 1488"/>
                  <a:gd name="T6" fmla="*/ 12 w 1603"/>
                  <a:gd name="T7" fmla="*/ 11 h 1488"/>
                  <a:gd name="T8" fmla="*/ 16 w 1603"/>
                  <a:gd name="T9" fmla="*/ 10 h 1488"/>
                  <a:gd name="T10" fmla="*/ 20 w 1603"/>
                  <a:gd name="T11" fmla="*/ 9 h 1488"/>
                  <a:gd name="T12" fmla="*/ 24 w 1603"/>
                  <a:gd name="T13" fmla="*/ 7 h 1488"/>
                  <a:gd name="T14" fmla="*/ 28 w 1603"/>
                  <a:gd name="T15" fmla="*/ 6 h 1488"/>
                  <a:gd name="T16" fmla="*/ 34 w 1603"/>
                  <a:gd name="T17" fmla="*/ 4 h 1488"/>
                  <a:gd name="T18" fmla="*/ 40 w 1603"/>
                  <a:gd name="T19" fmla="*/ 3 h 1488"/>
                  <a:gd name="T20" fmla="*/ 44 w 1603"/>
                  <a:gd name="T21" fmla="*/ 3 h 1488"/>
                  <a:gd name="T22" fmla="*/ 51 w 1603"/>
                  <a:gd name="T23" fmla="*/ 3 h 1488"/>
                  <a:gd name="T24" fmla="*/ 56 w 1603"/>
                  <a:gd name="T25" fmla="*/ 3 h 1488"/>
                  <a:gd name="T26" fmla="*/ 62 w 1603"/>
                  <a:gd name="T27" fmla="*/ 3 h 1488"/>
                  <a:gd name="T28" fmla="*/ 68 w 1603"/>
                  <a:gd name="T29" fmla="*/ 3 h 1488"/>
                  <a:gd name="T30" fmla="*/ 74 w 1603"/>
                  <a:gd name="T31" fmla="*/ 1 h 1488"/>
                  <a:gd name="T32" fmla="*/ 83 w 1603"/>
                  <a:gd name="T33" fmla="*/ 2 h 1488"/>
                  <a:gd name="T34" fmla="*/ 91 w 1603"/>
                  <a:gd name="T35" fmla="*/ 3 h 1488"/>
                  <a:gd name="T36" fmla="*/ 99 w 1603"/>
                  <a:gd name="T37" fmla="*/ 3 h 1488"/>
                  <a:gd name="T38" fmla="*/ 108 w 1603"/>
                  <a:gd name="T39" fmla="*/ 3 h 1488"/>
                  <a:gd name="T40" fmla="*/ 116 w 1603"/>
                  <a:gd name="T41" fmla="*/ 3 h 1488"/>
                  <a:gd name="T42" fmla="*/ 122 w 1603"/>
                  <a:gd name="T43" fmla="*/ 4 h 1488"/>
                  <a:gd name="T44" fmla="*/ 130 w 1603"/>
                  <a:gd name="T45" fmla="*/ 7 h 1488"/>
                  <a:gd name="T46" fmla="*/ 135 w 1603"/>
                  <a:gd name="T47" fmla="*/ 9 h 1488"/>
                  <a:gd name="T48" fmla="*/ 141 w 1603"/>
                  <a:gd name="T49" fmla="*/ 10 h 1488"/>
                  <a:gd name="T50" fmla="*/ 147 w 1603"/>
                  <a:gd name="T51" fmla="*/ 13 h 1488"/>
                  <a:gd name="T52" fmla="*/ 151 w 1603"/>
                  <a:gd name="T53" fmla="*/ 15 h 1488"/>
                  <a:gd name="T54" fmla="*/ 153 w 1603"/>
                  <a:gd name="T55" fmla="*/ 18 h 1488"/>
                  <a:gd name="T56" fmla="*/ 158 w 1603"/>
                  <a:gd name="T57" fmla="*/ 21 h 1488"/>
                  <a:gd name="T58" fmla="*/ 160 w 1603"/>
                  <a:gd name="T59" fmla="*/ 24 h 1488"/>
                  <a:gd name="T60" fmla="*/ 163 w 1603"/>
                  <a:gd name="T61" fmla="*/ 27 h 1488"/>
                  <a:gd name="T62" fmla="*/ 163 w 1603"/>
                  <a:gd name="T63" fmla="*/ 31 h 1488"/>
                  <a:gd name="T64" fmla="*/ 163 w 1603"/>
                  <a:gd name="T65" fmla="*/ 32 h 14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03"/>
                  <a:gd name="T100" fmla="*/ 0 h 1488"/>
                  <a:gd name="T101" fmla="*/ 1603 w 1603"/>
                  <a:gd name="T102" fmla="*/ 1488 h 148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03" h="1488">
                    <a:moveTo>
                      <a:pt x="0" y="838"/>
                    </a:moveTo>
                    <a:lnTo>
                      <a:pt x="13" y="791"/>
                    </a:lnTo>
                    <a:lnTo>
                      <a:pt x="28" y="745"/>
                    </a:lnTo>
                    <a:lnTo>
                      <a:pt x="43" y="700"/>
                    </a:lnTo>
                    <a:lnTo>
                      <a:pt x="59" y="656"/>
                    </a:lnTo>
                    <a:lnTo>
                      <a:pt x="75" y="613"/>
                    </a:lnTo>
                    <a:lnTo>
                      <a:pt x="93" y="572"/>
                    </a:lnTo>
                    <a:lnTo>
                      <a:pt x="112" y="531"/>
                    </a:lnTo>
                    <a:lnTo>
                      <a:pt x="131" y="492"/>
                    </a:lnTo>
                    <a:lnTo>
                      <a:pt x="151" y="455"/>
                    </a:lnTo>
                    <a:lnTo>
                      <a:pt x="171" y="418"/>
                    </a:lnTo>
                    <a:lnTo>
                      <a:pt x="193" y="383"/>
                    </a:lnTo>
                    <a:lnTo>
                      <a:pt x="215" y="349"/>
                    </a:lnTo>
                    <a:lnTo>
                      <a:pt x="238" y="317"/>
                    </a:lnTo>
                    <a:lnTo>
                      <a:pt x="261" y="286"/>
                    </a:lnTo>
                    <a:lnTo>
                      <a:pt x="285" y="256"/>
                    </a:lnTo>
                    <a:lnTo>
                      <a:pt x="310" y="228"/>
                    </a:lnTo>
                    <a:lnTo>
                      <a:pt x="335" y="202"/>
                    </a:lnTo>
                    <a:lnTo>
                      <a:pt x="360" y="176"/>
                    </a:lnTo>
                    <a:lnTo>
                      <a:pt x="386" y="153"/>
                    </a:lnTo>
                    <a:lnTo>
                      <a:pt x="413" y="131"/>
                    </a:lnTo>
                    <a:lnTo>
                      <a:pt x="440" y="111"/>
                    </a:lnTo>
                    <a:lnTo>
                      <a:pt x="468" y="92"/>
                    </a:lnTo>
                    <a:lnTo>
                      <a:pt x="496" y="75"/>
                    </a:lnTo>
                    <a:lnTo>
                      <a:pt x="524" y="59"/>
                    </a:lnTo>
                    <a:lnTo>
                      <a:pt x="553" y="46"/>
                    </a:lnTo>
                    <a:lnTo>
                      <a:pt x="582" y="34"/>
                    </a:lnTo>
                    <a:lnTo>
                      <a:pt x="612" y="24"/>
                    </a:lnTo>
                    <a:lnTo>
                      <a:pt x="641" y="15"/>
                    </a:lnTo>
                    <a:lnTo>
                      <a:pt x="671" y="9"/>
                    </a:lnTo>
                    <a:lnTo>
                      <a:pt x="702" y="4"/>
                    </a:lnTo>
                    <a:lnTo>
                      <a:pt x="732" y="1"/>
                    </a:lnTo>
                    <a:lnTo>
                      <a:pt x="763" y="0"/>
                    </a:lnTo>
                    <a:lnTo>
                      <a:pt x="806" y="2"/>
                    </a:lnTo>
                    <a:lnTo>
                      <a:pt x="849" y="8"/>
                    </a:lnTo>
                    <a:lnTo>
                      <a:pt x="891" y="17"/>
                    </a:lnTo>
                    <a:lnTo>
                      <a:pt x="932" y="29"/>
                    </a:lnTo>
                    <a:lnTo>
                      <a:pt x="973" y="46"/>
                    </a:lnTo>
                    <a:lnTo>
                      <a:pt x="1013" y="65"/>
                    </a:lnTo>
                    <a:lnTo>
                      <a:pt x="1052" y="88"/>
                    </a:lnTo>
                    <a:lnTo>
                      <a:pt x="1090" y="114"/>
                    </a:lnTo>
                    <a:lnTo>
                      <a:pt x="1127" y="143"/>
                    </a:lnTo>
                    <a:lnTo>
                      <a:pt x="1163" y="175"/>
                    </a:lnTo>
                    <a:lnTo>
                      <a:pt x="1199" y="210"/>
                    </a:lnTo>
                    <a:lnTo>
                      <a:pt x="1233" y="247"/>
                    </a:lnTo>
                    <a:lnTo>
                      <a:pt x="1266" y="288"/>
                    </a:lnTo>
                    <a:lnTo>
                      <a:pt x="1297" y="331"/>
                    </a:lnTo>
                    <a:lnTo>
                      <a:pt x="1328" y="376"/>
                    </a:lnTo>
                    <a:lnTo>
                      <a:pt x="1357" y="424"/>
                    </a:lnTo>
                    <a:lnTo>
                      <a:pt x="1385" y="474"/>
                    </a:lnTo>
                    <a:lnTo>
                      <a:pt x="1411" y="527"/>
                    </a:lnTo>
                    <a:lnTo>
                      <a:pt x="1436" y="582"/>
                    </a:lnTo>
                    <a:lnTo>
                      <a:pt x="1460" y="638"/>
                    </a:lnTo>
                    <a:lnTo>
                      <a:pt x="1481" y="697"/>
                    </a:lnTo>
                    <a:lnTo>
                      <a:pt x="1502" y="758"/>
                    </a:lnTo>
                    <a:lnTo>
                      <a:pt x="1520" y="820"/>
                    </a:lnTo>
                    <a:lnTo>
                      <a:pt x="1537" y="884"/>
                    </a:lnTo>
                    <a:lnTo>
                      <a:pt x="1552" y="950"/>
                    </a:lnTo>
                    <a:lnTo>
                      <a:pt x="1565" y="1017"/>
                    </a:lnTo>
                    <a:lnTo>
                      <a:pt x="1577" y="1086"/>
                    </a:lnTo>
                    <a:lnTo>
                      <a:pt x="1586" y="1156"/>
                    </a:lnTo>
                    <a:lnTo>
                      <a:pt x="1593" y="1227"/>
                    </a:lnTo>
                    <a:lnTo>
                      <a:pt x="1599" y="1300"/>
                    </a:lnTo>
                    <a:lnTo>
                      <a:pt x="1602" y="1373"/>
                    </a:lnTo>
                    <a:lnTo>
                      <a:pt x="1603" y="1448"/>
                    </a:lnTo>
                    <a:lnTo>
                      <a:pt x="1603" y="1468"/>
                    </a:lnTo>
                    <a:lnTo>
                      <a:pt x="1603" y="1488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0" name="Freeform 117"/>
              <p:cNvSpPr/>
              <p:nvPr/>
            </p:nvSpPr>
            <p:spPr bwMode="auto">
              <a:xfrm>
                <a:off x="2148" y="1632"/>
                <a:ext cx="60" cy="90"/>
              </a:xfrm>
              <a:custGeom>
                <a:avLst/>
                <a:gdLst>
                  <a:gd name="T0" fmla="*/ 0 w 65"/>
                  <a:gd name="T1" fmla="*/ 0 h 104"/>
                  <a:gd name="T2" fmla="*/ 6 w 65"/>
                  <a:gd name="T3" fmla="*/ 3 h 104"/>
                  <a:gd name="T4" fmla="*/ 7 w 65"/>
                  <a:gd name="T5" fmla="*/ 3 h 104"/>
                  <a:gd name="T6" fmla="*/ 6 w 65"/>
                  <a:gd name="T7" fmla="*/ 3 h 104"/>
                  <a:gd name="T8" fmla="*/ 0 w 65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04"/>
                  <a:gd name="T17" fmla="*/ 65 w 65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04">
                    <a:moveTo>
                      <a:pt x="0" y="0"/>
                    </a:moveTo>
                    <a:lnTo>
                      <a:pt x="8" y="104"/>
                    </a:lnTo>
                    <a:lnTo>
                      <a:pt x="65" y="16"/>
                    </a:lnTo>
                    <a:lnTo>
                      <a:pt x="25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1" name="Freeform 118"/>
              <p:cNvSpPr/>
              <p:nvPr/>
            </p:nvSpPr>
            <p:spPr bwMode="auto">
              <a:xfrm>
                <a:off x="2206" y="2199"/>
                <a:ext cx="1323" cy="95"/>
              </a:xfrm>
              <a:custGeom>
                <a:avLst/>
                <a:gdLst>
                  <a:gd name="T0" fmla="*/ 0 w 1473"/>
                  <a:gd name="T1" fmla="*/ 3 h 113"/>
                  <a:gd name="T2" fmla="*/ 4 w 1473"/>
                  <a:gd name="T3" fmla="*/ 3 h 113"/>
                  <a:gd name="T4" fmla="*/ 10 w 1473"/>
                  <a:gd name="T5" fmla="*/ 3 h 113"/>
                  <a:gd name="T6" fmla="*/ 14 w 1473"/>
                  <a:gd name="T7" fmla="*/ 3 h 113"/>
                  <a:gd name="T8" fmla="*/ 20 w 1473"/>
                  <a:gd name="T9" fmla="*/ 3 h 113"/>
                  <a:gd name="T10" fmla="*/ 25 w 1473"/>
                  <a:gd name="T11" fmla="*/ 3 h 113"/>
                  <a:gd name="T12" fmla="*/ 31 w 1473"/>
                  <a:gd name="T13" fmla="*/ 3 h 113"/>
                  <a:gd name="T14" fmla="*/ 36 w 1473"/>
                  <a:gd name="T15" fmla="*/ 2 h 113"/>
                  <a:gd name="T16" fmla="*/ 41 w 1473"/>
                  <a:gd name="T17" fmla="*/ 0 h 113"/>
                  <a:gd name="T18" fmla="*/ 47 w 1473"/>
                  <a:gd name="T19" fmla="*/ 2 h 113"/>
                  <a:gd name="T20" fmla="*/ 52 w 1473"/>
                  <a:gd name="T21" fmla="*/ 3 h 113"/>
                  <a:gd name="T22" fmla="*/ 57 w 1473"/>
                  <a:gd name="T23" fmla="*/ 3 h 113"/>
                  <a:gd name="T24" fmla="*/ 61 w 1473"/>
                  <a:gd name="T25" fmla="*/ 3 h 113"/>
                  <a:gd name="T26" fmla="*/ 67 w 1473"/>
                  <a:gd name="T27" fmla="*/ 3 h 113"/>
                  <a:gd name="T28" fmla="*/ 72 w 1473"/>
                  <a:gd name="T29" fmla="*/ 3 h 113"/>
                  <a:gd name="T30" fmla="*/ 76 w 1473"/>
                  <a:gd name="T31" fmla="*/ 3 h 113"/>
                  <a:gd name="T32" fmla="*/ 81 w 1473"/>
                  <a:gd name="T33" fmla="*/ 3 h 1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73"/>
                  <a:gd name="T52" fmla="*/ 0 h 113"/>
                  <a:gd name="T53" fmla="*/ 1473 w 1473"/>
                  <a:gd name="T54" fmla="*/ 113 h 11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73" h="113">
                    <a:moveTo>
                      <a:pt x="0" y="113"/>
                    </a:moveTo>
                    <a:lnTo>
                      <a:pt x="87" y="87"/>
                    </a:lnTo>
                    <a:lnTo>
                      <a:pt x="176" y="64"/>
                    </a:lnTo>
                    <a:lnTo>
                      <a:pt x="268" y="45"/>
                    </a:lnTo>
                    <a:lnTo>
                      <a:pt x="362" y="29"/>
                    </a:lnTo>
                    <a:lnTo>
                      <a:pt x="457" y="16"/>
                    </a:lnTo>
                    <a:lnTo>
                      <a:pt x="554" y="7"/>
                    </a:lnTo>
                    <a:lnTo>
                      <a:pt x="651" y="2"/>
                    </a:lnTo>
                    <a:lnTo>
                      <a:pt x="750" y="0"/>
                    </a:lnTo>
                    <a:lnTo>
                      <a:pt x="845" y="2"/>
                    </a:lnTo>
                    <a:lnTo>
                      <a:pt x="939" y="7"/>
                    </a:lnTo>
                    <a:lnTo>
                      <a:pt x="1032" y="15"/>
                    </a:lnTo>
                    <a:lnTo>
                      <a:pt x="1124" y="27"/>
                    </a:lnTo>
                    <a:lnTo>
                      <a:pt x="1214" y="41"/>
                    </a:lnTo>
                    <a:lnTo>
                      <a:pt x="1302" y="59"/>
                    </a:lnTo>
                    <a:lnTo>
                      <a:pt x="1389" y="80"/>
                    </a:lnTo>
                    <a:lnTo>
                      <a:pt x="1473" y="104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2" name="Freeform 119"/>
              <p:cNvSpPr/>
              <p:nvPr/>
            </p:nvSpPr>
            <p:spPr bwMode="auto">
              <a:xfrm>
                <a:off x="2208" y="2365"/>
                <a:ext cx="367" cy="106"/>
              </a:xfrm>
              <a:custGeom>
                <a:avLst/>
                <a:gdLst>
                  <a:gd name="T0" fmla="*/ 139 w 381"/>
                  <a:gd name="T1" fmla="*/ 24257 h 86"/>
                  <a:gd name="T2" fmla="*/ 103 w 381"/>
                  <a:gd name="T3" fmla="*/ 19680 h 86"/>
                  <a:gd name="T4" fmla="*/ 67 w 381"/>
                  <a:gd name="T5" fmla="*/ 14193 h 86"/>
                  <a:gd name="T6" fmla="*/ 34 w 381"/>
                  <a:gd name="T7" fmla="*/ 7715 h 86"/>
                  <a:gd name="T8" fmla="*/ 0 w 381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1"/>
                  <a:gd name="T16" fmla="*/ 0 h 86"/>
                  <a:gd name="T17" fmla="*/ 381 w 381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1" h="86">
                    <a:moveTo>
                      <a:pt x="381" y="86"/>
                    </a:moveTo>
                    <a:lnTo>
                      <a:pt x="282" y="70"/>
                    </a:lnTo>
                    <a:lnTo>
                      <a:pt x="185" y="50"/>
                    </a:lnTo>
                    <a:lnTo>
                      <a:pt x="91" y="27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3" name="Freeform 120"/>
              <p:cNvSpPr/>
              <p:nvPr/>
            </p:nvSpPr>
            <p:spPr bwMode="auto">
              <a:xfrm>
                <a:off x="2184" y="2405"/>
                <a:ext cx="350" cy="176"/>
              </a:xfrm>
              <a:custGeom>
                <a:avLst/>
                <a:gdLst>
                  <a:gd name="T0" fmla="*/ 743 w 340"/>
                  <a:gd name="T1" fmla="*/ 3 h 211"/>
                  <a:gd name="T2" fmla="*/ 645 w 340"/>
                  <a:gd name="T3" fmla="*/ 3 h 211"/>
                  <a:gd name="T4" fmla="*/ 548 w 340"/>
                  <a:gd name="T5" fmla="*/ 3 h 211"/>
                  <a:gd name="T6" fmla="*/ 449 w 340"/>
                  <a:gd name="T7" fmla="*/ 3 h 211"/>
                  <a:gd name="T8" fmla="*/ 357 w 340"/>
                  <a:gd name="T9" fmla="*/ 3 h 211"/>
                  <a:gd name="T10" fmla="*/ 267 w 340"/>
                  <a:gd name="T11" fmla="*/ 3 h 211"/>
                  <a:gd name="T12" fmla="*/ 174 w 340"/>
                  <a:gd name="T13" fmla="*/ 3 h 211"/>
                  <a:gd name="T14" fmla="*/ 80 w 340"/>
                  <a:gd name="T15" fmla="*/ 3 h 211"/>
                  <a:gd name="T16" fmla="*/ 0 w 340"/>
                  <a:gd name="T17" fmla="*/ 0 h 2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0"/>
                  <a:gd name="T28" fmla="*/ 0 h 211"/>
                  <a:gd name="T29" fmla="*/ 340 w 340"/>
                  <a:gd name="T30" fmla="*/ 211 h 21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0" h="211">
                    <a:moveTo>
                      <a:pt x="340" y="211"/>
                    </a:moveTo>
                    <a:lnTo>
                      <a:pt x="295" y="191"/>
                    </a:lnTo>
                    <a:lnTo>
                      <a:pt x="250" y="170"/>
                    </a:lnTo>
                    <a:lnTo>
                      <a:pt x="206" y="146"/>
                    </a:lnTo>
                    <a:lnTo>
                      <a:pt x="163" y="121"/>
                    </a:lnTo>
                    <a:lnTo>
                      <a:pt x="121" y="93"/>
                    </a:lnTo>
                    <a:lnTo>
                      <a:pt x="80" y="64"/>
                    </a:lnTo>
                    <a:lnTo>
                      <a:pt x="39" y="33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4" name="Freeform 121"/>
              <p:cNvSpPr/>
              <p:nvPr/>
            </p:nvSpPr>
            <p:spPr bwMode="auto">
              <a:xfrm>
                <a:off x="2563" y="2039"/>
                <a:ext cx="974" cy="219"/>
              </a:xfrm>
              <a:custGeom>
                <a:avLst/>
                <a:gdLst>
                  <a:gd name="T0" fmla="*/ 0 w 1084"/>
                  <a:gd name="T1" fmla="*/ 3 h 261"/>
                  <a:gd name="T2" fmla="*/ 4 w 1084"/>
                  <a:gd name="T3" fmla="*/ 3 h 261"/>
                  <a:gd name="T4" fmla="*/ 4 w 1084"/>
                  <a:gd name="T5" fmla="*/ 3 h 261"/>
                  <a:gd name="T6" fmla="*/ 7 w 1084"/>
                  <a:gd name="T7" fmla="*/ 3 h 261"/>
                  <a:gd name="T8" fmla="*/ 10 w 1084"/>
                  <a:gd name="T9" fmla="*/ 3 h 261"/>
                  <a:gd name="T10" fmla="*/ 12 w 1084"/>
                  <a:gd name="T11" fmla="*/ 3 h 261"/>
                  <a:gd name="T12" fmla="*/ 14 w 1084"/>
                  <a:gd name="T13" fmla="*/ 3 h 261"/>
                  <a:gd name="T14" fmla="*/ 17 w 1084"/>
                  <a:gd name="T15" fmla="*/ 1 h 261"/>
                  <a:gd name="T16" fmla="*/ 20 w 1084"/>
                  <a:gd name="T17" fmla="*/ 0 h 261"/>
                  <a:gd name="T18" fmla="*/ 22 w 1084"/>
                  <a:gd name="T19" fmla="*/ 1 h 261"/>
                  <a:gd name="T20" fmla="*/ 25 w 1084"/>
                  <a:gd name="T21" fmla="*/ 3 h 261"/>
                  <a:gd name="T22" fmla="*/ 28 w 1084"/>
                  <a:gd name="T23" fmla="*/ 3 h 261"/>
                  <a:gd name="T24" fmla="*/ 31 w 1084"/>
                  <a:gd name="T25" fmla="*/ 3 h 261"/>
                  <a:gd name="T26" fmla="*/ 32 w 1084"/>
                  <a:gd name="T27" fmla="*/ 3 h 261"/>
                  <a:gd name="T28" fmla="*/ 36 w 1084"/>
                  <a:gd name="T29" fmla="*/ 3 h 261"/>
                  <a:gd name="T30" fmla="*/ 39 w 1084"/>
                  <a:gd name="T31" fmla="*/ 3 h 261"/>
                  <a:gd name="T32" fmla="*/ 40 w 1084"/>
                  <a:gd name="T33" fmla="*/ 3 h 261"/>
                  <a:gd name="T34" fmla="*/ 44 w 1084"/>
                  <a:gd name="T35" fmla="*/ 3 h 261"/>
                  <a:gd name="T36" fmla="*/ 46 w 1084"/>
                  <a:gd name="T37" fmla="*/ 3 h 261"/>
                  <a:gd name="T38" fmla="*/ 49 w 1084"/>
                  <a:gd name="T39" fmla="*/ 3 h 261"/>
                  <a:gd name="T40" fmla="*/ 50 w 1084"/>
                  <a:gd name="T41" fmla="*/ 3 h 261"/>
                  <a:gd name="T42" fmla="*/ 54 w 1084"/>
                  <a:gd name="T43" fmla="*/ 3 h 261"/>
                  <a:gd name="T44" fmla="*/ 56 w 1084"/>
                  <a:gd name="T45" fmla="*/ 3 h 261"/>
                  <a:gd name="T46" fmla="*/ 59 w 1084"/>
                  <a:gd name="T47" fmla="*/ 3 h 261"/>
                  <a:gd name="T48" fmla="*/ 60 w 1084"/>
                  <a:gd name="T49" fmla="*/ 3 h 2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84"/>
                  <a:gd name="T76" fmla="*/ 0 h 261"/>
                  <a:gd name="T77" fmla="*/ 1084 w 1084"/>
                  <a:gd name="T78" fmla="*/ 261 h 26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84" h="261">
                    <a:moveTo>
                      <a:pt x="0" y="57"/>
                    </a:moveTo>
                    <a:lnTo>
                      <a:pt x="43" y="44"/>
                    </a:lnTo>
                    <a:lnTo>
                      <a:pt x="87" y="32"/>
                    </a:lnTo>
                    <a:lnTo>
                      <a:pt x="131" y="22"/>
                    </a:lnTo>
                    <a:lnTo>
                      <a:pt x="175" y="14"/>
                    </a:lnTo>
                    <a:lnTo>
                      <a:pt x="220" y="8"/>
                    </a:lnTo>
                    <a:lnTo>
                      <a:pt x="264" y="4"/>
                    </a:lnTo>
                    <a:lnTo>
                      <a:pt x="309" y="1"/>
                    </a:lnTo>
                    <a:lnTo>
                      <a:pt x="354" y="0"/>
                    </a:lnTo>
                    <a:lnTo>
                      <a:pt x="403" y="1"/>
                    </a:lnTo>
                    <a:lnTo>
                      <a:pt x="451" y="4"/>
                    </a:lnTo>
                    <a:lnTo>
                      <a:pt x="500" y="10"/>
                    </a:lnTo>
                    <a:lnTo>
                      <a:pt x="548" y="17"/>
                    </a:lnTo>
                    <a:lnTo>
                      <a:pt x="595" y="26"/>
                    </a:lnTo>
                    <a:lnTo>
                      <a:pt x="643" y="38"/>
                    </a:lnTo>
                    <a:lnTo>
                      <a:pt x="689" y="51"/>
                    </a:lnTo>
                    <a:lnTo>
                      <a:pt x="736" y="67"/>
                    </a:lnTo>
                    <a:lnTo>
                      <a:pt x="782" y="84"/>
                    </a:lnTo>
                    <a:lnTo>
                      <a:pt x="827" y="104"/>
                    </a:lnTo>
                    <a:lnTo>
                      <a:pt x="872" y="125"/>
                    </a:lnTo>
                    <a:lnTo>
                      <a:pt x="916" y="149"/>
                    </a:lnTo>
                    <a:lnTo>
                      <a:pt x="959" y="174"/>
                    </a:lnTo>
                    <a:lnTo>
                      <a:pt x="1002" y="201"/>
                    </a:lnTo>
                    <a:lnTo>
                      <a:pt x="1043" y="230"/>
                    </a:lnTo>
                    <a:lnTo>
                      <a:pt x="1084" y="261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5" name="Freeform 122"/>
              <p:cNvSpPr/>
              <p:nvPr/>
            </p:nvSpPr>
            <p:spPr bwMode="auto">
              <a:xfrm>
                <a:off x="2546" y="2038"/>
                <a:ext cx="94" cy="55"/>
              </a:xfrm>
              <a:custGeom>
                <a:avLst/>
                <a:gdLst>
                  <a:gd name="T0" fmla="*/ 5 w 104"/>
                  <a:gd name="T1" fmla="*/ 0 h 66"/>
                  <a:gd name="T2" fmla="*/ 0 w 104"/>
                  <a:gd name="T3" fmla="*/ 3 h 66"/>
                  <a:gd name="T4" fmla="*/ 7 w 104"/>
                  <a:gd name="T5" fmla="*/ 3 h 66"/>
                  <a:gd name="T6" fmla="*/ 5 w 104"/>
                  <a:gd name="T7" fmla="*/ 3 h 66"/>
                  <a:gd name="T8" fmla="*/ 5 w 104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66"/>
                  <a:gd name="T17" fmla="*/ 104 w 104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66">
                    <a:moveTo>
                      <a:pt x="81" y="0"/>
                    </a:moveTo>
                    <a:lnTo>
                      <a:pt x="0" y="66"/>
                    </a:lnTo>
                    <a:lnTo>
                      <a:pt x="104" y="63"/>
                    </a:lnTo>
                    <a:lnTo>
                      <a:pt x="64" y="4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6" name="Freeform 123"/>
              <p:cNvSpPr/>
              <p:nvPr/>
            </p:nvSpPr>
            <p:spPr bwMode="auto">
              <a:xfrm>
                <a:off x="2579" y="2200"/>
                <a:ext cx="949" cy="87"/>
              </a:xfrm>
              <a:custGeom>
                <a:avLst/>
                <a:gdLst>
                  <a:gd name="T0" fmla="*/ 0 w 1058"/>
                  <a:gd name="T1" fmla="*/ 3 h 104"/>
                  <a:gd name="T2" fmla="*/ 4 w 1058"/>
                  <a:gd name="T3" fmla="*/ 3 h 104"/>
                  <a:gd name="T4" fmla="*/ 10 w 1058"/>
                  <a:gd name="T5" fmla="*/ 3 h 104"/>
                  <a:gd name="T6" fmla="*/ 13 w 1058"/>
                  <a:gd name="T7" fmla="*/ 1 h 104"/>
                  <a:gd name="T8" fmla="*/ 18 w 1058"/>
                  <a:gd name="T9" fmla="*/ 0 h 104"/>
                  <a:gd name="T10" fmla="*/ 22 w 1058"/>
                  <a:gd name="T11" fmla="*/ 2 h 104"/>
                  <a:gd name="T12" fmla="*/ 28 w 1058"/>
                  <a:gd name="T13" fmla="*/ 3 h 104"/>
                  <a:gd name="T14" fmla="*/ 33 w 1058"/>
                  <a:gd name="T15" fmla="*/ 3 h 104"/>
                  <a:gd name="T16" fmla="*/ 38 w 1058"/>
                  <a:gd name="T17" fmla="*/ 3 h 104"/>
                  <a:gd name="T18" fmla="*/ 43 w 1058"/>
                  <a:gd name="T19" fmla="*/ 3 h 104"/>
                  <a:gd name="T20" fmla="*/ 47 w 1058"/>
                  <a:gd name="T21" fmla="*/ 3 h 104"/>
                  <a:gd name="T22" fmla="*/ 52 w 1058"/>
                  <a:gd name="T23" fmla="*/ 3 h 104"/>
                  <a:gd name="T24" fmla="*/ 57 w 1058"/>
                  <a:gd name="T25" fmla="*/ 3 h 10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58"/>
                  <a:gd name="T40" fmla="*/ 0 h 104"/>
                  <a:gd name="T41" fmla="*/ 1058 w 1058"/>
                  <a:gd name="T42" fmla="*/ 104 h 10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58" h="104">
                    <a:moveTo>
                      <a:pt x="0" y="21"/>
                    </a:moveTo>
                    <a:lnTo>
                      <a:pt x="83" y="11"/>
                    </a:lnTo>
                    <a:lnTo>
                      <a:pt x="166" y="5"/>
                    </a:lnTo>
                    <a:lnTo>
                      <a:pt x="250" y="1"/>
                    </a:lnTo>
                    <a:lnTo>
                      <a:pt x="335" y="0"/>
                    </a:lnTo>
                    <a:lnTo>
                      <a:pt x="430" y="2"/>
                    </a:lnTo>
                    <a:lnTo>
                      <a:pt x="524" y="7"/>
                    </a:lnTo>
                    <a:lnTo>
                      <a:pt x="617" y="15"/>
                    </a:lnTo>
                    <a:lnTo>
                      <a:pt x="709" y="27"/>
                    </a:lnTo>
                    <a:lnTo>
                      <a:pt x="799" y="41"/>
                    </a:lnTo>
                    <a:lnTo>
                      <a:pt x="887" y="59"/>
                    </a:lnTo>
                    <a:lnTo>
                      <a:pt x="974" y="80"/>
                    </a:lnTo>
                    <a:lnTo>
                      <a:pt x="1058" y="104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7" name="Freeform 124"/>
              <p:cNvSpPr/>
              <p:nvPr/>
            </p:nvSpPr>
            <p:spPr bwMode="auto">
              <a:xfrm>
                <a:off x="2592" y="2183"/>
                <a:ext cx="92" cy="55"/>
              </a:xfrm>
              <a:custGeom>
                <a:avLst/>
                <a:gdLst>
                  <a:gd name="T0" fmla="*/ 4 w 103"/>
                  <a:gd name="T1" fmla="*/ 0 h 66"/>
                  <a:gd name="T2" fmla="*/ 0 w 103"/>
                  <a:gd name="T3" fmla="*/ 3 h 66"/>
                  <a:gd name="T4" fmla="*/ 4 w 103"/>
                  <a:gd name="T5" fmla="*/ 3 h 66"/>
                  <a:gd name="T6" fmla="*/ 4 w 103"/>
                  <a:gd name="T7" fmla="*/ 3 h 66"/>
                  <a:gd name="T8" fmla="*/ 4 w 103"/>
                  <a:gd name="T9" fmla="*/ 0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66"/>
                  <a:gd name="T17" fmla="*/ 103 w 103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66">
                    <a:moveTo>
                      <a:pt x="93" y="0"/>
                    </a:moveTo>
                    <a:lnTo>
                      <a:pt x="0" y="48"/>
                    </a:lnTo>
                    <a:lnTo>
                      <a:pt x="103" y="66"/>
                    </a:lnTo>
                    <a:lnTo>
                      <a:pt x="67" y="3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8" name="Freeform 125"/>
              <p:cNvSpPr/>
              <p:nvPr/>
            </p:nvSpPr>
            <p:spPr bwMode="auto">
              <a:xfrm>
                <a:off x="2197" y="1757"/>
                <a:ext cx="1374" cy="469"/>
              </a:xfrm>
              <a:custGeom>
                <a:avLst/>
                <a:gdLst>
                  <a:gd name="T0" fmla="*/ 0 w 1531"/>
                  <a:gd name="T1" fmla="*/ 5 h 559"/>
                  <a:gd name="T2" fmla="*/ 4 w 1531"/>
                  <a:gd name="T3" fmla="*/ 4 h 559"/>
                  <a:gd name="T4" fmla="*/ 4 w 1531"/>
                  <a:gd name="T5" fmla="*/ 3 h 559"/>
                  <a:gd name="T6" fmla="*/ 5 w 1531"/>
                  <a:gd name="T7" fmla="*/ 3 h 559"/>
                  <a:gd name="T8" fmla="*/ 8 w 1531"/>
                  <a:gd name="T9" fmla="*/ 3 h 559"/>
                  <a:gd name="T10" fmla="*/ 11 w 1531"/>
                  <a:gd name="T11" fmla="*/ 3 h 559"/>
                  <a:gd name="T12" fmla="*/ 13 w 1531"/>
                  <a:gd name="T13" fmla="*/ 3 h 559"/>
                  <a:gd name="T14" fmla="*/ 14 w 1531"/>
                  <a:gd name="T15" fmla="*/ 3 h 559"/>
                  <a:gd name="T16" fmla="*/ 18 w 1531"/>
                  <a:gd name="T17" fmla="*/ 3 h 559"/>
                  <a:gd name="T18" fmla="*/ 20 w 1531"/>
                  <a:gd name="T19" fmla="*/ 3 h 559"/>
                  <a:gd name="T20" fmla="*/ 20 w 1531"/>
                  <a:gd name="T21" fmla="*/ 3 h 559"/>
                  <a:gd name="T22" fmla="*/ 22 w 1531"/>
                  <a:gd name="T23" fmla="*/ 3 h 559"/>
                  <a:gd name="T24" fmla="*/ 22 w 1531"/>
                  <a:gd name="T25" fmla="*/ 3 h 559"/>
                  <a:gd name="T26" fmla="*/ 25 w 1531"/>
                  <a:gd name="T27" fmla="*/ 3 h 559"/>
                  <a:gd name="T28" fmla="*/ 25 w 1531"/>
                  <a:gd name="T29" fmla="*/ 3 h 559"/>
                  <a:gd name="T30" fmla="*/ 28 w 1531"/>
                  <a:gd name="T31" fmla="*/ 3 h 559"/>
                  <a:gd name="T32" fmla="*/ 28 w 1531"/>
                  <a:gd name="T33" fmla="*/ 3 h 559"/>
                  <a:gd name="T34" fmla="*/ 31 w 1531"/>
                  <a:gd name="T35" fmla="*/ 3 h 559"/>
                  <a:gd name="T36" fmla="*/ 31 w 1531"/>
                  <a:gd name="T37" fmla="*/ 3 h 559"/>
                  <a:gd name="T38" fmla="*/ 33 w 1531"/>
                  <a:gd name="T39" fmla="*/ 3 h 559"/>
                  <a:gd name="T40" fmla="*/ 35 w 1531"/>
                  <a:gd name="T41" fmla="*/ 3 h 559"/>
                  <a:gd name="T42" fmla="*/ 37 w 1531"/>
                  <a:gd name="T43" fmla="*/ 3 h 559"/>
                  <a:gd name="T44" fmla="*/ 39 w 1531"/>
                  <a:gd name="T45" fmla="*/ 2 h 559"/>
                  <a:gd name="T46" fmla="*/ 39 w 1531"/>
                  <a:gd name="T47" fmla="*/ 1 h 559"/>
                  <a:gd name="T48" fmla="*/ 41 w 1531"/>
                  <a:gd name="T49" fmla="*/ 0 h 559"/>
                  <a:gd name="T50" fmla="*/ 43 w 1531"/>
                  <a:gd name="T51" fmla="*/ 1 h 559"/>
                  <a:gd name="T52" fmla="*/ 43 w 1531"/>
                  <a:gd name="T53" fmla="*/ 2 h 559"/>
                  <a:gd name="T54" fmla="*/ 46 w 1531"/>
                  <a:gd name="T55" fmla="*/ 3 h 559"/>
                  <a:gd name="T56" fmla="*/ 48 w 1531"/>
                  <a:gd name="T57" fmla="*/ 3 h 559"/>
                  <a:gd name="T58" fmla="*/ 48 w 1531"/>
                  <a:gd name="T59" fmla="*/ 3 h 559"/>
                  <a:gd name="T60" fmla="*/ 51 w 1531"/>
                  <a:gd name="T61" fmla="*/ 3 h 559"/>
                  <a:gd name="T62" fmla="*/ 52 w 1531"/>
                  <a:gd name="T63" fmla="*/ 3 h 559"/>
                  <a:gd name="T64" fmla="*/ 53 w 1531"/>
                  <a:gd name="T65" fmla="*/ 3 h 559"/>
                  <a:gd name="T66" fmla="*/ 53 w 1531"/>
                  <a:gd name="T67" fmla="*/ 3 h 559"/>
                  <a:gd name="T68" fmla="*/ 57 w 1531"/>
                  <a:gd name="T69" fmla="*/ 3 h 559"/>
                  <a:gd name="T70" fmla="*/ 58 w 1531"/>
                  <a:gd name="T71" fmla="*/ 3 h 559"/>
                  <a:gd name="T72" fmla="*/ 59 w 1531"/>
                  <a:gd name="T73" fmla="*/ 3 h 559"/>
                  <a:gd name="T74" fmla="*/ 59 w 1531"/>
                  <a:gd name="T75" fmla="*/ 3 h 559"/>
                  <a:gd name="T76" fmla="*/ 61 w 1531"/>
                  <a:gd name="T77" fmla="*/ 3 h 559"/>
                  <a:gd name="T78" fmla="*/ 64 w 1531"/>
                  <a:gd name="T79" fmla="*/ 3 h 559"/>
                  <a:gd name="T80" fmla="*/ 65 w 1531"/>
                  <a:gd name="T81" fmla="*/ 3 h 559"/>
                  <a:gd name="T82" fmla="*/ 66 w 1531"/>
                  <a:gd name="T83" fmla="*/ 3 h 559"/>
                  <a:gd name="T84" fmla="*/ 66 w 1531"/>
                  <a:gd name="T85" fmla="*/ 3 h 559"/>
                  <a:gd name="T86" fmla="*/ 70 w 1531"/>
                  <a:gd name="T87" fmla="*/ 3 h 559"/>
                  <a:gd name="T88" fmla="*/ 72 w 1531"/>
                  <a:gd name="T89" fmla="*/ 3 h 559"/>
                  <a:gd name="T90" fmla="*/ 74 w 1531"/>
                  <a:gd name="T91" fmla="*/ 3 h 559"/>
                  <a:gd name="T92" fmla="*/ 76 w 1531"/>
                  <a:gd name="T93" fmla="*/ 3 h 559"/>
                  <a:gd name="T94" fmla="*/ 79 w 1531"/>
                  <a:gd name="T95" fmla="*/ 4 h 559"/>
                  <a:gd name="T96" fmla="*/ 80 w 1531"/>
                  <a:gd name="T97" fmla="*/ 4 h 559"/>
                  <a:gd name="T98" fmla="*/ 83 w 1531"/>
                  <a:gd name="T99" fmla="*/ 5 h 55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31"/>
                  <a:gd name="T151" fmla="*/ 0 h 559"/>
                  <a:gd name="T152" fmla="*/ 1531 w 1531"/>
                  <a:gd name="T153" fmla="*/ 559 h 55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31" h="559">
                    <a:moveTo>
                      <a:pt x="0" y="542"/>
                    </a:moveTo>
                    <a:lnTo>
                      <a:pt x="33" y="480"/>
                    </a:lnTo>
                    <a:lnTo>
                      <a:pt x="69" y="421"/>
                    </a:lnTo>
                    <a:lnTo>
                      <a:pt x="107" y="366"/>
                    </a:lnTo>
                    <a:lnTo>
                      <a:pt x="147" y="314"/>
                    </a:lnTo>
                    <a:lnTo>
                      <a:pt x="190" y="266"/>
                    </a:lnTo>
                    <a:lnTo>
                      <a:pt x="234" y="222"/>
                    </a:lnTo>
                    <a:lnTo>
                      <a:pt x="281" y="181"/>
                    </a:lnTo>
                    <a:lnTo>
                      <a:pt x="329" y="144"/>
                    </a:lnTo>
                    <a:lnTo>
                      <a:pt x="354" y="127"/>
                    </a:lnTo>
                    <a:lnTo>
                      <a:pt x="379" y="111"/>
                    </a:lnTo>
                    <a:lnTo>
                      <a:pt x="404" y="96"/>
                    </a:lnTo>
                    <a:lnTo>
                      <a:pt x="430" y="82"/>
                    </a:lnTo>
                    <a:lnTo>
                      <a:pt x="456" y="69"/>
                    </a:lnTo>
                    <a:lnTo>
                      <a:pt x="483" y="57"/>
                    </a:lnTo>
                    <a:lnTo>
                      <a:pt x="510" y="47"/>
                    </a:lnTo>
                    <a:lnTo>
                      <a:pt x="537" y="37"/>
                    </a:lnTo>
                    <a:lnTo>
                      <a:pt x="564" y="28"/>
                    </a:lnTo>
                    <a:lnTo>
                      <a:pt x="592" y="21"/>
                    </a:lnTo>
                    <a:lnTo>
                      <a:pt x="619" y="15"/>
                    </a:lnTo>
                    <a:lnTo>
                      <a:pt x="647" y="9"/>
                    </a:lnTo>
                    <a:lnTo>
                      <a:pt x="676" y="5"/>
                    </a:lnTo>
                    <a:lnTo>
                      <a:pt x="704" y="2"/>
                    </a:lnTo>
                    <a:lnTo>
                      <a:pt x="732" y="1"/>
                    </a:lnTo>
                    <a:lnTo>
                      <a:pt x="761" y="0"/>
                    </a:lnTo>
                    <a:lnTo>
                      <a:pt x="790" y="1"/>
                    </a:lnTo>
                    <a:lnTo>
                      <a:pt x="819" y="2"/>
                    </a:lnTo>
                    <a:lnTo>
                      <a:pt x="848" y="6"/>
                    </a:lnTo>
                    <a:lnTo>
                      <a:pt x="877" y="10"/>
                    </a:lnTo>
                    <a:lnTo>
                      <a:pt x="905" y="15"/>
                    </a:lnTo>
                    <a:lnTo>
                      <a:pt x="934" y="22"/>
                    </a:lnTo>
                    <a:lnTo>
                      <a:pt x="962" y="30"/>
                    </a:lnTo>
                    <a:lnTo>
                      <a:pt x="989" y="38"/>
                    </a:lnTo>
                    <a:lnTo>
                      <a:pt x="1017" y="48"/>
                    </a:lnTo>
                    <a:lnTo>
                      <a:pt x="1044" y="60"/>
                    </a:lnTo>
                    <a:lnTo>
                      <a:pt x="1071" y="72"/>
                    </a:lnTo>
                    <a:lnTo>
                      <a:pt x="1098" y="85"/>
                    </a:lnTo>
                    <a:lnTo>
                      <a:pt x="1124" y="100"/>
                    </a:lnTo>
                    <a:lnTo>
                      <a:pt x="1150" y="115"/>
                    </a:lnTo>
                    <a:lnTo>
                      <a:pt x="1175" y="131"/>
                    </a:lnTo>
                    <a:lnTo>
                      <a:pt x="1200" y="149"/>
                    </a:lnTo>
                    <a:lnTo>
                      <a:pt x="1225" y="168"/>
                    </a:lnTo>
                    <a:lnTo>
                      <a:pt x="1249" y="187"/>
                    </a:lnTo>
                    <a:lnTo>
                      <a:pt x="1296" y="229"/>
                    </a:lnTo>
                    <a:lnTo>
                      <a:pt x="1341" y="275"/>
                    </a:lnTo>
                    <a:lnTo>
                      <a:pt x="1384" y="325"/>
                    </a:lnTo>
                    <a:lnTo>
                      <a:pt x="1425" y="378"/>
                    </a:lnTo>
                    <a:lnTo>
                      <a:pt x="1463" y="435"/>
                    </a:lnTo>
                    <a:lnTo>
                      <a:pt x="1498" y="495"/>
                    </a:lnTo>
                    <a:lnTo>
                      <a:pt x="1531" y="559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9" name="Freeform 126"/>
              <p:cNvSpPr/>
              <p:nvPr/>
            </p:nvSpPr>
            <p:spPr bwMode="auto">
              <a:xfrm>
                <a:off x="2184" y="2447"/>
                <a:ext cx="342" cy="341"/>
              </a:xfrm>
              <a:custGeom>
                <a:avLst/>
                <a:gdLst>
                  <a:gd name="T0" fmla="*/ 54 w 367"/>
                  <a:gd name="T1" fmla="*/ 2 h 423"/>
                  <a:gd name="T2" fmla="*/ 50 w 367"/>
                  <a:gd name="T3" fmla="*/ 2 h 423"/>
                  <a:gd name="T4" fmla="*/ 47 w 367"/>
                  <a:gd name="T5" fmla="*/ 2 h 423"/>
                  <a:gd name="T6" fmla="*/ 43 w 367"/>
                  <a:gd name="T7" fmla="*/ 2 h 423"/>
                  <a:gd name="T8" fmla="*/ 39 w 367"/>
                  <a:gd name="T9" fmla="*/ 2 h 423"/>
                  <a:gd name="T10" fmla="*/ 35 w 367"/>
                  <a:gd name="T11" fmla="*/ 2 h 423"/>
                  <a:gd name="T12" fmla="*/ 31 w 367"/>
                  <a:gd name="T13" fmla="*/ 2 h 423"/>
                  <a:gd name="T14" fmla="*/ 28 w 367"/>
                  <a:gd name="T15" fmla="*/ 2 h 423"/>
                  <a:gd name="T16" fmla="*/ 24 w 367"/>
                  <a:gd name="T17" fmla="*/ 2 h 423"/>
                  <a:gd name="T18" fmla="*/ 21 w 367"/>
                  <a:gd name="T19" fmla="*/ 2 h 423"/>
                  <a:gd name="T20" fmla="*/ 18 w 367"/>
                  <a:gd name="T21" fmla="*/ 2 h 423"/>
                  <a:gd name="T22" fmla="*/ 12 w 367"/>
                  <a:gd name="T23" fmla="*/ 2 h 423"/>
                  <a:gd name="T24" fmla="*/ 7 w 367"/>
                  <a:gd name="T25" fmla="*/ 2 h 423"/>
                  <a:gd name="T26" fmla="*/ 0 w 367"/>
                  <a:gd name="T27" fmla="*/ 0 h 42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67"/>
                  <a:gd name="T43" fmla="*/ 0 h 423"/>
                  <a:gd name="T44" fmla="*/ 367 w 367"/>
                  <a:gd name="T45" fmla="*/ 423 h 42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67" h="423">
                    <a:moveTo>
                      <a:pt x="367" y="423"/>
                    </a:moveTo>
                    <a:lnTo>
                      <a:pt x="339" y="405"/>
                    </a:lnTo>
                    <a:lnTo>
                      <a:pt x="312" y="385"/>
                    </a:lnTo>
                    <a:lnTo>
                      <a:pt x="286" y="365"/>
                    </a:lnTo>
                    <a:lnTo>
                      <a:pt x="260" y="343"/>
                    </a:lnTo>
                    <a:lnTo>
                      <a:pt x="234" y="320"/>
                    </a:lnTo>
                    <a:lnTo>
                      <a:pt x="209" y="296"/>
                    </a:lnTo>
                    <a:lnTo>
                      <a:pt x="185" y="271"/>
                    </a:lnTo>
                    <a:lnTo>
                      <a:pt x="162" y="245"/>
                    </a:lnTo>
                    <a:lnTo>
                      <a:pt x="139" y="218"/>
                    </a:lnTo>
                    <a:lnTo>
                      <a:pt x="117" y="190"/>
                    </a:lnTo>
                    <a:lnTo>
                      <a:pt x="75" y="130"/>
                    </a:lnTo>
                    <a:lnTo>
                      <a:pt x="36" y="67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0" name="Freeform 127"/>
              <p:cNvSpPr/>
              <p:nvPr/>
            </p:nvSpPr>
            <p:spPr bwMode="auto">
              <a:xfrm>
                <a:off x="2473" y="1757"/>
                <a:ext cx="1098" cy="469"/>
              </a:xfrm>
              <a:custGeom>
                <a:avLst/>
                <a:gdLst>
                  <a:gd name="T0" fmla="*/ 0 w 1224"/>
                  <a:gd name="T1" fmla="*/ 3 h 559"/>
                  <a:gd name="T2" fmla="*/ 4 w 1224"/>
                  <a:gd name="T3" fmla="*/ 3 h 559"/>
                  <a:gd name="T4" fmla="*/ 4 w 1224"/>
                  <a:gd name="T5" fmla="*/ 3 h 559"/>
                  <a:gd name="T6" fmla="*/ 4 w 1224"/>
                  <a:gd name="T7" fmla="*/ 3 h 559"/>
                  <a:gd name="T8" fmla="*/ 5 w 1224"/>
                  <a:gd name="T9" fmla="*/ 3 h 559"/>
                  <a:gd name="T10" fmla="*/ 8 w 1224"/>
                  <a:gd name="T11" fmla="*/ 3 h 559"/>
                  <a:gd name="T12" fmla="*/ 9 w 1224"/>
                  <a:gd name="T13" fmla="*/ 3 h 559"/>
                  <a:gd name="T14" fmla="*/ 11 w 1224"/>
                  <a:gd name="T15" fmla="*/ 3 h 559"/>
                  <a:gd name="T16" fmla="*/ 12 w 1224"/>
                  <a:gd name="T17" fmla="*/ 3 h 559"/>
                  <a:gd name="T18" fmla="*/ 13 w 1224"/>
                  <a:gd name="T19" fmla="*/ 3 h 559"/>
                  <a:gd name="T20" fmla="*/ 14 w 1224"/>
                  <a:gd name="T21" fmla="*/ 3 h 559"/>
                  <a:gd name="T22" fmla="*/ 16 w 1224"/>
                  <a:gd name="T23" fmla="*/ 3 h 559"/>
                  <a:gd name="T24" fmla="*/ 18 w 1224"/>
                  <a:gd name="T25" fmla="*/ 3 h 559"/>
                  <a:gd name="T26" fmla="*/ 20 w 1224"/>
                  <a:gd name="T27" fmla="*/ 3 h 559"/>
                  <a:gd name="T28" fmla="*/ 21 w 1224"/>
                  <a:gd name="T29" fmla="*/ 3 h 559"/>
                  <a:gd name="T30" fmla="*/ 22 w 1224"/>
                  <a:gd name="T31" fmla="*/ 1 h 559"/>
                  <a:gd name="T32" fmla="*/ 25 w 1224"/>
                  <a:gd name="T33" fmla="*/ 0 h 559"/>
                  <a:gd name="T34" fmla="*/ 25 w 1224"/>
                  <a:gd name="T35" fmla="*/ 1 h 559"/>
                  <a:gd name="T36" fmla="*/ 28 w 1224"/>
                  <a:gd name="T37" fmla="*/ 2 h 559"/>
                  <a:gd name="T38" fmla="*/ 28 w 1224"/>
                  <a:gd name="T39" fmla="*/ 3 h 559"/>
                  <a:gd name="T40" fmla="*/ 31 w 1224"/>
                  <a:gd name="T41" fmla="*/ 3 h 559"/>
                  <a:gd name="T42" fmla="*/ 31 w 1224"/>
                  <a:gd name="T43" fmla="*/ 3 h 559"/>
                  <a:gd name="T44" fmla="*/ 34 w 1224"/>
                  <a:gd name="T45" fmla="*/ 3 h 559"/>
                  <a:gd name="T46" fmla="*/ 35 w 1224"/>
                  <a:gd name="T47" fmla="*/ 3 h 559"/>
                  <a:gd name="T48" fmla="*/ 37 w 1224"/>
                  <a:gd name="T49" fmla="*/ 3 h 559"/>
                  <a:gd name="T50" fmla="*/ 38 w 1224"/>
                  <a:gd name="T51" fmla="*/ 3 h 559"/>
                  <a:gd name="T52" fmla="*/ 39 w 1224"/>
                  <a:gd name="T53" fmla="*/ 3 h 559"/>
                  <a:gd name="T54" fmla="*/ 41 w 1224"/>
                  <a:gd name="T55" fmla="*/ 3 h 559"/>
                  <a:gd name="T56" fmla="*/ 42 w 1224"/>
                  <a:gd name="T57" fmla="*/ 3 h 559"/>
                  <a:gd name="T58" fmla="*/ 43 w 1224"/>
                  <a:gd name="T59" fmla="*/ 3 h 559"/>
                  <a:gd name="T60" fmla="*/ 45 w 1224"/>
                  <a:gd name="T61" fmla="*/ 3 h 559"/>
                  <a:gd name="T62" fmla="*/ 47 w 1224"/>
                  <a:gd name="T63" fmla="*/ 3 h 559"/>
                  <a:gd name="T64" fmla="*/ 48 w 1224"/>
                  <a:gd name="T65" fmla="*/ 3 h 559"/>
                  <a:gd name="T66" fmla="*/ 48 w 1224"/>
                  <a:gd name="T67" fmla="*/ 3 h 559"/>
                  <a:gd name="T68" fmla="*/ 51 w 1224"/>
                  <a:gd name="T69" fmla="*/ 3 h 559"/>
                  <a:gd name="T70" fmla="*/ 52 w 1224"/>
                  <a:gd name="T71" fmla="*/ 3 h 559"/>
                  <a:gd name="T72" fmla="*/ 54 w 1224"/>
                  <a:gd name="T73" fmla="*/ 3 h 559"/>
                  <a:gd name="T74" fmla="*/ 58 w 1224"/>
                  <a:gd name="T75" fmla="*/ 3 h 559"/>
                  <a:gd name="T76" fmla="*/ 59 w 1224"/>
                  <a:gd name="T77" fmla="*/ 3 h 559"/>
                  <a:gd name="T78" fmla="*/ 61 w 1224"/>
                  <a:gd name="T79" fmla="*/ 4 h 559"/>
                  <a:gd name="T80" fmla="*/ 65 w 1224"/>
                  <a:gd name="T81" fmla="*/ 4 h 559"/>
                  <a:gd name="T82" fmla="*/ 65 w 1224"/>
                  <a:gd name="T83" fmla="*/ 5 h 55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24"/>
                  <a:gd name="T127" fmla="*/ 0 h 559"/>
                  <a:gd name="T128" fmla="*/ 1224 w 1224"/>
                  <a:gd name="T129" fmla="*/ 559 h 55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24" h="559">
                    <a:moveTo>
                      <a:pt x="0" y="159"/>
                    </a:moveTo>
                    <a:lnTo>
                      <a:pt x="26" y="140"/>
                    </a:lnTo>
                    <a:lnTo>
                      <a:pt x="53" y="122"/>
                    </a:lnTo>
                    <a:lnTo>
                      <a:pt x="79" y="106"/>
                    </a:lnTo>
                    <a:lnTo>
                      <a:pt x="107" y="90"/>
                    </a:lnTo>
                    <a:lnTo>
                      <a:pt x="134" y="76"/>
                    </a:lnTo>
                    <a:lnTo>
                      <a:pt x="162" y="63"/>
                    </a:lnTo>
                    <a:lnTo>
                      <a:pt x="190" y="51"/>
                    </a:lnTo>
                    <a:lnTo>
                      <a:pt x="219" y="41"/>
                    </a:lnTo>
                    <a:lnTo>
                      <a:pt x="248" y="31"/>
                    </a:lnTo>
                    <a:lnTo>
                      <a:pt x="276" y="23"/>
                    </a:lnTo>
                    <a:lnTo>
                      <a:pt x="306" y="16"/>
                    </a:lnTo>
                    <a:lnTo>
                      <a:pt x="335" y="10"/>
                    </a:lnTo>
                    <a:lnTo>
                      <a:pt x="365" y="6"/>
                    </a:lnTo>
                    <a:lnTo>
                      <a:pt x="394" y="3"/>
                    </a:lnTo>
                    <a:lnTo>
                      <a:pt x="424" y="1"/>
                    </a:lnTo>
                    <a:lnTo>
                      <a:pt x="454" y="0"/>
                    </a:lnTo>
                    <a:lnTo>
                      <a:pt x="483" y="1"/>
                    </a:lnTo>
                    <a:lnTo>
                      <a:pt x="512" y="2"/>
                    </a:lnTo>
                    <a:lnTo>
                      <a:pt x="541" y="6"/>
                    </a:lnTo>
                    <a:lnTo>
                      <a:pt x="570" y="10"/>
                    </a:lnTo>
                    <a:lnTo>
                      <a:pt x="598" y="15"/>
                    </a:lnTo>
                    <a:lnTo>
                      <a:pt x="627" y="22"/>
                    </a:lnTo>
                    <a:lnTo>
                      <a:pt x="655" y="30"/>
                    </a:lnTo>
                    <a:lnTo>
                      <a:pt x="682" y="38"/>
                    </a:lnTo>
                    <a:lnTo>
                      <a:pt x="710" y="48"/>
                    </a:lnTo>
                    <a:lnTo>
                      <a:pt x="737" y="60"/>
                    </a:lnTo>
                    <a:lnTo>
                      <a:pt x="764" y="72"/>
                    </a:lnTo>
                    <a:lnTo>
                      <a:pt x="791" y="85"/>
                    </a:lnTo>
                    <a:lnTo>
                      <a:pt x="817" y="100"/>
                    </a:lnTo>
                    <a:lnTo>
                      <a:pt x="843" y="115"/>
                    </a:lnTo>
                    <a:lnTo>
                      <a:pt x="868" y="131"/>
                    </a:lnTo>
                    <a:lnTo>
                      <a:pt x="893" y="149"/>
                    </a:lnTo>
                    <a:lnTo>
                      <a:pt x="918" y="168"/>
                    </a:lnTo>
                    <a:lnTo>
                      <a:pt x="942" y="187"/>
                    </a:lnTo>
                    <a:lnTo>
                      <a:pt x="989" y="229"/>
                    </a:lnTo>
                    <a:lnTo>
                      <a:pt x="1034" y="275"/>
                    </a:lnTo>
                    <a:lnTo>
                      <a:pt x="1077" y="325"/>
                    </a:lnTo>
                    <a:lnTo>
                      <a:pt x="1118" y="378"/>
                    </a:lnTo>
                    <a:lnTo>
                      <a:pt x="1156" y="435"/>
                    </a:lnTo>
                    <a:lnTo>
                      <a:pt x="1191" y="495"/>
                    </a:lnTo>
                    <a:lnTo>
                      <a:pt x="1224" y="559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1" name="Freeform 128"/>
              <p:cNvSpPr/>
              <p:nvPr/>
            </p:nvSpPr>
            <p:spPr bwMode="auto">
              <a:xfrm>
                <a:off x="2427" y="1852"/>
                <a:ext cx="88" cy="75"/>
              </a:xfrm>
              <a:custGeom>
                <a:avLst/>
                <a:gdLst>
                  <a:gd name="T0" fmla="*/ 4 w 98"/>
                  <a:gd name="T1" fmla="*/ 0 h 89"/>
                  <a:gd name="T2" fmla="*/ 0 w 98"/>
                  <a:gd name="T3" fmla="*/ 3 h 89"/>
                  <a:gd name="T4" fmla="*/ 5 w 98"/>
                  <a:gd name="T5" fmla="*/ 3 h 89"/>
                  <a:gd name="T6" fmla="*/ 4 w 98"/>
                  <a:gd name="T7" fmla="*/ 3 h 89"/>
                  <a:gd name="T8" fmla="*/ 4 w 98"/>
                  <a:gd name="T9" fmla="*/ 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89"/>
                  <a:gd name="T17" fmla="*/ 98 w 98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89">
                    <a:moveTo>
                      <a:pt x="56" y="0"/>
                    </a:moveTo>
                    <a:lnTo>
                      <a:pt x="0" y="89"/>
                    </a:lnTo>
                    <a:lnTo>
                      <a:pt x="98" y="52"/>
                    </a:lnTo>
                    <a:lnTo>
                      <a:pt x="53" y="46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2" name="Freeform 129"/>
              <p:cNvSpPr/>
              <p:nvPr/>
            </p:nvSpPr>
            <p:spPr bwMode="auto">
              <a:xfrm>
                <a:off x="2533" y="2447"/>
                <a:ext cx="1067" cy="482"/>
              </a:xfrm>
              <a:custGeom>
                <a:avLst/>
                <a:gdLst>
                  <a:gd name="T0" fmla="*/ 32 w 1221"/>
                  <a:gd name="T1" fmla="*/ 0 h 570"/>
                  <a:gd name="T2" fmla="*/ 31 w 1221"/>
                  <a:gd name="T3" fmla="*/ 3 h 570"/>
                  <a:gd name="T4" fmla="*/ 30 w 1221"/>
                  <a:gd name="T5" fmla="*/ 3 h 570"/>
                  <a:gd name="T6" fmla="*/ 30 w 1221"/>
                  <a:gd name="T7" fmla="*/ 3 h 570"/>
                  <a:gd name="T8" fmla="*/ 28 w 1221"/>
                  <a:gd name="T9" fmla="*/ 3 h 570"/>
                  <a:gd name="T10" fmla="*/ 27 w 1221"/>
                  <a:gd name="T11" fmla="*/ 3 h 570"/>
                  <a:gd name="T12" fmla="*/ 26 w 1221"/>
                  <a:gd name="T13" fmla="*/ 3 h 570"/>
                  <a:gd name="T14" fmla="*/ 26 w 1221"/>
                  <a:gd name="T15" fmla="*/ 4 h 570"/>
                  <a:gd name="T16" fmla="*/ 24 w 1221"/>
                  <a:gd name="T17" fmla="*/ 4 h 570"/>
                  <a:gd name="T18" fmla="*/ 24 w 1221"/>
                  <a:gd name="T19" fmla="*/ 4 h 570"/>
                  <a:gd name="T20" fmla="*/ 23 w 1221"/>
                  <a:gd name="T21" fmla="*/ 5 h 570"/>
                  <a:gd name="T22" fmla="*/ 23 w 1221"/>
                  <a:gd name="T23" fmla="*/ 5 h 570"/>
                  <a:gd name="T24" fmla="*/ 23 w 1221"/>
                  <a:gd name="T25" fmla="*/ 5 h 570"/>
                  <a:gd name="T26" fmla="*/ 21 w 1221"/>
                  <a:gd name="T27" fmla="*/ 5 h 570"/>
                  <a:gd name="T28" fmla="*/ 21 w 1221"/>
                  <a:gd name="T29" fmla="*/ 5 h 570"/>
                  <a:gd name="T30" fmla="*/ 20 w 1221"/>
                  <a:gd name="T31" fmla="*/ 6 h 570"/>
                  <a:gd name="T32" fmla="*/ 19 w 1221"/>
                  <a:gd name="T33" fmla="*/ 6 h 570"/>
                  <a:gd name="T34" fmla="*/ 18 w 1221"/>
                  <a:gd name="T35" fmla="*/ 6 h 570"/>
                  <a:gd name="T36" fmla="*/ 17 w 1221"/>
                  <a:gd name="T37" fmla="*/ 6 h 570"/>
                  <a:gd name="T38" fmla="*/ 17 w 1221"/>
                  <a:gd name="T39" fmla="*/ 6 h 570"/>
                  <a:gd name="T40" fmla="*/ 16 w 1221"/>
                  <a:gd name="T41" fmla="*/ 6 h 570"/>
                  <a:gd name="T42" fmla="*/ 15 w 1221"/>
                  <a:gd name="T43" fmla="*/ 6 h 570"/>
                  <a:gd name="T44" fmla="*/ 15 w 1221"/>
                  <a:gd name="T45" fmla="*/ 6 h 570"/>
                  <a:gd name="T46" fmla="*/ 14 w 1221"/>
                  <a:gd name="T47" fmla="*/ 6 h 570"/>
                  <a:gd name="T48" fmla="*/ 13 w 1221"/>
                  <a:gd name="T49" fmla="*/ 6 h 570"/>
                  <a:gd name="T50" fmla="*/ 12 w 1221"/>
                  <a:gd name="T51" fmla="*/ 6 h 570"/>
                  <a:gd name="T52" fmla="*/ 11 w 1221"/>
                  <a:gd name="T53" fmla="*/ 6 h 570"/>
                  <a:gd name="T54" fmla="*/ 10 w 1221"/>
                  <a:gd name="T55" fmla="*/ 6 h 570"/>
                  <a:gd name="T56" fmla="*/ 10 w 1221"/>
                  <a:gd name="T57" fmla="*/ 6 h 570"/>
                  <a:gd name="T58" fmla="*/ 9 w 1221"/>
                  <a:gd name="T59" fmla="*/ 6 h 570"/>
                  <a:gd name="T60" fmla="*/ 9 w 1221"/>
                  <a:gd name="T61" fmla="*/ 6 h 570"/>
                  <a:gd name="T62" fmla="*/ 8 w 1221"/>
                  <a:gd name="T63" fmla="*/ 6 h 570"/>
                  <a:gd name="T64" fmla="*/ 7 w 1221"/>
                  <a:gd name="T65" fmla="*/ 6 h 570"/>
                  <a:gd name="T66" fmla="*/ 6 w 1221"/>
                  <a:gd name="T67" fmla="*/ 6 h 570"/>
                  <a:gd name="T68" fmla="*/ 6 w 1221"/>
                  <a:gd name="T69" fmla="*/ 6 h 570"/>
                  <a:gd name="T70" fmla="*/ 4 w 1221"/>
                  <a:gd name="T71" fmla="*/ 6 h 570"/>
                  <a:gd name="T72" fmla="*/ 3 w 1221"/>
                  <a:gd name="T73" fmla="*/ 6 h 570"/>
                  <a:gd name="T74" fmla="*/ 3 w 1221"/>
                  <a:gd name="T75" fmla="*/ 6 h 570"/>
                  <a:gd name="T76" fmla="*/ 3 w 1221"/>
                  <a:gd name="T77" fmla="*/ 5 h 570"/>
                  <a:gd name="T78" fmla="*/ 3 w 1221"/>
                  <a:gd name="T79" fmla="*/ 5 h 570"/>
                  <a:gd name="T80" fmla="*/ 3 w 1221"/>
                  <a:gd name="T81" fmla="*/ 5 h 570"/>
                  <a:gd name="T82" fmla="*/ 3 w 1221"/>
                  <a:gd name="T83" fmla="*/ 5 h 570"/>
                  <a:gd name="T84" fmla="*/ 0 w 1221"/>
                  <a:gd name="T85" fmla="*/ 5 h 57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221"/>
                  <a:gd name="T130" fmla="*/ 0 h 570"/>
                  <a:gd name="T131" fmla="*/ 1221 w 1221"/>
                  <a:gd name="T132" fmla="*/ 570 h 57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221" h="570">
                    <a:moveTo>
                      <a:pt x="1221" y="0"/>
                    </a:moveTo>
                    <a:lnTo>
                      <a:pt x="1188" y="65"/>
                    </a:lnTo>
                    <a:lnTo>
                      <a:pt x="1153" y="126"/>
                    </a:lnTo>
                    <a:lnTo>
                      <a:pt x="1115" y="184"/>
                    </a:lnTo>
                    <a:lnTo>
                      <a:pt x="1074" y="238"/>
                    </a:lnTo>
                    <a:lnTo>
                      <a:pt x="1031" y="289"/>
                    </a:lnTo>
                    <a:lnTo>
                      <a:pt x="986" y="336"/>
                    </a:lnTo>
                    <a:lnTo>
                      <a:pt x="963" y="358"/>
                    </a:lnTo>
                    <a:lnTo>
                      <a:pt x="939" y="379"/>
                    </a:lnTo>
                    <a:lnTo>
                      <a:pt x="915" y="399"/>
                    </a:lnTo>
                    <a:lnTo>
                      <a:pt x="890" y="418"/>
                    </a:lnTo>
                    <a:lnTo>
                      <a:pt x="865" y="436"/>
                    </a:lnTo>
                    <a:lnTo>
                      <a:pt x="839" y="453"/>
                    </a:lnTo>
                    <a:lnTo>
                      <a:pt x="813" y="468"/>
                    </a:lnTo>
                    <a:lnTo>
                      <a:pt x="786" y="483"/>
                    </a:lnTo>
                    <a:lnTo>
                      <a:pt x="760" y="497"/>
                    </a:lnTo>
                    <a:lnTo>
                      <a:pt x="732" y="509"/>
                    </a:lnTo>
                    <a:lnTo>
                      <a:pt x="705" y="521"/>
                    </a:lnTo>
                    <a:lnTo>
                      <a:pt x="677" y="531"/>
                    </a:lnTo>
                    <a:lnTo>
                      <a:pt x="649" y="540"/>
                    </a:lnTo>
                    <a:lnTo>
                      <a:pt x="621" y="548"/>
                    </a:lnTo>
                    <a:lnTo>
                      <a:pt x="592" y="555"/>
                    </a:lnTo>
                    <a:lnTo>
                      <a:pt x="563" y="560"/>
                    </a:lnTo>
                    <a:lnTo>
                      <a:pt x="534" y="564"/>
                    </a:lnTo>
                    <a:lnTo>
                      <a:pt x="505" y="568"/>
                    </a:lnTo>
                    <a:lnTo>
                      <a:pt x="476" y="569"/>
                    </a:lnTo>
                    <a:lnTo>
                      <a:pt x="446" y="570"/>
                    </a:lnTo>
                    <a:lnTo>
                      <a:pt x="417" y="569"/>
                    </a:lnTo>
                    <a:lnTo>
                      <a:pt x="387" y="568"/>
                    </a:lnTo>
                    <a:lnTo>
                      <a:pt x="358" y="564"/>
                    </a:lnTo>
                    <a:lnTo>
                      <a:pt x="329" y="560"/>
                    </a:lnTo>
                    <a:lnTo>
                      <a:pt x="300" y="555"/>
                    </a:lnTo>
                    <a:lnTo>
                      <a:pt x="272" y="548"/>
                    </a:lnTo>
                    <a:lnTo>
                      <a:pt x="243" y="540"/>
                    </a:lnTo>
                    <a:lnTo>
                      <a:pt x="215" y="531"/>
                    </a:lnTo>
                    <a:lnTo>
                      <a:pt x="187" y="521"/>
                    </a:lnTo>
                    <a:lnTo>
                      <a:pt x="159" y="509"/>
                    </a:lnTo>
                    <a:lnTo>
                      <a:pt x="132" y="497"/>
                    </a:lnTo>
                    <a:lnTo>
                      <a:pt x="105" y="483"/>
                    </a:lnTo>
                    <a:lnTo>
                      <a:pt x="78" y="468"/>
                    </a:lnTo>
                    <a:lnTo>
                      <a:pt x="52" y="452"/>
                    </a:lnTo>
                    <a:lnTo>
                      <a:pt x="26" y="434"/>
                    </a:lnTo>
                    <a:lnTo>
                      <a:pt x="0" y="416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3" name="Freeform 130"/>
              <p:cNvSpPr/>
              <p:nvPr/>
            </p:nvSpPr>
            <p:spPr bwMode="auto">
              <a:xfrm>
                <a:off x="2448" y="2736"/>
                <a:ext cx="86" cy="75"/>
              </a:xfrm>
              <a:custGeom>
                <a:avLst/>
                <a:gdLst>
                  <a:gd name="T0" fmla="*/ 4 w 98"/>
                  <a:gd name="T1" fmla="*/ 3 h 88"/>
                  <a:gd name="T2" fmla="*/ 0 w 98"/>
                  <a:gd name="T3" fmla="*/ 0 h 88"/>
                  <a:gd name="T4" fmla="*/ 4 w 98"/>
                  <a:gd name="T5" fmla="*/ 3 h 88"/>
                  <a:gd name="T6" fmla="*/ 4 w 98"/>
                  <a:gd name="T7" fmla="*/ 3 h 88"/>
                  <a:gd name="T8" fmla="*/ 4 w 98"/>
                  <a:gd name="T9" fmla="*/ 3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88"/>
                  <a:gd name="T17" fmla="*/ 98 w 9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88">
                    <a:moveTo>
                      <a:pt x="98" y="36"/>
                    </a:moveTo>
                    <a:lnTo>
                      <a:pt x="0" y="0"/>
                    </a:lnTo>
                    <a:lnTo>
                      <a:pt x="56" y="88"/>
                    </a:lnTo>
                    <a:lnTo>
                      <a:pt x="53" y="43"/>
                    </a:lnTo>
                    <a:lnTo>
                      <a:pt x="98" y="36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4" name="Freeform 131"/>
              <p:cNvSpPr/>
              <p:nvPr/>
            </p:nvSpPr>
            <p:spPr bwMode="auto">
              <a:xfrm>
                <a:off x="2123" y="1355"/>
                <a:ext cx="1477" cy="849"/>
              </a:xfrm>
              <a:custGeom>
                <a:avLst/>
                <a:gdLst>
                  <a:gd name="T0" fmla="*/ 4 w 1644"/>
                  <a:gd name="T1" fmla="*/ 8 h 1013"/>
                  <a:gd name="T2" fmla="*/ 4 w 1644"/>
                  <a:gd name="T3" fmla="*/ 7 h 1013"/>
                  <a:gd name="T4" fmla="*/ 4 w 1644"/>
                  <a:gd name="T5" fmla="*/ 7 h 1013"/>
                  <a:gd name="T6" fmla="*/ 5 w 1644"/>
                  <a:gd name="T7" fmla="*/ 6 h 1013"/>
                  <a:gd name="T8" fmla="*/ 8 w 1644"/>
                  <a:gd name="T9" fmla="*/ 5 h 1013"/>
                  <a:gd name="T10" fmla="*/ 11 w 1644"/>
                  <a:gd name="T11" fmla="*/ 4 h 1013"/>
                  <a:gd name="T12" fmla="*/ 13 w 1644"/>
                  <a:gd name="T13" fmla="*/ 3 h 1013"/>
                  <a:gd name="T14" fmla="*/ 16 w 1644"/>
                  <a:gd name="T15" fmla="*/ 3 h 1013"/>
                  <a:gd name="T16" fmla="*/ 19 w 1644"/>
                  <a:gd name="T17" fmla="*/ 3 h 1013"/>
                  <a:gd name="T18" fmla="*/ 22 w 1644"/>
                  <a:gd name="T19" fmla="*/ 3 h 1013"/>
                  <a:gd name="T20" fmla="*/ 26 w 1644"/>
                  <a:gd name="T21" fmla="*/ 3 h 1013"/>
                  <a:gd name="T22" fmla="*/ 29 w 1644"/>
                  <a:gd name="T23" fmla="*/ 3 h 1013"/>
                  <a:gd name="T24" fmla="*/ 32 w 1644"/>
                  <a:gd name="T25" fmla="*/ 3 h 1013"/>
                  <a:gd name="T26" fmla="*/ 36 w 1644"/>
                  <a:gd name="T27" fmla="*/ 3 h 1013"/>
                  <a:gd name="T28" fmla="*/ 40 w 1644"/>
                  <a:gd name="T29" fmla="*/ 3 h 1013"/>
                  <a:gd name="T30" fmla="*/ 44 w 1644"/>
                  <a:gd name="T31" fmla="*/ 1 h 1013"/>
                  <a:gd name="T32" fmla="*/ 48 w 1644"/>
                  <a:gd name="T33" fmla="*/ 1 h 1013"/>
                  <a:gd name="T34" fmla="*/ 52 w 1644"/>
                  <a:gd name="T35" fmla="*/ 3 h 1013"/>
                  <a:gd name="T36" fmla="*/ 54 w 1644"/>
                  <a:gd name="T37" fmla="*/ 3 h 1013"/>
                  <a:gd name="T38" fmla="*/ 59 w 1644"/>
                  <a:gd name="T39" fmla="*/ 3 h 1013"/>
                  <a:gd name="T40" fmla="*/ 62 w 1644"/>
                  <a:gd name="T41" fmla="*/ 3 h 1013"/>
                  <a:gd name="T42" fmla="*/ 66 w 1644"/>
                  <a:gd name="T43" fmla="*/ 3 h 1013"/>
                  <a:gd name="T44" fmla="*/ 68 w 1644"/>
                  <a:gd name="T45" fmla="*/ 3 h 1013"/>
                  <a:gd name="T46" fmla="*/ 73 w 1644"/>
                  <a:gd name="T47" fmla="*/ 3 h 1013"/>
                  <a:gd name="T48" fmla="*/ 75 w 1644"/>
                  <a:gd name="T49" fmla="*/ 3 h 1013"/>
                  <a:gd name="T50" fmla="*/ 77 w 1644"/>
                  <a:gd name="T51" fmla="*/ 3 h 1013"/>
                  <a:gd name="T52" fmla="*/ 81 w 1644"/>
                  <a:gd name="T53" fmla="*/ 4 h 1013"/>
                  <a:gd name="T54" fmla="*/ 83 w 1644"/>
                  <a:gd name="T55" fmla="*/ 5 h 1013"/>
                  <a:gd name="T56" fmla="*/ 85 w 1644"/>
                  <a:gd name="T57" fmla="*/ 6 h 1013"/>
                  <a:gd name="T58" fmla="*/ 86 w 1644"/>
                  <a:gd name="T59" fmla="*/ 7 h 1013"/>
                  <a:gd name="T60" fmla="*/ 90 w 1644"/>
                  <a:gd name="T61" fmla="*/ 7 h 1013"/>
                  <a:gd name="T62" fmla="*/ 91 w 1644"/>
                  <a:gd name="T63" fmla="*/ 8 h 101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44"/>
                  <a:gd name="T97" fmla="*/ 0 h 1013"/>
                  <a:gd name="T98" fmla="*/ 1644 w 1644"/>
                  <a:gd name="T99" fmla="*/ 1013 h 101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44" h="1013">
                    <a:moveTo>
                      <a:pt x="0" y="1013"/>
                    </a:moveTo>
                    <a:lnTo>
                      <a:pt x="12" y="957"/>
                    </a:lnTo>
                    <a:lnTo>
                      <a:pt x="25" y="902"/>
                    </a:lnTo>
                    <a:lnTo>
                      <a:pt x="39" y="848"/>
                    </a:lnTo>
                    <a:lnTo>
                      <a:pt x="54" y="796"/>
                    </a:lnTo>
                    <a:lnTo>
                      <a:pt x="71" y="744"/>
                    </a:lnTo>
                    <a:lnTo>
                      <a:pt x="88" y="695"/>
                    </a:lnTo>
                    <a:lnTo>
                      <a:pt x="107" y="646"/>
                    </a:lnTo>
                    <a:lnTo>
                      <a:pt x="127" y="599"/>
                    </a:lnTo>
                    <a:lnTo>
                      <a:pt x="147" y="554"/>
                    </a:lnTo>
                    <a:lnTo>
                      <a:pt x="169" y="510"/>
                    </a:lnTo>
                    <a:lnTo>
                      <a:pt x="191" y="467"/>
                    </a:lnTo>
                    <a:lnTo>
                      <a:pt x="215" y="426"/>
                    </a:lnTo>
                    <a:lnTo>
                      <a:pt x="239" y="387"/>
                    </a:lnTo>
                    <a:lnTo>
                      <a:pt x="264" y="349"/>
                    </a:lnTo>
                    <a:lnTo>
                      <a:pt x="290" y="313"/>
                    </a:lnTo>
                    <a:lnTo>
                      <a:pt x="317" y="279"/>
                    </a:lnTo>
                    <a:lnTo>
                      <a:pt x="344" y="247"/>
                    </a:lnTo>
                    <a:lnTo>
                      <a:pt x="372" y="216"/>
                    </a:lnTo>
                    <a:lnTo>
                      <a:pt x="401" y="188"/>
                    </a:lnTo>
                    <a:lnTo>
                      <a:pt x="431" y="161"/>
                    </a:lnTo>
                    <a:lnTo>
                      <a:pt x="461" y="136"/>
                    </a:lnTo>
                    <a:lnTo>
                      <a:pt x="492" y="113"/>
                    </a:lnTo>
                    <a:lnTo>
                      <a:pt x="523" y="92"/>
                    </a:lnTo>
                    <a:lnTo>
                      <a:pt x="555" y="73"/>
                    </a:lnTo>
                    <a:lnTo>
                      <a:pt x="587" y="56"/>
                    </a:lnTo>
                    <a:lnTo>
                      <a:pt x="620" y="42"/>
                    </a:lnTo>
                    <a:lnTo>
                      <a:pt x="653" y="29"/>
                    </a:lnTo>
                    <a:lnTo>
                      <a:pt x="686" y="19"/>
                    </a:lnTo>
                    <a:lnTo>
                      <a:pt x="720" y="11"/>
                    </a:lnTo>
                    <a:lnTo>
                      <a:pt x="755" y="5"/>
                    </a:lnTo>
                    <a:lnTo>
                      <a:pt x="789" y="1"/>
                    </a:lnTo>
                    <a:lnTo>
                      <a:pt x="824" y="0"/>
                    </a:lnTo>
                    <a:lnTo>
                      <a:pt x="859" y="1"/>
                    </a:lnTo>
                    <a:lnTo>
                      <a:pt x="893" y="5"/>
                    </a:lnTo>
                    <a:lnTo>
                      <a:pt x="927" y="10"/>
                    </a:lnTo>
                    <a:lnTo>
                      <a:pt x="960" y="18"/>
                    </a:lnTo>
                    <a:lnTo>
                      <a:pt x="993" y="28"/>
                    </a:lnTo>
                    <a:lnTo>
                      <a:pt x="1026" y="41"/>
                    </a:lnTo>
                    <a:lnTo>
                      <a:pt x="1059" y="55"/>
                    </a:lnTo>
                    <a:lnTo>
                      <a:pt x="1091" y="72"/>
                    </a:lnTo>
                    <a:lnTo>
                      <a:pt x="1122" y="90"/>
                    </a:lnTo>
                    <a:lnTo>
                      <a:pt x="1153" y="111"/>
                    </a:lnTo>
                    <a:lnTo>
                      <a:pt x="1184" y="133"/>
                    </a:lnTo>
                    <a:lnTo>
                      <a:pt x="1213" y="158"/>
                    </a:lnTo>
                    <a:lnTo>
                      <a:pt x="1243" y="184"/>
                    </a:lnTo>
                    <a:lnTo>
                      <a:pt x="1271" y="212"/>
                    </a:lnTo>
                    <a:lnTo>
                      <a:pt x="1299" y="242"/>
                    </a:lnTo>
                    <a:lnTo>
                      <a:pt x="1327" y="274"/>
                    </a:lnTo>
                    <a:lnTo>
                      <a:pt x="1353" y="308"/>
                    </a:lnTo>
                    <a:lnTo>
                      <a:pt x="1379" y="343"/>
                    </a:lnTo>
                    <a:lnTo>
                      <a:pt x="1404" y="380"/>
                    </a:lnTo>
                    <a:lnTo>
                      <a:pt x="1428" y="418"/>
                    </a:lnTo>
                    <a:lnTo>
                      <a:pt x="1452" y="458"/>
                    </a:lnTo>
                    <a:lnTo>
                      <a:pt x="1474" y="500"/>
                    </a:lnTo>
                    <a:lnTo>
                      <a:pt x="1496" y="543"/>
                    </a:lnTo>
                    <a:lnTo>
                      <a:pt x="1516" y="588"/>
                    </a:lnTo>
                    <a:lnTo>
                      <a:pt x="1536" y="634"/>
                    </a:lnTo>
                    <a:lnTo>
                      <a:pt x="1555" y="682"/>
                    </a:lnTo>
                    <a:lnTo>
                      <a:pt x="1572" y="731"/>
                    </a:lnTo>
                    <a:lnTo>
                      <a:pt x="1589" y="781"/>
                    </a:lnTo>
                    <a:lnTo>
                      <a:pt x="1604" y="833"/>
                    </a:lnTo>
                    <a:lnTo>
                      <a:pt x="1619" y="886"/>
                    </a:lnTo>
                    <a:lnTo>
                      <a:pt x="1632" y="940"/>
                    </a:lnTo>
                    <a:lnTo>
                      <a:pt x="1644" y="995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5" name="Freeform 132"/>
              <p:cNvSpPr/>
              <p:nvPr/>
            </p:nvSpPr>
            <p:spPr bwMode="auto">
              <a:xfrm>
                <a:off x="2141" y="2447"/>
                <a:ext cx="144" cy="481"/>
              </a:xfrm>
              <a:custGeom>
                <a:avLst/>
                <a:gdLst>
                  <a:gd name="T0" fmla="*/ 60 w 149"/>
                  <a:gd name="T1" fmla="*/ 2 h 626"/>
                  <a:gd name="T2" fmla="*/ 48 w 149"/>
                  <a:gd name="T3" fmla="*/ 2 h 626"/>
                  <a:gd name="T4" fmla="*/ 38 w 149"/>
                  <a:gd name="T5" fmla="*/ 2 h 626"/>
                  <a:gd name="T6" fmla="*/ 30 w 149"/>
                  <a:gd name="T7" fmla="*/ 2 h 626"/>
                  <a:gd name="T8" fmla="*/ 20 w 149"/>
                  <a:gd name="T9" fmla="*/ 2 h 626"/>
                  <a:gd name="T10" fmla="*/ 14 w 149"/>
                  <a:gd name="T11" fmla="*/ 2 h 626"/>
                  <a:gd name="T12" fmla="*/ 14 w 149"/>
                  <a:gd name="T13" fmla="*/ 2 h 626"/>
                  <a:gd name="T14" fmla="*/ 8 w 149"/>
                  <a:gd name="T15" fmla="*/ 2 h 626"/>
                  <a:gd name="T16" fmla="*/ 0 w 149"/>
                  <a:gd name="T17" fmla="*/ 0 h 6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9"/>
                  <a:gd name="T28" fmla="*/ 0 h 626"/>
                  <a:gd name="T29" fmla="*/ 149 w 149"/>
                  <a:gd name="T30" fmla="*/ 626 h 6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9" h="626">
                    <a:moveTo>
                      <a:pt x="149" y="626"/>
                    </a:moveTo>
                    <a:lnTo>
                      <a:pt x="120" y="557"/>
                    </a:lnTo>
                    <a:lnTo>
                      <a:pt x="94" y="485"/>
                    </a:lnTo>
                    <a:lnTo>
                      <a:pt x="71" y="410"/>
                    </a:lnTo>
                    <a:lnTo>
                      <a:pt x="51" y="332"/>
                    </a:lnTo>
                    <a:lnTo>
                      <a:pt x="33" y="252"/>
                    </a:lnTo>
                    <a:lnTo>
                      <a:pt x="19" y="170"/>
                    </a:lnTo>
                    <a:lnTo>
                      <a:pt x="8" y="8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6" name="Freeform 133"/>
              <p:cNvSpPr/>
              <p:nvPr/>
            </p:nvSpPr>
            <p:spPr bwMode="auto">
              <a:xfrm>
                <a:off x="1810" y="2440"/>
                <a:ext cx="243" cy="674"/>
              </a:xfrm>
              <a:custGeom>
                <a:avLst/>
                <a:gdLst>
                  <a:gd name="T0" fmla="*/ 0 w 272"/>
                  <a:gd name="T1" fmla="*/ 7 h 804"/>
                  <a:gd name="T2" fmla="*/ 4 w 272"/>
                  <a:gd name="T3" fmla="*/ 7 h 804"/>
                  <a:gd name="T4" fmla="*/ 4 w 272"/>
                  <a:gd name="T5" fmla="*/ 6 h 804"/>
                  <a:gd name="T6" fmla="*/ 4 w 272"/>
                  <a:gd name="T7" fmla="*/ 5 h 804"/>
                  <a:gd name="T8" fmla="*/ 4 w 272"/>
                  <a:gd name="T9" fmla="*/ 5 h 804"/>
                  <a:gd name="T10" fmla="*/ 4 w 272"/>
                  <a:gd name="T11" fmla="*/ 4 h 804"/>
                  <a:gd name="T12" fmla="*/ 4 w 272"/>
                  <a:gd name="T13" fmla="*/ 3 h 804"/>
                  <a:gd name="T14" fmla="*/ 4 w 272"/>
                  <a:gd name="T15" fmla="*/ 3 h 804"/>
                  <a:gd name="T16" fmla="*/ 5 w 272"/>
                  <a:gd name="T17" fmla="*/ 3 h 804"/>
                  <a:gd name="T18" fmla="*/ 6 w 272"/>
                  <a:gd name="T19" fmla="*/ 3 h 804"/>
                  <a:gd name="T20" fmla="*/ 8 w 272"/>
                  <a:gd name="T21" fmla="*/ 3 h 804"/>
                  <a:gd name="T22" fmla="*/ 9 w 272"/>
                  <a:gd name="T23" fmla="*/ 3 h 804"/>
                  <a:gd name="T24" fmla="*/ 10 w 272"/>
                  <a:gd name="T25" fmla="*/ 3 h 804"/>
                  <a:gd name="T26" fmla="*/ 10 w 272"/>
                  <a:gd name="T27" fmla="*/ 3 h 804"/>
                  <a:gd name="T28" fmla="*/ 11 w 272"/>
                  <a:gd name="T29" fmla="*/ 3 h 804"/>
                  <a:gd name="T30" fmla="*/ 12 w 272"/>
                  <a:gd name="T31" fmla="*/ 3 h 804"/>
                  <a:gd name="T32" fmla="*/ 13 w 272"/>
                  <a:gd name="T33" fmla="*/ 0 h 80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2"/>
                  <a:gd name="T52" fmla="*/ 0 h 804"/>
                  <a:gd name="T53" fmla="*/ 272 w 272"/>
                  <a:gd name="T54" fmla="*/ 804 h 80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2" h="804">
                    <a:moveTo>
                      <a:pt x="0" y="804"/>
                    </a:moveTo>
                    <a:lnTo>
                      <a:pt x="11" y="734"/>
                    </a:lnTo>
                    <a:lnTo>
                      <a:pt x="24" y="666"/>
                    </a:lnTo>
                    <a:lnTo>
                      <a:pt x="37" y="600"/>
                    </a:lnTo>
                    <a:lnTo>
                      <a:pt x="51" y="537"/>
                    </a:lnTo>
                    <a:lnTo>
                      <a:pt x="65" y="477"/>
                    </a:lnTo>
                    <a:lnTo>
                      <a:pt x="81" y="419"/>
                    </a:lnTo>
                    <a:lnTo>
                      <a:pt x="97" y="363"/>
                    </a:lnTo>
                    <a:lnTo>
                      <a:pt x="114" y="311"/>
                    </a:lnTo>
                    <a:lnTo>
                      <a:pt x="132" y="261"/>
                    </a:lnTo>
                    <a:lnTo>
                      <a:pt x="150" y="214"/>
                    </a:lnTo>
                    <a:lnTo>
                      <a:pt x="169" y="170"/>
                    </a:lnTo>
                    <a:lnTo>
                      <a:pt x="188" y="130"/>
                    </a:lnTo>
                    <a:lnTo>
                      <a:pt x="208" y="92"/>
                    </a:lnTo>
                    <a:lnTo>
                      <a:pt x="229" y="58"/>
                    </a:lnTo>
                    <a:lnTo>
                      <a:pt x="250" y="27"/>
                    </a:lnTo>
                    <a:lnTo>
                      <a:pt x="272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7" name="Freeform 134"/>
              <p:cNvSpPr/>
              <p:nvPr/>
            </p:nvSpPr>
            <p:spPr bwMode="auto">
              <a:xfrm>
                <a:off x="1803" y="912"/>
                <a:ext cx="63" cy="732"/>
              </a:xfrm>
              <a:custGeom>
                <a:avLst/>
                <a:gdLst>
                  <a:gd name="T0" fmla="*/ 5 w 70"/>
                  <a:gd name="T1" fmla="*/ 8 h 874"/>
                  <a:gd name="T2" fmla="*/ 5 w 70"/>
                  <a:gd name="T3" fmla="*/ 7 h 874"/>
                  <a:gd name="T4" fmla="*/ 5 w 70"/>
                  <a:gd name="T5" fmla="*/ 6 h 874"/>
                  <a:gd name="T6" fmla="*/ 5 w 70"/>
                  <a:gd name="T7" fmla="*/ 5 h 874"/>
                  <a:gd name="T8" fmla="*/ 5 w 70"/>
                  <a:gd name="T9" fmla="*/ 4 h 874"/>
                  <a:gd name="T10" fmla="*/ 4 w 70"/>
                  <a:gd name="T11" fmla="*/ 3 h 874"/>
                  <a:gd name="T12" fmla="*/ 4 w 70"/>
                  <a:gd name="T13" fmla="*/ 3 h 874"/>
                  <a:gd name="T14" fmla="*/ 1 w 70"/>
                  <a:gd name="T15" fmla="*/ 3 h 874"/>
                  <a:gd name="T16" fmla="*/ 0 w 70"/>
                  <a:gd name="T17" fmla="*/ 0 h 8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"/>
                  <a:gd name="T28" fmla="*/ 0 h 874"/>
                  <a:gd name="T29" fmla="*/ 70 w 70"/>
                  <a:gd name="T30" fmla="*/ 874 h 87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" h="874">
                    <a:moveTo>
                      <a:pt x="70" y="874"/>
                    </a:moveTo>
                    <a:lnTo>
                      <a:pt x="54" y="774"/>
                    </a:lnTo>
                    <a:lnTo>
                      <a:pt x="40" y="670"/>
                    </a:lnTo>
                    <a:lnTo>
                      <a:pt x="28" y="563"/>
                    </a:lnTo>
                    <a:lnTo>
                      <a:pt x="18" y="454"/>
                    </a:lnTo>
                    <a:lnTo>
                      <a:pt x="10" y="343"/>
                    </a:lnTo>
                    <a:lnTo>
                      <a:pt x="5" y="230"/>
                    </a:lnTo>
                    <a:lnTo>
                      <a:pt x="1" y="11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8" name="Freeform 135"/>
              <p:cNvSpPr/>
              <p:nvPr/>
            </p:nvSpPr>
            <p:spPr bwMode="auto">
              <a:xfrm>
                <a:off x="1831" y="1614"/>
                <a:ext cx="59" cy="87"/>
              </a:xfrm>
              <a:custGeom>
                <a:avLst/>
                <a:gdLst>
                  <a:gd name="T0" fmla="*/ 0 w 66"/>
                  <a:gd name="T1" fmla="*/ 3 h 103"/>
                  <a:gd name="T2" fmla="*/ 4 w 66"/>
                  <a:gd name="T3" fmla="*/ 3 h 103"/>
                  <a:gd name="T4" fmla="*/ 4 w 66"/>
                  <a:gd name="T5" fmla="*/ 0 h 103"/>
                  <a:gd name="T6" fmla="*/ 4 w 66"/>
                  <a:gd name="T7" fmla="*/ 3 h 103"/>
                  <a:gd name="T8" fmla="*/ 0 w 66"/>
                  <a:gd name="T9" fmla="*/ 3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03"/>
                  <a:gd name="T17" fmla="*/ 66 w 66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03">
                    <a:moveTo>
                      <a:pt x="0" y="12"/>
                    </a:moveTo>
                    <a:lnTo>
                      <a:pt x="51" y="103"/>
                    </a:lnTo>
                    <a:lnTo>
                      <a:pt x="66" y="0"/>
                    </a:lnTo>
                    <a:lnTo>
                      <a:pt x="39" y="3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9" name="Freeform 136"/>
              <p:cNvSpPr/>
              <p:nvPr/>
            </p:nvSpPr>
            <p:spPr bwMode="auto">
              <a:xfrm>
                <a:off x="816" y="2362"/>
                <a:ext cx="1159" cy="518"/>
              </a:xfrm>
              <a:custGeom>
                <a:avLst/>
                <a:gdLst>
                  <a:gd name="T0" fmla="*/ 0 w 659"/>
                  <a:gd name="T1" fmla="*/ 2147483646 h 181"/>
                  <a:gd name="T2" fmla="*/ 163680711 w 659"/>
                  <a:gd name="T3" fmla="*/ 2147483646 h 181"/>
                  <a:gd name="T4" fmla="*/ 325213103 w 659"/>
                  <a:gd name="T5" fmla="*/ 2147483646 h 181"/>
                  <a:gd name="T6" fmla="*/ 494114868 w 659"/>
                  <a:gd name="T7" fmla="*/ 2147483646 h 181"/>
                  <a:gd name="T8" fmla="*/ 659783450 w 659"/>
                  <a:gd name="T9" fmla="*/ 2147483646 h 181"/>
                  <a:gd name="T10" fmla="*/ 825160069 w 659"/>
                  <a:gd name="T11" fmla="*/ 2147483646 h 181"/>
                  <a:gd name="T12" fmla="*/ 996724901 w 659"/>
                  <a:gd name="T13" fmla="*/ 2147483646 h 181"/>
                  <a:gd name="T14" fmla="*/ 1166606033 w 659"/>
                  <a:gd name="T15" fmla="*/ 2147483646 h 181"/>
                  <a:gd name="T16" fmla="*/ 1340413333 w 659"/>
                  <a:gd name="T17" fmla="*/ 2147483646 h 181"/>
                  <a:gd name="T18" fmla="*/ 1511012488 w 659"/>
                  <a:gd name="T19" fmla="*/ 2147483646 h 181"/>
                  <a:gd name="T20" fmla="*/ 1685879752 w 659"/>
                  <a:gd name="T21" fmla="*/ 2147483646 h 181"/>
                  <a:gd name="T22" fmla="*/ 1859782145 w 659"/>
                  <a:gd name="T23" fmla="*/ 2147483646 h 181"/>
                  <a:gd name="T24" fmla="*/ 2035585068 w 659"/>
                  <a:gd name="T25" fmla="*/ 2147483646 h 181"/>
                  <a:gd name="T26" fmla="*/ 2147483646 w 659"/>
                  <a:gd name="T27" fmla="*/ 2147483646 h 181"/>
                  <a:gd name="T28" fmla="*/ 2147483646 w 659"/>
                  <a:gd name="T29" fmla="*/ 2147483646 h 181"/>
                  <a:gd name="T30" fmla="*/ 2147483646 w 659"/>
                  <a:gd name="T31" fmla="*/ 2147483646 h 181"/>
                  <a:gd name="T32" fmla="*/ 2147483646 w 659"/>
                  <a:gd name="T33" fmla="*/ 0 h 1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59"/>
                  <a:gd name="T52" fmla="*/ 0 h 181"/>
                  <a:gd name="T53" fmla="*/ 659 w 659"/>
                  <a:gd name="T54" fmla="*/ 181 h 18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59" h="181">
                    <a:moveTo>
                      <a:pt x="0" y="181"/>
                    </a:moveTo>
                    <a:lnTo>
                      <a:pt x="39" y="161"/>
                    </a:lnTo>
                    <a:lnTo>
                      <a:pt x="78" y="141"/>
                    </a:lnTo>
                    <a:lnTo>
                      <a:pt x="118" y="123"/>
                    </a:lnTo>
                    <a:lnTo>
                      <a:pt x="158" y="106"/>
                    </a:lnTo>
                    <a:lnTo>
                      <a:pt x="198" y="91"/>
                    </a:lnTo>
                    <a:lnTo>
                      <a:pt x="239" y="76"/>
                    </a:lnTo>
                    <a:lnTo>
                      <a:pt x="280" y="63"/>
                    </a:lnTo>
                    <a:lnTo>
                      <a:pt x="321" y="51"/>
                    </a:lnTo>
                    <a:lnTo>
                      <a:pt x="362" y="40"/>
                    </a:lnTo>
                    <a:lnTo>
                      <a:pt x="404" y="31"/>
                    </a:lnTo>
                    <a:lnTo>
                      <a:pt x="446" y="23"/>
                    </a:lnTo>
                    <a:lnTo>
                      <a:pt x="488" y="16"/>
                    </a:lnTo>
                    <a:lnTo>
                      <a:pt x="531" y="10"/>
                    </a:lnTo>
                    <a:lnTo>
                      <a:pt x="573" y="5"/>
                    </a:lnTo>
                    <a:lnTo>
                      <a:pt x="616" y="2"/>
                    </a:lnTo>
                    <a:lnTo>
                      <a:pt x="659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0" name="Freeform 137"/>
              <p:cNvSpPr/>
              <p:nvPr/>
            </p:nvSpPr>
            <p:spPr bwMode="auto">
              <a:xfrm>
                <a:off x="1152" y="2292"/>
                <a:ext cx="90" cy="56"/>
              </a:xfrm>
              <a:custGeom>
                <a:avLst/>
                <a:gdLst>
                  <a:gd name="T0" fmla="*/ 0 w 99"/>
                  <a:gd name="T1" fmla="*/ 3 h 67"/>
                  <a:gd name="T2" fmla="*/ 8 w 99"/>
                  <a:gd name="T3" fmla="*/ 3 h 67"/>
                  <a:gd name="T4" fmla="*/ 0 w 99"/>
                  <a:gd name="T5" fmla="*/ 0 h 67"/>
                  <a:gd name="T6" fmla="*/ 5 w 99"/>
                  <a:gd name="T7" fmla="*/ 3 h 67"/>
                  <a:gd name="T8" fmla="*/ 0 w 99"/>
                  <a:gd name="T9" fmla="*/ 3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67"/>
                  <a:gd name="T17" fmla="*/ 99 w 9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1" name="Freeform 138"/>
              <p:cNvSpPr/>
              <p:nvPr/>
            </p:nvSpPr>
            <p:spPr bwMode="auto">
              <a:xfrm>
                <a:off x="1200" y="2016"/>
                <a:ext cx="92" cy="67"/>
              </a:xfrm>
              <a:custGeom>
                <a:avLst/>
                <a:gdLst>
                  <a:gd name="T0" fmla="*/ 0 w 102"/>
                  <a:gd name="T1" fmla="*/ 2 h 81"/>
                  <a:gd name="T2" fmla="*/ 6 w 102"/>
                  <a:gd name="T3" fmla="*/ 2 h 81"/>
                  <a:gd name="T4" fmla="*/ 5 w 102"/>
                  <a:gd name="T5" fmla="*/ 0 h 81"/>
                  <a:gd name="T6" fmla="*/ 5 w 102"/>
                  <a:gd name="T7" fmla="*/ 2 h 81"/>
                  <a:gd name="T8" fmla="*/ 0 w 102"/>
                  <a:gd name="T9" fmla="*/ 2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81"/>
                  <a:gd name="T17" fmla="*/ 102 w 102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81">
                    <a:moveTo>
                      <a:pt x="0" y="56"/>
                    </a:moveTo>
                    <a:lnTo>
                      <a:pt x="102" y="81"/>
                    </a:lnTo>
                    <a:lnTo>
                      <a:pt x="36" y="0"/>
                    </a:lnTo>
                    <a:lnTo>
                      <a:pt x="45" y="4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2" name="Freeform 139"/>
              <p:cNvSpPr/>
              <p:nvPr/>
            </p:nvSpPr>
            <p:spPr bwMode="auto">
              <a:xfrm>
                <a:off x="1479" y="2385"/>
                <a:ext cx="500" cy="456"/>
              </a:xfrm>
              <a:custGeom>
                <a:avLst/>
                <a:gdLst>
                  <a:gd name="T0" fmla="*/ 0 w 557"/>
                  <a:gd name="T1" fmla="*/ 5 h 545"/>
                  <a:gd name="T2" fmla="*/ 4 w 557"/>
                  <a:gd name="T3" fmla="*/ 4 h 545"/>
                  <a:gd name="T4" fmla="*/ 4 w 557"/>
                  <a:gd name="T5" fmla="*/ 4 h 545"/>
                  <a:gd name="T6" fmla="*/ 4 w 557"/>
                  <a:gd name="T7" fmla="*/ 3 h 545"/>
                  <a:gd name="T8" fmla="*/ 7 w 557"/>
                  <a:gd name="T9" fmla="*/ 3 h 545"/>
                  <a:gd name="T10" fmla="*/ 9 w 557"/>
                  <a:gd name="T11" fmla="*/ 3 h 545"/>
                  <a:gd name="T12" fmla="*/ 11 w 557"/>
                  <a:gd name="T13" fmla="*/ 3 h 545"/>
                  <a:gd name="T14" fmla="*/ 12 w 557"/>
                  <a:gd name="T15" fmla="*/ 3 h 545"/>
                  <a:gd name="T16" fmla="*/ 14 w 557"/>
                  <a:gd name="T17" fmla="*/ 3 h 545"/>
                  <a:gd name="T18" fmla="*/ 16 w 557"/>
                  <a:gd name="T19" fmla="*/ 3 h 545"/>
                  <a:gd name="T20" fmla="*/ 18 w 557"/>
                  <a:gd name="T21" fmla="*/ 3 h 545"/>
                  <a:gd name="T22" fmla="*/ 20 w 557"/>
                  <a:gd name="T23" fmla="*/ 3 h 545"/>
                  <a:gd name="T24" fmla="*/ 22 w 557"/>
                  <a:gd name="T25" fmla="*/ 3 h 545"/>
                  <a:gd name="T26" fmla="*/ 24 w 557"/>
                  <a:gd name="T27" fmla="*/ 3 h 545"/>
                  <a:gd name="T28" fmla="*/ 25 w 557"/>
                  <a:gd name="T29" fmla="*/ 3 h 545"/>
                  <a:gd name="T30" fmla="*/ 28 w 557"/>
                  <a:gd name="T31" fmla="*/ 3 h 545"/>
                  <a:gd name="T32" fmla="*/ 31 w 557"/>
                  <a:gd name="T33" fmla="*/ 0 h 5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7"/>
                  <a:gd name="T52" fmla="*/ 0 h 545"/>
                  <a:gd name="T53" fmla="*/ 557 w 557"/>
                  <a:gd name="T54" fmla="*/ 545 h 5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7" h="545">
                    <a:moveTo>
                      <a:pt x="0" y="545"/>
                    </a:moveTo>
                    <a:lnTo>
                      <a:pt x="29" y="500"/>
                    </a:lnTo>
                    <a:lnTo>
                      <a:pt x="59" y="457"/>
                    </a:lnTo>
                    <a:lnTo>
                      <a:pt x="90" y="415"/>
                    </a:lnTo>
                    <a:lnTo>
                      <a:pt x="121" y="375"/>
                    </a:lnTo>
                    <a:lnTo>
                      <a:pt x="153" y="335"/>
                    </a:lnTo>
                    <a:lnTo>
                      <a:pt x="187" y="298"/>
                    </a:lnTo>
                    <a:lnTo>
                      <a:pt x="221" y="261"/>
                    </a:lnTo>
                    <a:lnTo>
                      <a:pt x="255" y="226"/>
                    </a:lnTo>
                    <a:lnTo>
                      <a:pt x="291" y="192"/>
                    </a:lnTo>
                    <a:lnTo>
                      <a:pt x="327" y="160"/>
                    </a:lnTo>
                    <a:lnTo>
                      <a:pt x="364" y="130"/>
                    </a:lnTo>
                    <a:lnTo>
                      <a:pt x="401" y="101"/>
                    </a:lnTo>
                    <a:lnTo>
                      <a:pt x="439" y="73"/>
                    </a:lnTo>
                    <a:lnTo>
                      <a:pt x="478" y="47"/>
                    </a:lnTo>
                    <a:lnTo>
                      <a:pt x="517" y="23"/>
                    </a:lnTo>
                    <a:lnTo>
                      <a:pt x="557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3" name="Freeform 140"/>
              <p:cNvSpPr/>
              <p:nvPr/>
            </p:nvSpPr>
            <p:spPr bwMode="auto">
              <a:xfrm>
                <a:off x="2333" y="1355"/>
                <a:ext cx="1273" cy="850"/>
              </a:xfrm>
              <a:custGeom>
                <a:avLst/>
                <a:gdLst>
                  <a:gd name="T0" fmla="*/ 0 w 1410"/>
                  <a:gd name="T1" fmla="*/ 6 h 995"/>
                  <a:gd name="T2" fmla="*/ 5 w 1410"/>
                  <a:gd name="T3" fmla="*/ 5 h 995"/>
                  <a:gd name="T4" fmla="*/ 5 w 1410"/>
                  <a:gd name="T5" fmla="*/ 4 h 995"/>
                  <a:gd name="T6" fmla="*/ 6 w 1410"/>
                  <a:gd name="T7" fmla="*/ 3 h 995"/>
                  <a:gd name="T8" fmla="*/ 9 w 1410"/>
                  <a:gd name="T9" fmla="*/ 3 h 995"/>
                  <a:gd name="T10" fmla="*/ 11 w 1410"/>
                  <a:gd name="T11" fmla="*/ 3 h 995"/>
                  <a:gd name="T12" fmla="*/ 13 w 1410"/>
                  <a:gd name="T13" fmla="*/ 3 h 995"/>
                  <a:gd name="T14" fmla="*/ 15 w 1410"/>
                  <a:gd name="T15" fmla="*/ 3 h 995"/>
                  <a:gd name="T16" fmla="*/ 17 w 1410"/>
                  <a:gd name="T17" fmla="*/ 3 h 995"/>
                  <a:gd name="T18" fmla="*/ 20 w 1410"/>
                  <a:gd name="T19" fmla="*/ 3 h 995"/>
                  <a:gd name="T20" fmla="*/ 22 w 1410"/>
                  <a:gd name="T21" fmla="*/ 3 h 995"/>
                  <a:gd name="T22" fmla="*/ 24 w 1410"/>
                  <a:gd name="T23" fmla="*/ 3 h 995"/>
                  <a:gd name="T24" fmla="*/ 27 w 1410"/>
                  <a:gd name="T25" fmla="*/ 3 h 995"/>
                  <a:gd name="T26" fmla="*/ 30 w 1410"/>
                  <a:gd name="T27" fmla="*/ 3 h 995"/>
                  <a:gd name="T28" fmla="*/ 31 w 1410"/>
                  <a:gd name="T29" fmla="*/ 3 h 995"/>
                  <a:gd name="T30" fmla="*/ 34 w 1410"/>
                  <a:gd name="T31" fmla="*/ 2 h 995"/>
                  <a:gd name="T32" fmla="*/ 38 w 1410"/>
                  <a:gd name="T33" fmla="*/ 0 h 995"/>
                  <a:gd name="T34" fmla="*/ 39 w 1410"/>
                  <a:gd name="T35" fmla="*/ 1 h 995"/>
                  <a:gd name="T36" fmla="*/ 42 w 1410"/>
                  <a:gd name="T37" fmla="*/ 3 h 995"/>
                  <a:gd name="T38" fmla="*/ 43 w 1410"/>
                  <a:gd name="T39" fmla="*/ 3 h 995"/>
                  <a:gd name="T40" fmla="*/ 46 w 1410"/>
                  <a:gd name="T41" fmla="*/ 3 h 995"/>
                  <a:gd name="T42" fmla="*/ 47 w 1410"/>
                  <a:gd name="T43" fmla="*/ 3 h 995"/>
                  <a:gd name="T44" fmla="*/ 50 w 1410"/>
                  <a:gd name="T45" fmla="*/ 3 h 995"/>
                  <a:gd name="T46" fmla="*/ 52 w 1410"/>
                  <a:gd name="T47" fmla="*/ 3 h 995"/>
                  <a:gd name="T48" fmla="*/ 54 w 1410"/>
                  <a:gd name="T49" fmla="*/ 3 h 995"/>
                  <a:gd name="T50" fmla="*/ 57 w 1410"/>
                  <a:gd name="T51" fmla="*/ 3 h 995"/>
                  <a:gd name="T52" fmla="*/ 58 w 1410"/>
                  <a:gd name="T53" fmla="*/ 3 h 995"/>
                  <a:gd name="T54" fmla="*/ 60 w 1410"/>
                  <a:gd name="T55" fmla="*/ 3 h 995"/>
                  <a:gd name="T56" fmla="*/ 62 w 1410"/>
                  <a:gd name="T57" fmla="*/ 3 h 995"/>
                  <a:gd name="T58" fmla="*/ 64 w 1410"/>
                  <a:gd name="T59" fmla="*/ 3 h 995"/>
                  <a:gd name="T60" fmla="*/ 64 w 1410"/>
                  <a:gd name="T61" fmla="*/ 3 h 995"/>
                  <a:gd name="T62" fmla="*/ 68 w 1410"/>
                  <a:gd name="T63" fmla="*/ 3 h 995"/>
                  <a:gd name="T64" fmla="*/ 70 w 1410"/>
                  <a:gd name="T65" fmla="*/ 4 h 995"/>
                  <a:gd name="T66" fmla="*/ 71 w 1410"/>
                  <a:gd name="T67" fmla="*/ 4 h 995"/>
                  <a:gd name="T68" fmla="*/ 71 w 1410"/>
                  <a:gd name="T69" fmla="*/ 5 h 995"/>
                  <a:gd name="T70" fmla="*/ 74 w 1410"/>
                  <a:gd name="T71" fmla="*/ 6 h 995"/>
                  <a:gd name="T72" fmla="*/ 75 w 1410"/>
                  <a:gd name="T73" fmla="*/ 6 h 995"/>
                  <a:gd name="T74" fmla="*/ 78 w 1410"/>
                  <a:gd name="T75" fmla="*/ 7 h 995"/>
                  <a:gd name="T76" fmla="*/ 79 w 1410"/>
                  <a:gd name="T77" fmla="*/ 8 h 995"/>
                  <a:gd name="T78" fmla="*/ 79 w 1410"/>
                  <a:gd name="T79" fmla="*/ 8 h 995"/>
                  <a:gd name="T80" fmla="*/ 80 w 1410"/>
                  <a:gd name="T81" fmla="*/ 9 h 995"/>
                  <a:gd name="T82" fmla="*/ 83 w 1410"/>
                  <a:gd name="T83" fmla="*/ 9 h 995"/>
                  <a:gd name="T84" fmla="*/ 83 w 1410"/>
                  <a:gd name="T85" fmla="*/ 9 h 995"/>
                  <a:gd name="T86" fmla="*/ 86 w 1410"/>
                  <a:gd name="T87" fmla="*/ 11 h 995"/>
                  <a:gd name="T88" fmla="*/ 87 w 1410"/>
                  <a:gd name="T89" fmla="*/ 11 h 995"/>
                  <a:gd name="T90" fmla="*/ 88 w 1410"/>
                  <a:gd name="T91" fmla="*/ 12 h 995"/>
                  <a:gd name="T92" fmla="*/ 88 w 1410"/>
                  <a:gd name="T93" fmla="*/ 13 h 995"/>
                  <a:gd name="T94" fmla="*/ 88 w 1410"/>
                  <a:gd name="T95" fmla="*/ 14 h 995"/>
                  <a:gd name="T96" fmla="*/ 88 w 1410"/>
                  <a:gd name="T97" fmla="*/ 15 h 99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10"/>
                  <a:gd name="T148" fmla="*/ 0 h 995"/>
                  <a:gd name="T149" fmla="*/ 1410 w 1410"/>
                  <a:gd name="T150" fmla="*/ 995 h 99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10" h="995">
                    <a:moveTo>
                      <a:pt x="0" y="393"/>
                    </a:moveTo>
                    <a:lnTo>
                      <a:pt x="31" y="347"/>
                    </a:lnTo>
                    <a:lnTo>
                      <a:pt x="62" y="304"/>
                    </a:lnTo>
                    <a:lnTo>
                      <a:pt x="95" y="263"/>
                    </a:lnTo>
                    <a:lnTo>
                      <a:pt x="129" y="225"/>
                    </a:lnTo>
                    <a:lnTo>
                      <a:pt x="163" y="190"/>
                    </a:lnTo>
                    <a:lnTo>
                      <a:pt x="199" y="158"/>
                    </a:lnTo>
                    <a:lnTo>
                      <a:pt x="235" y="128"/>
                    </a:lnTo>
                    <a:lnTo>
                      <a:pt x="273" y="102"/>
                    </a:lnTo>
                    <a:lnTo>
                      <a:pt x="310" y="78"/>
                    </a:lnTo>
                    <a:lnTo>
                      <a:pt x="349" y="58"/>
                    </a:lnTo>
                    <a:lnTo>
                      <a:pt x="388" y="40"/>
                    </a:lnTo>
                    <a:lnTo>
                      <a:pt x="428" y="26"/>
                    </a:lnTo>
                    <a:lnTo>
                      <a:pt x="468" y="15"/>
                    </a:lnTo>
                    <a:lnTo>
                      <a:pt x="508" y="7"/>
                    </a:lnTo>
                    <a:lnTo>
                      <a:pt x="549" y="2"/>
                    </a:lnTo>
                    <a:lnTo>
                      <a:pt x="590" y="0"/>
                    </a:lnTo>
                    <a:lnTo>
                      <a:pt x="625" y="1"/>
                    </a:lnTo>
                    <a:lnTo>
                      <a:pt x="659" y="5"/>
                    </a:lnTo>
                    <a:lnTo>
                      <a:pt x="693" y="10"/>
                    </a:lnTo>
                    <a:lnTo>
                      <a:pt x="726" y="18"/>
                    </a:lnTo>
                    <a:lnTo>
                      <a:pt x="759" y="28"/>
                    </a:lnTo>
                    <a:lnTo>
                      <a:pt x="792" y="41"/>
                    </a:lnTo>
                    <a:lnTo>
                      <a:pt x="825" y="55"/>
                    </a:lnTo>
                    <a:lnTo>
                      <a:pt x="857" y="72"/>
                    </a:lnTo>
                    <a:lnTo>
                      <a:pt x="888" y="90"/>
                    </a:lnTo>
                    <a:lnTo>
                      <a:pt x="919" y="111"/>
                    </a:lnTo>
                    <a:lnTo>
                      <a:pt x="950" y="133"/>
                    </a:lnTo>
                    <a:lnTo>
                      <a:pt x="979" y="158"/>
                    </a:lnTo>
                    <a:lnTo>
                      <a:pt x="1009" y="184"/>
                    </a:lnTo>
                    <a:lnTo>
                      <a:pt x="1037" y="212"/>
                    </a:lnTo>
                    <a:lnTo>
                      <a:pt x="1065" y="242"/>
                    </a:lnTo>
                    <a:lnTo>
                      <a:pt x="1093" y="274"/>
                    </a:lnTo>
                    <a:lnTo>
                      <a:pt x="1119" y="308"/>
                    </a:lnTo>
                    <a:lnTo>
                      <a:pt x="1145" y="343"/>
                    </a:lnTo>
                    <a:lnTo>
                      <a:pt x="1170" y="380"/>
                    </a:lnTo>
                    <a:lnTo>
                      <a:pt x="1194" y="418"/>
                    </a:lnTo>
                    <a:lnTo>
                      <a:pt x="1218" y="458"/>
                    </a:lnTo>
                    <a:lnTo>
                      <a:pt x="1240" y="500"/>
                    </a:lnTo>
                    <a:lnTo>
                      <a:pt x="1262" y="543"/>
                    </a:lnTo>
                    <a:lnTo>
                      <a:pt x="1282" y="588"/>
                    </a:lnTo>
                    <a:lnTo>
                      <a:pt x="1302" y="634"/>
                    </a:lnTo>
                    <a:lnTo>
                      <a:pt x="1321" y="682"/>
                    </a:lnTo>
                    <a:lnTo>
                      <a:pt x="1338" y="731"/>
                    </a:lnTo>
                    <a:lnTo>
                      <a:pt x="1355" y="781"/>
                    </a:lnTo>
                    <a:lnTo>
                      <a:pt x="1370" y="833"/>
                    </a:lnTo>
                    <a:lnTo>
                      <a:pt x="1385" y="886"/>
                    </a:lnTo>
                    <a:lnTo>
                      <a:pt x="1398" y="940"/>
                    </a:lnTo>
                    <a:lnTo>
                      <a:pt x="1410" y="995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4" name="Freeform 141"/>
              <p:cNvSpPr/>
              <p:nvPr/>
            </p:nvSpPr>
            <p:spPr bwMode="auto">
              <a:xfrm>
                <a:off x="2281" y="1689"/>
                <a:ext cx="71" cy="87"/>
              </a:xfrm>
              <a:custGeom>
                <a:avLst/>
                <a:gdLst>
                  <a:gd name="T0" fmla="*/ 4 w 79"/>
                  <a:gd name="T1" fmla="*/ 0 h 102"/>
                  <a:gd name="T2" fmla="*/ 0 w 79"/>
                  <a:gd name="T3" fmla="*/ 3 h 102"/>
                  <a:gd name="T4" fmla="*/ 4 w 79"/>
                  <a:gd name="T5" fmla="*/ 3 h 102"/>
                  <a:gd name="T6" fmla="*/ 4 w 79"/>
                  <a:gd name="T7" fmla="*/ 3 h 102"/>
                  <a:gd name="T8" fmla="*/ 4 w 7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2"/>
                  <a:gd name="T17" fmla="*/ 79 w 7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2">
                    <a:moveTo>
                      <a:pt x="21" y="0"/>
                    </a:moveTo>
                    <a:lnTo>
                      <a:pt x="0" y="102"/>
                    </a:lnTo>
                    <a:lnTo>
                      <a:pt x="79" y="34"/>
                    </a:lnTo>
                    <a:lnTo>
                      <a:pt x="35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5" name="Freeform 142"/>
              <p:cNvSpPr/>
              <p:nvPr/>
            </p:nvSpPr>
            <p:spPr bwMode="auto">
              <a:xfrm>
                <a:off x="2599" y="2292"/>
                <a:ext cx="89" cy="55"/>
              </a:xfrm>
              <a:custGeom>
                <a:avLst/>
                <a:gdLst>
                  <a:gd name="T0" fmla="*/ 5 w 99"/>
                  <a:gd name="T1" fmla="*/ 0 h 67"/>
                  <a:gd name="T2" fmla="*/ 0 w 99"/>
                  <a:gd name="T3" fmla="*/ 2 h 67"/>
                  <a:gd name="T4" fmla="*/ 5 w 99"/>
                  <a:gd name="T5" fmla="*/ 2 h 67"/>
                  <a:gd name="T6" fmla="*/ 4 w 99"/>
                  <a:gd name="T7" fmla="*/ 2 h 67"/>
                  <a:gd name="T8" fmla="*/ 5 w 99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67"/>
                  <a:gd name="T17" fmla="*/ 99 w 9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67">
                    <a:moveTo>
                      <a:pt x="99" y="0"/>
                    </a:moveTo>
                    <a:lnTo>
                      <a:pt x="0" y="34"/>
                    </a:lnTo>
                    <a:lnTo>
                      <a:pt x="99" y="67"/>
                    </a:lnTo>
                    <a:lnTo>
                      <a:pt x="68" y="3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6" name="Freeform 143"/>
              <p:cNvSpPr/>
              <p:nvPr/>
            </p:nvSpPr>
            <p:spPr bwMode="auto">
              <a:xfrm>
                <a:off x="1457" y="1728"/>
                <a:ext cx="79" cy="81"/>
              </a:xfrm>
              <a:custGeom>
                <a:avLst/>
                <a:gdLst>
                  <a:gd name="T0" fmla="*/ 0 w 89"/>
                  <a:gd name="T1" fmla="*/ 3 h 97"/>
                  <a:gd name="T2" fmla="*/ 4 w 89"/>
                  <a:gd name="T3" fmla="*/ 3 h 97"/>
                  <a:gd name="T4" fmla="*/ 4 w 89"/>
                  <a:gd name="T5" fmla="*/ 0 h 97"/>
                  <a:gd name="T6" fmla="*/ 4 w 89"/>
                  <a:gd name="T7" fmla="*/ 3 h 97"/>
                  <a:gd name="T8" fmla="*/ 0 w 89"/>
                  <a:gd name="T9" fmla="*/ 3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97"/>
                  <a:gd name="T17" fmla="*/ 89 w 8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97">
                    <a:moveTo>
                      <a:pt x="0" y="43"/>
                    </a:moveTo>
                    <a:lnTo>
                      <a:pt x="89" y="97"/>
                    </a:lnTo>
                    <a:lnTo>
                      <a:pt x="51" y="0"/>
                    </a:lnTo>
                    <a:lnTo>
                      <a:pt x="46" y="4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7" name="Freeform 144"/>
              <p:cNvSpPr/>
              <p:nvPr/>
            </p:nvSpPr>
            <p:spPr bwMode="auto">
              <a:xfrm>
                <a:off x="1202" y="2544"/>
                <a:ext cx="94" cy="58"/>
              </a:xfrm>
              <a:custGeom>
                <a:avLst/>
                <a:gdLst>
                  <a:gd name="T0" fmla="*/ 5 w 104"/>
                  <a:gd name="T1" fmla="*/ 3 h 69"/>
                  <a:gd name="T2" fmla="*/ 7 w 104"/>
                  <a:gd name="T3" fmla="*/ 0 h 69"/>
                  <a:gd name="T4" fmla="*/ 0 w 104"/>
                  <a:gd name="T5" fmla="*/ 3 h 69"/>
                  <a:gd name="T6" fmla="*/ 5 w 104"/>
                  <a:gd name="T7" fmla="*/ 3 h 69"/>
                  <a:gd name="T8" fmla="*/ 5 w 104"/>
                  <a:gd name="T9" fmla="*/ 3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69"/>
                  <a:gd name="T17" fmla="*/ 104 w 104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69">
                    <a:moveTo>
                      <a:pt x="25" y="69"/>
                    </a:moveTo>
                    <a:lnTo>
                      <a:pt x="104" y="0"/>
                    </a:lnTo>
                    <a:lnTo>
                      <a:pt x="0" y="7"/>
                    </a:lnTo>
                    <a:lnTo>
                      <a:pt x="41" y="26"/>
                    </a:lnTo>
                    <a:lnTo>
                      <a:pt x="25" y="69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8" name="Freeform 145"/>
              <p:cNvSpPr/>
              <p:nvPr/>
            </p:nvSpPr>
            <p:spPr bwMode="auto">
              <a:xfrm>
                <a:off x="1236" y="2857"/>
                <a:ext cx="235" cy="684"/>
              </a:xfrm>
              <a:custGeom>
                <a:avLst/>
                <a:gdLst>
                  <a:gd name="T0" fmla="*/ 0 w 263"/>
                  <a:gd name="T1" fmla="*/ 7 h 816"/>
                  <a:gd name="T2" fmla="*/ 4 w 263"/>
                  <a:gd name="T3" fmla="*/ 7 h 816"/>
                  <a:gd name="T4" fmla="*/ 4 w 263"/>
                  <a:gd name="T5" fmla="*/ 6 h 816"/>
                  <a:gd name="T6" fmla="*/ 4 w 263"/>
                  <a:gd name="T7" fmla="*/ 6 h 816"/>
                  <a:gd name="T8" fmla="*/ 4 w 263"/>
                  <a:gd name="T9" fmla="*/ 5 h 816"/>
                  <a:gd name="T10" fmla="*/ 4 w 263"/>
                  <a:gd name="T11" fmla="*/ 4 h 816"/>
                  <a:gd name="T12" fmla="*/ 4 w 263"/>
                  <a:gd name="T13" fmla="*/ 3 h 816"/>
                  <a:gd name="T14" fmla="*/ 7 w 263"/>
                  <a:gd name="T15" fmla="*/ 3 h 816"/>
                  <a:gd name="T16" fmla="*/ 9 w 263"/>
                  <a:gd name="T17" fmla="*/ 3 h 816"/>
                  <a:gd name="T18" fmla="*/ 11 w 263"/>
                  <a:gd name="T19" fmla="*/ 3 h 816"/>
                  <a:gd name="T20" fmla="*/ 12 w 263"/>
                  <a:gd name="T21" fmla="*/ 3 h 816"/>
                  <a:gd name="T22" fmla="*/ 13 w 263"/>
                  <a:gd name="T23" fmla="*/ 0 h 81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63"/>
                  <a:gd name="T37" fmla="*/ 0 h 816"/>
                  <a:gd name="T38" fmla="*/ 263 w 263"/>
                  <a:gd name="T39" fmla="*/ 816 h 81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63" h="816">
                    <a:moveTo>
                      <a:pt x="0" y="816"/>
                    </a:moveTo>
                    <a:lnTo>
                      <a:pt x="9" y="760"/>
                    </a:lnTo>
                    <a:lnTo>
                      <a:pt x="20" y="704"/>
                    </a:lnTo>
                    <a:lnTo>
                      <a:pt x="31" y="649"/>
                    </a:lnTo>
                    <a:lnTo>
                      <a:pt x="43" y="594"/>
                    </a:lnTo>
                    <a:lnTo>
                      <a:pt x="71" y="487"/>
                    </a:lnTo>
                    <a:lnTo>
                      <a:pt x="102" y="383"/>
                    </a:lnTo>
                    <a:lnTo>
                      <a:pt x="137" y="282"/>
                    </a:lnTo>
                    <a:lnTo>
                      <a:pt x="176" y="184"/>
                    </a:lnTo>
                    <a:lnTo>
                      <a:pt x="218" y="90"/>
                    </a:lnTo>
                    <a:lnTo>
                      <a:pt x="240" y="45"/>
                    </a:lnTo>
                    <a:lnTo>
                      <a:pt x="263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9" name="Freeform 146"/>
              <p:cNvSpPr/>
              <p:nvPr/>
            </p:nvSpPr>
            <p:spPr bwMode="auto">
              <a:xfrm>
                <a:off x="1432" y="2808"/>
                <a:ext cx="69" cy="87"/>
              </a:xfrm>
              <a:custGeom>
                <a:avLst/>
                <a:gdLst>
                  <a:gd name="T0" fmla="*/ 4 w 77"/>
                  <a:gd name="T1" fmla="*/ 3 h 103"/>
                  <a:gd name="T2" fmla="*/ 4 w 77"/>
                  <a:gd name="T3" fmla="*/ 0 h 103"/>
                  <a:gd name="T4" fmla="*/ 0 w 77"/>
                  <a:gd name="T5" fmla="*/ 3 h 103"/>
                  <a:gd name="T6" fmla="*/ 4 w 77"/>
                  <a:gd name="T7" fmla="*/ 3 h 103"/>
                  <a:gd name="T8" fmla="*/ 4 w 77"/>
                  <a:gd name="T9" fmla="*/ 3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103"/>
                  <a:gd name="T17" fmla="*/ 77 w 77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103">
                    <a:moveTo>
                      <a:pt x="58" y="103"/>
                    </a:moveTo>
                    <a:lnTo>
                      <a:pt x="77" y="0"/>
                    </a:lnTo>
                    <a:lnTo>
                      <a:pt x="0" y="70"/>
                    </a:lnTo>
                    <a:lnTo>
                      <a:pt x="44" y="59"/>
                    </a:lnTo>
                    <a:lnTo>
                      <a:pt x="58" y="103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80" name="Freeform 147"/>
              <p:cNvSpPr/>
              <p:nvPr/>
            </p:nvSpPr>
            <p:spPr bwMode="auto">
              <a:xfrm>
                <a:off x="1753" y="3120"/>
                <a:ext cx="49" cy="655"/>
              </a:xfrm>
              <a:custGeom>
                <a:avLst/>
                <a:gdLst>
                  <a:gd name="T0" fmla="*/ 0 w 55"/>
                  <a:gd name="T1" fmla="*/ 7 h 783"/>
                  <a:gd name="T2" fmla="*/ 1 w 55"/>
                  <a:gd name="T3" fmla="*/ 6 h 783"/>
                  <a:gd name="T4" fmla="*/ 4 w 55"/>
                  <a:gd name="T5" fmla="*/ 5 h 783"/>
                  <a:gd name="T6" fmla="*/ 4 w 55"/>
                  <a:gd name="T7" fmla="*/ 4 h 783"/>
                  <a:gd name="T8" fmla="*/ 4 w 55"/>
                  <a:gd name="T9" fmla="*/ 3 h 783"/>
                  <a:gd name="T10" fmla="*/ 4 w 55"/>
                  <a:gd name="T11" fmla="*/ 3 h 783"/>
                  <a:gd name="T12" fmla="*/ 4 w 55"/>
                  <a:gd name="T13" fmla="*/ 3 h 783"/>
                  <a:gd name="T14" fmla="*/ 4 w 55"/>
                  <a:gd name="T15" fmla="*/ 3 h 783"/>
                  <a:gd name="T16" fmla="*/ 4 w 55"/>
                  <a:gd name="T17" fmla="*/ 0 h 78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"/>
                  <a:gd name="T28" fmla="*/ 0 h 783"/>
                  <a:gd name="T29" fmla="*/ 55 w 55"/>
                  <a:gd name="T30" fmla="*/ 783 h 78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" h="783">
                    <a:moveTo>
                      <a:pt x="0" y="783"/>
                    </a:moveTo>
                    <a:lnTo>
                      <a:pt x="1" y="681"/>
                    </a:lnTo>
                    <a:lnTo>
                      <a:pt x="4" y="579"/>
                    </a:lnTo>
                    <a:lnTo>
                      <a:pt x="8" y="478"/>
                    </a:lnTo>
                    <a:lnTo>
                      <a:pt x="14" y="379"/>
                    </a:lnTo>
                    <a:lnTo>
                      <a:pt x="22" y="281"/>
                    </a:lnTo>
                    <a:lnTo>
                      <a:pt x="31" y="186"/>
                    </a:lnTo>
                    <a:lnTo>
                      <a:pt x="42" y="92"/>
                    </a:lnTo>
                    <a:lnTo>
                      <a:pt x="55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81" name="Freeform 148"/>
              <p:cNvSpPr/>
              <p:nvPr/>
            </p:nvSpPr>
            <p:spPr bwMode="auto">
              <a:xfrm>
                <a:off x="1812" y="2937"/>
                <a:ext cx="60" cy="87"/>
              </a:xfrm>
              <a:custGeom>
                <a:avLst/>
                <a:gdLst>
                  <a:gd name="T0" fmla="*/ 4 w 67"/>
                  <a:gd name="T1" fmla="*/ 3 h 103"/>
                  <a:gd name="T2" fmla="*/ 4 w 67"/>
                  <a:gd name="T3" fmla="*/ 0 h 103"/>
                  <a:gd name="T4" fmla="*/ 0 w 67"/>
                  <a:gd name="T5" fmla="*/ 3 h 103"/>
                  <a:gd name="T6" fmla="*/ 4 w 67"/>
                  <a:gd name="T7" fmla="*/ 3 h 103"/>
                  <a:gd name="T8" fmla="*/ 4 w 67"/>
                  <a:gd name="T9" fmla="*/ 3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3"/>
                  <a:gd name="T17" fmla="*/ 67 w 67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3">
                    <a:moveTo>
                      <a:pt x="67" y="103"/>
                    </a:moveTo>
                    <a:lnTo>
                      <a:pt x="49" y="0"/>
                    </a:lnTo>
                    <a:lnTo>
                      <a:pt x="0" y="92"/>
                    </a:lnTo>
                    <a:lnTo>
                      <a:pt x="38" y="67"/>
                    </a:lnTo>
                    <a:lnTo>
                      <a:pt x="67" y="103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82" name="Freeform 149"/>
              <p:cNvSpPr/>
              <p:nvPr/>
            </p:nvSpPr>
            <p:spPr bwMode="auto">
              <a:xfrm>
                <a:off x="2299" y="2447"/>
                <a:ext cx="1324" cy="899"/>
              </a:xfrm>
              <a:custGeom>
                <a:avLst/>
                <a:gdLst>
                  <a:gd name="T0" fmla="*/ 59 w 1493"/>
                  <a:gd name="T1" fmla="*/ 0 h 1026"/>
                  <a:gd name="T2" fmla="*/ 59 w 1493"/>
                  <a:gd name="T3" fmla="*/ 4 h 1026"/>
                  <a:gd name="T4" fmla="*/ 58 w 1493"/>
                  <a:gd name="T5" fmla="*/ 4 h 1026"/>
                  <a:gd name="T6" fmla="*/ 57 w 1493"/>
                  <a:gd name="T7" fmla="*/ 5 h 1026"/>
                  <a:gd name="T8" fmla="*/ 56 w 1493"/>
                  <a:gd name="T9" fmla="*/ 7 h 1026"/>
                  <a:gd name="T10" fmla="*/ 56 w 1493"/>
                  <a:gd name="T11" fmla="*/ 8 h 1026"/>
                  <a:gd name="T12" fmla="*/ 55 w 1493"/>
                  <a:gd name="T13" fmla="*/ 10 h 1026"/>
                  <a:gd name="T14" fmla="*/ 53 w 1493"/>
                  <a:gd name="T15" fmla="*/ 11 h 1026"/>
                  <a:gd name="T16" fmla="*/ 52 w 1493"/>
                  <a:gd name="T17" fmla="*/ 12 h 1026"/>
                  <a:gd name="T18" fmla="*/ 52 w 1493"/>
                  <a:gd name="T19" fmla="*/ 14 h 1026"/>
                  <a:gd name="T20" fmla="*/ 52 w 1493"/>
                  <a:gd name="T21" fmla="*/ 14 h 1026"/>
                  <a:gd name="T22" fmla="*/ 51 w 1493"/>
                  <a:gd name="T23" fmla="*/ 16 h 1026"/>
                  <a:gd name="T24" fmla="*/ 50 w 1493"/>
                  <a:gd name="T25" fmla="*/ 17 h 1026"/>
                  <a:gd name="T26" fmla="*/ 50 w 1493"/>
                  <a:gd name="T27" fmla="*/ 18 h 1026"/>
                  <a:gd name="T28" fmla="*/ 46 w 1493"/>
                  <a:gd name="T29" fmla="*/ 19 h 1026"/>
                  <a:gd name="T30" fmla="*/ 46 w 1493"/>
                  <a:gd name="T31" fmla="*/ 20 h 1026"/>
                  <a:gd name="T32" fmla="*/ 46 w 1493"/>
                  <a:gd name="T33" fmla="*/ 21 h 1026"/>
                  <a:gd name="T34" fmla="*/ 45 w 1493"/>
                  <a:gd name="T35" fmla="*/ 22 h 1026"/>
                  <a:gd name="T36" fmla="*/ 44 w 1493"/>
                  <a:gd name="T37" fmla="*/ 23 h 1026"/>
                  <a:gd name="T38" fmla="*/ 41 w 1493"/>
                  <a:gd name="T39" fmla="*/ 24 h 1026"/>
                  <a:gd name="T40" fmla="*/ 41 w 1493"/>
                  <a:gd name="T41" fmla="*/ 24 h 1026"/>
                  <a:gd name="T42" fmla="*/ 40 w 1493"/>
                  <a:gd name="T43" fmla="*/ 25 h 1026"/>
                  <a:gd name="T44" fmla="*/ 39 w 1493"/>
                  <a:gd name="T45" fmla="*/ 26 h 1026"/>
                  <a:gd name="T46" fmla="*/ 36 w 1493"/>
                  <a:gd name="T47" fmla="*/ 26 h 1026"/>
                  <a:gd name="T48" fmla="*/ 36 w 1493"/>
                  <a:gd name="T49" fmla="*/ 27 h 1026"/>
                  <a:gd name="T50" fmla="*/ 35 w 1493"/>
                  <a:gd name="T51" fmla="*/ 27 h 1026"/>
                  <a:gd name="T52" fmla="*/ 33 w 1493"/>
                  <a:gd name="T53" fmla="*/ 27 h 1026"/>
                  <a:gd name="T54" fmla="*/ 32 w 1493"/>
                  <a:gd name="T55" fmla="*/ 28 h 1026"/>
                  <a:gd name="T56" fmla="*/ 31 w 1493"/>
                  <a:gd name="T57" fmla="*/ 28 h 1026"/>
                  <a:gd name="T58" fmla="*/ 28 w 1493"/>
                  <a:gd name="T59" fmla="*/ 28 h 1026"/>
                  <a:gd name="T60" fmla="*/ 27 w 1493"/>
                  <a:gd name="T61" fmla="*/ 29 h 1026"/>
                  <a:gd name="T62" fmla="*/ 27 w 1493"/>
                  <a:gd name="T63" fmla="*/ 30 h 1026"/>
                  <a:gd name="T64" fmla="*/ 25 w 1493"/>
                  <a:gd name="T65" fmla="*/ 30 h 1026"/>
                  <a:gd name="T66" fmla="*/ 24 w 1493"/>
                  <a:gd name="T67" fmla="*/ 30 h 1026"/>
                  <a:gd name="T68" fmla="*/ 21 w 1493"/>
                  <a:gd name="T69" fmla="*/ 29 h 1026"/>
                  <a:gd name="T70" fmla="*/ 20 w 1493"/>
                  <a:gd name="T71" fmla="*/ 28 h 1026"/>
                  <a:gd name="T72" fmla="*/ 18 w 1493"/>
                  <a:gd name="T73" fmla="*/ 28 h 1026"/>
                  <a:gd name="T74" fmla="*/ 17 w 1493"/>
                  <a:gd name="T75" fmla="*/ 27 h 1026"/>
                  <a:gd name="T76" fmla="*/ 15 w 1493"/>
                  <a:gd name="T77" fmla="*/ 27 h 1026"/>
                  <a:gd name="T78" fmla="*/ 13 w 1493"/>
                  <a:gd name="T79" fmla="*/ 27 h 1026"/>
                  <a:gd name="T80" fmla="*/ 12 w 1493"/>
                  <a:gd name="T81" fmla="*/ 26 h 1026"/>
                  <a:gd name="T82" fmla="*/ 10 w 1493"/>
                  <a:gd name="T83" fmla="*/ 25 h 1026"/>
                  <a:gd name="T84" fmla="*/ 9 w 1493"/>
                  <a:gd name="T85" fmla="*/ 24 h 1026"/>
                  <a:gd name="T86" fmla="*/ 7 w 1493"/>
                  <a:gd name="T87" fmla="*/ 23 h 1026"/>
                  <a:gd name="T88" fmla="*/ 5 w 1493"/>
                  <a:gd name="T89" fmla="*/ 22 h 1026"/>
                  <a:gd name="T90" fmla="*/ 4 w 1493"/>
                  <a:gd name="T91" fmla="*/ 21 h 1026"/>
                  <a:gd name="T92" fmla="*/ 4 w 1493"/>
                  <a:gd name="T93" fmla="*/ 19 h 1026"/>
                  <a:gd name="T94" fmla="*/ 4 w 1493"/>
                  <a:gd name="T95" fmla="*/ 18 h 1026"/>
                  <a:gd name="T96" fmla="*/ 0 w 1493"/>
                  <a:gd name="T97" fmla="*/ 16 h 102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493"/>
                  <a:gd name="T148" fmla="*/ 0 h 1026"/>
                  <a:gd name="T149" fmla="*/ 1493 w 1493"/>
                  <a:gd name="T150" fmla="*/ 1026 h 102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493" h="1026">
                    <a:moveTo>
                      <a:pt x="1493" y="0"/>
                    </a:moveTo>
                    <a:lnTo>
                      <a:pt x="1481" y="57"/>
                    </a:lnTo>
                    <a:lnTo>
                      <a:pt x="1468" y="112"/>
                    </a:lnTo>
                    <a:lnTo>
                      <a:pt x="1454" y="167"/>
                    </a:lnTo>
                    <a:lnTo>
                      <a:pt x="1438" y="220"/>
                    </a:lnTo>
                    <a:lnTo>
                      <a:pt x="1421" y="272"/>
                    </a:lnTo>
                    <a:lnTo>
                      <a:pt x="1403" y="322"/>
                    </a:lnTo>
                    <a:lnTo>
                      <a:pt x="1384" y="371"/>
                    </a:lnTo>
                    <a:lnTo>
                      <a:pt x="1364" y="419"/>
                    </a:lnTo>
                    <a:lnTo>
                      <a:pt x="1343" y="465"/>
                    </a:lnTo>
                    <a:lnTo>
                      <a:pt x="1321" y="509"/>
                    </a:lnTo>
                    <a:lnTo>
                      <a:pt x="1298" y="552"/>
                    </a:lnTo>
                    <a:lnTo>
                      <a:pt x="1273" y="594"/>
                    </a:lnTo>
                    <a:lnTo>
                      <a:pt x="1248" y="633"/>
                    </a:lnTo>
                    <a:lnTo>
                      <a:pt x="1222" y="671"/>
                    </a:lnTo>
                    <a:lnTo>
                      <a:pt x="1196" y="708"/>
                    </a:lnTo>
                    <a:lnTo>
                      <a:pt x="1168" y="743"/>
                    </a:lnTo>
                    <a:lnTo>
                      <a:pt x="1140" y="775"/>
                    </a:lnTo>
                    <a:lnTo>
                      <a:pt x="1111" y="806"/>
                    </a:lnTo>
                    <a:lnTo>
                      <a:pt x="1081" y="836"/>
                    </a:lnTo>
                    <a:lnTo>
                      <a:pt x="1050" y="863"/>
                    </a:lnTo>
                    <a:lnTo>
                      <a:pt x="1019" y="888"/>
                    </a:lnTo>
                    <a:lnTo>
                      <a:pt x="987" y="911"/>
                    </a:lnTo>
                    <a:lnTo>
                      <a:pt x="955" y="933"/>
                    </a:lnTo>
                    <a:lnTo>
                      <a:pt x="922" y="952"/>
                    </a:lnTo>
                    <a:lnTo>
                      <a:pt x="889" y="969"/>
                    </a:lnTo>
                    <a:lnTo>
                      <a:pt x="855" y="984"/>
                    </a:lnTo>
                    <a:lnTo>
                      <a:pt x="821" y="997"/>
                    </a:lnTo>
                    <a:lnTo>
                      <a:pt x="786" y="1007"/>
                    </a:lnTo>
                    <a:lnTo>
                      <a:pt x="751" y="1015"/>
                    </a:lnTo>
                    <a:lnTo>
                      <a:pt x="715" y="1021"/>
                    </a:lnTo>
                    <a:lnTo>
                      <a:pt x="679" y="1025"/>
                    </a:lnTo>
                    <a:lnTo>
                      <a:pt x="643" y="1026"/>
                    </a:lnTo>
                    <a:lnTo>
                      <a:pt x="598" y="1024"/>
                    </a:lnTo>
                    <a:lnTo>
                      <a:pt x="553" y="1018"/>
                    </a:lnTo>
                    <a:lnTo>
                      <a:pt x="508" y="1009"/>
                    </a:lnTo>
                    <a:lnTo>
                      <a:pt x="464" y="996"/>
                    </a:lnTo>
                    <a:lnTo>
                      <a:pt x="420" y="979"/>
                    </a:lnTo>
                    <a:lnTo>
                      <a:pt x="377" y="959"/>
                    </a:lnTo>
                    <a:lnTo>
                      <a:pt x="335" y="935"/>
                    </a:lnTo>
                    <a:lnTo>
                      <a:pt x="293" y="908"/>
                    </a:lnTo>
                    <a:lnTo>
                      <a:pt x="253" y="878"/>
                    </a:lnTo>
                    <a:lnTo>
                      <a:pt x="213" y="844"/>
                    </a:lnTo>
                    <a:lnTo>
                      <a:pt x="175" y="807"/>
                    </a:lnTo>
                    <a:lnTo>
                      <a:pt x="137" y="767"/>
                    </a:lnTo>
                    <a:lnTo>
                      <a:pt x="101" y="723"/>
                    </a:lnTo>
                    <a:lnTo>
                      <a:pt x="66" y="677"/>
                    </a:lnTo>
                    <a:lnTo>
                      <a:pt x="32" y="627"/>
                    </a:lnTo>
                    <a:lnTo>
                      <a:pt x="0" y="575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83" name="Freeform 150"/>
              <p:cNvSpPr/>
              <p:nvPr/>
            </p:nvSpPr>
            <p:spPr bwMode="auto">
              <a:xfrm>
                <a:off x="2256" y="2880"/>
                <a:ext cx="70" cy="90"/>
              </a:xfrm>
              <a:custGeom>
                <a:avLst/>
                <a:gdLst>
                  <a:gd name="T0" fmla="*/ 4 w 78"/>
                  <a:gd name="T1" fmla="*/ 3 h 103"/>
                  <a:gd name="T2" fmla="*/ 0 w 78"/>
                  <a:gd name="T3" fmla="*/ 0 h 103"/>
                  <a:gd name="T4" fmla="*/ 4 w 78"/>
                  <a:gd name="T5" fmla="*/ 3 h 103"/>
                  <a:gd name="T6" fmla="*/ 4 w 78"/>
                  <a:gd name="T7" fmla="*/ 3 h 103"/>
                  <a:gd name="T8" fmla="*/ 4 w 78"/>
                  <a:gd name="T9" fmla="*/ 3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3"/>
                  <a:gd name="T17" fmla="*/ 78 w 78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3">
                    <a:moveTo>
                      <a:pt x="78" y="70"/>
                    </a:moveTo>
                    <a:lnTo>
                      <a:pt x="0" y="0"/>
                    </a:lnTo>
                    <a:lnTo>
                      <a:pt x="20" y="103"/>
                    </a:lnTo>
                    <a:lnTo>
                      <a:pt x="33" y="59"/>
                    </a:lnTo>
                    <a:lnTo>
                      <a:pt x="78" y="7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84" name="Line 151"/>
              <p:cNvSpPr>
                <a:spLocks noChangeShapeType="1"/>
              </p:cNvSpPr>
              <p:nvPr/>
            </p:nvSpPr>
            <p:spPr bwMode="auto">
              <a:xfrm>
                <a:off x="624" y="2325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8385" name="Group 152"/>
              <p:cNvGrpSpPr/>
              <p:nvPr/>
            </p:nvGrpSpPr>
            <p:grpSpPr bwMode="auto">
              <a:xfrm>
                <a:off x="3504" y="2160"/>
                <a:ext cx="242" cy="346"/>
                <a:chOff x="4176" y="528"/>
                <a:chExt cx="242" cy="346"/>
              </a:xfrm>
            </p:grpSpPr>
            <p:sp>
              <p:nvSpPr>
                <p:cNvPr id="98389" name="Oval 153"/>
                <p:cNvSpPr>
                  <a:spLocks noChangeArrowheads="1"/>
                </p:cNvSpPr>
                <p:nvPr/>
              </p:nvSpPr>
              <p:spPr bwMode="auto">
                <a:xfrm>
                  <a:off x="4176" y="575"/>
                  <a:ext cx="242" cy="248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rgbClr val="FF0000"/>
                  </a:solidFill>
                  <a:rou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8390" name="Rectangle 154"/>
                <p:cNvSpPr>
                  <a:spLocks noChangeArrowheads="1"/>
                </p:cNvSpPr>
                <p:nvPr/>
              </p:nvSpPr>
              <p:spPr bwMode="auto">
                <a:xfrm>
                  <a:off x="4212" y="528"/>
                  <a:ext cx="173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>
                      <a:solidFill>
                        <a:srgbClr val="CC0000"/>
                      </a:solidFill>
                      <a:latin typeface="Bookman Old Style" panose="02050604050505020204" pitchFamily="18" charset="0"/>
                    </a:rPr>
                    <a:t>+</a:t>
                  </a:r>
                  <a:endParaRPr lang="en-US" altLang="zh-CN" sz="24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98386" name="Group 155"/>
              <p:cNvGrpSpPr/>
              <p:nvPr/>
            </p:nvGrpSpPr>
            <p:grpSpPr bwMode="auto">
              <a:xfrm>
                <a:off x="2001" y="2208"/>
                <a:ext cx="255" cy="264"/>
                <a:chOff x="1440" y="2851"/>
                <a:chExt cx="255" cy="264"/>
              </a:xfrm>
            </p:grpSpPr>
            <p:sp>
              <p:nvSpPr>
                <p:cNvPr id="98387" name="Oval 156"/>
                <p:cNvSpPr>
                  <a:spLocks noChangeArrowheads="1"/>
                </p:cNvSpPr>
                <p:nvPr/>
              </p:nvSpPr>
              <p:spPr bwMode="auto">
                <a:xfrm>
                  <a:off x="1440" y="2851"/>
                  <a:ext cx="255" cy="264"/>
                </a:xfrm>
                <a:prstGeom prst="ellipse">
                  <a:avLst/>
                </a:prstGeom>
                <a:solidFill>
                  <a:srgbClr val="CCFFFF"/>
                </a:solidFill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8388" name="Rectangle 157"/>
                <p:cNvSpPr>
                  <a:spLocks noChangeArrowheads="1"/>
                </p:cNvSpPr>
                <p:nvPr/>
              </p:nvSpPr>
              <p:spPr bwMode="auto">
                <a:xfrm>
                  <a:off x="1487" y="2967"/>
                  <a:ext cx="155" cy="56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7" name="Group 89"/>
          <p:cNvGrpSpPr/>
          <p:nvPr/>
        </p:nvGrpSpPr>
        <p:grpSpPr bwMode="auto">
          <a:xfrm>
            <a:off x="1295400" y="1371600"/>
            <a:ext cx="6629400" cy="5105400"/>
            <a:chOff x="768" y="768"/>
            <a:chExt cx="4176" cy="3216"/>
          </a:xfrm>
        </p:grpSpPr>
        <p:sp>
          <p:nvSpPr>
            <p:cNvPr id="98309" name="Oval 78"/>
            <p:cNvSpPr>
              <a:spLocks noChangeArrowheads="1"/>
            </p:cNvSpPr>
            <p:nvPr/>
          </p:nvSpPr>
          <p:spPr bwMode="auto">
            <a:xfrm>
              <a:off x="3408" y="2112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10" name="Freeform 79"/>
            <p:cNvSpPr/>
            <p:nvPr/>
          </p:nvSpPr>
          <p:spPr bwMode="auto">
            <a:xfrm>
              <a:off x="3360" y="1920"/>
              <a:ext cx="720" cy="817"/>
            </a:xfrm>
            <a:custGeom>
              <a:avLst/>
              <a:gdLst>
                <a:gd name="T0" fmla="*/ 14 w 740"/>
                <a:gd name="T1" fmla="*/ 465 h 817"/>
                <a:gd name="T2" fmla="*/ 18 w 740"/>
                <a:gd name="T3" fmla="*/ 297 h 817"/>
                <a:gd name="T4" fmla="*/ 64 w 740"/>
                <a:gd name="T5" fmla="*/ 115 h 817"/>
                <a:gd name="T6" fmla="*/ 155 w 740"/>
                <a:gd name="T7" fmla="*/ 17 h 817"/>
                <a:gd name="T8" fmla="*/ 227 w 740"/>
                <a:gd name="T9" fmla="*/ 17 h 817"/>
                <a:gd name="T10" fmla="*/ 303 w 740"/>
                <a:gd name="T11" fmla="*/ 119 h 817"/>
                <a:gd name="T12" fmla="*/ 349 w 740"/>
                <a:gd name="T13" fmla="*/ 353 h 817"/>
                <a:gd name="T14" fmla="*/ 328 w 740"/>
                <a:gd name="T15" fmla="*/ 638 h 817"/>
                <a:gd name="T16" fmla="*/ 253 w 740"/>
                <a:gd name="T17" fmla="*/ 788 h 817"/>
                <a:gd name="T18" fmla="*/ 155 w 740"/>
                <a:gd name="T19" fmla="*/ 802 h 817"/>
                <a:gd name="T20" fmla="*/ 63 w 740"/>
                <a:gd name="T21" fmla="*/ 700 h 817"/>
                <a:gd name="T22" fmla="*/ 18 w 740"/>
                <a:gd name="T23" fmla="*/ 581 h 817"/>
                <a:gd name="T24" fmla="*/ 14 w 740"/>
                <a:gd name="T25" fmla="*/ 465 h 8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0"/>
                <a:gd name="T40" fmla="*/ 0 h 817"/>
                <a:gd name="T41" fmla="*/ 740 w 740"/>
                <a:gd name="T42" fmla="*/ 817 h 8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1" name="Oval 80"/>
            <p:cNvSpPr>
              <a:spLocks noChangeArrowheads="1"/>
            </p:cNvSpPr>
            <p:nvPr/>
          </p:nvSpPr>
          <p:spPr bwMode="auto">
            <a:xfrm>
              <a:off x="1872" y="2112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312" name="Freeform 81"/>
            <p:cNvSpPr/>
            <p:nvPr/>
          </p:nvSpPr>
          <p:spPr bwMode="auto">
            <a:xfrm flipH="1">
              <a:off x="1632" y="1920"/>
              <a:ext cx="720" cy="817"/>
            </a:xfrm>
            <a:custGeom>
              <a:avLst/>
              <a:gdLst>
                <a:gd name="T0" fmla="*/ 14 w 740"/>
                <a:gd name="T1" fmla="*/ 465 h 817"/>
                <a:gd name="T2" fmla="*/ 18 w 740"/>
                <a:gd name="T3" fmla="*/ 297 h 817"/>
                <a:gd name="T4" fmla="*/ 64 w 740"/>
                <a:gd name="T5" fmla="*/ 115 h 817"/>
                <a:gd name="T6" fmla="*/ 155 w 740"/>
                <a:gd name="T7" fmla="*/ 17 h 817"/>
                <a:gd name="T8" fmla="*/ 227 w 740"/>
                <a:gd name="T9" fmla="*/ 17 h 817"/>
                <a:gd name="T10" fmla="*/ 303 w 740"/>
                <a:gd name="T11" fmla="*/ 119 h 817"/>
                <a:gd name="T12" fmla="*/ 349 w 740"/>
                <a:gd name="T13" fmla="*/ 353 h 817"/>
                <a:gd name="T14" fmla="*/ 328 w 740"/>
                <a:gd name="T15" fmla="*/ 638 h 817"/>
                <a:gd name="T16" fmla="*/ 253 w 740"/>
                <a:gd name="T17" fmla="*/ 788 h 817"/>
                <a:gd name="T18" fmla="*/ 155 w 740"/>
                <a:gd name="T19" fmla="*/ 802 h 817"/>
                <a:gd name="T20" fmla="*/ 63 w 740"/>
                <a:gd name="T21" fmla="*/ 700 h 817"/>
                <a:gd name="T22" fmla="*/ 18 w 740"/>
                <a:gd name="T23" fmla="*/ 581 h 817"/>
                <a:gd name="T24" fmla="*/ 14 w 740"/>
                <a:gd name="T25" fmla="*/ 465 h 8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0"/>
                <a:gd name="T40" fmla="*/ 0 h 817"/>
                <a:gd name="T41" fmla="*/ 740 w 740"/>
                <a:gd name="T42" fmla="*/ 817 h 8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3" name="Freeform 82"/>
            <p:cNvSpPr/>
            <p:nvPr/>
          </p:nvSpPr>
          <p:spPr bwMode="auto">
            <a:xfrm>
              <a:off x="3264" y="1632"/>
              <a:ext cx="1200" cy="1345"/>
            </a:xfrm>
            <a:custGeom>
              <a:avLst/>
              <a:gdLst>
                <a:gd name="T0" fmla="*/ 6541335 w 740"/>
                <a:gd name="T1" fmla="*/ 326061256 h 817"/>
                <a:gd name="T2" fmla="*/ 9187669 w 740"/>
                <a:gd name="T3" fmla="*/ 208085951 h 817"/>
                <a:gd name="T4" fmla="*/ 62449395 w 740"/>
                <a:gd name="T5" fmla="*/ 80426346 h 817"/>
                <a:gd name="T6" fmla="*/ 151559721 w 740"/>
                <a:gd name="T7" fmla="*/ 11936832 h 817"/>
                <a:gd name="T8" fmla="*/ 222492026 w 740"/>
                <a:gd name="T9" fmla="*/ 11936832 h 817"/>
                <a:gd name="T10" fmla="*/ 295545329 w 740"/>
                <a:gd name="T11" fmla="*/ 83556092 h 817"/>
                <a:gd name="T12" fmla="*/ 340831112 w 740"/>
                <a:gd name="T13" fmla="*/ 247109949 h 817"/>
                <a:gd name="T14" fmla="*/ 320878829 w 740"/>
                <a:gd name="T15" fmla="*/ 446933193 h 817"/>
                <a:gd name="T16" fmla="*/ 248076600 w 740"/>
                <a:gd name="T17" fmla="*/ 552030604 h 817"/>
                <a:gd name="T18" fmla="*/ 151559721 w 740"/>
                <a:gd name="T19" fmla="*/ 561779118 h 817"/>
                <a:gd name="T20" fmla="*/ 61047717 w 740"/>
                <a:gd name="T21" fmla="*/ 490145593 h 817"/>
                <a:gd name="T22" fmla="*/ 19510836 w 740"/>
                <a:gd name="T23" fmla="*/ 406808912 h 817"/>
                <a:gd name="T24" fmla="*/ 6541335 w 740"/>
                <a:gd name="T25" fmla="*/ 326061256 h 8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0"/>
                <a:gd name="T40" fmla="*/ 0 h 817"/>
                <a:gd name="T41" fmla="*/ 740 w 740"/>
                <a:gd name="T42" fmla="*/ 817 h 8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4" name="Line 83"/>
            <p:cNvSpPr>
              <a:spLocks noChangeShapeType="1"/>
            </p:cNvSpPr>
            <p:nvPr/>
          </p:nvSpPr>
          <p:spPr bwMode="auto">
            <a:xfrm>
              <a:off x="2880" y="768"/>
              <a:ext cx="0" cy="3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5" name="Freeform 84"/>
            <p:cNvSpPr/>
            <p:nvPr/>
          </p:nvSpPr>
          <p:spPr bwMode="auto">
            <a:xfrm flipH="1">
              <a:off x="1248" y="1632"/>
              <a:ext cx="1200" cy="1345"/>
            </a:xfrm>
            <a:custGeom>
              <a:avLst/>
              <a:gdLst>
                <a:gd name="T0" fmla="*/ 6541335 w 740"/>
                <a:gd name="T1" fmla="*/ 326061256 h 817"/>
                <a:gd name="T2" fmla="*/ 9187669 w 740"/>
                <a:gd name="T3" fmla="*/ 208085951 h 817"/>
                <a:gd name="T4" fmla="*/ 62449395 w 740"/>
                <a:gd name="T5" fmla="*/ 80426346 h 817"/>
                <a:gd name="T6" fmla="*/ 151559721 w 740"/>
                <a:gd name="T7" fmla="*/ 11936832 h 817"/>
                <a:gd name="T8" fmla="*/ 222492026 w 740"/>
                <a:gd name="T9" fmla="*/ 11936832 h 817"/>
                <a:gd name="T10" fmla="*/ 295545329 w 740"/>
                <a:gd name="T11" fmla="*/ 83556092 h 817"/>
                <a:gd name="T12" fmla="*/ 340831112 w 740"/>
                <a:gd name="T13" fmla="*/ 247109949 h 817"/>
                <a:gd name="T14" fmla="*/ 320878829 w 740"/>
                <a:gd name="T15" fmla="*/ 446933193 h 817"/>
                <a:gd name="T16" fmla="*/ 248076600 w 740"/>
                <a:gd name="T17" fmla="*/ 552030604 h 817"/>
                <a:gd name="T18" fmla="*/ 151559721 w 740"/>
                <a:gd name="T19" fmla="*/ 561779118 h 817"/>
                <a:gd name="T20" fmla="*/ 61047717 w 740"/>
                <a:gd name="T21" fmla="*/ 490145593 h 817"/>
                <a:gd name="T22" fmla="*/ 19510836 w 740"/>
                <a:gd name="T23" fmla="*/ 406808912 h 817"/>
                <a:gd name="T24" fmla="*/ 6541335 w 740"/>
                <a:gd name="T25" fmla="*/ 326061256 h 8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0"/>
                <a:gd name="T40" fmla="*/ 0 h 817"/>
                <a:gd name="T41" fmla="*/ 740 w 740"/>
                <a:gd name="T42" fmla="*/ 817 h 8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6" name="Freeform 85"/>
            <p:cNvSpPr/>
            <p:nvPr/>
          </p:nvSpPr>
          <p:spPr bwMode="auto">
            <a:xfrm>
              <a:off x="3120" y="1200"/>
              <a:ext cx="1824" cy="2208"/>
            </a:xfrm>
            <a:custGeom>
              <a:avLst/>
              <a:gdLst>
                <a:gd name="T0" fmla="*/ 2147483646 w 740"/>
                <a:gd name="T1" fmla="*/ 2147483646 h 817"/>
                <a:gd name="T2" fmla="*/ 2147483646 w 740"/>
                <a:gd name="T3" fmla="*/ 2147483646 h 817"/>
                <a:gd name="T4" fmla="*/ 2147483646 w 740"/>
                <a:gd name="T5" fmla="*/ 2147483646 h 817"/>
                <a:gd name="T6" fmla="*/ 2147483646 w 740"/>
                <a:gd name="T7" fmla="*/ 2147483646 h 817"/>
                <a:gd name="T8" fmla="*/ 2147483646 w 740"/>
                <a:gd name="T9" fmla="*/ 2147483646 h 817"/>
                <a:gd name="T10" fmla="*/ 2147483646 w 740"/>
                <a:gd name="T11" fmla="*/ 2147483646 h 817"/>
                <a:gd name="T12" fmla="*/ 2147483646 w 740"/>
                <a:gd name="T13" fmla="*/ 2147483646 h 817"/>
                <a:gd name="T14" fmla="*/ 2147483646 w 740"/>
                <a:gd name="T15" fmla="*/ 2147483646 h 817"/>
                <a:gd name="T16" fmla="*/ 2147483646 w 740"/>
                <a:gd name="T17" fmla="*/ 2147483646 h 817"/>
                <a:gd name="T18" fmla="*/ 2147483646 w 740"/>
                <a:gd name="T19" fmla="*/ 2147483646 h 817"/>
                <a:gd name="T20" fmla="*/ 2147483646 w 740"/>
                <a:gd name="T21" fmla="*/ 2147483646 h 817"/>
                <a:gd name="T22" fmla="*/ 2147483646 w 740"/>
                <a:gd name="T23" fmla="*/ 2147483646 h 817"/>
                <a:gd name="T24" fmla="*/ 2147483646 w 740"/>
                <a:gd name="T25" fmla="*/ 2147483646 h 8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0"/>
                <a:gd name="T40" fmla="*/ 0 h 817"/>
                <a:gd name="T41" fmla="*/ 740 w 740"/>
                <a:gd name="T42" fmla="*/ 817 h 8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7" name="Freeform 86"/>
            <p:cNvSpPr/>
            <p:nvPr/>
          </p:nvSpPr>
          <p:spPr bwMode="auto">
            <a:xfrm flipH="1">
              <a:off x="768" y="1200"/>
              <a:ext cx="1824" cy="2208"/>
            </a:xfrm>
            <a:custGeom>
              <a:avLst/>
              <a:gdLst>
                <a:gd name="T0" fmla="*/ 2147483646 w 740"/>
                <a:gd name="T1" fmla="*/ 2147483646 h 817"/>
                <a:gd name="T2" fmla="*/ 2147483646 w 740"/>
                <a:gd name="T3" fmla="*/ 2147483646 h 817"/>
                <a:gd name="T4" fmla="*/ 2147483646 w 740"/>
                <a:gd name="T5" fmla="*/ 2147483646 h 817"/>
                <a:gd name="T6" fmla="*/ 2147483646 w 740"/>
                <a:gd name="T7" fmla="*/ 2147483646 h 817"/>
                <a:gd name="T8" fmla="*/ 2147483646 w 740"/>
                <a:gd name="T9" fmla="*/ 2147483646 h 817"/>
                <a:gd name="T10" fmla="*/ 2147483646 w 740"/>
                <a:gd name="T11" fmla="*/ 2147483646 h 817"/>
                <a:gd name="T12" fmla="*/ 2147483646 w 740"/>
                <a:gd name="T13" fmla="*/ 2147483646 h 817"/>
                <a:gd name="T14" fmla="*/ 2147483646 w 740"/>
                <a:gd name="T15" fmla="*/ 2147483646 h 817"/>
                <a:gd name="T16" fmla="*/ 2147483646 w 740"/>
                <a:gd name="T17" fmla="*/ 2147483646 h 817"/>
                <a:gd name="T18" fmla="*/ 2147483646 w 740"/>
                <a:gd name="T19" fmla="*/ 2147483646 h 817"/>
                <a:gd name="T20" fmla="*/ 2147483646 w 740"/>
                <a:gd name="T21" fmla="*/ 2147483646 h 817"/>
                <a:gd name="T22" fmla="*/ 2147483646 w 740"/>
                <a:gd name="T23" fmla="*/ 2147483646 h 817"/>
                <a:gd name="T24" fmla="*/ 2147483646 w 740"/>
                <a:gd name="T25" fmla="*/ 2147483646 h 8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0"/>
                <a:gd name="T40" fmla="*/ 0 h 817"/>
                <a:gd name="T41" fmla="*/ 740 w 740"/>
                <a:gd name="T42" fmla="*/ 817 h 8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8" name="Freeform 87"/>
            <p:cNvSpPr/>
            <p:nvPr/>
          </p:nvSpPr>
          <p:spPr bwMode="auto">
            <a:xfrm>
              <a:off x="3024" y="816"/>
              <a:ext cx="568" cy="3024"/>
            </a:xfrm>
            <a:custGeom>
              <a:avLst/>
              <a:gdLst>
                <a:gd name="T0" fmla="*/ 544 w 568"/>
                <a:gd name="T1" fmla="*/ 0 h 3024"/>
                <a:gd name="T2" fmla="*/ 400 w 568"/>
                <a:gd name="T3" fmla="*/ 144 h 3024"/>
                <a:gd name="T4" fmla="*/ 304 w 568"/>
                <a:gd name="T5" fmla="*/ 240 h 3024"/>
                <a:gd name="T6" fmla="*/ 208 w 568"/>
                <a:gd name="T7" fmla="*/ 384 h 3024"/>
                <a:gd name="T8" fmla="*/ 112 w 568"/>
                <a:gd name="T9" fmla="*/ 576 h 3024"/>
                <a:gd name="T10" fmla="*/ 16 w 568"/>
                <a:gd name="T11" fmla="*/ 960 h 3024"/>
                <a:gd name="T12" fmla="*/ 16 w 568"/>
                <a:gd name="T13" fmla="*/ 1872 h 3024"/>
                <a:gd name="T14" fmla="*/ 64 w 568"/>
                <a:gd name="T15" fmla="*/ 2352 h 3024"/>
                <a:gd name="T16" fmla="*/ 208 w 568"/>
                <a:gd name="T17" fmla="*/ 2688 h 3024"/>
                <a:gd name="T18" fmla="*/ 352 w 568"/>
                <a:gd name="T19" fmla="*/ 2880 h 3024"/>
                <a:gd name="T20" fmla="*/ 568 w 568"/>
                <a:gd name="T21" fmla="*/ 3024 h 30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8"/>
                <a:gd name="T34" fmla="*/ 0 h 3024"/>
                <a:gd name="T35" fmla="*/ 568 w 568"/>
                <a:gd name="T36" fmla="*/ 3024 h 30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8" h="3024">
                  <a:moveTo>
                    <a:pt x="544" y="0"/>
                  </a:moveTo>
                  <a:cubicBezTo>
                    <a:pt x="492" y="52"/>
                    <a:pt x="440" y="104"/>
                    <a:pt x="400" y="144"/>
                  </a:cubicBezTo>
                  <a:cubicBezTo>
                    <a:pt x="360" y="184"/>
                    <a:pt x="336" y="200"/>
                    <a:pt x="304" y="240"/>
                  </a:cubicBezTo>
                  <a:cubicBezTo>
                    <a:pt x="272" y="280"/>
                    <a:pt x="240" y="328"/>
                    <a:pt x="208" y="384"/>
                  </a:cubicBezTo>
                  <a:cubicBezTo>
                    <a:pt x="176" y="440"/>
                    <a:pt x="144" y="480"/>
                    <a:pt x="112" y="576"/>
                  </a:cubicBezTo>
                  <a:cubicBezTo>
                    <a:pt x="80" y="672"/>
                    <a:pt x="32" y="744"/>
                    <a:pt x="16" y="960"/>
                  </a:cubicBezTo>
                  <a:cubicBezTo>
                    <a:pt x="0" y="1176"/>
                    <a:pt x="8" y="1640"/>
                    <a:pt x="16" y="1872"/>
                  </a:cubicBezTo>
                  <a:cubicBezTo>
                    <a:pt x="24" y="2104"/>
                    <a:pt x="32" y="2216"/>
                    <a:pt x="64" y="2352"/>
                  </a:cubicBezTo>
                  <a:cubicBezTo>
                    <a:pt x="96" y="2488"/>
                    <a:pt x="160" y="2600"/>
                    <a:pt x="208" y="2688"/>
                  </a:cubicBezTo>
                  <a:cubicBezTo>
                    <a:pt x="256" y="2776"/>
                    <a:pt x="292" y="2824"/>
                    <a:pt x="352" y="2880"/>
                  </a:cubicBezTo>
                  <a:cubicBezTo>
                    <a:pt x="412" y="2936"/>
                    <a:pt x="523" y="2994"/>
                    <a:pt x="568" y="30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9" name="Freeform 88"/>
            <p:cNvSpPr/>
            <p:nvPr/>
          </p:nvSpPr>
          <p:spPr bwMode="auto">
            <a:xfrm flipH="1">
              <a:off x="2160" y="816"/>
              <a:ext cx="576" cy="3024"/>
            </a:xfrm>
            <a:custGeom>
              <a:avLst/>
              <a:gdLst>
                <a:gd name="T0" fmla="*/ 794 w 568"/>
                <a:gd name="T1" fmla="*/ 0 h 3024"/>
                <a:gd name="T2" fmla="*/ 584 w 568"/>
                <a:gd name="T3" fmla="*/ 144 h 3024"/>
                <a:gd name="T4" fmla="*/ 443 w 568"/>
                <a:gd name="T5" fmla="*/ 240 h 3024"/>
                <a:gd name="T6" fmla="*/ 302 w 568"/>
                <a:gd name="T7" fmla="*/ 384 h 3024"/>
                <a:gd name="T8" fmla="*/ 166 w 568"/>
                <a:gd name="T9" fmla="*/ 576 h 3024"/>
                <a:gd name="T10" fmla="*/ 16 w 568"/>
                <a:gd name="T11" fmla="*/ 960 h 3024"/>
                <a:gd name="T12" fmla="*/ 16 w 568"/>
                <a:gd name="T13" fmla="*/ 1872 h 3024"/>
                <a:gd name="T14" fmla="*/ 91 w 568"/>
                <a:gd name="T15" fmla="*/ 2352 h 3024"/>
                <a:gd name="T16" fmla="*/ 302 w 568"/>
                <a:gd name="T17" fmla="*/ 2688 h 3024"/>
                <a:gd name="T18" fmla="*/ 513 w 568"/>
                <a:gd name="T19" fmla="*/ 2880 h 3024"/>
                <a:gd name="T20" fmla="*/ 827 w 568"/>
                <a:gd name="T21" fmla="*/ 3024 h 30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8"/>
                <a:gd name="T34" fmla="*/ 0 h 3024"/>
                <a:gd name="T35" fmla="*/ 568 w 568"/>
                <a:gd name="T36" fmla="*/ 3024 h 30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8" h="3024">
                  <a:moveTo>
                    <a:pt x="544" y="0"/>
                  </a:moveTo>
                  <a:cubicBezTo>
                    <a:pt x="492" y="52"/>
                    <a:pt x="440" y="104"/>
                    <a:pt x="400" y="144"/>
                  </a:cubicBezTo>
                  <a:cubicBezTo>
                    <a:pt x="360" y="184"/>
                    <a:pt x="336" y="200"/>
                    <a:pt x="304" y="240"/>
                  </a:cubicBezTo>
                  <a:cubicBezTo>
                    <a:pt x="272" y="280"/>
                    <a:pt x="240" y="328"/>
                    <a:pt x="208" y="384"/>
                  </a:cubicBezTo>
                  <a:cubicBezTo>
                    <a:pt x="176" y="440"/>
                    <a:pt x="144" y="480"/>
                    <a:pt x="112" y="576"/>
                  </a:cubicBezTo>
                  <a:cubicBezTo>
                    <a:pt x="80" y="672"/>
                    <a:pt x="32" y="744"/>
                    <a:pt x="16" y="960"/>
                  </a:cubicBezTo>
                  <a:cubicBezTo>
                    <a:pt x="0" y="1176"/>
                    <a:pt x="8" y="1640"/>
                    <a:pt x="16" y="1872"/>
                  </a:cubicBezTo>
                  <a:cubicBezTo>
                    <a:pt x="24" y="2104"/>
                    <a:pt x="32" y="2216"/>
                    <a:pt x="64" y="2352"/>
                  </a:cubicBezTo>
                  <a:cubicBezTo>
                    <a:pt x="96" y="2488"/>
                    <a:pt x="160" y="2600"/>
                    <a:pt x="208" y="2688"/>
                  </a:cubicBezTo>
                  <a:cubicBezTo>
                    <a:pt x="256" y="2776"/>
                    <a:pt x="292" y="2824"/>
                    <a:pt x="352" y="2880"/>
                  </a:cubicBezTo>
                  <a:cubicBezTo>
                    <a:pt x="412" y="2936"/>
                    <a:pt x="523" y="2994"/>
                    <a:pt x="568" y="30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8E05FF-0E38-4A9A-9A2E-92A364A52D5F}" type="slidenum">
              <a:rPr kumimoji="0"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99331" name="Group 1034"/>
          <p:cNvGrpSpPr/>
          <p:nvPr/>
        </p:nvGrpSpPr>
        <p:grpSpPr bwMode="auto">
          <a:xfrm>
            <a:off x="0" y="325438"/>
            <a:ext cx="9144000" cy="6172200"/>
            <a:chOff x="0" y="380"/>
            <a:chExt cx="5760" cy="3888"/>
          </a:xfrm>
        </p:grpSpPr>
        <p:sp>
          <p:nvSpPr>
            <p:cNvPr id="99335" name="Rectangle 1028"/>
            <p:cNvSpPr>
              <a:spLocks noChangeArrowheads="1"/>
            </p:cNvSpPr>
            <p:nvPr/>
          </p:nvSpPr>
          <p:spPr bwMode="auto">
            <a:xfrm>
              <a:off x="1694" y="38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两相等点电荷的等势面</a:t>
              </a:r>
              <a:endParaRPr kumimoji="0"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9336" name="Group 1033"/>
            <p:cNvGrpSpPr/>
            <p:nvPr/>
          </p:nvGrpSpPr>
          <p:grpSpPr bwMode="auto">
            <a:xfrm>
              <a:off x="0" y="884"/>
              <a:ext cx="5760" cy="3384"/>
              <a:chOff x="0" y="416"/>
              <a:chExt cx="5760" cy="3384"/>
            </a:xfrm>
          </p:grpSpPr>
          <p:pic>
            <p:nvPicPr>
              <p:cNvPr id="99337" name="Picture 1027" descr="hw59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16"/>
                <a:ext cx="5760" cy="3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38" name="Rectangle 1032"/>
              <p:cNvSpPr>
                <a:spLocks noChangeArrowheads="1"/>
              </p:cNvSpPr>
              <p:nvPr/>
            </p:nvSpPr>
            <p:spPr bwMode="auto">
              <a:xfrm>
                <a:off x="133" y="2364"/>
                <a:ext cx="79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电场线</a:t>
                </a:r>
                <a:endParaRPr kumimoji="0" lang="zh-CN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9332" name="Group 10"/>
          <p:cNvGrpSpPr/>
          <p:nvPr/>
        </p:nvGrpSpPr>
        <p:grpSpPr bwMode="auto">
          <a:xfrm>
            <a:off x="304800" y="5772150"/>
            <a:ext cx="1773238" cy="841375"/>
            <a:chOff x="452582" y="5569527"/>
            <a:chExt cx="1773381" cy="840508"/>
          </a:xfrm>
        </p:grpSpPr>
        <p:sp>
          <p:nvSpPr>
            <p:cNvPr id="99333" name="Rectangle 11"/>
            <p:cNvSpPr>
              <a:spLocks noChangeArrowheads="1"/>
            </p:cNvSpPr>
            <p:nvPr/>
          </p:nvSpPr>
          <p:spPr bwMode="auto">
            <a:xfrm>
              <a:off x="452582" y="5569527"/>
              <a:ext cx="1773381" cy="8405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800" b="1"/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741217" y="5656119"/>
              <a:ext cx="142058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等势面</a:t>
              </a:r>
              <a:endParaRPr kumimoji="0" lang="zh-CN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982A35-D1BE-4EB0-A066-E532C42079A1}" type="slidenum">
              <a:rPr kumimoji="0"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100355" name="Group 1031"/>
          <p:cNvGrpSpPr/>
          <p:nvPr/>
        </p:nvGrpSpPr>
        <p:grpSpPr bwMode="auto">
          <a:xfrm>
            <a:off x="0" y="114300"/>
            <a:ext cx="9144000" cy="6610350"/>
            <a:chOff x="0" y="72"/>
            <a:chExt cx="5760" cy="4164"/>
          </a:xfrm>
        </p:grpSpPr>
        <p:grpSp>
          <p:nvGrpSpPr>
            <p:cNvPr id="100356" name="Group 1029"/>
            <p:cNvGrpSpPr/>
            <p:nvPr/>
          </p:nvGrpSpPr>
          <p:grpSpPr bwMode="auto">
            <a:xfrm>
              <a:off x="0" y="72"/>
              <a:ext cx="5760" cy="4164"/>
              <a:chOff x="0" y="72"/>
              <a:chExt cx="5760" cy="4164"/>
            </a:xfrm>
          </p:grpSpPr>
          <p:pic>
            <p:nvPicPr>
              <p:cNvPr id="100358" name="Picture 1026" descr="等势面与电力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2"/>
                <a:ext cx="5760" cy="4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359" name="Text Box 1027"/>
              <p:cNvSpPr txBox="1">
                <a:spLocks noChangeArrowheads="1"/>
              </p:cNvSpPr>
              <p:nvPr/>
            </p:nvSpPr>
            <p:spPr bwMode="auto">
              <a:xfrm>
                <a:off x="4626" y="531"/>
                <a:ext cx="91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等势面</a:t>
                </a:r>
                <a:endParaRPr kumimoji="0" lang="zh-CN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0360" name="Line 1028"/>
              <p:cNvSpPr>
                <a:spLocks noChangeShapeType="1"/>
              </p:cNvSpPr>
              <p:nvPr/>
            </p:nvSpPr>
            <p:spPr bwMode="auto">
              <a:xfrm flipH="1">
                <a:off x="4674" y="880"/>
                <a:ext cx="206" cy="9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357" name="Rectangle 1030"/>
            <p:cNvSpPr>
              <a:spLocks noChangeArrowheads="1"/>
            </p:cNvSpPr>
            <p:nvPr/>
          </p:nvSpPr>
          <p:spPr bwMode="auto">
            <a:xfrm>
              <a:off x="3322" y="576"/>
              <a:ext cx="7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FF0000"/>
                  </a:solidFill>
                  <a:latin typeface="Arial" panose="020B0604020202020204" pitchFamily="34" charset="0"/>
                </a:rPr>
                <a:t>电场线</a:t>
              </a:r>
              <a:endParaRPr kumimoji="0" lang="zh-CN" altLang="en-US" sz="2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01E1F-F729-4599-865E-0BDA0B5CBD06}" type="slidenum">
              <a:rPr kumimoji="0"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101379" name="Group 9"/>
          <p:cNvGrpSpPr/>
          <p:nvPr/>
        </p:nvGrpSpPr>
        <p:grpSpPr bwMode="auto">
          <a:xfrm>
            <a:off x="111125" y="542925"/>
            <a:ext cx="8802688" cy="5737225"/>
            <a:chOff x="64" y="272"/>
            <a:chExt cx="5545" cy="3614"/>
          </a:xfrm>
        </p:grpSpPr>
        <p:pic>
          <p:nvPicPr>
            <p:cNvPr id="101383" name="Picture 2" descr="hw6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272"/>
              <a:ext cx="5545" cy="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Rectangle 7"/>
            <p:cNvSpPr>
              <a:spLocks noChangeArrowheads="1"/>
            </p:cNvSpPr>
            <p:nvPr/>
          </p:nvSpPr>
          <p:spPr bwMode="auto">
            <a:xfrm>
              <a:off x="588" y="1050"/>
              <a:ext cx="7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FF0000"/>
                  </a:solidFill>
                  <a:latin typeface="Arial" panose="020B0604020202020204" pitchFamily="34" charset="0"/>
                </a:rPr>
                <a:t>电场线</a:t>
              </a:r>
              <a:endParaRPr kumimoji="0" lang="zh-CN" altLang="en-US" sz="2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1385" name="Line 8"/>
            <p:cNvSpPr>
              <a:spLocks noChangeShapeType="1"/>
            </p:cNvSpPr>
            <p:nvPr/>
          </p:nvSpPr>
          <p:spPr bwMode="auto">
            <a:xfrm flipH="1">
              <a:off x="875" y="1350"/>
              <a:ext cx="103" cy="1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380" name="Group 13"/>
          <p:cNvGrpSpPr/>
          <p:nvPr/>
        </p:nvGrpSpPr>
        <p:grpSpPr bwMode="auto">
          <a:xfrm>
            <a:off x="4129088" y="425450"/>
            <a:ext cx="2317750" cy="1023938"/>
            <a:chOff x="221674" y="5458691"/>
            <a:chExt cx="2318326" cy="1025236"/>
          </a:xfrm>
        </p:grpSpPr>
        <p:sp>
          <p:nvSpPr>
            <p:cNvPr id="101381" name="Rectangle 14"/>
            <p:cNvSpPr>
              <a:spLocks noChangeArrowheads="1"/>
            </p:cNvSpPr>
            <p:nvPr/>
          </p:nvSpPr>
          <p:spPr bwMode="auto">
            <a:xfrm>
              <a:off x="221674" y="5458691"/>
              <a:ext cx="2318326" cy="1025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800" b="1"/>
            </a:p>
          </p:txBody>
        </p: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990599" y="5822373"/>
              <a:ext cx="142058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等势面</a:t>
              </a:r>
              <a:endParaRPr kumimoji="0" lang="zh-CN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2A6470-B6FF-4505-A749-1D144358E634}" type="slidenum">
              <a:rPr kumimoji="0"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102403" name="Group 6"/>
          <p:cNvGrpSpPr/>
          <p:nvPr/>
        </p:nvGrpSpPr>
        <p:grpSpPr bwMode="auto">
          <a:xfrm>
            <a:off x="0" y="0"/>
            <a:ext cx="8977313" cy="6858000"/>
            <a:chOff x="0" y="0"/>
            <a:chExt cx="5655" cy="4320"/>
          </a:xfrm>
        </p:grpSpPr>
        <p:pic>
          <p:nvPicPr>
            <p:cNvPr id="102408" name="Picture 4" descr="心脏等电位线-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2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09" name="Text Box 5"/>
            <p:cNvSpPr txBox="1">
              <a:spLocks noChangeArrowheads="1"/>
            </p:cNvSpPr>
            <p:nvPr/>
          </p:nvSpPr>
          <p:spPr bwMode="auto">
            <a:xfrm>
              <a:off x="3711" y="791"/>
              <a:ext cx="194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080808"/>
                  </a:solidFill>
                  <a:latin typeface="Arial" panose="020B0604020202020204" pitchFamily="34" charset="0"/>
                </a:rPr>
                <a:t>人心脏的等电势线，类似于电偶极子。</a:t>
              </a:r>
              <a:endParaRPr kumimoji="0" lang="zh-CN" altLang="en-US" sz="2800" b="1">
                <a:solidFill>
                  <a:srgbClr val="080808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884863" y="2725738"/>
            <a:ext cx="3382962" cy="1385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注：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等势面是确实存在的，并能通过实验测定。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6505575" y="4459288"/>
            <a:ext cx="1905000" cy="519112"/>
          </a:xfrm>
          <a:prstGeom prst="rect">
            <a:avLst/>
          </a:prstGeom>
          <a:solidFill>
            <a:srgbClr val="FFB1FF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等势面图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6162675" y="5859463"/>
            <a:ext cx="2590800" cy="519112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电场强度分布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auto">
          <a:xfrm rot="5400000">
            <a:off x="7108825" y="5308600"/>
            <a:ext cx="6985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  <p:bldP spid="8" grpId="0" animBg="1" autoUpdateAnimBg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BC8106-ACB2-41B3-87B3-70657D8FC9C2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557463" y="1481138"/>
            <a:ext cx="2514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证明：</a:t>
            </a:r>
            <a:endParaRPr kumimoji="1" lang="zh-CN" altLang="en-US" sz="2800" b="1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23850" y="1196975"/>
            <a:ext cx="2133600" cy="2133600"/>
            <a:chOff x="204" y="754"/>
            <a:chExt cx="1344" cy="1344"/>
          </a:xfrm>
        </p:grpSpPr>
        <p:sp>
          <p:nvSpPr>
            <p:cNvPr id="37964" name="Oval 7"/>
            <p:cNvSpPr>
              <a:spLocks noChangeArrowheads="1"/>
            </p:cNvSpPr>
            <p:nvPr/>
          </p:nvSpPr>
          <p:spPr bwMode="auto">
            <a:xfrm>
              <a:off x="204" y="75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D8B6D8">
                    <a:alpha val="59000"/>
                  </a:srgbClr>
                </a:gs>
                <a:gs pos="100000">
                  <a:srgbClr val="C0A2C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5" name="Line 8"/>
            <p:cNvSpPr>
              <a:spLocks noChangeShapeType="1"/>
            </p:cNvSpPr>
            <p:nvPr/>
          </p:nvSpPr>
          <p:spPr bwMode="auto">
            <a:xfrm flipH="1" flipV="1">
              <a:off x="396" y="946"/>
              <a:ext cx="48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6" name="Text Box 9"/>
            <p:cNvSpPr txBox="1">
              <a:spLocks noChangeArrowheads="1"/>
            </p:cNvSpPr>
            <p:nvPr/>
          </p:nvSpPr>
          <p:spPr bwMode="auto">
            <a:xfrm>
              <a:off x="530" y="879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R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67" name="Text Box 10"/>
            <p:cNvSpPr txBox="1">
              <a:spLocks noChangeArrowheads="1"/>
            </p:cNvSpPr>
            <p:nvPr/>
          </p:nvSpPr>
          <p:spPr bwMode="auto">
            <a:xfrm>
              <a:off x="752" y="1311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o</a:t>
              </a:r>
              <a:endParaRPr kumimoji="1" lang="en-US" altLang="zh-CN" b="1" i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68" name="Oval 11"/>
            <p:cNvSpPr>
              <a:spLocks noChangeArrowheads="1"/>
            </p:cNvSpPr>
            <p:nvPr/>
          </p:nvSpPr>
          <p:spPr bwMode="auto">
            <a:xfrm>
              <a:off x="876" y="905"/>
              <a:ext cx="528" cy="5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C1C1C1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9" name="Line 12"/>
            <p:cNvSpPr>
              <a:spLocks noChangeShapeType="1"/>
            </p:cNvSpPr>
            <p:nvPr/>
          </p:nvSpPr>
          <p:spPr bwMode="auto">
            <a:xfrm flipV="1">
              <a:off x="1140" y="994"/>
              <a:ext cx="220" cy="1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70" name="Text Box 13"/>
            <p:cNvSpPr txBox="1">
              <a:spLocks noChangeArrowheads="1"/>
            </p:cNvSpPr>
            <p:nvPr/>
          </p:nvSpPr>
          <p:spPr bwMode="auto">
            <a:xfrm>
              <a:off x="1129" y="850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r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71" name="Text Box 14"/>
            <p:cNvSpPr txBox="1">
              <a:spLocks noChangeArrowheads="1"/>
            </p:cNvSpPr>
            <p:nvPr/>
          </p:nvSpPr>
          <p:spPr bwMode="auto">
            <a:xfrm>
              <a:off x="1020" y="1090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o</a:t>
              </a:r>
              <a:r>
                <a:rPr kumimoji="1" lang="en-US" altLang="zh-CN" b="1">
                  <a:latin typeface="+mn-lt"/>
                  <a:ea typeface="楷体_GB2312" pitchFamily="49" charset="-122"/>
                </a:rPr>
                <a:t>'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2714625" y="2127250"/>
            <a:ext cx="5972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取以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r'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为半径，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o'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为心的高斯球面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2714625" y="2632075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>
                <a:latin typeface="+mn-lt"/>
                <a:ea typeface="楷体_GB2312" pitchFamily="49" charset="-122"/>
              </a:rPr>
              <a:t>用高斯定理：</a:t>
            </a:r>
            <a:endParaRPr kumimoji="1" lang="zh-CN" altLang="en-US" b="1"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0609" name="Object 2"/>
          <p:cNvGraphicFramePr>
            <a:graphicFrameLocks noChangeAspect="1"/>
          </p:cNvGraphicFramePr>
          <p:nvPr/>
        </p:nvGraphicFramePr>
        <p:xfrm>
          <a:off x="3163888" y="4000500"/>
          <a:ext cx="19716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Equation" r:id="rId1" imgW="824865" imgH="444500" progId="Equation.DSMT4">
                  <p:embed/>
                </p:oleObj>
              </mc:Choice>
              <mc:Fallback>
                <p:oleObj name="Equation" r:id="rId1" imgW="824865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000500"/>
                        <a:ext cx="19716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3"/>
          <p:cNvGraphicFramePr>
            <a:graphicFrameLocks noChangeAspect="1"/>
          </p:cNvGraphicFramePr>
          <p:nvPr/>
        </p:nvGraphicFramePr>
        <p:xfrm>
          <a:off x="5233988" y="4286250"/>
          <a:ext cx="4714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公式" r:id="rId3" imgW="469900" imgH="304800" progId="Equation.3">
                  <p:embed/>
                </p:oleObj>
              </mc:Choice>
              <mc:Fallback>
                <p:oleObj name="公式" r:id="rId3" imgW="4699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4286250"/>
                        <a:ext cx="4714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4"/>
          <p:cNvGraphicFramePr>
            <a:graphicFrameLocks noChangeAspect="1"/>
          </p:cNvGraphicFramePr>
          <p:nvPr/>
        </p:nvGraphicFramePr>
        <p:xfrm>
          <a:off x="6680200" y="4303713"/>
          <a:ext cx="1104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4" name="公式" r:id="rId5" imgW="1104900" imgH="304800" progId="Equation.3">
                  <p:embed/>
                </p:oleObj>
              </mc:Choice>
              <mc:Fallback>
                <p:oleObj name="公式" r:id="rId5" imgW="11049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303713"/>
                        <a:ext cx="11049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5253038" y="4956175"/>
            <a:ext cx="31877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腔内为均匀电场。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3362325" y="2200275"/>
            <a:ext cx="4032250" cy="2519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 flipH="1">
            <a:off x="3433763" y="2127250"/>
            <a:ext cx="4032250" cy="26765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0615" name="Oval 23"/>
          <p:cNvSpPr>
            <a:spLocks noChangeArrowheads="1"/>
          </p:cNvSpPr>
          <p:nvPr/>
        </p:nvSpPr>
        <p:spPr bwMode="auto">
          <a:xfrm>
            <a:off x="1543050" y="1577975"/>
            <a:ext cx="558800" cy="561975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b="1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0616" name="Object 5"/>
          <p:cNvGraphicFramePr>
            <a:graphicFrameLocks noChangeAspect="1"/>
          </p:cNvGraphicFramePr>
          <p:nvPr/>
        </p:nvGraphicFramePr>
        <p:xfrm>
          <a:off x="3227388" y="3221038"/>
          <a:ext cx="4527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Equation" r:id="rId7" imgW="2006600" imgH="292100" progId="Equation.3">
                  <p:embed/>
                </p:oleObj>
              </mc:Choice>
              <mc:Fallback>
                <p:oleObj name="Equation" r:id="rId7" imgW="20066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221038"/>
                        <a:ext cx="45275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0" y="115888"/>
            <a:ext cx="9324975" cy="989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8.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一半径为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电荷密度为</a:t>
            </a:r>
            <a:r>
              <a:rPr kumimoji="1" lang="zh-CN" altLang="en-US" sz="2800" b="1" i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的均匀带电球内有一半径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    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 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的空腔，</a:t>
            </a:r>
            <a:r>
              <a:rPr kumimoji="1" lang="zh-CN" altLang="en-US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两球心相距</a:t>
            </a:r>
            <a:r>
              <a:rPr kumimoji="1" lang="en-US" altLang="zh-CN" sz="28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。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证明空腔内为均匀电场。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ldLvl="0" animBg="1" autoUpdateAnimBg="0"/>
      <p:bldP spid="110607" grpId="0" autoUpdateAnimBg="0"/>
      <p:bldP spid="110608" grpId="0" autoUpdateAnimBg="0"/>
      <p:bldP spid="110612" grpId="0"/>
      <p:bldP spid="110615" grpId="0" bldLvl="0" animBg="1" autoUpdateAnimBg="0"/>
      <p:bldP spid="8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69326A-E323-46D2-8CC2-F9398E25B055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62467" name="Group 6"/>
          <p:cNvGrpSpPr/>
          <p:nvPr/>
        </p:nvGrpSpPr>
        <p:grpSpPr bwMode="auto">
          <a:xfrm>
            <a:off x="323850" y="1196975"/>
            <a:ext cx="2133600" cy="2133600"/>
            <a:chOff x="204" y="754"/>
            <a:chExt cx="1344" cy="1344"/>
          </a:xfrm>
        </p:grpSpPr>
        <p:sp>
          <p:nvSpPr>
            <p:cNvPr id="37964" name="Oval 7"/>
            <p:cNvSpPr>
              <a:spLocks noChangeArrowheads="1"/>
            </p:cNvSpPr>
            <p:nvPr/>
          </p:nvSpPr>
          <p:spPr bwMode="auto">
            <a:xfrm>
              <a:off x="204" y="75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D8B6D8">
                    <a:alpha val="59000"/>
                  </a:srgbClr>
                </a:gs>
                <a:gs pos="100000">
                  <a:srgbClr val="C0A2C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5" name="Line 8"/>
            <p:cNvSpPr>
              <a:spLocks noChangeShapeType="1"/>
            </p:cNvSpPr>
            <p:nvPr/>
          </p:nvSpPr>
          <p:spPr bwMode="auto">
            <a:xfrm flipH="1" flipV="1">
              <a:off x="396" y="946"/>
              <a:ext cx="48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6" name="Text Box 9"/>
            <p:cNvSpPr txBox="1">
              <a:spLocks noChangeArrowheads="1"/>
            </p:cNvSpPr>
            <p:nvPr/>
          </p:nvSpPr>
          <p:spPr bwMode="auto">
            <a:xfrm>
              <a:off x="530" y="879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R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67" name="Text Box 10"/>
            <p:cNvSpPr txBox="1">
              <a:spLocks noChangeArrowheads="1"/>
            </p:cNvSpPr>
            <p:nvPr/>
          </p:nvSpPr>
          <p:spPr bwMode="auto">
            <a:xfrm>
              <a:off x="752" y="1311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o</a:t>
              </a:r>
              <a:endParaRPr kumimoji="1" lang="en-US" altLang="zh-CN" b="1" i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68" name="Oval 11"/>
            <p:cNvSpPr>
              <a:spLocks noChangeArrowheads="1"/>
            </p:cNvSpPr>
            <p:nvPr/>
          </p:nvSpPr>
          <p:spPr bwMode="auto">
            <a:xfrm>
              <a:off x="876" y="905"/>
              <a:ext cx="528" cy="5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C1C1C1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69" name="Line 12"/>
            <p:cNvSpPr>
              <a:spLocks noChangeShapeType="1"/>
            </p:cNvSpPr>
            <p:nvPr/>
          </p:nvSpPr>
          <p:spPr bwMode="auto">
            <a:xfrm flipV="1">
              <a:off x="1140" y="994"/>
              <a:ext cx="220" cy="1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7970" name="Text Box 13"/>
            <p:cNvSpPr txBox="1">
              <a:spLocks noChangeArrowheads="1"/>
            </p:cNvSpPr>
            <p:nvPr/>
          </p:nvSpPr>
          <p:spPr bwMode="auto">
            <a:xfrm>
              <a:off x="1129" y="850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r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71" name="Text Box 14"/>
            <p:cNvSpPr txBox="1">
              <a:spLocks noChangeArrowheads="1"/>
            </p:cNvSpPr>
            <p:nvPr/>
          </p:nvSpPr>
          <p:spPr bwMode="auto">
            <a:xfrm>
              <a:off x="1020" y="1090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 i="1">
                  <a:latin typeface="+mn-lt"/>
                  <a:ea typeface="楷体_GB2312" pitchFamily="49" charset="-122"/>
                </a:rPr>
                <a:t>o</a:t>
              </a:r>
              <a:r>
                <a:rPr kumimoji="1" lang="en-US" altLang="zh-CN" b="1">
                  <a:latin typeface="+mn-lt"/>
                  <a:ea typeface="楷体_GB2312" pitchFamily="49" charset="-122"/>
                </a:rPr>
                <a:t>'</a:t>
              </a:r>
              <a:endParaRPr kumimoji="1" lang="en-US" altLang="zh-CN" b="1"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10615" name="Oval 23"/>
          <p:cNvSpPr>
            <a:spLocks noChangeArrowheads="1"/>
          </p:cNvSpPr>
          <p:nvPr/>
        </p:nvSpPr>
        <p:spPr bwMode="auto">
          <a:xfrm>
            <a:off x="1543050" y="1577975"/>
            <a:ext cx="558800" cy="561975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b="1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0641" name="Oval 49"/>
          <p:cNvSpPr>
            <a:spLocks noChangeArrowheads="1"/>
          </p:cNvSpPr>
          <p:nvPr/>
        </p:nvSpPr>
        <p:spPr bwMode="auto">
          <a:xfrm>
            <a:off x="609600" y="1492250"/>
            <a:ext cx="1524000" cy="1524000"/>
          </a:xfrm>
          <a:prstGeom prst="ellipse">
            <a:avLst/>
          </a:prstGeom>
          <a:noFill/>
          <a:ln w="28575">
            <a:solidFill>
              <a:srgbClr val="993366"/>
            </a:solidFill>
            <a:prstDash val="lg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0642" name="Line 50"/>
          <p:cNvSpPr>
            <a:spLocks noChangeShapeType="1"/>
          </p:cNvSpPr>
          <p:nvPr/>
        </p:nvSpPr>
        <p:spPr bwMode="auto">
          <a:xfrm flipV="1">
            <a:off x="1377950" y="1557338"/>
            <a:ext cx="385763" cy="696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110643" name="Object 7"/>
          <p:cNvGraphicFramePr>
            <a:graphicFrameLocks noChangeAspect="1"/>
          </p:cNvGraphicFramePr>
          <p:nvPr/>
        </p:nvGraphicFramePr>
        <p:xfrm>
          <a:off x="1258888" y="1773238"/>
          <a:ext cx="2809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4" name="公式" r:id="rId1" imgW="279400" imgH="317500" progId="Equation.3">
                  <p:embed/>
                </p:oleObj>
              </mc:Choice>
              <mc:Fallback>
                <p:oleObj name="公式" r:id="rId1" imgW="279400" imgH="31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2809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2" name="Group 52"/>
          <p:cNvGrpSpPr/>
          <p:nvPr/>
        </p:nvGrpSpPr>
        <p:grpSpPr bwMode="auto">
          <a:xfrm>
            <a:off x="1495425" y="784225"/>
            <a:ext cx="444500" cy="1108075"/>
            <a:chOff x="2006" y="2680"/>
            <a:chExt cx="280" cy="698"/>
          </a:xfrm>
        </p:grpSpPr>
        <p:sp>
          <p:nvSpPr>
            <p:cNvPr id="37955" name="Text Box 53"/>
            <p:cNvSpPr txBox="1">
              <a:spLocks noChangeArrowheads="1"/>
            </p:cNvSpPr>
            <p:nvPr/>
          </p:nvSpPr>
          <p:spPr bwMode="auto">
            <a:xfrm>
              <a:off x="2036" y="2680"/>
              <a:ext cx="250" cy="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6600" b="1">
                  <a:solidFill>
                    <a:srgbClr val="6600CC"/>
                  </a:solidFill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6000" b="1">
                <a:solidFill>
                  <a:srgbClr val="6600CC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37956" name="Text Box 54"/>
            <p:cNvSpPr txBox="1">
              <a:spLocks noChangeArrowheads="1"/>
            </p:cNvSpPr>
            <p:nvPr/>
          </p:nvSpPr>
          <p:spPr bwMode="auto">
            <a:xfrm>
              <a:off x="2006" y="2909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+mn-lt"/>
                  <a:ea typeface="楷体_GB2312" pitchFamily="49" charset="-122"/>
                </a:rPr>
                <a:t>P</a:t>
              </a:r>
              <a:endParaRPr kumimoji="1" lang="en-US" altLang="zh-CN" b="1">
                <a:solidFill>
                  <a:srgbClr val="0000FF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10647" name="Oval 55"/>
          <p:cNvSpPr>
            <a:spLocks noChangeArrowheads="1"/>
          </p:cNvSpPr>
          <p:nvPr/>
        </p:nvSpPr>
        <p:spPr bwMode="auto">
          <a:xfrm>
            <a:off x="704850" y="3644900"/>
            <a:ext cx="914400" cy="914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FF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4" name="Group 56"/>
          <p:cNvGrpSpPr/>
          <p:nvPr/>
        </p:nvGrpSpPr>
        <p:grpSpPr bwMode="auto">
          <a:xfrm>
            <a:off x="765175" y="3003550"/>
            <a:ext cx="444500" cy="1108075"/>
            <a:chOff x="2006" y="2680"/>
            <a:chExt cx="280" cy="698"/>
          </a:xfrm>
        </p:grpSpPr>
        <p:sp>
          <p:nvSpPr>
            <p:cNvPr id="37953" name="Text Box 57"/>
            <p:cNvSpPr txBox="1">
              <a:spLocks noChangeArrowheads="1"/>
            </p:cNvSpPr>
            <p:nvPr/>
          </p:nvSpPr>
          <p:spPr bwMode="auto">
            <a:xfrm>
              <a:off x="2036" y="2680"/>
              <a:ext cx="250" cy="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6600" b="1"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6000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37954" name="Text Box 58"/>
            <p:cNvSpPr txBox="1">
              <a:spLocks noChangeArrowheads="1"/>
            </p:cNvSpPr>
            <p:nvPr/>
          </p:nvSpPr>
          <p:spPr bwMode="auto">
            <a:xfrm>
              <a:off x="2006" y="2909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+mn-lt"/>
                  <a:ea typeface="楷体_GB2312" pitchFamily="49" charset="-122"/>
                </a:rPr>
                <a:t>P</a:t>
              </a:r>
              <a:endParaRPr kumimoji="1" lang="en-US" altLang="zh-CN" sz="2800" b="1">
                <a:solidFill>
                  <a:srgbClr val="0000FF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10651" name="Oval 59"/>
          <p:cNvSpPr>
            <a:spLocks noChangeArrowheads="1"/>
          </p:cNvSpPr>
          <p:nvPr/>
        </p:nvSpPr>
        <p:spPr bwMode="auto">
          <a:xfrm>
            <a:off x="857250" y="3797300"/>
            <a:ext cx="6096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b="1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0652" name="Line 60"/>
          <p:cNvSpPr>
            <a:spLocks noChangeShapeType="1"/>
          </p:cNvSpPr>
          <p:nvPr/>
        </p:nvSpPr>
        <p:spPr bwMode="auto">
          <a:xfrm flipH="1" flipV="1">
            <a:off x="1009650" y="3841750"/>
            <a:ext cx="1524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110653" name="Object 8"/>
          <p:cNvGraphicFramePr>
            <a:graphicFrameLocks noChangeAspect="1"/>
          </p:cNvGraphicFramePr>
          <p:nvPr/>
        </p:nvGraphicFramePr>
        <p:xfrm>
          <a:off x="1146175" y="3765550"/>
          <a:ext cx="3317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5" name="公式" r:id="rId3" imgW="330200" imgH="317500" progId="Equation.3">
                  <p:embed/>
                </p:oleObj>
              </mc:Choice>
              <mc:Fallback>
                <p:oleObj name="公式" r:id="rId3" imgW="330200" imgH="31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765550"/>
                        <a:ext cx="3317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4" name="Object 9"/>
          <p:cNvGraphicFramePr>
            <a:graphicFrameLocks noChangeAspect="1"/>
          </p:cNvGraphicFramePr>
          <p:nvPr/>
        </p:nvGraphicFramePr>
        <p:xfrm>
          <a:off x="1017588" y="4048125"/>
          <a:ext cx="36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6" name="公式" r:id="rId5" imgW="152400" imgH="177800" progId="Equation.3">
                  <p:embed/>
                </p:oleObj>
              </mc:Choice>
              <mc:Fallback>
                <p:oleObj name="公式" r:id="rId5" imgW="152400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048125"/>
                        <a:ext cx="36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55" name="Text Box 63"/>
          <p:cNvSpPr txBox="1">
            <a:spLocks noChangeArrowheads="1"/>
          </p:cNvSpPr>
          <p:nvPr/>
        </p:nvSpPr>
        <p:spPr bwMode="auto">
          <a:xfrm>
            <a:off x="165100" y="3994150"/>
            <a:ext cx="609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i="1">
                <a:latin typeface="+mn-lt"/>
                <a:ea typeface="楷体_GB2312" pitchFamily="49" charset="-122"/>
                <a:sym typeface="Symbol" panose="05050102010706020507" pitchFamily="18" charset="2"/>
              </a:rPr>
              <a:t></a:t>
            </a:r>
            <a:endParaRPr kumimoji="1" lang="zh-CN" altLang="en-US" sz="2800" b="1" i="1"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10656" name="Object 10"/>
          <p:cNvGraphicFramePr>
            <a:graphicFrameLocks noChangeAspect="1"/>
          </p:cNvGraphicFramePr>
          <p:nvPr/>
        </p:nvGraphicFramePr>
        <p:xfrm>
          <a:off x="3524250" y="3978275"/>
          <a:ext cx="15351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7" name="公式" r:id="rId7" imgW="1536700" imgH="901700" progId="Equation.3">
                  <p:embed/>
                </p:oleObj>
              </mc:Choice>
              <mc:Fallback>
                <p:oleObj name="公式" r:id="rId7" imgW="1536700" imgH="901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978275"/>
                        <a:ext cx="15351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7" name="Object 11"/>
          <p:cNvGraphicFramePr>
            <a:graphicFrameLocks noChangeAspect="1"/>
          </p:cNvGraphicFramePr>
          <p:nvPr/>
        </p:nvGraphicFramePr>
        <p:xfrm>
          <a:off x="5360988" y="3968750"/>
          <a:ext cx="18684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8" name="公式" r:id="rId9" imgW="1866900" imgH="901700" progId="Equation.3">
                  <p:embed/>
                </p:oleObj>
              </mc:Choice>
              <mc:Fallback>
                <p:oleObj name="公式" r:id="rId9" imgW="1866900" imgH="901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3968750"/>
                        <a:ext cx="18684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58" name="Text Box 66"/>
          <p:cNvSpPr txBox="1">
            <a:spLocks noChangeArrowheads="1"/>
          </p:cNvSpPr>
          <p:nvPr/>
        </p:nvSpPr>
        <p:spPr bwMode="auto">
          <a:xfrm>
            <a:off x="3057525" y="4840288"/>
            <a:ext cx="60864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空腔内任意一点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点的合场强：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0659" name="Object 12"/>
          <p:cNvGraphicFramePr>
            <a:graphicFrameLocks noChangeAspect="1"/>
          </p:cNvGraphicFramePr>
          <p:nvPr/>
        </p:nvGraphicFramePr>
        <p:xfrm>
          <a:off x="5146675" y="5308600"/>
          <a:ext cx="19288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9" name="公式" r:id="rId11" imgW="1930400" imgH="901700" progId="Equation.3">
                  <p:embed/>
                </p:oleObj>
              </mc:Choice>
              <mc:Fallback>
                <p:oleObj name="公式" r:id="rId11" imgW="1930400" imgH="901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5308600"/>
                        <a:ext cx="19288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60" name="Text Box 68"/>
          <p:cNvSpPr txBox="1">
            <a:spLocks noChangeArrowheads="1"/>
          </p:cNvSpPr>
          <p:nvPr/>
        </p:nvSpPr>
        <p:spPr bwMode="auto">
          <a:xfrm>
            <a:off x="2941638" y="6211888"/>
            <a:ext cx="4724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即腔内为均匀电场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0661" name="Object 13"/>
          <p:cNvGraphicFramePr/>
          <p:nvPr/>
        </p:nvGraphicFramePr>
        <p:xfrm>
          <a:off x="7162800" y="5235575"/>
          <a:ext cx="10080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0" name="公式" r:id="rId13" imgW="520700" imgH="406400" progId="Equation.3">
                  <p:embed/>
                </p:oleObj>
              </mc:Choice>
              <mc:Fallback>
                <p:oleObj name="公式" r:id="rId13" imgW="520700" imgH="4064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235575"/>
                        <a:ext cx="10080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62" name="Object 14"/>
          <p:cNvGraphicFramePr>
            <a:graphicFrameLocks noChangeAspect="1"/>
          </p:cNvGraphicFramePr>
          <p:nvPr/>
        </p:nvGraphicFramePr>
        <p:xfrm>
          <a:off x="3273425" y="5440363"/>
          <a:ext cx="19446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1" name="公式" r:id="rId15" imgW="812165" imgH="190500" progId="Equation.3">
                  <p:embed/>
                </p:oleObj>
              </mc:Choice>
              <mc:Fallback>
                <p:oleObj name="公式" r:id="rId15" imgW="812165" imgH="19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5440363"/>
                        <a:ext cx="19446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8"/>
          <p:cNvGrpSpPr/>
          <p:nvPr/>
        </p:nvGrpSpPr>
        <p:grpSpPr bwMode="auto">
          <a:xfrm>
            <a:off x="395288" y="4724400"/>
            <a:ext cx="628650" cy="984250"/>
            <a:chOff x="249" y="2976"/>
            <a:chExt cx="396" cy="620"/>
          </a:xfrm>
        </p:grpSpPr>
        <p:sp>
          <p:nvSpPr>
            <p:cNvPr id="37952" name="Line 72"/>
            <p:cNvSpPr>
              <a:spLocks noChangeShapeType="1"/>
            </p:cNvSpPr>
            <p:nvPr/>
          </p:nvSpPr>
          <p:spPr bwMode="auto">
            <a:xfrm flipV="1">
              <a:off x="431" y="2976"/>
              <a:ext cx="214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62523" name="Object 18"/>
            <p:cNvGraphicFramePr>
              <a:graphicFrameLocks noChangeAspect="1"/>
            </p:cNvGraphicFramePr>
            <p:nvPr/>
          </p:nvGraphicFramePr>
          <p:xfrm>
            <a:off x="358" y="2994"/>
            <a:ext cx="27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2" name="公式" r:id="rId17" imgW="152400" imgH="165100" progId="Equation.3">
                    <p:embed/>
                  </p:oleObj>
                </mc:Choice>
                <mc:Fallback>
                  <p:oleObj name="公式" r:id="rId17" imgW="152400" imgH="165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2994"/>
                          <a:ext cx="27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4" name="Object 19"/>
            <p:cNvGraphicFramePr>
              <a:graphicFrameLocks noChangeAspect="1"/>
            </p:cNvGraphicFramePr>
            <p:nvPr/>
          </p:nvGraphicFramePr>
          <p:xfrm>
            <a:off x="249" y="3358"/>
            <a:ext cx="34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3" name="公式" r:id="rId19" imgW="127000" imgH="139700" progId="Equation.3">
                    <p:embed/>
                  </p:oleObj>
                </mc:Choice>
                <mc:Fallback>
                  <p:oleObj name="公式" r:id="rId19" imgW="127000" imgH="139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358"/>
                          <a:ext cx="34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9"/>
          <p:cNvGrpSpPr/>
          <p:nvPr/>
        </p:nvGrpSpPr>
        <p:grpSpPr bwMode="auto">
          <a:xfrm>
            <a:off x="1027113" y="4581525"/>
            <a:ext cx="538162" cy="790575"/>
            <a:chOff x="647" y="2886"/>
            <a:chExt cx="339" cy="498"/>
          </a:xfrm>
        </p:grpSpPr>
        <p:sp>
          <p:nvSpPr>
            <p:cNvPr id="37951" name="Line 76"/>
            <p:cNvSpPr>
              <a:spLocks noChangeShapeType="1"/>
            </p:cNvSpPr>
            <p:nvPr/>
          </p:nvSpPr>
          <p:spPr bwMode="auto">
            <a:xfrm flipH="1" flipV="1">
              <a:off x="647" y="2973"/>
              <a:ext cx="96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62520" name="Object 16"/>
            <p:cNvGraphicFramePr>
              <a:graphicFrameLocks noChangeAspect="1"/>
            </p:cNvGraphicFramePr>
            <p:nvPr/>
          </p:nvGraphicFramePr>
          <p:xfrm>
            <a:off x="716" y="2886"/>
            <a:ext cx="2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4" name="公式" r:id="rId21" imgW="165100" imgH="165100" progId="Equation.3">
                    <p:embed/>
                  </p:oleObj>
                </mc:Choice>
                <mc:Fallback>
                  <p:oleObj name="公式" r:id="rId21" imgW="165100" imgH="165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86"/>
                          <a:ext cx="2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1" name="Object 17"/>
            <p:cNvGraphicFramePr>
              <a:graphicFrameLocks noChangeAspect="1"/>
            </p:cNvGraphicFramePr>
            <p:nvPr/>
          </p:nvGraphicFramePr>
          <p:xfrm>
            <a:off x="703" y="3067"/>
            <a:ext cx="27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5" name="公式" r:id="rId23" imgW="152400" imgH="177800" progId="Equation.3">
                    <p:embed/>
                  </p:oleObj>
                </mc:Choice>
                <mc:Fallback>
                  <p:oleObj name="公式" r:id="rId23" imgW="152400" imgH="177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067"/>
                          <a:ext cx="27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71" name="Line 79"/>
          <p:cNvSpPr>
            <a:spLocks noChangeShapeType="1"/>
          </p:cNvSpPr>
          <p:nvPr/>
        </p:nvSpPr>
        <p:spPr bwMode="auto">
          <a:xfrm flipV="1">
            <a:off x="684213" y="5024438"/>
            <a:ext cx="495300" cy="4206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aphicFrame>
        <p:nvGraphicFramePr>
          <p:cNvPr id="110672" name="Object 15"/>
          <p:cNvGraphicFramePr>
            <a:graphicFrameLocks noChangeAspect="1"/>
          </p:cNvGraphicFramePr>
          <p:nvPr/>
        </p:nvGraphicFramePr>
        <p:xfrm>
          <a:off x="468313" y="5684838"/>
          <a:ext cx="17668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6" name="公式" r:id="rId25" imgW="1765300" imgH="482600" progId="Equation.3">
                  <p:embed/>
                </p:oleObj>
              </mc:Choice>
              <mc:Fallback>
                <p:oleObj name="公式" r:id="rId25" imgW="17653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684838"/>
                        <a:ext cx="1766887" cy="481012"/>
                      </a:xfrm>
                      <a:prstGeom prst="rect">
                        <a:avLst/>
                      </a:prstGeom>
                      <a:solidFill>
                        <a:srgbClr val="FFBDFF"/>
                      </a:solidFill>
                      <a:ln w="2857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1"/>
          <p:cNvGrpSpPr/>
          <p:nvPr/>
        </p:nvGrpSpPr>
        <p:grpSpPr bwMode="auto">
          <a:xfrm>
            <a:off x="6010275" y="6208713"/>
            <a:ext cx="2160588" cy="530225"/>
            <a:chOff x="3787" y="3855"/>
            <a:chExt cx="1361" cy="334"/>
          </a:xfrm>
        </p:grpSpPr>
        <p:sp>
          <p:nvSpPr>
            <p:cNvPr id="62514" name="Text Box 82"/>
            <p:cNvSpPr txBox="1">
              <a:spLocks noChangeArrowheads="1"/>
            </p:cNvSpPr>
            <p:nvPr/>
          </p:nvSpPr>
          <p:spPr bwMode="auto">
            <a:xfrm>
              <a:off x="3787" y="3862"/>
              <a:ext cx="1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方向由   </a:t>
              </a:r>
              <a:endParaRPr lang="zh-CN" altLang="en-US" sz="28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2515" name="Rectangle 83"/>
            <p:cNvSpPr>
              <a:spLocks noChangeArrowheads="1"/>
            </p:cNvSpPr>
            <p:nvPr/>
          </p:nvSpPr>
          <p:spPr bwMode="auto">
            <a:xfrm>
              <a:off x="4961" y="3890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A50021"/>
                  </a:solidFill>
                  <a:ea typeface="楷体_GB2312" pitchFamily="49" charset="-122"/>
                </a:rPr>
                <a:t>o</a:t>
              </a:r>
              <a:endParaRPr lang="en-US" altLang="zh-CN" sz="2800" i="1">
                <a:solidFill>
                  <a:srgbClr val="A50021"/>
                </a:solidFill>
                <a:ea typeface="楷体_GB2312" pitchFamily="49" charset="-122"/>
              </a:endParaRPr>
            </a:p>
          </p:txBody>
        </p:sp>
        <p:sp>
          <p:nvSpPr>
            <p:cNvPr id="62516" name="Rectangle 84"/>
            <p:cNvSpPr>
              <a:spLocks noChangeArrowheads="1"/>
            </p:cNvSpPr>
            <p:nvPr/>
          </p:nvSpPr>
          <p:spPr bwMode="auto">
            <a:xfrm>
              <a:off x="4564" y="3890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A50021"/>
                  </a:solidFill>
                  <a:ea typeface="楷体_GB2312" pitchFamily="49" charset="-122"/>
                </a:rPr>
                <a:t>o</a:t>
              </a:r>
              <a:endParaRPr lang="en-US" altLang="zh-CN" sz="2800" i="1">
                <a:solidFill>
                  <a:srgbClr val="A50021"/>
                </a:solidFill>
                <a:ea typeface="楷体_GB2312" pitchFamily="49" charset="-122"/>
              </a:endParaRPr>
            </a:p>
          </p:txBody>
        </p:sp>
        <p:sp>
          <p:nvSpPr>
            <p:cNvPr id="62517" name="Rectangle 85"/>
            <p:cNvSpPr>
              <a:spLocks noChangeArrowheads="1"/>
            </p:cNvSpPr>
            <p:nvPr/>
          </p:nvSpPr>
          <p:spPr bwMode="auto">
            <a:xfrm>
              <a:off x="5074" y="385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A50021"/>
                  </a:solidFill>
                  <a:latin typeface="Symbol" panose="05050102010706020507" pitchFamily="18" charset="2"/>
                  <a:ea typeface="楷体_GB2312" pitchFamily="49" charset="-122"/>
                </a:rPr>
                <a:t>¢</a:t>
              </a:r>
              <a:endParaRPr lang="en-US" altLang="zh-CN" sz="28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2518" name="Rectangle 86"/>
            <p:cNvSpPr>
              <a:spLocks noChangeArrowheads="1"/>
            </p:cNvSpPr>
            <p:nvPr/>
          </p:nvSpPr>
          <p:spPr bwMode="auto">
            <a:xfrm>
              <a:off x="4701" y="3866"/>
              <a:ext cx="22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A50021"/>
                  </a:solidFill>
                  <a:latin typeface="Symbol" panose="05050102010706020507" pitchFamily="18" charset="2"/>
                  <a:ea typeface="楷体_GB2312" pitchFamily="49" charset="-122"/>
                </a:rPr>
                <a:t>®</a:t>
              </a:r>
              <a:endParaRPr lang="en-US" altLang="zh-CN" sz="28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0" y="115888"/>
            <a:ext cx="9324975" cy="989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8.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一半径为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电荷密度为</a:t>
            </a:r>
            <a:r>
              <a:rPr kumimoji="1" lang="zh-CN" altLang="en-US" sz="2800" b="1" i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的均匀带电球内有一半径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    为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r 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的空腔，</a:t>
            </a:r>
            <a:r>
              <a:rPr kumimoji="1" lang="zh-CN" altLang="en-US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两球心相距</a:t>
            </a:r>
            <a:r>
              <a:rPr kumimoji="1" lang="en-US" altLang="zh-CN" sz="28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。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证明空腔内为均匀电场。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pSp>
        <p:nvGrpSpPr>
          <p:cNvPr id="8" name="Group 28"/>
          <p:cNvGrpSpPr/>
          <p:nvPr/>
        </p:nvGrpSpPr>
        <p:grpSpPr bwMode="auto">
          <a:xfrm>
            <a:off x="3343275" y="1312863"/>
            <a:ext cx="3657600" cy="1676400"/>
            <a:chOff x="576" y="1545"/>
            <a:chExt cx="2304" cy="1056"/>
          </a:xfrm>
        </p:grpSpPr>
        <p:graphicFrame>
          <p:nvGraphicFramePr>
            <p:cNvPr id="62504" name="Object 23"/>
            <p:cNvGraphicFramePr>
              <a:graphicFrameLocks noChangeAspect="1"/>
            </p:cNvGraphicFramePr>
            <p:nvPr/>
          </p:nvGraphicFramePr>
          <p:xfrm>
            <a:off x="2323" y="1978"/>
            <a:ext cx="29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7" name="公式" r:id="rId27" imgW="139700" imgH="139700" progId="Equation.3">
                    <p:embed/>
                  </p:oleObj>
                </mc:Choice>
                <mc:Fallback>
                  <p:oleObj name="公式" r:id="rId27" imgW="139700" imgH="139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1978"/>
                          <a:ext cx="29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5" name="Object 24"/>
            <p:cNvGraphicFramePr>
              <a:graphicFrameLocks noChangeAspect="1"/>
            </p:cNvGraphicFramePr>
            <p:nvPr/>
          </p:nvGraphicFramePr>
          <p:xfrm>
            <a:off x="1801" y="2389"/>
            <a:ext cx="23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8" name="Equation" r:id="rId29" imgW="241300" imgH="177800" progId="Equation.DSMT4">
                    <p:embed/>
                  </p:oleObj>
                </mc:Choice>
                <mc:Fallback>
                  <p:oleObj name="Equation" r:id="rId29" imgW="241300" imgH="177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2389"/>
                          <a:ext cx="23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6" name="Object 25"/>
            <p:cNvGraphicFramePr>
              <a:graphicFrameLocks noChangeAspect="1"/>
            </p:cNvGraphicFramePr>
            <p:nvPr/>
          </p:nvGraphicFramePr>
          <p:xfrm>
            <a:off x="1158" y="1978"/>
            <a:ext cx="54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9" name="公式" r:id="rId31" imgW="127000" imgH="101600" progId="Equation.3">
                    <p:embed/>
                  </p:oleObj>
                </mc:Choice>
                <mc:Fallback>
                  <p:oleObj name="公式" r:id="rId31" imgW="127000" imgH="101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978"/>
                          <a:ext cx="54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76" y="1766"/>
              <a:ext cx="655" cy="6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99BF"/>
                </a:gs>
              </a:gsLst>
              <a:lin ang="2700000" scaled="1"/>
            </a:gradFill>
            <a:ln w="19050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1595" y="1766"/>
              <a:ext cx="655" cy="636"/>
            </a:xfrm>
            <a:prstGeom prst="ellipse">
              <a:avLst/>
            </a:prstGeom>
            <a:gradFill rotWithShape="0">
              <a:gsLst>
                <a:gs pos="0">
                  <a:srgbClr val="F2EBF3"/>
                </a:gs>
                <a:gs pos="100000">
                  <a:srgbClr val="BB99BF"/>
                </a:gs>
              </a:gsLst>
              <a:lin ang="2700000" scaled="1"/>
            </a:gradFill>
            <a:ln w="19050">
              <a:noFill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2614" y="1929"/>
              <a:ext cx="266" cy="2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019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62510" name="Object 26"/>
            <p:cNvGraphicFramePr>
              <a:graphicFrameLocks noChangeAspect="1"/>
            </p:cNvGraphicFramePr>
            <p:nvPr/>
          </p:nvGraphicFramePr>
          <p:xfrm>
            <a:off x="2565" y="2354"/>
            <a:ext cx="23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0" name="Equation" r:id="rId33" imgW="241300" imgH="165100" progId="Equation.DSMT4">
                    <p:embed/>
                  </p:oleObj>
                </mc:Choice>
                <mc:Fallback>
                  <p:oleObj name="Equation" r:id="rId33" imgW="241300" imgH="1651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2354"/>
                          <a:ext cx="23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11" name="Object 27"/>
            <p:cNvGraphicFramePr>
              <a:graphicFrameLocks noChangeAspect="1"/>
            </p:cNvGraphicFramePr>
            <p:nvPr/>
          </p:nvGraphicFramePr>
          <p:xfrm>
            <a:off x="1815" y="1545"/>
            <a:ext cx="15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1" name="公式" r:id="rId35" imgW="88900" imgH="164465" progId="Equation.3">
                    <p:embed/>
                  </p:oleObj>
                </mc:Choice>
                <mc:Fallback>
                  <p:oleObj name="公式" r:id="rId35" imgW="88900" imgH="16446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545"/>
                          <a:ext cx="15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12" name="Object 28"/>
            <p:cNvGraphicFramePr>
              <a:graphicFrameLocks noChangeAspect="1"/>
            </p:cNvGraphicFramePr>
            <p:nvPr/>
          </p:nvGraphicFramePr>
          <p:xfrm>
            <a:off x="2611" y="1633"/>
            <a:ext cx="22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2" name="公式" r:id="rId37" imgW="127000" imgH="165100" progId="Equation.3">
                    <p:embed/>
                  </p:oleObj>
                </mc:Choice>
                <mc:Fallback>
                  <p:oleObj name="公式" r:id="rId37" imgW="127000" imgH="1651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1633"/>
                          <a:ext cx="22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976" y="1978"/>
              <a:ext cx="182" cy="177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576513" y="1098550"/>
            <a:ext cx="533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解：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补偿法 </a:t>
            </a:r>
            <a:endParaRPr kumimoji="1" lang="zh-CN" altLang="en-US" sz="28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9" name="Group 40"/>
          <p:cNvGrpSpPr/>
          <p:nvPr/>
        </p:nvGrpSpPr>
        <p:grpSpPr bwMode="auto">
          <a:xfrm>
            <a:off x="3806825" y="1838325"/>
            <a:ext cx="3233738" cy="333375"/>
            <a:chOff x="712" y="1678"/>
            <a:chExt cx="2037" cy="210"/>
          </a:xfrm>
        </p:grpSpPr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857" y="1814"/>
              <a:ext cx="36" cy="3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graphicFrame>
          <p:nvGraphicFramePr>
            <p:cNvPr id="62499" name="Object 20"/>
            <p:cNvGraphicFramePr>
              <a:graphicFrameLocks noChangeAspect="1"/>
            </p:cNvGraphicFramePr>
            <p:nvPr/>
          </p:nvGraphicFramePr>
          <p:xfrm>
            <a:off x="712" y="1678"/>
            <a:ext cx="21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3" name="公式" r:id="rId39" imgW="152400" imgH="165100" progId="Equation.3">
                    <p:embed/>
                  </p:oleObj>
                </mc:Choice>
                <mc:Fallback>
                  <p:oleObj name="公式" r:id="rId39" imgW="152400" imgH="165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1678"/>
                          <a:ext cx="217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0" name="Object 21"/>
            <p:cNvGraphicFramePr>
              <a:graphicFrameLocks noChangeAspect="1"/>
            </p:cNvGraphicFramePr>
            <p:nvPr/>
          </p:nvGraphicFramePr>
          <p:xfrm>
            <a:off x="1749" y="1679"/>
            <a:ext cx="21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4" name="公式" r:id="rId41" imgW="152400" imgH="165100" progId="Equation.3">
                    <p:embed/>
                  </p:oleObj>
                </mc:Choice>
                <mc:Fallback>
                  <p:oleObj name="公式" r:id="rId41" imgW="152400" imgH="1651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1679"/>
                          <a:ext cx="217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1" name="Object 22"/>
            <p:cNvGraphicFramePr>
              <a:graphicFrameLocks noChangeAspect="1"/>
            </p:cNvGraphicFramePr>
            <p:nvPr/>
          </p:nvGraphicFramePr>
          <p:xfrm>
            <a:off x="2532" y="1724"/>
            <a:ext cx="21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5" name="公式" r:id="rId42" imgW="152400" imgH="165100" progId="Equation.3">
                    <p:embed/>
                  </p:oleObj>
                </mc:Choice>
                <mc:Fallback>
                  <p:oleObj name="公式" r:id="rId42" imgW="152400" imgH="1651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724"/>
                          <a:ext cx="217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Oval 45"/>
            <p:cNvSpPr>
              <a:spLocks noChangeArrowheads="1"/>
            </p:cNvSpPr>
            <p:nvPr/>
          </p:nvSpPr>
          <p:spPr bwMode="auto">
            <a:xfrm>
              <a:off x="1896" y="1814"/>
              <a:ext cx="36" cy="3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0" name="Oval 46"/>
            <p:cNvSpPr>
              <a:spLocks noChangeArrowheads="1"/>
            </p:cNvSpPr>
            <p:nvPr/>
          </p:nvSpPr>
          <p:spPr bwMode="auto">
            <a:xfrm>
              <a:off x="2508" y="1814"/>
              <a:ext cx="36" cy="3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aphicFrame>
        <p:nvGraphicFramePr>
          <p:cNvPr id="81" name="Object 6"/>
          <p:cNvGraphicFramePr>
            <a:graphicFrameLocks noChangeAspect="1"/>
          </p:cNvGraphicFramePr>
          <p:nvPr/>
        </p:nvGraphicFramePr>
        <p:xfrm>
          <a:off x="6032500" y="3059113"/>
          <a:ext cx="19367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6" name="公式" r:id="rId43" imgW="748665" imgH="406400" progId="Equation.3">
                  <p:embed/>
                </p:oleObj>
              </mc:Choice>
              <mc:Fallback>
                <p:oleObj name="公式" r:id="rId43" imgW="7486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3059113"/>
                        <a:ext cx="1936750" cy="8874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48"/>
          <p:cNvSpPr txBox="1">
            <a:spLocks noChangeArrowheads="1"/>
          </p:cNvSpPr>
          <p:nvPr/>
        </p:nvSpPr>
        <p:spPr bwMode="auto">
          <a:xfrm>
            <a:off x="3062288" y="3270250"/>
            <a:ext cx="3200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  <a:sym typeface="Symbol" panose="05050102010706020507" pitchFamily="18" charset="2"/>
              </a:rPr>
              <a:t>均匀带电球体内</a:t>
            </a:r>
            <a:endParaRPr kumimoji="1" lang="zh-CN" altLang="en-US" sz="2800" b="1" dirty="0">
              <a:latin typeface="+mn-lt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0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0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1" grpId="0" bldLvl="0" animBg="1"/>
      <p:bldP spid="110647" grpId="0" bldLvl="0" animBg="1"/>
      <p:bldP spid="110651" grpId="0" bldLvl="0" animBg="1" autoUpdateAnimBg="0"/>
      <p:bldP spid="110655" grpId="0" autoUpdateAnimBg="0"/>
      <p:bldP spid="110658" grpId="0" autoUpdateAnimBg="0"/>
      <p:bldP spid="110660" grpId="0" autoUpdateAnimBg="0"/>
      <p:bldP spid="73" grpId="0" autoUpdateAnimBg="0" build="p"/>
      <p:bldP spid="82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334693-5144-47E0-8474-BD16CBC656AC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zh-CN" altLang="en-US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22250" y="204788"/>
            <a:ext cx="3389313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均匀带电空心球壳</a:t>
            </a:r>
            <a:endParaRPr kumimoji="1" lang="en-US" altLang="zh-CN" sz="2800" b="1" dirty="0"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的电场分布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:</a:t>
            </a:r>
            <a:endParaRPr kumimoji="1" lang="en-US" altLang="zh-CN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7" name="AutoShape 12"/>
          <p:cNvSpPr/>
          <p:nvPr/>
        </p:nvSpPr>
        <p:spPr bwMode="auto">
          <a:xfrm>
            <a:off x="3738563" y="214313"/>
            <a:ext cx="304800" cy="884237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108450" y="219075"/>
          <a:ext cx="2093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3" name="公式" r:id="rId1" imgW="2094865" imgH="406400" progId="Equation.3">
                  <p:embed/>
                </p:oleObj>
              </mc:Choice>
              <mc:Fallback>
                <p:oleObj name="公式" r:id="rId1" imgW="2094865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19075"/>
                        <a:ext cx="2093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056063" y="473075"/>
          <a:ext cx="33686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4" name="Equation" r:id="rId3" imgW="1497965" imgH="444500" progId="Equation.DSMT4">
                  <p:embed/>
                </p:oleObj>
              </mc:Choice>
              <mc:Fallback>
                <p:oleObj name="Equation" r:id="rId3" imgW="1497965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73075"/>
                        <a:ext cx="33686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22250" y="1620838"/>
            <a:ext cx="3094038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均匀带电实心球体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的电场分布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: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6" name="AutoShape 12"/>
          <p:cNvSpPr/>
          <p:nvPr/>
        </p:nvSpPr>
        <p:spPr bwMode="auto">
          <a:xfrm>
            <a:off x="3738563" y="1724025"/>
            <a:ext cx="304800" cy="881063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4022725" y="1300163"/>
          <a:ext cx="26638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5" name="Equation" r:id="rId5" imgW="1231265" imgH="444500" progId="Equation.DSMT4">
                  <p:embed/>
                </p:oleObj>
              </mc:Choice>
              <mc:Fallback>
                <p:oleObj name="Equation" r:id="rId5" imgW="1231265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1300163"/>
                        <a:ext cx="26638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049713" y="2038350"/>
          <a:ext cx="33686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6" name="Equation" r:id="rId7" imgW="1497965" imgH="444500" progId="Equation.DSMT4">
                  <p:embed/>
                </p:oleObj>
              </mc:Choice>
              <mc:Fallback>
                <p:oleObj name="Equation" r:id="rId7" imgW="1497965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2038350"/>
                        <a:ext cx="33686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3"/>
          <p:cNvGraphicFramePr>
            <a:graphicFrameLocks noChangeAspect="1"/>
          </p:cNvGraphicFramePr>
          <p:nvPr/>
        </p:nvGraphicFramePr>
        <p:xfrm>
          <a:off x="4200525" y="4479925"/>
          <a:ext cx="28209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7" name="Equation" r:id="rId9" imgW="1257300" imgH="457200" progId="Equation.DSMT4">
                  <p:embed/>
                </p:oleObj>
              </mc:Choice>
              <mc:Fallback>
                <p:oleObj name="Equation" r:id="rId9" imgW="12573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4479925"/>
                        <a:ext cx="28209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4"/>
          <p:cNvGraphicFramePr>
            <a:graphicFrameLocks noChangeAspect="1"/>
          </p:cNvGraphicFramePr>
          <p:nvPr/>
        </p:nvGraphicFramePr>
        <p:xfrm>
          <a:off x="4210050" y="5407025"/>
          <a:ext cx="2908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8" name="Equation" r:id="rId11" imgW="1333500" imgH="457200" progId="Equation.DSMT4">
                  <p:embed/>
                </p:oleObj>
              </mc:Choice>
              <mc:Fallback>
                <p:oleObj name="Equation" r:id="rId11" imgW="13335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5407025"/>
                        <a:ext cx="2908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30188" y="4813300"/>
            <a:ext cx="3543300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均匀带电实心圆柱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的电场分布</a:t>
            </a:r>
            <a:r>
              <a:rPr kumimoji="1"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: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22250" y="3379788"/>
            <a:ext cx="4857750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均匀带电无限长细棒</a:t>
            </a:r>
            <a:endParaRPr kumimoji="1" lang="en-US" altLang="zh-CN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的电场分布：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024313" y="3292475"/>
          <a:ext cx="18526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9" name="Equation" r:id="rId13" imgW="825500" imgH="431800" progId="Equation.DSMT4">
                  <p:embed/>
                </p:oleObj>
              </mc:Choice>
              <mc:Fallback>
                <p:oleObj name="Equation" r:id="rId13" imgW="8255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292475"/>
                        <a:ext cx="185261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12"/>
          <p:cNvSpPr/>
          <p:nvPr/>
        </p:nvSpPr>
        <p:spPr bwMode="auto">
          <a:xfrm>
            <a:off x="3738563" y="4999038"/>
            <a:ext cx="304800" cy="879475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7839075" y="3184525"/>
            <a:ext cx="762000" cy="3200400"/>
          </a:xfrm>
          <a:prstGeom prst="can">
            <a:avLst>
              <a:gd name="adj" fmla="val 54367"/>
            </a:avLst>
          </a:prstGeom>
          <a:gradFill rotWithShape="0">
            <a:gsLst>
              <a:gs pos="0">
                <a:srgbClr val="7C7C7C"/>
              </a:gs>
              <a:gs pos="50000">
                <a:srgbClr val="DDDDDD"/>
              </a:gs>
              <a:gs pos="100000">
                <a:srgbClr val="7C7C7C"/>
              </a:gs>
            </a:gsLst>
            <a:lin ang="0" scaled="1"/>
          </a:gradFill>
          <a:ln w="9525">
            <a:solidFill>
              <a:srgbClr val="91919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8220075" y="2505075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23" name="Group 2"/>
          <p:cNvGrpSpPr/>
          <p:nvPr/>
        </p:nvGrpSpPr>
        <p:grpSpPr bwMode="auto">
          <a:xfrm>
            <a:off x="7534275" y="592138"/>
            <a:ext cx="1371600" cy="1371600"/>
            <a:chOff x="128" y="505"/>
            <a:chExt cx="864" cy="864"/>
          </a:xfrm>
        </p:grpSpPr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128" y="505"/>
              <a:ext cx="864" cy="86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B4B49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V="1">
              <a:off x="560" y="624"/>
              <a:ext cx="304" cy="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3510" name="Object 11"/>
            <p:cNvGraphicFramePr>
              <a:graphicFrameLocks noChangeAspect="1"/>
            </p:cNvGraphicFramePr>
            <p:nvPr/>
          </p:nvGraphicFramePr>
          <p:xfrm>
            <a:off x="536" y="631"/>
            <a:ext cx="18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0" name="公式" r:id="rId15" imgW="292100" imgH="292100" progId="Equation.3">
                    <p:embed/>
                  </p:oleObj>
                </mc:Choice>
                <mc:Fallback>
                  <p:oleObj name="公式" r:id="rId15" imgW="292100" imgH="292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631"/>
                          <a:ext cx="18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CC"/>
                                  </a:gs>
                                  <a:gs pos="100000">
                                    <a:srgbClr val="B4B490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7" grpId="0" bldLvl="0" animBg="1"/>
      <p:bldP spid="13" grpId="0" bldLvl="0" animBg="1" autoUpdateAnimBg="0"/>
      <p:bldP spid="16" grpId="0" bldLvl="0" animBg="1"/>
      <p:bldP spid="21" grpId="0" bldLvl="0" animBg="1" autoUpdateAnimBg="0"/>
      <p:bldP spid="22" grpId="0" bldLvl="0" animBg="1" autoUpdateAnimBg="0"/>
      <p:bldP spid="25" grpId="0" bldLvl="0" animBg="1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A536A79-79A7-4BBD-A43D-CA79D36147D9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04813" y="4435475"/>
            <a:ext cx="67579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latin typeface="+mn-lt"/>
                <a:ea typeface="楷体_GB2312" pitchFamily="49" charset="-122"/>
              </a:rPr>
              <a:t>2.  电偶极子处在均匀电场中</a:t>
            </a:r>
            <a:endParaRPr kumimoji="1" lang="zh-CN" altLang="en-US" sz="2800" b="1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858000" y="4892675"/>
            <a:ext cx="1828800" cy="1143000"/>
            <a:chOff x="288" y="2544"/>
            <a:chExt cx="1152" cy="720"/>
          </a:xfrm>
        </p:grpSpPr>
        <p:sp>
          <p:nvSpPr>
            <p:cNvPr id="42046" name="Line 4"/>
            <p:cNvSpPr>
              <a:spLocks noChangeShapeType="1"/>
            </p:cNvSpPr>
            <p:nvPr/>
          </p:nvSpPr>
          <p:spPr bwMode="auto">
            <a:xfrm>
              <a:off x="288" y="2544"/>
              <a:ext cx="115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47" name="Line 5"/>
            <p:cNvSpPr>
              <a:spLocks noChangeShapeType="1"/>
            </p:cNvSpPr>
            <p:nvPr/>
          </p:nvSpPr>
          <p:spPr bwMode="auto">
            <a:xfrm>
              <a:off x="288" y="2784"/>
              <a:ext cx="115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48" name="Line 6"/>
            <p:cNvSpPr>
              <a:spLocks noChangeShapeType="1"/>
            </p:cNvSpPr>
            <p:nvPr/>
          </p:nvSpPr>
          <p:spPr bwMode="auto">
            <a:xfrm>
              <a:off x="288" y="3024"/>
              <a:ext cx="115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49" name="Line 7"/>
            <p:cNvSpPr>
              <a:spLocks noChangeShapeType="1"/>
            </p:cNvSpPr>
            <p:nvPr/>
          </p:nvSpPr>
          <p:spPr bwMode="auto">
            <a:xfrm>
              <a:off x="288" y="3264"/>
              <a:ext cx="115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381000" y="5654675"/>
            <a:ext cx="2286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受力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0442" name="Object 2"/>
          <p:cNvGraphicFramePr>
            <a:graphicFrameLocks noChangeAspect="1"/>
          </p:cNvGraphicFramePr>
          <p:nvPr/>
        </p:nvGraphicFramePr>
        <p:xfrm>
          <a:off x="2078038" y="5753100"/>
          <a:ext cx="1181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7" name="公式" r:id="rId1" imgW="1180465" imgH="419100" progId="Equation.3">
                  <p:embed/>
                </p:oleObj>
              </mc:Choice>
              <mc:Fallback>
                <p:oleObj name="公式" r:id="rId1" imgW="1180465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5753100"/>
                        <a:ext cx="1181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3"/>
          <p:cNvGraphicFramePr>
            <a:graphicFrameLocks noChangeAspect="1"/>
          </p:cNvGraphicFramePr>
          <p:nvPr/>
        </p:nvGraphicFramePr>
        <p:xfrm>
          <a:off x="1970088" y="6276975"/>
          <a:ext cx="13858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8" name="公式" r:id="rId3" imgW="1384300" imgH="419100" progId="Equation.3">
                  <p:embed/>
                </p:oleObj>
              </mc:Choice>
              <mc:Fallback>
                <p:oleObj name="公式" r:id="rId3" imgW="13843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6276975"/>
                        <a:ext cx="13858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4" name="AutoShape 28"/>
          <p:cNvSpPr/>
          <p:nvPr/>
        </p:nvSpPr>
        <p:spPr bwMode="auto">
          <a:xfrm>
            <a:off x="3443288" y="5883275"/>
            <a:ext cx="290512" cy="636588"/>
          </a:xfrm>
          <a:prstGeom prst="rightBrace">
            <a:avLst>
              <a:gd name="adj1" fmla="val 18261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0445" name="Object 4"/>
          <p:cNvGraphicFramePr/>
          <p:nvPr/>
        </p:nvGraphicFramePr>
        <p:xfrm>
          <a:off x="3856038" y="6008688"/>
          <a:ext cx="238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9" name="公式" r:id="rId5" imgW="2387600" imgH="431800" progId="Equation.3">
                  <p:embed/>
                </p:oleObj>
              </mc:Choice>
              <mc:Fallback>
                <p:oleObj name="公式" r:id="rId5" imgW="2387600" imgH="431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6008688"/>
                        <a:ext cx="238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8164513" y="5045075"/>
            <a:ext cx="457200" cy="0"/>
          </a:xfrm>
          <a:prstGeom prst="line">
            <a:avLst/>
          </a:prstGeom>
          <a:noFill/>
          <a:ln w="31750">
            <a:solidFill>
              <a:srgbClr val="080808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0447" name="Object 5"/>
          <p:cNvGraphicFramePr>
            <a:graphicFrameLocks noChangeAspect="1"/>
          </p:cNvGraphicFramePr>
          <p:nvPr/>
        </p:nvGraphicFramePr>
        <p:xfrm>
          <a:off x="8639175" y="4932363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0" name="公式" r:id="rId7" imgW="381000" imgH="419100" progId="Equation.3">
                  <p:embed/>
                </p:oleObj>
              </mc:Choice>
              <mc:Fallback>
                <p:oleObj name="公式" r:id="rId7" imgW="381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175" y="4932363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6"/>
          <p:cNvGraphicFramePr>
            <a:graphicFrameLocks noChangeAspect="1"/>
          </p:cNvGraphicFramePr>
          <p:nvPr/>
        </p:nvGraphicFramePr>
        <p:xfrm>
          <a:off x="6513513" y="5653088"/>
          <a:ext cx="366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1" name="公式" r:id="rId9" imgW="368300" imgH="419100" progId="Equation.3">
                  <p:embed/>
                </p:oleObj>
              </mc:Choice>
              <mc:Fallback>
                <p:oleObj name="公式" r:id="rId9" imgW="368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5653088"/>
                        <a:ext cx="3667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9" name="Line 33"/>
          <p:cNvSpPr>
            <a:spLocks noChangeShapeType="1"/>
          </p:cNvSpPr>
          <p:nvPr/>
        </p:nvSpPr>
        <p:spPr bwMode="auto">
          <a:xfrm flipH="1">
            <a:off x="6792913" y="5883275"/>
            <a:ext cx="457200" cy="0"/>
          </a:xfrm>
          <a:prstGeom prst="line">
            <a:avLst/>
          </a:prstGeom>
          <a:noFill/>
          <a:ln w="31750">
            <a:solidFill>
              <a:srgbClr val="080808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0452" name="Object 7"/>
          <p:cNvGraphicFramePr>
            <a:graphicFrameLocks noChangeAspect="1"/>
          </p:cNvGraphicFramePr>
          <p:nvPr/>
        </p:nvGraphicFramePr>
        <p:xfrm>
          <a:off x="8686800" y="5487988"/>
          <a:ext cx="3032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2" name="公式" r:id="rId11" imgW="304800" imgH="330200" progId="Equation.3">
                  <p:embed/>
                </p:oleObj>
              </mc:Choice>
              <mc:Fallback>
                <p:oleObj name="公式" r:id="rId11" imgW="3048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5487988"/>
                        <a:ext cx="3032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3" name="Object 8"/>
          <p:cNvGraphicFramePr>
            <a:graphicFrameLocks noChangeAspect="1"/>
          </p:cNvGraphicFramePr>
          <p:nvPr/>
        </p:nvGraphicFramePr>
        <p:xfrm>
          <a:off x="7726363" y="4857750"/>
          <a:ext cx="215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3" name="公式" r:id="rId13" imgW="342900" imgH="647700" progId="Equation.3">
                  <p:embed/>
                </p:oleObj>
              </mc:Choice>
              <mc:Fallback>
                <p:oleObj name="公式" r:id="rId13" imgW="342900" imgH="64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363" y="4857750"/>
                        <a:ext cx="215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4" name="Object 9"/>
          <p:cNvGraphicFramePr>
            <a:graphicFrameLocks noChangeAspect="1"/>
          </p:cNvGraphicFramePr>
          <p:nvPr/>
        </p:nvGraphicFramePr>
        <p:xfrm>
          <a:off x="7534275" y="5584825"/>
          <a:ext cx="2159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4" name="公式" r:id="rId15" imgW="342900" imgH="647700" progId="Equation.3">
                  <p:embed/>
                </p:oleObj>
              </mc:Choice>
              <mc:Fallback>
                <p:oleObj name="公式" r:id="rId15" imgW="342900" imgH="647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5" y="5584825"/>
                        <a:ext cx="2159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1239838" y="55563"/>
            <a:ext cx="6886575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第4节  静电场的环路定理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55600" y="1471613"/>
            <a:ext cx="5054600" cy="523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楷体_GB2312" pitchFamily="49" charset="-122"/>
              </a:rPr>
              <a:t>一.  静电场对带电体的作用力</a:t>
            </a:r>
            <a:endParaRPr kumimoji="1" lang="zh-CN" altLang="en-US" sz="2800" b="1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611188" y="2728913"/>
            <a:ext cx="3810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单个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q 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受电场力：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0459" name="Object 10"/>
          <p:cNvGraphicFramePr>
            <a:graphicFrameLocks noChangeAspect="1"/>
          </p:cNvGraphicFramePr>
          <p:nvPr/>
        </p:nvGraphicFramePr>
        <p:xfrm>
          <a:off x="3665538" y="2771775"/>
          <a:ext cx="11398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5" name="Equation" r:id="rId17" imgW="520700" imgH="241300" progId="Equation.DSMT4">
                  <p:embed/>
                </p:oleObj>
              </mc:Choice>
              <mc:Fallback>
                <p:oleObj name="Equation" r:id="rId17" imgW="5207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771775"/>
                        <a:ext cx="11398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539750" y="3376613"/>
            <a:ext cx="4648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点电荷系受电场力：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0466" name="Object 11"/>
          <p:cNvGraphicFramePr>
            <a:graphicFrameLocks noChangeAspect="1"/>
          </p:cNvGraphicFramePr>
          <p:nvPr/>
        </p:nvGraphicFramePr>
        <p:xfrm>
          <a:off x="3924300" y="3421063"/>
          <a:ext cx="3311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6" name="公式" r:id="rId19" imgW="1320165" imgH="241300" progId="Equation.3">
                  <p:embed/>
                </p:oleObj>
              </mc:Choice>
              <mc:Fallback>
                <p:oleObj name="公式" r:id="rId19" imgW="1320165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421063"/>
                        <a:ext cx="33115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1"/>
          <p:cNvGrpSpPr/>
          <p:nvPr/>
        </p:nvGrpSpPr>
        <p:grpSpPr bwMode="auto">
          <a:xfrm>
            <a:off x="6881813" y="1928813"/>
            <a:ext cx="304800" cy="381000"/>
            <a:chOff x="3024" y="2448"/>
            <a:chExt cx="192" cy="240"/>
          </a:xfrm>
        </p:grpSpPr>
        <p:sp>
          <p:nvSpPr>
            <p:cNvPr id="42040" name="Oval 52"/>
            <p:cNvSpPr>
              <a:spLocks noChangeArrowheads="1"/>
            </p:cNvSpPr>
            <p:nvPr/>
          </p:nvSpPr>
          <p:spPr bwMode="auto">
            <a:xfrm>
              <a:off x="3024" y="259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41" name="Oval 53"/>
            <p:cNvSpPr>
              <a:spLocks noChangeArrowheads="1"/>
            </p:cNvSpPr>
            <p:nvPr/>
          </p:nvSpPr>
          <p:spPr bwMode="auto">
            <a:xfrm>
              <a:off x="3168" y="2640"/>
              <a:ext cx="48" cy="48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42" name="Oval 54"/>
            <p:cNvSpPr>
              <a:spLocks noChangeArrowheads="1"/>
            </p:cNvSpPr>
            <p:nvPr/>
          </p:nvSpPr>
          <p:spPr bwMode="auto">
            <a:xfrm>
              <a:off x="3168" y="2544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43" name="Oval 55"/>
            <p:cNvSpPr>
              <a:spLocks noChangeArrowheads="1"/>
            </p:cNvSpPr>
            <p:nvPr/>
          </p:nvSpPr>
          <p:spPr bwMode="auto">
            <a:xfrm>
              <a:off x="3120" y="259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44" name="Oval 56"/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ellipse">
              <a:avLst/>
            </a:prstGeom>
            <a:solidFill>
              <a:srgbClr val="6600CC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45" name="Oval 57"/>
            <p:cNvSpPr>
              <a:spLocks noChangeArrowheads="1"/>
            </p:cNvSpPr>
            <p:nvPr/>
          </p:nvSpPr>
          <p:spPr bwMode="auto">
            <a:xfrm>
              <a:off x="3168" y="2448"/>
              <a:ext cx="48" cy="48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4" name="Group 65"/>
          <p:cNvGrpSpPr/>
          <p:nvPr/>
        </p:nvGrpSpPr>
        <p:grpSpPr bwMode="auto">
          <a:xfrm>
            <a:off x="4705350" y="2760663"/>
            <a:ext cx="4297363" cy="523875"/>
            <a:chOff x="4724399" y="2438400"/>
            <a:chExt cx="4297053" cy="523220"/>
          </a:xfrm>
        </p:grpSpPr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4724399" y="2438400"/>
              <a:ext cx="4297053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（   为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q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所在点的场强）</a:t>
              </a:r>
              <a:endPara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55355" name="Object 12"/>
            <p:cNvGraphicFramePr>
              <a:graphicFrameLocks noChangeAspect="1"/>
            </p:cNvGraphicFramePr>
            <p:nvPr/>
          </p:nvGraphicFramePr>
          <p:xfrm>
            <a:off x="5077664" y="2473858"/>
            <a:ext cx="372314" cy="457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7" name="Equation" r:id="rId21" imgW="165100" imgH="203200" progId="Equation.DSMT4">
                    <p:embed/>
                  </p:oleObj>
                </mc:Choice>
                <mc:Fallback>
                  <p:oleObj name="Equation" r:id="rId21" imgW="165100" imgH="203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7664" y="2473858"/>
                          <a:ext cx="372314" cy="457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66"/>
          <p:cNvGrpSpPr/>
          <p:nvPr/>
        </p:nvGrpSpPr>
        <p:grpSpPr bwMode="auto">
          <a:xfrm>
            <a:off x="381000" y="2012950"/>
            <a:ext cx="6858000" cy="566738"/>
            <a:chOff x="381000" y="1632817"/>
            <a:chExt cx="6858000" cy="567458"/>
          </a:xfrm>
        </p:grpSpPr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381000" y="1675734"/>
              <a:ext cx="6858000" cy="5245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+mn-lt"/>
                  <a:ea typeface="楷体_GB2312" pitchFamily="49" charset="-122"/>
                </a:rPr>
                <a:t>1. 点电荷（系）</a:t>
              </a:r>
              <a:r>
                <a:rPr kumimoji="1" lang="en-US" altLang="zh-CN" sz="2800" b="1" i="1" dirty="0">
                  <a:solidFill>
                    <a:srgbClr val="FF0000"/>
                  </a:solidFill>
                  <a:latin typeface="+mn-lt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+mn-lt"/>
                  <a:ea typeface="楷体_GB2312" pitchFamily="49" charset="-122"/>
                </a:rPr>
                <a:t>处在外电场     中</a:t>
              </a:r>
              <a:endParaRPr kumimoji="1"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55353" name="Object 13"/>
            <p:cNvGraphicFramePr>
              <a:graphicFrameLocks noChangeAspect="1"/>
            </p:cNvGraphicFramePr>
            <p:nvPr/>
          </p:nvGraphicFramePr>
          <p:xfrm>
            <a:off x="4872038" y="1632817"/>
            <a:ext cx="414337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8" name="Equation" r:id="rId23" imgW="127000" imgH="215900" progId="Equation.DSMT4">
                    <p:embed/>
                  </p:oleObj>
                </mc:Choice>
                <mc:Fallback>
                  <p:oleObj name="Equation" r:id="rId23" imgW="127000" imgH="2159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038" y="1632817"/>
                          <a:ext cx="414337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67"/>
          <p:cNvGrpSpPr/>
          <p:nvPr/>
        </p:nvGrpSpPr>
        <p:grpSpPr bwMode="auto">
          <a:xfrm>
            <a:off x="304800" y="4968875"/>
            <a:ext cx="6172200" cy="523875"/>
            <a:chOff x="304800" y="4800600"/>
            <a:chExt cx="6172200" cy="523875"/>
          </a:xfrm>
        </p:grpSpPr>
        <p:sp>
          <p:nvSpPr>
            <p:cNvPr id="60440" name="Text Box 24"/>
            <p:cNvSpPr txBox="1">
              <a:spLocks noChangeArrowheads="1"/>
            </p:cNvSpPr>
            <p:nvPr/>
          </p:nvSpPr>
          <p:spPr bwMode="auto">
            <a:xfrm>
              <a:off x="304800" y="4800600"/>
              <a:ext cx="6172200" cy="523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已知：电场为    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，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偶极子的电荷为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q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+mn-lt"/>
                  <a:ea typeface="楷体_GB2312" pitchFamily="49" charset="-122"/>
                </a:rPr>
                <a:t>。</a:t>
              </a:r>
              <a:endParaRPr kumimoji="1" lang="en-US" altLang="zh-CN" sz="2800" b="1" dirty="0">
                <a:solidFill>
                  <a:srgbClr val="000000"/>
                </a:solidFill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55351" name="Object 14"/>
            <p:cNvGraphicFramePr>
              <a:graphicFrameLocks noChangeAspect="1"/>
            </p:cNvGraphicFramePr>
            <p:nvPr/>
          </p:nvGraphicFramePr>
          <p:xfrm>
            <a:off x="2514600" y="4800600"/>
            <a:ext cx="4794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9" name="Equation" r:id="rId25" imgW="165100" imgH="190500" progId="Equation.3">
                    <p:embed/>
                  </p:oleObj>
                </mc:Choice>
                <mc:Fallback>
                  <p:oleObj name="Equation" r:id="rId25" imgW="165100" imgH="190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4800600"/>
                          <a:ext cx="47942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85"/>
          <p:cNvGrpSpPr/>
          <p:nvPr/>
        </p:nvGrpSpPr>
        <p:grpSpPr bwMode="auto">
          <a:xfrm>
            <a:off x="7165975" y="4665663"/>
            <a:ext cx="1292225" cy="1620837"/>
            <a:chOff x="4514" y="2833"/>
            <a:chExt cx="814" cy="1021"/>
          </a:xfrm>
        </p:grpSpPr>
        <p:sp>
          <p:nvSpPr>
            <p:cNvPr id="42036" name="Oval 79"/>
            <p:cNvSpPr>
              <a:spLocks noChangeArrowheads="1"/>
            </p:cNvSpPr>
            <p:nvPr/>
          </p:nvSpPr>
          <p:spPr bwMode="auto">
            <a:xfrm>
              <a:off x="4547" y="3542"/>
              <a:ext cx="125" cy="125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6688AA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37" name="Line 80"/>
            <p:cNvSpPr>
              <a:spLocks noChangeShapeType="1"/>
            </p:cNvSpPr>
            <p:nvPr/>
          </p:nvSpPr>
          <p:spPr bwMode="auto">
            <a:xfrm>
              <a:off x="4562" y="3605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2038" name="Line 81"/>
            <p:cNvSpPr>
              <a:spLocks noChangeShapeType="1"/>
            </p:cNvSpPr>
            <p:nvPr/>
          </p:nvSpPr>
          <p:spPr bwMode="auto">
            <a:xfrm flipV="1">
              <a:off x="4650" y="3113"/>
              <a:ext cx="454" cy="4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55347" name="Oval 82"/>
            <p:cNvSpPr>
              <a:spLocks noChangeArrowheads="1"/>
            </p:cNvSpPr>
            <p:nvPr/>
          </p:nvSpPr>
          <p:spPr bwMode="auto">
            <a:xfrm>
              <a:off x="5080" y="3007"/>
              <a:ext cx="125" cy="1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/>
                <a:t>+</a:t>
              </a:r>
              <a:endParaRPr kumimoji="0" lang="en-US" altLang="zh-CN" sz="2800"/>
            </a:p>
          </p:txBody>
        </p:sp>
        <p:graphicFrame>
          <p:nvGraphicFramePr>
            <p:cNvPr id="55348" name="Object 19"/>
            <p:cNvGraphicFramePr>
              <a:graphicFrameLocks noChangeAspect="1"/>
            </p:cNvGraphicFramePr>
            <p:nvPr/>
          </p:nvGraphicFramePr>
          <p:xfrm>
            <a:off x="5068" y="2833"/>
            <a:ext cx="26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0" name="公式" r:id="rId27" imgW="228600" imgH="177800" progId="Equation.3">
                    <p:embed/>
                  </p:oleObj>
                </mc:Choice>
                <mc:Fallback>
                  <p:oleObj name="公式" r:id="rId27" imgW="228600" imgH="177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8" y="2833"/>
                          <a:ext cx="260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9" name="Object 20"/>
            <p:cNvGraphicFramePr>
              <a:graphicFrameLocks noChangeAspect="1"/>
            </p:cNvGraphicFramePr>
            <p:nvPr/>
          </p:nvGraphicFramePr>
          <p:xfrm>
            <a:off x="4514" y="3665"/>
            <a:ext cx="26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1" name="公式" r:id="rId29" imgW="228600" imgH="165100" progId="Equation.3">
                    <p:embed/>
                  </p:oleObj>
                </mc:Choice>
                <mc:Fallback>
                  <p:oleObj name="公式" r:id="rId29" imgW="228600" imgH="165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3665"/>
                          <a:ext cx="260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89"/>
          <p:cNvGrpSpPr/>
          <p:nvPr/>
        </p:nvGrpSpPr>
        <p:grpSpPr bwMode="auto">
          <a:xfrm>
            <a:off x="7705725" y="5311775"/>
            <a:ext cx="409575" cy="393700"/>
            <a:chOff x="4854" y="3240"/>
            <a:chExt cx="258" cy="248"/>
          </a:xfrm>
        </p:grpSpPr>
        <p:graphicFrame>
          <p:nvGraphicFramePr>
            <p:cNvPr id="55342" name="Object 18"/>
            <p:cNvGraphicFramePr>
              <a:graphicFrameLocks noChangeAspect="1"/>
            </p:cNvGraphicFramePr>
            <p:nvPr/>
          </p:nvGraphicFramePr>
          <p:xfrm>
            <a:off x="4883" y="3240"/>
            <a:ext cx="22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2" name="公式" r:id="rId31" imgW="165100" imgH="177800" progId="Equation.3">
                    <p:embed/>
                  </p:oleObj>
                </mc:Choice>
                <mc:Fallback>
                  <p:oleObj name="公式" r:id="rId31" imgW="165100" imgH="177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" y="3240"/>
                          <a:ext cx="22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5" name="Oval 88"/>
            <p:cNvSpPr>
              <a:spLocks noChangeArrowheads="1"/>
            </p:cNvSpPr>
            <p:nvPr/>
          </p:nvSpPr>
          <p:spPr bwMode="auto">
            <a:xfrm>
              <a:off x="4854" y="3315"/>
              <a:ext cx="48" cy="45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60450" name="Line 34"/>
          <p:cNvSpPr>
            <a:spLocks noChangeShapeType="1"/>
          </p:cNvSpPr>
          <p:nvPr/>
        </p:nvSpPr>
        <p:spPr bwMode="auto">
          <a:xfrm flipV="1">
            <a:off x="7750175" y="5081588"/>
            <a:ext cx="3810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 flipH="1">
            <a:off x="7356475" y="5465763"/>
            <a:ext cx="392113" cy="381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9" name="Group 95"/>
          <p:cNvGrpSpPr/>
          <p:nvPr/>
        </p:nvGrpSpPr>
        <p:grpSpPr bwMode="auto">
          <a:xfrm>
            <a:off x="6705600" y="1228725"/>
            <a:ext cx="1587500" cy="1466850"/>
            <a:chOff x="4224" y="624"/>
            <a:chExt cx="1000" cy="924"/>
          </a:xfrm>
        </p:grpSpPr>
        <p:grpSp>
          <p:nvGrpSpPr>
            <p:cNvPr id="55330" name="Group 94"/>
            <p:cNvGrpSpPr/>
            <p:nvPr/>
          </p:nvGrpSpPr>
          <p:grpSpPr bwMode="auto">
            <a:xfrm>
              <a:off x="4224" y="624"/>
              <a:ext cx="1000" cy="924"/>
              <a:chOff x="4224" y="624"/>
              <a:chExt cx="1000" cy="924"/>
            </a:xfrm>
          </p:grpSpPr>
          <p:grpSp>
            <p:nvGrpSpPr>
              <p:cNvPr id="55332" name="Group 93"/>
              <p:cNvGrpSpPr/>
              <p:nvPr/>
            </p:nvGrpSpPr>
            <p:grpSpPr bwMode="auto">
              <a:xfrm>
                <a:off x="4224" y="624"/>
                <a:ext cx="912" cy="924"/>
                <a:chOff x="4224" y="624"/>
                <a:chExt cx="912" cy="924"/>
              </a:xfrm>
            </p:grpSpPr>
            <p:grpSp>
              <p:nvGrpSpPr>
                <p:cNvPr id="55334" name="Group 60"/>
                <p:cNvGrpSpPr/>
                <p:nvPr/>
              </p:nvGrpSpPr>
              <p:grpSpPr bwMode="auto">
                <a:xfrm>
                  <a:off x="4272" y="624"/>
                  <a:ext cx="720" cy="348"/>
                  <a:chOff x="4128" y="384"/>
                  <a:chExt cx="624" cy="240"/>
                </a:xfrm>
              </p:grpSpPr>
              <p:sp>
                <p:nvSpPr>
                  <p:cNvPr id="42033" name="Freeform 61"/>
                  <p:cNvSpPr/>
                  <p:nvPr/>
                </p:nvSpPr>
                <p:spPr bwMode="auto">
                  <a:xfrm>
                    <a:off x="4128" y="384"/>
                    <a:ext cx="624" cy="240"/>
                  </a:xfrm>
                  <a:custGeom>
                    <a:avLst/>
                    <a:gdLst>
                      <a:gd name="T0" fmla="*/ 0 w 624"/>
                      <a:gd name="T1" fmla="*/ 192 h 240"/>
                      <a:gd name="T2" fmla="*/ 144 w 624"/>
                      <a:gd name="T3" fmla="*/ 240 h 240"/>
                      <a:gd name="T4" fmla="*/ 384 w 624"/>
                      <a:gd name="T5" fmla="*/ 192 h 240"/>
                      <a:gd name="T6" fmla="*/ 528 w 624"/>
                      <a:gd name="T7" fmla="*/ 96 h 240"/>
                      <a:gd name="T8" fmla="*/ 624 w 624"/>
                      <a:gd name="T9" fmla="*/ 0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40"/>
                      <a:gd name="T17" fmla="*/ 624 w 624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40">
                        <a:moveTo>
                          <a:pt x="0" y="192"/>
                        </a:moveTo>
                        <a:cubicBezTo>
                          <a:pt x="40" y="216"/>
                          <a:pt x="80" y="240"/>
                          <a:pt x="144" y="240"/>
                        </a:cubicBezTo>
                        <a:cubicBezTo>
                          <a:pt x="208" y="240"/>
                          <a:pt x="320" y="216"/>
                          <a:pt x="384" y="192"/>
                        </a:cubicBezTo>
                        <a:cubicBezTo>
                          <a:pt x="448" y="168"/>
                          <a:pt x="488" y="128"/>
                          <a:pt x="528" y="96"/>
                        </a:cubicBezTo>
                        <a:cubicBezTo>
                          <a:pt x="568" y="64"/>
                          <a:pt x="596" y="32"/>
                          <a:pt x="624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sz="2800" b="1">
                      <a:latin typeface="+mn-lt"/>
                    </a:endParaRPr>
                  </a:p>
                </p:txBody>
              </p:sp>
              <p:sp>
                <p:nvSpPr>
                  <p:cNvPr id="42034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384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sz="2800" b="1">
                      <a:latin typeface="+mn-lt"/>
                    </a:endParaRPr>
                  </a:p>
                </p:txBody>
              </p:sp>
            </p:grpSp>
            <p:sp>
              <p:nvSpPr>
                <p:cNvPr id="4202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272" y="1068"/>
                  <a:ext cx="720" cy="14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grpSp>
              <p:nvGrpSpPr>
                <p:cNvPr id="55336" name="Group 64"/>
                <p:cNvGrpSpPr/>
                <p:nvPr/>
              </p:nvGrpSpPr>
              <p:grpSpPr bwMode="auto">
                <a:xfrm>
                  <a:off x="4224" y="1260"/>
                  <a:ext cx="912" cy="288"/>
                  <a:chOff x="4128" y="768"/>
                  <a:chExt cx="912" cy="288"/>
                </a:xfrm>
              </p:grpSpPr>
              <p:sp>
                <p:nvSpPr>
                  <p:cNvPr id="42031" name="Freeform 65"/>
                  <p:cNvSpPr/>
                  <p:nvPr/>
                </p:nvSpPr>
                <p:spPr bwMode="auto">
                  <a:xfrm>
                    <a:off x="4128" y="768"/>
                    <a:ext cx="912" cy="288"/>
                  </a:xfrm>
                  <a:custGeom>
                    <a:avLst/>
                    <a:gdLst>
                      <a:gd name="T0" fmla="*/ 0 w 864"/>
                      <a:gd name="T1" fmla="*/ 1458 h 192"/>
                      <a:gd name="T2" fmla="*/ 126 w 864"/>
                      <a:gd name="T3" fmla="*/ 729 h 192"/>
                      <a:gd name="T4" fmla="*/ 315 w 864"/>
                      <a:gd name="T5" fmla="*/ 364 h 192"/>
                      <a:gd name="T6" fmla="*/ 692 w 864"/>
                      <a:gd name="T7" fmla="*/ 0 h 192"/>
                      <a:gd name="T8" fmla="*/ 944 w 864"/>
                      <a:gd name="T9" fmla="*/ 364 h 192"/>
                      <a:gd name="T10" fmla="*/ 1132 w 864"/>
                      <a:gd name="T11" fmla="*/ 729 h 19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64"/>
                      <a:gd name="T19" fmla="*/ 0 h 192"/>
                      <a:gd name="T20" fmla="*/ 864 w 864"/>
                      <a:gd name="T21" fmla="*/ 192 h 19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64" h="192">
                        <a:moveTo>
                          <a:pt x="0" y="192"/>
                        </a:moveTo>
                        <a:cubicBezTo>
                          <a:pt x="28" y="156"/>
                          <a:pt x="56" y="120"/>
                          <a:pt x="96" y="96"/>
                        </a:cubicBezTo>
                        <a:cubicBezTo>
                          <a:pt x="136" y="72"/>
                          <a:pt x="168" y="64"/>
                          <a:pt x="240" y="48"/>
                        </a:cubicBezTo>
                        <a:cubicBezTo>
                          <a:pt x="312" y="32"/>
                          <a:pt x="448" y="0"/>
                          <a:pt x="528" y="0"/>
                        </a:cubicBezTo>
                        <a:cubicBezTo>
                          <a:pt x="608" y="0"/>
                          <a:pt x="664" y="32"/>
                          <a:pt x="720" y="48"/>
                        </a:cubicBezTo>
                        <a:cubicBezTo>
                          <a:pt x="776" y="64"/>
                          <a:pt x="820" y="80"/>
                          <a:pt x="864" y="96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sz="2800" b="1">
                      <a:latin typeface="+mn-lt"/>
                    </a:endParaRPr>
                  </a:p>
                </p:txBody>
              </p:sp>
              <p:sp>
                <p:nvSpPr>
                  <p:cNvPr id="4203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816"/>
                    <a:ext cx="192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 sz="2800" b="1">
                      <a:latin typeface="+mn-lt"/>
                    </a:endParaRPr>
                  </a:p>
                </p:txBody>
              </p:sp>
            </p:grpSp>
            <p:graphicFrame>
              <p:nvGraphicFramePr>
                <p:cNvPr id="55337" name="Object 17"/>
                <p:cNvGraphicFramePr>
                  <a:graphicFrameLocks noChangeAspect="1"/>
                </p:cNvGraphicFramePr>
                <p:nvPr/>
              </p:nvGraphicFramePr>
              <p:xfrm>
                <a:off x="4610" y="935"/>
                <a:ext cx="178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553" name="公式" r:id="rId33" imgW="127000" imgH="165100" progId="Equation.3">
                        <p:embed/>
                      </p:oleObj>
                    </mc:Choice>
                    <mc:Fallback>
                      <p:oleObj name="公式" r:id="rId33" imgW="127000" imgH="16510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10" y="935"/>
                              <a:ext cx="178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5333" name="Object 16"/>
              <p:cNvGraphicFramePr>
                <a:graphicFrameLocks noChangeAspect="1"/>
              </p:cNvGraphicFramePr>
              <p:nvPr/>
            </p:nvGraphicFramePr>
            <p:xfrm>
              <a:off x="4992" y="912"/>
              <a:ext cx="232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54" name="Equation" r:id="rId35" imgW="127000" imgH="190500" progId="Equation.3">
                      <p:embed/>
                    </p:oleObj>
                  </mc:Choice>
                  <mc:Fallback>
                    <p:oleObj name="Equation" r:id="rId35" imgW="127000" imgH="1905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912"/>
                            <a:ext cx="232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026" name="Oval 92"/>
            <p:cNvSpPr>
              <a:spLocks noChangeArrowheads="1"/>
            </p:cNvSpPr>
            <p:nvPr/>
          </p:nvSpPr>
          <p:spPr bwMode="auto">
            <a:xfrm>
              <a:off x="4559" y="990"/>
              <a:ext cx="68" cy="68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60512" name="Object 15"/>
          <p:cNvGraphicFramePr>
            <a:graphicFrameLocks noChangeAspect="1"/>
          </p:cNvGraphicFramePr>
          <p:nvPr/>
        </p:nvGraphicFramePr>
        <p:xfrm>
          <a:off x="3959225" y="3944938"/>
          <a:ext cx="4895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5" name="公式" r:id="rId37" imgW="2235200" imgH="342900" progId="Equation.3">
                  <p:embed/>
                </p:oleObj>
              </mc:Choice>
              <mc:Fallback>
                <p:oleObj name="公式" r:id="rId37" imgW="2235200" imgH="342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944938"/>
                        <a:ext cx="48958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51"/>
          <p:cNvSpPr txBox="1">
            <a:spLocks noChangeArrowheads="1"/>
          </p:cNvSpPr>
          <p:nvPr/>
        </p:nvSpPr>
        <p:spPr bwMode="auto">
          <a:xfrm>
            <a:off x="1223963" y="701675"/>
            <a:ext cx="7272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Circuital Theorem of Electrostatic Fields</a:t>
            </a:r>
            <a:endParaRPr kumimoji="0" lang="en-US" altLang="zh-CN" sz="280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6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41" grpId="0" autoUpdateAnimBg="0"/>
      <p:bldP spid="60444" grpId="0" animBg="1"/>
      <p:bldP spid="60455" grpId="0"/>
      <p:bldP spid="60456" grpId="0" animBg="1" autoUpdateAnimBg="0"/>
      <p:bldP spid="60458" grpId="0" autoUpdateAnimBg="0"/>
      <p:bldP spid="60465" grpId="0" autoUpdateAnimBg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1B5A03D-B3FA-44EB-9A7A-B5F083B7BF83}" type="slidenum">
              <a:rPr kumimoji="0" lang="zh-CN" altLang="en-US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08000" y="1281113"/>
            <a:ext cx="3581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相对</a:t>
            </a:r>
            <a:r>
              <a:rPr kumimoji="1" lang="en-US" altLang="zh-CN" sz="2800" b="1" i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O</a:t>
            </a:r>
            <a:r>
              <a:rPr kumimoji="1" lang="zh-CN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点</a:t>
            </a: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的力矩：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2467" name="Object 2"/>
          <p:cNvGraphicFramePr>
            <a:graphicFrameLocks noChangeAspect="1"/>
          </p:cNvGraphicFramePr>
          <p:nvPr/>
        </p:nvGraphicFramePr>
        <p:xfrm>
          <a:off x="503238" y="1811338"/>
          <a:ext cx="30480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0" name="Equation" r:id="rId1" imgW="1320165" imgH="241300" progId="Equation.3">
                  <p:embed/>
                </p:oleObj>
              </mc:Choice>
              <mc:Fallback>
                <p:oleObj name="Equation" r:id="rId1" imgW="1320165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811338"/>
                        <a:ext cx="30480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3"/>
          <p:cNvGraphicFramePr>
            <a:graphicFrameLocks noChangeAspect="1"/>
          </p:cNvGraphicFramePr>
          <p:nvPr/>
        </p:nvGraphicFramePr>
        <p:xfrm>
          <a:off x="3492500" y="1857375"/>
          <a:ext cx="25765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1" name="公式" r:id="rId3" imgW="2578100" imgH="419100" progId="Equation.3">
                  <p:embed/>
                </p:oleObj>
              </mc:Choice>
              <mc:Fallback>
                <p:oleObj name="公式" r:id="rId3" imgW="2578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57375"/>
                        <a:ext cx="25765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998538" y="2449513"/>
          <a:ext cx="2108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2" name="公式" r:id="rId5" imgW="2108200" imgH="419100" progId="Equation.3">
                  <p:embed/>
                </p:oleObj>
              </mc:Choice>
              <mc:Fallback>
                <p:oleObj name="公式" r:id="rId5" imgW="2108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449513"/>
                        <a:ext cx="2108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Line 12"/>
          <p:cNvSpPr>
            <a:spLocks noChangeShapeType="1"/>
          </p:cNvSpPr>
          <p:nvPr/>
        </p:nvSpPr>
        <p:spPr bwMode="auto">
          <a:xfrm flipV="1">
            <a:off x="7221538" y="2016125"/>
            <a:ext cx="762000" cy="762000"/>
          </a:xfrm>
          <a:prstGeom prst="line">
            <a:avLst/>
          </a:prstGeom>
          <a:noFill/>
          <a:ln w="34925">
            <a:solidFill>
              <a:srgbClr val="9933FF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2477" name="Object 5"/>
          <p:cNvGraphicFramePr>
            <a:graphicFrameLocks noChangeAspect="1"/>
          </p:cNvGraphicFramePr>
          <p:nvPr/>
        </p:nvGraphicFramePr>
        <p:xfrm>
          <a:off x="7451725" y="2058988"/>
          <a:ext cx="2016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3" name="公式" r:id="rId7" imgW="215900" imgH="520700" progId="Equation.3">
                  <p:embed/>
                </p:oleObj>
              </mc:Choice>
              <mc:Fallback>
                <p:oleObj name="公式" r:id="rId7" imgW="2159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058988"/>
                        <a:ext cx="2016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6"/>
          <p:cNvGraphicFramePr>
            <a:graphicFrameLocks noChangeAspect="1"/>
          </p:cNvGraphicFramePr>
          <p:nvPr/>
        </p:nvGraphicFramePr>
        <p:xfrm>
          <a:off x="3194050" y="2420938"/>
          <a:ext cx="11953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4" name="公式" r:id="rId9" imgW="1193800" imgH="419100" progId="Equation.3">
                  <p:embed/>
                </p:oleObj>
              </mc:Choice>
              <mc:Fallback>
                <p:oleObj name="公式" r:id="rId9" imgW="11938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420938"/>
                        <a:ext cx="11953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33400" y="3414713"/>
            <a:ext cx="1981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zh-CN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即：</a:t>
            </a:r>
            <a:endParaRPr kumimoji="1" lang="zh-CN" altLang="en-US" sz="36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2480" name="Object 7"/>
          <p:cNvGraphicFramePr>
            <a:graphicFrameLocks noChangeAspect="1"/>
          </p:cNvGraphicFramePr>
          <p:nvPr/>
        </p:nvGraphicFramePr>
        <p:xfrm>
          <a:off x="1371600" y="3454400"/>
          <a:ext cx="1752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5" name="Equation" r:id="rId11" imgW="711200" imgH="228600" progId="Equation.3">
                  <p:embed/>
                </p:oleObj>
              </mc:Choice>
              <mc:Fallback>
                <p:oleObj name="Equation" r:id="rId11" imgW="711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54400"/>
                        <a:ext cx="1752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AutoShape 17"/>
          <p:cNvSpPr/>
          <p:nvPr/>
        </p:nvSpPr>
        <p:spPr bwMode="auto">
          <a:xfrm>
            <a:off x="3124200" y="3378200"/>
            <a:ext cx="304800" cy="803275"/>
          </a:xfrm>
          <a:prstGeom prst="leftBrace">
            <a:avLst>
              <a:gd name="adj1" fmla="val 21962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2482" name="Object 8"/>
          <p:cNvGraphicFramePr>
            <a:graphicFrameLocks noChangeAspect="1"/>
          </p:cNvGraphicFramePr>
          <p:nvPr/>
        </p:nvGraphicFramePr>
        <p:xfrm>
          <a:off x="3419475" y="3154363"/>
          <a:ext cx="2133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6" name="Equation" r:id="rId13" imgW="965200" imgH="228600" progId="Equation.3">
                  <p:embed/>
                </p:oleObj>
              </mc:Choice>
              <mc:Fallback>
                <p:oleObj name="Equation" r:id="rId13" imgW="965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54363"/>
                        <a:ext cx="21336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3403600" y="3835400"/>
            <a:ext cx="5740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FF"/>
                </a:solidFill>
                <a:latin typeface="+mn-lt"/>
                <a:ea typeface="楷体_GB2312" pitchFamily="49" charset="-122"/>
              </a:rPr>
              <a:t>效果：使电偶极矩转向电场方向</a:t>
            </a:r>
            <a:endParaRPr kumimoji="1" lang="zh-CN" altLang="en-US" sz="2800" b="1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3040" name="Text Box 42"/>
          <p:cNvSpPr txBox="1">
            <a:spLocks noChangeArrowheads="1"/>
          </p:cNvSpPr>
          <p:nvPr/>
        </p:nvSpPr>
        <p:spPr bwMode="auto">
          <a:xfrm>
            <a:off x="609600" y="158750"/>
            <a:ext cx="2590800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受力</a:t>
            </a:r>
            <a:endParaRPr kumimoji="1"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57360" name="Object 9"/>
          <p:cNvGraphicFramePr>
            <a:graphicFrameLocks noChangeAspect="1"/>
          </p:cNvGraphicFramePr>
          <p:nvPr/>
        </p:nvGraphicFramePr>
        <p:xfrm>
          <a:off x="1970088" y="266700"/>
          <a:ext cx="1181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7" name="公式" r:id="rId15" imgW="1180465" imgH="419100" progId="Equation.3">
                  <p:embed/>
                </p:oleObj>
              </mc:Choice>
              <mc:Fallback>
                <p:oleObj name="公式" r:id="rId15" imgW="1180465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266700"/>
                        <a:ext cx="1181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0"/>
          <p:cNvGraphicFramePr>
            <a:graphicFrameLocks noChangeAspect="1"/>
          </p:cNvGraphicFramePr>
          <p:nvPr/>
        </p:nvGraphicFramePr>
        <p:xfrm>
          <a:off x="1900238" y="798513"/>
          <a:ext cx="13858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8" name="公式" r:id="rId17" imgW="1384300" imgH="419100" progId="Equation.3">
                  <p:embed/>
                </p:oleObj>
              </mc:Choice>
              <mc:Fallback>
                <p:oleObj name="公式" r:id="rId17" imgW="13843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798513"/>
                        <a:ext cx="13858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AutoShape 45"/>
          <p:cNvSpPr/>
          <p:nvPr/>
        </p:nvSpPr>
        <p:spPr bwMode="auto">
          <a:xfrm>
            <a:off x="3340100" y="412750"/>
            <a:ext cx="304800" cy="679450"/>
          </a:xfrm>
          <a:prstGeom prst="rightBrace">
            <a:avLst>
              <a:gd name="adj1" fmla="val 18576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57363" name="Object 11"/>
          <p:cNvGraphicFramePr>
            <a:graphicFrameLocks noChangeAspect="1"/>
          </p:cNvGraphicFramePr>
          <p:nvPr/>
        </p:nvGraphicFramePr>
        <p:xfrm>
          <a:off x="3765550" y="541338"/>
          <a:ext cx="2387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9" name="公式" r:id="rId19" imgW="2387600" imgH="431800" progId="Equation.3">
                  <p:embed/>
                </p:oleObj>
              </mc:Choice>
              <mc:Fallback>
                <p:oleObj name="公式" r:id="rId19" imgW="23876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1338"/>
                        <a:ext cx="2387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20" name="Text Box 56"/>
          <p:cNvSpPr txBox="1">
            <a:spLocks noChangeArrowheads="1"/>
          </p:cNvSpPr>
          <p:nvPr/>
        </p:nvSpPr>
        <p:spPr bwMode="auto">
          <a:xfrm>
            <a:off x="268288" y="4424363"/>
            <a:ext cx="7162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3.  连续分布的带电体在外电场中受力</a:t>
            </a:r>
            <a:endParaRPr kumimoji="1" lang="zh-CN" altLang="en-US" sz="36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2521" name="Freeform 57"/>
          <p:cNvSpPr/>
          <p:nvPr/>
        </p:nvSpPr>
        <p:spPr bwMode="auto">
          <a:xfrm>
            <a:off x="7086600" y="4902200"/>
            <a:ext cx="639763" cy="719138"/>
          </a:xfrm>
          <a:custGeom>
            <a:avLst/>
            <a:gdLst>
              <a:gd name="T0" fmla="*/ 2147483647 w 403"/>
              <a:gd name="T1" fmla="*/ 2147483647 h 453"/>
              <a:gd name="T2" fmla="*/ 2147483647 w 403"/>
              <a:gd name="T3" fmla="*/ 2147483647 h 453"/>
              <a:gd name="T4" fmla="*/ 2147483647 w 403"/>
              <a:gd name="T5" fmla="*/ 2147483647 h 453"/>
              <a:gd name="T6" fmla="*/ 2147483647 w 403"/>
              <a:gd name="T7" fmla="*/ 2147483647 h 453"/>
              <a:gd name="T8" fmla="*/ 2147483647 w 403"/>
              <a:gd name="T9" fmla="*/ 2147483647 h 453"/>
              <a:gd name="T10" fmla="*/ 2147483647 w 403"/>
              <a:gd name="T11" fmla="*/ 2147483647 h 453"/>
              <a:gd name="T12" fmla="*/ 2147483647 w 403"/>
              <a:gd name="T13" fmla="*/ 2147483647 h 453"/>
              <a:gd name="T14" fmla="*/ 2147483647 w 403"/>
              <a:gd name="T15" fmla="*/ 2147483647 h 453"/>
              <a:gd name="T16" fmla="*/ 2147483647 w 403"/>
              <a:gd name="T17" fmla="*/ 2147483647 h 453"/>
              <a:gd name="T18" fmla="*/ 2147483647 w 403"/>
              <a:gd name="T19" fmla="*/ 2147483647 h 453"/>
              <a:gd name="T20" fmla="*/ 2147483647 w 403"/>
              <a:gd name="T21" fmla="*/ 2147483647 h 453"/>
              <a:gd name="T22" fmla="*/ 2147483647 w 403"/>
              <a:gd name="T23" fmla="*/ 2147483647 h 453"/>
              <a:gd name="T24" fmla="*/ 2147483647 w 403"/>
              <a:gd name="T25" fmla="*/ 2147483647 h 45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3"/>
              <a:gd name="T40" fmla="*/ 0 h 453"/>
              <a:gd name="T41" fmla="*/ 403 w 403"/>
              <a:gd name="T42" fmla="*/ 453 h 45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3" h="453">
                <a:moveTo>
                  <a:pt x="11" y="337"/>
                </a:moveTo>
                <a:cubicBezTo>
                  <a:pt x="22" y="214"/>
                  <a:pt x="4" y="270"/>
                  <a:pt x="68" y="206"/>
                </a:cubicBezTo>
                <a:cubicBezTo>
                  <a:pt x="79" y="172"/>
                  <a:pt x="112" y="153"/>
                  <a:pt x="141" y="133"/>
                </a:cubicBezTo>
                <a:cubicBezTo>
                  <a:pt x="143" y="127"/>
                  <a:pt x="172" y="70"/>
                  <a:pt x="174" y="68"/>
                </a:cubicBezTo>
                <a:cubicBezTo>
                  <a:pt x="180" y="62"/>
                  <a:pt x="190" y="63"/>
                  <a:pt x="198" y="60"/>
                </a:cubicBezTo>
                <a:cubicBezTo>
                  <a:pt x="218" y="0"/>
                  <a:pt x="287" y="35"/>
                  <a:pt x="336" y="44"/>
                </a:cubicBezTo>
                <a:cubicBezTo>
                  <a:pt x="403" y="87"/>
                  <a:pt x="368" y="156"/>
                  <a:pt x="361" y="239"/>
                </a:cubicBezTo>
                <a:cubicBezTo>
                  <a:pt x="358" y="268"/>
                  <a:pt x="351" y="260"/>
                  <a:pt x="336" y="280"/>
                </a:cubicBezTo>
                <a:cubicBezTo>
                  <a:pt x="332" y="285"/>
                  <a:pt x="282" y="362"/>
                  <a:pt x="271" y="369"/>
                </a:cubicBezTo>
                <a:cubicBezTo>
                  <a:pt x="256" y="378"/>
                  <a:pt x="238" y="380"/>
                  <a:pt x="222" y="385"/>
                </a:cubicBezTo>
                <a:cubicBezTo>
                  <a:pt x="191" y="395"/>
                  <a:pt x="164" y="416"/>
                  <a:pt x="133" y="426"/>
                </a:cubicBezTo>
                <a:cubicBezTo>
                  <a:pt x="0" y="416"/>
                  <a:pt x="37" y="453"/>
                  <a:pt x="19" y="369"/>
                </a:cubicBezTo>
                <a:cubicBezTo>
                  <a:pt x="10" y="329"/>
                  <a:pt x="11" y="358"/>
                  <a:pt x="11" y="337"/>
                </a:cubicBezTo>
                <a:close/>
              </a:path>
            </a:pathLst>
          </a:custGeom>
          <a:solidFill>
            <a:srgbClr val="FF9900">
              <a:alpha val="56078"/>
            </a:srgbClr>
          </a:solidFill>
          <a:ln w="28575">
            <a:solidFill>
              <a:srgbClr val="996633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2" name="Group 58"/>
          <p:cNvGrpSpPr/>
          <p:nvPr/>
        </p:nvGrpSpPr>
        <p:grpSpPr bwMode="auto">
          <a:xfrm>
            <a:off x="6858000" y="4597400"/>
            <a:ext cx="1447800" cy="1295400"/>
            <a:chOff x="4224" y="144"/>
            <a:chExt cx="912" cy="816"/>
          </a:xfrm>
        </p:grpSpPr>
        <p:grpSp>
          <p:nvGrpSpPr>
            <p:cNvPr id="57407" name="Group 59"/>
            <p:cNvGrpSpPr/>
            <p:nvPr/>
          </p:nvGrpSpPr>
          <p:grpSpPr bwMode="auto">
            <a:xfrm>
              <a:off x="4272" y="144"/>
              <a:ext cx="624" cy="240"/>
              <a:chOff x="4128" y="384"/>
              <a:chExt cx="624" cy="240"/>
            </a:xfrm>
          </p:grpSpPr>
          <p:sp>
            <p:nvSpPr>
              <p:cNvPr id="43076" name="Freeform 60"/>
              <p:cNvSpPr/>
              <p:nvPr/>
            </p:nvSpPr>
            <p:spPr bwMode="auto">
              <a:xfrm>
                <a:off x="4128" y="384"/>
                <a:ext cx="624" cy="240"/>
              </a:xfrm>
              <a:custGeom>
                <a:avLst/>
                <a:gdLst>
                  <a:gd name="T0" fmla="*/ 0 w 624"/>
                  <a:gd name="T1" fmla="*/ 192 h 240"/>
                  <a:gd name="T2" fmla="*/ 144 w 624"/>
                  <a:gd name="T3" fmla="*/ 240 h 240"/>
                  <a:gd name="T4" fmla="*/ 384 w 624"/>
                  <a:gd name="T5" fmla="*/ 192 h 240"/>
                  <a:gd name="T6" fmla="*/ 528 w 624"/>
                  <a:gd name="T7" fmla="*/ 96 h 240"/>
                  <a:gd name="T8" fmla="*/ 624 w 624"/>
                  <a:gd name="T9" fmla="*/ 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240"/>
                  <a:gd name="T17" fmla="*/ 624 w 624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240">
                    <a:moveTo>
                      <a:pt x="0" y="192"/>
                    </a:moveTo>
                    <a:cubicBezTo>
                      <a:pt x="40" y="216"/>
                      <a:pt x="80" y="240"/>
                      <a:pt x="144" y="240"/>
                    </a:cubicBezTo>
                    <a:cubicBezTo>
                      <a:pt x="208" y="240"/>
                      <a:pt x="320" y="216"/>
                      <a:pt x="384" y="192"/>
                    </a:cubicBezTo>
                    <a:cubicBezTo>
                      <a:pt x="448" y="168"/>
                      <a:pt x="488" y="128"/>
                      <a:pt x="528" y="96"/>
                    </a:cubicBezTo>
                    <a:cubicBezTo>
                      <a:pt x="568" y="64"/>
                      <a:pt x="596" y="32"/>
                      <a:pt x="624" y="0"/>
                    </a:cubicBezTo>
                  </a:path>
                </a:pathLst>
              </a:custGeom>
              <a:noFill/>
              <a:ln w="19050">
                <a:solidFill>
                  <a:srgbClr val="0000CC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43077" name="Line 61"/>
              <p:cNvSpPr>
                <a:spLocks noChangeShapeType="1"/>
              </p:cNvSpPr>
              <p:nvPr/>
            </p:nvSpPr>
            <p:spPr bwMode="auto">
              <a:xfrm flipV="1">
                <a:off x="4656" y="38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sp>
          <p:nvSpPr>
            <p:cNvPr id="43072" name="Line 62"/>
            <p:cNvSpPr>
              <a:spLocks noChangeShapeType="1"/>
            </p:cNvSpPr>
            <p:nvPr/>
          </p:nvSpPr>
          <p:spPr bwMode="auto">
            <a:xfrm flipV="1">
              <a:off x="4272" y="480"/>
              <a:ext cx="720" cy="14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pSp>
          <p:nvGrpSpPr>
            <p:cNvPr id="57409" name="Group 63"/>
            <p:cNvGrpSpPr/>
            <p:nvPr/>
          </p:nvGrpSpPr>
          <p:grpSpPr bwMode="auto">
            <a:xfrm>
              <a:off x="4224" y="672"/>
              <a:ext cx="912" cy="288"/>
              <a:chOff x="4128" y="768"/>
              <a:chExt cx="912" cy="288"/>
            </a:xfrm>
          </p:grpSpPr>
          <p:sp>
            <p:nvSpPr>
              <p:cNvPr id="43074" name="Freeform 64"/>
              <p:cNvSpPr/>
              <p:nvPr/>
            </p:nvSpPr>
            <p:spPr bwMode="auto">
              <a:xfrm>
                <a:off x="4128" y="768"/>
                <a:ext cx="912" cy="288"/>
              </a:xfrm>
              <a:custGeom>
                <a:avLst/>
                <a:gdLst>
                  <a:gd name="T0" fmla="*/ 0 w 864"/>
                  <a:gd name="T1" fmla="*/ 1458 h 192"/>
                  <a:gd name="T2" fmla="*/ 126 w 864"/>
                  <a:gd name="T3" fmla="*/ 729 h 192"/>
                  <a:gd name="T4" fmla="*/ 315 w 864"/>
                  <a:gd name="T5" fmla="*/ 364 h 192"/>
                  <a:gd name="T6" fmla="*/ 692 w 864"/>
                  <a:gd name="T7" fmla="*/ 0 h 192"/>
                  <a:gd name="T8" fmla="*/ 944 w 864"/>
                  <a:gd name="T9" fmla="*/ 364 h 192"/>
                  <a:gd name="T10" fmla="*/ 1132 w 864"/>
                  <a:gd name="T11" fmla="*/ 729 h 1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64"/>
                  <a:gd name="T19" fmla="*/ 0 h 192"/>
                  <a:gd name="T20" fmla="*/ 864 w 864"/>
                  <a:gd name="T21" fmla="*/ 192 h 1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64" h="192">
                    <a:moveTo>
                      <a:pt x="0" y="192"/>
                    </a:moveTo>
                    <a:cubicBezTo>
                      <a:pt x="28" y="156"/>
                      <a:pt x="56" y="120"/>
                      <a:pt x="96" y="96"/>
                    </a:cubicBezTo>
                    <a:cubicBezTo>
                      <a:pt x="136" y="72"/>
                      <a:pt x="168" y="64"/>
                      <a:pt x="240" y="48"/>
                    </a:cubicBezTo>
                    <a:cubicBezTo>
                      <a:pt x="312" y="32"/>
                      <a:pt x="448" y="0"/>
                      <a:pt x="528" y="0"/>
                    </a:cubicBezTo>
                    <a:cubicBezTo>
                      <a:pt x="608" y="0"/>
                      <a:pt x="664" y="32"/>
                      <a:pt x="720" y="48"/>
                    </a:cubicBezTo>
                    <a:cubicBezTo>
                      <a:pt x="776" y="64"/>
                      <a:pt x="820" y="80"/>
                      <a:pt x="864" y="96"/>
                    </a:cubicBezTo>
                  </a:path>
                </a:pathLst>
              </a:custGeom>
              <a:noFill/>
              <a:ln w="19050">
                <a:solidFill>
                  <a:srgbClr val="0000CC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43075" name="Line 65"/>
              <p:cNvSpPr>
                <a:spLocks noChangeShapeType="1"/>
              </p:cNvSpPr>
              <p:nvPr/>
            </p:nvSpPr>
            <p:spPr bwMode="auto">
              <a:xfrm>
                <a:off x="4848" y="816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</p:grpSp>
      <p:sp>
        <p:nvSpPr>
          <p:cNvPr id="62530" name="Text Box 66"/>
          <p:cNvSpPr txBox="1">
            <a:spLocks noChangeArrowheads="1"/>
          </p:cNvSpPr>
          <p:nvPr/>
        </p:nvSpPr>
        <p:spPr bwMode="auto">
          <a:xfrm>
            <a:off x="1143000" y="5730875"/>
            <a:ext cx="4495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带电体受合力：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2531" name="Object 12"/>
          <p:cNvGraphicFramePr>
            <a:graphicFrameLocks noChangeAspect="1"/>
          </p:cNvGraphicFramePr>
          <p:nvPr/>
        </p:nvGraphicFramePr>
        <p:xfrm>
          <a:off x="1863725" y="5054600"/>
          <a:ext cx="3475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0" name="Equation" r:id="rId21" imgW="1422400" imgH="228600" progId="Equation.DSMT4">
                  <p:embed/>
                </p:oleObj>
              </mc:Choice>
              <mc:Fallback>
                <p:oleObj name="Equation" r:id="rId21" imgW="14224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5054600"/>
                        <a:ext cx="34750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2" name="Object 13"/>
          <p:cNvGraphicFramePr>
            <a:graphicFrameLocks noChangeAspect="1"/>
          </p:cNvGraphicFramePr>
          <p:nvPr/>
        </p:nvGraphicFramePr>
        <p:xfrm>
          <a:off x="3733800" y="5691188"/>
          <a:ext cx="1676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1" name="Equation" r:id="rId23" imgW="685800" imgH="292100" progId="Equation.3">
                  <p:embed/>
                </p:oleObj>
              </mc:Choice>
              <mc:Fallback>
                <p:oleObj name="Equation" r:id="rId23" imgW="685800" imgH="292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91188"/>
                        <a:ext cx="1676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33" name="Oval 69"/>
          <p:cNvSpPr>
            <a:spLocks noChangeArrowheads="1"/>
          </p:cNvSpPr>
          <p:nvPr/>
        </p:nvSpPr>
        <p:spPr bwMode="auto">
          <a:xfrm>
            <a:off x="7421563" y="5087938"/>
            <a:ext cx="115887" cy="762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62534" name="Line 70"/>
          <p:cNvSpPr>
            <a:spLocks noChangeShapeType="1"/>
          </p:cNvSpPr>
          <p:nvPr/>
        </p:nvSpPr>
        <p:spPr bwMode="auto">
          <a:xfrm flipH="1">
            <a:off x="7529513" y="4840288"/>
            <a:ext cx="444500" cy="25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2535" name="Object 14"/>
          <p:cNvGraphicFramePr>
            <a:graphicFrameLocks noChangeAspect="1"/>
          </p:cNvGraphicFramePr>
          <p:nvPr/>
        </p:nvGraphicFramePr>
        <p:xfrm>
          <a:off x="7927975" y="453548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2" name="Equation" r:id="rId25" imgW="203200" imgH="203200" progId="Equation.3">
                  <p:embed/>
                </p:oleObj>
              </mc:Choice>
              <mc:Fallback>
                <p:oleObj name="Equation" r:id="rId25" imgW="2032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975" y="4535488"/>
                        <a:ext cx="5032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40" name="Text Box 76"/>
          <p:cNvSpPr txBox="1">
            <a:spLocks noChangeArrowheads="1"/>
          </p:cNvSpPr>
          <p:nvPr/>
        </p:nvSpPr>
        <p:spPr bwMode="auto">
          <a:xfrm>
            <a:off x="5508625" y="3154363"/>
            <a:ext cx="1981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 方向？</a:t>
            </a:r>
            <a:endParaRPr kumimoji="1" lang="zh-CN" altLang="en-US" sz="36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57374" name="Group 109"/>
          <p:cNvGrpSpPr/>
          <p:nvPr/>
        </p:nvGrpSpPr>
        <p:grpSpPr bwMode="auto">
          <a:xfrm>
            <a:off x="6243638" y="177800"/>
            <a:ext cx="2493962" cy="1620838"/>
            <a:chOff x="3933" y="112"/>
            <a:chExt cx="1571" cy="1021"/>
          </a:xfrm>
        </p:grpSpPr>
        <p:grpSp>
          <p:nvGrpSpPr>
            <p:cNvPr id="57383" name="Group 110"/>
            <p:cNvGrpSpPr/>
            <p:nvPr/>
          </p:nvGrpSpPr>
          <p:grpSpPr bwMode="auto">
            <a:xfrm>
              <a:off x="4150" y="255"/>
              <a:ext cx="1152" cy="720"/>
              <a:chOff x="288" y="2544"/>
              <a:chExt cx="1152" cy="720"/>
            </a:xfrm>
          </p:grpSpPr>
          <p:sp>
            <p:nvSpPr>
              <p:cNvPr id="43067" name="Line 111"/>
              <p:cNvSpPr>
                <a:spLocks noChangeShapeType="1"/>
              </p:cNvSpPr>
              <p:nvPr/>
            </p:nvSpPr>
            <p:spPr bwMode="auto">
              <a:xfrm>
                <a:off x="288" y="2544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43068" name="Line 112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43069" name="Line 113"/>
              <p:cNvSpPr>
                <a:spLocks noChangeShapeType="1"/>
              </p:cNvSpPr>
              <p:nvPr/>
            </p:nvSpPr>
            <p:spPr bwMode="auto">
              <a:xfrm>
                <a:off x="288" y="3024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43070" name="Line 114"/>
              <p:cNvSpPr>
                <a:spLocks noChangeShapeType="1"/>
              </p:cNvSpPr>
              <p:nvPr/>
            </p:nvSpPr>
            <p:spPr bwMode="auto">
              <a:xfrm>
                <a:off x="288" y="3264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sp>
          <p:nvSpPr>
            <p:cNvPr id="43056" name="Line 115"/>
            <p:cNvSpPr>
              <a:spLocks noChangeShapeType="1"/>
            </p:cNvSpPr>
            <p:nvPr/>
          </p:nvSpPr>
          <p:spPr bwMode="auto">
            <a:xfrm>
              <a:off x="4973" y="351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57385" name="Object 18"/>
            <p:cNvGraphicFramePr>
              <a:graphicFrameLocks noChangeAspect="1"/>
            </p:cNvGraphicFramePr>
            <p:nvPr/>
          </p:nvGraphicFramePr>
          <p:xfrm>
            <a:off x="5272" y="280"/>
            <a:ext cx="2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3" name="公式" r:id="rId27" imgW="381000" imgH="419100" progId="Equation.3">
                    <p:embed/>
                  </p:oleObj>
                </mc:Choice>
                <mc:Fallback>
                  <p:oleObj name="公式" r:id="rId27" imgW="381000" imgH="419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280"/>
                          <a:ext cx="2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6" name="Object 19"/>
            <p:cNvGraphicFramePr>
              <a:graphicFrameLocks noChangeAspect="1"/>
            </p:cNvGraphicFramePr>
            <p:nvPr/>
          </p:nvGraphicFramePr>
          <p:xfrm>
            <a:off x="3933" y="734"/>
            <a:ext cx="23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4" name="公式" r:id="rId29" imgW="368300" imgH="419100" progId="Equation.3">
                    <p:embed/>
                  </p:oleObj>
                </mc:Choice>
                <mc:Fallback>
                  <p:oleObj name="公式" r:id="rId29" imgW="368300" imgH="419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734"/>
                          <a:ext cx="23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7" name="Line 118"/>
            <p:cNvSpPr>
              <a:spLocks noChangeShapeType="1"/>
            </p:cNvSpPr>
            <p:nvPr/>
          </p:nvSpPr>
          <p:spPr bwMode="auto">
            <a:xfrm flipH="1">
              <a:off x="4109" y="879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57388" name="Object 20"/>
            <p:cNvGraphicFramePr>
              <a:graphicFrameLocks noChangeAspect="1"/>
            </p:cNvGraphicFramePr>
            <p:nvPr/>
          </p:nvGraphicFramePr>
          <p:xfrm>
            <a:off x="5302" y="630"/>
            <a:ext cx="1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5" name="公式" r:id="rId31" imgW="304800" imgH="330200" progId="Equation.3">
                    <p:embed/>
                  </p:oleObj>
                </mc:Choice>
                <mc:Fallback>
                  <p:oleObj name="公式" r:id="rId31" imgW="304800" imgH="330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" y="630"/>
                          <a:ext cx="1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9" name="Object 21"/>
            <p:cNvGraphicFramePr>
              <a:graphicFrameLocks noChangeAspect="1"/>
            </p:cNvGraphicFramePr>
            <p:nvPr/>
          </p:nvGraphicFramePr>
          <p:xfrm>
            <a:off x="4697" y="233"/>
            <a:ext cx="1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6" name="公式" r:id="rId33" imgW="342900" imgH="647700" progId="Equation.3">
                    <p:embed/>
                  </p:oleObj>
                </mc:Choice>
                <mc:Fallback>
                  <p:oleObj name="公式" r:id="rId33" imgW="342900" imgH="647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233"/>
                          <a:ext cx="13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0" name="Object 22"/>
            <p:cNvGraphicFramePr>
              <a:graphicFrameLocks noChangeAspect="1"/>
            </p:cNvGraphicFramePr>
            <p:nvPr/>
          </p:nvGraphicFramePr>
          <p:xfrm>
            <a:off x="4576" y="691"/>
            <a:ext cx="1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7" name="公式" r:id="rId35" imgW="342900" imgH="647700" progId="Equation.3">
                    <p:embed/>
                  </p:oleObj>
                </mc:Choice>
                <mc:Fallback>
                  <p:oleObj name="公式" r:id="rId35" imgW="342900" imgH="647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691"/>
                          <a:ext cx="1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91" name="Group 122"/>
            <p:cNvGrpSpPr/>
            <p:nvPr/>
          </p:nvGrpSpPr>
          <p:grpSpPr bwMode="auto">
            <a:xfrm>
              <a:off x="4344" y="112"/>
              <a:ext cx="814" cy="1021"/>
              <a:chOff x="4514" y="2833"/>
              <a:chExt cx="814" cy="1021"/>
            </a:xfrm>
          </p:grpSpPr>
          <p:sp>
            <p:nvSpPr>
              <p:cNvPr id="43063" name="Oval 123"/>
              <p:cNvSpPr>
                <a:spLocks noChangeArrowheads="1"/>
              </p:cNvSpPr>
              <p:nvPr/>
            </p:nvSpPr>
            <p:spPr bwMode="auto">
              <a:xfrm>
                <a:off x="4547" y="3542"/>
                <a:ext cx="125" cy="125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6688AA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43064" name="Line 124"/>
              <p:cNvSpPr>
                <a:spLocks noChangeShapeType="1"/>
              </p:cNvSpPr>
              <p:nvPr/>
            </p:nvSpPr>
            <p:spPr bwMode="auto">
              <a:xfrm>
                <a:off x="4562" y="3605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43065" name="Line 125"/>
              <p:cNvSpPr>
                <a:spLocks noChangeShapeType="1"/>
              </p:cNvSpPr>
              <p:nvPr/>
            </p:nvSpPr>
            <p:spPr bwMode="auto">
              <a:xfrm flipV="1">
                <a:off x="4650" y="3113"/>
                <a:ext cx="454" cy="4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57400" name="Oval 126"/>
              <p:cNvSpPr>
                <a:spLocks noChangeArrowheads="1"/>
              </p:cNvSpPr>
              <p:nvPr/>
            </p:nvSpPr>
            <p:spPr bwMode="auto">
              <a:xfrm>
                <a:off x="5080" y="3007"/>
                <a:ext cx="125" cy="1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66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/>
                  <a:t>+</a:t>
                </a:r>
                <a:endParaRPr kumimoji="0" lang="en-US" altLang="zh-CN" sz="2800"/>
              </a:p>
            </p:txBody>
          </p:sp>
          <p:graphicFrame>
            <p:nvGraphicFramePr>
              <p:cNvPr id="57401" name="Object 24"/>
              <p:cNvGraphicFramePr>
                <a:graphicFrameLocks noChangeAspect="1"/>
              </p:cNvGraphicFramePr>
              <p:nvPr/>
            </p:nvGraphicFramePr>
            <p:xfrm>
              <a:off x="5068" y="2833"/>
              <a:ext cx="260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48" name="公式" r:id="rId37" imgW="228600" imgH="177800" progId="Equation.3">
                      <p:embed/>
                    </p:oleObj>
                  </mc:Choice>
                  <mc:Fallback>
                    <p:oleObj name="公式" r:id="rId37" imgW="228600" imgH="1778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8" y="2833"/>
                            <a:ext cx="260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02" name="Object 25"/>
              <p:cNvGraphicFramePr>
                <a:graphicFrameLocks noChangeAspect="1"/>
              </p:cNvGraphicFramePr>
              <p:nvPr/>
            </p:nvGraphicFramePr>
            <p:xfrm>
              <a:off x="4514" y="3665"/>
              <a:ext cx="26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49" name="公式" r:id="rId39" imgW="228600" imgH="165100" progId="Equation.3">
                      <p:embed/>
                    </p:oleObj>
                  </mc:Choice>
                  <mc:Fallback>
                    <p:oleObj name="公式" r:id="rId39" imgW="228600" imgH="1651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4" y="3665"/>
                            <a:ext cx="260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392" name="Group 129"/>
            <p:cNvGrpSpPr/>
            <p:nvPr/>
          </p:nvGrpSpPr>
          <p:grpSpPr bwMode="auto">
            <a:xfrm>
              <a:off x="4684" y="519"/>
              <a:ext cx="258" cy="248"/>
              <a:chOff x="4854" y="3240"/>
              <a:chExt cx="258" cy="248"/>
            </a:xfrm>
          </p:grpSpPr>
          <p:graphicFrame>
            <p:nvGraphicFramePr>
              <p:cNvPr id="57395" name="Object 23"/>
              <p:cNvGraphicFramePr>
                <a:graphicFrameLocks noChangeAspect="1"/>
              </p:cNvGraphicFramePr>
              <p:nvPr/>
            </p:nvGraphicFramePr>
            <p:xfrm>
              <a:off x="4883" y="3240"/>
              <a:ext cx="22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50" name="公式" r:id="rId41" imgW="165100" imgH="177800" progId="Equation.3">
                      <p:embed/>
                    </p:oleObj>
                  </mc:Choice>
                  <mc:Fallback>
                    <p:oleObj name="公式" r:id="rId41" imgW="165100" imgH="1778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3" y="3240"/>
                            <a:ext cx="22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62" name="Oval 131"/>
              <p:cNvSpPr>
                <a:spLocks noChangeArrowheads="1"/>
              </p:cNvSpPr>
              <p:nvPr/>
            </p:nvSpPr>
            <p:spPr bwMode="auto">
              <a:xfrm>
                <a:off x="4854" y="3315"/>
                <a:ext cx="48" cy="45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sp>
          <p:nvSpPr>
            <p:cNvPr id="43060" name="Line 132"/>
            <p:cNvSpPr>
              <a:spLocks noChangeShapeType="1"/>
            </p:cNvSpPr>
            <p:nvPr/>
          </p:nvSpPr>
          <p:spPr bwMode="auto">
            <a:xfrm flipV="1">
              <a:off x="4712" y="374"/>
              <a:ext cx="240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3061" name="Line 133"/>
            <p:cNvSpPr>
              <a:spLocks noChangeShapeType="1"/>
            </p:cNvSpPr>
            <p:nvPr/>
          </p:nvSpPr>
          <p:spPr bwMode="auto">
            <a:xfrm flipH="1">
              <a:off x="4464" y="616"/>
              <a:ext cx="247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9" name="Group 134"/>
          <p:cNvGrpSpPr/>
          <p:nvPr/>
        </p:nvGrpSpPr>
        <p:grpSpPr bwMode="auto">
          <a:xfrm>
            <a:off x="7092950" y="2001838"/>
            <a:ext cx="1223963" cy="1208087"/>
            <a:chOff x="3334" y="2478"/>
            <a:chExt cx="771" cy="761"/>
          </a:xfrm>
        </p:grpSpPr>
        <p:sp>
          <p:nvSpPr>
            <p:cNvPr id="43051" name="Line 135"/>
            <p:cNvSpPr>
              <a:spLocks noChangeShapeType="1"/>
            </p:cNvSpPr>
            <p:nvPr/>
          </p:nvSpPr>
          <p:spPr bwMode="auto">
            <a:xfrm flipH="1">
              <a:off x="3470" y="2795"/>
              <a:ext cx="247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3052" name="Line 136"/>
            <p:cNvSpPr>
              <a:spLocks noChangeShapeType="1"/>
            </p:cNvSpPr>
            <p:nvPr/>
          </p:nvSpPr>
          <p:spPr bwMode="auto">
            <a:xfrm flipV="1">
              <a:off x="3718" y="2553"/>
              <a:ext cx="240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57378" name="Object 15"/>
            <p:cNvGraphicFramePr>
              <a:graphicFrameLocks noChangeAspect="1"/>
            </p:cNvGraphicFramePr>
            <p:nvPr/>
          </p:nvGraphicFramePr>
          <p:xfrm>
            <a:off x="3969" y="2478"/>
            <a:ext cx="1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1" name="公式" r:id="rId43" imgW="342900" imgH="647700" progId="Equation.3">
                    <p:embed/>
                  </p:oleObj>
                </mc:Choice>
                <mc:Fallback>
                  <p:oleObj name="公式" r:id="rId43" imgW="342900" imgH="647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478"/>
                          <a:ext cx="13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9" name="Object 16"/>
            <p:cNvGraphicFramePr>
              <a:graphicFrameLocks noChangeAspect="1"/>
            </p:cNvGraphicFramePr>
            <p:nvPr/>
          </p:nvGraphicFramePr>
          <p:xfrm>
            <a:off x="3334" y="2976"/>
            <a:ext cx="1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2" name="公式" r:id="rId45" imgW="342900" imgH="647700" progId="Equation.3">
                    <p:embed/>
                  </p:oleObj>
                </mc:Choice>
                <mc:Fallback>
                  <p:oleObj name="公式" r:id="rId45" imgW="342900" imgH="647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976"/>
                          <a:ext cx="1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80" name="Group 139"/>
            <p:cNvGrpSpPr/>
            <p:nvPr/>
          </p:nvGrpSpPr>
          <p:grpSpPr bwMode="auto">
            <a:xfrm>
              <a:off x="3690" y="2698"/>
              <a:ext cx="258" cy="248"/>
              <a:chOff x="4854" y="3240"/>
              <a:chExt cx="258" cy="248"/>
            </a:xfrm>
          </p:grpSpPr>
          <p:graphicFrame>
            <p:nvGraphicFramePr>
              <p:cNvPr id="57381" name="Object 17"/>
              <p:cNvGraphicFramePr>
                <a:graphicFrameLocks noChangeAspect="1"/>
              </p:cNvGraphicFramePr>
              <p:nvPr/>
            </p:nvGraphicFramePr>
            <p:xfrm>
              <a:off x="4883" y="3240"/>
              <a:ext cx="22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53" name="公式" r:id="rId47" imgW="165100" imgH="177800" progId="Equation.3">
                      <p:embed/>
                    </p:oleObj>
                  </mc:Choice>
                  <mc:Fallback>
                    <p:oleObj name="公式" r:id="rId47" imgW="165100" imgH="1778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3" y="3240"/>
                            <a:ext cx="22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4" name="Oval 141"/>
              <p:cNvSpPr>
                <a:spLocks noChangeArrowheads="1"/>
              </p:cNvSpPr>
              <p:nvPr/>
            </p:nvSpPr>
            <p:spPr bwMode="auto">
              <a:xfrm>
                <a:off x="4854" y="3315"/>
                <a:ext cx="48" cy="45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10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79" grpId="0" autoUpdateAnimBg="0"/>
      <p:bldP spid="62481" grpId="0" animBg="1"/>
      <p:bldP spid="62483" grpId="0" autoUpdateAnimBg="0"/>
      <p:bldP spid="62520" grpId="0" autoUpdateAnimBg="0"/>
      <p:bldP spid="62530" grpId="0" autoUpdateAnimBg="0"/>
      <p:bldP spid="62533" grpId="0" animBg="1"/>
      <p:bldP spid="625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90CECB-B64C-4573-B6D2-4725F571CAE5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3276600" cy="523875"/>
          </a:xfrm>
          <a:prstGeom prst="rect">
            <a:avLst/>
          </a:prstGeom>
          <a:solidFill>
            <a:srgbClr val="FFB9FF"/>
          </a:solidFill>
          <a:ln w="9525">
            <a:solidFill>
              <a:schemeClr val="hlink"/>
            </a:solidFill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二.  静电场力的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功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0" y="974725"/>
            <a:ext cx="8839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+mn-lt"/>
                <a:ea typeface="楷体_GB2312" pitchFamily="49" charset="-122"/>
              </a:rPr>
              <a:t> 1.  单个点电荷产生的电场中：</a:t>
            </a:r>
            <a:endParaRPr kumimoji="1" lang="zh-CN" altLang="en-US" sz="2800" b="1">
              <a:latin typeface="+mn-lt"/>
              <a:ea typeface="楷体_GB2312" pitchFamily="49" charset="-122"/>
            </a:endParaRP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55600" y="2078038"/>
            <a:ext cx="76200" cy="76200"/>
          </a:xfrm>
          <a:prstGeom prst="ellipse">
            <a:avLst/>
          </a:prstGeom>
          <a:solidFill>
            <a:srgbClr val="CC0066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092450" y="1603375"/>
            <a:ext cx="60515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将电荷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q</a:t>
            </a:r>
            <a:r>
              <a:rPr kumimoji="1" lang="en-US" altLang="zh-CN" sz="2800" b="1" baseline="-25000" dirty="0">
                <a:latin typeface="+mn-lt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从电场的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点移动到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点 </a:t>
            </a:r>
            <a:r>
              <a:rPr kumimoji="1" lang="en-US" altLang="zh-CN" sz="2800" b="1" i="1" dirty="0">
                <a:latin typeface="+mn-lt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=？</a:t>
            </a:r>
            <a:endParaRPr kumimoji="1" lang="en-US" altLang="zh-CN" sz="2800" b="1" dirty="0">
              <a:latin typeface="+mn-lt"/>
              <a:ea typeface="楷体_GB2312" pitchFamily="49" charset="-122"/>
            </a:endParaRPr>
          </a:p>
        </p:txBody>
      </p:sp>
      <p:cxnSp>
        <p:nvCxnSpPr>
          <p:cNvPr id="66566" name="AutoShape 6"/>
          <p:cNvCxnSpPr>
            <a:cxnSpLocks noChangeShapeType="1"/>
          </p:cNvCxnSpPr>
          <p:nvPr/>
        </p:nvCxnSpPr>
        <p:spPr bwMode="auto">
          <a:xfrm flipV="1">
            <a:off x="549275" y="1887538"/>
            <a:ext cx="2133600" cy="1828800"/>
          </a:xfrm>
          <a:prstGeom prst="curvedConnector3">
            <a:avLst>
              <a:gd name="adj1" fmla="val 74551"/>
            </a:avLst>
          </a:prstGeom>
          <a:noFill/>
          <a:ln w="28575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7"/>
          <p:cNvGrpSpPr/>
          <p:nvPr/>
        </p:nvGrpSpPr>
        <p:grpSpPr bwMode="auto">
          <a:xfrm>
            <a:off x="217488" y="3182938"/>
            <a:ext cx="555625" cy="1016000"/>
            <a:chOff x="175" y="1632"/>
            <a:chExt cx="350" cy="640"/>
          </a:xfrm>
        </p:grpSpPr>
        <p:sp>
          <p:nvSpPr>
            <p:cNvPr id="45103" name="Text Box 8"/>
            <p:cNvSpPr txBox="1">
              <a:spLocks noChangeArrowheads="1"/>
            </p:cNvSpPr>
            <p:nvPr/>
          </p:nvSpPr>
          <p:spPr bwMode="auto">
            <a:xfrm>
              <a:off x="175" y="1818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a</a:t>
              </a:r>
              <a:endParaRPr kumimoji="1" lang="en-US" altLang="zh-CN" sz="2800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45104" name="Text Box 9"/>
            <p:cNvSpPr txBox="1">
              <a:spLocks noChangeArrowheads="1"/>
            </p:cNvSpPr>
            <p:nvPr/>
          </p:nvSpPr>
          <p:spPr bwMode="auto">
            <a:xfrm>
              <a:off x="288" y="1632"/>
              <a:ext cx="237" cy="6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zh-CN" altLang="en-US" sz="6000" b="1"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3600" b="1"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2497138" y="1319213"/>
            <a:ext cx="587375" cy="1108075"/>
            <a:chOff x="1598" y="432"/>
            <a:chExt cx="370" cy="698"/>
          </a:xfrm>
        </p:grpSpPr>
        <p:sp>
          <p:nvSpPr>
            <p:cNvPr id="45101" name="Text Box 11"/>
            <p:cNvSpPr txBox="1">
              <a:spLocks noChangeArrowheads="1"/>
            </p:cNvSpPr>
            <p:nvPr/>
          </p:nvSpPr>
          <p:spPr bwMode="auto">
            <a:xfrm>
              <a:off x="1677" y="592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b</a:t>
              </a:r>
              <a:endParaRPr kumimoji="1" lang="en-US" altLang="zh-CN" sz="3600" b="1">
                <a:latin typeface="+mn-lt"/>
                <a:ea typeface="楷体_GB2312" pitchFamily="49" charset="-122"/>
              </a:endParaRPr>
            </a:p>
          </p:txBody>
        </p:sp>
        <p:sp>
          <p:nvSpPr>
            <p:cNvPr id="45102" name="Text Box 12"/>
            <p:cNvSpPr txBox="1">
              <a:spLocks noChangeArrowheads="1"/>
            </p:cNvSpPr>
            <p:nvPr/>
          </p:nvSpPr>
          <p:spPr bwMode="auto">
            <a:xfrm>
              <a:off x="1598" y="432"/>
              <a:ext cx="370" cy="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6600" b="1">
                  <a:latin typeface="+mn-lt"/>
                  <a:ea typeface="楷体_GB2312" pitchFamily="49" charset="-122"/>
                </a:rPr>
                <a:t>.</a:t>
              </a:r>
              <a:endParaRPr kumimoji="1" lang="zh-CN" altLang="en-US" sz="2800" b="1"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66573" name="Line 13"/>
          <p:cNvSpPr>
            <a:spLocks noChangeShapeType="1"/>
          </p:cNvSpPr>
          <p:nvPr/>
        </p:nvSpPr>
        <p:spPr bwMode="auto">
          <a:xfrm rot="180000" flipV="1">
            <a:off x="1536700" y="3200400"/>
            <a:ext cx="373063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6574" name="Object 2"/>
          <p:cNvGraphicFramePr>
            <a:graphicFrameLocks noChangeAspect="1"/>
          </p:cNvGraphicFramePr>
          <p:nvPr/>
        </p:nvGraphicFramePr>
        <p:xfrm>
          <a:off x="1905000" y="2971800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8" name="Equation" r:id="rId1" imgW="381000" imgH="406400" progId="Equation.3">
                  <p:embed/>
                </p:oleObj>
              </mc:Choice>
              <mc:Fallback>
                <p:oleObj name="Equation" r:id="rId1" imgW="381000" imgH="406400" progId="Equation.3">
                  <p:embed/>
                  <p:pic>
                    <p:nvPicPr>
                      <p:cNvPr id="0" name="图片 109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1387475" y="341153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6576" name="Object 3"/>
          <p:cNvGraphicFramePr>
            <a:graphicFrameLocks noChangeAspect="1"/>
          </p:cNvGraphicFramePr>
          <p:nvPr/>
        </p:nvGraphicFramePr>
        <p:xfrm>
          <a:off x="1247775" y="3497263"/>
          <a:ext cx="3063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9" name="公式" r:id="rId3" imgW="304800" imgH="419100" progId="Equation.3">
                  <p:embed/>
                </p:oleObj>
              </mc:Choice>
              <mc:Fallback>
                <p:oleObj name="公式" r:id="rId3" imgW="304800" imgH="419100" progId="Equation.3">
                  <p:embed/>
                  <p:pic>
                    <p:nvPicPr>
                      <p:cNvPr id="0" name="图片 109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497263"/>
                        <a:ext cx="3063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046163" y="3121025"/>
            <a:ext cx="3429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i="1">
                <a:latin typeface="+mn-lt"/>
                <a:ea typeface="楷体_GB2312" pitchFamily="49" charset="-122"/>
              </a:rPr>
              <a:t>c</a:t>
            </a:r>
            <a:endParaRPr kumimoji="1" lang="en-US" altLang="zh-CN" sz="3600" b="1">
              <a:latin typeface="+mn-lt"/>
              <a:ea typeface="楷体_GB2312" pitchFamily="49" charset="-122"/>
            </a:endParaRPr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96875" y="2116138"/>
            <a:ext cx="1050925" cy="1312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1468438" y="3484563"/>
            <a:ext cx="396875" cy="439737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6581" name="Object 4"/>
          <p:cNvGraphicFramePr>
            <a:graphicFrameLocks noChangeAspect="1"/>
          </p:cNvGraphicFramePr>
          <p:nvPr/>
        </p:nvGraphicFramePr>
        <p:xfrm>
          <a:off x="1676400" y="3962400"/>
          <a:ext cx="3159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0" name="公式" r:id="rId5" imgW="317500" imgH="330200" progId="Equation.3">
                  <p:embed/>
                </p:oleObj>
              </mc:Choice>
              <mc:Fallback>
                <p:oleObj name="公式" r:id="rId5" imgW="317500" imgH="330200" progId="Equation.3">
                  <p:embed/>
                  <p:pic>
                    <p:nvPicPr>
                      <p:cNvPr id="0" name="图片 109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3159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5"/>
          <p:cNvGrpSpPr/>
          <p:nvPr/>
        </p:nvGrpSpPr>
        <p:grpSpPr bwMode="auto">
          <a:xfrm>
            <a:off x="3132138" y="2214563"/>
            <a:ext cx="5495925" cy="533400"/>
            <a:chOff x="1920" y="1290"/>
            <a:chExt cx="3462" cy="336"/>
          </a:xfrm>
        </p:grpSpPr>
        <p:sp>
          <p:nvSpPr>
            <p:cNvPr id="45100" name="Text Box 23"/>
            <p:cNvSpPr txBox="1">
              <a:spLocks noChangeArrowheads="1"/>
            </p:cNvSpPr>
            <p:nvPr/>
          </p:nvSpPr>
          <p:spPr bwMode="auto">
            <a:xfrm>
              <a:off x="1920" y="1296"/>
              <a:ext cx="2742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楷体_GB2312" pitchFamily="49" charset="-122"/>
                </a:rPr>
                <a:t>在任意点</a:t>
              </a:r>
              <a:r>
                <a:rPr kumimoji="1" lang="en-US" altLang="zh-CN" sz="2800" b="1" i="1">
                  <a:latin typeface="+mn-lt"/>
                  <a:ea typeface="楷体_GB2312" pitchFamily="49" charset="-122"/>
                </a:rPr>
                <a:t>c</a:t>
              </a:r>
              <a:r>
                <a:rPr kumimoji="1" lang="en-US" altLang="zh-CN" sz="2800" b="1">
                  <a:latin typeface="+mn-lt"/>
                  <a:ea typeface="楷体_GB2312" pitchFamily="49" charset="-122"/>
                </a:rPr>
                <a:t>，</a:t>
              </a:r>
              <a:r>
                <a:rPr kumimoji="1" lang="zh-CN" altLang="en-US" sz="2800" b="1">
                  <a:latin typeface="+mn-lt"/>
                  <a:ea typeface="楷体_GB2312" pitchFamily="49" charset="-122"/>
                </a:rPr>
                <a:t>位移    、受力</a:t>
              </a:r>
              <a:endParaRPr kumimoji="1" lang="zh-CN" altLang="en-US" sz="2800" b="1">
                <a:latin typeface="+mn-lt"/>
                <a:ea typeface="楷体_GB2312" pitchFamily="49" charset="-122"/>
              </a:endParaRPr>
            </a:p>
          </p:txBody>
        </p:sp>
        <p:graphicFrame>
          <p:nvGraphicFramePr>
            <p:cNvPr id="5136" name="Object 16"/>
            <p:cNvGraphicFramePr>
              <a:graphicFrameLocks noChangeAspect="1"/>
            </p:cNvGraphicFramePr>
            <p:nvPr/>
          </p:nvGraphicFramePr>
          <p:xfrm>
            <a:off x="3651" y="1290"/>
            <a:ext cx="31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01" name="公式" r:id="rId7" imgW="203200" imgH="203200" progId="Equation.3">
                    <p:embed/>
                  </p:oleObj>
                </mc:Choice>
                <mc:Fallback>
                  <p:oleObj name="公式" r:id="rId7" imgW="203200" imgH="203200" progId="Equation.3">
                    <p:embed/>
                    <p:pic>
                      <p:nvPicPr>
                        <p:cNvPr id="0" name="图片 1097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290"/>
                          <a:ext cx="31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17"/>
            <p:cNvGraphicFramePr>
              <a:graphicFrameLocks noChangeAspect="1"/>
            </p:cNvGraphicFramePr>
            <p:nvPr/>
          </p:nvGraphicFramePr>
          <p:xfrm>
            <a:off x="4621" y="1333"/>
            <a:ext cx="76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02" name="公式" r:id="rId9" imgW="1206500" imgH="419100" progId="Equation.3">
                    <p:embed/>
                  </p:oleObj>
                </mc:Choice>
                <mc:Fallback>
                  <p:oleObj name="公式" r:id="rId9" imgW="1206500" imgH="419100" progId="Equation.3">
                    <p:embed/>
                    <p:pic>
                      <p:nvPicPr>
                        <p:cNvPr id="0" name="图片 1097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1333"/>
                          <a:ext cx="76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86" name="Object 5"/>
          <p:cNvGraphicFramePr>
            <a:graphicFrameLocks noChangeAspect="1"/>
          </p:cNvGraphicFramePr>
          <p:nvPr/>
        </p:nvGraphicFramePr>
        <p:xfrm>
          <a:off x="3862388" y="2859088"/>
          <a:ext cx="1828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3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图片 109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2859088"/>
                        <a:ext cx="18288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6"/>
          <p:cNvGraphicFramePr>
            <a:graphicFrameLocks noChangeAspect="1"/>
          </p:cNvGraphicFramePr>
          <p:nvPr/>
        </p:nvGraphicFramePr>
        <p:xfrm>
          <a:off x="5691188" y="2914650"/>
          <a:ext cx="18240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4" name="Equation" r:id="rId13" imgW="735965" imgH="177800" progId="Equation.3">
                  <p:embed/>
                </p:oleObj>
              </mc:Choice>
              <mc:Fallback>
                <p:oleObj name="Equation" r:id="rId13" imgW="735965" imgH="177800" progId="Equation.3">
                  <p:embed/>
                  <p:pic>
                    <p:nvPicPr>
                      <p:cNvPr id="0" name="图片 109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2914650"/>
                        <a:ext cx="18240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Line 28"/>
          <p:cNvSpPr>
            <a:spLocks noChangeShapeType="1"/>
          </p:cNvSpPr>
          <p:nvPr/>
        </p:nvSpPr>
        <p:spPr bwMode="auto">
          <a:xfrm rot="120000">
            <a:off x="396875" y="2135188"/>
            <a:ext cx="1550988" cy="10842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rot="600000" flipH="1">
            <a:off x="1581150" y="3184525"/>
            <a:ext cx="304800" cy="449263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6600" name="Object 7"/>
          <p:cNvGraphicFramePr>
            <a:graphicFrameLocks noChangeAspect="1"/>
          </p:cNvGraphicFramePr>
          <p:nvPr/>
        </p:nvGraphicFramePr>
        <p:xfrm>
          <a:off x="3841750" y="3498850"/>
          <a:ext cx="2095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5" name="Equation" r:id="rId15" imgW="812165" imgH="177800" progId="Equation.3">
                  <p:embed/>
                </p:oleObj>
              </mc:Choice>
              <mc:Fallback>
                <p:oleObj name="Equation" r:id="rId15" imgW="812165" imgH="177800" progId="Equation.3">
                  <p:embed/>
                  <p:pic>
                    <p:nvPicPr>
                      <p:cNvPr id="0" name="图片 109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3498850"/>
                        <a:ext cx="2095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7534275" y="2833688"/>
            <a:ext cx="10445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=</a:t>
            </a:r>
            <a:r>
              <a:rPr kumimoji="1" lang="en-US" altLang="zh-CN" sz="2800" b="1" i="1" dirty="0" err="1">
                <a:solidFill>
                  <a:srgbClr val="080808"/>
                </a:solidFill>
                <a:latin typeface="+mn-lt"/>
                <a:ea typeface="楷体_GB2312" pitchFamily="49" charset="-122"/>
              </a:rPr>
              <a:t>F</a:t>
            </a:r>
            <a:r>
              <a:rPr kumimoji="1" lang="en-US" altLang="zh-CN" sz="2800" dirty="0" err="1">
                <a:solidFill>
                  <a:srgbClr val="080808"/>
                </a:solidFill>
                <a:latin typeface="+mn-lt"/>
                <a:ea typeface="楷体_GB2312" pitchFamily="49" charset="-122"/>
              </a:rPr>
              <a:t>d</a:t>
            </a:r>
            <a:r>
              <a:rPr kumimoji="1" lang="en-US" altLang="zh-CN" sz="2800" b="1" i="1" dirty="0" err="1">
                <a:solidFill>
                  <a:srgbClr val="080808"/>
                </a:solidFill>
                <a:latin typeface="+mn-lt"/>
                <a:ea typeface="楷体_GB2312" pitchFamily="49" charset="-122"/>
              </a:rPr>
              <a:t>r</a:t>
            </a:r>
            <a:endParaRPr kumimoji="1" lang="en-US" altLang="zh-CN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66602" name="Object 8"/>
          <p:cNvGraphicFramePr>
            <a:graphicFrameLocks noChangeAspect="1"/>
          </p:cNvGraphicFramePr>
          <p:nvPr/>
        </p:nvGraphicFramePr>
        <p:xfrm>
          <a:off x="3810000" y="3906838"/>
          <a:ext cx="486568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6" name="Equation" r:id="rId17" imgW="2146300" imgH="457200" progId="Equation.3">
                  <p:embed/>
                </p:oleObj>
              </mc:Choice>
              <mc:Fallback>
                <p:oleObj name="Equation" r:id="rId17" imgW="2146300" imgH="457200" progId="Equation.3">
                  <p:embed/>
                  <p:pic>
                    <p:nvPicPr>
                      <p:cNvPr id="0" name="图片 109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06838"/>
                        <a:ext cx="4865688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3" name="Object 9"/>
          <p:cNvGraphicFramePr>
            <a:graphicFrameLocks noChangeAspect="1"/>
          </p:cNvGraphicFramePr>
          <p:nvPr/>
        </p:nvGraphicFramePr>
        <p:xfrm>
          <a:off x="3795713" y="4818063"/>
          <a:ext cx="27368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7" name="公式" r:id="rId19" imgW="1054100" imgH="431800" progId="Equation.3">
                  <p:embed/>
                </p:oleObj>
              </mc:Choice>
              <mc:Fallback>
                <p:oleObj name="公式" r:id="rId19" imgW="1054100" imgH="431800" progId="Equation.3">
                  <p:embed/>
                  <p:pic>
                    <p:nvPicPr>
                      <p:cNvPr id="0" name="图片 109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4818063"/>
                        <a:ext cx="27368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361950" y="1597025"/>
            <a:ext cx="3635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 i="1">
                <a:solidFill>
                  <a:srgbClr val="CC0066"/>
                </a:solidFill>
                <a:latin typeface="+mn-lt"/>
                <a:ea typeface="楷体_GB2312" pitchFamily="49" charset="-122"/>
              </a:rPr>
              <a:t>q</a:t>
            </a:r>
            <a:endParaRPr kumimoji="1" lang="en-US" altLang="zh-CN" sz="3600" b="1">
              <a:latin typeface="+mn-lt"/>
              <a:ea typeface="楷体_GB2312" pitchFamily="49" charset="-122"/>
            </a:endParaRPr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304800" y="5937250"/>
            <a:ext cx="8839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单个点电荷产生的电场中,电场力作功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与路径无关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。</a:t>
            </a:r>
            <a:endParaRPr kumimoji="1" lang="zh-CN" altLang="en-US" sz="2800" b="1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66610" name="Object 10"/>
          <p:cNvGraphicFramePr>
            <a:graphicFrameLocks noChangeAspect="1"/>
          </p:cNvGraphicFramePr>
          <p:nvPr/>
        </p:nvGraphicFramePr>
        <p:xfrm>
          <a:off x="5434013" y="122238"/>
          <a:ext cx="23399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8" name="公式" r:id="rId21" imgW="914400" imgH="419100" progId="Equation.3">
                  <p:embed/>
                </p:oleObj>
              </mc:Choice>
              <mc:Fallback>
                <p:oleObj name="公式" r:id="rId21" imgW="914400" imgH="419100" progId="Equation.3">
                  <p:embed/>
                  <p:pic>
                    <p:nvPicPr>
                      <p:cNvPr id="0" name="图片 109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22238"/>
                        <a:ext cx="2339975" cy="1074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7"/>
          <p:cNvGrpSpPr/>
          <p:nvPr/>
        </p:nvGrpSpPr>
        <p:grpSpPr bwMode="auto">
          <a:xfrm>
            <a:off x="2149475" y="3124200"/>
            <a:ext cx="993775" cy="1268413"/>
            <a:chOff x="1354" y="1968"/>
            <a:chExt cx="626" cy="799"/>
          </a:xfrm>
        </p:grpSpPr>
        <p:grpSp>
          <p:nvGrpSpPr>
            <p:cNvPr id="5158" name="Group 56"/>
            <p:cNvGrpSpPr/>
            <p:nvPr/>
          </p:nvGrpSpPr>
          <p:grpSpPr bwMode="auto">
            <a:xfrm>
              <a:off x="1354" y="2149"/>
              <a:ext cx="341" cy="618"/>
              <a:chOff x="1354" y="2149"/>
              <a:chExt cx="341" cy="618"/>
            </a:xfrm>
          </p:grpSpPr>
          <p:grpSp>
            <p:nvGrpSpPr>
              <p:cNvPr id="5159" name="Group 55"/>
              <p:cNvGrpSpPr/>
              <p:nvPr/>
            </p:nvGrpSpPr>
            <p:grpSpPr bwMode="auto">
              <a:xfrm>
                <a:off x="1354" y="2149"/>
                <a:ext cx="341" cy="432"/>
                <a:chOff x="1354" y="2149"/>
                <a:chExt cx="341" cy="432"/>
              </a:xfrm>
            </p:grpSpPr>
            <p:sp>
              <p:nvSpPr>
                <p:cNvPr id="45096" name="Line 33"/>
                <p:cNvSpPr>
                  <a:spLocks noChangeShapeType="1"/>
                </p:cNvSpPr>
                <p:nvPr/>
              </p:nvSpPr>
              <p:spPr bwMode="auto">
                <a:xfrm rot="631166" flipV="1">
                  <a:off x="1450" y="2149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sp>
              <p:nvSpPr>
                <p:cNvPr id="45097" name="Oval 34"/>
                <p:cNvSpPr>
                  <a:spLocks noChangeArrowheads="1"/>
                </p:cNvSpPr>
                <p:nvPr/>
              </p:nvSpPr>
              <p:spPr bwMode="auto">
                <a:xfrm>
                  <a:off x="1354" y="2245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sp>
              <p:nvSpPr>
                <p:cNvPr id="45098" name="Line 35"/>
                <p:cNvSpPr>
                  <a:spLocks noChangeShapeType="1"/>
                </p:cNvSpPr>
                <p:nvPr/>
              </p:nvSpPr>
              <p:spPr bwMode="auto">
                <a:xfrm>
                  <a:off x="1402" y="2293"/>
                  <a:ext cx="240" cy="288"/>
                </a:xfrm>
                <a:prstGeom prst="line">
                  <a:avLst/>
                </a:prstGeom>
                <a:noFill/>
                <a:ln w="28575">
                  <a:solidFill>
                    <a:srgbClr val="CC0066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sp>
              <p:nvSpPr>
                <p:cNvPr id="45099" name="Freeform 36"/>
                <p:cNvSpPr/>
                <p:nvPr/>
              </p:nvSpPr>
              <p:spPr bwMode="auto">
                <a:xfrm rot="1201389">
                  <a:off x="1498" y="2245"/>
                  <a:ext cx="49" cy="154"/>
                </a:xfrm>
                <a:custGeom>
                  <a:avLst/>
                  <a:gdLst>
                    <a:gd name="T0" fmla="*/ 0 w 56"/>
                    <a:gd name="T1" fmla="*/ 0 h 144"/>
                    <a:gd name="T2" fmla="*/ 25 w 56"/>
                    <a:gd name="T3" fmla="*/ 67 h 144"/>
                    <a:gd name="T4" fmla="*/ 25 w 56"/>
                    <a:gd name="T5" fmla="*/ 135 h 144"/>
                    <a:gd name="T6" fmla="*/ 0 w 56"/>
                    <a:gd name="T7" fmla="*/ 201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6"/>
                    <a:gd name="T13" fmla="*/ 0 h 144"/>
                    <a:gd name="T14" fmla="*/ 56 w 56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6" h="144">
                      <a:moveTo>
                        <a:pt x="0" y="0"/>
                      </a:moveTo>
                      <a:cubicBezTo>
                        <a:pt x="20" y="16"/>
                        <a:pt x="40" y="32"/>
                        <a:pt x="48" y="48"/>
                      </a:cubicBezTo>
                      <a:cubicBezTo>
                        <a:pt x="56" y="64"/>
                        <a:pt x="56" y="80"/>
                        <a:pt x="48" y="96"/>
                      </a:cubicBezTo>
                      <a:cubicBezTo>
                        <a:pt x="40" y="112"/>
                        <a:pt x="8" y="136"/>
                        <a:pt x="0" y="144"/>
                      </a:cubicBezTo>
                    </a:path>
                  </a:pathLst>
                </a:custGeom>
                <a:noFill/>
                <a:ln w="28575">
                  <a:solidFill>
                    <a:srgbClr val="6600CC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 b="1">
                    <a:latin typeface="+mn-lt"/>
                  </a:endParaRPr>
                </a:p>
              </p:txBody>
            </p:sp>
            <p:graphicFrame>
              <p:nvGraphicFramePr>
                <p:cNvPr id="5135" name="Object 15"/>
                <p:cNvGraphicFramePr>
                  <a:graphicFrameLocks noChangeAspect="1"/>
                </p:cNvGraphicFramePr>
                <p:nvPr/>
              </p:nvGraphicFramePr>
              <p:xfrm>
                <a:off x="1519" y="2256"/>
                <a:ext cx="176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709" name="Equation" r:id="rId23" imgW="139700" imgH="177800" progId="Equation.3">
                        <p:embed/>
                      </p:oleObj>
                    </mc:Choice>
                    <mc:Fallback>
                      <p:oleObj name="Equation" r:id="rId23" imgW="139700" imgH="177800" progId="Equation.3">
                        <p:embed/>
                        <p:pic>
                          <p:nvPicPr>
                            <p:cNvPr id="0" name="图片 10970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19" y="2256"/>
                              <a:ext cx="176" cy="2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134" name="Object 14"/>
              <p:cNvGraphicFramePr>
                <a:graphicFrameLocks noChangeAspect="1"/>
              </p:cNvGraphicFramePr>
              <p:nvPr/>
            </p:nvGraphicFramePr>
            <p:xfrm>
              <a:off x="1399" y="2560"/>
              <a:ext cx="199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10" name="公式" r:id="rId25" imgW="317500" imgH="330200" progId="Equation.3">
                      <p:embed/>
                    </p:oleObj>
                  </mc:Choice>
                  <mc:Fallback>
                    <p:oleObj name="公式" r:id="rId25" imgW="317500" imgH="330200" progId="Equation.3">
                      <p:embed/>
                      <p:pic>
                        <p:nvPicPr>
                          <p:cNvPr id="0" name="图片 1097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9" y="2560"/>
                            <a:ext cx="199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33" name="Object 13"/>
            <p:cNvGraphicFramePr>
              <a:graphicFrameLocks noChangeAspect="1"/>
            </p:cNvGraphicFramePr>
            <p:nvPr/>
          </p:nvGraphicFramePr>
          <p:xfrm>
            <a:off x="1680" y="1968"/>
            <a:ext cx="3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11" name="Equation" r:id="rId26" imgW="381000" imgH="406400" progId="Equation.3">
                    <p:embed/>
                  </p:oleObj>
                </mc:Choice>
                <mc:Fallback>
                  <p:oleObj name="Equation" r:id="rId26" imgW="381000" imgH="406400" progId="Equation.3">
                    <p:embed/>
                    <p:pic>
                      <p:nvPicPr>
                        <p:cNvPr id="0" name="图片 109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968"/>
                          <a:ext cx="3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623" name="Object 11"/>
          <p:cNvGraphicFramePr>
            <a:graphicFrameLocks noChangeAspect="1"/>
          </p:cNvGraphicFramePr>
          <p:nvPr/>
        </p:nvGraphicFramePr>
        <p:xfrm>
          <a:off x="533400" y="2590800"/>
          <a:ext cx="3524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2" name="Equation" r:id="rId28" imgW="127000" imgH="165100" progId="Equation.3">
                  <p:embed/>
                </p:oleObj>
              </mc:Choice>
              <mc:Fallback>
                <p:oleObj name="Equation" r:id="rId28" imgW="127000" imgH="165100" progId="Equation.3">
                  <p:embed/>
                  <p:pic>
                    <p:nvPicPr>
                      <p:cNvPr id="0" name="图片 109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3524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24" name="Object 12"/>
          <p:cNvGraphicFramePr>
            <a:graphicFrameLocks noChangeAspect="1"/>
          </p:cNvGraphicFramePr>
          <p:nvPr/>
        </p:nvGraphicFramePr>
        <p:xfrm>
          <a:off x="1042988" y="2286000"/>
          <a:ext cx="720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3" name="Equation" r:id="rId30" imgW="863600" imgH="355600" progId="Equation.3">
                  <p:embed/>
                </p:oleObj>
              </mc:Choice>
              <mc:Fallback>
                <p:oleObj name="Equation" r:id="rId30" imgW="863600" imgH="355600" progId="Equation.3">
                  <p:embed/>
                  <p:pic>
                    <p:nvPicPr>
                      <p:cNvPr id="0" name="图片 109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86000"/>
                        <a:ext cx="7207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75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 autoUpdateAnimBg="0"/>
      <p:bldP spid="66563" grpId="0" autoUpdateAnimBg="0"/>
      <p:bldP spid="66564" grpId="0" animBg="1"/>
      <p:bldP spid="66565" grpId="0" autoUpdateAnimBg="0"/>
      <p:bldP spid="66575" grpId="0" animBg="1"/>
      <p:bldP spid="66577" grpId="0" autoUpdateAnimBg="0"/>
      <p:bldP spid="66601" grpId="0" autoUpdateAnimBg="0"/>
      <p:bldP spid="66604" grpId="0" autoUpdateAnimBg="0"/>
      <p:bldP spid="66606" grpId="0" autoUpdateAnimBg="0"/>
    </p:bld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000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WPS 演示</Application>
  <PresentationFormat>全屏显示(4:3)</PresentationFormat>
  <Paragraphs>640</Paragraphs>
  <Slides>34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243</vt:i4>
      </vt:variant>
      <vt:variant>
        <vt:lpstr>幻灯片标题</vt:lpstr>
      </vt:variant>
      <vt:variant>
        <vt:i4>34</vt:i4>
      </vt:variant>
    </vt:vector>
  </HeadingPairs>
  <TitlesOfParts>
    <vt:vector size="301" baseType="lpstr">
      <vt:lpstr>Arial</vt:lpstr>
      <vt:lpstr>宋体</vt:lpstr>
      <vt:lpstr>Wingdings</vt:lpstr>
      <vt:lpstr>Times New Roman</vt:lpstr>
      <vt:lpstr>Monotype Sorts</vt:lpstr>
      <vt:lpstr>Wingdings</vt:lpstr>
      <vt:lpstr>Calibri</vt:lpstr>
      <vt:lpstr>Cambria</vt:lpstr>
      <vt:lpstr>楷体_GB2312</vt:lpstr>
      <vt:lpstr>新宋体</vt:lpstr>
      <vt:lpstr>黑体</vt:lpstr>
      <vt:lpstr>仿宋_GB2312</vt:lpstr>
      <vt:lpstr>华文新魏</vt:lpstr>
      <vt:lpstr>Symbol</vt:lpstr>
      <vt:lpstr>微软雅黑</vt:lpstr>
      <vt:lpstr>Arial Unicode MS</vt:lpstr>
      <vt:lpstr>Times New Roman</vt:lpstr>
      <vt:lpstr>Bookman Old Style</vt:lpstr>
      <vt:lpstr>仿宋</vt:lpstr>
      <vt:lpstr>场景型模板</vt:lpstr>
      <vt:lpstr>1_默认设计模板</vt:lpstr>
      <vt:lpstr>1_场景型模板</vt:lpstr>
      <vt:lpstr>Office Theme</vt:lpstr>
      <vt:lpstr>2_场景型模板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静电场</dc:title>
  <dc:creator>朱佑新</dc:creator>
  <cp:lastModifiedBy>kaiwa</cp:lastModifiedBy>
  <cp:revision>651</cp:revision>
  <cp:lastPrinted>2019-04-26T05:08:00Z</cp:lastPrinted>
  <dcterms:created xsi:type="dcterms:W3CDTF">2004-04-19T05:53:00Z</dcterms:created>
  <dcterms:modified xsi:type="dcterms:W3CDTF">2021-04-29T09:49:17Z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26860822E8594FCA82B1696F10E1A694</vt:lpwstr>
  </property>
  <property fmtid="{D5CDD505-2E9C-101B-9397-08002B2CF9AE}" pid="3" name="KSOProductBuildVer">
    <vt:lpwstr>2052-11.1.0.10463</vt:lpwstr>
  </property>
</Properties>
</file>