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7" r:id="rId6"/>
  </p:sldMasterIdLst>
  <p:notesMasterIdLst>
    <p:notesMasterId r:id="rId10"/>
  </p:notesMasterIdLst>
  <p:handoutMasterIdLst>
    <p:handoutMasterId r:id="rId33"/>
  </p:handoutMasterIdLst>
  <p:sldIdLst>
    <p:sldId id="514" r:id="rId7"/>
    <p:sldId id="515" r:id="rId8"/>
    <p:sldId id="504" r:id="rId9"/>
    <p:sldId id="505" r:id="rId11"/>
    <p:sldId id="506" r:id="rId12"/>
    <p:sldId id="548" r:id="rId13"/>
    <p:sldId id="508" r:id="rId14"/>
    <p:sldId id="509" r:id="rId15"/>
    <p:sldId id="510" r:id="rId16"/>
    <p:sldId id="511" r:id="rId17"/>
    <p:sldId id="513" r:id="rId18"/>
    <p:sldId id="519" r:id="rId19"/>
    <p:sldId id="516" r:id="rId20"/>
    <p:sldId id="517" r:id="rId21"/>
    <p:sldId id="518" r:id="rId22"/>
    <p:sldId id="502" r:id="rId23"/>
    <p:sldId id="497" r:id="rId24"/>
    <p:sldId id="491" r:id="rId25"/>
    <p:sldId id="482" r:id="rId26"/>
    <p:sldId id="503" r:id="rId27"/>
    <p:sldId id="484" r:id="rId28"/>
    <p:sldId id="485" r:id="rId29"/>
    <p:sldId id="486" r:id="rId30"/>
    <p:sldId id="500" r:id="rId31"/>
    <p:sldId id="488" r:id="rId32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FF3300"/>
    <a:srgbClr val="000000"/>
    <a:srgbClr val="FFFFFF"/>
    <a:srgbClr val="660033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7229" autoAdjust="0"/>
  </p:normalViewPr>
  <p:slideViewPr>
    <p:cSldViewPr snapToGrid="0">
      <p:cViewPr varScale="1">
        <p:scale>
          <a:sx n="61" d="100"/>
          <a:sy n="61" d="100"/>
        </p:scale>
        <p:origin x="9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e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emf"/><Relationship Id="rId1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0" Type="http://schemas.openxmlformats.org/officeDocument/2006/relationships/image" Target="../media/image118.wmf"/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image" Target="../media/image127.emf"/><Relationship Id="rId7" Type="http://schemas.openxmlformats.org/officeDocument/2006/relationships/image" Target="../media/image126.e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4" Type="http://schemas.openxmlformats.org/officeDocument/2006/relationships/image" Target="../media/image133.emf"/><Relationship Id="rId13" Type="http://schemas.openxmlformats.org/officeDocument/2006/relationships/image" Target="../media/image132.emf"/><Relationship Id="rId12" Type="http://schemas.openxmlformats.org/officeDocument/2006/relationships/image" Target="../media/image131.emf"/><Relationship Id="rId11" Type="http://schemas.openxmlformats.org/officeDocument/2006/relationships/image" Target="../media/image130.wmf"/><Relationship Id="rId10" Type="http://schemas.openxmlformats.org/officeDocument/2006/relationships/image" Target="../media/image129.emf"/><Relationship Id="rId1" Type="http://schemas.openxmlformats.org/officeDocument/2006/relationships/image" Target="../media/image1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3" Type="http://schemas.openxmlformats.org/officeDocument/2006/relationships/image" Target="../media/image43.wmf"/><Relationship Id="rId22" Type="http://schemas.openxmlformats.org/officeDocument/2006/relationships/image" Target="../media/image42.wmf"/><Relationship Id="rId21" Type="http://schemas.openxmlformats.org/officeDocument/2006/relationships/image" Target="../media/image27.wmf"/><Relationship Id="rId20" Type="http://schemas.openxmlformats.org/officeDocument/2006/relationships/image" Target="../media/image28.wmf"/><Relationship Id="rId2" Type="http://schemas.openxmlformats.org/officeDocument/2006/relationships/image" Target="../media/image31.wmf"/><Relationship Id="rId19" Type="http://schemas.openxmlformats.org/officeDocument/2006/relationships/image" Target="../media/image26.wmf"/><Relationship Id="rId18" Type="http://schemas.openxmlformats.org/officeDocument/2006/relationships/image" Target="../media/image25.wmf"/><Relationship Id="rId17" Type="http://schemas.openxmlformats.org/officeDocument/2006/relationships/image" Target="../media/image24.wmf"/><Relationship Id="rId16" Type="http://schemas.openxmlformats.org/officeDocument/2006/relationships/image" Target="../media/image18.wmf"/><Relationship Id="rId15" Type="http://schemas.openxmlformats.org/officeDocument/2006/relationships/image" Target="../media/image17.wmf"/><Relationship Id="rId14" Type="http://schemas.openxmlformats.org/officeDocument/2006/relationships/image" Target="../media/image16.wmf"/><Relationship Id="rId13" Type="http://schemas.openxmlformats.org/officeDocument/2006/relationships/image" Target="../media/image15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emf"/><Relationship Id="rId8" Type="http://schemas.openxmlformats.org/officeDocument/2006/relationships/image" Target="../media/image60.wmf"/><Relationship Id="rId7" Type="http://schemas.openxmlformats.org/officeDocument/2006/relationships/image" Target="../media/image59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3" Type="http://schemas.openxmlformats.org/officeDocument/2006/relationships/image" Target="../media/image74.emf"/><Relationship Id="rId12" Type="http://schemas.openxmlformats.org/officeDocument/2006/relationships/image" Target="../media/image7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68.w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B9A454-D93F-426D-AB60-50F502F925CF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wrap="square" lIns="99041" tIns="49520" rIns="99041" bIns="49520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E085C7B5-F713-41B7-BF48-170298EF226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4DE5AD-9784-4132-A2F8-2D664660A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4C3EA7-78A6-4A0B-B196-3250B1C47141}" type="slidenum">
              <a:rPr lang="en-US" altLang="zh-CN" sz="1300"/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3300"/>
                </a:solidFill>
              </a:rPr>
              <a:t>以静电平衡为前提</a:t>
            </a:r>
            <a:endParaRPr lang="zh-CN" altLang="en-US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关键在于接地！全部零电势。电场和电势都不随外界电场影响。</a:t>
            </a:r>
            <a:endParaRPr lang="zh-CN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44201C-55D2-40FF-8A52-2C647A66BDAB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4363EC-5B5C-4C9A-B9EF-8BA62BB47B59}" type="slidenum">
              <a:rPr lang="en-US" altLang="zh-CN" sz="1300"/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3000" b="1">
                <a:solidFill>
                  <a:srgbClr val="003300"/>
                </a:solidFill>
                <a:ea typeface="楷体_GB2312" pitchFamily="49" charset="-122"/>
              </a:rPr>
              <a:t>传输微弱信号的导线中常用金属壳或金属网作静电屏蔽。</a:t>
            </a:r>
            <a:endParaRPr lang="zh-CN" altLang="en-US" sz="3000" b="1">
              <a:solidFill>
                <a:srgbClr val="003300"/>
              </a:solidFill>
              <a:ea typeface="楷体_GB2312" pitchFamily="49" charset="-122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下图是澳洲冒险家完成的，</a:t>
            </a:r>
            <a:r>
              <a:rPr lang="en-US" altLang="zh-CN" smtClean="0"/>
              <a:t>50</a:t>
            </a:r>
            <a:r>
              <a:rPr lang="zh-CN" altLang="en-US" smtClean="0"/>
              <a:t>万伏电压流过身体时照片。在这张照片里他模仿了著名雕像思考者的动作。在感叹他的勇敢和具有冒险精神的时候。我们不禁会问。为什么他没事呢？这里涉及到了一个基本的电学知识</a:t>
            </a:r>
            <a:r>
              <a:rPr lang="en-US" altLang="zh-CN" smtClean="0"/>
              <a:t>——</a:t>
            </a:r>
            <a:r>
              <a:rPr lang="zh-CN" altLang="en-US" smtClean="0"/>
              <a:t>静电平衡。那位冒险家身穿金属丝制的衣服，头上带的金属头盔。那样外壳就保护了他不受电击。当然他的这一实验还是很危险的。如果他身上的金属衣服包裹的不掩严实的话，他也会有一定得危险。当然最主要的是说是一回事，真的去做就是另外一回事了。这个实验由于涉及到高压。因此还是十分危险的，请不要模仿。</a:t>
            </a:r>
            <a:endParaRPr lang="zh-CN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625475-8158-4C3A-BCB6-745DF3F8BE0B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F66C1A-3E6E-434D-88C9-36D3CCC1FB93}" type="slidenum">
              <a:rPr lang="en-US" altLang="zh-CN" sz="1300"/>
            </a:fld>
            <a:endParaRPr lang="en-US" altLang="zh-CN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7660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225" indent="-2254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2857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2915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726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2240" indent="-225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3BA8AF-1C9D-4F19-AC9B-788B3637B38C}" type="slidenum">
              <a:rPr lang="en-US" altLang="zh-CN" sz="1300"/>
            </a:fld>
            <a:endParaRPr lang="en-US" altLang="zh-CN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绒毛、木屑、</a:t>
            </a:r>
            <a:r>
              <a:rPr lang="zh-CN" altLang="en-US" b="1" dirty="0" smtClean="0">
                <a:cs typeface="Times New Roman" panose="02020603050405020304" pitchFamily="18" charset="0"/>
              </a:rPr>
              <a:t>云母等等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使用微波来烹饪食物的方法是首先由任职雷神公司的培西</a:t>
            </a:r>
            <a:r>
              <a:rPr lang="en-US" altLang="zh-CN" dirty="0" smtClean="0"/>
              <a:t>·</a:t>
            </a:r>
            <a:r>
              <a:rPr lang="zh-CN" altLang="en-US" dirty="0" smtClean="0"/>
              <a:t>史宾赛想到的，培西</a:t>
            </a:r>
            <a:r>
              <a:rPr lang="en-US" altLang="zh-CN" dirty="0" smtClean="0"/>
              <a:t>·</a:t>
            </a:r>
            <a:r>
              <a:rPr lang="zh-CN" altLang="en-US" dirty="0" smtClean="0"/>
              <a:t>史宾赛过去为公司建造雷达设备的磁电管。一天他在一个启动的雷达设备上工作时，突然发觉自己放在口袋里的花生巧克力融化了。经培西</a:t>
            </a:r>
            <a:r>
              <a:rPr lang="en-US" altLang="zh-CN" dirty="0" smtClean="0"/>
              <a:t>·</a:t>
            </a:r>
            <a:r>
              <a:rPr lang="zh-CN" altLang="en-US" dirty="0" smtClean="0"/>
              <a:t>史宾赛的思索和研究，发现他的巧克力是被微波所融化，所以认为磁控管也能用来烹饪。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如果一些物体（比如液态水）含有电极性分子并且这些分子可自由震荡，那么它们可被微波炉加热。当这些物体被置于微波传播空间中，在微波高频振荡（微波炉常采用 </a:t>
            </a:r>
            <a:r>
              <a:rPr lang="en-US" altLang="zh-CN" dirty="0" smtClean="0"/>
              <a:t>2.45 GHz </a:t>
            </a:r>
            <a:r>
              <a:rPr lang="zh-CN" altLang="en-US" dirty="0" smtClean="0"/>
              <a:t>的微波）的电磁场作用下，物体中的电极性分子（尤其是水分子，可强烈地对微波作出响应）的方向会随振荡电场一起振动，一个分子的固有电磁场被改变并影响邻近分子，于是分子的振动便在分子之间传递开去，分子振动就是内能，增加内能就是加热，微波能令物质中的内能增加，也即是能令物质加热。虽然非电极性分子也会因电场产生一些位移极化，但这本身对内能几乎没有贡献。有的食物本身就有自由的电极性分子，因此可以被微波直接加热；其他食物只要与水均匀混合，也可以通过水间接地被微波加热。另外，有说微波加热是分子共振的结果，这是错误的，水分子的共振频率为</a:t>
            </a:r>
            <a:r>
              <a:rPr lang="en-US" altLang="zh-CN" dirty="0" smtClean="0"/>
              <a:t>1THz</a:t>
            </a:r>
            <a:r>
              <a:rPr lang="zh-CN" altLang="en-US" dirty="0" smtClean="0"/>
              <a:t>以上。</a:t>
            </a:r>
            <a:r>
              <a:rPr lang="en-US" altLang="zh-CN" dirty="0" smtClean="0"/>
              <a:t>[2]</a:t>
            </a:r>
            <a:endParaRPr lang="en-US" altLang="zh-CN" dirty="0" smtClean="0"/>
          </a:p>
          <a:p>
            <a:r>
              <a:rPr lang="zh-CN" altLang="en-US" dirty="0" smtClean="0"/>
              <a:t>有些情况下，微波加热可以做到由内而外，也即内部温升比表面快。例如内部有较多水份而表面较干，这样内部如热就会较表面快；又例如内部的热容量比表面低，内部温升就自然快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。但并不是所有食物被微波加热时都有此情况出现。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1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047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6C82D2-1B4A-45B9-B324-ACEB10670B69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  <a:cs typeface="Times New Roman" panose="02020603050405020304" pitchFamily="18" charset="0"/>
              </a:rPr>
              <a:t>绒毛、木屑、</a:t>
            </a:r>
            <a:r>
              <a:rPr lang="zh-CN" altLang="en-US" b="1" smtClean="0">
                <a:cs typeface="Times New Roman" panose="02020603050405020304" pitchFamily="18" charset="0"/>
              </a:rPr>
              <a:t>云母等等</a:t>
            </a:r>
            <a:endParaRPr lang="zh-CN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1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047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21C9C2-50ED-4F09-B31E-678C8F4D0903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1045" indent="-2851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7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565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130" indent="-2273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047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482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165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3510" indent="-22733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035B9A-CB8C-4597-AE57-BDFF76516372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790575"/>
            <a:ext cx="5057775" cy="3792538"/>
          </a:xfrm>
          <a:solidFill>
            <a:srgbClr val="FFFFFF"/>
          </a:solidFill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133" y="4899149"/>
            <a:ext cx="5199040" cy="45837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987C-122B-4F80-A636-611ABEFB17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30D5C-AF01-4DD7-BC56-D857C667FE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21902-7D0F-49F8-8275-5370B707CC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EC3C13E9-AE92-4F22-B29F-B8448DC13A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BF92-D8B4-40C7-8E51-FD138C1AB1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8F6D-B22E-4763-9D8C-34AA31DE5F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E8D05-827F-4C43-A02E-47C18438DD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53FD1-7565-407D-940C-8BA20114D7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793C6-7CAD-4260-9781-0FF62FC2C8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D445-D1EB-40F5-8DE7-189F7FF598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F52DD-1EBB-4383-AD12-82EC5AE37C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4E2C1-D6CA-4014-A718-760AE3BACC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04171-0C39-4B0D-BA32-9319A889C8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F5A6E-E77C-4B5C-93BF-76F9A2EE4C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CECFA-8164-4C4C-A469-6A67F71A8C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CFEFB99-9AC9-46CD-9A77-7082D3568D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1DF42-C310-498C-8504-9D7642CD7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59A1-D815-4C6D-8468-B3B69E2966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2CEF-85D8-42B4-BEF0-E17FFC2A4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1DD7-DEB5-4B86-99F1-7DBAFD5DE7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0726-BDCA-4C35-884B-4DFB5AB7E4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3A867-387B-44D4-A8F7-95231A4FAF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C485-B5D5-47BF-87CA-551FD19A5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6D465-F080-4032-81A6-EFE983FF32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01A67-AA85-4552-987C-3A56410ADB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508F2-FE6E-4485-ACC9-26968A378C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68507-5343-4080-80ED-05104B1673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179DE-5B1C-41CC-B291-D942A240514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1D52-9BD0-4F17-8063-BD6152F51D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CCB0F-A041-4C36-AED8-D5B66446583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8297D-DC85-4B89-BED6-2692C0D02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B68F9-8C16-499E-93A9-62881622515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27DEB-E5CA-4753-859B-4CD7CF28F7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9C9CE-1C0E-491C-97EA-1C0A296D012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DF538-4CFF-4A73-A35F-C56849BF08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D2FF-88A6-4F86-9CD6-879B14480E1F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E72B-1DD3-4C38-BCEC-D2ADF0962A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4CBC-79C6-4A20-B3E7-C669DC49D408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CEB7-9F57-4B48-BB9C-29DD59A6B6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5B41B-E8B5-4147-AC19-4BE0793D03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0980-C997-4C9E-B2B6-10A97EDF7465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A9BD8-FA4B-4F76-938B-BC2612D3E1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8D66-6020-441F-904D-7328F1978602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73806-1B66-41F3-8283-66C2FD03EA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92CDC-2093-4ED8-8959-D117507C54E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33F-CD4A-4CC9-96EB-6C4EF3270C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8B60-320C-47EE-8B82-BA3AD58AA97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28495-248E-4EF5-96FB-A9EE87BCB6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ABE7-9C3C-4FF7-AEA5-DF748C347EB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5A9CD-6387-449B-9F0A-9ACD358B91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AB79-7CF6-4F9E-978D-C8425EBB7C09}" type="datetime1">
              <a:rPr lang="zh-CN" altLang="en-US"/>
            </a:fld>
            <a:endParaRPr lang="zh-CN" alt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B251-E41C-4CD4-AE60-CCE90DC7FF64}" type="slidenum">
              <a:rPr lang="zh-CN" altLang="en-US"/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2F25-891B-480F-B233-92A1B1B141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7A66E-7783-403F-9B3F-D639067D5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FAF6-C78C-421B-B72B-50CB15FCCF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F0745-37CA-415A-BAF4-F7703E7B37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9A9D2-A4F0-47A5-AF1B-4E10C81602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6B4C1-592C-4F70-BB6E-57A68A2902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3C02D-4B37-40EF-A693-123F363D1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38EC4-2CD4-4B82-9152-7D19332628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AC7E4-AD75-433D-BDC3-12E1274B0E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ED77F-C6A8-499B-8B29-303FDAB9C3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42FB-52F0-4F50-A2D1-778911F9DB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37FE-082D-453A-BF66-DDEDB8E4BD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4899B-CEE2-4EA1-9315-FCB33602E3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67B0C-2649-42AB-9D0E-6CD37AAD71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01BC7-944E-4907-91AC-267E881248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EE6AA-A5BE-4DAE-91D5-72F4F80595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7388-0B06-4C6B-9E56-A2384E14E0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3785C21E-9FF8-4050-A480-A7ED0CB2B648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9444C4CC-1176-4978-8AAE-241A6C8667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spcBef>
                <a:spcPct val="50000"/>
              </a:spcBef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fontAlgn="base" hangingPunct="1">
              <a:spcBef>
                <a:spcPct val="50000"/>
              </a:spcBef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AFA61809-9609-4E6D-B605-24670D86620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575EA6-5F8C-4FAA-B219-BDFFD744297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15DB43B-F51F-4EB4-B89C-56099C5973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50000">
              <a:schemeClr val="bg1"/>
            </a:gs>
            <a:gs pos="100000">
              <a:srgbClr val="00B05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AE8DA3-0FBE-438A-AF18-9D2C175057F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>
    <p:comb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9" Type="http://schemas.openxmlformats.org/officeDocument/2006/relationships/notesSlide" Target="../notesSlides/notesSlide6.xml"/><Relationship Id="rId48" Type="http://schemas.openxmlformats.org/officeDocument/2006/relationships/vmlDrawing" Target="../drawings/vmlDrawing5.vml"/><Relationship Id="rId47" Type="http://schemas.openxmlformats.org/officeDocument/2006/relationships/slideLayout" Target="../slideLayouts/slideLayout18.xml"/><Relationship Id="rId46" Type="http://schemas.openxmlformats.org/officeDocument/2006/relationships/image" Target="../media/image43.wmf"/><Relationship Id="rId45" Type="http://schemas.openxmlformats.org/officeDocument/2006/relationships/oleObject" Target="../embeddings/oleObject47.bin"/><Relationship Id="rId44" Type="http://schemas.openxmlformats.org/officeDocument/2006/relationships/image" Target="../media/image42.wmf"/><Relationship Id="rId43" Type="http://schemas.openxmlformats.org/officeDocument/2006/relationships/oleObject" Target="../embeddings/oleObject46.bin"/><Relationship Id="rId42" Type="http://schemas.openxmlformats.org/officeDocument/2006/relationships/image" Target="../media/image27.wmf"/><Relationship Id="rId41" Type="http://schemas.openxmlformats.org/officeDocument/2006/relationships/oleObject" Target="../embeddings/oleObject45.bin"/><Relationship Id="rId40" Type="http://schemas.openxmlformats.org/officeDocument/2006/relationships/image" Target="../media/image28.wmf"/><Relationship Id="rId4" Type="http://schemas.openxmlformats.org/officeDocument/2006/relationships/image" Target="../media/image31.wmf"/><Relationship Id="rId39" Type="http://schemas.openxmlformats.org/officeDocument/2006/relationships/oleObject" Target="../embeddings/oleObject44.bin"/><Relationship Id="rId38" Type="http://schemas.openxmlformats.org/officeDocument/2006/relationships/image" Target="../media/image26.wmf"/><Relationship Id="rId37" Type="http://schemas.openxmlformats.org/officeDocument/2006/relationships/oleObject" Target="../embeddings/oleObject43.bin"/><Relationship Id="rId36" Type="http://schemas.openxmlformats.org/officeDocument/2006/relationships/image" Target="../media/image25.wmf"/><Relationship Id="rId35" Type="http://schemas.openxmlformats.org/officeDocument/2006/relationships/oleObject" Target="../embeddings/oleObject42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41.bin"/><Relationship Id="rId32" Type="http://schemas.openxmlformats.org/officeDocument/2006/relationships/image" Target="../media/image18.wmf"/><Relationship Id="rId31" Type="http://schemas.openxmlformats.org/officeDocument/2006/relationships/oleObject" Target="../embeddings/oleObject40.bin"/><Relationship Id="rId30" Type="http://schemas.openxmlformats.org/officeDocument/2006/relationships/image" Target="../media/image17.wmf"/><Relationship Id="rId3" Type="http://schemas.openxmlformats.org/officeDocument/2006/relationships/oleObject" Target="../embeddings/oleObject26.bin"/><Relationship Id="rId29" Type="http://schemas.openxmlformats.org/officeDocument/2006/relationships/oleObject" Target="../embeddings/oleObject39.bin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38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37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9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44.e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6.e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8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53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61.e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59.e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74.e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73.w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75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1.e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3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6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90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4.GIF"/><Relationship Id="rId3" Type="http://schemas.openxmlformats.org/officeDocument/2006/relationships/image" Target="../media/image103.jpeg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07.jpeg"/><Relationship Id="rId3" Type="http://schemas.openxmlformats.org/officeDocument/2006/relationships/image" Target="../media/image106.jpeg"/><Relationship Id="rId2" Type="http://schemas.openxmlformats.org/officeDocument/2006/relationships/image" Target="../media/image105.emf"/><Relationship Id="rId1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08.wmf"/><Relationship Id="rId1" Type="http://schemas.openxmlformats.org/officeDocument/2006/relationships/control" Target="../activeX/activeX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0.bin"/><Relationship Id="rId25" Type="http://schemas.openxmlformats.org/officeDocument/2006/relationships/vmlDrawing" Target="../drawings/vmlDrawing16.vml"/><Relationship Id="rId24" Type="http://schemas.openxmlformats.org/officeDocument/2006/relationships/slideLayout" Target="../slideLayouts/slideLayout29.xml"/><Relationship Id="rId23" Type="http://schemas.openxmlformats.org/officeDocument/2006/relationships/image" Target="../media/image118.wmf"/><Relationship Id="rId22" Type="http://schemas.openxmlformats.org/officeDocument/2006/relationships/oleObject" Target="../embeddings/oleObject121.bin"/><Relationship Id="rId21" Type="http://schemas.openxmlformats.org/officeDocument/2006/relationships/oleObject" Target="../embeddings/oleObject120.bin"/><Relationship Id="rId20" Type="http://schemas.openxmlformats.org/officeDocument/2006/relationships/oleObject" Target="../embeddings/oleObject119.bin"/><Relationship Id="rId2" Type="http://schemas.openxmlformats.org/officeDocument/2006/relationships/image" Target="../media/image109.wmf"/><Relationship Id="rId19" Type="http://schemas.openxmlformats.org/officeDocument/2006/relationships/image" Target="../media/image117.wmf"/><Relationship Id="rId18" Type="http://schemas.openxmlformats.org/officeDocument/2006/relationships/oleObject" Target="../embeddings/oleObject118.bin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17.bin"/><Relationship Id="rId15" Type="http://schemas.openxmlformats.org/officeDocument/2006/relationships/image" Target="../media/image115.wmf"/><Relationship Id="rId14" Type="http://schemas.openxmlformats.org/officeDocument/2006/relationships/oleObject" Target="../embeddings/oleObject116.bin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25.bin"/><Relationship Id="rId7" Type="http://schemas.openxmlformats.org/officeDocument/2006/relationships/image" Target="../media/image122.wmf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23.bin"/><Relationship Id="rId35" Type="http://schemas.openxmlformats.org/officeDocument/2006/relationships/vmlDrawing" Target="../drawings/vmlDrawing17.vml"/><Relationship Id="rId34" Type="http://schemas.openxmlformats.org/officeDocument/2006/relationships/slideLayout" Target="../slideLayouts/slideLayout29.xml"/><Relationship Id="rId33" Type="http://schemas.openxmlformats.org/officeDocument/2006/relationships/image" Target="../media/image133.emf"/><Relationship Id="rId32" Type="http://schemas.openxmlformats.org/officeDocument/2006/relationships/oleObject" Target="../embeddings/oleObject139.bin"/><Relationship Id="rId31" Type="http://schemas.openxmlformats.org/officeDocument/2006/relationships/image" Target="../media/image132.emf"/><Relationship Id="rId30" Type="http://schemas.openxmlformats.org/officeDocument/2006/relationships/oleObject" Target="../embeddings/oleObject138.bin"/><Relationship Id="rId3" Type="http://schemas.openxmlformats.org/officeDocument/2006/relationships/image" Target="../media/image120.emf"/><Relationship Id="rId29" Type="http://schemas.openxmlformats.org/officeDocument/2006/relationships/image" Target="../media/image131.emf"/><Relationship Id="rId28" Type="http://schemas.openxmlformats.org/officeDocument/2006/relationships/oleObject" Target="../embeddings/oleObject137.bin"/><Relationship Id="rId27" Type="http://schemas.openxmlformats.org/officeDocument/2006/relationships/oleObject" Target="../embeddings/oleObject136.bin"/><Relationship Id="rId26" Type="http://schemas.openxmlformats.org/officeDocument/2006/relationships/oleObject" Target="../embeddings/oleObject135.bin"/><Relationship Id="rId25" Type="http://schemas.openxmlformats.org/officeDocument/2006/relationships/image" Target="../media/image130.wmf"/><Relationship Id="rId24" Type="http://schemas.openxmlformats.org/officeDocument/2006/relationships/oleObject" Target="../embeddings/oleObject134.bin"/><Relationship Id="rId23" Type="http://schemas.openxmlformats.org/officeDocument/2006/relationships/image" Target="../media/image129.emf"/><Relationship Id="rId22" Type="http://schemas.openxmlformats.org/officeDocument/2006/relationships/oleObject" Target="../embeddings/oleObject133.bin"/><Relationship Id="rId21" Type="http://schemas.openxmlformats.org/officeDocument/2006/relationships/image" Target="../media/image128.emf"/><Relationship Id="rId20" Type="http://schemas.openxmlformats.org/officeDocument/2006/relationships/oleObject" Target="../embeddings/oleObject132.bin"/><Relationship Id="rId2" Type="http://schemas.openxmlformats.org/officeDocument/2006/relationships/oleObject" Target="../embeddings/oleObject122.bin"/><Relationship Id="rId19" Type="http://schemas.openxmlformats.org/officeDocument/2006/relationships/image" Target="../media/image127.emf"/><Relationship Id="rId18" Type="http://schemas.openxmlformats.org/officeDocument/2006/relationships/oleObject" Target="../embeddings/oleObject131.bin"/><Relationship Id="rId17" Type="http://schemas.openxmlformats.org/officeDocument/2006/relationships/image" Target="../media/image126.emf"/><Relationship Id="rId16" Type="http://schemas.openxmlformats.org/officeDocument/2006/relationships/oleObject" Target="../embeddings/oleObject130.bin"/><Relationship Id="rId15" Type="http://schemas.openxmlformats.org/officeDocument/2006/relationships/oleObject" Target="../embeddings/oleObject129.bin"/><Relationship Id="rId14" Type="http://schemas.openxmlformats.org/officeDocument/2006/relationships/oleObject" Target="../embeddings/oleObject128.bin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27.bin"/><Relationship Id="rId11" Type="http://schemas.openxmlformats.org/officeDocument/2006/relationships/image" Target="../media/image124.emf"/><Relationship Id="rId10" Type="http://schemas.openxmlformats.org/officeDocument/2006/relationships/oleObject" Target="../embeddings/oleObject126.bin"/><Relationship Id="rId1" Type="http://schemas.openxmlformats.org/officeDocument/2006/relationships/image" Target="../media/image119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image" Target="../media/image137.jpeg"/><Relationship Id="rId7" Type="http://schemas.openxmlformats.org/officeDocument/2006/relationships/image" Target="../media/image136.jpeg"/><Relationship Id="rId6" Type="http://schemas.openxmlformats.org/officeDocument/2006/relationships/image" Target="../media/image135.jpeg"/><Relationship Id="rId5" Type="http://schemas.openxmlformats.org/officeDocument/2006/relationships/image" Target="../media/image134.png"/><Relationship Id="rId4" Type="http://schemas.openxmlformats.org/officeDocument/2006/relationships/image" Target="../media/image104.GIF"/><Relationship Id="rId3" Type="http://schemas.openxmlformats.org/officeDocument/2006/relationships/image" Target="../media/image103.jpeg"/><Relationship Id="rId2" Type="http://schemas.openxmlformats.org/officeDocument/2006/relationships/image" Target="../media/image102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3.jpeg"/><Relationship Id="rId3" Type="http://schemas.openxmlformats.org/officeDocument/2006/relationships/tags" Target="../tags/tag2.xml"/><Relationship Id="rId2" Type="http://schemas.openxmlformats.org/officeDocument/2006/relationships/image" Target="../media/image12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33" Type="http://schemas.openxmlformats.org/officeDocument/2006/relationships/notesSlide" Target="../notesSlides/notesSlide5.xml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2"/>
          <p:cNvSpPr txBox="1">
            <a:spLocks noChangeArrowheads="1"/>
          </p:cNvSpPr>
          <p:nvPr/>
        </p:nvSpPr>
        <p:spPr bwMode="auto">
          <a:xfrm>
            <a:off x="1227138" y="2352675"/>
            <a:ext cx="6667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作业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32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页：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6-T16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T18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B9A1DA-2A73-410B-9730-DCA7C5A9F09A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333375" y="2209800"/>
            <a:ext cx="43481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②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第二板接地</a:t>
            </a:r>
            <a:endParaRPr kumimoji="1" lang="zh-CN" altLang="en-US" sz="2800" b="1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2767013" y="2190750"/>
            <a:ext cx="61007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强制电势为零，电势改变，导致电场、电荷重新分布</a:t>
            </a:r>
            <a:endParaRPr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  <p:graphicFrame>
        <p:nvGraphicFramePr>
          <p:cNvPr id="14401" name="Object 2"/>
          <p:cNvGraphicFramePr>
            <a:graphicFrameLocks noChangeAspect="1"/>
          </p:cNvGraphicFramePr>
          <p:nvPr/>
        </p:nvGraphicFramePr>
        <p:xfrm>
          <a:off x="5632450" y="26289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公式" r:id="rId1" imgW="914400" imgH="419100" progId="Equation.3">
                  <p:embed/>
                </p:oleObj>
              </mc:Choice>
              <mc:Fallback>
                <p:oleObj name="公式" r:id="rId1" imgW="914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628900"/>
                        <a:ext cx="990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2562225" y="33115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同理可得：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4403" name="Object 3"/>
          <p:cNvGraphicFramePr>
            <a:graphicFrameLocks noChangeAspect="1"/>
          </p:cNvGraphicFramePr>
          <p:nvPr/>
        </p:nvGraphicFramePr>
        <p:xfrm>
          <a:off x="4695825" y="3159125"/>
          <a:ext cx="16906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4" name="公式" r:id="rId3" imgW="1688465" imgH="812165" progId="Equation.3">
                  <p:embed/>
                </p:oleObj>
              </mc:Choice>
              <mc:Fallback>
                <p:oleObj name="公式" r:id="rId3" imgW="1688465" imgH="812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159125"/>
                        <a:ext cx="16906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4" name="Object 4"/>
          <p:cNvGraphicFramePr>
            <a:graphicFrameLocks noChangeAspect="1"/>
          </p:cNvGraphicFramePr>
          <p:nvPr/>
        </p:nvGraphicFramePr>
        <p:xfrm>
          <a:off x="4794250" y="3990975"/>
          <a:ext cx="1598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5" name="公式" r:id="rId5" imgW="1600200" imgH="419100" progId="Equation.3">
                  <p:embed/>
                </p:oleObj>
              </mc:Choice>
              <mc:Fallback>
                <p:oleObj name="公式" r:id="rId5" imgW="160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3990975"/>
                        <a:ext cx="15986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5" name="Object 5"/>
          <p:cNvGraphicFramePr>
            <a:graphicFrameLocks noChangeAspect="1"/>
          </p:cNvGraphicFramePr>
          <p:nvPr/>
        </p:nvGraphicFramePr>
        <p:xfrm>
          <a:off x="4202113" y="4524375"/>
          <a:ext cx="22590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6" name="公式" r:id="rId7" imgW="2260600" imgH="419100" progId="Equation.3">
                  <p:embed/>
                </p:oleObj>
              </mc:Choice>
              <mc:Fallback>
                <p:oleObj name="公式" r:id="rId7" imgW="2260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4524375"/>
                        <a:ext cx="22590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6" name="AutoShape 70"/>
          <p:cNvSpPr/>
          <p:nvPr/>
        </p:nvSpPr>
        <p:spPr bwMode="auto">
          <a:xfrm>
            <a:off x="6584950" y="3570288"/>
            <a:ext cx="315913" cy="1157287"/>
          </a:xfrm>
          <a:prstGeom prst="rightBrace">
            <a:avLst>
              <a:gd name="adj1" fmla="val 30528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6981825" y="3873500"/>
            <a:ext cx="21621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联立求解：</a:t>
            </a:r>
            <a:endParaRPr kumimoji="1" lang="zh-CN" altLang="en-US" sz="28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408" name="Object 6"/>
          <p:cNvGraphicFramePr>
            <a:graphicFrameLocks noChangeAspect="1"/>
          </p:cNvGraphicFramePr>
          <p:nvPr/>
        </p:nvGraphicFramePr>
        <p:xfrm>
          <a:off x="3376613" y="5264150"/>
          <a:ext cx="900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7" name="公式" r:id="rId9" imgW="901065" imgH="419100" progId="Equation.3">
                  <p:embed/>
                </p:oleObj>
              </mc:Choice>
              <mc:Fallback>
                <p:oleObj name="公式" r:id="rId9" imgW="901065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5264150"/>
                        <a:ext cx="900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9" name="Object 7"/>
          <p:cNvGraphicFramePr>
            <a:graphicFrameLocks noChangeAspect="1"/>
          </p:cNvGraphicFramePr>
          <p:nvPr/>
        </p:nvGraphicFramePr>
        <p:xfrm>
          <a:off x="4467225" y="5026025"/>
          <a:ext cx="10302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8" name="公式" r:id="rId11" imgW="1028065" imgH="812165" progId="Equation.3">
                  <p:embed/>
                </p:oleObj>
              </mc:Choice>
              <mc:Fallback>
                <p:oleObj name="公式" r:id="rId11" imgW="1028065" imgH="8121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5026025"/>
                        <a:ext cx="10302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8"/>
          <p:cNvGraphicFramePr>
            <a:graphicFrameLocks noChangeAspect="1"/>
          </p:cNvGraphicFramePr>
          <p:nvPr/>
        </p:nvGraphicFramePr>
        <p:xfrm>
          <a:off x="5630863" y="5021263"/>
          <a:ext cx="12684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公式" r:id="rId13" imgW="1269365" imgH="812165" progId="Equation.3">
                  <p:embed/>
                </p:oleObj>
              </mc:Choice>
              <mc:Fallback>
                <p:oleObj name="公式" r:id="rId13" imgW="1269365" imgH="8121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021263"/>
                        <a:ext cx="12684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1" name="Object 9"/>
          <p:cNvGraphicFramePr/>
          <p:nvPr/>
        </p:nvGraphicFramePr>
        <p:xfrm>
          <a:off x="3349625" y="5824538"/>
          <a:ext cx="36068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0" name="公式" r:id="rId15" imgW="3606800" imgH="901700" progId="Equation.3">
                  <p:embed/>
                </p:oleObj>
              </mc:Choice>
              <mc:Fallback>
                <p:oleObj name="公式" r:id="rId15" imgW="3606800" imgH="9017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824538"/>
                        <a:ext cx="36068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1066800" y="457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解得：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4434" name="Object 10"/>
          <p:cNvGraphicFramePr>
            <a:graphicFrameLocks noChangeAspect="1"/>
          </p:cNvGraphicFramePr>
          <p:nvPr/>
        </p:nvGraphicFramePr>
        <p:xfrm>
          <a:off x="2667000" y="304800"/>
          <a:ext cx="18780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公式" r:id="rId17" imgW="1879600" imgH="812800" progId="Equation.3">
                  <p:embed/>
                </p:oleObj>
              </mc:Choice>
              <mc:Fallback>
                <p:oleObj name="公式" r:id="rId17" imgW="1879600" imgH="812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18780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5" name="Object 11"/>
          <p:cNvGraphicFramePr>
            <a:graphicFrameLocks noChangeAspect="1"/>
          </p:cNvGraphicFramePr>
          <p:nvPr/>
        </p:nvGraphicFramePr>
        <p:xfrm>
          <a:off x="5135563" y="342900"/>
          <a:ext cx="1397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公式" r:id="rId19" imgW="1397000" imgH="749300" progId="Equation.3">
                  <p:embed/>
                </p:oleObj>
              </mc:Choice>
              <mc:Fallback>
                <p:oleObj name="公式" r:id="rId19" imgW="1397000" imgH="749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42900"/>
                        <a:ext cx="1397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6" name="Object 12"/>
          <p:cNvGraphicFramePr>
            <a:graphicFrameLocks noChangeAspect="1"/>
          </p:cNvGraphicFramePr>
          <p:nvPr/>
        </p:nvGraphicFramePr>
        <p:xfrm>
          <a:off x="7010400" y="342900"/>
          <a:ext cx="118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3" name="公式" r:id="rId21" imgW="1180465" imgH="812165" progId="Equation.3">
                  <p:embed/>
                </p:oleObj>
              </mc:Choice>
              <mc:Fallback>
                <p:oleObj name="公式" r:id="rId21" imgW="1180465" imgH="8121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2900"/>
                        <a:ext cx="118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7" name="Text Box 101"/>
          <p:cNvSpPr txBox="1">
            <a:spLocks noChangeArrowheads="1"/>
          </p:cNvSpPr>
          <p:nvPr/>
        </p:nvSpPr>
        <p:spPr bwMode="auto">
          <a:xfrm>
            <a:off x="177800" y="1298575"/>
            <a:ext cx="448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电场叠加求得</a:t>
            </a:r>
            <a:r>
              <a:rPr kumimoji="0"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kumimoji="0"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438" name="Object 13"/>
          <p:cNvGraphicFramePr>
            <a:graphicFrameLocks noChangeAspect="1"/>
          </p:cNvGraphicFramePr>
          <p:nvPr/>
        </p:nvGraphicFramePr>
        <p:xfrm>
          <a:off x="2662238" y="1200150"/>
          <a:ext cx="1660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4" name="Equation" r:id="rId23" imgW="837565" imgH="444500" progId="Equation.DSMT4">
                  <p:embed/>
                </p:oleObj>
              </mc:Choice>
              <mc:Fallback>
                <p:oleObj name="Equation" r:id="rId23" imgW="837565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200150"/>
                        <a:ext cx="16605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1"/>
          <p:cNvGrpSpPr/>
          <p:nvPr/>
        </p:nvGrpSpPr>
        <p:grpSpPr bwMode="auto">
          <a:xfrm>
            <a:off x="2019300" y="5715000"/>
            <a:ext cx="381000" cy="304800"/>
            <a:chOff x="1248" y="1968"/>
            <a:chExt cx="240" cy="192"/>
          </a:xfrm>
        </p:grpSpPr>
        <p:sp>
          <p:nvSpPr>
            <p:cNvPr id="37931" name="Line 122"/>
            <p:cNvSpPr>
              <a:spLocks noChangeShapeType="1"/>
            </p:cNvSpPr>
            <p:nvPr/>
          </p:nvSpPr>
          <p:spPr bwMode="auto">
            <a:xfrm>
              <a:off x="1248" y="196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Line 123"/>
            <p:cNvSpPr>
              <a:spLocks noChangeShapeType="1"/>
            </p:cNvSpPr>
            <p:nvPr/>
          </p:nvSpPr>
          <p:spPr bwMode="auto">
            <a:xfrm>
              <a:off x="1392" y="1968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Line 124"/>
            <p:cNvSpPr>
              <a:spLocks noChangeShapeType="1"/>
            </p:cNvSpPr>
            <p:nvPr/>
          </p:nvSpPr>
          <p:spPr bwMode="auto">
            <a:xfrm>
              <a:off x="1296" y="206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125"/>
            <p:cNvSpPr>
              <a:spLocks noChangeShapeType="1"/>
            </p:cNvSpPr>
            <p:nvPr/>
          </p:nvSpPr>
          <p:spPr bwMode="auto">
            <a:xfrm>
              <a:off x="1344" y="21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126"/>
            <p:cNvSpPr>
              <a:spLocks noChangeShapeType="1"/>
            </p:cNvSpPr>
            <p:nvPr/>
          </p:nvSpPr>
          <p:spPr bwMode="auto">
            <a:xfrm>
              <a:off x="1344" y="2160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3"/>
          <p:cNvGrpSpPr/>
          <p:nvPr/>
        </p:nvGrpSpPr>
        <p:grpSpPr bwMode="auto">
          <a:xfrm>
            <a:off x="266700" y="3198813"/>
            <a:ext cx="2166938" cy="3317875"/>
            <a:chOff x="168" y="2015"/>
            <a:chExt cx="1365" cy="2090"/>
          </a:xfrm>
        </p:grpSpPr>
        <p:grpSp>
          <p:nvGrpSpPr>
            <p:cNvPr id="37914" name="Group 128"/>
            <p:cNvGrpSpPr/>
            <p:nvPr/>
          </p:nvGrpSpPr>
          <p:grpSpPr bwMode="auto">
            <a:xfrm>
              <a:off x="168" y="2015"/>
              <a:ext cx="1345" cy="1704"/>
              <a:chOff x="168" y="2015"/>
              <a:chExt cx="1345" cy="1704"/>
            </a:xfrm>
          </p:grpSpPr>
          <p:sp>
            <p:nvSpPr>
              <p:cNvPr id="79907" name="Rectangle 108"/>
              <p:cNvSpPr>
                <a:spLocks noChangeArrowheads="1"/>
              </p:cNvSpPr>
              <p:nvPr/>
            </p:nvSpPr>
            <p:spPr bwMode="auto">
              <a:xfrm>
                <a:off x="404" y="2279"/>
                <a:ext cx="192" cy="1440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7918" name="Rectangle 109"/>
              <p:cNvSpPr>
                <a:spLocks noChangeArrowheads="1"/>
              </p:cNvSpPr>
              <p:nvPr/>
            </p:nvSpPr>
            <p:spPr bwMode="auto">
              <a:xfrm>
                <a:off x="1082" y="2279"/>
                <a:ext cx="192" cy="1440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rgbClr val="D60093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7919" name="Object 15"/>
              <p:cNvGraphicFramePr>
                <a:graphicFrameLocks noChangeAspect="1"/>
              </p:cNvGraphicFramePr>
              <p:nvPr/>
            </p:nvGraphicFramePr>
            <p:xfrm>
              <a:off x="203" y="2015"/>
              <a:ext cx="22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5" name="公式" r:id="rId25" imgW="355600" imgH="419100" progId="Equation.3">
                      <p:embed/>
                    </p:oleObj>
                  </mc:Choice>
                  <mc:Fallback>
                    <p:oleObj name="公式" r:id="rId25" imgW="355600" imgH="4191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" y="2015"/>
                            <a:ext cx="22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0" name="Object 16"/>
              <p:cNvGraphicFramePr>
                <a:graphicFrameLocks noChangeAspect="1"/>
              </p:cNvGraphicFramePr>
              <p:nvPr/>
            </p:nvGraphicFramePr>
            <p:xfrm>
              <a:off x="528" y="2034"/>
              <a:ext cx="23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6" name="公式" r:id="rId27" imgW="368300" imgH="419100" progId="Equation.3">
                      <p:embed/>
                    </p:oleObj>
                  </mc:Choice>
                  <mc:Fallback>
                    <p:oleObj name="公式" r:id="rId27" imgW="368300" imgH="4191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034"/>
                            <a:ext cx="23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1" name="Object 17"/>
              <p:cNvGraphicFramePr>
                <a:graphicFrameLocks noChangeAspect="1"/>
              </p:cNvGraphicFramePr>
              <p:nvPr/>
            </p:nvGraphicFramePr>
            <p:xfrm>
              <a:off x="912" y="2016"/>
              <a:ext cx="23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7" name="公式" r:id="rId29" imgW="368300" imgH="419100" progId="Equation.3">
                      <p:embed/>
                    </p:oleObj>
                  </mc:Choice>
                  <mc:Fallback>
                    <p:oleObj name="公式" r:id="rId29" imgW="368300" imgH="4191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016"/>
                            <a:ext cx="23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2" name="Object 18"/>
              <p:cNvGraphicFramePr>
                <a:graphicFrameLocks noChangeAspect="1"/>
              </p:cNvGraphicFramePr>
              <p:nvPr/>
            </p:nvGraphicFramePr>
            <p:xfrm>
              <a:off x="1267" y="2042"/>
              <a:ext cx="23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8" name="公式" r:id="rId31" imgW="368300" imgH="419100" progId="Equation.3">
                      <p:embed/>
                    </p:oleObj>
                  </mc:Choice>
                  <mc:Fallback>
                    <p:oleObj name="公式" r:id="rId31" imgW="368300" imgH="4191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7" y="2042"/>
                            <a:ext cx="23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3" name="Rectangle 114"/>
              <p:cNvSpPr>
                <a:spLocks noChangeArrowheads="1"/>
              </p:cNvSpPr>
              <p:nvPr/>
            </p:nvSpPr>
            <p:spPr bwMode="auto">
              <a:xfrm>
                <a:off x="500" y="2807"/>
                <a:ext cx="672" cy="384"/>
              </a:xfrm>
              <a:prstGeom prst="rect">
                <a:avLst/>
              </a:prstGeom>
              <a:noFill/>
              <a:ln w="28575">
                <a:solidFill>
                  <a:srgbClr val="663300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37924" name="Group 115"/>
              <p:cNvGrpSpPr/>
              <p:nvPr/>
            </p:nvGrpSpPr>
            <p:grpSpPr bwMode="auto">
              <a:xfrm>
                <a:off x="1076" y="3268"/>
                <a:ext cx="313" cy="410"/>
                <a:chOff x="1082" y="2333"/>
                <a:chExt cx="313" cy="410"/>
              </a:xfrm>
            </p:grpSpPr>
            <p:sp>
              <p:nvSpPr>
                <p:cNvPr id="3792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082" y="2333"/>
                  <a:ext cx="18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.</a:t>
                  </a:r>
                  <a:endParaRPr lang="en-US" altLang="zh-CN" sz="240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7930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42" y="2416"/>
                  <a:ext cx="25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chemeClr val="tx1"/>
                      </a:solidFill>
                      <a:ea typeface="楷体_GB2312" pitchFamily="49" charset="-122"/>
                    </a:rPr>
                    <a:t>P</a:t>
                  </a:r>
                  <a:endParaRPr lang="en-US" altLang="zh-CN" sz="240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aphicFrame>
            <p:nvGraphicFramePr>
              <p:cNvPr id="37925" name="Object 19"/>
              <p:cNvGraphicFramePr>
                <a:graphicFrameLocks noChangeAspect="1"/>
              </p:cNvGraphicFramePr>
              <p:nvPr/>
            </p:nvGraphicFramePr>
            <p:xfrm>
              <a:off x="168" y="2903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9" name="公式" r:id="rId33" imgW="292100" imgH="292100" progId="Equation.3">
                      <p:embed/>
                    </p:oleObj>
                  </mc:Choice>
                  <mc:Fallback>
                    <p:oleObj name="公式" r:id="rId33" imgW="292100" imgH="2921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" y="2903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6" name="Object 20"/>
              <p:cNvGraphicFramePr>
                <a:graphicFrameLocks noChangeAspect="1"/>
              </p:cNvGraphicFramePr>
              <p:nvPr/>
            </p:nvGraphicFramePr>
            <p:xfrm>
              <a:off x="750" y="2903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0" name="公式" r:id="rId35" imgW="292100" imgH="292100" progId="Equation.3">
                      <p:embed/>
                    </p:oleObj>
                  </mc:Choice>
                  <mc:Fallback>
                    <p:oleObj name="公式" r:id="rId35" imgW="292100" imgH="2921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" y="2903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7" name="Object 21"/>
              <p:cNvGraphicFramePr>
                <a:graphicFrameLocks noChangeAspect="1"/>
              </p:cNvGraphicFramePr>
              <p:nvPr/>
            </p:nvGraphicFramePr>
            <p:xfrm>
              <a:off x="1329" y="2899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1" name="公式" r:id="rId37" imgW="292100" imgH="304800" progId="Equation.3">
                      <p:embed/>
                    </p:oleObj>
                  </mc:Choice>
                  <mc:Fallback>
                    <p:oleObj name="公式" r:id="rId37" imgW="292100" imgH="3048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9" y="2899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8" name="Object 22"/>
              <p:cNvGraphicFramePr/>
              <p:nvPr/>
            </p:nvGraphicFramePr>
            <p:xfrm>
              <a:off x="421" y="2437"/>
              <a:ext cx="18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2" name="公式" r:id="rId39" imgW="292100" imgH="368300" progId="Equation.3">
                      <p:embed/>
                    </p:oleObj>
                  </mc:Choice>
                  <mc:Fallback>
                    <p:oleObj name="公式" r:id="rId39" imgW="292100" imgH="368300" progId="Equation.3">
                      <p:embed/>
                      <p:pic>
                        <p:nvPicPr>
                          <p:cNvPr id="0" name="Object 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" y="2437"/>
                            <a:ext cx="184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5" name="Line 131"/>
            <p:cNvSpPr>
              <a:spLocks noChangeShapeType="1"/>
            </p:cNvSpPr>
            <p:nvPr/>
          </p:nvSpPr>
          <p:spPr bwMode="auto">
            <a:xfrm>
              <a:off x="192" y="4032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16" name="Object 14"/>
            <p:cNvGraphicFramePr/>
            <p:nvPr/>
          </p:nvGraphicFramePr>
          <p:xfrm>
            <a:off x="1340" y="3896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3" name="公式" r:id="rId41" imgW="304800" imgH="330200" progId="Equation.3">
                    <p:embed/>
                  </p:oleObj>
                </mc:Choice>
                <mc:Fallback>
                  <p:oleObj name="公式" r:id="rId41" imgW="304800" imgH="33020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896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46"/>
          <p:cNvGraphicFramePr>
            <a:graphicFrameLocks noChangeAspect="1"/>
          </p:cNvGraphicFramePr>
          <p:nvPr/>
        </p:nvGraphicFramePr>
        <p:xfrm>
          <a:off x="4252913" y="1201738"/>
          <a:ext cx="24733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4" name="Equation" r:id="rId43" imgW="1244600" imgH="444500" progId="Equation.DSMT4">
                  <p:embed/>
                </p:oleObj>
              </mc:Choice>
              <mc:Fallback>
                <p:oleObj name="Equation" r:id="rId43" imgW="1244600" imgH="444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1201738"/>
                        <a:ext cx="24733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47"/>
          <p:cNvGraphicFramePr>
            <a:graphicFrameLocks noChangeAspect="1"/>
          </p:cNvGraphicFramePr>
          <p:nvPr/>
        </p:nvGraphicFramePr>
        <p:xfrm>
          <a:off x="6540500" y="1193800"/>
          <a:ext cx="15319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5" name="Equation" r:id="rId45" imgW="735965" imgH="444500" progId="Equation.DSMT4">
                  <p:embed/>
                </p:oleObj>
              </mc:Choice>
              <mc:Fallback>
                <p:oleObj name="Equation" r:id="rId45" imgW="735965" imgH="4445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193800"/>
                        <a:ext cx="15319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75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75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75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" grpId="0" autoUpdateAnimBg="0"/>
      <p:bldP spid="14399" grpId="0"/>
      <p:bldP spid="14402" grpId="0" autoUpdateAnimBg="0"/>
      <p:bldP spid="14406" grpId="0" animBg="1"/>
      <p:bldP spid="14407" grpId="0" autoUpdateAnimBg="0"/>
      <p:bldP spid="14433" grpId="0" autoUpdateAnimBg="0"/>
      <p:bldP spid="144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6988" y="80963"/>
            <a:ext cx="8247062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的金属球与地相连接，在与球心相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距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处有一点电荷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(&gt;0)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球上的感应电荷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q'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648325" y="2393950"/>
            <a:ext cx="3108325" cy="1905000"/>
            <a:chOff x="3552" y="912"/>
            <a:chExt cx="1958" cy="1200"/>
          </a:xfrm>
        </p:grpSpPr>
        <p:sp>
          <p:nvSpPr>
            <p:cNvPr id="39972" name="Oval 4"/>
            <p:cNvSpPr>
              <a:spLocks noChangeArrowheads="1"/>
            </p:cNvSpPr>
            <p:nvPr/>
          </p:nvSpPr>
          <p:spPr bwMode="auto">
            <a:xfrm>
              <a:off x="3552" y="912"/>
              <a:ext cx="1184" cy="120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9973" name="Group 5"/>
            <p:cNvGrpSpPr/>
            <p:nvPr/>
          </p:nvGrpSpPr>
          <p:grpSpPr bwMode="auto">
            <a:xfrm>
              <a:off x="4608" y="1872"/>
              <a:ext cx="240" cy="192"/>
              <a:chOff x="1248" y="1968"/>
              <a:chExt cx="240" cy="192"/>
            </a:xfrm>
          </p:grpSpPr>
          <p:sp>
            <p:nvSpPr>
              <p:cNvPr id="39983" name="Line 6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Line 7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5" name="Line 8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6" name="Line 9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7" name="Line 10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74" name="Line 11"/>
            <p:cNvSpPr>
              <a:spLocks noChangeShapeType="1"/>
            </p:cNvSpPr>
            <p:nvPr/>
          </p:nvSpPr>
          <p:spPr bwMode="auto">
            <a:xfrm flipV="1">
              <a:off x="4128" y="1056"/>
              <a:ext cx="384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75" name="Object 8"/>
            <p:cNvGraphicFramePr>
              <a:graphicFrameLocks noChangeAspect="1"/>
            </p:cNvGraphicFramePr>
            <p:nvPr/>
          </p:nvGraphicFramePr>
          <p:xfrm>
            <a:off x="4100" y="1536"/>
            <a:ext cx="1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9" name="公式" r:id="rId1" imgW="406400" imgH="482600" progId="Equation.3">
                    <p:embed/>
                  </p:oleObj>
                </mc:Choice>
                <mc:Fallback>
                  <p:oleObj name="公式" r:id="rId1" imgW="406400" imgH="48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1536"/>
                          <a:ext cx="12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6" name="Object 9"/>
            <p:cNvGraphicFramePr>
              <a:graphicFrameLocks noChangeAspect="1"/>
            </p:cNvGraphicFramePr>
            <p:nvPr/>
          </p:nvGraphicFramePr>
          <p:xfrm>
            <a:off x="4150" y="1076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Equation" r:id="rId3" imgW="508000" imgH="508000" progId="Equation.DSMT4">
                    <p:embed/>
                  </p:oleObj>
                </mc:Choice>
                <mc:Fallback>
                  <p:oleObj name="Equation" r:id="rId3" imgW="508000" imgH="508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076"/>
                          <a:ext cx="16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7" name="Oval 14"/>
            <p:cNvSpPr>
              <a:spLocks noChangeArrowheads="1"/>
            </p:cNvSpPr>
            <p:nvPr/>
          </p:nvSpPr>
          <p:spPr bwMode="auto">
            <a:xfrm>
              <a:off x="5360" y="1440"/>
              <a:ext cx="96" cy="96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78" name="Object 10"/>
            <p:cNvGraphicFramePr>
              <a:graphicFrameLocks noChangeAspect="1"/>
            </p:cNvGraphicFramePr>
            <p:nvPr/>
          </p:nvGraphicFramePr>
          <p:xfrm>
            <a:off x="5371" y="1574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Equation" r:id="rId5" imgW="241300" imgH="330200" progId="Equation.DSMT4">
                    <p:embed/>
                  </p:oleObj>
                </mc:Choice>
                <mc:Fallback>
                  <p:oleObj name="Equation" r:id="rId5" imgW="241300" imgH="330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1" y="1574"/>
                          <a:ext cx="13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11"/>
            <p:cNvGraphicFramePr>
              <a:graphicFrameLocks noChangeAspect="1"/>
            </p:cNvGraphicFramePr>
            <p:nvPr/>
          </p:nvGraphicFramePr>
          <p:xfrm>
            <a:off x="4997" y="1258"/>
            <a:ext cx="16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Equation" r:id="rId7" imgW="292100" imgH="292100" progId="Equation.DSMT4">
                    <p:embed/>
                  </p:oleObj>
                </mc:Choice>
                <mc:Fallback>
                  <p:oleObj name="Equation" r:id="rId7" imgW="292100" imgH="29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1258"/>
                          <a:ext cx="165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80" name="Group 17"/>
            <p:cNvGrpSpPr/>
            <p:nvPr/>
          </p:nvGrpSpPr>
          <p:grpSpPr bwMode="auto">
            <a:xfrm>
              <a:off x="4752" y="1488"/>
              <a:ext cx="624" cy="48"/>
              <a:chOff x="1296" y="1488"/>
              <a:chExt cx="528" cy="0"/>
            </a:xfrm>
          </p:grpSpPr>
          <p:sp>
            <p:nvSpPr>
              <p:cNvPr id="39981" name="Line 18"/>
              <p:cNvSpPr>
                <a:spLocks noChangeShapeType="1"/>
              </p:cNvSpPr>
              <p:nvPr/>
            </p:nvSpPr>
            <p:spPr bwMode="auto">
              <a:xfrm flipH="1">
                <a:off x="1296" y="14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Line 19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69875" y="2205038"/>
            <a:ext cx="166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解：</a:t>
            </a:r>
            <a:endParaRPr kumimoji="0" lang="zh-CN" altLang="en-US" sz="2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993775" y="2227263"/>
            <a:ext cx="442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需保证球体上处处电势</a:t>
            </a:r>
            <a:endParaRPr kumimoji="0"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1017588" y="3725863"/>
            <a:ext cx="234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球心处：</a:t>
            </a:r>
            <a:endParaRPr kumimoji="0" lang="zh-CN" altLang="en-US" sz="2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1095" name="Object 2"/>
          <p:cNvGraphicFramePr>
            <a:graphicFrameLocks noChangeAspect="1"/>
          </p:cNvGraphicFramePr>
          <p:nvPr/>
        </p:nvGraphicFramePr>
        <p:xfrm>
          <a:off x="6905625" y="4735513"/>
          <a:ext cx="1733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9" imgW="3530600" imgH="1473200" progId="Equation.DSMT4">
                  <p:embed/>
                </p:oleObj>
              </mc:Choice>
              <mc:Fallback>
                <p:oleObj name="Equation" r:id="rId9" imgW="3530600" imgH="147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4735513"/>
                        <a:ext cx="1733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2482850" y="37242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  <a:r>
              <a:rPr kumimoji="0"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= 0</a:t>
            </a:r>
            <a:endParaRPr kumimoji="0" lang="en-US" altLang="zh-CN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2408238" y="2716213"/>
            <a:ext cx="1820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V </a:t>
            </a:r>
            <a:r>
              <a:rPr kumimoji="0"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= 0</a:t>
            </a:r>
            <a:endParaRPr kumimoji="0" lang="en-US" altLang="zh-CN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7620000" y="18716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q' </a:t>
            </a:r>
            <a:r>
              <a:rPr kumimoji="0"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endParaRPr kumimoji="0" lang="en-US" altLang="zh-CN" sz="28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7924800" y="1849438"/>
            <a:ext cx="59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？</a:t>
            </a:r>
            <a:endParaRPr kumimoji="0" lang="zh-CN" altLang="en-US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611188" y="612933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问题的关键是：利用</a:t>
            </a:r>
            <a:r>
              <a:rPr kumimoji="0" lang="zh-CN" altLang="en-US" sz="28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球心</a:t>
            </a:r>
            <a:endParaRPr kumimoji="0" lang="zh-CN" altLang="en-US" sz="280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1102" name="Object 4"/>
          <p:cNvGraphicFramePr>
            <a:graphicFrameLocks noChangeAspect="1"/>
          </p:cNvGraphicFramePr>
          <p:nvPr/>
        </p:nvGraphicFramePr>
        <p:xfrm>
          <a:off x="4945063" y="6173788"/>
          <a:ext cx="9302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11" imgW="914400" imgH="431800" progId="Equation.DSMT4">
                  <p:embed/>
                </p:oleObj>
              </mc:Choice>
              <mc:Fallback>
                <p:oleObj name="Equation" r:id="rId11" imgW="914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6173788"/>
                        <a:ext cx="9302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269875" y="15589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不一定！要受“</a:t>
            </a:r>
            <a:r>
              <a:rPr kumimoji="0" lang="en-US" altLang="zh-CN" sz="28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8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8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的制约。</a:t>
            </a:r>
            <a:endParaRPr kumimoji="0" lang="zh-CN" altLang="en-US" sz="280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2"/>
          <p:cNvGrpSpPr/>
          <p:nvPr/>
        </p:nvGrpSpPr>
        <p:grpSpPr bwMode="auto">
          <a:xfrm>
            <a:off x="5643563" y="2141538"/>
            <a:ext cx="1981200" cy="2271712"/>
            <a:chOff x="3648" y="912"/>
            <a:chExt cx="1248" cy="1431"/>
          </a:xfrm>
        </p:grpSpPr>
        <p:sp>
          <p:nvSpPr>
            <p:cNvPr id="39963" name="Text Box 33"/>
            <p:cNvSpPr txBox="1">
              <a:spLocks noChangeArrowheads="1"/>
            </p:cNvSpPr>
            <p:nvPr/>
          </p:nvSpPr>
          <p:spPr bwMode="auto">
            <a:xfrm>
              <a:off x="4656" y="1248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4" name="Text Box 34"/>
            <p:cNvSpPr txBox="1">
              <a:spLocks noChangeArrowheads="1"/>
            </p:cNvSpPr>
            <p:nvPr/>
          </p:nvSpPr>
          <p:spPr bwMode="auto">
            <a:xfrm>
              <a:off x="4704" y="1401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5" name="Text Box 35"/>
            <p:cNvSpPr txBox="1">
              <a:spLocks noChangeArrowheads="1"/>
            </p:cNvSpPr>
            <p:nvPr/>
          </p:nvSpPr>
          <p:spPr bwMode="auto">
            <a:xfrm>
              <a:off x="4705" y="1536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6" name="Text Box 36"/>
            <p:cNvSpPr txBox="1">
              <a:spLocks noChangeArrowheads="1"/>
            </p:cNvSpPr>
            <p:nvPr/>
          </p:nvSpPr>
          <p:spPr bwMode="auto">
            <a:xfrm>
              <a:off x="4656" y="1689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7" name="Text Box 37"/>
            <p:cNvSpPr txBox="1">
              <a:spLocks noChangeArrowheads="1"/>
            </p:cNvSpPr>
            <p:nvPr/>
          </p:nvSpPr>
          <p:spPr bwMode="auto">
            <a:xfrm>
              <a:off x="4512" y="192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8" name="Text Box 38"/>
            <p:cNvSpPr txBox="1">
              <a:spLocks noChangeArrowheads="1"/>
            </p:cNvSpPr>
            <p:nvPr/>
          </p:nvSpPr>
          <p:spPr bwMode="auto">
            <a:xfrm>
              <a:off x="4080" y="2016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9" name="Text Box 39"/>
            <p:cNvSpPr txBox="1">
              <a:spLocks noChangeArrowheads="1"/>
            </p:cNvSpPr>
            <p:nvPr/>
          </p:nvSpPr>
          <p:spPr bwMode="auto">
            <a:xfrm>
              <a:off x="3648" y="1488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70" name="Text Box 40"/>
            <p:cNvSpPr txBox="1">
              <a:spLocks noChangeArrowheads="1"/>
            </p:cNvSpPr>
            <p:nvPr/>
          </p:nvSpPr>
          <p:spPr bwMode="auto">
            <a:xfrm>
              <a:off x="4033" y="912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71" name="Text Box 41"/>
            <p:cNvSpPr txBox="1">
              <a:spLocks noChangeArrowheads="1"/>
            </p:cNvSpPr>
            <p:nvPr/>
          </p:nvSpPr>
          <p:spPr bwMode="auto">
            <a:xfrm>
              <a:off x="4561" y="1065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chemeClr val="bg1"/>
                  </a:solidFill>
                  <a:cs typeface="Times New Roman" panose="02020603050405020304" pitchFamily="18" charset="0"/>
                </a:rPr>
                <a:t>-</a:t>
              </a:r>
              <a:endParaRPr kumimoji="0" lang="en-US" altLang="zh-CN" sz="2800" b="0" i="1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31114" name="Text Box 42"/>
          <p:cNvSpPr txBox="1">
            <a:spLocks noChangeArrowheads="1"/>
          </p:cNvSpPr>
          <p:nvPr/>
        </p:nvSpPr>
        <p:spPr bwMode="auto">
          <a:xfrm>
            <a:off x="6938963" y="3178175"/>
            <a:ext cx="487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i="1">
                <a:solidFill>
                  <a:schemeClr val="bg1"/>
                </a:solidFill>
                <a:cs typeface="Times New Roman" panose="02020603050405020304" pitchFamily="18" charset="0"/>
              </a:rPr>
              <a:t>q</a:t>
            </a:r>
            <a:r>
              <a:rPr kumimoji="0" lang="en-US" altLang="zh-CN" b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kumimoji="0" lang="en-US" altLang="zh-CN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1115" name="Rectangle 43"/>
          <p:cNvSpPr>
            <a:spLocks noChangeArrowheads="1"/>
          </p:cNvSpPr>
          <p:nvPr/>
        </p:nvSpPr>
        <p:spPr bwMode="auto">
          <a:xfrm>
            <a:off x="1000125" y="3138488"/>
            <a:ext cx="417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球上 </a:t>
            </a: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kumimoji="0" lang="en-US" altLang="zh-CN" b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分布不均匀</a:t>
            </a:r>
            <a:endParaRPr kumimoji="0"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1116" name="Object 5"/>
          <p:cNvGraphicFramePr>
            <a:graphicFrameLocks noChangeAspect="1"/>
          </p:cNvGraphicFramePr>
          <p:nvPr/>
        </p:nvGraphicFramePr>
        <p:xfrm>
          <a:off x="3448050" y="3795713"/>
          <a:ext cx="13382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Equation" r:id="rId13" imgW="1574165" imgH="546100" progId="Equation.DSMT4">
                  <p:embed/>
                </p:oleObj>
              </mc:Choice>
              <mc:Fallback>
                <p:oleObj name="Equation" r:id="rId13" imgW="1574165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795713"/>
                        <a:ext cx="13382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7" name="Object 6"/>
          <p:cNvGraphicFramePr>
            <a:graphicFrameLocks noChangeAspect="1"/>
          </p:cNvGraphicFramePr>
          <p:nvPr/>
        </p:nvGraphicFramePr>
        <p:xfrm>
          <a:off x="1408113" y="4257675"/>
          <a:ext cx="3302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15" imgW="4038600" imgH="1003300" progId="Equation.DSMT4">
                  <p:embed/>
                </p:oleObj>
              </mc:Choice>
              <mc:Fallback>
                <p:oleObj name="Equation" r:id="rId15" imgW="4038600" imgH="1003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257675"/>
                        <a:ext cx="3302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8" name="Object 7"/>
          <p:cNvGraphicFramePr>
            <a:graphicFrameLocks noChangeAspect="1"/>
          </p:cNvGraphicFramePr>
          <p:nvPr/>
        </p:nvGraphicFramePr>
        <p:xfrm>
          <a:off x="1363663" y="5126038"/>
          <a:ext cx="3460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17" imgW="3937000" imgH="990600" progId="Equation.DSMT4">
                  <p:embed/>
                </p:oleObj>
              </mc:Choice>
              <mc:Fallback>
                <p:oleObj name="Equation" r:id="rId17" imgW="3937000" imgH="990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126038"/>
                        <a:ext cx="34607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9" name="AutoShape 47"/>
          <p:cNvSpPr/>
          <p:nvPr/>
        </p:nvSpPr>
        <p:spPr bwMode="auto">
          <a:xfrm>
            <a:off x="4930775" y="4618038"/>
            <a:ext cx="228600" cy="1066800"/>
          </a:xfrm>
          <a:prstGeom prst="rightBrace">
            <a:avLst>
              <a:gd name="adj1" fmla="val 38889"/>
              <a:gd name="adj2" fmla="val 5288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5249863" y="49069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代入上式</a:t>
            </a:r>
            <a:endParaRPr kumimoji="0"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5602288" y="692150"/>
            <a:ext cx="3024187" cy="1235075"/>
            <a:chOff x="4196" y="448"/>
            <a:chExt cx="1905" cy="778"/>
          </a:xfrm>
        </p:grpSpPr>
        <p:sp>
          <p:nvSpPr>
            <p:cNvPr id="39961" name="AutoShape 52"/>
            <p:cNvSpPr>
              <a:spLocks noChangeArrowheads="1"/>
            </p:cNvSpPr>
            <p:nvPr/>
          </p:nvSpPr>
          <p:spPr bwMode="auto">
            <a:xfrm>
              <a:off x="4196" y="448"/>
              <a:ext cx="1696" cy="778"/>
            </a:xfrm>
            <a:prstGeom prst="cloudCallout">
              <a:avLst>
                <a:gd name="adj1" fmla="val -81144"/>
                <a:gd name="adj2" fmla="val -40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ot"/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18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962" name="Text Box 53"/>
            <p:cNvSpPr txBox="1">
              <a:spLocks noChangeArrowheads="1"/>
            </p:cNvSpPr>
            <p:nvPr/>
          </p:nvSpPr>
          <p:spPr bwMode="auto">
            <a:xfrm>
              <a:off x="4355" y="513"/>
              <a:ext cx="174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chemeClr val="tx2"/>
                  </a:solidFill>
                  <a:ea typeface="楷体_GB2312" pitchFamily="49" charset="-122"/>
                  <a:cs typeface="Times New Roman" panose="02020603050405020304" pitchFamily="18" charset="0"/>
                </a:rPr>
                <a:t>金属球接地</a:t>
              </a:r>
              <a:endParaRPr kumimoji="0" lang="zh-CN" altLang="en-US" sz="280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i="1">
                  <a:solidFill>
                    <a:schemeClr val="tx2"/>
                  </a:solidFill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0" lang="en-US" altLang="zh-CN" sz="2800">
                  <a:solidFill>
                    <a:schemeClr val="tx2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0" lang="zh-CN" altLang="en-US" sz="2800">
                  <a:solidFill>
                    <a:schemeClr val="tx2"/>
                  </a:solidFill>
                  <a:ea typeface="楷体_GB2312" pitchFamily="49" charset="-122"/>
                  <a:cs typeface="Times New Roman" panose="02020603050405020304" pitchFamily="18" charset="0"/>
                </a:rPr>
                <a:t>全部跑掉？</a:t>
              </a:r>
              <a:endParaRPr kumimoji="0" lang="zh-CN" altLang="en-US" sz="280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9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990FE-2D9C-4038-9E61-1475F4F868C7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75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92" grpId="0" autoUpdateAnimBg="0"/>
      <p:bldP spid="131093" grpId="0" autoUpdateAnimBg="0"/>
      <p:bldP spid="131094" grpId="0"/>
      <p:bldP spid="131096" grpId="0" autoUpdateAnimBg="0"/>
      <p:bldP spid="131097" grpId="0" autoUpdateAnimBg="0"/>
      <p:bldP spid="131099" grpId="0" autoUpdateAnimBg="0"/>
      <p:bldP spid="131100" grpId="0" autoUpdateAnimBg="0"/>
      <p:bldP spid="131101" grpId="0"/>
      <p:bldP spid="131103" grpId="0" autoUpdateAnimBg="0"/>
      <p:bldP spid="131114" grpId="0" autoUpdateAnimBg="0"/>
      <p:bldP spid="131115" grpId="0" autoUpdateAnimBg="0"/>
      <p:bldP spid="131119" grpId="0" animBg="1"/>
      <p:bldP spid="1311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73ADC0A-1909-4F4D-A10E-370E18211C9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76500" y="3736975"/>
          <a:ext cx="519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1" imgW="215900" imgH="177800" progId="Equation.DSMT4">
                  <p:embed/>
                </p:oleObj>
              </mc:Choice>
              <mc:Fallback>
                <p:oleObj name="Equation" r:id="rId1" imgW="215900" imgH="17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36975"/>
                        <a:ext cx="5191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35"/>
          <p:cNvGrpSpPr/>
          <p:nvPr/>
        </p:nvGrpSpPr>
        <p:grpSpPr bwMode="auto">
          <a:xfrm>
            <a:off x="231775" y="1925638"/>
            <a:ext cx="2409825" cy="2262187"/>
            <a:chOff x="295" y="391"/>
            <a:chExt cx="1518" cy="1425"/>
          </a:xfrm>
        </p:grpSpPr>
        <p:sp>
          <p:nvSpPr>
            <p:cNvPr id="40970" name="AutoShape 6"/>
            <p:cNvSpPr>
              <a:spLocks noChangeArrowheads="1"/>
            </p:cNvSpPr>
            <p:nvPr/>
          </p:nvSpPr>
          <p:spPr bwMode="auto">
            <a:xfrm>
              <a:off x="295" y="391"/>
              <a:ext cx="1518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8 h 21600"/>
                <a:gd name="T26" fmla="*/ 1844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BFF"/>
                </a:gs>
                <a:gs pos="100000">
                  <a:srgbClr val="A99CA9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 flipV="1">
              <a:off x="521" y="572"/>
              <a:ext cx="558" cy="5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 flipH="1" flipV="1">
              <a:off x="476" y="1026"/>
              <a:ext cx="603" cy="8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0973" name="Object 3"/>
            <p:cNvGraphicFramePr>
              <a:graphicFrameLocks noChangeAspect="1"/>
            </p:cNvGraphicFramePr>
            <p:nvPr/>
          </p:nvGraphicFramePr>
          <p:xfrm>
            <a:off x="558" y="1018"/>
            <a:ext cx="27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2" name="Equation" r:id="rId3" imgW="368300" imgH="444500" progId="Equation.DSMT4">
                    <p:embed/>
                  </p:oleObj>
                </mc:Choice>
                <mc:Fallback>
                  <p:oleObj name="Equation" r:id="rId3" imgW="368300" imgH="444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018"/>
                          <a:ext cx="27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4"/>
            <p:cNvGraphicFramePr>
              <a:graphicFrameLocks noChangeAspect="1"/>
            </p:cNvGraphicFramePr>
            <p:nvPr/>
          </p:nvGraphicFramePr>
          <p:xfrm>
            <a:off x="694" y="564"/>
            <a:ext cx="29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3" name="Equation" r:id="rId5" imgW="393700" imgH="444500" progId="Equation.DSMT4">
                    <p:embed/>
                  </p:oleObj>
                </mc:Choice>
                <mc:Fallback>
                  <p:oleObj name="Equation" r:id="rId5" imgW="3937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564"/>
                          <a:ext cx="29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5"/>
            <p:cNvGraphicFramePr>
              <a:graphicFrameLocks noChangeAspect="1"/>
            </p:cNvGraphicFramePr>
            <p:nvPr/>
          </p:nvGraphicFramePr>
          <p:xfrm>
            <a:off x="1338" y="981"/>
            <a:ext cx="20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4" name="公式" r:id="rId7" imgW="241300" imgH="317500" progId="Equation.3">
                    <p:embed/>
                  </p:oleObj>
                </mc:Choice>
                <mc:Fallback>
                  <p:oleObj name="公式" r:id="rId7" imgW="2413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81"/>
                          <a:ext cx="20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6"/>
            <p:cNvGraphicFramePr>
              <a:graphicFrameLocks noChangeAspect="1"/>
            </p:cNvGraphicFramePr>
            <p:nvPr/>
          </p:nvGraphicFramePr>
          <p:xfrm>
            <a:off x="871" y="1091"/>
            <a:ext cx="18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5" name="Equation" r:id="rId9" imgW="127000" imgH="139700" progId="Equation.DSMT4">
                    <p:embed/>
                  </p:oleObj>
                </mc:Choice>
                <mc:Fallback>
                  <p:oleObj name="Equation" r:id="rId9" imgW="127000" imgH="139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1091"/>
                          <a:ext cx="18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Oval 27"/>
            <p:cNvSpPr>
              <a:spLocks noChangeArrowheads="1"/>
            </p:cNvSpPr>
            <p:nvPr/>
          </p:nvSpPr>
          <p:spPr bwMode="auto">
            <a:xfrm>
              <a:off x="1292" y="981"/>
              <a:ext cx="96" cy="96"/>
            </a:xfrm>
            <a:prstGeom prst="ellipse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0978" name="Object 7"/>
            <p:cNvGraphicFramePr>
              <a:graphicFrameLocks noChangeAspect="1"/>
            </p:cNvGraphicFramePr>
            <p:nvPr/>
          </p:nvGraphicFramePr>
          <p:xfrm>
            <a:off x="1111" y="1020"/>
            <a:ext cx="21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Equation" r:id="rId11" imgW="139700" imgH="177800" progId="Equation.DSMT4">
                    <p:embed/>
                  </p:oleObj>
                </mc:Choice>
                <mc:Fallback>
                  <p:oleObj name="Equation" r:id="rId11" imgW="139700" imgH="177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020"/>
                          <a:ext cx="21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Line 34"/>
            <p:cNvSpPr>
              <a:spLocks noChangeShapeType="1"/>
            </p:cNvSpPr>
            <p:nvPr/>
          </p:nvSpPr>
          <p:spPr bwMode="auto">
            <a:xfrm flipV="1">
              <a:off x="1066" y="1026"/>
              <a:ext cx="27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539750" y="265113"/>
            <a:ext cx="8231188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如图所示，球形金属腔带电量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&gt;0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），内半径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，外半径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，腔内距球心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处有一点电荷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，求球心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的电势。（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6-T19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168400" y="3508375"/>
          <a:ext cx="57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" name="公式" r:id="rId13" imgW="469900" imgH="317500" progId="Equation.3">
                  <p:embed/>
                </p:oleObj>
              </mc:Choice>
              <mc:Fallback>
                <p:oleObj name="公式" r:id="rId13" imgW="46990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508375"/>
                        <a:ext cx="57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3368675" y="2551113"/>
          <a:ext cx="49069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Equation" r:id="rId15" imgW="1955165" imgH="444500" progId="Equation.DSMT4">
                  <p:embed/>
                </p:oleObj>
              </mc:Choice>
              <mc:Fallback>
                <p:oleObj name="Equation" r:id="rId15" imgW="1955165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551113"/>
                        <a:ext cx="49069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"/>
          <p:cNvGraphicFramePr>
            <a:graphicFrameLocks noChangeAspect="1"/>
          </p:cNvGraphicFramePr>
          <p:nvPr/>
        </p:nvGraphicFramePr>
        <p:xfrm>
          <a:off x="2168525" y="3684588"/>
          <a:ext cx="415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9" name="Equation" r:id="rId17" imgW="317500" imgH="393700" progId="Equation.DSMT4">
                  <p:embed/>
                </p:oleObj>
              </mc:Choice>
              <mc:Fallback>
                <p:oleObj name="Equation" r:id="rId17" imgW="3175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684588"/>
                        <a:ext cx="415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71825" y="1860550"/>
            <a:ext cx="549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解：</a:t>
            </a:r>
            <a:r>
              <a:rPr kumimoji="0" lang="zh-CN" altLang="en-US" sz="2800">
                <a:cs typeface="Times New Roman" panose="02020603050405020304" pitchFamily="18" charset="0"/>
              </a:rPr>
              <a:t>根据电势叠加原理</a:t>
            </a:r>
            <a:endParaRPr kumimoji="0" lang="zh-CN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2BFEECF-4784-44CF-AB3C-CE8C84842CDE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81000" y="203200"/>
            <a:ext cx="8367713" cy="193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一个带电金属球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半径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，带电量</a:t>
            </a:r>
            <a:r>
              <a:rPr lang="en-US" altLang="en-US" sz="32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3200" b="1" baseline="-25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，放在另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一个带电球壳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内，其内外半径分别为</a:t>
            </a:r>
            <a:r>
              <a:rPr lang="en-US" altLang="en-US" sz="28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，球壳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带电量为</a:t>
            </a:r>
            <a:r>
              <a:rPr lang="zh-CN" altLang="en-US" sz="32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试求此系统的电荷、电场分布以及球与球壳间的电势差。（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6-T17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9162" name="Object 2"/>
          <p:cNvGraphicFramePr>
            <a:graphicFrameLocks noChangeAspect="1"/>
          </p:cNvGraphicFramePr>
          <p:nvPr/>
        </p:nvGraphicFramePr>
        <p:xfrm>
          <a:off x="8388350" y="4144963"/>
          <a:ext cx="488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公式" r:id="rId1" imgW="165100" imgH="241300" progId="Equation.3">
                  <p:embed/>
                </p:oleObj>
              </mc:Choice>
              <mc:Fallback>
                <p:oleObj name="公式" r:id="rId1" imgW="165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4144963"/>
                        <a:ext cx="4889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63" name="Object 3"/>
          <p:cNvGraphicFramePr>
            <a:graphicFrameLocks noChangeAspect="1"/>
          </p:cNvGraphicFramePr>
          <p:nvPr/>
        </p:nvGraphicFramePr>
        <p:xfrm>
          <a:off x="7858125" y="3287713"/>
          <a:ext cx="4445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公式" r:id="rId3" imgW="165100" imgH="241300" progId="Equation.3">
                  <p:embed/>
                </p:oleObj>
              </mc:Choice>
              <mc:Fallback>
                <p:oleObj name="公式" r:id="rId3" imgW="165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3287713"/>
                        <a:ext cx="4445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0" name="Group 29"/>
          <p:cNvGrpSpPr/>
          <p:nvPr/>
        </p:nvGrpSpPr>
        <p:grpSpPr bwMode="auto">
          <a:xfrm>
            <a:off x="6156325" y="2336800"/>
            <a:ext cx="2409825" cy="2913063"/>
            <a:chOff x="3520" y="1855"/>
            <a:chExt cx="1518" cy="1835"/>
          </a:xfrm>
        </p:grpSpPr>
        <p:sp>
          <p:nvSpPr>
            <p:cNvPr id="42008" name="AutoShape 7"/>
            <p:cNvSpPr>
              <a:spLocks noChangeArrowheads="1"/>
            </p:cNvSpPr>
            <p:nvPr/>
          </p:nvSpPr>
          <p:spPr bwMode="auto">
            <a:xfrm>
              <a:off x="3520" y="2089"/>
              <a:ext cx="1518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8 h 21600"/>
                <a:gd name="T26" fmla="*/ 1844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BFF"/>
                </a:gs>
                <a:gs pos="100000">
                  <a:srgbClr val="A99CA9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44" name="Oval 8"/>
            <p:cNvSpPr>
              <a:spLocks noChangeArrowheads="1"/>
            </p:cNvSpPr>
            <p:nvPr/>
          </p:nvSpPr>
          <p:spPr bwMode="auto">
            <a:xfrm>
              <a:off x="3980" y="2527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0" name="Line 9"/>
            <p:cNvSpPr>
              <a:spLocks noChangeShapeType="1"/>
            </p:cNvSpPr>
            <p:nvPr/>
          </p:nvSpPr>
          <p:spPr bwMode="auto">
            <a:xfrm flipH="1">
              <a:off x="4026" y="2810"/>
              <a:ext cx="278" cy="1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10"/>
            <p:cNvSpPr>
              <a:spLocks noChangeShapeType="1"/>
            </p:cNvSpPr>
            <p:nvPr/>
          </p:nvSpPr>
          <p:spPr bwMode="auto">
            <a:xfrm>
              <a:off x="4304" y="2810"/>
              <a:ext cx="288" cy="6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11"/>
            <p:cNvSpPr>
              <a:spLocks noChangeShapeType="1"/>
            </p:cNvSpPr>
            <p:nvPr/>
          </p:nvSpPr>
          <p:spPr bwMode="auto">
            <a:xfrm flipH="1">
              <a:off x="4064" y="2810"/>
              <a:ext cx="240" cy="52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2013" name="Object 10"/>
            <p:cNvGraphicFramePr>
              <a:graphicFrameLocks noChangeAspect="1"/>
            </p:cNvGraphicFramePr>
            <p:nvPr/>
          </p:nvGraphicFramePr>
          <p:xfrm>
            <a:off x="3787" y="2840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7" name="Equation" r:id="rId5" imgW="304800" imgH="381000" progId="Equation.3">
                    <p:embed/>
                  </p:oleObj>
                </mc:Choice>
                <mc:Fallback>
                  <p:oleObj name="Equation" r:id="rId5" imgW="304800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840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4" name="Object 11"/>
            <p:cNvGraphicFramePr>
              <a:graphicFrameLocks noChangeAspect="1"/>
            </p:cNvGraphicFramePr>
            <p:nvPr/>
          </p:nvGraphicFramePr>
          <p:xfrm>
            <a:off x="4085" y="3065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8" name="Equation" r:id="rId7" imgW="330200" imgH="381000" progId="Equation.3">
                    <p:embed/>
                  </p:oleObj>
                </mc:Choice>
                <mc:Fallback>
                  <p:oleObj name="Equation" r:id="rId7" imgW="3302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3065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5" name="Object 12"/>
            <p:cNvGraphicFramePr>
              <a:graphicFrameLocks noChangeAspect="1"/>
            </p:cNvGraphicFramePr>
            <p:nvPr/>
          </p:nvGraphicFramePr>
          <p:xfrm>
            <a:off x="4534" y="3390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9" name="Equation" r:id="rId9" imgW="330200" imgH="406400" progId="Equation.3">
                    <p:embed/>
                  </p:oleObj>
                </mc:Choice>
                <mc:Fallback>
                  <p:oleObj name="Equation" r:id="rId9" imgW="330200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390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6" name="Object 13"/>
            <p:cNvGraphicFramePr>
              <a:graphicFrameLocks noChangeAspect="1"/>
            </p:cNvGraphicFramePr>
            <p:nvPr/>
          </p:nvGraphicFramePr>
          <p:xfrm>
            <a:off x="4520" y="1855"/>
            <a:ext cx="20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0" name="公式" r:id="rId11" imgW="203200" imgH="279400" progId="Equation.3">
                    <p:embed/>
                  </p:oleObj>
                </mc:Choice>
                <mc:Fallback>
                  <p:oleObj name="公式" r:id="rId11" imgW="203200" imgH="279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855"/>
                          <a:ext cx="20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7" name="Object 14"/>
            <p:cNvGraphicFramePr>
              <a:graphicFrameLocks noChangeAspect="1"/>
            </p:cNvGraphicFramePr>
            <p:nvPr/>
          </p:nvGraphicFramePr>
          <p:xfrm>
            <a:off x="4154" y="2140"/>
            <a:ext cx="29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1" name="公式" r:id="rId13" imgW="165100" imgH="241300" progId="Equation.3">
                    <p:embed/>
                  </p:oleObj>
                </mc:Choice>
                <mc:Fallback>
                  <p:oleObj name="公式" r:id="rId13" imgW="1651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2140"/>
                          <a:ext cx="29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323850" y="2349500"/>
            <a:ext cx="139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</a:rPr>
              <a:t>解：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3" name="Group 31"/>
          <p:cNvGrpSpPr/>
          <p:nvPr/>
        </p:nvGrpSpPr>
        <p:grpSpPr bwMode="auto">
          <a:xfrm>
            <a:off x="1238250" y="2273300"/>
            <a:ext cx="4724400" cy="655638"/>
            <a:chOff x="192" y="2160"/>
            <a:chExt cx="2976" cy="413"/>
          </a:xfrm>
        </p:grpSpPr>
        <p:graphicFrame>
          <p:nvGraphicFramePr>
            <p:cNvPr id="42006" name="Object 9"/>
            <p:cNvGraphicFramePr>
              <a:graphicFrameLocks noChangeAspect="1"/>
            </p:cNvGraphicFramePr>
            <p:nvPr/>
          </p:nvGraphicFramePr>
          <p:xfrm>
            <a:off x="2400" y="2160"/>
            <a:ext cx="76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2" name="Equation" r:id="rId15" imgW="431800" imgH="228600" progId="Equation.DSMT4">
                    <p:embed/>
                  </p:oleObj>
                </mc:Choice>
                <mc:Fallback>
                  <p:oleObj name="Equation" r:id="rId15" imgW="4318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60"/>
                          <a:ext cx="768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7" name="Text Box 33"/>
            <p:cNvSpPr txBox="1">
              <a:spLocks noChangeArrowheads="1"/>
            </p:cNvSpPr>
            <p:nvPr/>
          </p:nvSpPr>
          <p:spPr bwMode="auto">
            <a:xfrm>
              <a:off x="192" y="2208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设球壳内外表面电量：</a:t>
              </a:r>
              <a:endParaRPr lang="zh-CN" altLang="en-US" sz="2800"/>
            </a:p>
          </p:txBody>
        </p:sp>
      </p:grpSp>
      <p:graphicFrame>
        <p:nvGraphicFramePr>
          <p:cNvPr id="219171" name="Object 4"/>
          <p:cNvGraphicFramePr>
            <a:graphicFrameLocks noChangeAspect="1"/>
          </p:cNvGraphicFramePr>
          <p:nvPr/>
        </p:nvGraphicFramePr>
        <p:xfrm>
          <a:off x="2484438" y="2924175"/>
          <a:ext cx="16700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公式" r:id="rId17" imgW="546100" imgH="241300" progId="Equation.3">
                  <p:embed/>
                </p:oleObj>
              </mc:Choice>
              <mc:Fallback>
                <p:oleObj name="公式" r:id="rId17" imgW="54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16700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395288" y="29972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由高斯定理</a:t>
            </a:r>
            <a:endParaRPr lang="zh-CN" altLang="en-US" sz="2800"/>
          </a:p>
        </p:txBody>
      </p:sp>
      <p:sp>
        <p:nvSpPr>
          <p:cNvPr id="219174" name="Oval 38"/>
          <p:cNvSpPr>
            <a:spLocks noChangeArrowheads="1"/>
          </p:cNvSpPr>
          <p:nvPr/>
        </p:nvSpPr>
        <p:spPr bwMode="auto">
          <a:xfrm>
            <a:off x="6288088" y="2830513"/>
            <a:ext cx="2133600" cy="2019300"/>
          </a:xfrm>
          <a:prstGeom prst="ellipse">
            <a:avLst/>
          </a:prstGeom>
          <a:noFill/>
          <a:ln w="3175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9179" name="Object 5"/>
          <p:cNvGraphicFramePr>
            <a:graphicFrameLocks noChangeAspect="1"/>
          </p:cNvGraphicFramePr>
          <p:nvPr/>
        </p:nvGraphicFramePr>
        <p:xfrm>
          <a:off x="2484438" y="3573463"/>
          <a:ext cx="20875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4" name="公式" r:id="rId19" imgW="685800" imgH="241300" progId="Equation.3">
                  <p:embed/>
                </p:oleObj>
              </mc:Choice>
              <mc:Fallback>
                <p:oleObj name="公式" r:id="rId19" imgW="685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20875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80" name="Text Box 44"/>
          <p:cNvSpPr txBox="1">
            <a:spLocks noChangeArrowheads="1"/>
          </p:cNvSpPr>
          <p:nvPr/>
        </p:nvSpPr>
        <p:spPr bwMode="auto">
          <a:xfrm>
            <a:off x="395288" y="3644900"/>
            <a:ext cx="203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由电荷守恒</a:t>
            </a:r>
            <a:endParaRPr lang="zh-CN" altLang="en-US" sz="2800"/>
          </a:p>
        </p:txBody>
      </p:sp>
      <p:graphicFrame>
        <p:nvGraphicFramePr>
          <p:cNvPr id="219181" name="Object 6"/>
          <p:cNvGraphicFramePr>
            <a:graphicFrameLocks noChangeAspect="1"/>
          </p:cNvGraphicFramePr>
          <p:nvPr/>
        </p:nvGraphicFramePr>
        <p:xfrm>
          <a:off x="3606800" y="5157788"/>
          <a:ext cx="41671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5" name="Equation" r:id="rId21" imgW="43586400" imgH="10668000" progId="Equation.DSMT4">
                  <p:embed/>
                </p:oleObj>
              </mc:Choice>
              <mc:Fallback>
                <p:oleObj name="Equation" r:id="rId21" imgW="43586400" imgH="1066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157788"/>
                        <a:ext cx="41671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82" name="Object 7"/>
          <p:cNvGraphicFramePr>
            <a:graphicFrameLocks noChangeAspect="1"/>
          </p:cNvGraphicFramePr>
          <p:nvPr/>
        </p:nvGraphicFramePr>
        <p:xfrm>
          <a:off x="2484438" y="4292600"/>
          <a:ext cx="18732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6" name="公式" r:id="rId23" imgW="660400" imgH="228600" progId="Equation.3">
                  <p:embed/>
                </p:oleObj>
              </mc:Choice>
              <mc:Fallback>
                <p:oleObj name="公式" r:id="rId23" imgW="660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2600"/>
                        <a:ext cx="18732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83" name="Text Box 47"/>
          <p:cNvSpPr txBox="1">
            <a:spLocks noChangeArrowheads="1"/>
          </p:cNvSpPr>
          <p:nvPr/>
        </p:nvSpPr>
        <p:spPr bwMode="auto">
          <a:xfrm>
            <a:off x="323850" y="5157788"/>
            <a:ext cx="32400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由电荷分布的对称性利用高斯定理得：</a:t>
            </a:r>
            <a:endParaRPr lang="zh-CN" altLang="en-US" sz="2800"/>
          </a:p>
        </p:txBody>
      </p:sp>
      <p:grpSp>
        <p:nvGrpSpPr>
          <p:cNvPr id="4" name="Group 49"/>
          <p:cNvGrpSpPr/>
          <p:nvPr/>
        </p:nvGrpSpPr>
        <p:grpSpPr bwMode="auto">
          <a:xfrm>
            <a:off x="6637338" y="3122613"/>
            <a:ext cx="1439862" cy="1439862"/>
            <a:chOff x="4181" y="1967"/>
            <a:chExt cx="907" cy="907"/>
          </a:xfrm>
        </p:grpSpPr>
        <p:graphicFrame>
          <p:nvGraphicFramePr>
            <p:cNvPr id="42003" name="Object 8"/>
            <p:cNvGraphicFramePr>
              <a:graphicFrameLocks noChangeAspect="1"/>
            </p:cNvGraphicFramePr>
            <p:nvPr/>
          </p:nvGraphicFramePr>
          <p:xfrm>
            <a:off x="4238" y="2115"/>
            <a:ext cx="21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7" name="公式" r:id="rId25" imgW="177800" imgH="203200" progId="Equation.3">
                    <p:embed/>
                  </p:oleObj>
                </mc:Choice>
                <mc:Fallback>
                  <p:oleObj name="公式" r:id="rId25" imgW="1778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2115"/>
                          <a:ext cx="21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40"/>
            <p:cNvSpPr>
              <a:spLocks noChangeShapeType="1"/>
            </p:cNvSpPr>
            <p:nvPr/>
          </p:nvSpPr>
          <p:spPr bwMode="auto">
            <a:xfrm flipH="1" flipV="1">
              <a:off x="4332" y="2069"/>
              <a:ext cx="325" cy="3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Oval 48"/>
            <p:cNvSpPr>
              <a:spLocks noChangeArrowheads="1"/>
            </p:cNvSpPr>
            <p:nvPr/>
          </p:nvSpPr>
          <p:spPr bwMode="auto">
            <a:xfrm>
              <a:off x="4181" y="1967"/>
              <a:ext cx="907" cy="907"/>
            </a:xfrm>
            <a:prstGeom prst="ellipse">
              <a:avLst/>
            </a:prstGeom>
            <a:noFill/>
            <a:ln w="317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2002" name="TextBox 32"/>
          <p:cNvSpPr txBox="1">
            <a:spLocks noChangeArrowheads="1"/>
          </p:cNvSpPr>
          <p:nvPr/>
        </p:nvSpPr>
        <p:spPr bwMode="auto">
          <a:xfrm>
            <a:off x="6670675" y="24907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2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1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utoUpdateAnimBg="0"/>
      <p:bldP spid="219166" grpId="0" autoUpdateAnimBg="0"/>
      <p:bldP spid="219172" grpId="0"/>
      <p:bldP spid="219174" grpId="0" animBg="1"/>
      <p:bldP spid="219180" grpId="0"/>
      <p:bldP spid="21918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8A02837-9956-4269-8735-64CA3B9F39E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525463" y="4508500"/>
          <a:ext cx="72040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Equation" r:id="rId1" imgW="56083200" imgH="10668000" progId="Equation.DSMT4">
                  <p:embed/>
                </p:oleObj>
              </mc:Choice>
              <mc:Fallback>
                <p:oleObj name="Equation" r:id="rId1" imgW="56083200" imgH="1066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508500"/>
                        <a:ext cx="72040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419100" y="1589088"/>
          <a:ext cx="42783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3" imgW="36271200" imgH="10668000" progId="Equation.DSMT4">
                  <p:embed/>
                </p:oleObj>
              </mc:Choice>
              <mc:Fallback>
                <p:oleObj name="Equation" r:id="rId3" imgW="362712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89088"/>
                        <a:ext cx="42783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487363" y="287338"/>
          <a:ext cx="4621212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Equation" r:id="rId5" imgW="43586400" imgH="10668000" progId="Equation.DSMT4">
                  <p:embed/>
                </p:oleObj>
              </mc:Choice>
              <mc:Fallback>
                <p:oleObj name="Equation" r:id="rId5" imgW="435864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87338"/>
                        <a:ext cx="4621212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52450" y="3092450"/>
            <a:ext cx="3906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所以金属球</a:t>
            </a:r>
            <a:r>
              <a:rPr lang="en-US" altLang="en-US" sz="2800"/>
              <a:t>A</a:t>
            </a:r>
            <a:r>
              <a:rPr lang="zh-CN" altLang="en-US" sz="2800"/>
              <a:t>与金属壳</a:t>
            </a:r>
            <a:r>
              <a:rPr lang="en-US" altLang="en-US" sz="2800"/>
              <a:t>B</a:t>
            </a: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之间的电势差为：</a:t>
            </a:r>
            <a:endParaRPr lang="zh-CN" altLang="en-US" sz="2400" b="0"/>
          </a:p>
        </p:txBody>
      </p:sp>
      <p:grpSp>
        <p:nvGrpSpPr>
          <p:cNvPr id="43015" name="Group 27"/>
          <p:cNvGrpSpPr/>
          <p:nvPr/>
        </p:nvGrpSpPr>
        <p:grpSpPr bwMode="auto">
          <a:xfrm>
            <a:off x="5735638" y="787400"/>
            <a:ext cx="2409825" cy="2828925"/>
            <a:chOff x="3520" y="1908"/>
            <a:chExt cx="1518" cy="1782"/>
          </a:xfrm>
        </p:grpSpPr>
        <p:sp>
          <p:nvSpPr>
            <p:cNvPr id="43022" name="AutoShape 28"/>
            <p:cNvSpPr>
              <a:spLocks noChangeArrowheads="1"/>
            </p:cNvSpPr>
            <p:nvPr/>
          </p:nvSpPr>
          <p:spPr bwMode="auto">
            <a:xfrm>
              <a:off x="3520" y="2089"/>
              <a:ext cx="1518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8 h 21600"/>
                <a:gd name="T26" fmla="*/ 1844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BFF"/>
                </a:gs>
                <a:gs pos="100000">
                  <a:srgbClr val="A99CA9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69" name="Oval 29"/>
            <p:cNvSpPr>
              <a:spLocks noChangeArrowheads="1"/>
            </p:cNvSpPr>
            <p:nvPr/>
          </p:nvSpPr>
          <p:spPr bwMode="auto">
            <a:xfrm>
              <a:off x="3980" y="2527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024" name="Line 30"/>
            <p:cNvSpPr>
              <a:spLocks noChangeShapeType="1"/>
            </p:cNvSpPr>
            <p:nvPr/>
          </p:nvSpPr>
          <p:spPr bwMode="auto">
            <a:xfrm flipH="1">
              <a:off x="4026" y="2810"/>
              <a:ext cx="278" cy="1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Line 31"/>
            <p:cNvSpPr>
              <a:spLocks noChangeShapeType="1"/>
            </p:cNvSpPr>
            <p:nvPr/>
          </p:nvSpPr>
          <p:spPr bwMode="auto">
            <a:xfrm>
              <a:off x="4304" y="2810"/>
              <a:ext cx="288" cy="6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6" name="Line 32"/>
            <p:cNvSpPr>
              <a:spLocks noChangeShapeType="1"/>
            </p:cNvSpPr>
            <p:nvPr/>
          </p:nvSpPr>
          <p:spPr bwMode="auto">
            <a:xfrm flipH="1">
              <a:off x="4064" y="2810"/>
              <a:ext cx="240" cy="52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3027" name="Object 6"/>
            <p:cNvGraphicFramePr>
              <a:graphicFrameLocks noChangeAspect="1"/>
            </p:cNvGraphicFramePr>
            <p:nvPr/>
          </p:nvGraphicFramePr>
          <p:xfrm>
            <a:off x="3787" y="2840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5" name="Equation" r:id="rId7" imgW="304800" imgH="381000" progId="Equation.3">
                    <p:embed/>
                  </p:oleObj>
                </mc:Choice>
                <mc:Fallback>
                  <p:oleObj name="Equation" r:id="rId7" imgW="304800" imgH="38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840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7"/>
            <p:cNvGraphicFramePr>
              <a:graphicFrameLocks noChangeAspect="1"/>
            </p:cNvGraphicFramePr>
            <p:nvPr/>
          </p:nvGraphicFramePr>
          <p:xfrm>
            <a:off x="4120" y="3065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6" name="Equation" r:id="rId9" imgW="330200" imgH="381000" progId="Equation.3">
                    <p:embed/>
                  </p:oleObj>
                </mc:Choice>
                <mc:Fallback>
                  <p:oleObj name="Equation" r:id="rId9" imgW="330200" imgH="381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3065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8"/>
            <p:cNvGraphicFramePr>
              <a:graphicFrameLocks noChangeAspect="1"/>
            </p:cNvGraphicFramePr>
            <p:nvPr/>
          </p:nvGraphicFramePr>
          <p:xfrm>
            <a:off x="4369" y="3390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7" name="Equation" r:id="rId11" imgW="330200" imgH="406400" progId="Equation.3">
                    <p:embed/>
                  </p:oleObj>
                </mc:Choice>
                <mc:Fallback>
                  <p:oleObj name="Equation" r:id="rId11" imgW="330200" imgH="406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3390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9"/>
            <p:cNvGraphicFramePr>
              <a:graphicFrameLocks noChangeAspect="1"/>
            </p:cNvGraphicFramePr>
            <p:nvPr/>
          </p:nvGraphicFramePr>
          <p:xfrm>
            <a:off x="4491" y="1908"/>
            <a:ext cx="20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8" name="公式" r:id="rId13" imgW="203200" imgH="279400" progId="Equation.3">
                    <p:embed/>
                  </p:oleObj>
                </mc:Choice>
                <mc:Fallback>
                  <p:oleObj name="公式" r:id="rId13" imgW="203200" imgH="279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1908"/>
                          <a:ext cx="20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10"/>
            <p:cNvGraphicFramePr>
              <a:graphicFrameLocks noChangeAspect="1"/>
            </p:cNvGraphicFramePr>
            <p:nvPr/>
          </p:nvGraphicFramePr>
          <p:xfrm>
            <a:off x="4138" y="2164"/>
            <a:ext cx="30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9" name="公式" r:id="rId15" imgW="165100" imgH="241300" progId="Equation.3">
                    <p:embed/>
                  </p:oleObj>
                </mc:Choice>
                <mc:Fallback>
                  <p:oleObj name="公式" r:id="rId15" imgW="1651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2164"/>
                          <a:ext cx="30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/>
          <p:nvPr/>
        </p:nvGrpSpPr>
        <p:grpSpPr bwMode="auto">
          <a:xfrm>
            <a:off x="5454650" y="760413"/>
            <a:ext cx="2951163" cy="2879725"/>
            <a:chOff x="3436" y="479"/>
            <a:chExt cx="1859" cy="1814"/>
          </a:xfrm>
        </p:grpSpPr>
        <p:graphicFrame>
          <p:nvGraphicFramePr>
            <p:cNvPr id="43019" name="Object 5"/>
            <p:cNvGraphicFramePr>
              <a:graphicFrameLocks noChangeAspect="1"/>
            </p:cNvGraphicFramePr>
            <p:nvPr/>
          </p:nvGraphicFramePr>
          <p:xfrm>
            <a:off x="3859" y="1063"/>
            <a:ext cx="21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17" imgW="177800" imgH="203200" progId="Equation.DSMT4">
                    <p:embed/>
                  </p:oleObj>
                </mc:Choice>
                <mc:Fallback>
                  <p:oleObj name="Equation" r:id="rId17" imgW="1778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1063"/>
                          <a:ext cx="21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 flipH="1" flipV="1">
              <a:off x="3726" y="731"/>
              <a:ext cx="651" cy="6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1" name="Oval 42"/>
            <p:cNvSpPr>
              <a:spLocks noChangeArrowheads="1"/>
            </p:cNvSpPr>
            <p:nvPr/>
          </p:nvSpPr>
          <p:spPr bwMode="auto">
            <a:xfrm>
              <a:off x="3436" y="479"/>
              <a:ext cx="1859" cy="1814"/>
            </a:xfrm>
            <a:prstGeom prst="ellipse">
              <a:avLst/>
            </a:prstGeom>
            <a:noFill/>
            <a:ln w="317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3017" name="TextBox 21"/>
          <p:cNvSpPr txBox="1">
            <a:spLocks noChangeArrowheads="1"/>
          </p:cNvSpPr>
          <p:nvPr/>
        </p:nvSpPr>
        <p:spPr bwMode="auto">
          <a:xfrm>
            <a:off x="6400800" y="86836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3018" name="TextBox 22"/>
          <p:cNvSpPr txBox="1">
            <a:spLocks noChangeArrowheads="1"/>
          </p:cNvSpPr>
          <p:nvPr/>
        </p:nvSpPr>
        <p:spPr bwMode="auto">
          <a:xfrm>
            <a:off x="7035800" y="191293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A6F85C-6036-4EB8-AFCE-FD639040FB9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50825" y="260350"/>
            <a:ext cx="5389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cs typeface="Times New Roman" panose="02020603050405020304" pitchFamily="18" charset="0"/>
              </a:rPr>
              <a:t>(2)</a:t>
            </a:r>
            <a:r>
              <a:rPr kumimoji="0" lang="zh-CN" altLang="en-US" sz="2800">
                <a:cs typeface="Times New Roman" panose="02020603050405020304" pitchFamily="18" charset="0"/>
              </a:rPr>
              <a:t>如果</a:t>
            </a:r>
            <a:r>
              <a:rPr kumimoji="0" lang="zh-CN" altLang="en-US" sz="2800">
                <a:solidFill>
                  <a:srgbClr val="FF3300"/>
                </a:solidFill>
                <a:cs typeface="Times New Roman" panose="02020603050405020304" pitchFamily="18" charset="0"/>
              </a:rPr>
              <a:t>用导线将球壳和球连接，</a:t>
            </a:r>
            <a:r>
              <a:rPr kumimoji="0" lang="zh-CN" altLang="en-US" sz="2800">
                <a:cs typeface="Times New Roman" panose="02020603050405020304" pitchFamily="18" charset="0"/>
              </a:rPr>
              <a:t>情形如何？</a:t>
            </a:r>
            <a:endParaRPr kumimoji="0" lang="zh-CN" altLang="en-US" sz="2800">
              <a:cs typeface="Times New Roman" panose="02020603050405020304" pitchFamily="18" charset="0"/>
            </a:endParaRPr>
          </a:p>
        </p:txBody>
      </p:sp>
      <p:grpSp>
        <p:nvGrpSpPr>
          <p:cNvPr id="44036" name="Group 17"/>
          <p:cNvGrpSpPr/>
          <p:nvPr/>
        </p:nvGrpSpPr>
        <p:grpSpPr bwMode="auto">
          <a:xfrm>
            <a:off x="5724525" y="1339850"/>
            <a:ext cx="2409825" cy="2541588"/>
            <a:chOff x="3606" y="844"/>
            <a:chExt cx="1518" cy="1601"/>
          </a:xfrm>
        </p:grpSpPr>
        <p:sp>
          <p:nvSpPr>
            <p:cNvPr id="44058" name="AutoShape 6"/>
            <p:cNvSpPr>
              <a:spLocks noChangeArrowheads="1"/>
            </p:cNvSpPr>
            <p:nvPr/>
          </p:nvSpPr>
          <p:spPr bwMode="auto">
            <a:xfrm>
              <a:off x="3606" y="844"/>
              <a:ext cx="1518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8 h 21600"/>
                <a:gd name="T26" fmla="*/ 1844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BFF"/>
                </a:gs>
                <a:gs pos="100000">
                  <a:srgbClr val="A99CA9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7" name="Oval 7"/>
            <p:cNvSpPr>
              <a:spLocks noChangeArrowheads="1"/>
            </p:cNvSpPr>
            <p:nvPr/>
          </p:nvSpPr>
          <p:spPr bwMode="auto">
            <a:xfrm>
              <a:off x="4066" y="1282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060" name="Line 8"/>
            <p:cNvSpPr>
              <a:spLocks noChangeShapeType="1"/>
            </p:cNvSpPr>
            <p:nvPr/>
          </p:nvSpPr>
          <p:spPr bwMode="auto">
            <a:xfrm flipH="1">
              <a:off x="4112" y="1565"/>
              <a:ext cx="278" cy="1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9"/>
            <p:cNvSpPr>
              <a:spLocks noChangeShapeType="1"/>
            </p:cNvSpPr>
            <p:nvPr/>
          </p:nvSpPr>
          <p:spPr bwMode="auto">
            <a:xfrm>
              <a:off x="4390" y="1565"/>
              <a:ext cx="288" cy="6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Line 10"/>
            <p:cNvSpPr>
              <a:spLocks noChangeShapeType="1"/>
            </p:cNvSpPr>
            <p:nvPr/>
          </p:nvSpPr>
          <p:spPr bwMode="auto">
            <a:xfrm flipH="1">
              <a:off x="4150" y="1565"/>
              <a:ext cx="240" cy="52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63" name="Object 8"/>
            <p:cNvGraphicFramePr>
              <a:graphicFrameLocks noChangeAspect="1"/>
            </p:cNvGraphicFramePr>
            <p:nvPr/>
          </p:nvGraphicFramePr>
          <p:xfrm>
            <a:off x="3873" y="1595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9" name="Equation" r:id="rId1" imgW="304800" imgH="381000" progId="Equation.3">
                    <p:embed/>
                  </p:oleObj>
                </mc:Choice>
                <mc:Fallback>
                  <p:oleObj name="Equation" r:id="rId1" imgW="304800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1595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4" name="Object 9"/>
            <p:cNvGraphicFramePr>
              <a:graphicFrameLocks noChangeAspect="1"/>
            </p:cNvGraphicFramePr>
            <p:nvPr/>
          </p:nvGraphicFramePr>
          <p:xfrm>
            <a:off x="4171" y="1820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0" name="Equation" r:id="rId3" imgW="330200" imgH="381000" progId="Equation.3">
                    <p:embed/>
                  </p:oleObj>
                </mc:Choice>
                <mc:Fallback>
                  <p:oleObj name="Equation" r:id="rId3" imgW="330200" imgH="381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20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10"/>
            <p:cNvGraphicFramePr>
              <a:graphicFrameLocks noChangeAspect="1"/>
            </p:cNvGraphicFramePr>
            <p:nvPr/>
          </p:nvGraphicFramePr>
          <p:xfrm>
            <a:off x="4620" y="2145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1" name="Equation" r:id="rId5" imgW="330200" imgH="406400" progId="Equation.3">
                    <p:embed/>
                  </p:oleObj>
                </mc:Choice>
                <mc:Fallback>
                  <p:oleObj name="Equation" r:id="rId5" imgW="330200" imgH="40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2145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Line 16"/>
          <p:cNvSpPr>
            <a:spLocks noChangeShapeType="1"/>
          </p:cNvSpPr>
          <p:nvPr/>
        </p:nvSpPr>
        <p:spPr bwMode="auto">
          <a:xfrm>
            <a:off x="7380288" y="2492375"/>
            <a:ext cx="504825" cy="73025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0178" name="Object 2"/>
          <p:cNvGraphicFramePr>
            <a:graphicFrameLocks noChangeAspect="1"/>
          </p:cNvGraphicFramePr>
          <p:nvPr/>
        </p:nvGraphicFramePr>
        <p:xfrm>
          <a:off x="3640138" y="5229225"/>
          <a:ext cx="39878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name="Equation" r:id="rId7" imgW="36271200" imgH="10668000" progId="Equation.DSMT4">
                  <p:embed/>
                </p:oleObj>
              </mc:Choice>
              <mc:Fallback>
                <p:oleObj name="Equation" r:id="rId7" imgW="36271200" imgH="1066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5229225"/>
                        <a:ext cx="39878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250825" y="1341438"/>
            <a:ext cx="446563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球壳</a:t>
            </a:r>
            <a:r>
              <a:rPr lang="en-US" altLang="en-US" sz="2800"/>
              <a:t>B</a:t>
            </a:r>
            <a:r>
              <a:rPr lang="zh-CN" altLang="en-US" sz="2800"/>
              <a:t>的内表面和球</a:t>
            </a:r>
            <a:r>
              <a:rPr lang="en-US" altLang="en-US" sz="2800"/>
              <a:t>A</a:t>
            </a:r>
            <a:r>
              <a:rPr lang="zh-CN" altLang="en-US" sz="2800"/>
              <a:t>表面的电荷完全中和，重新达到静电平衡，二者之间的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电势差为零</a:t>
            </a:r>
            <a:r>
              <a:rPr lang="zh-CN" altLang="en-US" sz="2800">
                <a:solidFill>
                  <a:srgbClr val="003300"/>
                </a:solidFill>
              </a:rPr>
              <a:t>、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场强为零</a:t>
            </a:r>
            <a:r>
              <a:rPr lang="zh-CN" altLang="en-US" sz="2800">
                <a:solidFill>
                  <a:srgbClr val="003300"/>
                </a:solidFill>
              </a:rPr>
              <a:t>。</a:t>
            </a:r>
            <a:endParaRPr lang="zh-CN" altLang="en-US" sz="2800">
              <a:solidFill>
                <a:srgbClr val="003300"/>
              </a:solidFill>
            </a:endParaRPr>
          </a:p>
        </p:txBody>
      </p:sp>
      <p:graphicFrame>
        <p:nvGraphicFramePr>
          <p:cNvPr id="220181" name="Object 3"/>
          <p:cNvGraphicFramePr>
            <a:graphicFrameLocks noChangeAspect="1"/>
          </p:cNvGraphicFramePr>
          <p:nvPr/>
        </p:nvGraphicFramePr>
        <p:xfrm>
          <a:off x="2041525" y="5465763"/>
          <a:ext cx="9445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公式" r:id="rId9" imgW="393700" imgH="241300" progId="Equation.3">
                  <p:embed/>
                </p:oleObj>
              </mc:Choice>
              <mc:Fallback>
                <p:oleObj name="公式" r:id="rId9" imgW="393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465763"/>
                        <a:ext cx="9445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241300" y="4889500"/>
            <a:ext cx="518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球壳外表面：</a:t>
            </a:r>
            <a:endParaRPr lang="zh-CN" altLang="en-US" sz="2800"/>
          </a:p>
        </p:txBody>
      </p:sp>
      <p:graphicFrame>
        <p:nvGraphicFramePr>
          <p:cNvPr id="220184" name="Object 4"/>
          <p:cNvGraphicFramePr>
            <a:graphicFrameLocks noChangeAspect="1"/>
          </p:cNvGraphicFramePr>
          <p:nvPr/>
        </p:nvGraphicFramePr>
        <p:xfrm>
          <a:off x="755650" y="3322638"/>
          <a:ext cx="23034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" name="公式" r:id="rId11" imgW="913765" imgH="215900" progId="Equation.3">
                  <p:embed/>
                </p:oleObj>
              </mc:Choice>
              <mc:Fallback>
                <p:oleObj name="公式" r:id="rId11" imgW="9137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22638"/>
                        <a:ext cx="23034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"/>
          <p:cNvGrpSpPr/>
          <p:nvPr/>
        </p:nvGrpSpPr>
        <p:grpSpPr bwMode="auto">
          <a:xfrm>
            <a:off x="7072313" y="352425"/>
            <a:ext cx="1752600" cy="649288"/>
            <a:chOff x="4468" y="209"/>
            <a:chExt cx="1104" cy="409"/>
          </a:xfrm>
        </p:grpSpPr>
        <p:sp>
          <p:nvSpPr>
            <p:cNvPr id="44048" name="AutoShape 30"/>
            <p:cNvSpPr>
              <a:spLocks noChangeArrowheads="1"/>
            </p:cNvSpPr>
            <p:nvPr/>
          </p:nvSpPr>
          <p:spPr bwMode="auto">
            <a:xfrm>
              <a:off x="4468" y="210"/>
              <a:ext cx="1104" cy="408"/>
            </a:xfrm>
            <a:prstGeom prst="wedgeEllipseCallout">
              <a:avLst>
                <a:gd name="adj1" fmla="val -7157"/>
                <a:gd name="adj2" fmla="val 154167"/>
              </a:avLst>
            </a:prstGeom>
            <a:noFill/>
            <a:ln w="4127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grpSp>
          <p:nvGrpSpPr>
            <p:cNvPr id="44049" name="Group 32"/>
            <p:cNvGrpSpPr>
              <a:grpSpLocks noChangeAspect="1"/>
            </p:cNvGrpSpPr>
            <p:nvPr/>
          </p:nvGrpSpPr>
          <p:grpSpPr bwMode="auto">
            <a:xfrm>
              <a:off x="4468" y="209"/>
              <a:ext cx="1075" cy="385"/>
              <a:chOff x="4468" y="209"/>
              <a:chExt cx="1075" cy="385"/>
            </a:xfrm>
          </p:grpSpPr>
          <p:sp>
            <p:nvSpPr>
              <p:cNvPr id="44050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4468" y="210"/>
                <a:ext cx="107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1" name="Rectangle 33"/>
              <p:cNvSpPr>
                <a:spLocks noChangeArrowheads="1"/>
              </p:cNvSpPr>
              <p:nvPr/>
            </p:nvSpPr>
            <p:spPr bwMode="auto">
              <a:xfrm>
                <a:off x="5440" y="39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1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2" name="Rectangle 34"/>
              <p:cNvSpPr>
                <a:spLocks noChangeArrowheads="1"/>
              </p:cNvSpPr>
              <p:nvPr/>
            </p:nvSpPr>
            <p:spPr bwMode="auto">
              <a:xfrm>
                <a:off x="4627" y="39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900">
                    <a:solidFill>
                      <a:srgbClr val="000000"/>
                    </a:solidFill>
                  </a:rPr>
                  <a:t>3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3" name="Rectangle 35"/>
              <p:cNvSpPr>
                <a:spLocks noChangeArrowheads="1"/>
              </p:cNvSpPr>
              <p:nvPr/>
            </p:nvSpPr>
            <p:spPr bwMode="auto">
              <a:xfrm>
                <a:off x="5322" y="238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q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4" name="Rectangle 36"/>
              <p:cNvSpPr>
                <a:spLocks noChangeArrowheads="1"/>
              </p:cNvSpPr>
              <p:nvPr/>
            </p:nvSpPr>
            <p:spPr bwMode="auto">
              <a:xfrm>
                <a:off x="4973" y="238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q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5" name="Rectangle 37"/>
              <p:cNvSpPr>
                <a:spLocks noChangeArrowheads="1"/>
              </p:cNvSpPr>
              <p:nvPr/>
            </p:nvSpPr>
            <p:spPr bwMode="auto">
              <a:xfrm>
                <a:off x="4501" y="238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i="1">
                    <a:solidFill>
                      <a:srgbClr val="000000"/>
                    </a:solidFill>
                  </a:rPr>
                  <a:t>q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6" name="Rectangle 38"/>
              <p:cNvSpPr>
                <a:spLocks noChangeArrowheads="1"/>
              </p:cNvSpPr>
              <p:nvPr/>
            </p:nvSpPr>
            <p:spPr bwMode="auto">
              <a:xfrm>
                <a:off x="5140" y="209"/>
                <a:ext cx="14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7" name="Rectangle 39"/>
              <p:cNvSpPr>
                <a:spLocks noChangeArrowheads="1"/>
              </p:cNvSpPr>
              <p:nvPr/>
            </p:nvSpPr>
            <p:spPr bwMode="auto">
              <a:xfrm>
                <a:off x="4779" y="209"/>
                <a:ext cx="14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0201" name="Text Box 41"/>
          <p:cNvSpPr txBox="1">
            <a:spLocks noChangeArrowheads="1"/>
          </p:cNvSpPr>
          <p:nvPr/>
        </p:nvSpPr>
        <p:spPr bwMode="auto">
          <a:xfrm>
            <a:off x="314325" y="5537200"/>
            <a:ext cx="5183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均匀分布</a:t>
            </a:r>
            <a:endParaRPr lang="zh-CN" altLang="en-US" sz="2800"/>
          </a:p>
        </p:txBody>
      </p:sp>
      <p:sp>
        <p:nvSpPr>
          <p:cNvPr id="44045" name="TextBox 30"/>
          <p:cNvSpPr txBox="1">
            <a:spLocks noChangeArrowheads="1"/>
          </p:cNvSpPr>
          <p:nvPr/>
        </p:nvSpPr>
        <p:spPr bwMode="auto">
          <a:xfrm>
            <a:off x="6307138" y="110966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4046" name="TextBox 31"/>
          <p:cNvSpPr txBox="1">
            <a:spLocks noChangeArrowheads="1"/>
          </p:cNvSpPr>
          <p:nvPr/>
        </p:nvSpPr>
        <p:spPr bwMode="auto">
          <a:xfrm>
            <a:off x="6970713" y="211772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1371600" y="4062413"/>
          <a:ext cx="1279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13" imgW="508000" imgH="228600" progId="Equation.DSMT4">
                  <p:embed/>
                </p:oleObj>
              </mc:Choice>
              <mc:Fallback>
                <p:oleObj name="Equation" r:id="rId13" imgW="5080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62413"/>
                        <a:ext cx="12795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  <p:bldP spid="220179" grpId="0" autoUpdateAnimBg="0"/>
      <p:bldP spid="220182" grpId="0"/>
      <p:bldP spid="2202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0BD7E79-D836-480F-9B86-7C2333FC38F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5092700" y="1316038"/>
            <a:ext cx="2409825" cy="2262187"/>
            <a:chOff x="839" y="890"/>
            <a:chExt cx="1518" cy="1425"/>
          </a:xfrm>
        </p:grpSpPr>
        <p:sp>
          <p:nvSpPr>
            <p:cNvPr id="45080" name="AutoShape 46"/>
            <p:cNvSpPr>
              <a:spLocks noChangeArrowheads="1"/>
            </p:cNvSpPr>
            <p:nvPr/>
          </p:nvSpPr>
          <p:spPr bwMode="auto">
            <a:xfrm>
              <a:off x="839" y="890"/>
              <a:ext cx="1518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8 h 21600"/>
                <a:gd name="T26" fmla="*/ 18441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BFF"/>
                </a:gs>
                <a:gs pos="100000">
                  <a:srgbClr val="A99CA9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07" name="Oval 47"/>
            <p:cNvSpPr>
              <a:spLocks noChangeArrowheads="1"/>
            </p:cNvSpPr>
            <p:nvPr/>
          </p:nvSpPr>
          <p:spPr bwMode="auto">
            <a:xfrm>
              <a:off x="1299" y="1328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220208" name="Rectangle 48"/>
          <p:cNvSpPr>
            <a:spLocks noChangeArrowheads="1"/>
          </p:cNvSpPr>
          <p:nvPr/>
        </p:nvSpPr>
        <p:spPr bwMode="auto">
          <a:xfrm>
            <a:off x="185738" y="149225"/>
            <a:ext cx="6551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ea typeface="华文新魏" panose="02010800040101010101" pitchFamily="2" charset="-122"/>
              </a:rPr>
              <a:t>(3)</a:t>
            </a:r>
            <a:r>
              <a:rPr kumimoji="0" lang="zh-CN" altLang="en-US" sz="2800">
                <a:solidFill>
                  <a:srgbClr val="0000FF"/>
                </a:solidFill>
                <a:ea typeface="华文新魏" panose="02010800040101010101" pitchFamily="2" charset="-122"/>
              </a:rPr>
              <a:t>在第（</a:t>
            </a:r>
            <a:r>
              <a:rPr kumimoji="0" lang="en-US" altLang="zh-CN" sz="280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kumimoji="0" lang="zh-CN" altLang="en-US" sz="2800">
                <a:solidFill>
                  <a:srgbClr val="0000FF"/>
                </a:solidFill>
                <a:ea typeface="华文新魏" panose="02010800040101010101" pitchFamily="2" charset="-122"/>
              </a:rPr>
              <a:t>）问的条件下，若将内金属球接地？</a:t>
            </a:r>
            <a:endParaRPr kumimoji="0" lang="zh-CN" altLang="en-US" sz="280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" name="Group 49"/>
          <p:cNvGrpSpPr/>
          <p:nvPr/>
        </p:nvGrpSpPr>
        <p:grpSpPr bwMode="auto">
          <a:xfrm>
            <a:off x="6316663" y="2855913"/>
            <a:ext cx="304800" cy="304800"/>
            <a:chOff x="4368" y="1776"/>
            <a:chExt cx="192" cy="192"/>
          </a:xfrm>
        </p:grpSpPr>
        <p:sp>
          <p:nvSpPr>
            <p:cNvPr id="45078" name="Line 50"/>
            <p:cNvSpPr>
              <a:spLocks noChangeShapeType="1"/>
            </p:cNvSpPr>
            <p:nvPr/>
          </p:nvSpPr>
          <p:spPr bwMode="auto">
            <a:xfrm flipH="1">
              <a:off x="4464" y="1776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51"/>
            <p:cNvSpPr>
              <a:spLocks noChangeShapeType="1"/>
            </p:cNvSpPr>
            <p:nvPr/>
          </p:nvSpPr>
          <p:spPr bwMode="auto">
            <a:xfrm>
              <a:off x="4368" y="1968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212" name="Rectangle 52"/>
          <p:cNvSpPr>
            <a:spLocks noChangeArrowheads="1"/>
          </p:cNvSpPr>
          <p:nvPr/>
        </p:nvSpPr>
        <p:spPr bwMode="auto">
          <a:xfrm>
            <a:off x="196850" y="195262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此时金属球带电不为零！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20213" name="Rectangle 53"/>
          <p:cNvSpPr>
            <a:spLocks noChangeArrowheads="1"/>
          </p:cNvSpPr>
          <p:nvPr/>
        </p:nvSpPr>
        <p:spPr bwMode="auto">
          <a:xfrm>
            <a:off x="211138" y="1350963"/>
            <a:ext cx="345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ea typeface="黑体" panose="02010609060101010101" pitchFamily="2" charset="-122"/>
              </a:rPr>
              <a:t>接地则电势为零！</a:t>
            </a:r>
            <a:endParaRPr kumimoji="0" lang="zh-CN" altLang="en-US" sz="280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220214" name="Object 5"/>
          <p:cNvGraphicFramePr>
            <a:graphicFrameLocks noChangeAspect="1"/>
          </p:cNvGraphicFramePr>
          <p:nvPr/>
        </p:nvGraphicFramePr>
        <p:xfrm>
          <a:off x="5715000" y="1830388"/>
          <a:ext cx="4921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1" imgW="165100" imgH="203200" progId="Equation.3">
                  <p:embed/>
                </p:oleObj>
              </mc:Choice>
              <mc:Fallback>
                <p:oleObj name="Equation" r:id="rId1" imgW="165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30388"/>
                        <a:ext cx="4921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5" name="Object 6"/>
          <p:cNvGraphicFramePr>
            <a:graphicFrameLocks noChangeAspect="1"/>
          </p:cNvGraphicFramePr>
          <p:nvPr/>
        </p:nvGraphicFramePr>
        <p:xfrm>
          <a:off x="6784975" y="1816100"/>
          <a:ext cx="6619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Equation" r:id="rId3" imgW="482600" imgH="330200" progId="Equation.3">
                  <p:embed/>
                </p:oleObj>
              </mc:Choice>
              <mc:Fallback>
                <p:oleObj name="Equation" r:id="rId3" imgW="4826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1816100"/>
                        <a:ext cx="6619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6" name="Object 7"/>
          <p:cNvGraphicFramePr>
            <a:graphicFrameLocks noChangeAspect="1"/>
          </p:cNvGraphicFramePr>
          <p:nvPr/>
        </p:nvGraphicFramePr>
        <p:xfrm>
          <a:off x="7037388" y="3114675"/>
          <a:ext cx="10048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5" imgW="381000" imgH="203200" progId="Equation.3">
                  <p:embed/>
                </p:oleObj>
              </mc:Choice>
              <mc:Fallback>
                <p:oleObj name="Equation" r:id="rId5" imgW="381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114675"/>
                        <a:ext cx="10048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6640513" y="379413"/>
            <a:ext cx="2503487" cy="1295400"/>
          </a:xfrm>
          <a:prstGeom prst="cloudCallout">
            <a:avLst>
              <a:gd name="adj1" fmla="val -63014"/>
              <a:gd name="adj2" fmla="val 90148"/>
            </a:avLst>
          </a:prstGeom>
          <a:solidFill>
            <a:schemeClr val="bg1"/>
          </a:solidFill>
          <a:ln w="38100">
            <a:solidFill>
              <a:srgbClr val="FF3399"/>
            </a:solidFill>
            <a:prstDash val="sysDot"/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7119938" y="523875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i="1">
                <a:solidFill>
                  <a:schemeClr val="tx1"/>
                </a:solidFill>
                <a:cs typeface="Times New Roman" panose="02020603050405020304" pitchFamily="18" charset="0"/>
              </a:rPr>
              <a:t>q</a:t>
            </a:r>
            <a:r>
              <a:rPr kumimoji="0" lang="en-US" altLang="en-US" sz="2800" baseline="-25000">
                <a:solidFill>
                  <a:srgbClr val="003300"/>
                </a:solidFill>
              </a:rPr>
              <a:t>1</a:t>
            </a: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是否</a:t>
            </a:r>
            <a:endParaRPr kumimoji="0"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全跑掉？</a:t>
            </a:r>
            <a:endParaRPr kumimoji="0"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314325" y="2738438"/>
            <a:ext cx="4267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球心的电势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" name="Object 11"/>
          <p:cNvGraphicFramePr>
            <a:graphicFrameLocks noChangeAspect="1"/>
          </p:cNvGraphicFramePr>
          <p:nvPr/>
        </p:nvGraphicFramePr>
        <p:xfrm>
          <a:off x="377825" y="3284538"/>
          <a:ext cx="51609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7" imgW="2057400" imgH="444500" progId="Equation.DSMT4">
                  <p:embed/>
                </p:oleObj>
              </mc:Choice>
              <mc:Fallback>
                <p:oleObj name="Equation" r:id="rId7" imgW="20574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284538"/>
                        <a:ext cx="51609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5588000" y="3579813"/>
          <a:ext cx="604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9" imgW="241300" imgH="177800" progId="Equation.DSMT4">
                  <p:embed/>
                </p:oleObj>
              </mc:Choice>
              <mc:Fallback>
                <p:oleObj name="Equation" r:id="rId9" imgW="241300" imgH="177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579813"/>
                        <a:ext cx="604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9" name="Object 13"/>
          <p:cNvGraphicFramePr>
            <a:graphicFrameLocks noChangeAspect="1"/>
          </p:cNvGraphicFramePr>
          <p:nvPr/>
        </p:nvGraphicFramePr>
        <p:xfrm>
          <a:off x="3403600" y="1350963"/>
          <a:ext cx="1017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11" imgW="1701800" imgH="787400" progId="Equation.DSMT4">
                  <p:embed/>
                </p:oleObj>
              </mc:Choice>
              <mc:Fallback>
                <p:oleObj name="Equation" r:id="rId11" imgW="1701800" imgH="787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350963"/>
                        <a:ext cx="1017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1" name="Object 15"/>
          <p:cNvGraphicFramePr>
            <a:graphicFrameLocks noChangeAspect="1"/>
          </p:cNvGraphicFramePr>
          <p:nvPr/>
        </p:nvGraphicFramePr>
        <p:xfrm>
          <a:off x="876300" y="4386263"/>
          <a:ext cx="43973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13" imgW="1752600" imgH="444500" progId="Equation.DSMT4">
                  <p:embed/>
                </p:oleObj>
              </mc:Choice>
              <mc:Fallback>
                <p:oleObj name="Equation" r:id="rId13" imgW="17526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386263"/>
                        <a:ext cx="43973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2" name="Object 16"/>
          <p:cNvGraphicFramePr>
            <a:graphicFrameLocks noChangeAspect="1"/>
          </p:cNvGraphicFramePr>
          <p:nvPr/>
        </p:nvGraphicFramePr>
        <p:xfrm>
          <a:off x="434975" y="5518150"/>
          <a:ext cx="6464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tion" r:id="rId15" imgW="2578100" imgH="444500" progId="Equation.DSMT4">
                  <p:embed/>
                </p:oleObj>
              </mc:Choice>
              <mc:Fallback>
                <p:oleObj name="Equation" r:id="rId15" imgW="25781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518150"/>
                        <a:ext cx="64643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Box 23"/>
          <p:cNvSpPr txBox="1">
            <a:spLocks noChangeArrowheads="1"/>
          </p:cNvSpPr>
          <p:nvPr/>
        </p:nvSpPr>
        <p:spPr bwMode="auto">
          <a:xfrm>
            <a:off x="5589588" y="113823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5076" name="TextBox 24"/>
          <p:cNvSpPr txBox="1">
            <a:spLocks noChangeArrowheads="1"/>
          </p:cNvSpPr>
          <p:nvPr/>
        </p:nvSpPr>
        <p:spPr bwMode="auto">
          <a:xfrm>
            <a:off x="5849938" y="24066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endParaRPr kumimoji="0"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6973888" y="5734050"/>
          <a:ext cx="12096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Equation" r:id="rId17" imgW="482600" imgH="228600" progId="Equation.DSMT4">
                  <p:embed/>
                </p:oleObj>
              </mc:Choice>
              <mc:Fallback>
                <p:oleObj name="Equation" r:id="rId17" imgW="4826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5734050"/>
                        <a:ext cx="12096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7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8" grpId="0" autoUpdateAnimBg="0"/>
      <p:bldP spid="220212" grpId="0" autoUpdateAnimBg="0"/>
      <p:bldP spid="220213" grpId="0" autoUpdateAnimBg="0"/>
      <p:bldP spid="44" grpId="0" animBg="1"/>
      <p:bldP spid="45" grpId="0" autoUpdateAnimBg="0"/>
      <p:bldP spid="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06400" y="1633538"/>
            <a:ext cx="3417888" cy="3883025"/>
            <a:chOff x="406400" y="1422400"/>
            <a:chExt cx="3417888" cy="3883025"/>
          </a:xfrm>
        </p:grpSpPr>
        <p:sp>
          <p:nvSpPr>
            <p:cNvPr id="461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839913" y="1422400"/>
              <a:ext cx="195262" cy="1825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46152" name="Group 29"/>
            <p:cNvGrpSpPr/>
            <p:nvPr/>
          </p:nvGrpSpPr>
          <p:grpSpPr bwMode="auto">
            <a:xfrm>
              <a:off x="1916113" y="1808163"/>
              <a:ext cx="1908175" cy="3402012"/>
              <a:chOff x="1249" y="1136"/>
              <a:chExt cx="572" cy="2143"/>
            </a:xfrm>
          </p:grpSpPr>
          <p:sp>
            <p:nvSpPr>
              <p:cNvPr id="46170" name="Line 30"/>
              <p:cNvSpPr>
                <a:spLocks noChangeShapeType="1"/>
              </p:cNvSpPr>
              <p:nvPr/>
            </p:nvSpPr>
            <p:spPr bwMode="auto">
              <a:xfrm>
                <a:off x="1265" y="113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1" name="Line 31"/>
              <p:cNvSpPr>
                <a:spLocks noChangeShapeType="1"/>
              </p:cNvSpPr>
              <p:nvPr/>
            </p:nvSpPr>
            <p:spPr bwMode="auto">
              <a:xfrm>
                <a:off x="1256" y="1467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Line 32"/>
              <p:cNvSpPr>
                <a:spLocks noChangeShapeType="1"/>
              </p:cNvSpPr>
              <p:nvPr/>
            </p:nvSpPr>
            <p:spPr bwMode="auto">
              <a:xfrm>
                <a:off x="1262" y="1814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3" name="Line 33"/>
              <p:cNvSpPr>
                <a:spLocks noChangeShapeType="1"/>
              </p:cNvSpPr>
              <p:nvPr/>
            </p:nvSpPr>
            <p:spPr bwMode="auto">
              <a:xfrm>
                <a:off x="1269" y="218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4" name="Line 34"/>
              <p:cNvSpPr>
                <a:spLocks noChangeShapeType="1"/>
              </p:cNvSpPr>
              <p:nvPr/>
            </p:nvSpPr>
            <p:spPr bwMode="auto">
              <a:xfrm>
                <a:off x="1252" y="2518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5" name="Line 35"/>
              <p:cNvSpPr>
                <a:spLocks noChangeShapeType="1"/>
              </p:cNvSpPr>
              <p:nvPr/>
            </p:nvSpPr>
            <p:spPr bwMode="auto">
              <a:xfrm>
                <a:off x="1267" y="2882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6" name="Line 36"/>
              <p:cNvSpPr>
                <a:spLocks noChangeShapeType="1"/>
              </p:cNvSpPr>
              <p:nvPr/>
            </p:nvSpPr>
            <p:spPr bwMode="auto">
              <a:xfrm>
                <a:off x="1249" y="3279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53" name="Group 37"/>
            <p:cNvGrpSpPr/>
            <p:nvPr/>
          </p:nvGrpSpPr>
          <p:grpSpPr bwMode="auto">
            <a:xfrm flipH="1">
              <a:off x="406400" y="1806575"/>
              <a:ext cx="1512888" cy="3402013"/>
              <a:chOff x="1249" y="1136"/>
              <a:chExt cx="572" cy="2143"/>
            </a:xfrm>
          </p:grpSpPr>
          <p:sp>
            <p:nvSpPr>
              <p:cNvPr id="46163" name="Line 38"/>
              <p:cNvSpPr>
                <a:spLocks noChangeShapeType="1"/>
              </p:cNvSpPr>
              <p:nvPr/>
            </p:nvSpPr>
            <p:spPr bwMode="auto">
              <a:xfrm>
                <a:off x="1265" y="113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4" name="Line 39"/>
              <p:cNvSpPr>
                <a:spLocks noChangeShapeType="1"/>
              </p:cNvSpPr>
              <p:nvPr/>
            </p:nvSpPr>
            <p:spPr bwMode="auto">
              <a:xfrm>
                <a:off x="1256" y="1467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5" name="Line 40"/>
              <p:cNvSpPr>
                <a:spLocks noChangeShapeType="1"/>
              </p:cNvSpPr>
              <p:nvPr/>
            </p:nvSpPr>
            <p:spPr bwMode="auto">
              <a:xfrm>
                <a:off x="1262" y="1814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6" name="Line 41"/>
              <p:cNvSpPr>
                <a:spLocks noChangeShapeType="1"/>
              </p:cNvSpPr>
              <p:nvPr/>
            </p:nvSpPr>
            <p:spPr bwMode="auto">
              <a:xfrm>
                <a:off x="1269" y="218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7" name="Line 42"/>
              <p:cNvSpPr>
                <a:spLocks noChangeShapeType="1"/>
              </p:cNvSpPr>
              <p:nvPr/>
            </p:nvSpPr>
            <p:spPr bwMode="auto">
              <a:xfrm>
                <a:off x="1252" y="2518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8" name="Line 43"/>
              <p:cNvSpPr>
                <a:spLocks noChangeShapeType="1"/>
              </p:cNvSpPr>
              <p:nvPr/>
            </p:nvSpPr>
            <p:spPr bwMode="auto">
              <a:xfrm>
                <a:off x="1267" y="2882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9" name="Line 44"/>
              <p:cNvSpPr>
                <a:spLocks noChangeShapeType="1"/>
              </p:cNvSpPr>
              <p:nvPr/>
            </p:nvSpPr>
            <p:spPr bwMode="auto">
              <a:xfrm>
                <a:off x="1249" y="3279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54" name="Group 84"/>
            <p:cNvGrpSpPr/>
            <p:nvPr/>
          </p:nvGrpSpPr>
          <p:grpSpPr bwMode="auto">
            <a:xfrm>
              <a:off x="1852613" y="1698625"/>
              <a:ext cx="122237" cy="3606800"/>
              <a:chOff x="1167" y="1070"/>
              <a:chExt cx="77" cy="2272"/>
            </a:xfrm>
          </p:grpSpPr>
          <p:sp>
            <p:nvSpPr>
              <p:cNvPr id="46155" name="Rectangle 85"/>
              <p:cNvSpPr>
                <a:spLocks noChangeArrowheads="1"/>
              </p:cNvSpPr>
              <p:nvPr/>
            </p:nvSpPr>
            <p:spPr bwMode="auto">
              <a:xfrm>
                <a:off x="1168" y="1070"/>
                <a:ext cx="74" cy="2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15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2" y="1094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57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7" y="1428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58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2" y="1786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59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8" y="2157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60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7" y="3246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61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6" y="2478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62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8" y="2850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4594225" y="1571625"/>
            <a:ext cx="4102100" cy="3906838"/>
            <a:chOff x="4594225" y="1360488"/>
            <a:chExt cx="4101878" cy="3906837"/>
          </a:xfrm>
        </p:grpSpPr>
        <p:grpSp>
          <p:nvGrpSpPr>
            <p:cNvPr id="46108" name="Group 3"/>
            <p:cNvGrpSpPr/>
            <p:nvPr/>
          </p:nvGrpSpPr>
          <p:grpSpPr bwMode="auto">
            <a:xfrm flipH="1">
              <a:off x="4594225" y="1749425"/>
              <a:ext cx="1770063" cy="3402013"/>
              <a:chOff x="1249" y="1136"/>
              <a:chExt cx="572" cy="2143"/>
            </a:xfrm>
          </p:grpSpPr>
          <p:sp>
            <p:nvSpPr>
              <p:cNvPr id="46144" name="Line 4"/>
              <p:cNvSpPr>
                <a:spLocks noChangeShapeType="1"/>
              </p:cNvSpPr>
              <p:nvPr/>
            </p:nvSpPr>
            <p:spPr bwMode="auto">
              <a:xfrm>
                <a:off x="1265" y="113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5" name="Line 5"/>
              <p:cNvSpPr>
                <a:spLocks noChangeShapeType="1"/>
              </p:cNvSpPr>
              <p:nvPr/>
            </p:nvSpPr>
            <p:spPr bwMode="auto">
              <a:xfrm>
                <a:off x="1265" y="1467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Line 6"/>
              <p:cNvSpPr>
                <a:spLocks noChangeShapeType="1"/>
              </p:cNvSpPr>
              <p:nvPr/>
            </p:nvSpPr>
            <p:spPr bwMode="auto">
              <a:xfrm>
                <a:off x="1268" y="1814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Line 7"/>
              <p:cNvSpPr>
                <a:spLocks noChangeShapeType="1"/>
              </p:cNvSpPr>
              <p:nvPr/>
            </p:nvSpPr>
            <p:spPr bwMode="auto">
              <a:xfrm>
                <a:off x="1269" y="218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8" name="Line 8"/>
              <p:cNvSpPr>
                <a:spLocks noChangeShapeType="1"/>
              </p:cNvSpPr>
              <p:nvPr/>
            </p:nvSpPr>
            <p:spPr bwMode="auto">
              <a:xfrm>
                <a:off x="1267" y="2518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9" name="Line 9"/>
              <p:cNvSpPr>
                <a:spLocks noChangeShapeType="1"/>
              </p:cNvSpPr>
              <p:nvPr/>
            </p:nvSpPr>
            <p:spPr bwMode="auto">
              <a:xfrm>
                <a:off x="1267" y="2882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0" name="Line 10"/>
              <p:cNvSpPr>
                <a:spLocks noChangeShapeType="1"/>
              </p:cNvSpPr>
              <p:nvPr/>
            </p:nvSpPr>
            <p:spPr bwMode="auto">
              <a:xfrm>
                <a:off x="1249" y="3279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09" name="Group 11"/>
            <p:cNvGrpSpPr/>
            <p:nvPr/>
          </p:nvGrpSpPr>
          <p:grpSpPr bwMode="auto">
            <a:xfrm>
              <a:off x="6861175" y="1774825"/>
              <a:ext cx="1834928" cy="3402013"/>
              <a:chOff x="1249" y="1136"/>
              <a:chExt cx="568" cy="2143"/>
            </a:xfrm>
          </p:grpSpPr>
          <p:sp>
            <p:nvSpPr>
              <p:cNvPr id="46137" name="Line 12"/>
              <p:cNvSpPr>
                <a:spLocks noChangeShapeType="1"/>
              </p:cNvSpPr>
              <p:nvPr/>
            </p:nvSpPr>
            <p:spPr bwMode="auto">
              <a:xfrm>
                <a:off x="1265" y="113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Line 13"/>
              <p:cNvSpPr>
                <a:spLocks noChangeShapeType="1"/>
              </p:cNvSpPr>
              <p:nvPr/>
            </p:nvSpPr>
            <p:spPr bwMode="auto">
              <a:xfrm>
                <a:off x="1265" y="1467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Line 14"/>
              <p:cNvSpPr>
                <a:spLocks noChangeShapeType="1"/>
              </p:cNvSpPr>
              <p:nvPr/>
            </p:nvSpPr>
            <p:spPr bwMode="auto">
              <a:xfrm>
                <a:off x="1265" y="1814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0" name="Line 15"/>
              <p:cNvSpPr>
                <a:spLocks noChangeShapeType="1"/>
              </p:cNvSpPr>
              <p:nvPr/>
            </p:nvSpPr>
            <p:spPr bwMode="auto">
              <a:xfrm>
                <a:off x="1263" y="2186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1" name="Line 16"/>
              <p:cNvSpPr>
                <a:spLocks noChangeShapeType="1"/>
              </p:cNvSpPr>
              <p:nvPr/>
            </p:nvSpPr>
            <p:spPr bwMode="auto">
              <a:xfrm>
                <a:off x="1258" y="2518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Line 17"/>
              <p:cNvSpPr>
                <a:spLocks noChangeShapeType="1"/>
              </p:cNvSpPr>
              <p:nvPr/>
            </p:nvSpPr>
            <p:spPr bwMode="auto">
              <a:xfrm>
                <a:off x="1261" y="2882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Line 18"/>
              <p:cNvSpPr>
                <a:spLocks noChangeShapeType="1"/>
              </p:cNvSpPr>
              <p:nvPr/>
            </p:nvSpPr>
            <p:spPr bwMode="auto">
              <a:xfrm>
                <a:off x="1249" y="3279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10" name="Rectangle 20"/>
            <p:cNvSpPr>
              <a:spLocks noChangeArrowheads="1"/>
            </p:cNvSpPr>
            <p:nvPr/>
          </p:nvSpPr>
          <p:spPr bwMode="auto">
            <a:xfrm>
              <a:off x="6297613" y="1611313"/>
              <a:ext cx="604837" cy="3656012"/>
            </a:xfrm>
            <a:prstGeom prst="rect">
              <a:avLst/>
            </a:prstGeom>
            <a:solidFill>
              <a:srgbClr val="FFE4AD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111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6259513" y="1360488"/>
              <a:ext cx="195262" cy="1825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46112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6735763" y="1371600"/>
              <a:ext cx="195262" cy="1825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46113" name="Group 45"/>
            <p:cNvGrpSpPr/>
            <p:nvPr/>
          </p:nvGrpSpPr>
          <p:grpSpPr bwMode="auto">
            <a:xfrm>
              <a:off x="6313488" y="1695450"/>
              <a:ext cx="122237" cy="3524250"/>
              <a:chOff x="3977" y="1068"/>
              <a:chExt cx="77" cy="2220"/>
            </a:xfrm>
          </p:grpSpPr>
          <p:sp>
            <p:nvSpPr>
              <p:cNvPr id="46130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2" y="1068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1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1402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2" y="1760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8" y="2131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7" y="3220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5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6" y="2452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36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8" y="2824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6114" name="Group 53"/>
            <p:cNvGrpSpPr/>
            <p:nvPr/>
          </p:nvGrpSpPr>
          <p:grpSpPr bwMode="auto">
            <a:xfrm>
              <a:off x="6762750" y="1693863"/>
              <a:ext cx="122238" cy="3524250"/>
              <a:chOff x="3977" y="1068"/>
              <a:chExt cx="77" cy="2220"/>
            </a:xfrm>
          </p:grpSpPr>
          <p:sp>
            <p:nvSpPr>
              <p:cNvPr id="46123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2" y="1068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4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7" y="1402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5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2" y="1760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6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8" y="2131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7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7" y="3220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8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6" y="2452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46129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8" y="2824"/>
                <a:ext cx="66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endParaRPr lang="zh-CN" altLang="en-US" sz="3600" kern="10">
                  <a:ln w="19050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6115" name="Group 119"/>
            <p:cNvGrpSpPr/>
            <p:nvPr/>
          </p:nvGrpSpPr>
          <p:grpSpPr bwMode="auto">
            <a:xfrm>
              <a:off x="6376289" y="3043238"/>
              <a:ext cx="415034" cy="192087"/>
              <a:chOff x="3993" y="2939"/>
              <a:chExt cx="316" cy="129"/>
            </a:xfrm>
          </p:grpSpPr>
          <p:grpSp>
            <p:nvGrpSpPr>
              <p:cNvPr id="46116" name="Group 120"/>
              <p:cNvGrpSpPr/>
              <p:nvPr/>
            </p:nvGrpSpPr>
            <p:grpSpPr bwMode="auto">
              <a:xfrm>
                <a:off x="3993" y="2943"/>
                <a:ext cx="171" cy="125"/>
                <a:chOff x="2669" y="3342"/>
                <a:chExt cx="374" cy="209"/>
              </a:xfrm>
            </p:grpSpPr>
            <p:sp>
              <p:nvSpPr>
                <p:cNvPr id="46121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69" y="3342"/>
                  <a:ext cx="288" cy="1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1F497D"/>
                        </a:solidFill>
                        <a:round/>
                      </a:ln>
                      <a:solidFill>
                        <a:srgbClr val="1F497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1F497D"/>
                      </a:solidFill>
                      <a:round/>
                    </a:ln>
                    <a:solidFill>
                      <a:srgbClr val="1F497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122" name="WordArt 1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1" y="3455"/>
                  <a:ext cx="72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3175">
                        <a:solidFill>
                          <a:srgbClr val="000000"/>
                        </a:solidFill>
                        <a:round/>
                      </a:ln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内</a:t>
                  </a:r>
                  <a:endParaRPr lang="zh-CN" altLang="en-US" sz="3600" kern="10">
                    <a:ln w="3175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6117" name="Group 123"/>
              <p:cNvGrpSpPr/>
              <p:nvPr/>
            </p:nvGrpSpPr>
            <p:grpSpPr bwMode="auto">
              <a:xfrm rot="5400000">
                <a:off x="4181" y="2952"/>
                <a:ext cx="31" cy="67"/>
                <a:chOff x="2928" y="3216"/>
                <a:chExt cx="48" cy="240"/>
              </a:xfrm>
            </p:grpSpPr>
            <p:sp>
              <p:nvSpPr>
                <p:cNvPr id="46119" name="Line 12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0" name="Line 12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18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5" y="2939"/>
                <a:ext cx="64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</a:ln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586" name="Group 130"/>
          <p:cNvGrpSpPr/>
          <p:nvPr/>
        </p:nvGrpSpPr>
        <p:grpSpPr bwMode="auto">
          <a:xfrm>
            <a:off x="1287463" y="2147888"/>
            <a:ext cx="6072187" cy="2932112"/>
            <a:chOff x="811" y="1220"/>
            <a:chExt cx="3825" cy="1847"/>
          </a:xfrm>
        </p:grpSpPr>
        <p:grpSp>
          <p:nvGrpSpPr>
            <p:cNvPr id="46091" name="Group 131"/>
            <p:cNvGrpSpPr/>
            <p:nvPr/>
          </p:nvGrpSpPr>
          <p:grpSpPr bwMode="auto">
            <a:xfrm>
              <a:off x="4128" y="1220"/>
              <a:ext cx="508" cy="386"/>
              <a:chOff x="4128" y="1220"/>
              <a:chExt cx="508" cy="386"/>
            </a:xfrm>
          </p:grpSpPr>
          <p:sp>
            <p:nvSpPr>
              <p:cNvPr id="46104" name="Oval 132"/>
              <p:cNvSpPr>
                <a:spLocks noChangeArrowheads="1"/>
              </p:cNvSpPr>
              <p:nvPr/>
            </p:nvSpPr>
            <p:spPr bwMode="auto">
              <a:xfrm>
                <a:off x="4128" y="1223"/>
                <a:ext cx="89" cy="3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105" name="Oval 133"/>
              <p:cNvSpPr>
                <a:spLocks noChangeArrowheads="1"/>
              </p:cNvSpPr>
              <p:nvPr/>
            </p:nvSpPr>
            <p:spPr bwMode="auto">
              <a:xfrm>
                <a:off x="4547" y="1220"/>
                <a:ext cx="89" cy="3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106" name="Line 134"/>
              <p:cNvSpPr>
                <a:spLocks noChangeShapeType="1"/>
              </p:cNvSpPr>
              <p:nvPr/>
            </p:nvSpPr>
            <p:spPr bwMode="auto">
              <a:xfrm flipV="1">
                <a:off x="4169" y="1603"/>
                <a:ext cx="424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7" name="Line 135"/>
              <p:cNvSpPr>
                <a:spLocks noChangeShapeType="1"/>
              </p:cNvSpPr>
              <p:nvPr/>
            </p:nvSpPr>
            <p:spPr bwMode="auto">
              <a:xfrm flipV="1">
                <a:off x="4188" y="1226"/>
                <a:ext cx="424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2" name="Group 136"/>
            <p:cNvGrpSpPr/>
            <p:nvPr/>
          </p:nvGrpSpPr>
          <p:grpSpPr bwMode="auto">
            <a:xfrm>
              <a:off x="3481" y="2600"/>
              <a:ext cx="1047" cy="425"/>
              <a:chOff x="3481" y="2600"/>
              <a:chExt cx="1047" cy="425"/>
            </a:xfrm>
          </p:grpSpPr>
          <p:grpSp>
            <p:nvGrpSpPr>
              <p:cNvPr id="46098" name="Group 137"/>
              <p:cNvGrpSpPr/>
              <p:nvPr/>
            </p:nvGrpSpPr>
            <p:grpSpPr bwMode="auto">
              <a:xfrm>
                <a:off x="3755" y="2643"/>
                <a:ext cx="773" cy="382"/>
                <a:chOff x="811" y="2685"/>
                <a:chExt cx="773" cy="382"/>
              </a:xfrm>
            </p:grpSpPr>
            <p:sp>
              <p:nvSpPr>
                <p:cNvPr id="46100" name="Oval 138"/>
                <p:cNvSpPr>
                  <a:spLocks noChangeArrowheads="1"/>
                </p:cNvSpPr>
                <p:nvPr/>
              </p:nvSpPr>
              <p:spPr bwMode="auto">
                <a:xfrm>
                  <a:off x="811" y="2686"/>
                  <a:ext cx="89" cy="381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 b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6101" name="Oval 139"/>
                <p:cNvSpPr>
                  <a:spLocks noChangeArrowheads="1"/>
                </p:cNvSpPr>
                <p:nvPr/>
              </p:nvSpPr>
              <p:spPr bwMode="auto">
                <a:xfrm>
                  <a:off x="1495" y="2685"/>
                  <a:ext cx="89" cy="381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080808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 b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6102" name="Line 140"/>
                <p:cNvSpPr>
                  <a:spLocks noChangeShapeType="1"/>
                </p:cNvSpPr>
                <p:nvPr/>
              </p:nvSpPr>
              <p:spPr bwMode="auto">
                <a:xfrm>
                  <a:off x="858" y="2685"/>
                  <a:ext cx="68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Line 141"/>
                <p:cNvSpPr>
                  <a:spLocks noChangeShapeType="1"/>
                </p:cNvSpPr>
                <p:nvPr/>
              </p:nvSpPr>
              <p:spPr bwMode="auto">
                <a:xfrm>
                  <a:off x="856" y="3067"/>
                  <a:ext cx="68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99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1" y="2600"/>
                <a:ext cx="145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0000"/>
                      </a:solidFill>
                      <a:rou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或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6093" name="Group 143"/>
            <p:cNvGrpSpPr/>
            <p:nvPr/>
          </p:nvGrpSpPr>
          <p:grpSpPr bwMode="auto">
            <a:xfrm>
              <a:off x="811" y="2685"/>
              <a:ext cx="773" cy="382"/>
              <a:chOff x="811" y="2685"/>
              <a:chExt cx="773" cy="382"/>
            </a:xfrm>
          </p:grpSpPr>
          <p:sp>
            <p:nvSpPr>
              <p:cNvPr id="46094" name="Oval 144"/>
              <p:cNvSpPr>
                <a:spLocks noChangeArrowheads="1"/>
              </p:cNvSpPr>
              <p:nvPr/>
            </p:nvSpPr>
            <p:spPr bwMode="auto">
              <a:xfrm>
                <a:off x="811" y="2686"/>
                <a:ext cx="89" cy="3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095" name="Oval 145"/>
              <p:cNvSpPr>
                <a:spLocks noChangeArrowheads="1"/>
              </p:cNvSpPr>
              <p:nvPr/>
            </p:nvSpPr>
            <p:spPr bwMode="auto">
              <a:xfrm>
                <a:off x="1495" y="2685"/>
                <a:ext cx="89" cy="3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096" name="Line 146"/>
              <p:cNvSpPr>
                <a:spLocks noChangeShapeType="1"/>
              </p:cNvSpPr>
              <p:nvPr/>
            </p:nvSpPr>
            <p:spPr bwMode="auto">
              <a:xfrm>
                <a:off x="858" y="2685"/>
                <a:ext cx="68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Line 147"/>
              <p:cNvSpPr>
                <a:spLocks noChangeShapeType="1"/>
              </p:cNvSpPr>
              <p:nvPr/>
            </p:nvSpPr>
            <p:spPr bwMode="auto">
              <a:xfrm>
                <a:off x="856" y="3067"/>
                <a:ext cx="68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604" name="Object 148"/>
          <p:cNvGraphicFramePr>
            <a:graphicFrameLocks noChangeAspect="1"/>
          </p:cNvGraphicFramePr>
          <p:nvPr/>
        </p:nvGraphicFramePr>
        <p:xfrm>
          <a:off x="4597400" y="5445125"/>
          <a:ext cx="36464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Equation" r:id="rId1" imgW="1651000" imgH="444500" progId="Equation.DSMT4">
                  <p:embed/>
                </p:oleObj>
              </mc:Choice>
              <mc:Fallback>
                <p:oleObj name="Equation" r:id="rId1" imgW="1651000" imgH="4445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445125"/>
                        <a:ext cx="36464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62538" y="415925"/>
          <a:ext cx="1196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公式" r:id="rId3" imgW="482600" imgH="381000" progId="Equation.3">
                  <p:embed/>
                </p:oleObj>
              </mc:Choice>
              <mc:Fallback>
                <p:oleObj name="公式" r:id="rId3" imgW="482600" imgH="381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15925"/>
                        <a:ext cx="1196975" cy="9461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60613" y="388938"/>
          <a:ext cx="1241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name="Equation" r:id="rId5" imgW="558800" imgH="444500" progId="Equation.DSMT4">
                  <p:embed/>
                </p:oleObj>
              </mc:Choice>
              <mc:Fallback>
                <p:oleObj name="Equation" r:id="rId5" imgW="558800" imgH="444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88938"/>
                        <a:ext cx="1241425" cy="99060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 Box 101"/>
          <p:cNvSpPr txBox="1">
            <a:spLocks noChangeArrowheads="1"/>
          </p:cNvSpPr>
          <p:nvPr/>
        </p:nvSpPr>
        <p:spPr bwMode="auto">
          <a:xfrm>
            <a:off x="3824288" y="260350"/>
            <a:ext cx="13446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对比</a:t>
            </a:r>
            <a:endParaRPr lang="zh-CN" altLang="en-US" sz="36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" name="Text Box 101"/>
          <p:cNvSpPr txBox="1">
            <a:spLocks noChangeArrowheads="1"/>
          </p:cNvSpPr>
          <p:nvPr/>
        </p:nvSpPr>
        <p:spPr bwMode="auto">
          <a:xfrm>
            <a:off x="319088" y="379413"/>
            <a:ext cx="21955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无限大带电平面的场强</a:t>
            </a:r>
            <a:endParaRPr lang="zh-CN" altLang="en-US" sz="28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8" name="Text Box 101"/>
          <p:cNvSpPr txBox="1">
            <a:spLocks noChangeArrowheads="1"/>
          </p:cNvSpPr>
          <p:nvPr/>
        </p:nvSpPr>
        <p:spPr bwMode="auto">
          <a:xfrm>
            <a:off x="6450013" y="330200"/>
            <a:ext cx="27305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静电平衡时导体表面附近场强</a:t>
            </a:r>
            <a:endParaRPr lang="zh-CN" altLang="en-US" sz="28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293353D-CD3B-48EC-BD29-C2AB30464514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7050" y="-15875"/>
            <a:ext cx="5181600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静电场中的电介质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603250" y="500063"/>
            <a:ext cx="7561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Dielectrics in the Electrostatic Fields</a:t>
            </a:r>
            <a:endParaRPr kumimoji="0" lang="en-US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" name="圆角矩形 59"/>
          <p:cNvSpPr/>
          <p:nvPr/>
        </p:nvSpPr>
        <p:spPr>
          <a:xfrm>
            <a:off x="3190292" y="2658918"/>
            <a:ext cx="5359400" cy="2463800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椭圆 5"/>
          <p:cNvSpPr/>
          <p:nvPr/>
        </p:nvSpPr>
        <p:spPr>
          <a:xfrm>
            <a:off x="1183692" y="3395518"/>
            <a:ext cx="736600" cy="958850"/>
          </a:xfrm>
          <a:prstGeom prst="ellipse">
            <a:avLst/>
          </a:prstGeom>
          <a:solidFill>
            <a:srgbClr val="1F497D">
              <a:lumMod val="40000"/>
              <a:lumOff val="60000"/>
            </a:srgbClr>
          </a:solidFill>
          <a:ln w="28575" cap="flat" cmpd="sng" algn="ctr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3" name="TextBox 14"/>
          <p:cNvSpPr txBox="1">
            <a:spLocks noChangeArrowheads="1"/>
          </p:cNvSpPr>
          <p:nvPr/>
        </p:nvSpPr>
        <p:spPr bwMode="auto">
          <a:xfrm>
            <a:off x="1622425" y="4433888"/>
            <a:ext cx="1652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电介质</a:t>
            </a:r>
            <a:endParaRPr kumimoji="0"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45"/>
          <p:cNvGrpSpPr/>
          <p:nvPr/>
        </p:nvGrpSpPr>
        <p:grpSpPr bwMode="auto">
          <a:xfrm>
            <a:off x="812800" y="2667000"/>
            <a:ext cx="2219325" cy="2203450"/>
            <a:chOff x="1597025" y="2941638"/>
            <a:chExt cx="2219325" cy="2203450"/>
          </a:xfrm>
        </p:grpSpPr>
        <p:grpSp>
          <p:nvGrpSpPr>
            <p:cNvPr id="47175" name="组合 13"/>
            <p:cNvGrpSpPr/>
            <p:nvPr/>
          </p:nvGrpSpPr>
          <p:grpSpPr bwMode="auto">
            <a:xfrm rot="5400000">
              <a:off x="1359577" y="3421837"/>
              <a:ext cx="1944689" cy="1501818"/>
              <a:chOff x="1703326" y="3470466"/>
              <a:chExt cx="3286151" cy="1501818"/>
            </a:xfrm>
          </p:grpSpPr>
          <p:cxnSp>
            <p:nvCxnSpPr>
              <p:cNvPr id="47177" name="直接箭头连接符 9"/>
              <p:cNvCxnSpPr>
                <a:cxnSpLocks noChangeShapeType="1"/>
              </p:cNvCxnSpPr>
              <p:nvPr/>
            </p:nvCxnSpPr>
            <p:spPr bwMode="auto">
              <a:xfrm>
                <a:off x="1703326" y="3470466"/>
                <a:ext cx="3286150" cy="1587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8" name="直接箭头连接符 10"/>
              <p:cNvCxnSpPr>
                <a:cxnSpLocks noChangeShapeType="1"/>
              </p:cNvCxnSpPr>
              <p:nvPr/>
            </p:nvCxnSpPr>
            <p:spPr bwMode="auto">
              <a:xfrm>
                <a:off x="1703327" y="3961018"/>
                <a:ext cx="3286150" cy="1588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9" name="直接箭头连接符 11"/>
              <p:cNvCxnSpPr>
                <a:cxnSpLocks noChangeShapeType="1"/>
              </p:cNvCxnSpPr>
              <p:nvPr/>
            </p:nvCxnSpPr>
            <p:spPr bwMode="auto">
              <a:xfrm>
                <a:off x="1703327" y="4465857"/>
                <a:ext cx="3286150" cy="1588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0" name="直接箭头连接符 12"/>
              <p:cNvCxnSpPr>
                <a:cxnSpLocks noChangeShapeType="1"/>
              </p:cNvCxnSpPr>
              <p:nvPr/>
            </p:nvCxnSpPr>
            <p:spPr bwMode="auto">
              <a:xfrm>
                <a:off x="1703327" y="4970696"/>
                <a:ext cx="3286150" cy="1588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47176" name="Object 1"/>
            <p:cNvGraphicFramePr>
              <a:graphicFrameLocks noChangeAspect="1"/>
            </p:cNvGraphicFramePr>
            <p:nvPr/>
          </p:nvGraphicFramePr>
          <p:xfrm>
            <a:off x="3249613" y="2941638"/>
            <a:ext cx="566737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0" name="Equation" r:id="rId1" imgW="215900" imgH="254000" progId="Equation.DSMT4">
                    <p:embed/>
                  </p:oleObj>
                </mc:Choice>
                <mc:Fallback>
                  <p:oleObj name="Equation" r:id="rId1" imgW="215900" imgH="254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613" y="2941638"/>
                          <a:ext cx="566737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2"/>
          <p:cNvGrpSpPr/>
          <p:nvPr/>
        </p:nvGrpSpPr>
        <p:grpSpPr bwMode="auto">
          <a:xfrm>
            <a:off x="4249738" y="3306763"/>
            <a:ext cx="1439862" cy="1273175"/>
            <a:chOff x="6215074" y="3987803"/>
            <a:chExt cx="1430348" cy="1272710"/>
          </a:xfrm>
        </p:grpSpPr>
        <p:cxnSp>
          <p:nvCxnSpPr>
            <p:cNvPr id="47171" name="直接箭头连接符 28"/>
            <p:cNvCxnSpPr>
              <a:cxnSpLocks noChangeShapeType="1"/>
            </p:cNvCxnSpPr>
            <p:nvPr/>
          </p:nvCxnSpPr>
          <p:spPr bwMode="auto">
            <a:xfrm rot="5400000">
              <a:off x="5585855" y="4617022"/>
              <a:ext cx="1260015" cy="157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2" name="直接箭头连接符 29"/>
            <p:cNvCxnSpPr>
              <a:cxnSpLocks noChangeShapeType="1"/>
            </p:cNvCxnSpPr>
            <p:nvPr/>
          </p:nvCxnSpPr>
          <p:spPr bwMode="auto">
            <a:xfrm rot="5400000">
              <a:off x="6040034" y="4629717"/>
              <a:ext cx="1260015" cy="157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3" name="直接箭头连接符 30"/>
            <p:cNvCxnSpPr>
              <a:cxnSpLocks noChangeShapeType="1"/>
            </p:cNvCxnSpPr>
            <p:nvPr/>
          </p:nvCxnSpPr>
          <p:spPr bwMode="auto">
            <a:xfrm rot="5400000">
              <a:off x="6513137" y="4629717"/>
              <a:ext cx="1260015" cy="157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4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7014626" y="4629717"/>
              <a:ext cx="1260015" cy="157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" name="圆角矩形 35"/>
          <p:cNvSpPr/>
          <p:nvPr/>
        </p:nvSpPr>
        <p:spPr>
          <a:xfrm>
            <a:off x="3660192" y="2963718"/>
            <a:ext cx="2781300" cy="304800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8" name="圆角矩形 37"/>
          <p:cNvSpPr/>
          <p:nvPr/>
        </p:nvSpPr>
        <p:spPr>
          <a:xfrm>
            <a:off x="3660192" y="4551218"/>
            <a:ext cx="2781300" cy="279400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" name="组合 58"/>
          <p:cNvGrpSpPr/>
          <p:nvPr/>
        </p:nvGrpSpPr>
        <p:grpSpPr bwMode="auto">
          <a:xfrm>
            <a:off x="4092575" y="2989263"/>
            <a:ext cx="1712913" cy="1958975"/>
            <a:chOff x="4546600" y="2857500"/>
            <a:chExt cx="1712913" cy="1958975"/>
          </a:xfrm>
        </p:grpSpPr>
        <p:sp>
          <p:nvSpPr>
            <p:cNvPr id="100" name="椭圆 40"/>
            <p:cNvSpPr/>
            <p:nvPr/>
          </p:nvSpPr>
          <p:spPr>
            <a:xfrm>
              <a:off x="4572000" y="2870200"/>
              <a:ext cx="252413" cy="252412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41"/>
            <p:cNvSpPr/>
            <p:nvPr/>
          </p:nvSpPr>
          <p:spPr>
            <a:xfrm>
              <a:off x="5029200" y="2870200"/>
              <a:ext cx="252413" cy="252412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42"/>
            <p:cNvSpPr/>
            <p:nvPr/>
          </p:nvSpPr>
          <p:spPr>
            <a:xfrm>
              <a:off x="5499100" y="2857500"/>
              <a:ext cx="252413" cy="252412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43"/>
            <p:cNvSpPr/>
            <p:nvPr/>
          </p:nvSpPr>
          <p:spPr>
            <a:xfrm>
              <a:off x="6007100" y="2857500"/>
              <a:ext cx="252413" cy="252412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zh-CN" altLang="en-US" sz="28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7159" name="组合 52"/>
            <p:cNvGrpSpPr/>
            <p:nvPr/>
          </p:nvGrpSpPr>
          <p:grpSpPr bwMode="auto">
            <a:xfrm>
              <a:off x="4546600" y="4292610"/>
              <a:ext cx="277813" cy="523876"/>
              <a:chOff x="6527800" y="5092700"/>
              <a:chExt cx="277400" cy="523220"/>
            </a:xfrm>
          </p:grpSpPr>
          <p:sp>
            <p:nvSpPr>
              <p:cNvPr id="114" name="椭圆 46"/>
              <p:cNvSpPr/>
              <p:nvPr/>
            </p:nvSpPr>
            <p:spPr>
              <a:xfrm>
                <a:off x="6553162" y="5282951"/>
                <a:ext cx="252038" cy="252096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50"/>
              <p:cNvSpPr txBox="1">
                <a:spLocks noChangeArrowheads="1"/>
              </p:cNvSpPr>
              <p:nvPr/>
            </p:nvSpPr>
            <p:spPr bwMode="auto">
              <a:xfrm>
                <a:off x="6527800" y="5092690"/>
                <a:ext cx="240941" cy="5232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kern="0">
                    <a:solidFill>
                      <a:sysClr val="windowText" lastClr="000000"/>
                    </a:solidFill>
                  </a:rPr>
                  <a:t>-</a:t>
                </a:r>
                <a:endParaRPr lang="zh-CN" alt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160" name="组合 53"/>
            <p:cNvGrpSpPr/>
            <p:nvPr/>
          </p:nvGrpSpPr>
          <p:grpSpPr bwMode="auto">
            <a:xfrm>
              <a:off x="5016500" y="4292610"/>
              <a:ext cx="277813" cy="523876"/>
              <a:chOff x="6527800" y="5092700"/>
              <a:chExt cx="277400" cy="523220"/>
            </a:xfrm>
          </p:grpSpPr>
          <p:sp>
            <p:nvSpPr>
              <p:cNvPr id="112" name="椭圆 54"/>
              <p:cNvSpPr/>
              <p:nvPr/>
            </p:nvSpPr>
            <p:spPr>
              <a:xfrm>
                <a:off x="6553162" y="5282951"/>
                <a:ext cx="252038" cy="252096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55"/>
              <p:cNvSpPr txBox="1">
                <a:spLocks noChangeArrowheads="1"/>
              </p:cNvSpPr>
              <p:nvPr/>
            </p:nvSpPr>
            <p:spPr bwMode="auto">
              <a:xfrm>
                <a:off x="6527800" y="5092690"/>
                <a:ext cx="240941" cy="5232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kern="0">
                    <a:solidFill>
                      <a:sysClr val="windowText" lastClr="000000"/>
                    </a:solidFill>
                  </a:rPr>
                  <a:t>-</a:t>
                </a:r>
                <a:endParaRPr lang="zh-CN" alt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161" name="组合 56"/>
            <p:cNvGrpSpPr/>
            <p:nvPr/>
          </p:nvGrpSpPr>
          <p:grpSpPr bwMode="auto">
            <a:xfrm>
              <a:off x="5473700" y="4292610"/>
              <a:ext cx="277813" cy="523876"/>
              <a:chOff x="6527800" y="5092700"/>
              <a:chExt cx="277400" cy="523220"/>
            </a:xfrm>
          </p:grpSpPr>
          <p:sp>
            <p:nvSpPr>
              <p:cNvPr id="110" name="椭圆 57"/>
              <p:cNvSpPr/>
              <p:nvPr/>
            </p:nvSpPr>
            <p:spPr>
              <a:xfrm>
                <a:off x="6553162" y="5282951"/>
                <a:ext cx="252038" cy="252096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58"/>
              <p:cNvSpPr txBox="1">
                <a:spLocks noChangeArrowheads="1"/>
              </p:cNvSpPr>
              <p:nvPr/>
            </p:nvSpPr>
            <p:spPr bwMode="auto">
              <a:xfrm>
                <a:off x="6527800" y="5092690"/>
                <a:ext cx="240941" cy="5232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kern="0">
                    <a:solidFill>
                      <a:sysClr val="windowText" lastClr="000000"/>
                    </a:solidFill>
                  </a:rPr>
                  <a:t>-</a:t>
                </a:r>
                <a:endParaRPr lang="zh-CN" alt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162" name="组合 59"/>
            <p:cNvGrpSpPr/>
            <p:nvPr/>
          </p:nvGrpSpPr>
          <p:grpSpPr bwMode="auto">
            <a:xfrm>
              <a:off x="5981700" y="4292610"/>
              <a:ext cx="277813" cy="523876"/>
              <a:chOff x="6527800" y="5105400"/>
              <a:chExt cx="277400" cy="523220"/>
            </a:xfrm>
          </p:grpSpPr>
          <p:sp>
            <p:nvSpPr>
              <p:cNvPr id="108" name="椭圆 60"/>
              <p:cNvSpPr/>
              <p:nvPr/>
            </p:nvSpPr>
            <p:spPr>
              <a:xfrm>
                <a:off x="6553162" y="5282967"/>
                <a:ext cx="252038" cy="252096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61"/>
              <p:cNvSpPr txBox="1">
                <a:spLocks noChangeArrowheads="1"/>
              </p:cNvSpPr>
              <p:nvPr/>
            </p:nvSpPr>
            <p:spPr bwMode="auto">
              <a:xfrm>
                <a:off x="6527800" y="5105390"/>
                <a:ext cx="240941" cy="5232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kern="0">
                    <a:solidFill>
                      <a:sysClr val="windowText" lastClr="000000"/>
                    </a:solidFill>
                  </a:rPr>
                  <a:t>-</a:t>
                </a:r>
                <a:endParaRPr lang="zh-CN" alt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16" name="Picture 46" descr="C:\Documents and Settings\开开\桌面\12646823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1562" y="3344718"/>
            <a:ext cx="1676530" cy="1003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组合 55"/>
          <p:cNvGrpSpPr/>
          <p:nvPr/>
        </p:nvGrpSpPr>
        <p:grpSpPr bwMode="auto">
          <a:xfrm>
            <a:off x="6175375" y="3122613"/>
            <a:ext cx="990600" cy="977900"/>
            <a:chOff x="6718300" y="3536950"/>
            <a:chExt cx="990600" cy="977900"/>
          </a:xfrm>
        </p:grpSpPr>
        <p:cxnSp>
          <p:nvCxnSpPr>
            <p:cNvPr id="47153" name="直接连接符 48"/>
            <p:cNvCxnSpPr>
              <a:cxnSpLocks noChangeShapeType="1"/>
            </p:cNvCxnSpPr>
            <p:nvPr/>
          </p:nvCxnSpPr>
          <p:spPr bwMode="auto">
            <a:xfrm>
              <a:off x="6718300" y="3543300"/>
              <a:ext cx="9779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直接连接符 51"/>
            <p:cNvCxnSpPr>
              <a:cxnSpLocks noChangeShapeType="1"/>
            </p:cNvCxnSpPr>
            <p:nvPr/>
          </p:nvCxnSpPr>
          <p:spPr bwMode="auto">
            <a:xfrm rot="-5400000">
              <a:off x="7219950" y="4025900"/>
              <a:ext cx="9779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组合 56"/>
          <p:cNvGrpSpPr/>
          <p:nvPr/>
        </p:nvGrpSpPr>
        <p:grpSpPr bwMode="auto">
          <a:xfrm>
            <a:off x="6162675" y="4037013"/>
            <a:ext cx="1270000" cy="679450"/>
            <a:chOff x="6705600" y="4451350"/>
            <a:chExt cx="1270000" cy="679450"/>
          </a:xfrm>
        </p:grpSpPr>
        <p:cxnSp>
          <p:nvCxnSpPr>
            <p:cNvPr id="47151" name="直接连接符 49"/>
            <p:cNvCxnSpPr>
              <a:cxnSpLocks noChangeShapeType="1"/>
            </p:cNvCxnSpPr>
            <p:nvPr/>
          </p:nvCxnSpPr>
          <p:spPr bwMode="auto">
            <a:xfrm>
              <a:off x="6705600" y="5105400"/>
              <a:ext cx="1270000" cy="1270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2" name="直接连接符 52"/>
            <p:cNvCxnSpPr>
              <a:cxnSpLocks noChangeShapeType="1"/>
            </p:cNvCxnSpPr>
            <p:nvPr/>
          </p:nvCxnSpPr>
          <p:spPr bwMode="auto">
            <a:xfrm flipV="1">
              <a:off x="7962900" y="4451350"/>
              <a:ext cx="6350" cy="67945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组合 68"/>
          <p:cNvGrpSpPr/>
          <p:nvPr/>
        </p:nvGrpSpPr>
        <p:grpSpPr bwMode="auto">
          <a:xfrm>
            <a:off x="4287838" y="4449763"/>
            <a:ext cx="1417637" cy="223837"/>
            <a:chOff x="5097463" y="5575301"/>
            <a:chExt cx="1417638" cy="223838"/>
          </a:xfrm>
        </p:grpSpPr>
        <p:sp>
          <p:nvSpPr>
            <p:cNvPr id="124" name="椭圆 25"/>
            <p:cNvSpPr/>
            <p:nvPr/>
          </p:nvSpPr>
          <p:spPr>
            <a:xfrm>
              <a:off x="5478463" y="55880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5" name="椭圆 63"/>
            <p:cNvSpPr/>
            <p:nvPr/>
          </p:nvSpPr>
          <p:spPr>
            <a:xfrm>
              <a:off x="5897563" y="55880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6" name="椭圆 64"/>
            <p:cNvSpPr/>
            <p:nvPr/>
          </p:nvSpPr>
          <p:spPr>
            <a:xfrm>
              <a:off x="6151563" y="56388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7" name="椭圆 65"/>
            <p:cNvSpPr/>
            <p:nvPr/>
          </p:nvSpPr>
          <p:spPr>
            <a:xfrm>
              <a:off x="6354763" y="55753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8" name="椭圆 66"/>
            <p:cNvSpPr/>
            <p:nvPr/>
          </p:nvSpPr>
          <p:spPr>
            <a:xfrm>
              <a:off x="5097463" y="55880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9" name="椭圆 67"/>
            <p:cNvSpPr/>
            <p:nvPr/>
          </p:nvSpPr>
          <p:spPr>
            <a:xfrm>
              <a:off x="5694363" y="5626101"/>
              <a:ext cx="160338" cy="16033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511300" y="5440363"/>
            <a:ext cx="7366000" cy="5238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电介质在电场中为什么会受到电场力的作用？</a:t>
            </a:r>
            <a:endParaRPr lang="zh-CN" altLang="en-US" sz="2800" b="1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33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7763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3676650" y="1208088"/>
            <a:ext cx="2146300" cy="954087"/>
          </a:xfrm>
          <a:prstGeom prst="rect">
            <a:avLst/>
          </a:prstGeom>
          <a:solidFill>
            <a:srgbClr val="FF0000">
              <a:alpha val="30196"/>
            </a:srgbClr>
          </a:solidFill>
          <a:ln w="2857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演示实验</a:t>
            </a:r>
            <a:endParaRPr kumimoji="0"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静电植绒</a:t>
            </a:r>
            <a:endParaRPr kumimoji="0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48338" y="3976688"/>
            <a:ext cx="1143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木屑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4.16667E-6 -0.1888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28" grpId="0"/>
      <p:bldP spid="83" grpId="0"/>
      <p:bldP spid="132" grpId="0" animBg="1"/>
      <p:bldP spid="134" grpId="0" animBg="1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77F4C32-55BC-4809-833E-02C259775AB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93688" y="246063"/>
            <a:ext cx="230346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绝缘体</a:t>
            </a:r>
            <a:r>
              <a:rPr kumimoji="0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0"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806575" y="246063"/>
            <a:ext cx="73802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电子被所属原子核紧束缚，无自由电荷。</a:t>
            </a:r>
            <a:endParaRPr kumimoji="0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93688" y="836613"/>
            <a:ext cx="8229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绝缘体不能导电，</a:t>
            </a:r>
            <a:r>
              <a:rPr kumimoji="0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但电场可以在其中存在</a:t>
            </a:r>
            <a:r>
              <a:rPr kumimoji="0" lang="zh-CN" altLang="en-US" sz="2800" b="1">
                <a:solidFill>
                  <a:srgbClr val="333333"/>
                </a:solidFill>
                <a:latin typeface="宋体" panose="02010600030101010101" pitchFamily="2" charset="-122"/>
              </a:rPr>
              <a:t>。</a:t>
            </a:r>
            <a:endParaRPr kumimoji="0" lang="zh-CN" altLang="en-US" sz="2800" b="1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3525" y="145415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从电场这一角度，把绝缘体叫做</a:t>
            </a:r>
            <a:r>
              <a:rPr kumimoji="0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电介质</a:t>
            </a:r>
            <a:r>
              <a:rPr kumimoji="0" lang="zh-CN" altLang="en-US" sz="2800" b="1">
                <a:solidFill>
                  <a:srgbClr val="333333"/>
                </a:solidFill>
                <a:latin typeface="宋体" panose="02010600030101010101" pitchFamily="2" charset="-122"/>
              </a:rPr>
              <a:t>。</a:t>
            </a:r>
            <a:endParaRPr kumimoji="0" lang="zh-CN" altLang="en-US" sz="2800" b="1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293688" y="2182813"/>
            <a:ext cx="3603625" cy="519112"/>
          </a:xfrm>
          <a:prstGeom prst="rect">
            <a:avLst/>
          </a:prstGeom>
          <a:solidFill>
            <a:srgbClr val="FFB9FF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一、电介质的极化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468313" y="2879725"/>
            <a:ext cx="33845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电介质的电结构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441325" y="3587750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每个分子的正、负电荷：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4473575" y="35877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分布在</a:t>
            </a: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kumimoji="0" lang="en-US" altLang="zh-CN" sz="2800" b="1" baseline="30000">
                <a:solidFill>
                  <a:srgbClr val="000000"/>
                </a:solidFill>
                <a:ea typeface="楷体_GB2312" pitchFamily="49" charset="-122"/>
              </a:rPr>
              <a:t>-10</a:t>
            </a: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范围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44500" y="4052888"/>
            <a:ext cx="253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电荷分布复杂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1374775" y="4624388"/>
            <a:ext cx="412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所有负电荷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负重心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374775" y="5233988"/>
            <a:ext cx="465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所有</a:t>
            </a:r>
            <a:r>
              <a:rPr kumimoji="0" lang="zh-CN" altLang="en-US" sz="2800" b="1">
                <a:solidFill>
                  <a:srgbClr val="FF0066"/>
                </a:solidFill>
                <a:ea typeface="楷体_GB2312" pitchFamily="49" charset="-122"/>
              </a:rPr>
              <a:t>正电荷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正重心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" name="AutoShape 19"/>
          <p:cNvSpPr/>
          <p:nvPr/>
        </p:nvSpPr>
        <p:spPr bwMode="auto">
          <a:xfrm>
            <a:off x="1108075" y="4776788"/>
            <a:ext cx="219075" cy="868362"/>
          </a:xfrm>
          <a:prstGeom prst="leftBrace">
            <a:avLst>
              <a:gd name="adj1" fmla="val 24994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4727575" y="46243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0" lang="zh-CN" altLang="en-US" sz="2800" b="1">
                <a:solidFill>
                  <a:srgbClr val="0000FF"/>
                </a:solidFill>
                <a:ea typeface="楷体_GB2312" pitchFamily="49" charset="-122"/>
              </a:rPr>
              <a:t>负点电荷</a:t>
            </a:r>
            <a:endParaRPr kumimoji="0"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4727575" y="52339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0" lang="zh-CN" altLang="en-US" sz="2800" b="1">
                <a:solidFill>
                  <a:srgbClr val="FF0066"/>
                </a:solidFill>
                <a:ea typeface="楷体_GB2312" pitchFamily="49" charset="-122"/>
              </a:rPr>
              <a:t>正点电荷</a:t>
            </a:r>
            <a:endParaRPr kumimoji="0" lang="zh-CN" altLang="en-US" sz="2800" b="1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71" name="Oval 24"/>
          <p:cNvSpPr>
            <a:spLocks noChangeArrowheads="1"/>
          </p:cNvSpPr>
          <p:nvPr/>
        </p:nvSpPr>
        <p:spPr bwMode="auto">
          <a:xfrm>
            <a:off x="7245350" y="4645025"/>
            <a:ext cx="1295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grpSp>
        <p:nvGrpSpPr>
          <p:cNvPr id="72" name="Group 25"/>
          <p:cNvGrpSpPr/>
          <p:nvPr/>
        </p:nvGrpSpPr>
        <p:grpSpPr bwMode="auto">
          <a:xfrm>
            <a:off x="7397750" y="4721225"/>
            <a:ext cx="304800" cy="304800"/>
            <a:chOff x="2976" y="3072"/>
            <a:chExt cx="192" cy="192"/>
          </a:xfrm>
        </p:grpSpPr>
        <p:sp>
          <p:nvSpPr>
            <p:cNvPr id="49176" name="Oval 26"/>
            <p:cNvSpPr>
              <a:spLocks noChangeArrowheads="1"/>
            </p:cNvSpPr>
            <p:nvPr/>
          </p:nvSpPr>
          <p:spPr bwMode="auto">
            <a:xfrm>
              <a:off x="2976" y="3072"/>
              <a:ext cx="192" cy="192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sp>
          <p:nvSpPr>
            <p:cNvPr id="49177" name="Line 27"/>
            <p:cNvSpPr>
              <a:spLocks noChangeShapeType="1"/>
            </p:cNvSpPr>
            <p:nvPr/>
          </p:nvSpPr>
          <p:spPr bwMode="auto">
            <a:xfrm>
              <a:off x="297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Group 28"/>
          <p:cNvGrpSpPr/>
          <p:nvPr/>
        </p:nvGrpSpPr>
        <p:grpSpPr bwMode="auto">
          <a:xfrm>
            <a:off x="8083550" y="4721225"/>
            <a:ext cx="304800" cy="304800"/>
            <a:chOff x="3744" y="2832"/>
            <a:chExt cx="192" cy="192"/>
          </a:xfrm>
        </p:grpSpPr>
        <p:sp>
          <p:nvSpPr>
            <p:cNvPr id="49173" name="Oval 29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sp>
          <p:nvSpPr>
            <p:cNvPr id="49174" name="Line 30"/>
            <p:cNvSpPr>
              <a:spLocks noChangeShapeType="1"/>
            </p:cNvSpPr>
            <p:nvPr/>
          </p:nvSpPr>
          <p:spPr bwMode="auto">
            <a:xfrm>
              <a:off x="3744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31"/>
            <p:cNvSpPr>
              <a:spLocks noChangeShapeType="1"/>
            </p:cNvSpPr>
            <p:nvPr/>
          </p:nvSpPr>
          <p:spPr bwMode="auto">
            <a:xfrm>
              <a:off x="3840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444500" y="5770563"/>
            <a:ext cx="77438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可认为分子是由大量的</a:t>
            </a:r>
            <a:r>
              <a:rPr kumimoji="0" lang="zh-CN" altLang="en-US" sz="2800" b="1">
                <a:solidFill>
                  <a:srgbClr val="0000FF"/>
                </a:solidFill>
              </a:rPr>
              <a:t>微小电偶极子</a:t>
            </a:r>
            <a:r>
              <a:rPr kumimoji="0" lang="zh-CN" altLang="en-US" sz="2800" b="1">
                <a:solidFill>
                  <a:srgbClr val="000000"/>
                </a:solidFill>
              </a:rPr>
              <a:t>组成的。</a:t>
            </a:r>
            <a:endParaRPr kumimoji="0"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7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7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  <p:bldP spid="120838" grpId="0" autoUpdateAnimBg="0"/>
      <p:bldP spid="29" grpId="0" autoUpdateAnimBg="0"/>
      <p:bldP spid="30" grpId="0" autoUpdateAnimBg="0"/>
      <p:bldP spid="61" grpId="0" animBg="1" autoUpdateAnimBg="0"/>
      <p:bldP spid="62" grpId="0" animBg="1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nimBg="1"/>
      <p:bldP spid="69" grpId="0" autoUpdateAnimBg="0"/>
      <p:bldP spid="70" grpId="0" autoUpdateAnimBg="0"/>
      <p:bldP spid="71" grpId="0" animBg="1"/>
      <p:bldP spid="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790D4-1B2C-4D5D-947D-EB9D1A4A463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38375" y="2679700"/>
            <a:ext cx="5221288" cy="588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节  静电场中的导体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6" name="TextBox 22"/>
          <p:cNvSpPr txBox="1">
            <a:spLocks noChangeArrowheads="1"/>
          </p:cNvSpPr>
          <p:nvPr/>
        </p:nvSpPr>
        <p:spPr bwMode="auto">
          <a:xfrm>
            <a:off x="0" y="0"/>
            <a:ext cx="2038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>
                <a:solidFill>
                  <a:schemeClr val="tx1"/>
                </a:solidFill>
                <a:latin typeface="Arial" panose="020B0604020202020204" pitchFamily="34" charset="0"/>
              </a:rPr>
              <a:t>上节回顾</a:t>
            </a:r>
            <a:endParaRPr kumimoji="0" lang="zh-CN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73050" y="1358900"/>
            <a:ext cx="535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电场强度与电势的关系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6388" y="1881188"/>
          <a:ext cx="37338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" imgW="1346200" imgH="228600" progId="Equation.3">
                  <p:embed/>
                </p:oleObj>
              </mc:Choice>
              <mc:Fallback>
                <p:oleObj name="Equation" r:id="rId1" imgW="1346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881188"/>
                        <a:ext cx="3733800" cy="630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6"/>
          <p:cNvGraphicFramePr>
            <a:graphicFrameLocks noChangeAspect="1"/>
          </p:cNvGraphicFramePr>
          <p:nvPr/>
        </p:nvGraphicFramePr>
        <p:xfrm>
          <a:off x="4579938" y="833438"/>
          <a:ext cx="2819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3" imgW="1129665" imgH="330200" progId="Equation.3">
                  <p:embed/>
                </p:oleObj>
              </mc:Choice>
              <mc:Fallback>
                <p:oleObj name="Equation" r:id="rId3" imgW="1129665" imgH="330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833438"/>
                        <a:ext cx="2819400" cy="823912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1813" y="33639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ea typeface="黑体" panose="02010609060101010101" pitchFamily="2" charset="-122"/>
              </a:rPr>
              <a:t>导体静电平衡条件：</a:t>
            </a:r>
            <a:endParaRPr kumimoji="0" lang="zh-CN" altLang="en-US" sz="280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6264275" y="3389313"/>
          <a:ext cx="1746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5" imgW="812165" imgH="254000" progId="Equation.3">
                  <p:embed/>
                </p:oleObj>
              </mc:Choice>
              <mc:Fallback>
                <p:oleObj name="公式" r:id="rId5" imgW="812165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389313"/>
                        <a:ext cx="1746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435475" y="3414713"/>
          <a:ext cx="1079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7" imgW="469900" imgH="241300" progId="Equation.3">
                  <p:embed/>
                </p:oleObj>
              </mc:Choice>
              <mc:Fallback>
                <p:oleObj name="公式" r:id="rId7" imgW="469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3414713"/>
                        <a:ext cx="10795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216650" y="4778375"/>
          <a:ext cx="1196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9" imgW="482600" imgH="381000" progId="Equation.DSMT4">
                  <p:embed/>
                </p:oleObj>
              </mc:Choice>
              <mc:Fallback>
                <p:oleObj name="Equation" r:id="rId9" imgW="4826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78375"/>
                        <a:ext cx="1196975" cy="9461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63563" y="4819650"/>
            <a:ext cx="49672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导体表面上一点的场强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zh-CN" altLang="en-US" sz="2800">
                <a:ea typeface="楷体_GB2312" pitchFamily="49" charset="-122"/>
              </a:rPr>
              <a:t>正比与该点的电荷面密度</a:t>
            </a:r>
            <a:r>
              <a:rPr lang="zh-CN" altLang="en-US" sz="2800" i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558800" y="4087813"/>
            <a:ext cx="383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导体上电荷分布</a:t>
            </a:r>
            <a:endParaRPr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0" y="5986463"/>
            <a:ext cx="91440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尖端放电</a:t>
            </a: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utoUpdateAnimBg="0"/>
      <p:bldP spid="10" grpId="0" autoUpdateAnimBg="0"/>
      <p:bldP spid="14" grpId="0" autoUpdateAnimBg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63B57BA-93DA-417B-9858-1E185836C40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58763" y="265113"/>
            <a:ext cx="44196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电介质分子的分类：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 rot="-5400000">
            <a:off x="7391400" y="941388"/>
            <a:ext cx="1600200" cy="457200"/>
            <a:chOff x="3648" y="2352"/>
            <a:chExt cx="816" cy="288"/>
          </a:xfrm>
        </p:grpSpPr>
        <p:sp>
          <p:nvSpPr>
            <p:cNvPr id="51237" name="Oval 19"/>
            <p:cNvSpPr>
              <a:spLocks noChangeArrowheads="1"/>
            </p:cNvSpPr>
            <p:nvPr/>
          </p:nvSpPr>
          <p:spPr bwMode="auto">
            <a:xfrm>
              <a:off x="3648" y="2352"/>
              <a:ext cx="81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grpSp>
          <p:nvGrpSpPr>
            <p:cNvPr id="51238" name="Group 20"/>
            <p:cNvGrpSpPr/>
            <p:nvPr/>
          </p:nvGrpSpPr>
          <p:grpSpPr bwMode="auto">
            <a:xfrm>
              <a:off x="3744" y="2400"/>
              <a:ext cx="192" cy="192"/>
              <a:chOff x="2976" y="3072"/>
              <a:chExt cx="192" cy="192"/>
            </a:xfrm>
          </p:grpSpPr>
          <p:sp>
            <p:nvSpPr>
              <p:cNvPr id="51243" name="Oval 21"/>
              <p:cNvSpPr>
                <a:spLocks noChangeArrowheads="1"/>
              </p:cNvSpPr>
              <p:nvPr/>
            </p:nvSpPr>
            <p:spPr bwMode="auto">
              <a:xfrm>
                <a:off x="2984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1244" name="Line 22"/>
              <p:cNvSpPr>
                <a:spLocks noChangeShapeType="1"/>
              </p:cNvSpPr>
              <p:nvPr/>
            </p:nvSpPr>
            <p:spPr bwMode="auto">
              <a:xfrm>
                <a:off x="2984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39" name="Group 23"/>
            <p:cNvGrpSpPr/>
            <p:nvPr/>
          </p:nvGrpSpPr>
          <p:grpSpPr bwMode="auto">
            <a:xfrm>
              <a:off x="4176" y="2400"/>
              <a:ext cx="192" cy="192"/>
              <a:chOff x="3744" y="2832"/>
              <a:chExt cx="192" cy="192"/>
            </a:xfrm>
          </p:grpSpPr>
          <p:sp>
            <p:nvSpPr>
              <p:cNvPr id="51240" name="Oval 24"/>
              <p:cNvSpPr>
                <a:spLocks noChangeArrowheads="1"/>
              </p:cNvSpPr>
              <p:nvPr/>
            </p:nvSpPr>
            <p:spPr bwMode="auto">
              <a:xfrm>
                <a:off x="3745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1241" name="Line 25"/>
              <p:cNvSpPr>
                <a:spLocks noChangeShapeType="1"/>
              </p:cNvSpPr>
              <p:nvPr/>
            </p:nvSpPr>
            <p:spPr bwMode="auto">
              <a:xfrm>
                <a:off x="3745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2" name="Line 2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1884" name="Object 2"/>
          <p:cNvGraphicFramePr>
            <a:graphicFrameLocks noChangeAspect="1"/>
          </p:cNvGraphicFramePr>
          <p:nvPr/>
        </p:nvGraphicFramePr>
        <p:xfrm>
          <a:off x="8572500" y="1563688"/>
          <a:ext cx="357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1" imgW="228600" imgH="330200" progId="Equation.3">
                  <p:embed/>
                </p:oleObj>
              </mc:Choice>
              <mc:Fallback>
                <p:oleObj name="公式" r:id="rId1" imgW="2286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1563688"/>
                        <a:ext cx="357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276225" y="1441450"/>
            <a:ext cx="51847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分子的正负电荷重心不重合。</a:t>
            </a:r>
            <a:endParaRPr kumimoji="0"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285750" y="898525"/>
            <a:ext cx="37338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3333FF"/>
                </a:solidFill>
              </a:rPr>
              <a:t>①有极分子</a:t>
            </a: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276225" y="2697163"/>
            <a:ext cx="5715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在无外场作用下存在</a:t>
            </a:r>
            <a:r>
              <a:rPr kumimoji="0" lang="zh-CN" altLang="en-US" sz="2800" b="1">
                <a:solidFill>
                  <a:srgbClr val="FF3300"/>
                </a:solidFill>
                <a:ea typeface="黑体" panose="02010609060101010101" pitchFamily="2" charset="-122"/>
              </a:rPr>
              <a:t>固有电矩</a:t>
            </a:r>
            <a:r>
              <a:rPr kumimoji="0" lang="zh-CN" altLang="en-US" sz="2800" b="1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kumimoji="0" lang="zh-CN" altLang="en-US" sz="2800" b="1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76225" y="2051050"/>
            <a:ext cx="61833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例如，</a:t>
            </a:r>
            <a:r>
              <a:rPr kumimoji="0" lang="en-US" altLang="zh-CN" sz="2800" b="1">
                <a:solidFill>
                  <a:srgbClr val="000000"/>
                </a:solidFill>
              </a:rPr>
              <a:t>H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en-US" altLang="zh-CN" sz="2800" b="1">
                <a:solidFill>
                  <a:srgbClr val="000000"/>
                </a:solidFill>
              </a:rPr>
              <a:t>O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HCl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CO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SO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en-US" altLang="zh-CN" sz="2800" b="1" i="1" baseline="-25000">
                <a:solidFill>
                  <a:srgbClr val="000000"/>
                </a:solidFill>
              </a:rPr>
              <a:t>    </a:t>
            </a:r>
            <a:r>
              <a:rPr kumimoji="0" lang="en-US" altLang="zh-CN" sz="2800" b="1">
                <a:solidFill>
                  <a:srgbClr val="000000"/>
                </a:solidFill>
              </a:rPr>
              <a:t> </a:t>
            </a:r>
            <a:endParaRPr kumimoji="0"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276225" y="3373438"/>
            <a:ext cx="51847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因无序排列对外不呈现电性。</a:t>
            </a:r>
            <a:endParaRPr kumimoji="0"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5" name="Group 36"/>
          <p:cNvGrpSpPr/>
          <p:nvPr/>
        </p:nvGrpSpPr>
        <p:grpSpPr bwMode="auto">
          <a:xfrm>
            <a:off x="6288088" y="2422525"/>
            <a:ext cx="1827212" cy="1154113"/>
            <a:chOff x="3408" y="1104"/>
            <a:chExt cx="720" cy="384"/>
          </a:xfrm>
        </p:grpSpPr>
        <p:sp>
          <p:nvSpPr>
            <p:cNvPr id="27675" name="Rectangle 37"/>
            <p:cNvSpPr>
              <a:spLocks noChangeArrowheads="1"/>
            </p:cNvSpPr>
            <p:nvPr/>
          </p:nvSpPr>
          <p:spPr bwMode="auto">
            <a:xfrm>
              <a:off x="3408" y="1104"/>
              <a:ext cx="720" cy="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28" name="Group 38"/>
            <p:cNvGrpSpPr/>
            <p:nvPr/>
          </p:nvGrpSpPr>
          <p:grpSpPr bwMode="auto">
            <a:xfrm>
              <a:off x="3456" y="1160"/>
              <a:ext cx="576" cy="307"/>
              <a:chOff x="1920" y="392"/>
              <a:chExt cx="576" cy="307"/>
            </a:xfrm>
          </p:grpSpPr>
          <p:sp>
            <p:nvSpPr>
              <p:cNvPr id="51229" name="Line 39"/>
              <p:cNvSpPr>
                <a:spLocks noChangeShapeType="1"/>
              </p:cNvSpPr>
              <p:nvPr/>
            </p:nvSpPr>
            <p:spPr bwMode="auto">
              <a:xfrm flipV="1">
                <a:off x="1920" y="392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0" name="Line 40"/>
              <p:cNvSpPr>
                <a:spLocks noChangeShapeType="1"/>
              </p:cNvSpPr>
              <p:nvPr/>
            </p:nvSpPr>
            <p:spPr bwMode="auto">
              <a:xfrm rot="4065059" flipV="1">
                <a:off x="2073" y="488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1" name="Line 41"/>
              <p:cNvSpPr>
                <a:spLocks noChangeShapeType="1"/>
              </p:cNvSpPr>
              <p:nvPr/>
            </p:nvSpPr>
            <p:spPr bwMode="auto">
              <a:xfrm flipV="1">
                <a:off x="2352" y="440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2" name="Line 42"/>
              <p:cNvSpPr>
                <a:spLocks noChangeShapeType="1"/>
              </p:cNvSpPr>
              <p:nvPr/>
            </p:nvSpPr>
            <p:spPr bwMode="auto">
              <a:xfrm rot="15309604" flipV="1">
                <a:off x="2024" y="603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3" name="Line 43"/>
              <p:cNvSpPr>
                <a:spLocks noChangeShapeType="1"/>
              </p:cNvSpPr>
              <p:nvPr/>
            </p:nvSpPr>
            <p:spPr bwMode="auto">
              <a:xfrm rot="18698013" flipV="1">
                <a:off x="2372" y="565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4" name="Line 44"/>
              <p:cNvSpPr>
                <a:spLocks noChangeShapeType="1"/>
              </p:cNvSpPr>
              <p:nvPr/>
            </p:nvSpPr>
            <p:spPr bwMode="auto">
              <a:xfrm rot="12672372" flipV="1">
                <a:off x="2216" y="578"/>
                <a:ext cx="145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5" name="Line 45"/>
              <p:cNvSpPr>
                <a:spLocks noChangeShapeType="1"/>
              </p:cNvSpPr>
              <p:nvPr/>
            </p:nvSpPr>
            <p:spPr bwMode="auto">
              <a:xfrm rot="7612194" flipV="1">
                <a:off x="1921" y="536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6" name="Line 46"/>
              <p:cNvSpPr>
                <a:spLocks noChangeShapeType="1"/>
              </p:cNvSpPr>
              <p:nvPr/>
            </p:nvSpPr>
            <p:spPr bwMode="auto">
              <a:xfrm rot="4687424" flipV="1">
                <a:off x="2160" y="440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019800" y="5573713"/>
            <a:ext cx="792163" cy="79216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5750" y="4278313"/>
            <a:ext cx="42672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3333FF"/>
                </a:solidFill>
              </a:rPr>
              <a:t>②无极分子：</a:t>
            </a: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76225" y="5549900"/>
            <a:ext cx="6248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在无外场作用下整个分子</a:t>
            </a:r>
            <a:r>
              <a:rPr kumimoji="0" lang="zh-CN" altLang="en-US" sz="2800" b="1">
                <a:solidFill>
                  <a:srgbClr val="FF3300"/>
                </a:solidFill>
                <a:ea typeface="黑体" panose="02010609060101010101" pitchFamily="2" charset="-122"/>
              </a:rPr>
              <a:t>无电矩</a:t>
            </a:r>
            <a:r>
              <a:rPr kumimoji="0" lang="zh-CN" altLang="en-US" sz="2800" b="1">
                <a:solidFill>
                  <a:srgbClr val="333333"/>
                </a:solidFill>
              </a:rPr>
              <a:t>。</a:t>
            </a: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276225" y="4981575"/>
            <a:ext cx="57181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例如，</a:t>
            </a:r>
            <a:r>
              <a:rPr kumimoji="0" lang="en-US" altLang="zh-CN" sz="2800" b="1">
                <a:solidFill>
                  <a:srgbClr val="000000"/>
                </a:solidFill>
              </a:rPr>
              <a:t>CO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H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zh-CN" altLang="en-US" sz="2800" b="1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N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zh-CN" altLang="en-US" sz="2800" b="1" baseline="-25000">
                <a:solidFill>
                  <a:srgbClr val="000000"/>
                </a:solidFill>
              </a:rPr>
              <a:t>、 </a:t>
            </a:r>
            <a:r>
              <a:rPr kumimoji="0" lang="en-US" altLang="zh-CN" sz="2800" b="1">
                <a:solidFill>
                  <a:srgbClr val="000000"/>
                </a:solidFill>
              </a:rPr>
              <a:t>O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0" lang="zh-CN" altLang="en-US" sz="2800" b="1" baseline="-25000">
                <a:solidFill>
                  <a:srgbClr val="000000"/>
                </a:solidFill>
              </a:rPr>
              <a:t>、</a:t>
            </a:r>
            <a:r>
              <a:rPr kumimoji="0" lang="en-US" altLang="zh-CN" sz="2800" b="1">
                <a:solidFill>
                  <a:srgbClr val="000000"/>
                </a:solidFill>
              </a:rPr>
              <a:t>H</a:t>
            </a:r>
            <a:r>
              <a:rPr kumimoji="0" lang="en-US" altLang="zh-CN" sz="2800" b="1" baseline="-25000">
                <a:solidFill>
                  <a:srgbClr val="000000"/>
                </a:solidFill>
              </a:rPr>
              <a:t>e</a:t>
            </a:r>
            <a:endParaRPr kumimoji="0" lang="en-US" altLang="zh-CN" sz="2800" b="1" baseline="-25000">
              <a:solidFill>
                <a:srgbClr val="000000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2419350" y="4287838"/>
            <a:ext cx="4724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</a:rPr>
              <a:t>分子的正负电荷重心重合。</a:t>
            </a:r>
            <a:endParaRPr kumimoji="0" lang="zh-CN" altLang="en-US" sz="2800" b="1" i="1">
              <a:solidFill>
                <a:srgbClr val="000000"/>
              </a:solidFill>
            </a:endParaRPr>
          </a:p>
        </p:txBody>
      </p:sp>
      <p:grpSp>
        <p:nvGrpSpPr>
          <p:cNvPr id="7" name="Group 11"/>
          <p:cNvGrpSpPr/>
          <p:nvPr/>
        </p:nvGrpSpPr>
        <p:grpSpPr bwMode="auto">
          <a:xfrm>
            <a:off x="6227763" y="5761038"/>
            <a:ext cx="373062" cy="388937"/>
            <a:chOff x="5040" y="2384"/>
            <a:chExt cx="288" cy="283"/>
          </a:xfrm>
        </p:grpSpPr>
        <p:sp>
          <p:nvSpPr>
            <p:cNvPr id="51224" name="Oval 12"/>
            <p:cNvSpPr>
              <a:spLocks noChangeArrowheads="1"/>
            </p:cNvSpPr>
            <p:nvPr/>
          </p:nvSpPr>
          <p:spPr bwMode="auto"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sp>
          <p:nvSpPr>
            <p:cNvPr id="51225" name="Line 13"/>
            <p:cNvSpPr>
              <a:spLocks noChangeShapeType="1"/>
            </p:cNvSpPr>
            <p:nvPr/>
          </p:nvSpPr>
          <p:spPr bwMode="auto">
            <a:xfrm>
              <a:off x="5040" y="2528"/>
              <a:ext cx="288" cy="0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14"/>
            <p:cNvSpPr>
              <a:spLocks noChangeShapeType="1"/>
            </p:cNvSpPr>
            <p:nvPr/>
          </p:nvSpPr>
          <p:spPr bwMode="auto">
            <a:xfrm>
              <a:off x="5185" y="2400"/>
              <a:ext cx="0" cy="240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5"/>
          <p:cNvGrpSpPr/>
          <p:nvPr/>
        </p:nvGrpSpPr>
        <p:grpSpPr bwMode="auto">
          <a:xfrm>
            <a:off x="6227763" y="5761038"/>
            <a:ext cx="373062" cy="388937"/>
            <a:chOff x="4608" y="2400"/>
            <a:chExt cx="288" cy="283"/>
          </a:xfrm>
        </p:grpSpPr>
        <p:sp>
          <p:nvSpPr>
            <p:cNvPr id="51222" name="Oval 16"/>
            <p:cNvSpPr>
              <a:spLocks noChangeArrowheads="1"/>
            </p:cNvSpPr>
            <p:nvPr/>
          </p:nvSpPr>
          <p:spPr bwMode="auto"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sp>
          <p:nvSpPr>
            <p:cNvPr id="51223" name="Line 17"/>
            <p:cNvSpPr>
              <a:spLocks noChangeShapeType="1"/>
            </p:cNvSpPr>
            <p:nvPr/>
          </p:nvSpPr>
          <p:spPr bwMode="auto">
            <a:xfrm>
              <a:off x="4608" y="2544"/>
              <a:ext cx="288" cy="0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8" name="Picture 24" descr="C:\Documents and Settings\开开\桌面\water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93613">
            <a:off x="5145831" y="136715"/>
            <a:ext cx="2261737" cy="20644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6200000" flipV="1">
            <a:off x="7787482" y="1167606"/>
            <a:ext cx="819150" cy="79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6" name="Picture 25" descr="C:\Documents and Settings\开开\桌面\2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50" y="3694113"/>
            <a:ext cx="2100263" cy="20526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 autoUpdateAnimBg="0"/>
      <p:bldP spid="121885" grpId="0" autoUpdateAnimBg="0"/>
      <p:bldP spid="121886" grpId="0" autoUpdateAnimBg="0"/>
      <p:bldP spid="121887" grpId="0" autoUpdateAnimBg="0"/>
      <p:bldP spid="121888" grpId="0" autoUpdateAnimBg="0"/>
      <p:bldP spid="121889" grpId="0" autoUpdateAnimBg="0"/>
      <p:bldP spid="43" grpId="0" animBg="1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99058D2-B207-4C3B-AD29-02A11C9633E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2590800" cy="519113"/>
          </a:xfrm>
          <a:prstGeom prst="rect">
            <a:avLst/>
          </a:prstGeom>
          <a:solidFill>
            <a:srgbClr val="FFB9FF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电极化现象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33388" y="4797425"/>
            <a:ext cx="341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宏观效果：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265363" y="4797425"/>
            <a:ext cx="6043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电介质的</a:t>
            </a:r>
            <a:r>
              <a:rPr kumimoji="0" lang="zh-CN" altLang="en-US" sz="2800" b="1">
                <a:solidFill>
                  <a:srgbClr val="FF3300"/>
                </a:solidFill>
                <a:ea typeface="黑体" panose="02010609060101010101" pitchFamily="2" charset="-122"/>
              </a:rPr>
              <a:t>表面上出现电荷</a:t>
            </a:r>
            <a:endParaRPr kumimoji="0" lang="zh-CN" altLang="en-US" sz="2800" b="1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348038" y="5661025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极化电荷、束缚电荷</a:t>
            </a:r>
            <a:endParaRPr kumimoji="0" lang="zh-CN" altLang="en-US" sz="2800" b="1">
              <a:solidFill>
                <a:srgbClr val="0000FF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241" name="" r:id="rId1" imgW="7481887" imgH="3611563"/>
        </mc:Choice>
        <mc:Fallback>
          <p:control name="" r:id="rId1" imgW="7481887" imgH="3611563">
            <p:pic>
              <p:nvPicPr>
                <p:cNvPr id="0" name="Host Control  522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823913" y="1019175"/>
                  <a:ext cx="7481887" cy="3611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887" grpId="0" autoUpdateAnimBg="0"/>
      <p:bldP spid="1228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CC28747-E61E-4C14-955D-81776F94CF2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50825" y="1651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3333FF"/>
                </a:solidFill>
              </a:rPr>
              <a:t>①</a:t>
            </a:r>
            <a:r>
              <a:rPr kumimoji="0" lang="zh-CN" altLang="en-US" sz="2800" b="1">
                <a:solidFill>
                  <a:srgbClr val="3333FF"/>
                </a:solidFill>
              </a:rPr>
              <a:t>有极分子</a:t>
            </a:r>
            <a:endParaRPr kumimoji="0"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476500" y="1136650"/>
            <a:ext cx="16002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857500" y="1225550"/>
            <a:ext cx="914400" cy="533400"/>
            <a:chOff x="1920" y="392"/>
            <a:chExt cx="576" cy="336"/>
          </a:xfrm>
        </p:grpSpPr>
        <p:sp>
          <p:nvSpPr>
            <p:cNvPr id="53404" name="Line 7"/>
            <p:cNvSpPr>
              <a:spLocks noChangeShapeType="1"/>
            </p:cNvSpPr>
            <p:nvPr/>
          </p:nvSpPr>
          <p:spPr bwMode="auto">
            <a:xfrm flipV="1">
              <a:off x="1920" y="392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05" name="Line 8"/>
            <p:cNvSpPr>
              <a:spLocks noChangeShapeType="1"/>
            </p:cNvSpPr>
            <p:nvPr/>
          </p:nvSpPr>
          <p:spPr bwMode="auto">
            <a:xfrm rot="4065059" flipV="1">
              <a:off x="2016" y="488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06" name="Line 9"/>
            <p:cNvSpPr>
              <a:spLocks noChangeShapeType="1"/>
            </p:cNvSpPr>
            <p:nvPr/>
          </p:nvSpPr>
          <p:spPr bwMode="auto">
            <a:xfrm flipV="1">
              <a:off x="2352" y="440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07" name="Line 10"/>
            <p:cNvSpPr>
              <a:spLocks noChangeShapeType="1"/>
            </p:cNvSpPr>
            <p:nvPr/>
          </p:nvSpPr>
          <p:spPr bwMode="auto">
            <a:xfrm rot="15309604" flipV="1">
              <a:off x="2016" y="632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08" name="Line 11"/>
            <p:cNvSpPr>
              <a:spLocks noChangeShapeType="1"/>
            </p:cNvSpPr>
            <p:nvPr/>
          </p:nvSpPr>
          <p:spPr bwMode="auto">
            <a:xfrm rot="18698013" flipV="1">
              <a:off x="2304" y="584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09" name="Line 12"/>
            <p:cNvSpPr>
              <a:spLocks noChangeShapeType="1"/>
            </p:cNvSpPr>
            <p:nvPr/>
          </p:nvSpPr>
          <p:spPr bwMode="auto">
            <a:xfrm rot="12672372" flipV="1">
              <a:off x="2160" y="584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10" name="Line 13"/>
            <p:cNvSpPr>
              <a:spLocks noChangeShapeType="1"/>
            </p:cNvSpPr>
            <p:nvPr/>
          </p:nvSpPr>
          <p:spPr bwMode="auto">
            <a:xfrm rot="7612194" flipV="1">
              <a:off x="1920" y="536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11" name="Line 14"/>
            <p:cNvSpPr>
              <a:spLocks noChangeShapeType="1"/>
            </p:cNvSpPr>
            <p:nvPr/>
          </p:nvSpPr>
          <p:spPr bwMode="auto">
            <a:xfrm rot="4687424" flipV="1">
              <a:off x="2160" y="440"/>
              <a:ext cx="144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919" name="Object 2"/>
          <p:cNvGraphicFramePr>
            <a:graphicFrameLocks noChangeAspect="1"/>
          </p:cNvGraphicFramePr>
          <p:nvPr/>
        </p:nvGraphicFramePr>
        <p:xfrm>
          <a:off x="2590800" y="1739900"/>
          <a:ext cx="1270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9" name="公式" r:id="rId1" imgW="1269365" imgH="495300" progId="Equation.3">
                  <p:embed/>
                </p:oleObj>
              </mc:Choice>
              <mc:Fallback>
                <p:oleObj name="公式" r:id="rId1" imgW="1269365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39900"/>
                        <a:ext cx="1270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4648200" y="1130300"/>
            <a:ext cx="16002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7162800" y="11303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4419600" y="1054100"/>
            <a:ext cx="2057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23" name="Object 3"/>
          <p:cNvGraphicFramePr>
            <a:graphicFrameLocks noChangeAspect="1"/>
          </p:cNvGraphicFramePr>
          <p:nvPr/>
        </p:nvGraphicFramePr>
        <p:xfrm>
          <a:off x="5251450" y="635000"/>
          <a:ext cx="303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0" name="Equation" r:id="rId3" imgW="304800" imgH="330200" progId="Equation.DSMT4">
                  <p:embed/>
                </p:oleObj>
              </mc:Choice>
              <mc:Fallback>
                <p:oleObj name="Equation" r:id="rId3" imgW="304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635000"/>
                        <a:ext cx="3032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 bwMode="auto">
          <a:xfrm>
            <a:off x="4953000" y="1206500"/>
            <a:ext cx="990600" cy="560388"/>
            <a:chOff x="3456" y="399"/>
            <a:chExt cx="624" cy="353"/>
          </a:xfrm>
        </p:grpSpPr>
        <p:sp>
          <p:nvSpPr>
            <p:cNvPr id="53394" name="Oval 21"/>
            <p:cNvSpPr>
              <a:spLocks noChangeArrowheads="1"/>
            </p:cNvSpPr>
            <p:nvPr/>
          </p:nvSpPr>
          <p:spPr bwMode="auto">
            <a:xfrm rot="-1716216">
              <a:off x="3456" y="447"/>
              <a:ext cx="624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grpSp>
          <p:nvGrpSpPr>
            <p:cNvPr id="53395" name="Group 22"/>
            <p:cNvGrpSpPr/>
            <p:nvPr/>
          </p:nvGrpSpPr>
          <p:grpSpPr bwMode="auto">
            <a:xfrm rot="-1716216">
              <a:off x="3549" y="559"/>
              <a:ext cx="147" cy="128"/>
              <a:chOff x="2976" y="3072"/>
              <a:chExt cx="192" cy="192"/>
            </a:xfrm>
          </p:grpSpPr>
          <p:sp>
            <p:nvSpPr>
              <p:cNvPr id="53402" name="Oval 23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403" name="Line 2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96" name="Group 25"/>
            <p:cNvGrpSpPr/>
            <p:nvPr/>
          </p:nvGrpSpPr>
          <p:grpSpPr bwMode="auto">
            <a:xfrm rot="-1716216">
              <a:off x="3840" y="399"/>
              <a:ext cx="147" cy="128"/>
              <a:chOff x="3744" y="2832"/>
              <a:chExt cx="192" cy="192"/>
            </a:xfrm>
          </p:grpSpPr>
          <p:sp>
            <p:nvSpPr>
              <p:cNvPr id="53399" name="Oval 2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400" name="Line 2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01" name="Line 28"/>
              <p:cNvSpPr>
                <a:spLocks noChangeShapeType="1"/>
              </p:cNvSpPr>
              <p:nvPr/>
            </p:nvSpPr>
            <p:spPr bwMode="auto">
              <a:xfrm>
                <a:off x="3841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97" name="Line 29"/>
            <p:cNvSpPr>
              <a:spLocks noChangeShapeType="1"/>
            </p:cNvSpPr>
            <p:nvPr/>
          </p:nvSpPr>
          <p:spPr bwMode="auto">
            <a:xfrm rot="-2033104">
              <a:off x="3657" y="505"/>
              <a:ext cx="271" cy="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398" name="Object 14"/>
            <p:cNvGraphicFramePr>
              <a:graphicFrameLocks noChangeAspect="1"/>
            </p:cNvGraphicFramePr>
            <p:nvPr/>
          </p:nvGraphicFramePr>
          <p:xfrm>
            <a:off x="3712" y="536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1" name="公式" r:id="rId5" imgW="266700" imgH="342900" progId="Equation.3">
                    <p:embed/>
                  </p:oleObj>
                </mc:Choice>
                <mc:Fallback>
                  <p:oleObj name="公式" r:id="rId5" imgW="266700" imgH="342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536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35" name="Object 4"/>
          <p:cNvGraphicFramePr>
            <a:graphicFrameLocks noChangeAspect="1"/>
          </p:cNvGraphicFramePr>
          <p:nvPr/>
        </p:nvGraphicFramePr>
        <p:xfrm>
          <a:off x="4648200" y="1739900"/>
          <a:ext cx="1676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2" name="Equation" r:id="rId7" imgW="711200" imgH="228600" progId="Equation.3">
                  <p:embed/>
                </p:oleObj>
              </mc:Choice>
              <mc:Fallback>
                <p:oleObj name="Equation" r:id="rId7" imgW="711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39900"/>
                        <a:ext cx="1676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/>
          <p:nvPr/>
        </p:nvGrpSpPr>
        <p:grpSpPr bwMode="auto">
          <a:xfrm>
            <a:off x="7467600" y="1282700"/>
            <a:ext cx="685800" cy="304800"/>
            <a:chOff x="4752" y="432"/>
            <a:chExt cx="432" cy="192"/>
          </a:xfrm>
        </p:grpSpPr>
        <p:sp>
          <p:nvSpPr>
            <p:cNvPr id="53390" name="Line 33"/>
            <p:cNvSpPr>
              <a:spLocks noChangeShapeType="1"/>
            </p:cNvSpPr>
            <p:nvPr/>
          </p:nvSpPr>
          <p:spPr bwMode="auto">
            <a:xfrm flipV="1">
              <a:off x="4752" y="432"/>
              <a:ext cx="192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91" name="Line 34"/>
            <p:cNvSpPr>
              <a:spLocks noChangeShapeType="1"/>
            </p:cNvSpPr>
            <p:nvPr/>
          </p:nvSpPr>
          <p:spPr bwMode="auto">
            <a:xfrm>
              <a:off x="4752" y="576"/>
              <a:ext cx="192" cy="4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92" name="Line 35"/>
            <p:cNvSpPr>
              <a:spLocks noChangeShapeType="1"/>
            </p:cNvSpPr>
            <p:nvPr/>
          </p:nvSpPr>
          <p:spPr bwMode="auto">
            <a:xfrm>
              <a:off x="4992" y="432"/>
              <a:ext cx="192" cy="4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93" name="Line 36"/>
            <p:cNvSpPr>
              <a:spLocks noChangeShapeType="1"/>
            </p:cNvSpPr>
            <p:nvPr/>
          </p:nvSpPr>
          <p:spPr bwMode="auto">
            <a:xfrm flipV="1">
              <a:off x="4992" y="576"/>
              <a:ext cx="192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/>
          <p:nvPr/>
        </p:nvGrpSpPr>
        <p:grpSpPr bwMode="auto">
          <a:xfrm>
            <a:off x="7162800" y="1130300"/>
            <a:ext cx="152400" cy="609600"/>
            <a:chOff x="4560" y="336"/>
            <a:chExt cx="96" cy="384"/>
          </a:xfrm>
        </p:grpSpPr>
        <p:grpSp>
          <p:nvGrpSpPr>
            <p:cNvPr id="53381" name="Group 38"/>
            <p:cNvGrpSpPr/>
            <p:nvPr/>
          </p:nvGrpSpPr>
          <p:grpSpPr bwMode="auto">
            <a:xfrm>
              <a:off x="4560" y="336"/>
              <a:ext cx="96" cy="96"/>
              <a:chOff x="2976" y="3072"/>
              <a:chExt cx="192" cy="192"/>
            </a:xfrm>
          </p:grpSpPr>
          <p:sp>
            <p:nvSpPr>
              <p:cNvPr id="53388" name="Oval 3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89" name="Line 4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82" name="Group 41"/>
            <p:cNvGrpSpPr/>
            <p:nvPr/>
          </p:nvGrpSpPr>
          <p:grpSpPr bwMode="auto">
            <a:xfrm>
              <a:off x="4560" y="480"/>
              <a:ext cx="96" cy="96"/>
              <a:chOff x="2976" y="3072"/>
              <a:chExt cx="192" cy="192"/>
            </a:xfrm>
          </p:grpSpPr>
          <p:sp>
            <p:nvSpPr>
              <p:cNvPr id="53386" name="Oval 42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87" name="Line 43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83" name="Group 44"/>
            <p:cNvGrpSpPr/>
            <p:nvPr/>
          </p:nvGrpSpPr>
          <p:grpSpPr bwMode="auto">
            <a:xfrm>
              <a:off x="4560" y="624"/>
              <a:ext cx="96" cy="96"/>
              <a:chOff x="2976" y="3072"/>
              <a:chExt cx="192" cy="192"/>
            </a:xfrm>
          </p:grpSpPr>
          <p:sp>
            <p:nvSpPr>
              <p:cNvPr id="53384" name="Oval 4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85" name="Line 4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7"/>
          <p:cNvGrpSpPr/>
          <p:nvPr/>
        </p:nvGrpSpPr>
        <p:grpSpPr bwMode="auto">
          <a:xfrm>
            <a:off x="8686800" y="1130300"/>
            <a:ext cx="152400" cy="609600"/>
            <a:chOff x="5520" y="336"/>
            <a:chExt cx="96" cy="384"/>
          </a:xfrm>
        </p:grpSpPr>
        <p:grpSp>
          <p:nvGrpSpPr>
            <p:cNvPr id="53369" name="Group 48"/>
            <p:cNvGrpSpPr/>
            <p:nvPr/>
          </p:nvGrpSpPr>
          <p:grpSpPr bwMode="auto">
            <a:xfrm>
              <a:off x="5520" y="336"/>
              <a:ext cx="96" cy="96"/>
              <a:chOff x="3744" y="2832"/>
              <a:chExt cx="192" cy="192"/>
            </a:xfrm>
          </p:grpSpPr>
          <p:sp>
            <p:nvSpPr>
              <p:cNvPr id="53378" name="Oval 49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79" name="Line 50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0" name="Line 51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70" name="Group 52"/>
            <p:cNvGrpSpPr/>
            <p:nvPr/>
          </p:nvGrpSpPr>
          <p:grpSpPr bwMode="auto">
            <a:xfrm>
              <a:off x="5520" y="480"/>
              <a:ext cx="96" cy="96"/>
              <a:chOff x="3744" y="2832"/>
              <a:chExt cx="192" cy="192"/>
            </a:xfrm>
          </p:grpSpPr>
          <p:sp>
            <p:nvSpPr>
              <p:cNvPr id="53375" name="Oval 5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76" name="Line 54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7" name="Line 55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71" name="Group 56"/>
            <p:cNvGrpSpPr/>
            <p:nvPr/>
          </p:nvGrpSpPr>
          <p:grpSpPr bwMode="auto">
            <a:xfrm>
              <a:off x="5520" y="624"/>
              <a:ext cx="96" cy="96"/>
              <a:chOff x="3744" y="2832"/>
              <a:chExt cx="192" cy="192"/>
            </a:xfrm>
          </p:grpSpPr>
          <p:sp>
            <p:nvSpPr>
              <p:cNvPr id="53372" name="Oval 57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73" name="Line 58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4" name="Line 59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3965" name="Object 5"/>
          <p:cNvGraphicFramePr>
            <a:graphicFrameLocks noChangeAspect="1"/>
          </p:cNvGraphicFramePr>
          <p:nvPr/>
        </p:nvGraphicFramePr>
        <p:xfrm>
          <a:off x="3048000" y="23495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3" name="Equation" r:id="rId9" imgW="1993265" imgH="406400" progId="Equation.DSMT4">
                  <p:embed/>
                </p:oleObj>
              </mc:Choice>
              <mc:Fallback>
                <p:oleObj name="Equation" r:id="rId9" imgW="1993265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495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6" name="Text Box 62"/>
          <p:cNvSpPr txBox="1">
            <a:spLocks noChangeArrowheads="1"/>
          </p:cNvSpPr>
          <p:nvPr/>
        </p:nvSpPr>
        <p:spPr bwMode="auto">
          <a:xfrm>
            <a:off x="1447800" y="28067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端面上束缚电荷越多，电极化程度越高。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3967" name="AutoShape 63"/>
          <p:cNvSpPr>
            <a:spLocks noChangeArrowheads="1"/>
          </p:cNvSpPr>
          <p:nvPr/>
        </p:nvSpPr>
        <p:spPr bwMode="auto">
          <a:xfrm>
            <a:off x="6372225" y="2109788"/>
            <a:ext cx="2376488" cy="544512"/>
          </a:xfrm>
          <a:prstGeom prst="wedgeRoundRectCallout">
            <a:avLst>
              <a:gd name="adj1" fmla="val 7514"/>
              <a:gd name="adj2" fmla="val -107727"/>
              <a:gd name="adj3" fmla="val 16667"/>
            </a:avLst>
          </a:prstGeom>
          <a:solidFill>
            <a:srgbClr val="FFB9FF"/>
          </a:solidFill>
          <a:ln w="9525">
            <a:solidFill>
              <a:srgbClr val="CC99FF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取向极化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3968" name="Object 6"/>
          <p:cNvGraphicFramePr>
            <a:graphicFrameLocks noChangeAspect="1"/>
          </p:cNvGraphicFramePr>
          <p:nvPr/>
        </p:nvGraphicFramePr>
        <p:xfrm>
          <a:off x="2806700" y="661988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4" name="公式" r:id="rId11" imgW="939800" imgH="457200" progId="Equation.3">
                  <p:embed/>
                </p:oleObj>
              </mc:Choice>
              <mc:Fallback>
                <p:oleObj name="公式" r:id="rId11" imgW="939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661988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9" name="Text Box 65"/>
          <p:cNvSpPr txBox="1">
            <a:spLocks noChangeArrowheads="1"/>
          </p:cNvSpPr>
          <p:nvPr/>
        </p:nvSpPr>
        <p:spPr bwMode="auto">
          <a:xfrm>
            <a:off x="6705600" y="1397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ea typeface="楷体_GB2312" pitchFamily="49" charset="-122"/>
              </a:rPr>
              <a:t>束缚电荷</a:t>
            </a:r>
            <a:endParaRPr kumimoji="0"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23970" name="AutoShape 66"/>
          <p:cNvSpPr>
            <a:spLocks noChangeArrowheads="1"/>
          </p:cNvSpPr>
          <p:nvPr/>
        </p:nvSpPr>
        <p:spPr bwMode="auto">
          <a:xfrm>
            <a:off x="7086600" y="901700"/>
            <a:ext cx="304800" cy="1066800"/>
          </a:xfrm>
          <a:prstGeom prst="wedgeEllipseCallout">
            <a:avLst>
              <a:gd name="adj1" fmla="val 12500"/>
              <a:gd name="adj2" fmla="val -82440"/>
            </a:avLst>
          </a:prstGeom>
          <a:noFill/>
          <a:ln w="31750" cap="rnd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2800" b="1">
              <a:solidFill>
                <a:srgbClr val="333333"/>
              </a:solidFill>
            </a:endParaRPr>
          </a:p>
        </p:txBody>
      </p:sp>
      <p:sp>
        <p:nvSpPr>
          <p:cNvPr id="123971" name="AutoShape 67"/>
          <p:cNvSpPr>
            <a:spLocks noChangeArrowheads="1"/>
          </p:cNvSpPr>
          <p:nvPr/>
        </p:nvSpPr>
        <p:spPr bwMode="auto">
          <a:xfrm>
            <a:off x="8610600" y="901700"/>
            <a:ext cx="304800" cy="1066800"/>
          </a:xfrm>
          <a:prstGeom prst="wedgeEllipseCallout">
            <a:avLst>
              <a:gd name="adj1" fmla="val -281250"/>
              <a:gd name="adj2" fmla="val -73514"/>
            </a:avLst>
          </a:prstGeom>
          <a:noFill/>
          <a:ln w="31750" cap="rnd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2800" b="1">
              <a:solidFill>
                <a:srgbClr val="333333"/>
              </a:solidFill>
            </a:endParaRPr>
          </a:p>
        </p:txBody>
      </p:sp>
      <p:sp>
        <p:nvSpPr>
          <p:cNvPr id="123972" name="AutoShape 68"/>
          <p:cNvSpPr>
            <a:spLocks noChangeArrowheads="1"/>
          </p:cNvSpPr>
          <p:nvPr/>
        </p:nvSpPr>
        <p:spPr bwMode="auto">
          <a:xfrm>
            <a:off x="127000" y="1512888"/>
            <a:ext cx="1752600" cy="533400"/>
          </a:xfrm>
          <a:prstGeom prst="wedgeRoundRectCallout">
            <a:avLst>
              <a:gd name="adj1" fmla="val 70907"/>
              <a:gd name="adj2" fmla="val 28273"/>
              <a:gd name="adj3" fmla="val 16667"/>
            </a:avLst>
          </a:prstGeom>
          <a:solidFill>
            <a:srgbClr val="FFB9FF"/>
          </a:solidFill>
          <a:ln w="9525">
            <a:solidFill>
              <a:srgbClr val="CC99FF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不显电性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3973" name="Text Box 69"/>
          <p:cNvSpPr txBox="1">
            <a:spLocks noChangeArrowheads="1"/>
          </p:cNvSpPr>
          <p:nvPr/>
        </p:nvSpPr>
        <p:spPr bwMode="auto">
          <a:xfrm>
            <a:off x="250825" y="34051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3333FF"/>
                </a:solidFill>
              </a:rPr>
              <a:t>②</a:t>
            </a:r>
            <a:r>
              <a:rPr kumimoji="0" lang="zh-CN" altLang="en-US" sz="2800" b="1">
                <a:solidFill>
                  <a:srgbClr val="3333FF"/>
                </a:solidFill>
              </a:rPr>
              <a:t>无极分子</a:t>
            </a:r>
            <a:endParaRPr kumimoji="0"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2182813" y="4235450"/>
            <a:ext cx="1600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grpSp>
        <p:nvGrpSpPr>
          <p:cNvPr id="15" name="Group 71"/>
          <p:cNvGrpSpPr/>
          <p:nvPr/>
        </p:nvGrpSpPr>
        <p:grpSpPr bwMode="auto">
          <a:xfrm>
            <a:off x="2335213" y="4311650"/>
            <a:ext cx="1066800" cy="457200"/>
            <a:chOff x="1824" y="2064"/>
            <a:chExt cx="672" cy="288"/>
          </a:xfrm>
        </p:grpSpPr>
        <p:grpSp>
          <p:nvGrpSpPr>
            <p:cNvPr id="53344" name="Group 72"/>
            <p:cNvGrpSpPr/>
            <p:nvPr/>
          </p:nvGrpSpPr>
          <p:grpSpPr bwMode="auto">
            <a:xfrm>
              <a:off x="2208" y="2208"/>
              <a:ext cx="144" cy="144"/>
              <a:chOff x="3888" y="2976"/>
              <a:chExt cx="288" cy="240"/>
            </a:xfrm>
          </p:grpSpPr>
          <p:sp>
            <p:nvSpPr>
              <p:cNvPr id="53365" name="Oval 73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66" name="Line 74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7" name="Line 75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8" name="Line 76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45" name="Group 77"/>
            <p:cNvGrpSpPr/>
            <p:nvPr/>
          </p:nvGrpSpPr>
          <p:grpSpPr bwMode="auto">
            <a:xfrm>
              <a:off x="2016" y="2064"/>
              <a:ext cx="144" cy="144"/>
              <a:chOff x="3888" y="2976"/>
              <a:chExt cx="288" cy="240"/>
            </a:xfrm>
          </p:grpSpPr>
          <p:sp>
            <p:nvSpPr>
              <p:cNvPr id="53361" name="Oval 78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62" name="Line 79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3" name="Line 80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4" name="Line 81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46" name="Group 82"/>
            <p:cNvGrpSpPr/>
            <p:nvPr/>
          </p:nvGrpSpPr>
          <p:grpSpPr bwMode="auto">
            <a:xfrm>
              <a:off x="2352" y="2064"/>
              <a:ext cx="144" cy="144"/>
              <a:chOff x="3888" y="2976"/>
              <a:chExt cx="288" cy="240"/>
            </a:xfrm>
          </p:grpSpPr>
          <p:sp>
            <p:nvSpPr>
              <p:cNvPr id="53357" name="Oval 83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58" name="Line 84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9" name="Line 85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0" name="Line 86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47" name="Group 87"/>
            <p:cNvGrpSpPr/>
            <p:nvPr/>
          </p:nvGrpSpPr>
          <p:grpSpPr bwMode="auto">
            <a:xfrm>
              <a:off x="1920" y="2208"/>
              <a:ext cx="144" cy="144"/>
              <a:chOff x="3888" y="2976"/>
              <a:chExt cx="288" cy="240"/>
            </a:xfrm>
          </p:grpSpPr>
          <p:sp>
            <p:nvSpPr>
              <p:cNvPr id="53353" name="Oval 88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54" name="Line 89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5" name="Line 90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6" name="Line 91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48" name="Group 92"/>
            <p:cNvGrpSpPr/>
            <p:nvPr/>
          </p:nvGrpSpPr>
          <p:grpSpPr bwMode="auto">
            <a:xfrm>
              <a:off x="1824" y="2064"/>
              <a:ext cx="144" cy="144"/>
              <a:chOff x="3888" y="2976"/>
              <a:chExt cx="288" cy="240"/>
            </a:xfrm>
          </p:grpSpPr>
          <p:sp>
            <p:nvSpPr>
              <p:cNvPr id="53349" name="Oval 93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50" name="Line 94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1" name="Line 95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2" name="Line 96"/>
              <p:cNvSpPr>
                <a:spLocks noChangeShapeType="1"/>
              </p:cNvSpPr>
              <p:nvPr/>
            </p:nvSpPr>
            <p:spPr bwMode="auto">
              <a:xfrm>
                <a:off x="4032" y="297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4001" name="Text Box 97"/>
          <p:cNvSpPr txBox="1">
            <a:spLocks noChangeArrowheads="1"/>
          </p:cNvSpPr>
          <p:nvPr/>
        </p:nvSpPr>
        <p:spPr bwMode="auto">
          <a:xfrm>
            <a:off x="2395538" y="4813300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80808"/>
                </a:solidFill>
                <a:ea typeface="楷体_GB2312" pitchFamily="49" charset="-122"/>
              </a:rPr>
              <a:t>电中性</a:t>
            </a:r>
            <a:endParaRPr kumimoji="0" lang="zh-CN" altLang="en-US" sz="2800" b="1">
              <a:solidFill>
                <a:srgbClr val="080808"/>
              </a:solidFill>
              <a:ea typeface="楷体_GB2312" pitchFamily="49" charset="-122"/>
            </a:endParaRPr>
          </a:p>
        </p:txBody>
      </p:sp>
      <p:sp>
        <p:nvSpPr>
          <p:cNvPr id="124002" name="Rectangle 98"/>
          <p:cNvSpPr>
            <a:spLocks noChangeArrowheads="1"/>
          </p:cNvSpPr>
          <p:nvPr/>
        </p:nvSpPr>
        <p:spPr bwMode="auto">
          <a:xfrm>
            <a:off x="4621213" y="4213225"/>
            <a:ext cx="1600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sp>
        <p:nvSpPr>
          <p:cNvPr id="124003" name="Line 99"/>
          <p:cNvSpPr>
            <a:spLocks noChangeShapeType="1"/>
          </p:cNvSpPr>
          <p:nvPr/>
        </p:nvSpPr>
        <p:spPr bwMode="auto">
          <a:xfrm>
            <a:off x="4392613" y="4137025"/>
            <a:ext cx="2057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004" name="Object 7"/>
          <p:cNvGraphicFramePr>
            <a:graphicFrameLocks noChangeAspect="1"/>
          </p:cNvGraphicFramePr>
          <p:nvPr/>
        </p:nvGraphicFramePr>
        <p:xfrm>
          <a:off x="5224463" y="3692525"/>
          <a:ext cx="3032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5" name="公式" r:id="rId13" imgW="304800" imgH="330200" progId="Equation.3">
                  <p:embed/>
                </p:oleObj>
              </mc:Choice>
              <mc:Fallback>
                <p:oleObj name="公式" r:id="rId13" imgW="3048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692525"/>
                        <a:ext cx="3032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05" name="Object 8"/>
          <p:cNvGraphicFramePr>
            <a:graphicFrameLocks noChangeAspect="1"/>
          </p:cNvGraphicFramePr>
          <p:nvPr/>
        </p:nvGraphicFramePr>
        <p:xfrm>
          <a:off x="4818063" y="4816475"/>
          <a:ext cx="1181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6" name="公式" r:id="rId14" imgW="1180465" imgH="495300" progId="Equation.3">
                  <p:embed/>
                </p:oleObj>
              </mc:Choice>
              <mc:Fallback>
                <p:oleObj name="公式" r:id="rId14" imgW="1180465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816475"/>
                        <a:ext cx="1181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06" name="Rectangle 102"/>
          <p:cNvSpPr>
            <a:spLocks noChangeArrowheads="1"/>
          </p:cNvSpPr>
          <p:nvPr/>
        </p:nvSpPr>
        <p:spPr bwMode="auto">
          <a:xfrm>
            <a:off x="7135813" y="4294188"/>
            <a:ext cx="16764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b="1">
              <a:solidFill>
                <a:srgbClr val="333333"/>
              </a:solidFill>
            </a:endParaRPr>
          </a:p>
        </p:txBody>
      </p:sp>
      <p:grpSp>
        <p:nvGrpSpPr>
          <p:cNvPr id="21" name="Group 103"/>
          <p:cNvGrpSpPr/>
          <p:nvPr/>
        </p:nvGrpSpPr>
        <p:grpSpPr bwMode="auto">
          <a:xfrm>
            <a:off x="7135813" y="4294188"/>
            <a:ext cx="152400" cy="609600"/>
            <a:chOff x="4512" y="2016"/>
            <a:chExt cx="96" cy="384"/>
          </a:xfrm>
        </p:grpSpPr>
        <p:grpSp>
          <p:nvGrpSpPr>
            <p:cNvPr id="53335" name="Group 104"/>
            <p:cNvGrpSpPr/>
            <p:nvPr/>
          </p:nvGrpSpPr>
          <p:grpSpPr bwMode="auto">
            <a:xfrm>
              <a:off x="4512" y="2016"/>
              <a:ext cx="96" cy="96"/>
              <a:chOff x="2976" y="3072"/>
              <a:chExt cx="192" cy="192"/>
            </a:xfrm>
          </p:grpSpPr>
          <p:sp>
            <p:nvSpPr>
              <p:cNvPr id="53342" name="Oval 10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43" name="Line 10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6" name="Group 107"/>
            <p:cNvGrpSpPr/>
            <p:nvPr/>
          </p:nvGrpSpPr>
          <p:grpSpPr bwMode="auto">
            <a:xfrm>
              <a:off x="4512" y="2160"/>
              <a:ext cx="96" cy="96"/>
              <a:chOff x="2976" y="3072"/>
              <a:chExt cx="192" cy="192"/>
            </a:xfrm>
          </p:grpSpPr>
          <p:sp>
            <p:nvSpPr>
              <p:cNvPr id="53340" name="Oval 108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41" name="Line 109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7" name="Group 110"/>
            <p:cNvGrpSpPr/>
            <p:nvPr/>
          </p:nvGrpSpPr>
          <p:grpSpPr bwMode="auto">
            <a:xfrm>
              <a:off x="4512" y="2304"/>
              <a:ext cx="96" cy="96"/>
              <a:chOff x="2976" y="3072"/>
              <a:chExt cx="192" cy="192"/>
            </a:xfrm>
          </p:grpSpPr>
          <p:sp>
            <p:nvSpPr>
              <p:cNvPr id="53338" name="Oval 111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39" name="Line 11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113"/>
          <p:cNvGrpSpPr/>
          <p:nvPr/>
        </p:nvGrpSpPr>
        <p:grpSpPr bwMode="auto">
          <a:xfrm>
            <a:off x="8659813" y="4294188"/>
            <a:ext cx="152400" cy="609600"/>
            <a:chOff x="5472" y="2016"/>
            <a:chExt cx="96" cy="384"/>
          </a:xfrm>
        </p:grpSpPr>
        <p:grpSp>
          <p:nvGrpSpPr>
            <p:cNvPr id="53323" name="Group 114"/>
            <p:cNvGrpSpPr/>
            <p:nvPr/>
          </p:nvGrpSpPr>
          <p:grpSpPr bwMode="auto">
            <a:xfrm>
              <a:off x="5472" y="2016"/>
              <a:ext cx="96" cy="96"/>
              <a:chOff x="3744" y="2832"/>
              <a:chExt cx="192" cy="192"/>
            </a:xfrm>
          </p:grpSpPr>
          <p:sp>
            <p:nvSpPr>
              <p:cNvPr id="53332" name="Oval 1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33" name="Line 116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4" name="Line 11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24" name="Group 118"/>
            <p:cNvGrpSpPr/>
            <p:nvPr/>
          </p:nvGrpSpPr>
          <p:grpSpPr bwMode="auto">
            <a:xfrm>
              <a:off x="5472" y="2160"/>
              <a:ext cx="96" cy="96"/>
              <a:chOff x="3744" y="2832"/>
              <a:chExt cx="192" cy="192"/>
            </a:xfrm>
          </p:grpSpPr>
          <p:sp>
            <p:nvSpPr>
              <p:cNvPr id="53329" name="Oval 119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30" name="Line 120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1" name="Line 121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25" name="Group 122"/>
            <p:cNvGrpSpPr/>
            <p:nvPr/>
          </p:nvGrpSpPr>
          <p:grpSpPr bwMode="auto">
            <a:xfrm>
              <a:off x="5472" y="2304"/>
              <a:ext cx="96" cy="96"/>
              <a:chOff x="3744" y="2832"/>
              <a:chExt cx="192" cy="192"/>
            </a:xfrm>
          </p:grpSpPr>
          <p:sp>
            <p:nvSpPr>
              <p:cNvPr id="53326" name="Oval 12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53327" name="Line 124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8" name="Line 125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Group 126"/>
          <p:cNvGrpSpPr/>
          <p:nvPr/>
        </p:nvGrpSpPr>
        <p:grpSpPr bwMode="auto">
          <a:xfrm>
            <a:off x="8202613" y="4446588"/>
            <a:ext cx="304800" cy="304800"/>
            <a:chOff x="5184" y="2112"/>
            <a:chExt cx="192" cy="192"/>
          </a:xfrm>
        </p:grpSpPr>
        <p:sp>
          <p:nvSpPr>
            <p:cNvPr id="53320" name="Line 127"/>
            <p:cNvSpPr>
              <a:spLocks noChangeShapeType="1"/>
            </p:cNvSpPr>
            <p:nvPr/>
          </p:nvSpPr>
          <p:spPr bwMode="auto">
            <a:xfrm flipV="1">
              <a:off x="5184" y="211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1" name="Line 128"/>
            <p:cNvSpPr>
              <a:spLocks noChangeShapeType="1"/>
            </p:cNvSpPr>
            <p:nvPr/>
          </p:nvSpPr>
          <p:spPr bwMode="auto">
            <a:xfrm flipV="1">
              <a:off x="5184" y="2208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2" name="Line 129"/>
            <p:cNvSpPr>
              <a:spLocks noChangeShapeType="1"/>
            </p:cNvSpPr>
            <p:nvPr/>
          </p:nvSpPr>
          <p:spPr bwMode="auto">
            <a:xfrm flipV="1">
              <a:off x="5184" y="2304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30"/>
          <p:cNvGrpSpPr/>
          <p:nvPr/>
        </p:nvGrpSpPr>
        <p:grpSpPr bwMode="auto">
          <a:xfrm>
            <a:off x="7821613" y="4446588"/>
            <a:ext cx="304800" cy="304800"/>
            <a:chOff x="4944" y="2112"/>
            <a:chExt cx="192" cy="192"/>
          </a:xfrm>
        </p:grpSpPr>
        <p:sp>
          <p:nvSpPr>
            <p:cNvPr id="53317" name="Line 131"/>
            <p:cNvSpPr>
              <a:spLocks noChangeShapeType="1"/>
            </p:cNvSpPr>
            <p:nvPr/>
          </p:nvSpPr>
          <p:spPr bwMode="auto">
            <a:xfrm>
              <a:off x="4944" y="2112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Line 132"/>
            <p:cNvSpPr>
              <a:spLocks noChangeShapeType="1"/>
            </p:cNvSpPr>
            <p:nvPr/>
          </p:nvSpPr>
          <p:spPr bwMode="auto">
            <a:xfrm flipV="1">
              <a:off x="4944" y="2208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9" name="Line 133"/>
            <p:cNvSpPr>
              <a:spLocks noChangeShapeType="1"/>
            </p:cNvSpPr>
            <p:nvPr/>
          </p:nvSpPr>
          <p:spPr bwMode="auto">
            <a:xfrm flipV="1">
              <a:off x="4944" y="2304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34"/>
          <p:cNvGrpSpPr/>
          <p:nvPr/>
        </p:nvGrpSpPr>
        <p:grpSpPr bwMode="auto">
          <a:xfrm>
            <a:off x="7440613" y="4446588"/>
            <a:ext cx="304800" cy="304800"/>
            <a:chOff x="4704" y="2112"/>
            <a:chExt cx="192" cy="192"/>
          </a:xfrm>
        </p:grpSpPr>
        <p:sp>
          <p:nvSpPr>
            <p:cNvPr id="53314" name="Line 135"/>
            <p:cNvSpPr>
              <a:spLocks noChangeShapeType="1"/>
            </p:cNvSpPr>
            <p:nvPr/>
          </p:nvSpPr>
          <p:spPr bwMode="auto">
            <a:xfrm flipV="1">
              <a:off x="4704" y="211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Line 136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Line 137"/>
            <p:cNvSpPr>
              <a:spLocks noChangeShapeType="1"/>
            </p:cNvSpPr>
            <p:nvPr/>
          </p:nvSpPr>
          <p:spPr bwMode="auto">
            <a:xfrm>
              <a:off x="4704" y="2304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043" name="AutoShape 139"/>
          <p:cNvSpPr>
            <a:spLocks noChangeArrowheads="1"/>
          </p:cNvSpPr>
          <p:nvPr/>
        </p:nvSpPr>
        <p:spPr bwMode="auto">
          <a:xfrm>
            <a:off x="6373813" y="3470275"/>
            <a:ext cx="2159000" cy="609600"/>
          </a:xfrm>
          <a:prstGeom prst="wedgeEllipseCallout">
            <a:avLst>
              <a:gd name="adj1" fmla="val 31616"/>
              <a:gd name="adj2" fmla="val 8489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位移极化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89120" name="Group 140"/>
          <p:cNvGrpSpPr/>
          <p:nvPr/>
        </p:nvGrpSpPr>
        <p:grpSpPr bwMode="auto">
          <a:xfrm>
            <a:off x="5246688" y="4402138"/>
            <a:ext cx="212725" cy="228600"/>
            <a:chOff x="3888" y="2976"/>
            <a:chExt cx="288" cy="240"/>
          </a:xfrm>
        </p:grpSpPr>
        <p:sp>
          <p:nvSpPr>
            <p:cNvPr id="53310" name="Oval 141"/>
            <p:cNvSpPr>
              <a:spLocks noChangeArrowheads="1"/>
            </p:cNvSpPr>
            <p:nvPr/>
          </p:nvSpPr>
          <p:spPr bwMode="auto">
            <a:xfrm>
              <a:off x="3888" y="2976"/>
              <a:ext cx="288" cy="240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800" b="1">
                <a:solidFill>
                  <a:srgbClr val="333333"/>
                </a:solidFill>
              </a:endParaRPr>
            </a:p>
          </p:txBody>
        </p:sp>
        <p:sp>
          <p:nvSpPr>
            <p:cNvPr id="53311" name="Line 142"/>
            <p:cNvSpPr>
              <a:spLocks noChangeShapeType="1"/>
            </p:cNvSpPr>
            <p:nvPr/>
          </p:nvSpPr>
          <p:spPr bwMode="auto">
            <a:xfrm>
              <a:off x="3935" y="3073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2" name="Line 143"/>
            <p:cNvSpPr>
              <a:spLocks noChangeShapeType="1"/>
            </p:cNvSpPr>
            <p:nvPr/>
          </p:nvSpPr>
          <p:spPr bwMode="auto">
            <a:xfrm>
              <a:off x="3935" y="3168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Line 144"/>
            <p:cNvSpPr>
              <a:spLocks noChangeShapeType="1"/>
            </p:cNvSpPr>
            <p:nvPr/>
          </p:nvSpPr>
          <p:spPr bwMode="auto">
            <a:xfrm>
              <a:off x="4032" y="29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21" name="Group 145"/>
          <p:cNvGrpSpPr/>
          <p:nvPr/>
        </p:nvGrpSpPr>
        <p:grpSpPr bwMode="auto">
          <a:xfrm>
            <a:off x="4926013" y="4308475"/>
            <a:ext cx="990600" cy="563563"/>
            <a:chOff x="3456" y="1957"/>
            <a:chExt cx="624" cy="355"/>
          </a:xfrm>
        </p:grpSpPr>
        <p:grpSp>
          <p:nvGrpSpPr>
            <p:cNvPr id="53299" name="Group 146"/>
            <p:cNvGrpSpPr/>
            <p:nvPr/>
          </p:nvGrpSpPr>
          <p:grpSpPr bwMode="auto">
            <a:xfrm rot="1724540">
              <a:off x="3456" y="1957"/>
              <a:ext cx="624" cy="288"/>
              <a:chOff x="3312" y="3312"/>
              <a:chExt cx="624" cy="288"/>
            </a:xfrm>
          </p:grpSpPr>
          <p:sp>
            <p:nvSpPr>
              <p:cNvPr id="53301" name="Oval 147"/>
              <p:cNvSpPr>
                <a:spLocks noChangeArrowheads="1"/>
              </p:cNvSpPr>
              <p:nvPr/>
            </p:nvSpPr>
            <p:spPr bwMode="auto">
              <a:xfrm rot="-1716216">
                <a:off x="3312" y="3360"/>
                <a:ext cx="624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800" b="1">
                  <a:solidFill>
                    <a:srgbClr val="333333"/>
                  </a:solidFill>
                </a:endParaRPr>
              </a:p>
            </p:txBody>
          </p:sp>
          <p:grpSp>
            <p:nvGrpSpPr>
              <p:cNvPr id="53302" name="Group 148"/>
              <p:cNvGrpSpPr/>
              <p:nvPr/>
            </p:nvGrpSpPr>
            <p:grpSpPr bwMode="auto">
              <a:xfrm rot="-1716216">
                <a:off x="3405" y="3472"/>
                <a:ext cx="147" cy="128"/>
                <a:chOff x="2976" y="3072"/>
                <a:chExt cx="192" cy="192"/>
              </a:xfrm>
            </p:grpSpPr>
            <p:sp>
              <p:nvSpPr>
                <p:cNvPr id="53308" name="Oval 149"/>
                <p:cNvSpPr>
                  <a:spLocks noChangeArrowheads="1"/>
                </p:cNvSpPr>
                <p:nvPr/>
              </p:nvSpPr>
              <p:spPr bwMode="auto">
                <a:xfrm>
                  <a:off x="2973" y="3027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800" b="1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3309" name="Line 150"/>
                <p:cNvSpPr>
                  <a:spLocks noChangeShapeType="1"/>
                </p:cNvSpPr>
                <p:nvPr/>
              </p:nvSpPr>
              <p:spPr bwMode="auto">
                <a:xfrm>
                  <a:off x="2973" y="3123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03" name="Group 151"/>
              <p:cNvGrpSpPr/>
              <p:nvPr/>
            </p:nvGrpSpPr>
            <p:grpSpPr bwMode="auto">
              <a:xfrm rot="-1716216">
                <a:off x="3696" y="3312"/>
                <a:ext cx="147" cy="128"/>
                <a:chOff x="3744" y="2832"/>
                <a:chExt cx="192" cy="192"/>
              </a:xfrm>
            </p:grpSpPr>
            <p:sp>
              <p:nvSpPr>
                <p:cNvPr id="53305" name="Oval 152"/>
                <p:cNvSpPr>
                  <a:spLocks noChangeArrowheads="1"/>
                </p:cNvSpPr>
                <p:nvPr/>
              </p:nvSpPr>
              <p:spPr bwMode="auto">
                <a:xfrm>
                  <a:off x="3741" y="2787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800" b="1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53306" name="Line 153"/>
                <p:cNvSpPr>
                  <a:spLocks noChangeShapeType="1"/>
                </p:cNvSpPr>
                <p:nvPr/>
              </p:nvSpPr>
              <p:spPr bwMode="auto">
                <a:xfrm>
                  <a:off x="3741" y="2883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7" name="Line 154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304" name="Line 155"/>
              <p:cNvSpPr>
                <a:spLocks noChangeShapeType="1"/>
              </p:cNvSpPr>
              <p:nvPr/>
            </p:nvSpPr>
            <p:spPr bwMode="auto">
              <a:xfrm rot="-2033104">
                <a:off x="3513" y="3418"/>
                <a:ext cx="271" cy="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3300" name="Object 13"/>
            <p:cNvGraphicFramePr>
              <a:graphicFrameLocks noChangeAspect="1"/>
            </p:cNvGraphicFramePr>
            <p:nvPr/>
          </p:nvGraphicFramePr>
          <p:xfrm>
            <a:off x="3653" y="2096"/>
            <a:ext cx="1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7" name="公式" r:id="rId16" imgW="266700" imgH="342900" progId="Equation.3">
                    <p:embed/>
                  </p:oleObj>
                </mc:Choice>
                <mc:Fallback>
                  <p:oleObj name="公式" r:id="rId16" imgW="266700" imgH="342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096"/>
                          <a:ext cx="1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061" name="Object 9"/>
          <p:cNvGraphicFramePr>
            <a:graphicFrameLocks noChangeAspect="1"/>
          </p:cNvGraphicFramePr>
          <p:nvPr/>
        </p:nvGraphicFramePr>
        <p:xfrm>
          <a:off x="2455863" y="37465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8" name="公式" r:id="rId18" imgW="939800" imgH="457200" progId="Equation.3">
                  <p:embed/>
                </p:oleObj>
              </mc:Choice>
              <mc:Fallback>
                <p:oleObj name="公式" r:id="rId18" imgW="939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74650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62" name="AutoShape 158"/>
          <p:cNvSpPr>
            <a:spLocks noChangeArrowheads="1"/>
          </p:cNvSpPr>
          <p:nvPr/>
        </p:nvSpPr>
        <p:spPr bwMode="auto">
          <a:xfrm>
            <a:off x="6297613" y="5375275"/>
            <a:ext cx="2697162" cy="762000"/>
          </a:xfrm>
          <a:prstGeom prst="wedgeRoundRectCallout">
            <a:avLst>
              <a:gd name="adj1" fmla="val -81287"/>
              <a:gd name="adj2" fmla="val -7125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3333FF"/>
                </a:solidFill>
              </a:rPr>
              <a:t>感应电偶极矩</a:t>
            </a:r>
            <a:endParaRPr kumimoji="0"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124063" name="AutoShape 159"/>
          <p:cNvSpPr>
            <a:spLocks noChangeArrowheads="1"/>
          </p:cNvSpPr>
          <p:nvPr/>
        </p:nvSpPr>
        <p:spPr bwMode="auto">
          <a:xfrm>
            <a:off x="354013" y="4689475"/>
            <a:ext cx="1676400" cy="533400"/>
          </a:xfrm>
          <a:prstGeom prst="wedgeRoundRectCallout">
            <a:avLst>
              <a:gd name="adj1" fmla="val 73579"/>
              <a:gd name="adj2" fmla="val 16667"/>
              <a:gd name="adj3" fmla="val 16667"/>
            </a:avLst>
          </a:prstGeom>
          <a:solidFill>
            <a:srgbClr val="FFB9FF"/>
          </a:solidFill>
          <a:ln w="9525">
            <a:solidFill>
              <a:srgbClr val="CC99FF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不显电性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5938" y="2315643"/>
            <a:ext cx="3733800" cy="519113"/>
            <a:chOff x="342900" y="2284415"/>
            <a:chExt cx="3733800" cy="519113"/>
          </a:xfrm>
        </p:grpSpPr>
        <p:sp>
          <p:nvSpPr>
            <p:cNvPr id="53297" name="Text Box 60"/>
            <p:cNvSpPr txBox="1">
              <a:spLocks noChangeArrowheads="1"/>
            </p:cNvSpPr>
            <p:nvPr/>
          </p:nvSpPr>
          <p:spPr bwMode="auto">
            <a:xfrm>
              <a:off x="342900" y="2284415"/>
              <a:ext cx="3733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可见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：   </a:t>
              </a:r>
              <a:r>
                <a:rPr kumimoji="0" lang="zh-CN" altLang="en-US" sz="2800" b="1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强，</a:t>
              </a:r>
              <a:endParaRPr kumimoji="0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4" name="Object 3"/>
            <p:cNvGraphicFramePr>
              <a:graphicFrameLocks noChangeAspect="1"/>
            </p:cNvGraphicFramePr>
            <p:nvPr/>
          </p:nvGraphicFramePr>
          <p:xfrm>
            <a:off x="1535906" y="2351088"/>
            <a:ext cx="30321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9" name="Equation" r:id="rId20" imgW="304800" imgH="330200" progId="Equation.DSMT4">
                    <p:embed/>
                  </p:oleObj>
                </mc:Choice>
                <mc:Fallback>
                  <p:oleObj name="Equation" r:id="rId20" imgW="304800" imgH="330200" progId="Equation.DSMT4">
                    <p:embed/>
                    <p:pic>
                      <p:nvPicPr>
                        <p:cNvPr id="0" name="图片 53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906" y="2351088"/>
                          <a:ext cx="303213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927225" y="2579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5412" y="5299075"/>
            <a:ext cx="5830699" cy="1212850"/>
            <a:chOff x="125412" y="5299075"/>
            <a:chExt cx="5830699" cy="1212850"/>
          </a:xfrm>
        </p:grpSpPr>
        <p:sp>
          <p:nvSpPr>
            <p:cNvPr id="53294" name="Text Box 138"/>
            <p:cNvSpPr txBox="1">
              <a:spLocks noChangeArrowheads="1"/>
            </p:cNvSpPr>
            <p:nvPr/>
          </p:nvSpPr>
          <p:spPr bwMode="auto">
            <a:xfrm>
              <a:off x="125412" y="5299075"/>
              <a:ext cx="5830699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同样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</a:rPr>
                <a:t>： </a:t>
              </a:r>
              <a:r>
                <a:rPr kumimoji="0" lang="zh-CN" altLang="en-US" sz="2800" b="1" baseline="-25000" dirty="0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强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，  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kumimoji="0" lang="zh-CN" altLang="zh-CN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大</a:t>
              </a: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端面上</a:t>
              </a:r>
              <a:r>
                <a:rPr kumimoji="0" lang="zh-CN" altLang="en-US" sz="2800" b="1" dirty="0">
                  <a:solidFill>
                    <a:srgbClr val="0000FF"/>
                  </a:solidFill>
                  <a:ea typeface="楷体_GB2312" pitchFamily="49" charset="-122"/>
                </a:rPr>
                <a:t>束缚电荷</a:t>
              </a:r>
              <a:r>
                <a:rPr kumimoji="0"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越多，电极化程度越高。</a:t>
              </a:r>
              <a:endParaRPr kumimoji="0"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7" name="Object 3"/>
            <p:cNvGraphicFramePr>
              <a:graphicFrameLocks noChangeAspect="1"/>
            </p:cNvGraphicFramePr>
            <p:nvPr/>
          </p:nvGraphicFramePr>
          <p:xfrm>
            <a:off x="1094170" y="5426075"/>
            <a:ext cx="30321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0" name="Equation" r:id="rId21" imgW="304800" imgH="330200" progId="Equation.DSMT4">
                    <p:embed/>
                  </p:oleObj>
                </mc:Choice>
                <mc:Fallback>
                  <p:oleObj name="Equation" r:id="rId21" imgW="304800" imgH="330200" progId="Equation.DSMT4">
                    <p:embed/>
                    <p:pic>
                      <p:nvPicPr>
                        <p:cNvPr id="0" name="图片 53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170" y="5426075"/>
                          <a:ext cx="303213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3"/>
            <p:cNvGraphicFramePr>
              <a:graphicFrameLocks noChangeAspect="1"/>
            </p:cNvGraphicFramePr>
            <p:nvPr/>
          </p:nvGraphicFramePr>
          <p:xfrm>
            <a:off x="2344857" y="5323364"/>
            <a:ext cx="409456" cy="54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1" name="Equation" r:id="rId22" imgW="3657600" imgH="4876800" progId="Equation.DSMT4">
                    <p:embed/>
                  </p:oleObj>
                </mc:Choice>
                <mc:Fallback>
                  <p:oleObj name="Equation" r:id="rId22" imgW="3657600" imgH="4876800" progId="Equation.DSMT4">
                    <p:embed/>
                    <p:pic>
                      <p:nvPicPr>
                        <p:cNvPr id="0" name="图片 53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857" y="5323364"/>
                          <a:ext cx="409456" cy="545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12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12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1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4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12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2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1" dur="500"/>
                                        <p:tgtEl>
                                          <p:spTgt spid="12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nimBg="1"/>
      <p:bldP spid="123920" grpId="0" animBg="1"/>
      <p:bldP spid="123921" grpId="0" animBg="1"/>
      <p:bldP spid="123922" grpId="0" animBg="1"/>
      <p:bldP spid="123966" grpId="0" autoUpdateAnimBg="0"/>
      <p:bldP spid="123967" grpId="0" animBg="1" autoUpdateAnimBg="0"/>
      <p:bldP spid="123969" grpId="0" autoUpdateAnimBg="0"/>
      <p:bldP spid="123970" grpId="0" animBg="1" autoUpdateAnimBg="0"/>
      <p:bldP spid="123971" grpId="0" animBg="1" autoUpdateAnimBg="0"/>
      <p:bldP spid="123972" grpId="0" animBg="1" autoUpdateAnimBg="0"/>
      <p:bldP spid="123973" grpId="0" autoUpdateAnimBg="0"/>
      <p:bldP spid="123974" grpId="0" animBg="1"/>
      <p:bldP spid="124001" grpId="0" autoUpdateAnimBg="0"/>
      <p:bldP spid="124002" grpId="0" animBg="1"/>
      <p:bldP spid="124003" grpId="0" animBg="1"/>
      <p:bldP spid="124006" grpId="0" animBg="1"/>
      <p:bldP spid="124043" grpId="0" animBg="1" autoUpdateAnimBg="0"/>
      <p:bldP spid="124062" grpId="0" animBg="1" autoUpdateAnimBg="0"/>
      <p:bldP spid="12406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0EC7564-FCB7-46E7-97DC-589AE6531C1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9286" name="Text Box 134"/>
          <p:cNvSpPr txBox="1">
            <a:spLocks noChangeArrowheads="1"/>
          </p:cNvSpPr>
          <p:nvPr/>
        </p:nvSpPr>
        <p:spPr bwMode="auto">
          <a:xfrm>
            <a:off x="323850" y="26035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说明：</a:t>
            </a:r>
            <a:endParaRPr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163513" y="908050"/>
            <a:ext cx="891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(1)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微观机制不同，但宏观效果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束缚电荷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是一样的。</a:t>
            </a:r>
            <a:endParaRPr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163513" y="1412875"/>
            <a:ext cx="89804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(2)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均匀电介质体内无净电荷，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ea typeface="楷体_GB2312" pitchFamily="49" charset="-122"/>
              </a:rPr>
              <a:t>                束缚电荷只出现在表面上。</a:t>
            </a:r>
            <a:endParaRPr kumimoji="0"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163513" y="2763838"/>
            <a:ext cx="60118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(3)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束缚电荷要激发电场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9373" name="Text Box 221"/>
          <p:cNvSpPr txBox="1">
            <a:spLocks noChangeArrowheads="1"/>
          </p:cNvSpPr>
          <p:nvPr/>
        </p:nvSpPr>
        <p:spPr bwMode="auto">
          <a:xfrm>
            <a:off x="1566863" y="3413125"/>
            <a:ext cx="529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方式与自由电荷完全相同。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86" grpId="0" autoUpdateAnimBg="0"/>
      <p:bldP spid="49287" grpId="0" autoUpdateAnimBg="0"/>
      <p:bldP spid="49288" grpId="0" autoUpdateAnimBg="0"/>
      <p:bldP spid="49289" grpId="0" autoUpdateAnimBg="0"/>
      <p:bldP spid="493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66713" y="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333333"/>
                </a:solidFill>
                <a:ea typeface="楷体_GB2312" pitchFamily="49" charset="-122"/>
              </a:rPr>
              <a:t>(4)</a:t>
            </a:r>
            <a:r>
              <a:rPr kumimoji="0" lang="zh-CN" altLang="en-US" sz="2800" b="1">
                <a:solidFill>
                  <a:srgbClr val="333333"/>
                </a:solidFill>
                <a:ea typeface="楷体_GB2312" pitchFamily="49" charset="-122"/>
              </a:rPr>
              <a:t>电介质的电极化与导体的区别：</a:t>
            </a:r>
            <a:endParaRPr kumimoji="0" lang="zh-CN" altLang="en-US" sz="28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73731" name="Rectangle 3" descr="再生纸"/>
          <p:cNvSpPr>
            <a:spLocks noChangeArrowheads="1"/>
          </p:cNvSpPr>
          <p:nvPr/>
        </p:nvSpPr>
        <p:spPr bwMode="auto">
          <a:xfrm>
            <a:off x="2278063" y="868363"/>
            <a:ext cx="1524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78063" y="868363"/>
            <a:ext cx="1524000" cy="457200"/>
            <a:chOff x="1248" y="672"/>
            <a:chExt cx="960" cy="288"/>
          </a:xfrm>
        </p:grpSpPr>
        <p:grpSp>
          <p:nvGrpSpPr>
            <p:cNvPr id="56496" name="Group 5"/>
            <p:cNvGrpSpPr/>
            <p:nvPr/>
          </p:nvGrpSpPr>
          <p:grpSpPr bwMode="auto">
            <a:xfrm>
              <a:off x="2112" y="672"/>
              <a:ext cx="96" cy="288"/>
              <a:chOff x="2112" y="672"/>
              <a:chExt cx="96" cy="288"/>
            </a:xfrm>
          </p:grpSpPr>
          <p:grpSp>
            <p:nvGrpSpPr>
              <p:cNvPr id="56507" name="Group 6"/>
              <p:cNvGrpSpPr/>
              <p:nvPr/>
            </p:nvGrpSpPr>
            <p:grpSpPr bwMode="auto">
              <a:xfrm>
                <a:off x="2112" y="672"/>
                <a:ext cx="96" cy="96"/>
                <a:chOff x="3744" y="2832"/>
                <a:chExt cx="192" cy="192"/>
              </a:xfrm>
            </p:grpSpPr>
            <p:sp>
              <p:nvSpPr>
                <p:cNvPr id="56516" name="Oval 7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7" name="Line 8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8" name="Line 9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8" name="Group 10"/>
              <p:cNvGrpSpPr/>
              <p:nvPr/>
            </p:nvGrpSpPr>
            <p:grpSpPr bwMode="auto">
              <a:xfrm>
                <a:off x="2112" y="768"/>
                <a:ext cx="96" cy="96"/>
                <a:chOff x="3744" y="2832"/>
                <a:chExt cx="192" cy="192"/>
              </a:xfrm>
            </p:grpSpPr>
            <p:sp>
              <p:nvSpPr>
                <p:cNvPr id="56513" name="Oval 11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5" name="Line 13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9" name="Group 14"/>
              <p:cNvGrpSpPr/>
              <p:nvPr/>
            </p:nvGrpSpPr>
            <p:grpSpPr bwMode="auto">
              <a:xfrm>
                <a:off x="2112" y="864"/>
                <a:ext cx="96" cy="96"/>
                <a:chOff x="3744" y="2832"/>
                <a:chExt cx="192" cy="192"/>
              </a:xfrm>
            </p:grpSpPr>
            <p:sp>
              <p:nvSpPr>
                <p:cNvPr id="56510" name="Oval 15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2" name="Line 17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497" name="Group 18"/>
            <p:cNvGrpSpPr/>
            <p:nvPr/>
          </p:nvGrpSpPr>
          <p:grpSpPr bwMode="auto">
            <a:xfrm>
              <a:off x="1248" y="672"/>
              <a:ext cx="96" cy="288"/>
              <a:chOff x="1248" y="672"/>
              <a:chExt cx="96" cy="288"/>
            </a:xfrm>
          </p:grpSpPr>
          <p:grpSp>
            <p:nvGrpSpPr>
              <p:cNvPr id="56498" name="Group 19"/>
              <p:cNvGrpSpPr/>
              <p:nvPr/>
            </p:nvGrpSpPr>
            <p:grpSpPr bwMode="auto">
              <a:xfrm>
                <a:off x="1248" y="864"/>
                <a:ext cx="96" cy="96"/>
                <a:chOff x="2976" y="3072"/>
                <a:chExt cx="192" cy="192"/>
              </a:xfrm>
            </p:grpSpPr>
            <p:sp>
              <p:nvSpPr>
                <p:cNvPr id="56505" name="Oval 20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6" name="Line 21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99" name="Group 22"/>
              <p:cNvGrpSpPr/>
              <p:nvPr/>
            </p:nvGrpSpPr>
            <p:grpSpPr bwMode="auto">
              <a:xfrm>
                <a:off x="1248" y="768"/>
                <a:ext cx="96" cy="96"/>
                <a:chOff x="2976" y="3072"/>
                <a:chExt cx="192" cy="192"/>
              </a:xfrm>
            </p:grpSpPr>
            <p:sp>
              <p:nvSpPr>
                <p:cNvPr id="56503" name="Oval 23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4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0" name="Group 25"/>
              <p:cNvGrpSpPr/>
              <p:nvPr/>
            </p:nvGrpSpPr>
            <p:grpSpPr bwMode="auto">
              <a:xfrm>
                <a:off x="1248" y="672"/>
                <a:ext cx="96" cy="96"/>
                <a:chOff x="2976" y="3072"/>
                <a:chExt cx="192" cy="192"/>
              </a:xfrm>
            </p:grpSpPr>
            <p:sp>
              <p:nvSpPr>
                <p:cNvPr id="56501" name="Oval 26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2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2049463" y="779463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7" name="Object 2"/>
          <p:cNvGraphicFramePr>
            <a:graphicFrameLocks noChangeAspect="1"/>
          </p:cNvGraphicFramePr>
          <p:nvPr/>
        </p:nvGraphicFramePr>
        <p:xfrm>
          <a:off x="4056063" y="514350"/>
          <a:ext cx="417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1" name="Equation" r:id="rId2" imgW="749300" imgH="901700" progId="Equation.DSMT4">
                  <p:embed/>
                </p:oleObj>
              </mc:Choice>
              <mc:Fallback>
                <p:oleObj name="Equation" r:id="rId2" imgW="749300" imgH="901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514350"/>
                        <a:ext cx="4175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Line 30"/>
          <p:cNvSpPr>
            <a:spLocks noChangeShapeType="1"/>
          </p:cNvSpPr>
          <p:nvPr/>
        </p:nvSpPr>
        <p:spPr bwMode="auto">
          <a:xfrm flipH="1">
            <a:off x="2506663" y="1096963"/>
            <a:ext cx="9906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9" name="Object 3"/>
          <p:cNvGraphicFramePr>
            <a:graphicFrameLocks noChangeAspect="1"/>
          </p:cNvGraphicFramePr>
          <p:nvPr/>
        </p:nvGraphicFramePr>
        <p:xfrm>
          <a:off x="2963863" y="868363"/>
          <a:ext cx="341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2" name="公式" r:id="rId4" imgW="342900" imgH="355600" progId="Equation.3">
                  <p:embed/>
                </p:oleObj>
              </mc:Choice>
              <mc:Fallback>
                <p:oleObj name="公式" r:id="rId4" imgW="3429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868363"/>
                        <a:ext cx="341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4"/>
          <p:cNvGraphicFramePr>
            <a:graphicFrameLocks noChangeAspect="1"/>
          </p:cNvGraphicFramePr>
          <p:nvPr/>
        </p:nvGraphicFramePr>
        <p:xfrm>
          <a:off x="3841750" y="100171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3" name="Equation" r:id="rId6" imgW="951865" imgH="482600" progId="Equation.DSMT4">
                  <p:embed/>
                </p:oleObj>
              </mc:Choice>
              <mc:Fallback>
                <p:oleObj name="Equation" r:id="rId6" imgW="951865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00171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084888" y="868363"/>
            <a:ext cx="15240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1" name="Group 34"/>
          <p:cNvGrpSpPr/>
          <p:nvPr/>
        </p:nvGrpSpPr>
        <p:grpSpPr bwMode="auto">
          <a:xfrm>
            <a:off x="7456488" y="881063"/>
            <a:ext cx="152400" cy="457200"/>
            <a:chOff x="4691" y="632"/>
            <a:chExt cx="96" cy="288"/>
          </a:xfrm>
        </p:grpSpPr>
        <p:grpSp>
          <p:nvGrpSpPr>
            <p:cNvPr id="56484" name="Group 35"/>
            <p:cNvGrpSpPr/>
            <p:nvPr/>
          </p:nvGrpSpPr>
          <p:grpSpPr bwMode="auto">
            <a:xfrm>
              <a:off x="4691" y="632"/>
              <a:ext cx="96" cy="96"/>
              <a:chOff x="3744" y="2832"/>
              <a:chExt cx="192" cy="192"/>
            </a:xfrm>
          </p:grpSpPr>
          <p:sp>
            <p:nvSpPr>
              <p:cNvPr id="56493" name="Oval 3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94" name="Line 3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95" name="Line 3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85" name="Group 39"/>
            <p:cNvGrpSpPr/>
            <p:nvPr/>
          </p:nvGrpSpPr>
          <p:grpSpPr bwMode="auto">
            <a:xfrm>
              <a:off x="4691" y="728"/>
              <a:ext cx="96" cy="96"/>
              <a:chOff x="3744" y="2832"/>
              <a:chExt cx="192" cy="192"/>
            </a:xfrm>
          </p:grpSpPr>
          <p:sp>
            <p:nvSpPr>
              <p:cNvPr id="56490" name="Oval 4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91" name="Line 4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92" name="Line 4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86" name="Group 43"/>
            <p:cNvGrpSpPr/>
            <p:nvPr/>
          </p:nvGrpSpPr>
          <p:grpSpPr bwMode="auto">
            <a:xfrm>
              <a:off x="4691" y="824"/>
              <a:ext cx="96" cy="96"/>
              <a:chOff x="3744" y="2832"/>
              <a:chExt cx="192" cy="192"/>
            </a:xfrm>
          </p:grpSpPr>
          <p:sp>
            <p:nvSpPr>
              <p:cNvPr id="56487" name="Oval 4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8" name="Line 45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89" name="Line 4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47"/>
          <p:cNvGrpSpPr/>
          <p:nvPr/>
        </p:nvGrpSpPr>
        <p:grpSpPr bwMode="auto">
          <a:xfrm>
            <a:off x="6084888" y="881063"/>
            <a:ext cx="152400" cy="457200"/>
            <a:chOff x="3827" y="632"/>
            <a:chExt cx="96" cy="288"/>
          </a:xfrm>
        </p:grpSpPr>
        <p:grpSp>
          <p:nvGrpSpPr>
            <p:cNvPr id="56475" name="Group 48"/>
            <p:cNvGrpSpPr/>
            <p:nvPr/>
          </p:nvGrpSpPr>
          <p:grpSpPr bwMode="auto">
            <a:xfrm>
              <a:off x="3827" y="824"/>
              <a:ext cx="96" cy="96"/>
              <a:chOff x="2976" y="3072"/>
              <a:chExt cx="192" cy="192"/>
            </a:xfrm>
          </p:grpSpPr>
          <p:sp>
            <p:nvSpPr>
              <p:cNvPr id="56482" name="Oval 4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3" name="Line 5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76" name="Group 51"/>
            <p:cNvGrpSpPr/>
            <p:nvPr/>
          </p:nvGrpSpPr>
          <p:grpSpPr bwMode="auto">
            <a:xfrm>
              <a:off x="3827" y="728"/>
              <a:ext cx="96" cy="96"/>
              <a:chOff x="2976" y="3072"/>
              <a:chExt cx="192" cy="192"/>
            </a:xfrm>
          </p:grpSpPr>
          <p:sp>
            <p:nvSpPr>
              <p:cNvPr id="56480" name="Oval 52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1" name="Line 53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77" name="Group 54"/>
            <p:cNvGrpSpPr/>
            <p:nvPr/>
          </p:nvGrpSpPr>
          <p:grpSpPr bwMode="auto">
            <a:xfrm>
              <a:off x="3827" y="632"/>
              <a:ext cx="96" cy="96"/>
              <a:chOff x="2976" y="3072"/>
              <a:chExt cx="192" cy="192"/>
            </a:xfrm>
          </p:grpSpPr>
          <p:sp>
            <p:nvSpPr>
              <p:cNvPr id="56478" name="Oval 5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79" name="Line 5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3785" name="Object 5"/>
          <p:cNvGraphicFramePr>
            <a:graphicFrameLocks noChangeAspect="1"/>
          </p:cNvGraphicFramePr>
          <p:nvPr/>
        </p:nvGraphicFramePr>
        <p:xfrm>
          <a:off x="7686675" y="100171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4" name="Equation" r:id="rId8" imgW="951865" imgH="482600" progId="Equation.DSMT4">
                  <p:embed/>
                </p:oleObj>
              </mc:Choice>
              <mc:Fallback>
                <p:oleObj name="Equation" r:id="rId8" imgW="951865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100171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6846888" y="7921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7" name="Rectangle 59"/>
          <p:cNvSpPr>
            <a:spLocks noChangeArrowheads="1"/>
          </p:cNvSpPr>
          <p:nvPr/>
        </p:nvSpPr>
        <p:spPr bwMode="auto">
          <a:xfrm>
            <a:off x="5932488" y="1636713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73788" name="Rectangle 60"/>
          <p:cNvSpPr>
            <a:spLocks noChangeArrowheads="1"/>
          </p:cNvSpPr>
          <p:nvPr/>
        </p:nvSpPr>
        <p:spPr bwMode="auto">
          <a:xfrm>
            <a:off x="6923088" y="1636713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9" name="Group 61"/>
          <p:cNvGrpSpPr/>
          <p:nvPr/>
        </p:nvGrpSpPr>
        <p:grpSpPr bwMode="auto">
          <a:xfrm>
            <a:off x="7151688" y="1712913"/>
            <a:ext cx="304800" cy="304800"/>
            <a:chOff x="3744" y="2832"/>
            <a:chExt cx="192" cy="192"/>
          </a:xfrm>
        </p:grpSpPr>
        <p:sp>
          <p:nvSpPr>
            <p:cNvPr id="56472" name="Oval 62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473" name="Line 63"/>
            <p:cNvSpPr>
              <a:spLocks noChangeShapeType="1"/>
            </p:cNvSpPr>
            <p:nvPr/>
          </p:nvSpPr>
          <p:spPr bwMode="auto">
            <a:xfrm>
              <a:off x="3744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74" name="Line 64"/>
            <p:cNvSpPr>
              <a:spLocks noChangeShapeType="1"/>
            </p:cNvSpPr>
            <p:nvPr/>
          </p:nvSpPr>
          <p:spPr bwMode="auto">
            <a:xfrm>
              <a:off x="3840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5"/>
          <p:cNvGrpSpPr/>
          <p:nvPr/>
        </p:nvGrpSpPr>
        <p:grpSpPr bwMode="auto">
          <a:xfrm>
            <a:off x="6161088" y="1712913"/>
            <a:ext cx="304800" cy="304800"/>
            <a:chOff x="2976" y="3072"/>
            <a:chExt cx="192" cy="192"/>
          </a:xfrm>
        </p:grpSpPr>
        <p:sp>
          <p:nvSpPr>
            <p:cNvPr id="56470" name="Oval 66"/>
            <p:cNvSpPr>
              <a:spLocks noChangeArrowheads="1"/>
            </p:cNvSpPr>
            <p:nvPr/>
          </p:nvSpPr>
          <p:spPr bwMode="auto">
            <a:xfrm>
              <a:off x="2976" y="3072"/>
              <a:ext cx="192" cy="192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471" name="Line 67"/>
            <p:cNvSpPr>
              <a:spLocks noChangeShapeType="1"/>
            </p:cNvSpPr>
            <p:nvPr/>
          </p:nvSpPr>
          <p:spPr bwMode="auto">
            <a:xfrm>
              <a:off x="297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8"/>
          <p:cNvGrpSpPr/>
          <p:nvPr/>
        </p:nvGrpSpPr>
        <p:grpSpPr bwMode="auto">
          <a:xfrm>
            <a:off x="2049463" y="1636713"/>
            <a:ext cx="1905000" cy="457200"/>
            <a:chOff x="1104" y="1008"/>
            <a:chExt cx="1200" cy="288"/>
          </a:xfrm>
        </p:grpSpPr>
        <p:sp>
          <p:nvSpPr>
            <p:cNvPr id="56426" name="Rectangle 69" descr="再生纸"/>
            <p:cNvSpPr>
              <a:spLocks noChangeArrowheads="1"/>
            </p:cNvSpPr>
            <p:nvPr/>
          </p:nvSpPr>
          <p:spPr bwMode="auto">
            <a:xfrm>
              <a:off x="1776" y="100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6427" name="Group 70"/>
            <p:cNvGrpSpPr/>
            <p:nvPr/>
          </p:nvGrpSpPr>
          <p:grpSpPr bwMode="auto">
            <a:xfrm>
              <a:off x="1776" y="1200"/>
              <a:ext cx="96" cy="96"/>
              <a:chOff x="2976" y="3072"/>
              <a:chExt cx="192" cy="192"/>
            </a:xfrm>
          </p:grpSpPr>
          <p:sp>
            <p:nvSpPr>
              <p:cNvPr id="56468" name="Oval 71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9" name="Line 7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28" name="Group 73"/>
            <p:cNvGrpSpPr/>
            <p:nvPr/>
          </p:nvGrpSpPr>
          <p:grpSpPr bwMode="auto">
            <a:xfrm>
              <a:off x="1776" y="1104"/>
              <a:ext cx="96" cy="96"/>
              <a:chOff x="2976" y="3072"/>
              <a:chExt cx="192" cy="192"/>
            </a:xfrm>
          </p:grpSpPr>
          <p:sp>
            <p:nvSpPr>
              <p:cNvPr id="56466" name="Oval 74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7" name="Line 75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29" name="Group 76"/>
            <p:cNvGrpSpPr/>
            <p:nvPr/>
          </p:nvGrpSpPr>
          <p:grpSpPr bwMode="auto">
            <a:xfrm>
              <a:off x="1776" y="1008"/>
              <a:ext cx="96" cy="96"/>
              <a:chOff x="2976" y="3072"/>
              <a:chExt cx="192" cy="192"/>
            </a:xfrm>
          </p:grpSpPr>
          <p:sp>
            <p:nvSpPr>
              <p:cNvPr id="56464" name="Oval 77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5" name="Line 78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0" name="Group 79"/>
            <p:cNvGrpSpPr/>
            <p:nvPr/>
          </p:nvGrpSpPr>
          <p:grpSpPr bwMode="auto">
            <a:xfrm>
              <a:off x="2208" y="1008"/>
              <a:ext cx="96" cy="96"/>
              <a:chOff x="3744" y="2832"/>
              <a:chExt cx="192" cy="192"/>
            </a:xfrm>
          </p:grpSpPr>
          <p:sp>
            <p:nvSpPr>
              <p:cNvPr id="56461" name="Oval 8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2" name="Line 8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63" name="Line 8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1" name="Group 83"/>
            <p:cNvGrpSpPr/>
            <p:nvPr/>
          </p:nvGrpSpPr>
          <p:grpSpPr bwMode="auto">
            <a:xfrm>
              <a:off x="2208" y="1104"/>
              <a:ext cx="96" cy="96"/>
              <a:chOff x="3744" y="2832"/>
              <a:chExt cx="192" cy="192"/>
            </a:xfrm>
          </p:grpSpPr>
          <p:sp>
            <p:nvSpPr>
              <p:cNvPr id="56458" name="Oval 8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9" name="Line 85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60" name="Line 8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2" name="Group 87"/>
            <p:cNvGrpSpPr/>
            <p:nvPr/>
          </p:nvGrpSpPr>
          <p:grpSpPr bwMode="auto">
            <a:xfrm>
              <a:off x="2208" y="1200"/>
              <a:ext cx="96" cy="96"/>
              <a:chOff x="3744" y="2832"/>
              <a:chExt cx="192" cy="192"/>
            </a:xfrm>
          </p:grpSpPr>
          <p:sp>
            <p:nvSpPr>
              <p:cNvPr id="56455" name="Oval 8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6" name="Line 89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57" name="Line 90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33" name="Rectangle 91" descr="再生纸"/>
            <p:cNvSpPr>
              <a:spLocks noChangeArrowheads="1"/>
            </p:cNvSpPr>
            <p:nvPr/>
          </p:nvSpPr>
          <p:spPr bwMode="auto">
            <a:xfrm>
              <a:off x="1104" y="100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6434" name="Group 92"/>
            <p:cNvGrpSpPr/>
            <p:nvPr/>
          </p:nvGrpSpPr>
          <p:grpSpPr bwMode="auto">
            <a:xfrm>
              <a:off x="1104" y="1200"/>
              <a:ext cx="96" cy="96"/>
              <a:chOff x="2976" y="3072"/>
              <a:chExt cx="192" cy="192"/>
            </a:xfrm>
          </p:grpSpPr>
          <p:sp>
            <p:nvSpPr>
              <p:cNvPr id="56453" name="Oval 93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4" name="Line 9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5" name="Group 95"/>
            <p:cNvGrpSpPr/>
            <p:nvPr/>
          </p:nvGrpSpPr>
          <p:grpSpPr bwMode="auto">
            <a:xfrm>
              <a:off x="1104" y="1104"/>
              <a:ext cx="96" cy="96"/>
              <a:chOff x="2976" y="3072"/>
              <a:chExt cx="192" cy="192"/>
            </a:xfrm>
          </p:grpSpPr>
          <p:sp>
            <p:nvSpPr>
              <p:cNvPr id="56451" name="Oval 96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2" name="Line 9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6" name="Group 98"/>
            <p:cNvGrpSpPr/>
            <p:nvPr/>
          </p:nvGrpSpPr>
          <p:grpSpPr bwMode="auto">
            <a:xfrm>
              <a:off x="1104" y="1008"/>
              <a:ext cx="96" cy="96"/>
              <a:chOff x="2976" y="3072"/>
              <a:chExt cx="192" cy="192"/>
            </a:xfrm>
          </p:grpSpPr>
          <p:sp>
            <p:nvSpPr>
              <p:cNvPr id="56449" name="Oval 9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0" name="Line 10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7" name="Group 101"/>
            <p:cNvGrpSpPr/>
            <p:nvPr/>
          </p:nvGrpSpPr>
          <p:grpSpPr bwMode="auto">
            <a:xfrm>
              <a:off x="1536" y="1008"/>
              <a:ext cx="96" cy="96"/>
              <a:chOff x="3744" y="2832"/>
              <a:chExt cx="192" cy="192"/>
            </a:xfrm>
          </p:grpSpPr>
          <p:sp>
            <p:nvSpPr>
              <p:cNvPr id="56446" name="Oval 102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7" name="Line 103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8" name="Line 104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8" name="Group 105"/>
            <p:cNvGrpSpPr/>
            <p:nvPr/>
          </p:nvGrpSpPr>
          <p:grpSpPr bwMode="auto">
            <a:xfrm>
              <a:off x="1536" y="1104"/>
              <a:ext cx="96" cy="96"/>
              <a:chOff x="3744" y="2832"/>
              <a:chExt cx="192" cy="192"/>
            </a:xfrm>
          </p:grpSpPr>
          <p:sp>
            <p:nvSpPr>
              <p:cNvPr id="56443" name="Oval 10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4" name="Line 10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5" name="Line 10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9" name="Group 109"/>
            <p:cNvGrpSpPr/>
            <p:nvPr/>
          </p:nvGrpSpPr>
          <p:grpSpPr bwMode="auto">
            <a:xfrm>
              <a:off x="1536" y="1200"/>
              <a:ext cx="96" cy="96"/>
              <a:chOff x="3744" y="2832"/>
              <a:chExt cx="192" cy="192"/>
            </a:xfrm>
          </p:grpSpPr>
          <p:sp>
            <p:nvSpPr>
              <p:cNvPr id="56440" name="Oval 11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1" name="Line 11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2" name="Line 11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841" name="Text Box 113"/>
          <p:cNvSpPr txBox="1">
            <a:spLocks noChangeArrowheads="1"/>
          </p:cNvSpPr>
          <p:nvPr/>
        </p:nvSpPr>
        <p:spPr bwMode="auto">
          <a:xfrm>
            <a:off x="814388" y="7921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电介质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842" name="Text Box 114"/>
          <p:cNvSpPr txBox="1">
            <a:spLocks noChangeArrowheads="1"/>
          </p:cNvSpPr>
          <p:nvPr/>
        </p:nvSpPr>
        <p:spPr bwMode="auto">
          <a:xfrm>
            <a:off x="4886325" y="760413"/>
            <a:ext cx="160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导体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pSp>
        <p:nvGrpSpPr>
          <p:cNvPr id="102402" name="Group 116"/>
          <p:cNvGrpSpPr/>
          <p:nvPr/>
        </p:nvGrpSpPr>
        <p:grpSpPr bwMode="auto">
          <a:xfrm>
            <a:off x="458788" y="3240088"/>
            <a:ext cx="6629400" cy="519112"/>
            <a:chOff x="480" y="2025"/>
            <a:chExt cx="4176" cy="327"/>
          </a:xfrm>
        </p:grpSpPr>
        <p:sp>
          <p:nvSpPr>
            <p:cNvPr id="56424" name="Text Box 117"/>
            <p:cNvSpPr txBox="1">
              <a:spLocks noChangeArrowheads="1"/>
            </p:cNvSpPr>
            <p:nvPr/>
          </p:nvSpPr>
          <p:spPr bwMode="auto">
            <a:xfrm>
              <a:off x="480" y="2025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束缚电荷产生场   影响原来的场</a:t>
              </a:r>
              <a:endParaRPr kumimoji="0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6425" name="Object 19"/>
            <p:cNvGraphicFramePr>
              <a:graphicFrameLocks noChangeAspect="1"/>
            </p:cNvGraphicFramePr>
            <p:nvPr/>
          </p:nvGraphicFramePr>
          <p:xfrm>
            <a:off x="2152" y="2037"/>
            <a:ext cx="32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5" name="Equation" r:id="rId10" imgW="723900" imgH="647700" progId="Equation.DSMT4">
                    <p:embed/>
                  </p:oleObj>
                </mc:Choice>
                <mc:Fallback>
                  <p:oleObj name="Equation" r:id="rId10" imgW="723900" imgH="647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037"/>
                          <a:ext cx="32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3" name="Group 119"/>
          <p:cNvGrpSpPr/>
          <p:nvPr/>
        </p:nvGrpSpPr>
        <p:grpSpPr bwMode="auto">
          <a:xfrm>
            <a:off x="1063625" y="3892550"/>
            <a:ext cx="2800350" cy="1454150"/>
            <a:chOff x="816" y="2392"/>
            <a:chExt cx="2059" cy="1112"/>
          </a:xfrm>
        </p:grpSpPr>
        <p:grpSp>
          <p:nvGrpSpPr>
            <p:cNvPr id="56402" name="Group 120"/>
            <p:cNvGrpSpPr/>
            <p:nvPr/>
          </p:nvGrpSpPr>
          <p:grpSpPr bwMode="auto">
            <a:xfrm>
              <a:off x="1200" y="2651"/>
              <a:ext cx="979" cy="579"/>
              <a:chOff x="1776" y="3408"/>
              <a:chExt cx="979" cy="579"/>
            </a:xfrm>
          </p:grpSpPr>
          <p:sp>
            <p:nvSpPr>
              <p:cNvPr id="56417" name="Oval 121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897" cy="57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6418" name="Object 16"/>
              <p:cNvGraphicFramePr>
                <a:graphicFrameLocks noChangeAspect="1"/>
              </p:cNvGraphicFramePr>
              <p:nvPr/>
            </p:nvGraphicFramePr>
            <p:xfrm>
              <a:off x="2429" y="3739"/>
              <a:ext cx="2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6" name="公式" r:id="rId12" imgW="139700" imgH="139700" progId="Equation.3">
                      <p:embed/>
                    </p:oleObj>
                  </mc:Choice>
                  <mc:Fallback>
                    <p:oleObj name="公式" r:id="rId12" imgW="139700" imgH="1397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" y="3739"/>
                            <a:ext cx="2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19" name="Object 17"/>
              <p:cNvGraphicFramePr>
                <a:graphicFrameLocks noChangeAspect="1"/>
              </p:cNvGraphicFramePr>
              <p:nvPr/>
            </p:nvGraphicFramePr>
            <p:xfrm>
              <a:off x="2510" y="3573"/>
              <a:ext cx="24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7" name="公式" r:id="rId14" imgW="139700" imgH="139700" progId="Equation.3">
                      <p:embed/>
                    </p:oleObj>
                  </mc:Choice>
                  <mc:Fallback>
                    <p:oleObj name="公式" r:id="rId14" imgW="139700" imgH="1397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0" y="3573"/>
                            <a:ext cx="24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20" name="Object 18"/>
              <p:cNvGraphicFramePr>
                <a:graphicFrameLocks noChangeAspect="1"/>
              </p:cNvGraphicFramePr>
              <p:nvPr/>
            </p:nvGraphicFramePr>
            <p:xfrm>
              <a:off x="2429" y="3408"/>
              <a:ext cx="2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8" name="公式" r:id="rId15" imgW="139700" imgH="139700" progId="Equation.3">
                      <p:embed/>
                    </p:oleObj>
                  </mc:Choice>
                  <mc:Fallback>
                    <p:oleObj name="公式" r:id="rId15" imgW="139700" imgH="1397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" y="3408"/>
                            <a:ext cx="2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421" name="Line 125"/>
              <p:cNvSpPr>
                <a:spLocks noChangeShapeType="1"/>
              </p:cNvSpPr>
              <p:nvPr/>
            </p:nvSpPr>
            <p:spPr bwMode="auto">
              <a:xfrm>
                <a:off x="1858" y="3573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22" name="Line 126"/>
              <p:cNvSpPr>
                <a:spLocks noChangeShapeType="1"/>
              </p:cNvSpPr>
              <p:nvPr/>
            </p:nvSpPr>
            <p:spPr bwMode="auto">
              <a:xfrm>
                <a:off x="1776" y="3739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23" name="Line 127"/>
              <p:cNvSpPr>
                <a:spLocks noChangeShapeType="1"/>
              </p:cNvSpPr>
              <p:nvPr/>
            </p:nvSpPr>
            <p:spPr bwMode="auto">
              <a:xfrm>
                <a:off x="1858" y="3904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3" name="Line 128"/>
            <p:cNvSpPr>
              <a:spLocks noChangeShapeType="1"/>
            </p:cNvSpPr>
            <p:nvPr/>
          </p:nvSpPr>
          <p:spPr bwMode="auto">
            <a:xfrm>
              <a:off x="912" y="2976"/>
              <a:ext cx="32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4" name="Line 129"/>
            <p:cNvSpPr>
              <a:spLocks noChangeShapeType="1"/>
            </p:cNvSpPr>
            <p:nvPr/>
          </p:nvSpPr>
          <p:spPr bwMode="auto">
            <a:xfrm>
              <a:off x="2137" y="2976"/>
              <a:ext cx="32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5" name="Arc 130"/>
            <p:cNvSpPr/>
            <p:nvPr/>
          </p:nvSpPr>
          <p:spPr bwMode="auto">
            <a:xfrm>
              <a:off x="1158" y="2400"/>
              <a:ext cx="1002" cy="387"/>
            </a:xfrm>
            <a:custGeom>
              <a:avLst/>
              <a:gdLst>
                <a:gd name="T0" fmla="*/ 0 w 43200"/>
                <a:gd name="T1" fmla="*/ 0 h 37217"/>
                <a:gd name="T2" fmla="*/ 0 w 43200"/>
                <a:gd name="T3" fmla="*/ 0 h 37217"/>
                <a:gd name="T4" fmla="*/ 0 w 43200"/>
                <a:gd name="T5" fmla="*/ 0 h 37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217"/>
                <a:gd name="T11" fmla="*/ 43200 w 43200"/>
                <a:gd name="T12" fmla="*/ 37217 h 37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217" fill="none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</a:path>
                <a:path w="43200" h="37217" stroke="0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  <a:lnTo>
                    <a:pt x="21600" y="21600"/>
                  </a:lnTo>
                  <a:lnTo>
                    <a:pt x="6296" y="3684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6" name="Arc 131"/>
            <p:cNvSpPr/>
            <p:nvPr/>
          </p:nvSpPr>
          <p:spPr bwMode="auto">
            <a:xfrm flipV="1">
              <a:off x="1158" y="3141"/>
              <a:ext cx="1002" cy="363"/>
            </a:xfrm>
            <a:custGeom>
              <a:avLst/>
              <a:gdLst>
                <a:gd name="T0" fmla="*/ 0 w 43200"/>
                <a:gd name="T1" fmla="*/ 0 h 37217"/>
                <a:gd name="T2" fmla="*/ 0 w 43200"/>
                <a:gd name="T3" fmla="*/ 0 h 37217"/>
                <a:gd name="T4" fmla="*/ 0 w 43200"/>
                <a:gd name="T5" fmla="*/ 0 h 37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217"/>
                <a:gd name="T11" fmla="*/ 43200 w 43200"/>
                <a:gd name="T12" fmla="*/ 37217 h 37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217" fill="none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</a:path>
                <a:path w="43200" h="37217" stroke="0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  <a:lnTo>
                    <a:pt x="21600" y="21600"/>
                  </a:lnTo>
                  <a:lnTo>
                    <a:pt x="6296" y="3684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7" name="Line 132"/>
            <p:cNvSpPr>
              <a:spLocks noChangeShapeType="1"/>
            </p:cNvSpPr>
            <p:nvPr/>
          </p:nvSpPr>
          <p:spPr bwMode="auto">
            <a:xfrm flipH="1">
              <a:off x="1484" y="2811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408" name="Object 14"/>
            <p:cNvGraphicFramePr>
              <a:graphicFrameLocks noChangeAspect="1"/>
            </p:cNvGraphicFramePr>
            <p:nvPr/>
          </p:nvGraphicFramePr>
          <p:xfrm>
            <a:off x="1614" y="279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9" name="Equation" r:id="rId16" imgW="723900" imgH="774700" progId="Equation.3">
                    <p:embed/>
                  </p:oleObj>
                </mc:Choice>
                <mc:Fallback>
                  <p:oleObj name="Equation" r:id="rId16" imgW="723900" imgH="774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2795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9" name="Line 134"/>
            <p:cNvSpPr>
              <a:spLocks noChangeShapeType="1"/>
            </p:cNvSpPr>
            <p:nvPr/>
          </p:nvSpPr>
          <p:spPr bwMode="auto">
            <a:xfrm flipH="1">
              <a:off x="1484" y="3141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410" name="Group 135"/>
            <p:cNvGrpSpPr/>
            <p:nvPr/>
          </p:nvGrpSpPr>
          <p:grpSpPr bwMode="auto">
            <a:xfrm>
              <a:off x="816" y="2507"/>
              <a:ext cx="1776" cy="864"/>
              <a:chOff x="432" y="2098"/>
              <a:chExt cx="2202" cy="1156"/>
            </a:xfrm>
          </p:grpSpPr>
          <p:sp>
            <p:nvSpPr>
              <p:cNvPr id="56412" name="Line 136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37"/>
              <p:cNvSpPr>
                <a:spLocks noChangeShapeType="1"/>
              </p:cNvSpPr>
              <p:nvPr/>
            </p:nvSpPr>
            <p:spPr bwMode="auto">
              <a:xfrm>
                <a:off x="432" y="3254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38"/>
              <p:cNvSpPr>
                <a:spLocks noChangeShapeType="1"/>
              </p:cNvSpPr>
              <p:nvPr/>
            </p:nvSpPr>
            <p:spPr bwMode="auto">
              <a:xfrm>
                <a:off x="432" y="2976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9"/>
              <p:cNvSpPr>
                <a:spLocks noChangeShapeType="1"/>
              </p:cNvSpPr>
              <p:nvPr/>
            </p:nvSpPr>
            <p:spPr bwMode="auto">
              <a:xfrm>
                <a:off x="432" y="2400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0"/>
              <p:cNvSpPr>
                <a:spLocks noChangeShapeType="1"/>
              </p:cNvSpPr>
              <p:nvPr/>
            </p:nvSpPr>
            <p:spPr bwMode="auto">
              <a:xfrm>
                <a:off x="432" y="2098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6411" name="Object 15"/>
            <p:cNvGraphicFramePr>
              <a:graphicFrameLocks noChangeAspect="1"/>
            </p:cNvGraphicFramePr>
            <p:nvPr/>
          </p:nvGraphicFramePr>
          <p:xfrm>
            <a:off x="2592" y="2392"/>
            <a:ext cx="28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0" name="Equation" r:id="rId18" imgW="749300" imgH="901700" progId="Equation.DSMT4">
                    <p:embed/>
                  </p:oleObj>
                </mc:Choice>
                <mc:Fallback>
                  <p:oleObj name="Equation" r:id="rId18" imgW="749300" imgH="9017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92"/>
                          <a:ext cx="28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870" name="Object 6"/>
          <p:cNvGraphicFramePr>
            <a:graphicFrameLocks noChangeAspect="1"/>
          </p:cNvGraphicFramePr>
          <p:nvPr/>
        </p:nvGraphicFramePr>
        <p:xfrm>
          <a:off x="3949700" y="4500563"/>
          <a:ext cx="1714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1" name="Equation" r:id="rId20" imgW="3340100" imgH="901700" progId="Equation.DSMT4">
                  <p:embed/>
                </p:oleObj>
              </mc:Choice>
              <mc:Fallback>
                <p:oleObj name="Equation" r:id="rId20" imgW="3340100" imgH="9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500563"/>
                        <a:ext cx="1714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6" name="Group 143"/>
          <p:cNvGrpSpPr/>
          <p:nvPr/>
        </p:nvGrpSpPr>
        <p:grpSpPr bwMode="auto">
          <a:xfrm>
            <a:off x="5943600" y="3667125"/>
            <a:ext cx="2736850" cy="1557338"/>
            <a:chOff x="3390" y="2114"/>
            <a:chExt cx="2138" cy="1246"/>
          </a:xfrm>
        </p:grpSpPr>
        <p:sp>
          <p:nvSpPr>
            <p:cNvPr id="56383" name="Line 144"/>
            <p:cNvSpPr>
              <a:spLocks noChangeShapeType="1"/>
            </p:cNvSpPr>
            <p:nvPr/>
          </p:nvSpPr>
          <p:spPr bwMode="auto">
            <a:xfrm>
              <a:off x="4620" y="2803"/>
              <a:ext cx="60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4" name="Line 145"/>
            <p:cNvSpPr>
              <a:spLocks noChangeShapeType="1"/>
            </p:cNvSpPr>
            <p:nvPr/>
          </p:nvSpPr>
          <p:spPr bwMode="auto">
            <a:xfrm>
              <a:off x="3427" y="2751"/>
              <a:ext cx="55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5" name="Arc 146"/>
            <p:cNvSpPr/>
            <p:nvPr/>
          </p:nvSpPr>
          <p:spPr bwMode="auto">
            <a:xfrm>
              <a:off x="4550" y="2477"/>
              <a:ext cx="607" cy="307"/>
            </a:xfrm>
            <a:custGeom>
              <a:avLst/>
              <a:gdLst>
                <a:gd name="T0" fmla="*/ 0 w 19812"/>
                <a:gd name="T1" fmla="*/ 0 h 21599"/>
                <a:gd name="T2" fmla="*/ 0 w 19812"/>
                <a:gd name="T3" fmla="*/ 0 h 21599"/>
                <a:gd name="T4" fmla="*/ 0 w 19812"/>
                <a:gd name="T5" fmla="*/ 0 h 21599"/>
                <a:gd name="T6" fmla="*/ 0 60000 65536"/>
                <a:gd name="T7" fmla="*/ 0 60000 65536"/>
                <a:gd name="T8" fmla="*/ 0 60000 65536"/>
                <a:gd name="T9" fmla="*/ 0 w 19812"/>
                <a:gd name="T10" fmla="*/ 0 h 21599"/>
                <a:gd name="T11" fmla="*/ 19812 w 19812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" h="21599" fill="none" extrusionOk="0">
                  <a:moveTo>
                    <a:pt x="0" y="12994"/>
                  </a:moveTo>
                  <a:cubicBezTo>
                    <a:pt x="3394" y="5178"/>
                    <a:pt x="11066" y="88"/>
                    <a:pt x="19587" y="0"/>
                  </a:cubicBezTo>
                </a:path>
                <a:path w="19812" h="21599" stroke="0" extrusionOk="0">
                  <a:moveTo>
                    <a:pt x="0" y="12994"/>
                  </a:moveTo>
                  <a:cubicBezTo>
                    <a:pt x="3394" y="5178"/>
                    <a:pt x="11066" y="88"/>
                    <a:pt x="19587" y="0"/>
                  </a:cubicBezTo>
                  <a:lnTo>
                    <a:pt x="19812" y="21599"/>
                  </a:lnTo>
                  <a:lnTo>
                    <a:pt x="0" y="12994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6" name="Arc 147"/>
            <p:cNvSpPr/>
            <p:nvPr/>
          </p:nvSpPr>
          <p:spPr bwMode="auto">
            <a:xfrm flipV="1">
              <a:off x="4550" y="2784"/>
              <a:ext cx="641" cy="306"/>
            </a:xfrm>
            <a:custGeom>
              <a:avLst/>
              <a:gdLst>
                <a:gd name="T0" fmla="*/ 0 w 20850"/>
                <a:gd name="T1" fmla="*/ 0 h 21599"/>
                <a:gd name="T2" fmla="*/ 0 w 20850"/>
                <a:gd name="T3" fmla="*/ 0 h 21599"/>
                <a:gd name="T4" fmla="*/ 0 w 20850"/>
                <a:gd name="T5" fmla="*/ 0 h 21599"/>
                <a:gd name="T6" fmla="*/ 0 60000 65536"/>
                <a:gd name="T7" fmla="*/ 0 60000 65536"/>
                <a:gd name="T8" fmla="*/ 0 60000 65536"/>
                <a:gd name="T9" fmla="*/ 0 w 20850"/>
                <a:gd name="T10" fmla="*/ 0 h 21599"/>
                <a:gd name="T11" fmla="*/ 20850 w 2085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50" h="21599" fill="none" extrusionOk="0">
                  <a:moveTo>
                    <a:pt x="-1" y="15957"/>
                  </a:moveTo>
                  <a:cubicBezTo>
                    <a:pt x="2525" y="6620"/>
                    <a:pt x="10952" y="100"/>
                    <a:pt x="20625" y="0"/>
                  </a:cubicBezTo>
                </a:path>
                <a:path w="20850" h="21599" stroke="0" extrusionOk="0">
                  <a:moveTo>
                    <a:pt x="-1" y="15957"/>
                  </a:moveTo>
                  <a:cubicBezTo>
                    <a:pt x="2525" y="6620"/>
                    <a:pt x="10952" y="100"/>
                    <a:pt x="20625" y="0"/>
                  </a:cubicBezTo>
                  <a:lnTo>
                    <a:pt x="20850" y="21599"/>
                  </a:lnTo>
                  <a:lnTo>
                    <a:pt x="-1" y="15957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7" name="Arc 148"/>
            <p:cNvSpPr/>
            <p:nvPr/>
          </p:nvSpPr>
          <p:spPr bwMode="auto">
            <a:xfrm flipH="1" flipV="1">
              <a:off x="3390" y="2736"/>
              <a:ext cx="594" cy="306"/>
            </a:xfrm>
            <a:custGeom>
              <a:avLst/>
              <a:gdLst>
                <a:gd name="T0" fmla="*/ 0 w 19445"/>
                <a:gd name="T1" fmla="*/ 0 h 21427"/>
                <a:gd name="T2" fmla="*/ 0 w 19445"/>
                <a:gd name="T3" fmla="*/ 0 h 21427"/>
                <a:gd name="T4" fmla="*/ 0 w 19445"/>
                <a:gd name="T5" fmla="*/ 0 h 21427"/>
                <a:gd name="T6" fmla="*/ 0 60000 65536"/>
                <a:gd name="T7" fmla="*/ 0 60000 65536"/>
                <a:gd name="T8" fmla="*/ 0 60000 65536"/>
                <a:gd name="T9" fmla="*/ 0 w 19445"/>
                <a:gd name="T10" fmla="*/ 0 h 21427"/>
                <a:gd name="T11" fmla="*/ 19445 w 19445"/>
                <a:gd name="T12" fmla="*/ 21427 h 21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45" h="21427" fill="none" extrusionOk="0">
                  <a:moveTo>
                    <a:pt x="0" y="12022"/>
                  </a:moveTo>
                  <a:cubicBezTo>
                    <a:pt x="3181" y="5445"/>
                    <a:pt x="9470" y="922"/>
                    <a:pt x="16717" y="-1"/>
                  </a:cubicBezTo>
                </a:path>
                <a:path w="19445" h="21427" stroke="0" extrusionOk="0">
                  <a:moveTo>
                    <a:pt x="0" y="12022"/>
                  </a:moveTo>
                  <a:cubicBezTo>
                    <a:pt x="3181" y="5445"/>
                    <a:pt x="9470" y="922"/>
                    <a:pt x="16717" y="-1"/>
                  </a:cubicBezTo>
                  <a:lnTo>
                    <a:pt x="19445" y="21427"/>
                  </a:lnTo>
                  <a:lnTo>
                    <a:pt x="0" y="12022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Arc 149"/>
            <p:cNvSpPr/>
            <p:nvPr/>
          </p:nvSpPr>
          <p:spPr bwMode="auto">
            <a:xfrm flipH="1">
              <a:off x="3408" y="2429"/>
              <a:ext cx="607" cy="307"/>
            </a:xfrm>
            <a:custGeom>
              <a:avLst/>
              <a:gdLst>
                <a:gd name="T0" fmla="*/ 0 w 19812"/>
                <a:gd name="T1" fmla="*/ 0 h 21521"/>
                <a:gd name="T2" fmla="*/ 0 w 19812"/>
                <a:gd name="T3" fmla="*/ 0 h 21521"/>
                <a:gd name="T4" fmla="*/ 0 w 19812"/>
                <a:gd name="T5" fmla="*/ 0 h 21521"/>
                <a:gd name="T6" fmla="*/ 0 60000 65536"/>
                <a:gd name="T7" fmla="*/ 0 60000 65536"/>
                <a:gd name="T8" fmla="*/ 0 60000 65536"/>
                <a:gd name="T9" fmla="*/ 0 w 19812"/>
                <a:gd name="T10" fmla="*/ 0 h 21521"/>
                <a:gd name="T11" fmla="*/ 19812 w 19812"/>
                <a:gd name="T12" fmla="*/ 21521 h 21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" h="21521" fill="none" extrusionOk="0">
                  <a:moveTo>
                    <a:pt x="0" y="12916"/>
                  </a:moveTo>
                  <a:cubicBezTo>
                    <a:pt x="3161" y="5637"/>
                    <a:pt x="10058" y="678"/>
                    <a:pt x="17965" y="0"/>
                  </a:cubicBezTo>
                </a:path>
                <a:path w="19812" h="21521" stroke="0" extrusionOk="0">
                  <a:moveTo>
                    <a:pt x="0" y="12916"/>
                  </a:moveTo>
                  <a:cubicBezTo>
                    <a:pt x="3161" y="5637"/>
                    <a:pt x="10058" y="678"/>
                    <a:pt x="17965" y="0"/>
                  </a:cubicBezTo>
                  <a:lnTo>
                    <a:pt x="19812" y="21521"/>
                  </a:lnTo>
                  <a:lnTo>
                    <a:pt x="0" y="12916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389" name="Object 9"/>
            <p:cNvGraphicFramePr>
              <a:graphicFrameLocks noChangeAspect="1"/>
            </p:cNvGraphicFramePr>
            <p:nvPr/>
          </p:nvGraphicFramePr>
          <p:xfrm>
            <a:off x="5184" y="2240"/>
            <a:ext cx="3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2" name="Equation" r:id="rId22" imgW="1054100" imgH="927100" progId="Equation.3">
                    <p:embed/>
                  </p:oleObj>
                </mc:Choice>
                <mc:Fallback>
                  <p:oleObj name="Equation" r:id="rId22" imgW="1054100" imgH="927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40"/>
                          <a:ext cx="34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90" name="Arc 151"/>
            <p:cNvSpPr/>
            <p:nvPr/>
          </p:nvSpPr>
          <p:spPr bwMode="auto">
            <a:xfrm>
              <a:off x="3552" y="3168"/>
              <a:ext cx="1632" cy="192"/>
            </a:xfrm>
            <a:custGeom>
              <a:avLst/>
              <a:gdLst>
                <a:gd name="T0" fmla="*/ 0 w 38854"/>
                <a:gd name="T1" fmla="*/ 0 h 21600"/>
                <a:gd name="T2" fmla="*/ 0 w 38854"/>
                <a:gd name="T3" fmla="*/ 0 h 21600"/>
                <a:gd name="T4" fmla="*/ 0 w 3885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854"/>
                <a:gd name="T10" fmla="*/ 0 h 21600"/>
                <a:gd name="T11" fmla="*/ 38854 w 388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54" h="21600" fill="none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</a:path>
                <a:path w="38854" h="21600" stroke="0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  <a:lnTo>
                    <a:pt x="18769" y="21600"/>
                  </a:lnTo>
                  <a:lnTo>
                    <a:pt x="0" y="10909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1" name="Arc 152"/>
            <p:cNvSpPr/>
            <p:nvPr/>
          </p:nvSpPr>
          <p:spPr bwMode="auto">
            <a:xfrm rot="10800000">
              <a:off x="3552" y="2114"/>
              <a:ext cx="1488" cy="238"/>
            </a:xfrm>
            <a:custGeom>
              <a:avLst/>
              <a:gdLst>
                <a:gd name="T0" fmla="*/ 0 w 38854"/>
                <a:gd name="T1" fmla="*/ 0 h 21600"/>
                <a:gd name="T2" fmla="*/ 0 w 38854"/>
                <a:gd name="T3" fmla="*/ 0 h 21600"/>
                <a:gd name="T4" fmla="*/ 0 w 3885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854"/>
                <a:gd name="T10" fmla="*/ 0 h 21600"/>
                <a:gd name="T11" fmla="*/ 38854 w 388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54" h="21600" fill="none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</a:path>
                <a:path w="38854" h="21600" stroke="0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  <a:lnTo>
                    <a:pt x="18769" y="21600"/>
                  </a:lnTo>
                  <a:lnTo>
                    <a:pt x="0" y="10909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92" name="Group 153"/>
            <p:cNvGrpSpPr/>
            <p:nvPr/>
          </p:nvGrpSpPr>
          <p:grpSpPr bwMode="auto">
            <a:xfrm>
              <a:off x="3936" y="2447"/>
              <a:ext cx="864" cy="625"/>
              <a:chOff x="4002" y="2447"/>
              <a:chExt cx="645" cy="592"/>
            </a:xfrm>
          </p:grpSpPr>
          <p:sp>
            <p:nvSpPr>
              <p:cNvPr id="56393" name="Oval 154"/>
              <p:cNvSpPr>
                <a:spLocks noChangeArrowheads="1"/>
              </p:cNvSpPr>
              <p:nvPr/>
            </p:nvSpPr>
            <p:spPr bwMode="auto">
              <a:xfrm>
                <a:off x="4002" y="2449"/>
                <a:ext cx="626" cy="59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6394" name="Object 10"/>
              <p:cNvGraphicFramePr>
                <a:graphicFrameLocks noChangeAspect="1"/>
              </p:cNvGraphicFramePr>
              <p:nvPr/>
            </p:nvGraphicFramePr>
            <p:xfrm>
              <a:off x="4445" y="2496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3" name="Equation" r:id="rId24" imgW="266700" imgH="254000" progId="Equation.3">
                      <p:embed/>
                    </p:oleObj>
                  </mc:Choice>
                  <mc:Fallback>
                    <p:oleObj name="Equation" r:id="rId24" imgW="266700" imgH="2540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496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95" name="Line 156"/>
              <p:cNvSpPr>
                <a:spLocks noChangeShapeType="1"/>
              </p:cNvSpPr>
              <p:nvPr/>
            </p:nvSpPr>
            <p:spPr bwMode="auto">
              <a:xfrm>
                <a:off x="4053" y="2580"/>
                <a:ext cx="1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157"/>
              <p:cNvSpPr>
                <a:spLocks noChangeShapeType="1"/>
              </p:cNvSpPr>
              <p:nvPr/>
            </p:nvSpPr>
            <p:spPr bwMode="auto">
              <a:xfrm>
                <a:off x="4002" y="2777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7" name="Line 158"/>
              <p:cNvSpPr>
                <a:spLocks noChangeShapeType="1"/>
              </p:cNvSpPr>
              <p:nvPr/>
            </p:nvSpPr>
            <p:spPr bwMode="auto">
              <a:xfrm>
                <a:off x="4059" y="2905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398" name="Object 11"/>
              <p:cNvGraphicFramePr>
                <a:graphicFrameLocks noChangeAspect="1"/>
              </p:cNvGraphicFramePr>
              <p:nvPr/>
            </p:nvGraphicFramePr>
            <p:xfrm>
              <a:off x="4524" y="2711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4" name="Equation" r:id="rId26" imgW="266700" imgH="254000" progId="Equation.3">
                      <p:embed/>
                    </p:oleObj>
                  </mc:Choice>
                  <mc:Fallback>
                    <p:oleObj name="Equation" r:id="rId26" imgW="266700" imgH="2540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4" y="2711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99" name="Object 12"/>
              <p:cNvGraphicFramePr>
                <a:graphicFrameLocks noChangeAspect="1"/>
              </p:cNvGraphicFramePr>
              <p:nvPr/>
            </p:nvGraphicFramePr>
            <p:xfrm>
              <a:off x="4445" y="2854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5" name="Equation" r:id="rId27" imgW="266700" imgH="254000" progId="Equation.3">
                      <p:embed/>
                    </p:oleObj>
                  </mc:Choice>
                  <mc:Fallback>
                    <p:oleObj name="Equation" r:id="rId27" imgW="266700" imgH="254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854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400" name="Line 161"/>
              <p:cNvSpPr>
                <a:spLocks noChangeShapeType="1"/>
              </p:cNvSpPr>
              <p:nvPr/>
            </p:nvSpPr>
            <p:spPr bwMode="auto">
              <a:xfrm rot="10800000" flipH="1">
                <a:off x="4157" y="2776"/>
                <a:ext cx="36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401" name="Object 13"/>
              <p:cNvGraphicFramePr>
                <a:graphicFrameLocks noChangeAspect="1"/>
              </p:cNvGraphicFramePr>
              <p:nvPr/>
            </p:nvGraphicFramePr>
            <p:xfrm>
              <a:off x="4195" y="2447"/>
              <a:ext cx="25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6" name="Equation" r:id="rId28" imgW="952500" imgH="952500" progId="Equation.3">
                      <p:embed/>
                    </p:oleObj>
                  </mc:Choice>
                  <mc:Fallback>
                    <p:oleObj name="Equation" r:id="rId28" imgW="952500" imgH="9525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2447"/>
                            <a:ext cx="258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3891" name="Text Box 163"/>
          <p:cNvSpPr txBox="1">
            <a:spLocks noChangeArrowheads="1"/>
          </p:cNvSpPr>
          <p:nvPr/>
        </p:nvSpPr>
        <p:spPr bwMode="auto">
          <a:xfrm>
            <a:off x="842963" y="53863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内部：削弱场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892" name="Rectangle 164"/>
          <p:cNvSpPr>
            <a:spLocks noChangeArrowheads="1"/>
          </p:cNvSpPr>
          <p:nvPr/>
        </p:nvSpPr>
        <p:spPr bwMode="auto">
          <a:xfrm>
            <a:off x="5754688" y="53546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外部：改变场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aphicFrame>
        <p:nvGraphicFramePr>
          <p:cNvPr id="73893" name="Object 7"/>
          <p:cNvGraphicFramePr>
            <a:graphicFrameLocks noChangeAspect="1"/>
          </p:cNvGraphicFramePr>
          <p:nvPr/>
        </p:nvGraphicFramePr>
        <p:xfrm>
          <a:off x="3330575" y="5405438"/>
          <a:ext cx="13589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7" name="Equation" r:id="rId30" imgW="2628900" imgH="952500" progId="Equation.DSMT4">
                  <p:embed/>
                </p:oleObj>
              </mc:Choice>
              <mc:Fallback>
                <p:oleObj name="Equation" r:id="rId30" imgW="2628900" imgH="952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405438"/>
                        <a:ext cx="13589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8" name="Group 166"/>
          <p:cNvGrpSpPr/>
          <p:nvPr/>
        </p:nvGrpSpPr>
        <p:grpSpPr bwMode="auto">
          <a:xfrm>
            <a:off x="2051050" y="2655888"/>
            <a:ext cx="1905000" cy="457200"/>
            <a:chOff x="2400" y="1248"/>
            <a:chExt cx="1200" cy="288"/>
          </a:xfrm>
        </p:grpSpPr>
        <p:sp>
          <p:nvSpPr>
            <p:cNvPr id="56381" name="Rectangle 167" descr="再生纸"/>
            <p:cNvSpPr>
              <a:spLocks noChangeArrowheads="1"/>
            </p:cNvSpPr>
            <p:nvPr/>
          </p:nvSpPr>
          <p:spPr bwMode="auto">
            <a:xfrm>
              <a:off x="3072" y="124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82" name="Rectangle 168" descr="再生纸"/>
            <p:cNvSpPr>
              <a:spLocks noChangeArrowheads="1"/>
            </p:cNvSpPr>
            <p:nvPr/>
          </p:nvSpPr>
          <p:spPr bwMode="auto">
            <a:xfrm>
              <a:off x="2400" y="124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3898" name="Rectangle 170"/>
          <p:cNvSpPr>
            <a:spLocks noChangeArrowheads="1"/>
          </p:cNvSpPr>
          <p:nvPr/>
        </p:nvSpPr>
        <p:spPr bwMode="auto">
          <a:xfrm>
            <a:off x="6943725" y="2663825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73911" name="Rectangle 183"/>
          <p:cNvSpPr>
            <a:spLocks noChangeArrowheads="1"/>
          </p:cNvSpPr>
          <p:nvPr/>
        </p:nvSpPr>
        <p:spPr bwMode="auto">
          <a:xfrm>
            <a:off x="5953125" y="2663825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02420" name="Group 198"/>
          <p:cNvGrpSpPr/>
          <p:nvPr/>
        </p:nvGrpSpPr>
        <p:grpSpPr bwMode="auto">
          <a:xfrm>
            <a:off x="6638925" y="2663825"/>
            <a:ext cx="457200" cy="457200"/>
            <a:chOff x="4176" y="1584"/>
            <a:chExt cx="288" cy="288"/>
          </a:xfrm>
        </p:grpSpPr>
        <p:grpSp>
          <p:nvGrpSpPr>
            <p:cNvPr id="56360" name="Group 171"/>
            <p:cNvGrpSpPr/>
            <p:nvPr/>
          </p:nvGrpSpPr>
          <p:grpSpPr bwMode="auto">
            <a:xfrm>
              <a:off x="4368" y="1584"/>
              <a:ext cx="96" cy="96"/>
              <a:chOff x="3744" y="2832"/>
              <a:chExt cx="192" cy="192"/>
            </a:xfrm>
          </p:grpSpPr>
          <p:sp>
            <p:nvSpPr>
              <p:cNvPr id="56378" name="Oval 172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9" name="Line 173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174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1" name="Group 175"/>
            <p:cNvGrpSpPr/>
            <p:nvPr/>
          </p:nvGrpSpPr>
          <p:grpSpPr bwMode="auto">
            <a:xfrm>
              <a:off x="4368" y="1680"/>
              <a:ext cx="96" cy="96"/>
              <a:chOff x="3744" y="2832"/>
              <a:chExt cx="192" cy="192"/>
            </a:xfrm>
          </p:grpSpPr>
          <p:sp>
            <p:nvSpPr>
              <p:cNvPr id="56375" name="Oval 17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6" name="Line 17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7" name="Line 17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2" name="Group 179"/>
            <p:cNvGrpSpPr/>
            <p:nvPr/>
          </p:nvGrpSpPr>
          <p:grpSpPr bwMode="auto">
            <a:xfrm>
              <a:off x="4368" y="1776"/>
              <a:ext cx="96" cy="96"/>
              <a:chOff x="3744" y="2832"/>
              <a:chExt cx="192" cy="192"/>
            </a:xfrm>
          </p:grpSpPr>
          <p:sp>
            <p:nvSpPr>
              <p:cNvPr id="56372" name="Oval 18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3" name="Line 18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4" name="Line 18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3" name="Group 184"/>
            <p:cNvGrpSpPr/>
            <p:nvPr/>
          </p:nvGrpSpPr>
          <p:grpSpPr bwMode="auto">
            <a:xfrm>
              <a:off x="4176" y="1776"/>
              <a:ext cx="96" cy="96"/>
              <a:chOff x="2976" y="3072"/>
              <a:chExt cx="192" cy="192"/>
            </a:xfrm>
          </p:grpSpPr>
          <p:sp>
            <p:nvSpPr>
              <p:cNvPr id="56370" name="Oval 18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1" name="Line 18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4" name="Group 187"/>
            <p:cNvGrpSpPr/>
            <p:nvPr/>
          </p:nvGrpSpPr>
          <p:grpSpPr bwMode="auto">
            <a:xfrm>
              <a:off x="4176" y="1680"/>
              <a:ext cx="96" cy="96"/>
              <a:chOff x="2976" y="3072"/>
              <a:chExt cx="192" cy="192"/>
            </a:xfrm>
          </p:grpSpPr>
          <p:sp>
            <p:nvSpPr>
              <p:cNvPr id="56368" name="Oval 188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69" name="Line 189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5" name="Group 190"/>
            <p:cNvGrpSpPr/>
            <p:nvPr/>
          </p:nvGrpSpPr>
          <p:grpSpPr bwMode="auto">
            <a:xfrm>
              <a:off x="4176" y="1584"/>
              <a:ext cx="96" cy="96"/>
              <a:chOff x="2976" y="3072"/>
              <a:chExt cx="192" cy="192"/>
            </a:xfrm>
          </p:grpSpPr>
          <p:sp>
            <p:nvSpPr>
              <p:cNvPr id="56366" name="Oval 191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67" name="Line 19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921" name="Text Box 193"/>
          <p:cNvSpPr txBox="1">
            <a:spLocks noChangeArrowheads="1"/>
          </p:cNvSpPr>
          <p:nvPr/>
        </p:nvSpPr>
        <p:spPr bwMode="auto">
          <a:xfrm>
            <a:off x="3551238" y="2103438"/>
            <a:ext cx="444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撤去外电场场后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922" name="Line 194"/>
          <p:cNvSpPr>
            <a:spLocks noChangeShapeType="1"/>
          </p:cNvSpPr>
          <p:nvPr/>
        </p:nvSpPr>
        <p:spPr bwMode="auto">
          <a:xfrm>
            <a:off x="5876925" y="739775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923" name="Object 8"/>
          <p:cNvGraphicFramePr>
            <a:graphicFrameLocks noChangeAspect="1"/>
          </p:cNvGraphicFramePr>
          <p:nvPr/>
        </p:nvGraphicFramePr>
        <p:xfrm>
          <a:off x="7883525" y="476250"/>
          <a:ext cx="4175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8" name="Equation" r:id="rId32" imgW="749300" imgH="901700" progId="Equation.DSMT4">
                  <p:embed/>
                </p:oleObj>
              </mc:Choice>
              <mc:Fallback>
                <p:oleObj name="Equation" r:id="rId32" imgW="749300" imgH="901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476250"/>
                        <a:ext cx="4175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27" name="Text Box 199"/>
          <p:cNvSpPr txBox="1">
            <a:spLocks noChangeArrowheads="1"/>
          </p:cNvSpPr>
          <p:nvPr/>
        </p:nvSpPr>
        <p:spPr bwMode="auto">
          <a:xfrm>
            <a:off x="7864475" y="1135063"/>
            <a:ext cx="67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 b="1">
                <a:latin typeface="Arial" panose="020B0604020202020204" pitchFamily="34" charset="0"/>
              </a:rPr>
              <a:t>内</a:t>
            </a:r>
            <a:endParaRPr kumimoji="0"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73928" name="Text Box 200"/>
          <p:cNvSpPr txBox="1">
            <a:spLocks noChangeArrowheads="1"/>
          </p:cNvSpPr>
          <p:nvPr/>
        </p:nvSpPr>
        <p:spPr bwMode="auto">
          <a:xfrm>
            <a:off x="4005263" y="11620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 b="1">
                <a:latin typeface="Arial" panose="020B0604020202020204" pitchFamily="34" charset="0"/>
              </a:rPr>
              <a:t>内</a:t>
            </a:r>
            <a:endParaRPr kumimoji="0"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563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BD8F6C0-3C1C-4D21-BA1C-507928773DBA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8" name="Text Box 7"/>
          <p:cNvSpPr txBox="1">
            <a:spLocks noChangeArrowheads="1"/>
          </p:cNvSpPr>
          <p:nvPr/>
        </p:nvSpPr>
        <p:spPr bwMode="auto">
          <a:xfrm>
            <a:off x="279400" y="5903913"/>
            <a:ext cx="852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在静电场中，电介质内部可以存在电场，这是电介质与导体的基本区别。</a:t>
            </a:r>
            <a:endParaRPr kumimoji="0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7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7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7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3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75"/>
                                        <p:tgtEl>
                                          <p:spTgt spid="7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"/>
                            </p:stCondLst>
                            <p:childTnLst>
                              <p:par>
                                <p:cTn id="1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75"/>
                                        <p:tgtEl>
                                          <p:spTgt spid="7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nimBg="1"/>
      <p:bldP spid="73756" grpId="0" animBg="1"/>
      <p:bldP spid="73758" grpId="0" animBg="1"/>
      <p:bldP spid="73761" grpId="0" animBg="1"/>
      <p:bldP spid="73786" grpId="0" animBg="1"/>
      <p:bldP spid="73787" grpId="0" animBg="1"/>
      <p:bldP spid="73788" grpId="0" animBg="1"/>
      <p:bldP spid="73841" grpId="0" autoUpdateAnimBg="0"/>
      <p:bldP spid="73842" grpId="0" autoUpdateAnimBg="0"/>
      <p:bldP spid="73891" grpId="0" autoUpdateAnimBg="0"/>
      <p:bldP spid="73892" grpId="0" autoUpdateAnimBg="0"/>
      <p:bldP spid="73898" grpId="0" animBg="1"/>
      <p:bldP spid="73911" grpId="0" animBg="1"/>
      <p:bldP spid="73921" grpId="0" autoUpdateAnimBg="0"/>
      <p:bldP spid="73922" grpId="0" animBg="1"/>
      <p:bldP spid="73927" grpId="0"/>
      <p:bldP spid="73928" grpId="0"/>
      <p:bldP spid="1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 bwMode="auto">
          <a:xfrm>
            <a:off x="3090863" y="1663700"/>
            <a:ext cx="1874837" cy="1393825"/>
            <a:chOff x="6189673" y="3886202"/>
            <a:chExt cx="1874848" cy="1393408"/>
          </a:xfrm>
        </p:grpSpPr>
        <p:cxnSp>
          <p:nvCxnSpPr>
            <p:cNvPr id="10" name="直接箭头连接符 9"/>
            <p:cNvCxnSpPr/>
            <p:nvPr/>
          </p:nvCxnSpPr>
          <p:spPr>
            <a:xfrm rot="5400000">
              <a:off x="5506459" y="4582112"/>
              <a:ext cx="1368016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5973186" y="4594809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6446264" y="4582112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6935217" y="4582112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7379720" y="4569416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 13"/>
          <p:cNvSpPr/>
          <p:nvPr/>
        </p:nvSpPr>
        <p:spPr>
          <a:xfrm>
            <a:off x="2565400" y="1358900"/>
            <a:ext cx="27813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65400" y="3048000"/>
            <a:ext cx="2781300" cy="279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591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417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989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4200" y="13716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357" name="组合 19"/>
          <p:cNvGrpSpPr/>
          <p:nvPr/>
        </p:nvGrpSpPr>
        <p:grpSpPr bwMode="auto">
          <a:xfrm>
            <a:off x="2959100" y="2870200"/>
            <a:ext cx="277813" cy="523875"/>
            <a:chOff x="6527800" y="5092700"/>
            <a:chExt cx="277400" cy="523220"/>
          </a:xfrm>
        </p:grpSpPr>
        <p:sp>
          <p:nvSpPr>
            <p:cNvPr id="21" name="椭圆 20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40" name="TextBox 21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58" name="组合 22"/>
          <p:cNvGrpSpPr/>
          <p:nvPr/>
        </p:nvGrpSpPr>
        <p:grpSpPr bwMode="auto">
          <a:xfrm>
            <a:off x="3429000" y="2870200"/>
            <a:ext cx="277813" cy="523875"/>
            <a:chOff x="6527800" y="5092700"/>
            <a:chExt cx="277400" cy="523220"/>
          </a:xfrm>
        </p:grpSpPr>
        <p:sp>
          <p:nvSpPr>
            <p:cNvPr id="24" name="椭圆 23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38" name="TextBox 24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59" name="组合 25"/>
          <p:cNvGrpSpPr/>
          <p:nvPr/>
        </p:nvGrpSpPr>
        <p:grpSpPr bwMode="auto">
          <a:xfrm>
            <a:off x="3886200" y="2870200"/>
            <a:ext cx="277813" cy="523875"/>
            <a:chOff x="6527800" y="5092700"/>
            <a:chExt cx="277400" cy="523220"/>
          </a:xfrm>
        </p:grpSpPr>
        <p:sp>
          <p:nvSpPr>
            <p:cNvPr id="27" name="椭圆 26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36" name="TextBox 27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7360" name="Object 1"/>
          <p:cNvGraphicFramePr>
            <a:graphicFrameLocks noChangeAspect="1"/>
          </p:cNvGraphicFramePr>
          <p:nvPr/>
        </p:nvGraphicFramePr>
        <p:xfrm>
          <a:off x="2360613" y="2154238"/>
          <a:ext cx="5667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Equation" r:id="rId1" imgW="215900" imgH="254000" progId="Equation.DSMT4">
                  <p:embed/>
                </p:oleObj>
              </mc:Choice>
              <mc:Fallback>
                <p:oleObj name="Equation" r:id="rId1" imgW="2159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154238"/>
                        <a:ext cx="5667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46" descr="C:\Documents and Settings\开开\桌面\12646823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170" y="863600"/>
            <a:ext cx="1676530" cy="1003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7362" name="组合 37"/>
          <p:cNvGrpSpPr/>
          <p:nvPr/>
        </p:nvGrpSpPr>
        <p:grpSpPr bwMode="auto">
          <a:xfrm>
            <a:off x="5067300" y="1600200"/>
            <a:ext cx="1047750" cy="1612900"/>
            <a:chOff x="5676900" y="787400"/>
            <a:chExt cx="1047750" cy="161355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676900" y="2375540"/>
              <a:ext cx="1041400" cy="12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692900" y="787400"/>
              <a:ext cx="31750" cy="1613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81600" y="1435100"/>
            <a:ext cx="698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5740400" y="1524000"/>
            <a:ext cx="21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 rot="5400000">
            <a:off x="4413248" y="2508252"/>
            <a:ext cx="647704" cy="40640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grpSp>
        <p:nvGrpSpPr>
          <p:cNvPr id="9" name="组合 48"/>
          <p:cNvGrpSpPr/>
          <p:nvPr/>
        </p:nvGrpSpPr>
        <p:grpSpPr bwMode="auto">
          <a:xfrm>
            <a:off x="3078163" y="2913063"/>
            <a:ext cx="1260475" cy="206375"/>
            <a:chOff x="3687763" y="2087563"/>
            <a:chExt cx="1260475" cy="206375"/>
          </a:xfrm>
        </p:grpSpPr>
        <p:sp>
          <p:nvSpPr>
            <p:cNvPr id="8" name="椭圆 7"/>
            <p:cNvSpPr/>
            <p:nvPr/>
          </p:nvSpPr>
          <p:spPr>
            <a:xfrm>
              <a:off x="4805363" y="21002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89463" y="20875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86263" y="21129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157663" y="21002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9063" y="21510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87763" y="20875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1300" y="330200"/>
            <a:ext cx="7366000" cy="523875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电介质在电场中为什么会受到电场力的作用？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51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椭圆 52"/>
          <p:cNvSpPr/>
          <p:nvPr/>
        </p:nvSpPr>
        <p:spPr>
          <a:xfrm>
            <a:off x="48514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372" name="组合 28"/>
          <p:cNvGrpSpPr/>
          <p:nvPr/>
        </p:nvGrpSpPr>
        <p:grpSpPr bwMode="auto">
          <a:xfrm>
            <a:off x="4826000" y="2870200"/>
            <a:ext cx="277813" cy="523875"/>
            <a:chOff x="6527800" y="5105400"/>
            <a:chExt cx="277400" cy="523220"/>
          </a:xfrm>
        </p:grpSpPr>
        <p:sp>
          <p:nvSpPr>
            <p:cNvPr id="55" name="椭圆 54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14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65"/>
          <p:cNvGrpSpPr/>
          <p:nvPr/>
        </p:nvGrpSpPr>
        <p:grpSpPr bwMode="auto">
          <a:xfrm>
            <a:off x="4457700" y="2641600"/>
            <a:ext cx="533400" cy="625475"/>
            <a:chOff x="4457700" y="2641602"/>
            <a:chExt cx="533400" cy="624882"/>
          </a:xfrm>
        </p:grpSpPr>
        <p:sp>
          <p:nvSpPr>
            <p:cNvPr id="57410" name="TextBox 57"/>
            <p:cNvSpPr txBox="1">
              <a:spLocks noChangeArrowheads="1"/>
            </p:cNvSpPr>
            <p:nvPr/>
          </p:nvSpPr>
          <p:spPr bwMode="auto">
            <a:xfrm>
              <a:off x="4559300" y="2743201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1" name="TextBox 58"/>
            <p:cNvSpPr txBox="1">
              <a:spLocks noChangeArrowheads="1"/>
            </p:cNvSpPr>
            <p:nvPr/>
          </p:nvSpPr>
          <p:spPr bwMode="auto">
            <a:xfrm>
              <a:off x="4673600" y="2641602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2" name="TextBox 60"/>
            <p:cNvSpPr txBox="1">
              <a:spLocks noChangeArrowheads="1"/>
            </p:cNvSpPr>
            <p:nvPr/>
          </p:nvSpPr>
          <p:spPr bwMode="auto">
            <a:xfrm>
              <a:off x="4457700" y="2641602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56"/>
          <p:cNvGrpSpPr/>
          <p:nvPr/>
        </p:nvGrpSpPr>
        <p:grpSpPr bwMode="auto">
          <a:xfrm>
            <a:off x="4483100" y="2171700"/>
            <a:ext cx="520700" cy="638175"/>
            <a:chOff x="7505700" y="3505199"/>
            <a:chExt cx="520700" cy="637251"/>
          </a:xfrm>
        </p:grpSpPr>
        <p:sp>
          <p:nvSpPr>
            <p:cNvPr id="57407" name="TextBox 61"/>
            <p:cNvSpPr txBox="1">
              <a:spLocks noChangeArrowheads="1"/>
            </p:cNvSpPr>
            <p:nvPr/>
          </p:nvSpPr>
          <p:spPr bwMode="auto">
            <a:xfrm>
              <a:off x="7708900" y="3619501"/>
              <a:ext cx="3175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8" name="TextBox 62"/>
            <p:cNvSpPr txBox="1">
              <a:spLocks noChangeArrowheads="1"/>
            </p:cNvSpPr>
            <p:nvPr/>
          </p:nvSpPr>
          <p:spPr bwMode="auto">
            <a:xfrm>
              <a:off x="7607300" y="3505199"/>
              <a:ext cx="2159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9" name="TextBox 63"/>
            <p:cNvSpPr txBox="1">
              <a:spLocks noChangeArrowheads="1"/>
            </p:cNvSpPr>
            <p:nvPr/>
          </p:nvSpPr>
          <p:spPr bwMode="auto">
            <a:xfrm>
              <a:off x="7505700" y="3619498"/>
              <a:ext cx="2667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648200" y="2641600"/>
            <a:ext cx="31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5" name="组合 28"/>
          <p:cNvGrpSpPr/>
          <p:nvPr/>
        </p:nvGrpSpPr>
        <p:grpSpPr bwMode="auto">
          <a:xfrm>
            <a:off x="4368800" y="2870200"/>
            <a:ext cx="277813" cy="523875"/>
            <a:chOff x="6527800" y="5105400"/>
            <a:chExt cx="277400" cy="523220"/>
          </a:xfrm>
        </p:grpSpPr>
        <p:sp>
          <p:nvSpPr>
            <p:cNvPr id="30" name="椭圆 29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06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77" name="组合 28"/>
          <p:cNvGrpSpPr/>
          <p:nvPr/>
        </p:nvGrpSpPr>
        <p:grpSpPr bwMode="auto">
          <a:xfrm>
            <a:off x="4356100" y="2857500"/>
            <a:ext cx="277813" cy="523875"/>
            <a:chOff x="6527800" y="5105400"/>
            <a:chExt cx="277400" cy="523220"/>
          </a:xfrm>
        </p:grpSpPr>
        <p:sp>
          <p:nvSpPr>
            <p:cNvPr id="74" name="椭圆 73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04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457700" y="2641600"/>
            <a:ext cx="31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724400" y="1828800"/>
            <a:ext cx="0" cy="558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07000" y="18161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baseline="-25000">
                <a:solidFill>
                  <a:srgbClr val="000000"/>
                </a:solidFill>
                <a:latin typeface="Arial" panose="020B0604020202020204" pitchFamily="34" charset="0"/>
              </a:rPr>
              <a:t>合</a:t>
            </a:r>
            <a:endParaRPr lang="zh-CN" altLang="en-US" sz="2800" b="1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组合 82"/>
          <p:cNvGrpSpPr/>
          <p:nvPr/>
        </p:nvGrpSpPr>
        <p:grpSpPr bwMode="auto">
          <a:xfrm>
            <a:off x="533400" y="2146300"/>
            <a:ext cx="892175" cy="876300"/>
            <a:chOff x="533400" y="2146300"/>
            <a:chExt cx="891951" cy="876300"/>
          </a:xfrm>
        </p:grpSpPr>
        <p:sp>
          <p:nvSpPr>
            <p:cNvPr id="69" name="椭圆 68"/>
            <p:cNvSpPr/>
            <p:nvPr/>
          </p:nvSpPr>
          <p:spPr>
            <a:xfrm>
              <a:off x="533400" y="2146300"/>
              <a:ext cx="876300" cy="876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77" name="弧形 76"/>
            <p:cNvSpPr/>
            <p:nvPr/>
          </p:nvSpPr>
          <p:spPr>
            <a:xfrm rot="16850651">
              <a:off x="763459" y="2189259"/>
              <a:ext cx="561975" cy="761809"/>
            </a:xfrm>
            <a:prstGeom prst="arc">
              <a:avLst>
                <a:gd name="adj1" fmla="val 16200000"/>
                <a:gd name="adj2" fmla="val 166441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black"/>
                </a:solidFill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7569200" y="2146300"/>
            <a:ext cx="876300" cy="876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81" name="弧形 80"/>
          <p:cNvSpPr/>
          <p:nvPr/>
        </p:nvSpPr>
        <p:spPr>
          <a:xfrm rot="16850651">
            <a:off x="7773987" y="2163763"/>
            <a:ext cx="561975" cy="762000"/>
          </a:xfrm>
          <a:prstGeom prst="arc">
            <a:avLst>
              <a:gd name="adj1" fmla="val 16200000"/>
              <a:gd name="adj2" fmla="val 249953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black"/>
              </a:solidFill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914400" y="1993900"/>
            <a:ext cx="7239000" cy="16510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08000" y="3175000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布匹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632700" y="3073400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成品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组合 88"/>
          <p:cNvGrpSpPr/>
          <p:nvPr/>
        </p:nvGrpSpPr>
        <p:grpSpPr bwMode="auto">
          <a:xfrm>
            <a:off x="1485900" y="2151063"/>
            <a:ext cx="1079500" cy="1687512"/>
            <a:chOff x="1485900" y="2151063"/>
            <a:chExt cx="1079500" cy="1686857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74814" y="2151063"/>
              <a:ext cx="446086" cy="11836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7398" name="TextBox 87"/>
            <p:cNvSpPr txBox="1">
              <a:spLocks noChangeArrowheads="1"/>
            </p:cNvSpPr>
            <p:nvPr/>
          </p:nvSpPr>
          <p:spPr bwMode="auto">
            <a:xfrm>
              <a:off x="1485900" y="3314700"/>
              <a:ext cx="107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涂胶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2" name="圆角矩形 91"/>
          <p:cNvSpPr/>
          <p:nvPr/>
        </p:nvSpPr>
        <p:spPr>
          <a:xfrm>
            <a:off x="3454400" y="3670300"/>
            <a:ext cx="2336800" cy="622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静电植绒机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79" name="Picture 3" descr="C:\Documents and Settings\Administrator\Application Data\Tencent\Users\7610404\QQ\WinTemp\RichOle\Z2BVLO(KVAKVPYEH[15(~~X.jpg"/>
          <p:cNvPicPr>
            <a:picLocks noChangeAspect="1" noChangeArrowheads="1"/>
          </p:cNvPicPr>
          <p:nvPr/>
        </p:nvPicPr>
        <p:blipFill>
          <a:blip r:embed="rId6" cstate="print"/>
          <a:srcRect l="3137" r="26706" b="3659"/>
          <a:stretch>
            <a:fillRect/>
          </a:stretch>
        </p:blipFill>
        <p:spPr bwMode="auto">
          <a:xfrm>
            <a:off x="203200" y="4483100"/>
            <a:ext cx="2159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247" name="Picture 103" descr="C:\Documents and Settings\Administrator\桌面\u=2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5400" y="4519613"/>
            <a:ext cx="3670300" cy="193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102" descr="C:\Documents and Settings\Administrator\桌面\222.jpg"/>
          <p:cNvPicPr>
            <a:picLocks noChangeAspect="1" noChangeArrowheads="1"/>
          </p:cNvPicPr>
          <p:nvPr/>
        </p:nvPicPr>
        <p:blipFill>
          <a:blip r:embed="rId8" cstate="print"/>
          <a:srcRect l="14307" t="4978" r="5457" b="4978"/>
          <a:stretch>
            <a:fillRect/>
          </a:stretch>
        </p:blipFill>
        <p:spPr bwMode="auto">
          <a:xfrm>
            <a:off x="6375400" y="4483100"/>
            <a:ext cx="2616200" cy="2000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874425-9279-4607-83A4-26F31F648594}" type="slidenum">
              <a:rPr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2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-0.196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0371 L 0.02222 -0.0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556 L -0.00139 -0.1148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6 L 3.33333E-6 -0.1092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5" grpId="0"/>
      <p:bldP spid="65" grpId="1"/>
      <p:bldP spid="76" grpId="0"/>
      <p:bldP spid="76" grpId="1"/>
      <p:bldP spid="86" grpId="0"/>
      <p:bldP spid="84" grpId="0"/>
      <p:bldP spid="85" grpId="0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B9F54-4F23-4C63-B1CC-D39CBED4072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5146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五、静电屏蔽</a:t>
            </a:r>
            <a:endParaRPr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68313" y="908050"/>
            <a:ext cx="554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隔绝</a:t>
            </a:r>
            <a:r>
              <a:rPr kumimoji="0" lang="zh-CN" altLang="en-US" sz="2800">
                <a:solidFill>
                  <a:srgbClr val="003300"/>
                </a:solidFill>
              </a:rPr>
              <a:t>静电场和导体间的相互影响。</a:t>
            </a:r>
            <a:endParaRPr kumimoji="0" lang="zh-CN" altLang="en-US" sz="2800">
              <a:solidFill>
                <a:srgbClr val="003300"/>
              </a:solidFill>
            </a:endParaRP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250825" y="15573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sym typeface="Monotype Sorts" pitchFamily="2" charset="2"/>
              </a:rPr>
              <a:t>1</a:t>
            </a:r>
            <a:r>
              <a:rPr kumimoji="0" lang="zh-CN" altLang="en-US" sz="2800">
                <a:solidFill>
                  <a:srgbClr val="0000FF"/>
                </a:solidFill>
                <a:sym typeface="Monotype Sorts" pitchFamily="2" charset="2"/>
              </a:rPr>
              <a:t>、空腔导体屏蔽外电场</a:t>
            </a:r>
            <a:endParaRPr kumimoji="0"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2" name="Group 119"/>
          <p:cNvGrpSpPr/>
          <p:nvPr/>
        </p:nvGrpSpPr>
        <p:grpSpPr bwMode="auto">
          <a:xfrm>
            <a:off x="788988" y="2565400"/>
            <a:ext cx="3127375" cy="1976438"/>
            <a:chOff x="497" y="1616"/>
            <a:chExt cx="1970" cy="1245"/>
          </a:xfrm>
        </p:grpSpPr>
        <p:grpSp>
          <p:nvGrpSpPr>
            <p:cNvPr id="24596" name="Group 84"/>
            <p:cNvGrpSpPr/>
            <p:nvPr/>
          </p:nvGrpSpPr>
          <p:grpSpPr bwMode="auto">
            <a:xfrm rot="1671354">
              <a:off x="1071" y="1889"/>
              <a:ext cx="862" cy="798"/>
              <a:chOff x="336" y="192"/>
              <a:chExt cx="912" cy="912"/>
            </a:xfrm>
          </p:grpSpPr>
          <p:sp>
            <p:nvSpPr>
              <p:cNvPr id="24617" name="Freeform 85"/>
              <p:cNvSpPr/>
              <p:nvPr/>
            </p:nvSpPr>
            <p:spPr bwMode="auto">
              <a:xfrm>
                <a:off x="336" y="192"/>
                <a:ext cx="912" cy="912"/>
              </a:xfrm>
              <a:custGeom>
                <a:avLst/>
                <a:gdLst>
                  <a:gd name="T0" fmla="*/ 2147483646 w 552"/>
                  <a:gd name="T1" fmla="*/ 2147483646 h 522"/>
                  <a:gd name="T2" fmla="*/ 2147483646 w 552"/>
                  <a:gd name="T3" fmla="*/ 2147483646 h 522"/>
                  <a:gd name="T4" fmla="*/ 2147483646 w 552"/>
                  <a:gd name="T5" fmla="*/ 2147483646 h 522"/>
                  <a:gd name="T6" fmla="*/ 2147483646 w 552"/>
                  <a:gd name="T7" fmla="*/ 2147483646 h 522"/>
                  <a:gd name="T8" fmla="*/ 2147483646 w 552"/>
                  <a:gd name="T9" fmla="*/ 2147483646 h 522"/>
                  <a:gd name="T10" fmla="*/ 2147483646 w 552"/>
                  <a:gd name="T11" fmla="*/ 2147483646 h 522"/>
                  <a:gd name="T12" fmla="*/ 2147483646 w 552"/>
                  <a:gd name="T13" fmla="*/ 2147483646 h 522"/>
                  <a:gd name="T14" fmla="*/ 2147483646 w 552"/>
                  <a:gd name="T15" fmla="*/ 2147483646 h 522"/>
                  <a:gd name="T16" fmla="*/ 2147483646 w 552"/>
                  <a:gd name="T17" fmla="*/ 2147483646 h 522"/>
                  <a:gd name="T18" fmla="*/ 2147483646 w 552"/>
                  <a:gd name="T19" fmla="*/ 2147483646 h 522"/>
                  <a:gd name="T20" fmla="*/ 2147483646 w 552"/>
                  <a:gd name="T21" fmla="*/ 2147483646 h 522"/>
                  <a:gd name="T22" fmla="*/ 2147483646 w 552"/>
                  <a:gd name="T23" fmla="*/ 2147483646 h 522"/>
                  <a:gd name="T24" fmla="*/ 2147483646 w 552"/>
                  <a:gd name="T25" fmla="*/ 2147483646 h 522"/>
                  <a:gd name="T26" fmla="*/ 2147483646 w 552"/>
                  <a:gd name="T27" fmla="*/ 2147483646 h 522"/>
                  <a:gd name="T28" fmla="*/ 2147483646 w 552"/>
                  <a:gd name="T29" fmla="*/ 2147483646 h 522"/>
                  <a:gd name="T30" fmla="*/ 2147483646 w 552"/>
                  <a:gd name="T31" fmla="*/ 2147483646 h 522"/>
                  <a:gd name="T32" fmla="*/ 2147483646 w 552"/>
                  <a:gd name="T33" fmla="*/ 2147483646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Freeform 86"/>
              <p:cNvSpPr/>
              <p:nvPr/>
            </p:nvSpPr>
            <p:spPr bwMode="auto">
              <a:xfrm rot="1727396">
                <a:off x="554" y="367"/>
                <a:ext cx="435" cy="587"/>
              </a:xfrm>
              <a:custGeom>
                <a:avLst/>
                <a:gdLst>
                  <a:gd name="T0" fmla="*/ 2 w 552"/>
                  <a:gd name="T1" fmla="*/ 53000 h 522"/>
                  <a:gd name="T2" fmla="*/ 2 w 552"/>
                  <a:gd name="T3" fmla="*/ 21257 h 522"/>
                  <a:gd name="T4" fmla="*/ 2 w 552"/>
                  <a:gd name="T5" fmla="*/ 16483 h 522"/>
                  <a:gd name="T6" fmla="*/ 2 w 552"/>
                  <a:gd name="T7" fmla="*/ 12564 h 522"/>
                  <a:gd name="T8" fmla="*/ 2 w 552"/>
                  <a:gd name="T9" fmla="*/ 6214 h 522"/>
                  <a:gd name="T10" fmla="*/ 2 w 552"/>
                  <a:gd name="T11" fmla="*/ 1040 h 522"/>
                  <a:gd name="T12" fmla="*/ 2 w 552"/>
                  <a:gd name="T13" fmla="*/ 4914 h 522"/>
                  <a:gd name="T14" fmla="*/ 2 w 552"/>
                  <a:gd name="T15" fmla="*/ 12564 h 522"/>
                  <a:gd name="T16" fmla="*/ 2 w 552"/>
                  <a:gd name="T17" fmla="*/ 47757 h 522"/>
                  <a:gd name="T18" fmla="*/ 2 w 552"/>
                  <a:gd name="T19" fmla="*/ 54254 h 522"/>
                  <a:gd name="T20" fmla="*/ 2 w 552"/>
                  <a:gd name="T21" fmla="*/ 57912 h 522"/>
                  <a:gd name="T22" fmla="*/ 2 w 552"/>
                  <a:gd name="T23" fmla="*/ 59123 h 522"/>
                  <a:gd name="T24" fmla="*/ 2 w 552"/>
                  <a:gd name="T25" fmla="*/ 66860 h 522"/>
                  <a:gd name="T26" fmla="*/ 2 w 552"/>
                  <a:gd name="T27" fmla="*/ 70840 h 522"/>
                  <a:gd name="T28" fmla="*/ 2 w 552"/>
                  <a:gd name="T29" fmla="*/ 79661 h 522"/>
                  <a:gd name="T30" fmla="*/ 2 w 552"/>
                  <a:gd name="T31" fmla="*/ 70840 h 522"/>
                  <a:gd name="T32" fmla="*/ 2 w 552"/>
                  <a:gd name="T33" fmla="*/ 53000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7" name="Oval 87"/>
            <p:cNvSpPr>
              <a:spLocks noChangeArrowheads="1"/>
            </p:cNvSpPr>
            <p:nvPr/>
          </p:nvSpPr>
          <p:spPr bwMode="auto">
            <a:xfrm>
              <a:off x="1000" y="2433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8" name="Oval 88"/>
            <p:cNvSpPr>
              <a:spLocks noChangeArrowheads="1"/>
            </p:cNvSpPr>
            <p:nvPr/>
          </p:nvSpPr>
          <p:spPr bwMode="auto">
            <a:xfrm>
              <a:off x="981" y="2258"/>
              <a:ext cx="75" cy="77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9" name="Oval 89"/>
            <p:cNvSpPr>
              <a:spLocks noChangeArrowheads="1"/>
            </p:cNvSpPr>
            <p:nvPr/>
          </p:nvSpPr>
          <p:spPr bwMode="auto">
            <a:xfrm>
              <a:off x="1091" y="2115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00" name="Oval 90"/>
            <p:cNvSpPr>
              <a:spLocks noChangeArrowheads="1"/>
            </p:cNvSpPr>
            <p:nvPr/>
          </p:nvSpPr>
          <p:spPr bwMode="auto">
            <a:xfrm>
              <a:off x="1273" y="1979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01" name="Freeform 91"/>
            <p:cNvSpPr/>
            <p:nvPr/>
          </p:nvSpPr>
          <p:spPr bwMode="auto">
            <a:xfrm>
              <a:off x="527" y="1616"/>
              <a:ext cx="1920" cy="44"/>
            </a:xfrm>
            <a:custGeom>
              <a:avLst/>
              <a:gdLst>
                <a:gd name="T0" fmla="*/ 0 w 1920"/>
                <a:gd name="T1" fmla="*/ 0 h 44"/>
                <a:gd name="T2" fmla="*/ 548 w 1920"/>
                <a:gd name="T3" fmla="*/ 12 h 44"/>
                <a:gd name="T4" fmla="*/ 792 w 1920"/>
                <a:gd name="T5" fmla="*/ 36 h 44"/>
                <a:gd name="T6" fmla="*/ 948 w 1920"/>
                <a:gd name="T7" fmla="*/ 44 h 44"/>
                <a:gd name="T8" fmla="*/ 1136 w 1920"/>
                <a:gd name="T9" fmla="*/ 32 h 44"/>
                <a:gd name="T10" fmla="*/ 1360 w 1920"/>
                <a:gd name="T11" fmla="*/ 12 h 44"/>
                <a:gd name="T12" fmla="*/ 1920 w 1920"/>
                <a:gd name="T13" fmla="*/ 1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0"/>
                <a:gd name="T22" fmla="*/ 0 h 44"/>
                <a:gd name="T23" fmla="*/ 1920 w 1920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0" h="44">
                  <a:moveTo>
                    <a:pt x="0" y="0"/>
                  </a:moveTo>
                  <a:lnTo>
                    <a:pt x="548" y="12"/>
                  </a:lnTo>
                  <a:lnTo>
                    <a:pt x="792" y="36"/>
                  </a:lnTo>
                  <a:lnTo>
                    <a:pt x="948" y="44"/>
                  </a:lnTo>
                  <a:lnTo>
                    <a:pt x="1136" y="32"/>
                  </a:lnTo>
                  <a:lnTo>
                    <a:pt x="1360" y="12"/>
                  </a:lnTo>
                  <a:lnTo>
                    <a:pt x="1920" y="1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Freeform 92"/>
            <p:cNvSpPr/>
            <p:nvPr/>
          </p:nvSpPr>
          <p:spPr bwMode="auto">
            <a:xfrm>
              <a:off x="515" y="1733"/>
              <a:ext cx="1924" cy="160"/>
            </a:xfrm>
            <a:custGeom>
              <a:avLst/>
              <a:gdLst>
                <a:gd name="T0" fmla="*/ 0 w 1924"/>
                <a:gd name="T1" fmla="*/ 6 h 160"/>
                <a:gd name="T2" fmla="*/ 360 w 1924"/>
                <a:gd name="T3" fmla="*/ 36 h 160"/>
                <a:gd name="T4" fmla="*/ 532 w 1924"/>
                <a:gd name="T5" fmla="*/ 52 h 160"/>
                <a:gd name="T6" fmla="*/ 696 w 1924"/>
                <a:gd name="T7" fmla="*/ 84 h 160"/>
                <a:gd name="T8" fmla="*/ 824 w 1924"/>
                <a:gd name="T9" fmla="*/ 124 h 160"/>
                <a:gd name="T10" fmla="*/ 912 w 1924"/>
                <a:gd name="T11" fmla="*/ 160 h 160"/>
                <a:gd name="T12" fmla="*/ 996 w 1924"/>
                <a:gd name="T13" fmla="*/ 160 h 160"/>
                <a:gd name="T14" fmla="*/ 1076 w 1924"/>
                <a:gd name="T15" fmla="*/ 140 h 160"/>
                <a:gd name="T16" fmla="*/ 1220 w 1924"/>
                <a:gd name="T17" fmla="*/ 92 h 160"/>
                <a:gd name="T18" fmla="*/ 1384 w 1924"/>
                <a:gd name="T19" fmla="*/ 60 h 160"/>
                <a:gd name="T20" fmla="*/ 1556 w 1924"/>
                <a:gd name="T21" fmla="*/ 32 h 160"/>
                <a:gd name="T22" fmla="*/ 1924 w 1924"/>
                <a:gd name="T23" fmla="*/ 0 h 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24"/>
                <a:gd name="T37" fmla="*/ 0 h 160"/>
                <a:gd name="T38" fmla="*/ 1924 w 1924"/>
                <a:gd name="T39" fmla="*/ 160 h 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24" h="160">
                  <a:moveTo>
                    <a:pt x="0" y="6"/>
                  </a:moveTo>
                  <a:lnTo>
                    <a:pt x="360" y="36"/>
                  </a:lnTo>
                  <a:lnTo>
                    <a:pt x="532" y="52"/>
                  </a:lnTo>
                  <a:lnTo>
                    <a:pt x="696" y="84"/>
                  </a:lnTo>
                  <a:lnTo>
                    <a:pt x="824" y="124"/>
                  </a:lnTo>
                  <a:lnTo>
                    <a:pt x="912" y="160"/>
                  </a:lnTo>
                  <a:lnTo>
                    <a:pt x="996" y="160"/>
                  </a:lnTo>
                  <a:lnTo>
                    <a:pt x="1076" y="140"/>
                  </a:lnTo>
                  <a:lnTo>
                    <a:pt x="1220" y="92"/>
                  </a:lnTo>
                  <a:lnTo>
                    <a:pt x="1384" y="60"/>
                  </a:lnTo>
                  <a:lnTo>
                    <a:pt x="1556" y="32"/>
                  </a:lnTo>
                  <a:lnTo>
                    <a:pt x="1924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Freeform 93"/>
            <p:cNvSpPr/>
            <p:nvPr/>
          </p:nvSpPr>
          <p:spPr bwMode="auto">
            <a:xfrm>
              <a:off x="521" y="1876"/>
              <a:ext cx="775" cy="138"/>
            </a:xfrm>
            <a:custGeom>
              <a:avLst/>
              <a:gdLst>
                <a:gd name="T0" fmla="*/ 0 w 684"/>
                <a:gd name="T1" fmla="*/ 0 h 138"/>
                <a:gd name="T2" fmla="*/ 41306 w 684"/>
                <a:gd name="T3" fmla="*/ 14 h 138"/>
                <a:gd name="T4" fmla="*/ 79735 w 684"/>
                <a:gd name="T5" fmla="*/ 38 h 138"/>
                <a:gd name="T6" fmla="*/ 113564 w 684"/>
                <a:gd name="T7" fmla="*/ 74 h 138"/>
                <a:gd name="T8" fmla="*/ 147022 w 684"/>
                <a:gd name="T9" fmla="*/ 138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4"/>
                <a:gd name="T16" fmla="*/ 0 h 138"/>
                <a:gd name="T17" fmla="*/ 684 w 684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4" h="138">
                  <a:moveTo>
                    <a:pt x="0" y="0"/>
                  </a:moveTo>
                  <a:lnTo>
                    <a:pt x="192" y="14"/>
                  </a:lnTo>
                  <a:lnTo>
                    <a:pt x="372" y="38"/>
                  </a:lnTo>
                  <a:lnTo>
                    <a:pt x="528" y="74"/>
                  </a:lnTo>
                  <a:lnTo>
                    <a:pt x="684" y="138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Freeform 94"/>
            <p:cNvSpPr/>
            <p:nvPr/>
          </p:nvSpPr>
          <p:spPr bwMode="auto">
            <a:xfrm>
              <a:off x="503" y="2070"/>
              <a:ext cx="612" cy="84"/>
            </a:xfrm>
            <a:custGeom>
              <a:avLst/>
              <a:gdLst>
                <a:gd name="T0" fmla="*/ 0 w 612"/>
                <a:gd name="T1" fmla="*/ 1 h 84"/>
                <a:gd name="T2" fmla="*/ 184 w 612"/>
                <a:gd name="T3" fmla="*/ 0 h 84"/>
                <a:gd name="T4" fmla="*/ 408 w 612"/>
                <a:gd name="T5" fmla="*/ 24 h 84"/>
                <a:gd name="T6" fmla="*/ 612 w 612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2"/>
                <a:gd name="T13" fmla="*/ 0 h 84"/>
                <a:gd name="T14" fmla="*/ 612 w 61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2" h="84">
                  <a:moveTo>
                    <a:pt x="0" y="1"/>
                  </a:moveTo>
                  <a:lnTo>
                    <a:pt x="184" y="0"/>
                  </a:lnTo>
                  <a:lnTo>
                    <a:pt x="408" y="24"/>
                  </a:lnTo>
                  <a:lnTo>
                    <a:pt x="612" y="8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Freeform 95"/>
            <p:cNvSpPr/>
            <p:nvPr/>
          </p:nvSpPr>
          <p:spPr bwMode="auto">
            <a:xfrm>
              <a:off x="497" y="2251"/>
              <a:ext cx="499" cy="52"/>
            </a:xfrm>
            <a:custGeom>
              <a:avLst/>
              <a:gdLst>
                <a:gd name="T0" fmla="*/ 0 w 544"/>
                <a:gd name="T1" fmla="*/ 3 h 52"/>
                <a:gd name="T2" fmla="*/ 6 w 544"/>
                <a:gd name="T3" fmla="*/ 0 h 52"/>
                <a:gd name="T4" fmla="*/ 10 w 544"/>
                <a:gd name="T5" fmla="*/ 12 h 52"/>
                <a:gd name="T6" fmla="*/ 14 w 544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52"/>
                <a:gd name="T14" fmla="*/ 544 w 544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52">
                  <a:moveTo>
                    <a:pt x="0" y="3"/>
                  </a:moveTo>
                  <a:lnTo>
                    <a:pt x="164" y="0"/>
                  </a:lnTo>
                  <a:lnTo>
                    <a:pt x="368" y="12"/>
                  </a:lnTo>
                  <a:lnTo>
                    <a:pt x="544" y="52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Freeform 96"/>
            <p:cNvSpPr/>
            <p:nvPr/>
          </p:nvSpPr>
          <p:spPr bwMode="auto">
            <a:xfrm>
              <a:off x="503" y="2459"/>
              <a:ext cx="503" cy="12"/>
            </a:xfrm>
            <a:custGeom>
              <a:avLst/>
              <a:gdLst>
                <a:gd name="T0" fmla="*/ 0 w 480"/>
                <a:gd name="T1" fmla="*/ 9 h 12"/>
                <a:gd name="T2" fmla="*/ 1080 w 480"/>
                <a:gd name="T3" fmla="*/ 0 h 12"/>
                <a:gd name="T4" fmla="*/ 3574 w 480"/>
                <a:gd name="T5" fmla="*/ 12 h 12"/>
                <a:gd name="T6" fmla="*/ 0 60000 65536"/>
                <a:gd name="T7" fmla="*/ 0 60000 65536"/>
                <a:gd name="T8" fmla="*/ 0 60000 65536"/>
                <a:gd name="T9" fmla="*/ 0 w 480"/>
                <a:gd name="T10" fmla="*/ 0 h 12"/>
                <a:gd name="T11" fmla="*/ 480 w 480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2">
                  <a:moveTo>
                    <a:pt x="0" y="9"/>
                  </a:moveTo>
                  <a:lnTo>
                    <a:pt x="144" y="0"/>
                  </a:lnTo>
                  <a:lnTo>
                    <a:pt x="480" y="12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Freeform 97"/>
            <p:cNvSpPr/>
            <p:nvPr/>
          </p:nvSpPr>
          <p:spPr bwMode="auto">
            <a:xfrm>
              <a:off x="521" y="2614"/>
              <a:ext cx="1924" cy="79"/>
            </a:xfrm>
            <a:custGeom>
              <a:avLst/>
              <a:gdLst>
                <a:gd name="T0" fmla="*/ 0 w 1924"/>
                <a:gd name="T1" fmla="*/ 1 h 136"/>
                <a:gd name="T2" fmla="*/ 172 w 1924"/>
                <a:gd name="T3" fmla="*/ 1 h 136"/>
                <a:gd name="T4" fmla="*/ 360 w 1924"/>
                <a:gd name="T5" fmla="*/ 1 h 136"/>
                <a:gd name="T6" fmla="*/ 580 w 1924"/>
                <a:gd name="T7" fmla="*/ 1 h 136"/>
                <a:gd name="T8" fmla="*/ 752 w 1924"/>
                <a:gd name="T9" fmla="*/ 1 h 136"/>
                <a:gd name="T10" fmla="*/ 880 w 1924"/>
                <a:gd name="T11" fmla="*/ 1 h 136"/>
                <a:gd name="T12" fmla="*/ 956 w 1924"/>
                <a:gd name="T13" fmla="*/ 0 h 136"/>
                <a:gd name="T14" fmla="*/ 1032 w 1924"/>
                <a:gd name="T15" fmla="*/ 1 h 136"/>
                <a:gd name="T16" fmla="*/ 1124 w 1924"/>
                <a:gd name="T17" fmla="*/ 1 h 136"/>
                <a:gd name="T18" fmla="*/ 1268 w 1924"/>
                <a:gd name="T19" fmla="*/ 1 h 136"/>
                <a:gd name="T20" fmla="*/ 1532 w 1924"/>
                <a:gd name="T21" fmla="*/ 1 h 136"/>
                <a:gd name="T22" fmla="*/ 1924 w 1924"/>
                <a:gd name="T23" fmla="*/ 1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24"/>
                <a:gd name="T37" fmla="*/ 0 h 136"/>
                <a:gd name="T38" fmla="*/ 1924 w 1924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24" h="136">
                  <a:moveTo>
                    <a:pt x="0" y="128"/>
                  </a:moveTo>
                  <a:lnTo>
                    <a:pt x="172" y="124"/>
                  </a:lnTo>
                  <a:lnTo>
                    <a:pt x="360" y="112"/>
                  </a:lnTo>
                  <a:lnTo>
                    <a:pt x="580" y="88"/>
                  </a:lnTo>
                  <a:lnTo>
                    <a:pt x="752" y="52"/>
                  </a:lnTo>
                  <a:lnTo>
                    <a:pt x="880" y="24"/>
                  </a:lnTo>
                  <a:lnTo>
                    <a:pt x="956" y="0"/>
                  </a:lnTo>
                  <a:lnTo>
                    <a:pt x="1032" y="8"/>
                  </a:lnTo>
                  <a:lnTo>
                    <a:pt x="1124" y="44"/>
                  </a:lnTo>
                  <a:lnTo>
                    <a:pt x="1268" y="72"/>
                  </a:lnTo>
                  <a:lnTo>
                    <a:pt x="1532" y="100"/>
                  </a:lnTo>
                  <a:lnTo>
                    <a:pt x="1924" y="136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Freeform 98"/>
            <p:cNvSpPr/>
            <p:nvPr/>
          </p:nvSpPr>
          <p:spPr bwMode="auto">
            <a:xfrm>
              <a:off x="534" y="2802"/>
              <a:ext cx="1920" cy="59"/>
            </a:xfrm>
            <a:custGeom>
              <a:avLst/>
              <a:gdLst>
                <a:gd name="T0" fmla="*/ 0 w 1920"/>
                <a:gd name="T1" fmla="*/ 58 h 59"/>
                <a:gd name="T2" fmla="*/ 592 w 1920"/>
                <a:gd name="T3" fmla="*/ 28 h 59"/>
                <a:gd name="T4" fmla="*/ 844 w 1920"/>
                <a:gd name="T5" fmla="*/ 12 h 59"/>
                <a:gd name="T6" fmla="*/ 964 w 1920"/>
                <a:gd name="T7" fmla="*/ 0 h 59"/>
                <a:gd name="T8" fmla="*/ 1072 w 1920"/>
                <a:gd name="T9" fmla="*/ 12 h 59"/>
                <a:gd name="T10" fmla="*/ 1208 w 1920"/>
                <a:gd name="T11" fmla="*/ 24 h 59"/>
                <a:gd name="T12" fmla="*/ 1408 w 1920"/>
                <a:gd name="T13" fmla="*/ 36 h 59"/>
                <a:gd name="T14" fmla="*/ 1920 w 1920"/>
                <a:gd name="T15" fmla="*/ 59 h 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20"/>
                <a:gd name="T25" fmla="*/ 0 h 59"/>
                <a:gd name="T26" fmla="*/ 1920 w 1920"/>
                <a:gd name="T27" fmla="*/ 59 h 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20" h="59">
                  <a:moveTo>
                    <a:pt x="0" y="58"/>
                  </a:moveTo>
                  <a:lnTo>
                    <a:pt x="592" y="28"/>
                  </a:lnTo>
                  <a:lnTo>
                    <a:pt x="844" y="12"/>
                  </a:lnTo>
                  <a:lnTo>
                    <a:pt x="964" y="0"/>
                  </a:lnTo>
                  <a:lnTo>
                    <a:pt x="1072" y="12"/>
                  </a:lnTo>
                  <a:lnTo>
                    <a:pt x="1208" y="24"/>
                  </a:lnTo>
                  <a:lnTo>
                    <a:pt x="1408" y="36"/>
                  </a:lnTo>
                  <a:lnTo>
                    <a:pt x="1920" y="59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Freeform 99"/>
            <p:cNvSpPr/>
            <p:nvPr/>
          </p:nvSpPr>
          <p:spPr bwMode="auto">
            <a:xfrm>
              <a:off x="1843" y="1921"/>
              <a:ext cx="617" cy="88"/>
            </a:xfrm>
            <a:custGeom>
              <a:avLst/>
              <a:gdLst>
                <a:gd name="T0" fmla="*/ 0 w 668"/>
                <a:gd name="T1" fmla="*/ 4 h 100"/>
                <a:gd name="T2" fmla="*/ 6 w 668"/>
                <a:gd name="T3" fmla="*/ 4 h 100"/>
                <a:gd name="T4" fmla="*/ 6 w 668"/>
                <a:gd name="T5" fmla="*/ 4 h 100"/>
                <a:gd name="T6" fmla="*/ 22 w 668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8"/>
                <a:gd name="T13" fmla="*/ 0 h 100"/>
                <a:gd name="T14" fmla="*/ 668 w 668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8" h="100">
                  <a:moveTo>
                    <a:pt x="0" y="100"/>
                  </a:moveTo>
                  <a:lnTo>
                    <a:pt x="100" y="64"/>
                  </a:lnTo>
                  <a:lnTo>
                    <a:pt x="228" y="36"/>
                  </a:lnTo>
                  <a:lnTo>
                    <a:pt x="668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Freeform 100"/>
            <p:cNvSpPr/>
            <p:nvPr/>
          </p:nvSpPr>
          <p:spPr bwMode="auto">
            <a:xfrm>
              <a:off x="1959" y="2090"/>
              <a:ext cx="483" cy="64"/>
            </a:xfrm>
            <a:custGeom>
              <a:avLst/>
              <a:gdLst>
                <a:gd name="T0" fmla="*/ 0 w 604"/>
                <a:gd name="T1" fmla="*/ 2 h 80"/>
                <a:gd name="T2" fmla="*/ 2 w 604"/>
                <a:gd name="T3" fmla="*/ 2 h 80"/>
                <a:gd name="T4" fmla="*/ 2 w 604"/>
                <a:gd name="T5" fmla="*/ 2 h 80"/>
                <a:gd name="T6" fmla="*/ 2 w 604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4"/>
                <a:gd name="T13" fmla="*/ 0 h 80"/>
                <a:gd name="T14" fmla="*/ 604 w 604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4" h="80">
                  <a:moveTo>
                    <a:pt x="0" y="80"/>
                  </a:moveTo>
                  <a:lnTo>
                    <a:pt x="104" y="52"/>
                  </a:lnTo>
                  <a:lnTo>
                    <a:pt x="212" y="36"/>
                  </a:lnTo>
                  <a:lnTo>
                    <a:pt x="604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Freeform 101"/>
            <p:cNvSpPr/>
            <p:nvPr/>
          </p:nvSpPr>
          <p:spPr bwMode="auto">
            <a:xfrm>
              <a:off x="1933" y="2284"/>
              <a:ext cx="515" cy="20"/>
            </a:xfrm>
            <a:custGeom>
              <a:avLst/>
              <a:gdLst>
                <a:gd name="T0" fmla="*/ 0 w 560"/>
                <a:gd name="T1" fmla="*/ 20 h 20"/>
                <a:gd name="T2" fmla="*/ 15 w 560"/>
                <a:gd name="T3" fmla="*/ 0 h 20"/>
                <a:gd name="T4" fmla="*/ 0 60000 65536"/>
                <a:gd name="T5" fmla="*/ 0 60000 65536"/>
                <a:gd name="T6" fmla="*/ 0 w 560"/>
                <a:gd name="T7" fmla="*/ 0 h 20"/>
                <a:gd name="T8" fmla="*/ 560 w 560"/>
                <a:gd name="T9" fmla="*/ 20 h 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0" h="20">
                  <a:moveTo>
                    <a:pt x="0" y="20"/>
                  </a:moveTo>
                  <a:lnTo>
                    <a:pt x="56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Freeform 102"/>
            <p:cNvSpPr/>
            <p:nvPr/>
          </p:nvSpPr>
          <p:spPr bwMode="auto">
            <a:xfrm>
              <a:off x="1843" y="2433"/>
              <a:ext cx="624" cy="48"/>
            </a:xfrm>
            <a:custGeom>
              <a:avLst/>
              <a:gdLst>
                <a:gd name="T0" fmla="*/ 0 w 712"/>
                <a:gd name="T1" fmla="*/ 0 h 36"/>
                <a:gd name="T2" fmla="*/ 4 w 712"/>
                <a:gd name="T3" fmla="*/ 3666460 h 36"/>
                <a:gd name="T4" fmla="*/ 4 w 712"/>
                <a:gd name="T5" fmla="*/ 6518151 h 36"/>
                <a:gd name="T6" fmla="*/ 4 w 712"/>
                <a:gd name="T7" fmla="*/ 7557705 h 36"/>
                <a:gd name="T8" fmla="*/ 4 w 712"/>
                <a:gd name="T9" fmla="*/ 8428884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2"/>
                <a:gd name="T16" fmla="*/ 0 h 36"/>
                <a:gd name="T17" fmla="*/ 712 w 7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2" h="36">
                  <a:moveTo>
                    <a:pt x="0" y="0"/>
                  </a:moveTo>
                  <a:lnTo>
                    <a:pt x="136" y="16"/>
                  </a:lnTo>
                  <a:lnTo>
                    <a:pt x="284" y="28"/>
                  </a:lnTo>
                  <a:lnTo>
                    <a:pt x="428" y="32"/>
                  </a:lnTo>
                  <a:lnTo>
                    <a:pt x="712" y="36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Oval 103"/>
            <p:cNvSpPr>
              <a:spLocks noChangeArrowheads="1"/>
            </p:cNvSpPr>
            <p:nvPr/>
          </p:nvSpPr>
          <p:spPr bwMode="auto">
            <a:xfrm>
              <a:off x="1791" y="1979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4" name="Oval 104"/>
            <p:cNvSpPr>
              <a:spLocks noChangeArrowheads="1"/>
            </p:cNvSpPr>
            <p:nvPr/>
          </p:nvSpPr>
          <p:spPr bwMode="auto">
            <a:xfrm>
              <a:off x="1933" y="2115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5" name="Oval 105"/>
            <p:cNvSpPr>
              <a:spLocks noChangeArrowheads="1"/>
            </p:cNvSpPr>
            <p:nvPr/>
          </p:nvSpPr>
          <p:spPr bwMode="auto">
            <a:xfrm>
              <a:off x="1888" y="2264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16" name="Oval 106"/>
            <p:cNvSpPr>
              <a:spLocks noChangeArrowheads="1"/>
            </p:cNvSpPr>
            <p:nvPr/>
          </p:nvSpPr>
          <p:spPr bwMode="auto">
            <a:xfrm>
              <a:off x="1830" y="2407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3099" name="AutoShape 107"/>
          <p:cNvSpPr>
            <a:spLocks noChangeArrowheads="1"/>
          </p:cNvSpPr>
          <p:nvPr/>
        </p:nvSpPr>
        <p:spPr bwMode="auto">
          <a:xfrm>
            <a:off x="2411413" y="4868863"/>
            <a:ext cx="1223962" cy="414337"/>
          </a:xfrm>
          <a:prstGeom prst="wedgeEllipseCallout">
            <a:avLst>
              <a:gd name="adj1" fmla="val -21338"/>
              <a:gd name="adj2" fmla="val -256130"/>
            </a:avLst>
          </a:prstGeom>
          <a:noFill/>
          <a:ln w="41275">
            <a:solidFill>
              <a:srgbClr val="00CC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</a:rPr>
              <a:t>V</a:t>
            </a:r>
            <a:r>
              <a:rPr lang="zh-CN" altLang="zh-CN" sz="2400">
                <a:solidFill>
                  <a:srgbClr val="0000FF"/>
                </a:solidFill>
              </a:rPr>
              <a:t>=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13100" name="AutoShape 108"/>
          <p:cNvSpPr>
            <a:spLocks noChangeArrowheads="1"/>
          </p:cNvSpPr>
          <p:nvPr/>
        </p:nvSpPr>
        <p:spPr bwMode="auto">
          <a:xfrm>
            <a:off x="900113" y="4797425"/>
            <a:ext cx="1223962" cy="414338"/>
          </a:xfrm>
          <a:prstGeom prst="wedgeEllipseCallout">
            <a:avLst>
              <a:gd name="adj1" fmla="val 53111"/>
              <a:gd name="adj2" fmla="val -279500"/>
            </a:avLst>
          </a:prstGeom>
          <a:noFill/>
          <a:ln w="41275">
            <a:solidFill>
              <a:srgbClr val="00CC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</a:rPr>
              <a:t>V</a:t>
            </a:r>
            <a:r>
              <a:rPr lang="zh-CN" altLang="zh-CN" sz="2400">
                <a:solidFill>
                  <a:srgbClr val="0000FF"/>
                </a:solidFill>
              </a:rPr>
              <a:t>=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4" name="Group 109"/>
          <p:cNvGrpSpPr/>
          <p:nvPr/>
        </p:nvGrpSpPr>
        <p:grpSpPr bwMode="auto">
          <a:xfrm>
            <a:off x="2987675" y="3789363"/>
            <a:ext cx="457200" cy="457200"/>
            <a:chOff x="1248" y="1968"/>
            <a:chExt cx="240" cy="192"/>
          </a:xfrm>
        </p:grpSpPr>
        <p:sp>
          <p:nvSpPr>
            <p:cNvPr id="24591" name="Line 110"/>
            <p:cNvSpPr>
              <a:spLocks noChangeShapeType="1"/>
            </p:cNvSpPr>
            <p:nvPr/>
          </p:nvSpPr>
          <p:spPr bwMode="auto">
            <a:xfrm>
              <a:off x="1248" y="1968"/>
              <a:ext cx="14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11"/>
            <p:cNvSpPr>
              <a:spLocks noChangeShapeType="1"/>
            </p:cNvSpPr>
            <p:nvPr/>
          </p:nvSpPr>
          <p:spPr bwMode="auto">
            <a:xfrm>
              <a:off x="1392" y="1968"/>
              <a:ext cx="0" cy="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12"/>
            <p:cNvSpPr>
              <a:spLocks noChangeShapeType="1"/>
            </p:cNvSpPr>
            <p:nvPr/>
          </p:nvSpPr>
          <p:spPr bwMode="auto">
            <a:xfrm>
              <a:off x="1296" y="2064"/>
              <a:ext cx="19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13"/>
            <p:cNvSpPr>
              <a:spLocks noChangeShapeType="1"/>
            </p:cNvSpPr>
            <p:nvPr/>
          </p:nvSpPr>
          <p:spPr bwMode="auto">
            <a:xfrm>
              <a:off x="1344" y="2112"/>
              <a:ext cx="9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14"/>
            <p:cNvSpPr>
              <a:spLocks noChangeShapeType="1"/>
            </p:cNvSpPr>
            <p:nvPr/>
          </p:nvSpPr>
          <p:spPr bwMode="auto">
            <a:xfrm>
              <a:off x="1344" y="2160"/>
              <a:ext cx="9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107" name="Text Box 115"/>
          <p:cNvSpPr txBox="1">
            <a:spLocks noChangeArrowheads="1"/>
          </p:cNvSpPr>
          <p:nvPr/>
        </p:nvSpPr>
        <p:spPr bwMode="auto">
          <a:xfrm>
            <a:off x="4787900" y="2205038"/>
            <a:ext cx="3352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ym typeface="Monotype Sorts" pitchFamily="2" charset="2"/>
              </a:rPr>
              <a:t>使空腔内的物体不受外电场的影响。</a:t>
            </a:r>
            <a:endParaRPr kumimoji="0" lang="zh-CN" altLang="en-US" sz="2800">
              <a:sym typeface="Monotype Sorts" pitchFamily="2" charset="2"/>
            </a:endParaRPr>
          </a:p>
        </p:txBody>
      </p:sp>
      <p:sp>
        <p:nvSpPr>
          <p:cNvPr id="213108" name="Text Box 116"/>
          <p:cNvSpPr txBox="1">
            <a:spLocks noChangeArrowheads="1"/>
          </p:cNvSpPr>
          <p:nvPr/>
        </p:nvSpPr>
        <p:spPr bwMode="auto">
          <a:xfrm>
            <a:off x="4895850" y="35734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电势？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213109" name="Text Box 117"/>
          <p:cNvSpPr txBox="1">
            <a:spLocks noChangeArrowheads="1"/>
          </p:cNvSpPr>
          <p:nvPr/>
        </p:nvSpPr>
        <p:spPr bwMode="auto">
          <a:xfrm>
            <a:off x="4859338" y="4292600"/>
            <a:ext cx="3529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ym typeface="Monotype Sorts" pitchFamily="2" charset="2"/>
              </a:rPr>
              <a:t>受外电场的影响</a:t>
            </a:r>
            <a:endParaRPr kumimoji="0" lang="zh-CN" altLang="en-US" sz="2800">
              <a:sym typeface="Monotype Sorts" pitchFamily="2" charset="2"/>
            </a:endParaRPr>
          </a:p>
        </p:txBody>
      </p:sp>
      <p:sp>
        <p:nvSpPr>
          <p:cNvPr id="213110" name="Text Box 118"/>
          <p:cNvSpPr txBox="1">
            <a:spLocks noChangeArrowheads="1"/>
          </p:cNvSpPr>
          <p:nvPr/>
        </p:nvSpPr>
        <p:spPr bwMode="auto">
          <a:xfrm>
            <a:off x="395288" y="5445125"/>
            <a:ext cx="8382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要维持空腔导体的电势不变，可把空腔导体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接地</a:t>
            </a:r>
            <a:r>
              <a:rPr kumimoji="0" lang="zh-CN" altLang="en-US" sz="2800"/>
              <a:t>。</a:t>
            </a:r>
            <a:endParaRPr kumimoji="0" lang="zh-CN" altLang="en-US" sz="28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71913" y="61563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FF0000"/>
                </a:solidFill>
              </a:rPr>
              <a:t>V</a:t>
            </a:r>
            <a:r>
              <a:rPr lang="zh-CN" altLang="zh-CN" i="1">
                <a:solidFill>
                  <a:srgbClr val="FF0000"/>
                </a:solidFill>
              </a:rPr>
              <a:t>=</a:t>
            </a:r>
            <a:r>
              <a:rPr lang="zh-CN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58419-BF83-473B-8E98-4046983DF104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88913" y="152400"/>
            <a:ext cx="8955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</a:rPr>
              <a:t>2</a:t>
            </a:r>
            <a:r>
              <a:rPr kumimoji="0" lang="zh-CN" altLang="en-US" sz="2800">
                <a:solidFill>
                  <a:srgbClr val="0000FF"/>
                </a:solidFill>
              </a:rPr>
              <a:t>、空腔导体消除空腔中的带电体对空腔外物体影响。</a:t>
            </a:r>
            <a:endParaRPr kumimoji="0" lang="zh-CN" altLang="en-US" sz="2800">
              <a:solidFill>
                <a:srgbClr val="003300"/>
              </a:solidFill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88913" y="1409700"/>
            <a:ext cx="5265737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外表面上的感应电荷被大地电荷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全部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中和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即外表面不带电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）。金属空腔是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零等势体。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88913" y="5105400"/>
            <a:ext cx="5130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腔内、腔内表面、腔外表面以及腔外电荷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在导体内产生的场强为零</a:t>
            </a:r>
            <a:r>
              <a:rPr kumimoji="0" lang="zh-CN" altLang="en-US" sz="2800">
                <a:solidFill>
                  <a:srgbClr val="0033CC"/>
                </a:solidFill>
              </a:rPr>
              <a:t>，</a:t>
            </a:r>
            <a:r>
              <a:rPr kumimoji="0" lang="zh-CN" altLang="en-US" sz="2800">
                <a:solidFill>
                  <a:srgbClr val="003300"/>
                </a:solidFill>
              </a:rPr>
              <a:t>金属空腔是零电势。</a:t>
            </a:r>
            <a:endParaRPr kumimoji="0" lang="zh-CN" altLang="en-US" sz="2800">
              <a:solidFill>
                <a:srgbClr val="003300"/>
              </a:solidFill>
            </a:endParaRPr>
          </a:p>
        </p:txBody>
      </p:sp>
      <p:grpSp>
        <p:nvGrpSpPr>
          <p:cNvPr id="2" name="Group 70"/>
          <p:cNvGrpSpPr/>
          <p:nvPr/>
        </p:nvGrpSpPr>
        <p:grpSpPr bwMode="auto">
          <a:xfrm>
            <a:off x="6324600" y="685800"/>
            <a:ext cx="1828800" cy="2139950"/>
            <a:chOff x="4080" y="576"/>
            <a:chExt cx="1152" cy="1348"/>
          </a:xfrm>
        </p:grpSpPr>
        <p:grpSp>
          <p:nvGrpSpPr>
            <p:cNvPr id="26674" name="Group 71"/>
            <p:cNvGrpSpPr/>
            <p:nvPr/>
          </p:nvGrpSpPr>
          <p:grpSpPr bwMode="auto">
            <a:xfrm>
              <a:off x="4080" y="576"/>
              <a:ext cx="1152" cy="1056"/>
              <a:chOff x="4080" y="576"/>
              <a:chExt cx="1152" cy="1056"/>
            </a:xfrm>
          </p:grpSpPr>
          <p:grpSp>
            <p:nvGrpSpPr>
              <p:cNvPr id="26682" name="Group 72"/>
              <p:cNvGrpSpPr/>
              <p:nvPr/>
            </p:nvGrpSpPr>
            <p:grpSpPr bwMode="auto">
              <a:xfrm>
                <a:off x="4080" y="576"/>
                <a:ext cx="1152" cy="1056"/>
                <a:chOff x="336" y="192"/>
                <a:chExt cx="912" cy="912"/>
              </a:xfrm>
            </p:grpSpPr>
            <p:sp>
              <p:nvSpPr>
                <p:cNvPr id="26690" name="Freeform 73"/>
                <p:cNvSpPr/>
                <p:nvPr/>
              </p:nvSpPr>
              <p:spPr bwMode="auto">
                <a:xfrm>
                  <a:off x="336" y="192"/>
                  <a:ext cx="912" cy="912"/>
                </a:xfrm>
                <a:custGeom>
                  <a:avLst/>
                  <a:gdLst>
                    <a:gd name="T0" fmla="*/ 2147483646 w 552"/>
                    <a:gd name="T1" fmla="*/ 2147483646 h 522"/>
                    <a:gd name="T2" fmla="*/ 2147483646 w 552"/>
                    <a:gd name="T3" fmla="*/ 2147483646 h 522"/>
                    <a:gd name="T4" fmla="*/ 2147483646 w 552"/>
                    <a:gd name="T5" fmla="*/ 2147483646 h 522"/>
                    <a:gd name="T6" fmla="*/ 2147483646 w 552"/>
                    <a:gd name="T7" fmla="*/ 2147483646 h 522"/>
                    <a:gd name="T8" fmla="*/ 2147483646 w 552"/>
                    <a:gd name="T9" fmla="*/ 2147483646 h 522"/>
                    <a:gd name="T10" fmla="*/ 2147483646 w 552"/>
                    <a:gd name="T11" fmla="*/ 2147483646 h 522"/>
                    <a:gd name="T12" fmla="*/ 2147483646 w 552"/>
                    <a:gd name="T13" fmla="*/ 2147483646 h 522"/>
                    <a:gd name="T14" fmla="*/ 2147483646 w 552"/>
                    <a:gd name="T15" fmla="*/ 2147483646 h 522"/>
                    <a:gd name="T16" fmla="*/ 2147483646 w 552"/>
                    <a:gd name="T17" fmla="*/ 2147483646 h 522"/>
                    <a:gd name="T18" fmla="*/ 2147483646 w 552"/>
                    <a:gd name="T19" fmla="*/ 2147483646 h 522"/>
                    <a:gd name="T20" fmla="*/ 2147483646 w 552"/>
                    <a:gd name="T21" fmla="*/ 2147483646 h 522"/>
                    <a:gd name="T22" fmla="*/ 2147483646 w 552"/>
                    <a:gd name="T23" fmla="*/ 2147483646 h 522"/>
                    <a:gd name="T24" fmla="*/ 2147483646 w 552"/>
                    <a:gd name="T25" fmla="*/ 2147483646 h 522"/>
                    <a:gd name="T26" fmla="*/ 2147483646 w 552"/>
                    <a:gd name="T27" fmla="*/ 2147483646 h 522"/>
                    <a:gd name="T28" fmla="*/ 2147483646 w 552"/>
                    <a:gd name="T29" fmla="*/ 2147483646 h 522"/>
                    <a:gd name="T30" fmla="*/ 2147483646 w 552"/>
                    <a:gd name="T31" fmla="*/ 2147483646 h 522"/>
                    <a:gd name="T32" fmla="*/ 2147483646 w 552"/>
                    <a:gd name="T33" fmla="*/ 2147483646 h 52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2"/>
                    <a:gd name="T52" fmla="*/ 0 h 522"/>
                    <a:gd name="T53" fmla="*/ 552 w 552"/>
                    <a:gd name="T54" fmla="*/ 522 h 52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2" h="522">
                      <a:moveTo>
                        <a:pt x="9" y="341"/>
                      </a:moveTo>
                      <a:cubicBezTo>
                        <a:pt x="19" y="249"/>
                        <a:pt x="37" y="191"/>
                        <a:pt x="114" y="137"/>
                      </a:cubicBezTo>
                      <a:cubicBezTo>
                        <a:pt x="134" y="83"/>
                        <a:pt x="104" y="143"/>
                        <a:pt x="171" y="105"/>
                      </a:cubicBezTo>
                      <a:cubicBezTo>
                        <a:pt x="178" y="101"/>
                        <a:pt x="174" y="87"/>
                        <a:pt x="180" y="81"/>
                      </a:cubicBezTo>
                      <a:cubicBezTo>
                        <a:pt x="196" y="65"/>
                        <a:pt x="217" y="54"/>
                        <a:pt x="236" y="40"/>
                      </a:cubicBezTo>
                      <a:cubicBezTo>
                        <a:pt x="268" y="17"/>
                        <a:pt x="312" y="20"/>
                        <a:pt x="350" y="7"/>
                      </a:cubicBezTo>
                      <a:cubicBezTo>
                        <a:pt x="369" y="8"/>
                        <a:pt x="465" y="0"/>
                        <a:pt x="497" y="32"/>
                      </a:cubicBezTo>
                      <a:cubicBezTo>
                        <a:pt x="511" y="46"/>
                        <a:pt x="516" y="67"/>
                        <a:pt x="529" y="81"/>
                      </a:cubicBezTo>
                      <a:cubicBezTo>
                        <a:pt x="524" y="186"/>
                        <a:pt x="552" y="245"/>
                        <a:pt x="489" y="308"/>
                      </a:cubicBezTo>
                      <a:cubicBezTo>
                        <a:pt x="471" y="366"/>
                        <a:pt x="498" y="300"/>
                        <a:pt x="448" y="349"/>
                      </a:cubicBezTo>
                      <a:cubicBezTo>
                        <a:pt x="442" y="355"/>
                        <a:pt x="447" y="369"/>
                        <a:pt x="440" y="373"/>
                      </a:cubicBezTo>
                      <a:cubicBezTo>
                        <a:pt x="426" y="381"/>
                        <a:pt x="407" y="378"/>
                        <a:pt x="391" y="381"/>
                      </a:cubicBezTo>
                      <a:cubicBezTo>
                        <a:pt x="380" y="415"/>
                        <a:pt x="367" y="420"/>
                        <a:pt x="334" y="430"/>
                      </a:cubicBezTo>
                      <a:cubicBezTo>
                        <a:pt x="299" y="467"/>
                        <a:pt x="340" y="429"/>
                        <a:pt x="293" y="455"/>
                      </a:cubicBezTo>
                      <a:cubicBezTo>
                        <a:pt x="226" y="492"/>
                        <a:pt x="220" y="501"/>
                        <a:pt x="139" y="512"/>
                      </a:cubicBezTo>
                      <a:cubicBezTo>
                        <a:pt x="11" y="502"/>
                        <a:pt x="62" y="522"/>
                        <a:pt x="17" y="455"/>
                      </a:cubicBezTo>
                      <a:cubicBezTo>
                        <a:pt x="0" y="402"/>
                        <a:pt x="9" y="439"/>
                        <a:pt x="9" y="341"/>
                      </a:cubicBezTo>
                      <a:close/>
                    </a:path>
                  </a:pathLst>
                </a:custGeom>
                <a:solidFill>
                  <a:srgbClr val="66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1" name="Freeform 74"/>
                <p:cNvSpPr/>
                <p:nvPr/>
              </p:nvSpPr>
              <p:spPr bwMode="auto">
                <a:xfrm rot="1727396">
                  <a:off x="554" y="367"/>
                  <a:ext cx="435" cy="587"/>
                </a:xfrm>
                <a:custGeom>
                  <a:avLst/>
                  <a:gdLst>
                    <a:gd name="T0" fmla="*/ 2 w 552"/>
                    <a:gd name="T1" fmla="*/ 152400 h 522"/>
                    <a:gd name="T2" fmla="*/ 2 w 552"/>
                    <a:gd name="T3" fmla="*/ 61126 h 522"/>
                    <a:gd name="T4" fmla="*/ 2 w 552"/>
                    <a:gd name="T5" fmla="*/ 47395 h 522"/>
                    <a:gd name="T6" fmla="*/ 2 w 552"/>
                    <a:gd name="T7" fmla="*/ 36125 h 522"/>
                    <a:gd name="T8" fmla="*/ 2 w 552"/>
                    <a:gd name="T9" fmla="*/ 17865 h 522"/>
                    <a:gd name="T10" fmla="*/ 2 w 552"/>
                    <a:gd name="T11" fmla="*/ 2992 h 522"/>
                    <a:gd name="T12" fmla="*/ 2 w 552"/>
                    <a:gd name="T13" fmla="*/ 14128 h 522"/>
                    <a:gd name="T14" fmla="*/ 2 w 552"/>
                    <a:gd name="T15" fmla="*/ 36125 h 522"/>
                    <a:gd name="T16" fmla="*/ 2 w 552"/>
                    <a:gd name="T17" fmla="*/ 137322 h 522"/>
                    <a:gd name="T18" fmla="*/ 2 w 552"/>
                    <a:gd name="T19" fmla="*/ 156006 h 522"/>
                    <a:gd name="T20" fmla="*/ 2 w 552"/>
                    <a:gd name="T21" fmla="*/ 166522 h 522"/>
                    <a:gd name="T22" fmla="*/ 2 w 552"/>
                    <a:gd name="T23" fmla="*/ 170008 h 522"/>
                    <a:gd name="T24" fmla="*/ 2 w 552"/>
                    <a:gd name="T25" fmla="*/ 192253 h 522"/>
                    <a:gd name="T26" fmla="*/ 2 w 552"/>
                    <a:gd name="T27" fmla="*/ 203698 h 522"/>
                    <a:gd name="T28" fmla="*/ 2 w 552"/>
                    <a:gd name="T29" fmla="*/ 229063 h 522"/>
                    <a:gd name="T30" fmla="*/ 2 w 552"/>
                    <a:gd name="T31" fmla="*/ 203698 h 522"/>
                    <a:gd name="T32" fmla="*/ 2 w 552"/>
                    <a:gd name="T33" fmla="*/ 152400 h 52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2"/>
                    <a:gd name="T52" fmla="*/ 0 h 522"/>
                    <a:gd name="T53" fmla="*/ 552 w 552"/>
                    <a:gd name="T54" fmla="*/ 522 h 52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2" h="522">
                      <a:moveTo>
                        <a:pt x="9" y="341"/>
                      </a:moveTo>
                      <a:cubicBezTo>
                        <a:pt x="19" y="249"/>
                        <a:pt x="37" y="191"/>
                        <a:pt x="114" y="137"/>
                      </a:cubicBezTo>
                      <a:cubicBezTo>
                        <a:pt x="134" y="83"/>
                        <a:pt x="104" y="143"/>
                        <a:pt x="171" y="105"/>
                      </a:cubicBezTo>
                      <a:cubicBezTo>
                        <a:pt x="178" y="101"/>
                        <a:pt x="174" y="87"/>
                        <a:pt x="180" y="81"/>
                      </a:cubicBezTo>
                      <a:cubicBezTo>
                        <a:pt x="196" y="65"/>
                        <a:pt x="217" y="54"/>
                        <a:pt x="236" y="40"/>
                      </a:cubicBezTo>
                      <a:cubicBezTo>
                        <a:pt x="268" y="17"/>
                        <a:pt x="312" y="20"/>
                        <a:pt x="350" y="7"/>
                      </a:cubicBezTo>
                      <a:cubicBezTo>
                        <a:pt x="369" y="8"/>
                        <a:pt x="465" y="0"/>
                        <a:pt x="497" y="32"/>
                      </a:cubicBezTo>
                      <a:cubicBezTo>
                        <a:pt x="511" y="46"/>
                        <a:pt x="516" y="67"/>
                        <a:pt x="529" y="81"/>
                      </a:cubicBezTo>
                      <a:cubicBezTo>
                        <a:pt x="524" y="186"/>
                        <a:pt x="552" y="245"/>
                        <a:pt x="489" y="308"/>
                      </a:cubicBezTo>
                      <a:cubicBezTo>
                        <a:pt x="471" y="366"/>
                        <a:pt x="498" y="300"/>
                        <a:pt x="448" y="349"/>
                      </a:cubicBezTo>
                      <a:cubicBezTo>
                        <a:pt x="442" y="355"/>
                        <a:pt x="447" y="369"/>
                        <a:pt x="440" y="373"/>
                      </a:cubicBezTo>
                      <a:cubicBezTo>
                        <a:pt x="426" y="381"/>
                        <a:pt x="407" y="378"/>
                        <a:pt x="391" y="381"/>
                      </a:cubicBezTo>
                      <a:cubicBezTo>
                        <a:pt x="380" y="415"/>
                        <a:pt x="367" y="420"/>
                        <a:pt x="334" y="430"/>
                      </a:cubicBezTo>
                      <a:cubicBezTo>
                        <a:pt x="299" y="467"/>
                        <a:pt x="340" y="429"/>
                        <a:pt x="293" y="455"/>
                      </a:cubicBezTo>
                      <a:cubicBezTo>
                        <a:pt x="226" y="492"/>
                        <a:pt x="220" y="501"/>
                        <a:pt x="139" y="512"/>
                      </a:cubicBezTo>
                      <a:cubicBezTo>
                        <a:pt x="11" y="502"/>
                        <a:pt x="62" y="522"/>
                        <a:pt x="17" y="455"/>
                      </a:cubicBezTo>
                      <a:cubicBezTo>
                        <a:pt x="0" y="402"/>
                        <a:pt x="9" y="439"/>
                        <a:pt x="9" y="3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83" name="Oval 75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48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4" name="Oval 76"/>
              <p:cNvSpPr>
                <a:spLocks noChangeArrowheads="1"/>
              </p:cNvSpPr>
              <p:nvPr/>
            </p:nvSpPr>
            <p:spPr bwMode="auto">
              <a:xfrm rot="343590">
                <a:off x="4836" y="1152"/>
                <a:ext cx="59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5" name="Oval 77"/>
              <p:cNvSpPr>
                <a:spLocks noChangeArrowheads="1"/>
              </p:cNvSpPr>
              <p:nvPr/>
            </p:nvSpPr>
            <p:spPr bwMode="auto">
              <a:xfrm>
                <a:off x="4656" y="840"/>
                <a:ext cx="77" cy="7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6" name="Line 78"/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192" cy="96"/>
              </a:xfrm>
              <a:prstGeom prst="line">
                <a:avLst/>
              </a:prstGeom>
              <a:noFill/>
              <a:ln w="41275">
                <a:solidFill>
                  <a:srgbClr val="339966"/>
                </a:solidFill>
                <a:round/>
                <a:tailEnd type="arrow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7" name="Freeform 79"/>
              <p:cNvSpPr/>
              <p:nvPr/>
            </p:nvSpPr>
            <p:spPr bwMode="auto">
              <a:xfrm flipH="1">
                <a:off x="4656" y="912"/>
                <a:ext cx="48" cy="192"/>
              </a:xfrm>
              <a:custGeom>
                <a:avLst/>
                <a:gdLst>
                  <a:gd name="T0" fmla="*/ 0 w 156"/>
                  <a:gd name="T1" fmla="*/ 2 h 237"/>
                  <a:gd name="T2" fmla="*/ 0 w 156"/>
                  <a:gd name="T3" fmla="*/ 0 h 237"/>
                  <a:gd name="T4" fmla="*/ 0 60000 65536"/>
                  <a:gd name="T5" fmla="*/ 0 60000 65536"/>
                  <a:gd name="T6" fmla="*/ 0 w 156"/>
                  <a:gd name="T7" fmla="*/ 0 h 237"/>
                  <a:gd name="T8" fmla="*/ 156 w 156"/>
                  <a:gd name="T9" fmla="*/ 237 h 2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237">
                    <a:moveTo>
                      <a:pt x="156" y="237"/>
                    </a:moveTo>
                    <a:lnTo>
                      <a:pt x="0" y="0"/>
                    </a:lnTo>
                  </a:path>
                </a:pathLst>
              </a:custGeom>
              <a:noFill/>
              <a:ln w="41275">
                <a:solidFill>
                  <a:srgbClr val="339966"/>
                </a:solidFill>
                <a:round/>
                <a:tailEnd type="arrow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8" name="Line 80"/>
              <p:cNvSpPr>
                <a:spLocks noChangeShapeType="1"/>
              </p:cNvSpPr>
              <p:nvPr/>
            </p:nvSpPr>
            <p:spPr bwMode="auto">
              <a:xfrm flipH="1">
                <a:off x="4320" y="1104"/>
                <a:ext cx="305" cy="144"/>
              </a:xfrm>
              <a:prstGeom prst="line">
                <a:avLst/>
              </a:prstGeom>
              <a:noFill/>
              <a:ln w="41275">
                <a:solidFill>
                  <a:srgbClr val="339966"/>
                </a:solidFill>
                <a:round/>
                <a:tailEnd type="arrow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9" name="Oval 81"/>
              <p:cNvSpPr>
                <a:spLocks noChangeArrowheads="1"/>
              </p:cNvSpPr>
              <p:nvPr/>
            </p:nvSpPr>
            <p:spPr bwMode="auto">
              <a:xfrm rot="5155951">
                <a:off x="4242" y="1218"/>
                <a:ext cx="95" cy="61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675" name="AutoShape 82"/>
            <p:cNvSpPr>
              <a:spLocks noChangeArrowheads="1"/>
            </p:cNvSpPr>
            <p:nvPr/>
          </p:nvSpPr>
          <p:spPr bwMode="auto">
            <a:xfrm>
              <a:off x="4416" y="1728"/>
              <a:ext cx="494" cy="196"/>
            </a:xfrm>
            <a:prstGeom prst="wedgeEllipseCallout">
              <a:avLst>
                <a:gd name="adj1" fmla="val -41903"/>
                <a:gd name="adj2" fmla="val -184694"/>
              </a:avLst>
            </a:prstGeom>
            <a:noFill/>
            <a:ln w="4127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3300"/>
                  </a:solidFill>
                </a:rPr>
                <a:t>V</a:t>
              </a:r>
              <a:r>
                <a:rPr lang="zh-CN" altLang="zh-CN" sz="2400" i="1">
                  <a:solidFill>
                    <a:srgbClr val="003300"/>
                  </a:solidFill>
                </a:rPr>
                <a:t>=</a:t>
              </a:r>
              <a:r>
                <a:rPr lang="zh-CN" altLang="zh-CN" sz="2400">
                  <a:solidFill>
                    <a:srgbClr val="003300"/>
                  </a:solidFill>
                </a:rPr>
                <a:t>0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  <p:grpSp>
          <p:nvGrpSpPr>
            <p:cNvPr id="26676" name="Group 83"/>
            <p:cNvGrpSpPr/>
            <p:nvPr/>
          </p:nvGrpSpPr>
          <p:grpSpPr bwMode="auto">
            <a:xfrm>
              <a:off x="4848" y="1392"/>
              <a:ext cx="288" cy="288"/>
              <a:chOff x="1248" y="1968"/>
              <a:chExt cx="240" cy="192"/>
            </a:xfrm>
          </p:grpSpPr>
          <p:sp>
            <p:nvSpPr>
              <p:cNvPr id="26677" name="Line 84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1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Line 85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Line 86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19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0" name="Line 8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9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Line 88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9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3385" name="Text Box 89"/>
          <p:cNvSpPr txBox="1">
            <a:spLocks noChangeArrowheads="1"/>
          </p:cNvSpPr>
          <p:nvPr/>
        </p:nvSpPr>
        <p:spPr bwMode="auto">
          <a:xfrm>
            <a:off x="188913" y="3033713"/>
            <a:ext cx="541655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方正舒体" panose="02010601030101010101" pitchFamily="2" charset="-122"/>
              </a:rPr>
              <a:t>②</a:t>
            </a: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空腔接地，腔外有带电体时</a:t>
            </a:r>
            <a:r>
              <a:rPr lang="en-US" altLang="zh-CN" sz="2800">
                <a:solidFill>
                  <a:srgbClr val="003300"/>
                </a:solidFill>
                <a:ea typeface="楷体_GB2312" pitchFamily="49" charset="-122"/>
              </a:rPr>
              <a:t>:</a:t>
            </a:r>
            <a:endParaRPr lang="en-US" altLang="zh-CN" sz="280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183386" name="Text Box 90"/>
          <p:cNvSpPr txBox="1">
            <a:spLocks noChangeArrowheads="1"/>
          </p:cNvSpPr>
          <p:nvPr/>
        </p:nvSpPr>
        <p:spPr bwMode="auto">
          <a:xfrm>
            <a:off x="198438" y="3663950"/>
            <a:ext cx="462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外表面上的感应电荷被大地电荷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部分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中和，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所带电量？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87" name="Text Box 91"/>
          <p:cNvSpPr txBox="1">
            <a:spLocks noChangeArrowheads="1"/>
          </p:cNvSpPr>
          <p:nvPr/>
        </p:nvSpPr>
        <p:spPr bwMode="auto">
          <a:xfrm>
            <a:off x="188913" y="4662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空腔满足静电平衡条件：</a:t>
            </a:r>
            <a:endParaRPr kumimoji="0" lang="zh-CN" altLang="en-US" sz="2800">
              <a:solidFill>
                <a:srgbClr val="00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3389" name="Text Box 93"/>
          <p:cNvSpPr txBox="1">
            <a:spLocks noChangeArrowheads="1"/>
          </p:cNvSpPr>
          <p:nvPr/>
        </p:nvSpPr>
        <p:spPr bwMode="auto">
          <a:xfrm>
            <a:off x="188913" y="787400"/>
            <a:ext cx="5711825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1"/>
                </a:solidFill>
                <a:ea typeface="方正舒体" panose="02010601030101010101" pitchFamily="2" charset="-122"/>
                <a:sym typeface="Wingdings 2" panose="05020102010507070707" pitchFamily="18" charset="2"/>
              </a:rPr>
              <a:t>①</a:t>
            </a: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空腔接地，腔外没有带电体时</a:t>
            </a:r>
            <a:r>
              <a:rPr lang="en-US" altLang="zh-CN" sz="2800">
                <a:solidFill>
                  <a:srgbClr val="003300"/>
                </a:solidFill>
                <a:ea typeface="楷体_GB2312" pitchFamily="49" charset="-122"/>
              </a:rPr>
              <a:t>:</a:t>
            </a:r>
            <a:endParaRPr lang="en-US" altLang="zh-CN" sz="2800">
              <a:solidFill>
                <a:srgbClr val="003300"/>
              </a:solidFill>
              <a:ea typeface="楷体_GB2312" pitchFamily="49" charset="-122"/>
            </a:endParaRPr>
          </a:p>
        </p:txBody>
      </p:sp>
      <p:grpSp>
        <p:nvGrpSpPr>
          <p:cNvPr id="6" name="Group 94"/>
          <p:cNvGrpSpPr/>
          <p:nvPr/>
        </p:nvGrpSpPr>
        <p:grpSpPr bwMode="auto">
          <a:xfrm>
            <a:off x="4932363" y="2997200"/>
            <a:ext cx="3930650" cy="2579688"/>
            <a:chOff x="3082" y="2053"/>
            <a:chExt cx="2476" cy="1625"/>
          </a:xfrm>
        </p:grpSpPr>
        <p:grpSp>
          <p:nvGrpSpPr>
            <p:cNvPr id="26640" name="Group 95"/>
            <p:cNvGrpSpPr/>
            <p:nvPr/>
          </p:nvGrpSpPr>
          <p:grpSpPr bwMode="auto">
            <a:xfrm rot="1671354">
              <a:off x="4105" y="2478"/>
              <a:ext cx="1087" cy="934"/>
              <a:chOff x="336" y="192"/>
              <a:chExt cx="912" cy="912"/>
            </a:xfrm>
          </p:grpSpPr>
          <p:sp>
            <p:nvSpPr>
              <p:cNvPr id="26672" name="Freeform 96"/>
              <p:cNvSpPr/>
              <p:nvPr/>
            </p:nvSpPr>
            <p:spPr bwMode="auto">
              <a:xfrm>
                <a:off x="336" y="192"/>
                <a:ext cx="912" cy="912"/>
              </a:xfrm>
              <a:custGeom>
                <a:avLst/>
                <a:gdLst>
                  <a:gd name="T0" fmla="*/ 2147483646 w 552"/>
                  <a:gd name="T1" fmla="*/ 2147483646 h 522"/>
                  <a:gd name="T2" fmla="*/ 2147483646 w 552"/>
                  <a:gd name="T3" fmla="*/ 2147483646 h 522"/>
                  <a:gd name="T4" fmla="*/ 2147483646 w 552"/>
                  <a:gd name="T5" fmla="*/ 2147483646 h 522"/>
                  <a:gd name="T6" fmla="*/ 2147483646 w 552"/>
                  <a:gd name="T7" fmla="*/ 2147483646 h 522"/>
                  <a:gd name="T8" fmla="*/ 2147483646 w 552"/>
                  <a:gd name="T9" fmla="*/ 2147483646 h 522"/>
                  <a:gd name="T10" fmla="*/ 2147483646 w 552"/>
                  <a:gd name="T11" fmla="*/ 2147483646 h 522"/>
                  <a:gd name="T12" fmla="*/ 2147483646 w 552"/>
                  <a:gd name="T13" fmla="*/ 2147483646 h 522"/>
                  <a:gd name="T14" fmla="*/ 2147483646 w 552"/>
                  <a:gd name="T15" fmla="*/ 2147483646 h 522"/>
                  <a:gd name="T16" fmla="*/ 2147483646 w 552"/>
                  <a:gd name="T17" fmla="*/ 2147483646 h 522"/>
                  <a:gd name="T18" fmla="*/ 2147483646 w 552"/>
                  <a:gd name="T19" fmla="*/ 2147483646 h 522"/>
                  <a:gd name="T20" fmla="*/ 2147483646 w 552"/>
                  <a:gd name="T21" fmla="*/ 2147483646 h 522"/>
                  <a:gd name="T22" fmla="*/ 2147483646 w 552"/>
                  <a:gd name="T23" fmla="*/ 2147483646 h 522"/>
                  <a:gd name="T24" fmla="*/ 2147483646 w 552"/>
                  <a:gd name="T25" fmla="*/ 2147483646 h 522"/>
                  <a:gd name="T26" fmla="*/ 2147483646 w 552"/>
                  <a:gd name="T27" fmla="*/ 2147483646 h 522"/>
                  <a:gd name="T28" fmla="*/ 2147483646 w 552"/>
                  <a:gd name="T29" fmla="*/ 2147483646 h 522"/>
                  <a:gd name="T30" fmla="*/ 2147483646 w 552"/>
                  <a:gd name="T31" fmla="*/ 2147483646 h 522"/>
                  <a:gd name="T32" fmla="*/ 2147483646 w 552"/>
                  <a:gd name="T33" fmla="*/ 2147483646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Freeform 97"/>
              <p:cNvSpPr/>
              <p:nvPr/>
            </p:nvSpPr>
            <p:spPr bwMode="auto">
              <a:xfrm rot="1727396">
                <a:off x="554" y="367"/>
                <a:ext cx="435" cy="587"/>
              </a:xfrm>
              <a:custGeom>
                <a:avLst/>
                <a:gdLst>
                  <a:gd name="T0" fmla="*/ 2 w 552"/>
                  <a:gd name="T1" fmla="*/ 152400 h 522"/>
                  <a:gd name="T2" fmla="*/ 2 w 552"/>
                  <a:gd name="T3" fmla="*/ 61126 h 522"/>
                  <a:gd name="T4" fmla="*/ 2 w 552"/>
                  <a:gd name="T5" fmla="*/ 47395 h 522"/>
                  <a:gd name="T6" fmla="*/ 2 w 552"/>
                  <a:gd name="T7" fmla="*/ 36125 h 522"/>
                  <a:gd name="T8" fmla="*/ 2 w 552"/>
                  <a:gd name="T9" fmla="*/ 17865 h 522"/>
                  <a:gd name="T10" fmla="*/ 2 w 552"/>
                  <a:gd name="T11" fmla="*/ 2992 h 522"/>
                  <a:gd name="T12" fmla="*/ 2 w 552"/>
                  <a:gd name="T13" fmla="*/ 14128 h 522"/>
                  <a:gd name="T14" fmla="*/ 2 w 552"/>
                  <a:gd name="T15" fmla="*/ 36125 h 522"/>
                  <a:gd name="T16" fmla="*/ 2 w 552"/>
                  <a:gd name="T17" fmla="*/ 137322 h 522"/>
                  <a:gd name="T18" fmla="*/ 2 w 552"/>
                  <a:gd name="T19" fmla="*/ 156006 h 522"/>
                  <a:gd name="T20" fmla="*/ 2 w 552"/>
                  <a:gd name="T21" fmla="*/ 166522 h 522"/>
                  <a:gd name="T22" fmla="*/ 2 w 552"/>
                  <a:gd name="T23" fmla="*/ 170008 h 522"/>
                  <a:gd name="T24" fmla="*/ 2 w 552"/>
                  <a:gd name="T25" fmla="*/ 192253 h 522"/>
                  <a:gd name="T26" fmla="*/ 2 w 552"/>
                  <a:gd name="T27" fmla="*/ 203698 h 522"/>
                  <a:gd name="T28" fmla="*/ 2 w 552"/>
                  <a:gd name="T29" fmla="*/ 229063 h 522"/>
                  <a:gd name="T30" fmla="*/ 2 w 552"/>
                  <a:gd name="T31" fmla="*/ 203698 h 522"/>
                  <a:gd name="T32" fmla="*/ 2 w 552"/>
                  <a:gd name="T33" fmla="*/ 152400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1" name="Oval 98"/>
            <p:cNvSpPr>
              <a:spLocks noChangeArrowheads="1"/>
            </p:cNvSpPr>
            <p:nvPr/>
          </p:nvSpPr>
          <p:spPr bwMode="auto">
            <a:xfrm>
              <a:off x="4008" y="3087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2" name="Oval 99"/>
            <p:cNvSpPr>
              <a:spLocks noChangeArrowheads="1"/>
            </p:cNvSpPr>
            <p:nvPr/>
          </p:nvSpPr>
          <p:spPr bwMode="auto">
            <a:xfrm>
              <a:off x="4002" y="2945"/>
              <a:ext cx="75" cy="77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3" name="Oval 100"/>
            <p:cNvSpPr>
              <a:spLocks noChangeArrowheads="1"/>
            </p:cNvSpPr>
            <p:nvPr/>
          </p:nvSpPr>
          <p:spPr bwMode="auto">
            <a:xfrm>
              <a:off x="4066" y="2802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4" name="Freeform 101"/>
            <p:cNvSpPr/>
            <p:nvPr/>
          </p:nvSpPr>
          <p:spPr bwMode="auto">
            <a:xfrm>
              <a:off x="3625" y="2915"/>
              <a:ext cx="390" cy="204"/>
            </a:xfrm>
            <a:custGeom>
              <a:avLst/>
              <a:gdLst>
                <a:gd name="T0" fmla="*/ 0 w 488"/>
                <a:gd name="T1" fmla="*/ 0 h 226"/>
                <a:gd name="T2" fmla="*/ 2 w 488"/>
                <a:gd name="T3" fmla="*/ 5 h 226"/>
                <a:gd name="T4" fmla="*/ 2 w 488"/>
                <a:gd name="T5" fmla="*/ 5 h 226"/>
                <a:gd name="T6" fmla="*/ 0 60000 65536"/>
                <a:gd name="T7" fmla="*/ 0 60000 65536"/>
                <a:gd name="T8" fmla="*/ 0 60000 65536"/>
                <a:gd name="T9" fmla="*/ 0 w 488"/>
                <a:gd name="T10" fmla="*/ 0 h 226"/>
                <a:gd name="T11" fmla="*/ 488 w 488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226">
                  <a:moveTo>
                    <a:pt x="0" y="0"/>
                  </a:moveTo>
                  <a:cubicBezTo>
                    <a:pt x="36" y="32"/>
                    <a:pt x="135" y="148"/>
                    <a:pt x="216" y="184"/>
                  </a:cubicBezTo>
                  <a:cubicBezTo>
                    <a:pt x="296" y="216"/>
                    <a:pt x="427" y="226"/>
                    <a:pt x="488" y="215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Freeform 102"/>
            <p:cNvSpPr/>
            <p:nvPr/>
          </p:nvSpPr>
          <p:spPr bwMode="auto">
            <a:xfrm>
              <a:off x="3633" y="2671"/>
              <a:ext cx="537" cy="68"/>
            </a:xfrm>
            <a:custGeom>
              <a:avLst/>
              <a:gdLst>
                <a:gd name="T0" fmla="*/ 0 w 551"/>
                <a:gd name="T1" fmla="*/ 1 h 96"/>
                <a:gd name="T2" fmla="*/ 72 w 551"/>
                <a:gd name="T3" fmla="*/ 1 h 96"/>
                <a:gd name="T4" fmla="*/ 144 w 551"/>
                <a:gd name="T5" fmla="*/ 1 h 96"/>
                <a:gd name="T6" fmla="*/ 0 60000 65536"/>
                <a:gd name="T7" fmla="*/ 0 60000 65536"/>
                <a:gd name="T8" fmla="*/ 0 60000 65536"/>
                <a:gd name="T9" fmla="*/ 0 w 551"/>
                <a:gd name="T10" fmla="*/ 0 h 96"/>
                <a:gd name="T11" fmla="*/ 551 w 55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1" h="96">
                  <a:moveTo>
                    <a:pt x="0" y="96"/>
                  </a:moveTo>
                  <a:cubicBezTo>
                    <a:pt x="45" y="81"/>
                    <a:pt x="192" y="0"/>
                    <a:pt x="272" y="8"/>
                  </a:cubicBezTo>
                  <a:cubicBezTo>
                    <a:pt x="352" y="16"/>
                    <a:pt x="500" y="47"/>
                    <a:pt x="551" y="5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Freeform 103"/>
            <p:cNvSpPr/>
            <p:nvPr/>
          </p:nvSpPr>
          <p:spPr bwMode="auto">
            <a:xfrm>
              <a:off x="3118" y="2878"/>
              <a:ext cx="357" cy="218"/>
            </a:xfrm>
            <a:custGeom>
              <a:avLst/>
              <a:gdLst>
                <a:gd name="T0" fmla="*/ 4 w 400"/>
                <a:gd name="T1" fmla="*/ 0 h 240"/>
                <a:gd name="T2" fmla="*/ 4 w 400"/>
                <a:gd name="T3" fmla="*/ 5 h 240"/>
                <a:gd name="T4" fmla="*/ 0 w 400"/>
                <a:gd name="T5" fmla="*/ 5 h 240"/>
                <a:gd name="T6" fmla="*/ 0 60000 65536"/>
                <a:gd name="T7" fmla="*/ 0 60000 65536"/>
                <a:gd name="T8" fmla="*/ 0 60000 65536"/>
                <a:gd name="T9" fmla="*/ 0 w 400"/>
                <a:gd name="T10" fmla="*/ 0 h 240"/>
                <a:gd name="T11" fmla="*/ 400 w 4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240">
                  <a:moveTo>
                    <a:pt x="400" y="0"/>
                  </a:moveTo>
                  <a:cubicBezTo>
                    <a:pt x="364" y="16"/>
                    <a:pt x="251" y="56"/>
                    <a:pt x="184" y="96"/>
                  </a:cubicBezTo>
                  <a:cubicBezTo>
                    <a:pt x="119" y="115"/>
                    <a:pt x="34" y="217"/>
                    <a:pt x="0" y="24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Freeform 104"/>
            <p:cNvSpPr/>
            <p:nvPr/>
          </p:nvSpPr>
          <p:spPr bwMode="auto">
            <a:xfrm>
              <a:off x="3669" y="2800"/>
              <a:ext cx="435" cy="39"/>
            </a:xfrm>
            <a:custGeom>
              <a:avLst/>
              <a:gdLst>
                <a:gd name="T0" fmla="*/ 0 w 360"/>
                <a:gd name="T1" fmla="*/ 0 h 43"/>
                <a:gd name="T2" fmla="*/ 6779184 w 360"/>
                <a:gd name="T3" fmla="*/ 5 h 43"/>
                <a:gd name="T4" fmla="*/ 0 60000 65536"/>
                <a:gd name="T5" fmla="*/ 0 60000 65536"/>
                <a:gd name="T6" fmla="*/ 0 w 360"/>
                <a:gd name="T7" fmla="*/ 0 h 43"/>
                <a:gd name="T8" fmla="*/ 360 w 360"/>
                <a:gd name="T9" fmla="*/ 43 h 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43">
                  <a:moveTo>
                    <a:pt x="0" y="0"/>
                  </a:moveTo>
                  <a:cubicBezTo>
                    <a:pt x="60" y="7"/>
                    <a:pt x="285" y="34"/>
                    <a:pt x="360" y="4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Freeform 105"/>
            <p:cNvSpPr/>
            <p:nvPr/>
          </p:nvSpPr>
          <p:spPr bwMode="auto">
            <a:xfrm>
              <a:off x="3082" y="2557"/>
              <a:ext cx="391" cy="227"/>
            </a:xfrm>
            <a:custGeom>
              <a:avLst/>
              <a:gdLst>
                <a:gd name="T0" fmla="*/ 4 w 438"/>
                <a:gd name="T1" fmla="*/ 5 h 251"/>
                <a:gd name="T2" fmla="*/ 4 w 438"/>
                <a:gd name="T3" fmla="*/ 5 h 251"/>
                <a:gd name="T4" fmla="*/ 0 w 438"/>
                <a:gd name="T5" fmla="*/ 0 h 251"/>
                <a:gd name="T6" fmla="*/ 0 60000 65536"/>
                <a:gd name="T7" fmla="*/ 0 60000 65536"/>
                <a:gd name="T8" fmla="*/ 0 60000 65536"/>
                <a:gd name="T9" fmla="*/ 0 w 438"/>
                <a:gd name="T10" fmla="*/ 0 h 251"/>
                <a:gd name="T11" fmla="*/ 438 w 438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251">
                  <a:moveTo>
                    <a:pt x="438" y="251"/>
                  </a:moveTo>
                  <a:cubicBezTo>
                    <a:pt x="416" y="234"/>
                    <a:pt x="377" y="188"/>
                    <a:pt x="304" y="147"/>
                  </a:cubicBezTo>
                  <a:cubicBezTo>
                    <a:pt x="247" y="110"/>
                    <a:pt x="49" y="46"/>
                    <a:pt x="0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Oval 106"/>
            <p:cNvSpPr>
              <a:spLocks noChangeArrowheads="1"/>
            </p:cNvSpPr>
            <p:nvPr/>
          </p:nvSpPr>
          <p:spPr bwMode="auto">
            <a:xfrm>
              <a:off x="5215" y="2868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0" name="Oval 107"/>
            <p:cNvSpPr>
              <a:spLocks noChangeArrowheads="1"/>
            </p:cNvSpPr>
            <p:nvPr/>
          </p:nvSpPr>
          <p:spPr bwMode="auto">
            <a:xfrm>
              <a:off x="5142" y="2650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1" name="Freeform 108"/>
            <p:cNvSpPr/>
            <p:nvPr/>
          </p:nvSpPr>
          <p:spPr bwMode="auto">
            <a:xfrm>
              <a:off x="5185" y="2563"/>
              <a:ext cx="300" cy="131"/>
            </a:xfrm>
            <a:custGeom>
              <a:avLst/>
              <a:gdLst>
                <a:gd name="T0" fmla="*/ 0 w 336"/>
                <a:gd name="T1" fmla="*/ 5 h 144"/>
                <a:gd name="T2" fmla="*/ 4 w 336"/>
                <a:gd name="T3" fmla="*/ 5 h 144"/>
                <a:gd name="T4" fmla="*/ 4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Freeform 109"/>
            <p:cNvSpPr/>
            <p:nvPr/>
          </p:nvSpPr>
          <p:spPr bwMode="auto">
            <a:xfrm flipV="1">
              <a:off x="5258" y="2912"/>
              <a:ext cx="300" cy="130"/>
            </a:xfrm>
            <a:custGeom>
              <a:avLst/>
              <a:gdLst>
                <a:gd name="T0" fmla="*/ 0 w 336"/>
                <a:gd name="T1" fmla="*/ 5 h 144"/>
                <a:gd name="T2" fmla="*/ 4 w 336"/>
                <a:gd name="T3" fmla="*/ 5 h 144"/>
                <a:gd name="T4" fmla="*/ 4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Freeform 110"/>
            <p:cNvSpPr/>
            <p:nvPr/>
          </p:nvSpPr>
          <p:spPr bwMode="auto">
            <a:xfrm flipV="1">
              <a:off x="3643" y="2858"/>
              <a:ext cx="390" cy="131"/>
            </a:xfrm>
            <a:custGeom>
              <a:avLst/>
              <a:gdLst>
                <a:gd name="T0" fmla="*/ 0 w 336"/>
                <a:gd name="T1" fmla="*/ 5 h 144"/>
                <a:gd name="T2" fmla="*/ 350984 w 336"/>
                <a:gd name="T3" fmla="*/ 5 h 144"/>
                <a:gd name="T4" fmla="*/ 781021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4" name="Object 2"/>
            <p:cNvGraphicFramePr>
              <a:graphicFrameLocks noChangeAspect="1"/>
            </p:cNvGraphicFramePr>
            <p:nvPr/>
          </p:nvGraphicFramePr>
          <p:xfrm>
            <a:off x="3445" y="2388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0" name="Equation" r:id="rId1" imgW="127000" imgH="165100" progId="Equation.DSMT4">
                    <p:embed/>
                  </p:oleObj>
                </mc:Choice>
                <mc:Fallback>
                  <p:oleObj name="Equation" r:id="rId1" imgW="127000" imgH="165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388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Oval 112"/>
            <p:cNvSpPr>
              <a:spLocks noChangeArrowheads="1"/>
            </p:cNvSpPr>
            <p:nvPr/>
          </p:nvSpPr>
          <p:spPr bwMode="auto">
            <a:xfrm>
              <a:off x="3444" y="2705"/>
              <a:ext cx="214" cy="218"/>
            </a:xfrm>
            <a:prstGeom prst="ellipse">
              <a:avLst/>
            </a:prstGeom>
            <a:gradFill rotWithShape="1">
              <a:gsLst>
                <a:gs pos="0">
                  <a:srgbClr val="FFF9F9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6656" name="Oval 113"/>
            <p:cNvSpPr>
              <a:spLocks noChangeArrowheads="1"/>
            </p:cNvSpPr>
            <p:nvPr/>
          </p:nvSpPr>
          <p:spPr bwMode="auto">
            <a:xfrm>
              <a:off x="4138" y="2679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657" name="Group 114"/>
            <p:cNvGrpSpPr/>
            <p:nvPr/>
          </p:nvGrpSpPr>
          <p:grpSpPr bwMode="auto">
            <a:xfrm>
              <a:off x="5055" y="3191"/>
              <a:ext cx="363" cy="487"/>
              <a:chOff x="4014" y="1525"/>
              <a:chExt cx="363" cy="487"/>
            </a:xfrm>
          </p:grpSpPr>
          <p:sp>
            <p:nvSpPr>
              <p:cNvPr id="26667" name="Line 115"/>
              <p:cNvSpPr>
                <a:spLocks noChangeShapeType="1"/>
              </p:cNvSpPr>
              <p:nvPr/>
            </p:nvSpPr>
            <p:spPr bwMode="auto">
              <a:xfrm>
                <a:off x="4014" y="1525"/>
                <a:ext cx="313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Line 116"/>
              <p:cNvSpPr>
                <a:spLocks noChangeShapeType="1"/>
              </p:cNvSpPr>
              <p:nvPr/>
            </p:nvSpPr>
            <p:spPr bwMode="auto">
              <a:xfrm>
                <a:off x="4205" y="1525"/>
                <a:ext cx="0" cy="365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Line 117"/>
              <p:cNvSpPr>
                <a:spLocks noChangeShapeType="1"/>
              </p:cNvSpPr>
              <p:nvPr/>
            </p:nvSpPr>
            <p:spPr bwMode="auto">
              <a:xfrm flipV="1">
                <a:off x="4066" y="1888"/>
                <a:ext cx="31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0" name="Line 118"/>
              <p:cNvSpPr>
                <a:spLocks noChangeShapeType="1"/>
              </p:cNvSpPr>
              <p:nvPr/>
            </p:nvSpPr>
            <p:spPr bwMode="auto">
              <a:xfrm>
                <a:off x="4164" y="1951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Line 119"/>
              <p:cNvSpPr>
                <a:spLocks noChangeShapeType="1"/>
              </p:cNvSpPr>
              <p:nvPr/>
            </p:nvSpPr>
            <p:spPr bwMode="auto">
              <a:xfrm>
                <a:off x="4199" y="2012"/>
                <a:ext cx="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8" name="Oval 120"/>
            <p:cNvSpPr>
              <a:spLocks noChangeArrowheads="1"/>
            </p:cNvSpPr>
            <p:nvPr/>
          </p:nvSpPr>
          <p:spPr bwMode="auto">
            <a:xfrm>
              <a:off x="4876" y="2976"/>
              <a:ext cx="98" cy="8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9" name="Oval 121"/>
            <p:cNvSpPr>
              <a:spLocks noChangeArrowheads="1"/>
            </p:cNvSpPr>
            <p:nvPr/>
          </p:nvSpPr>
          <p:spPr bwMode="auto">
            <a:xfrm>
              <a:off x="4649" y="2886"/>
              <a:ext cx="98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0" name="Oval 122"/>
            <p:cNvSpPr>
              <a:spLocks noChangeArrowheads="1"/>
            </p:cNvSpPr>
            <p:nvPr/>
          </p:nvSpPr>
          <p:spPr bwMode="auto">
            <a:xfrm>
              <a:off x="4301" y="2976"/>
              <a:ext cx="98" cy="8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1" name="Oval 123"/>
            <p:cNvSpPr>
              <a:spLocks noChangeArrowheads="1"/>
            </p:cNvSpPr>
            <p:nvPr/>
          </p:nvSpPr>
          <p:spPr bwMode="auto">
            <a:xfrm>
              <a:off x="4468" y="2704"/>
              <a:ext cx="98" cy="8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62" name="Line 124"/>
            <p:cNvSpPr>
              <a:spLocks noChangeShapeType="1"/>
            </p:cNvSpPr>
            <p:nvPr/>
          </p:nvSpPr>
          <p:spPr bwMode="auto">
            <a:xfrm rot="-1200000">
              <a:off x="4740" y="2931"/>
              <a:ext cx="136" cy="91"/>
            </a:xfrm>
            <a:prstGeom prst="line">
              <a:avLst/>
            </a:pr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Freeform 125"/>
            <p:cNvSpPr/>
            <p:nvPr/>
          </p:nvSpPr>
          <p:spPr bwMode="auto">
            <a:xfrm rot="-600000">
              <a:off x="4553" y="2763"/>
              <a:ext cx="96" cy="147"/>
            </a:xfrm>
            <a:custGeom>
              <a:avLst/>
              <a:gdLst>
                <a:gd name="T0" fmla="*/ 1 w 156"/>
                <a:gd name="T1" fmla="*/ 1 h 237"/>
                <a:gd name="T2" fmla="*/ 0 w 156"/>
                <a:gd name="T3" fmla="*/ 0 h 237"/>
                <a:gd name="T4" fmla="*/ 0 60000 65536"/>
                <a:gd name="T5" fmla="*/ 0 60000 65536"/>
                <a:gd name="T6" fmla="*/ 0 w 156"/>
                <a:gd name="T7" fmla="*/ 0 h 237"/>
                <a:gd name="T8" fmla="*/ 156 w 156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237">
                  <a:moveTo>
                    <a:pt x="156" y="237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126"/>
            <p:cNvSpPr>
              <a:spLocks noChangeShapeType="1"/>
            </p:cNvSpPr>
            <p:nvPr/>
          </p:nvSpPr>
          <p:spPr bwMode="auto">
            <a:xfrm flipH="1">
              <a:off x="4377" y="2931"/>
              <a:ext cx="272" cy="91"/>
            </a:xfrm>
            <a:prstGeom prst="line">
              <a:avLst/>
            </a:pr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AutoShape 127"/>
            <p:cNvSpPr>
              <a:spLocks noChangeArrowheads="1"/>
            </p:cNvSpPr>
            <p:nvPr/>
          </p:nvSpPr>
          <p:spPr bwMode="auto">
            <a:xfrm>
              <a:off x="4422" y="2053"/>
              <a:ext cx="480" cy="288"/>
            </a:xfrm>
            <a:prstGeom prst="wedgeEllipseCallout">
              <a:avLst>
                <a:gd name="adj1" fmla="val 8333"/>
                <a:gd name="adj2" fmla="val 227083"/>
              </a:avLst>
            </a:prstGeom>
            <a:solidFill>
              <a:srgbClr val="FFFFCC"/>
            </a:solidFill>
            <a:ln w="41275">
              <a:solidFill>
                <a:srgbClr val="FFCC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1"/>
                  </a:solidFill>
                </a:rPr>
                <a:t>q</a:t>
              </a:r>
              <a:endParaRPr lang="en-US" altLang="zh-CN" sz="2400" i="1">
                <a:solidFill>
                  <a:schemeClr val="tx1"/>
                </a:solidFill>
              </a:endParaRPr>
            </a:p>
          </p:txBody>
        </p:sp>
        <p:sp>
          <p:nvSpPr>
            <p:cNvPr id="26666" name="AutoShape 128"/>
            <p:cNvSpPr>
              <a:spLocks noChangeArrowheads="1"/>
            </p:cNvSpPr>
            <p:nvPr/>
          </p:nvSpPr>
          <p:spPr bwMode="auto">
            <a:xfrm>
              <a:off x="4830" y="2205"/>
              <a:ext cx="480" cy="288"/>
            </a:xfrm>
            <a:prstGeom prst="wedgeEllipseCallout">
              <a:avLst>
                <a:gd name="adj1" fmla="val -41667"/>
                <a:gd name="adj2" fmla="val 125347"/>
              </a:avLst>
            </a:prstGeom>
            <a:solidFill>
              <a:srgbClr val="FFFFCC"/>
            </a:solidFill>
            <a:ln w="41275">
              <a:solidFill>
                <a:srgbClr val="00CC66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i="1">
                  <a:solidFill>
                    <a:schemeClr val="tx1"/>
                  </a:solidFill>
                </a:rPr>
                <a:t>–</a:t>
              </a:r>
              <a:r>
                <a:rPr lang="en-US" altLang="zh-CN" sz="2800" i="1">
                  <a:solidFill>
                    <a:schemeClr val="tx1"/>
                  </a:solidFill>
                </a:rPr>
                <a:t>q</a:t>
              </a:r>
              <a:endParaRPr lang="en-US" altLang="zh-CN" sz="2400" i="1">
                <a:solidFill>
                  <a:schemeClr val="tx1"/>
                </a:solidFill>
              </a:endParaRPr>
            </a:p>
          </p:txBody>
        </p:sp>
      </p:grpSp>
      <p:sp>
        <p:nvSpPr>
          <p:cNvPr id="183425" name="AutoShape 129"/>
          <p:cNvSpPr>
            <a:spLocks noChangeArrowheads="1"/>
          </p:cNvSpPr>
          <p:nvPr/>
        </p:nvSpPr>
        <p:spPr bwMode="auto">
          <a:xfrm>
            <a:off x="7235825" y="5734050"/>
            <a:ext cx="998538" cy="546100"/>
          </a:xfrm>
          <a:prstGeom prst="wedgeEllipseCallout">
            <a:avLst>
              <a:gd name="adj1" fmla="val -21384"/>
              <a:gd name="adj2" fmla="val -195060"/>
            </a:avLst>
          </a:prstGeom>
          <a:noFill/>
          <a:ln w="4127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3300"/>
                </a:solidFill>
              </a:rPr>
              <a:t>V</a:t>
            </a:r>
            <a:r>
              <a:rPr lang="zh-CN" altLang="zh-CN" sz="2400" i="1">
                <a:solidFill>
                  <a:srgbClr val="003300"/>
                </a:solidFill>
              </a:rPr>
              <a:t>=</a:t>
            </a:r>
            <a:r>
              <a:rPr lang="zh-CN" altLang="zh-CN" sz="2400">
                <a:solidFill>
                  <a:srgbClr val="003300"/>
                </a:solidFill>
              </a:rPr>
              <a:t>0</a:t>
            </a:r>
            <a:endParaRPr lang="en-US" altLang="zh-CN" sz="2400">
              <a:solidFill>
                <a:srgbClr val="0033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227763" y="5480050"/>
            <a:ext cx="914400" cy="571500"/>
            <a:chOff x="6227763" y="5480050"/>
            <a:chExt cx="914400" cy="571500"/>
          </a:xfrm>
        </p:grpSpPr>
        <p:sp>
          <p:nvSpPr>
            <p:cNvPr id="26638" name="AutoShape 130"/>
            <p:cNvSpPr>
              <a:spLocks noChangeArrowheads="1"/>
            </p:cNvSpPr>
            <p:nvPr/>
          </p:nvSpPr>
          <p:spPr bwMode="auto">
            <a:xfrm>
              <a:off x="6227763" y="5483224"/>
              <a:ext cx="914400" cy="523875"/>
            </a:xfrm>
            <a:prstGeom prst="wedgeEllipseCallout">
              <a:avLst>
                <a:gd name="adj1" fmla="val -19097"/>
                <a:gd name="adj2" fmla="val -202083"/>
              </a:avLst>
            </a:prstGeom>
            <a:solidFill>
              <a:srgbClr val="FFFFFF"/>
            </a:solidFill>
            <a:ln w="41275">
              <a:solidFill>
                <a:srgbClr val="FF99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40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26639" name="Object 2"/>
            <p:cNvGraphicFramePr>
              <a:graphicFrameLocks noChangeAspect="1"/>
            </p:cNvGraphicFramePr>
            <p:nvPr/>
          </p:nvGraphicFramePr>
          <p:xfrm>
            <a:off x="6446839" y="5480050"/>
            <a:ext cx="461963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1" name="Equation" r:id="rId3" imgW="165100" imgH="203200" progId="Equation.DSMT4">
                    <p:embed/>
                  </p:oleObj>
                </mc:Choice>
                <mc:Fallback>
                  <p:oleObj name="Equation" r:id="rId3" imgW="165100" imgH="20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6839" y="5480050"/>
                          <a:ext cx="461963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8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25"/>
                            </p:stCondLst>
                            <p:childTnLst>
                              <p:par>
                                <p:cTn id="5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2" grpId="0" autoUpdateAnimBg="0"/>
      <p:bldP spid="183385" grpId="0" animBg="1" autoUpdateAnimBg="0"/>
      <p:bldP spid="183386" grpId="0" autoUpdateAnimBg="0"/>
      <p:bldP spid="183387" grpId="0" autoUpdateAnimBg="0"/>
      <p:bldP spid="183389" grpId="0" animBg="1" autoUpdateAnimBg="0"/>
      <p:bldP spid="1834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6CF52-B02C-4A28-AB76-D874372AAA3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8675" name="Group 42"/>
          <p:cNvGrpSpPr/>
          <p:nvPr/>
        </p:nvGrpSpPr>
        <p:grpSpPr bwMode="auto">
          <a:xfrm>
            <a:off x="4787900" y="476250"/>
            <a:ext cx="3930650" cy="2751138"/>
            <a:chOff x="2880" y="1361"/>
            <a:chExt cx="2476" cy="1733"/>
          </a:xfrm>
        </p:grpSpPr>
        <p:grpSp>
          <p:nvGrpSpPr>
            <p:cNvPr id="28683" name="Group 5"/>
            <p:cNvGrpSpPr/>
            <p:nvPr/>
          </p:nvGrpSpPr>
          <p:grpSpPr bwMode="auto">
            <a:xfrm rot="1671354">
              <a:off x="3903" y="1451"/>
              <a:ext cx="1087" cy="934"/>
              <a:chOff x="336" y="192"/>
              <a:chExt cx="912" cy="912"/>
            </a:xfrm>
          </p:grpSpPr>
          <p:sp>
            <p:nvSpPr>
              <p:cNvPr id="28715" name="Freeform 6"/>
              <p:cNvSpPr/>
              <p:nvPr/>
            </p:nvSpPr>
            <p:spPr bwMode="auto">
              <a:xfrm>
                <a:off x="336" y="192"/>
                <a:ext cx="912" cy="912"/>
              </a:xfrm>
              <a:custGeom>
                <a:avLst/>
                <a:gdLst>
                  <a:gd name="T0" fmla="*/ 2147483646 w 552"/>
                  <a:gd name="T1" fmla="*/ 2147483646 h 522"/>
                  <a:gd name="T2" fmla="*/ 2147483646 w 552"/>
                  <a:gd name="T3" fmla="*/ 2147483646 h 522"/>
                  <a:gd name="T4" fmla="*/ 2147483646 w 552"/>
                  <a:gd name="T5" fmla="*/ 2147483646 h 522"/>
                  <a:gd name="T6" fmla="*/ 2147483646 w 552"/>
                  <a:gd name="T7" fmla="*/ 2147483646 h 522"/>
                  <a:gd name="T8" fmla="*/ 2147483646 w 552"/>
                  <a:gd name="T9" fmla="*/ 2147483646 h 522"/>
                  <a:gd name="T10" fmla="*/ 2147483646 w 552"/>
                  <a:gd name="T11" fmla="*/ 2147483646 h 522"/>
                  <a:gd name="T12" fmla="*/ 2147483646 w 552"/>
                  <a:gd name="T13" fmla="*/ 2147483646 h 522"/>
                  <a:gd name="T14" fmla="*/ 2147483646 w 552"/>
                  <a:gd name="T15" fmla="*/ 2147483646 h 522"/>
                  <a:gd name="T16" fmla="*/ 2147483646 w 552"/>
                  <a:gd name="T17" fmla="*/ 2147483646 h 522"/>
                  <a:gd name="T18" fmla="*/ 2147483646 w 552"/>
                  <a:gd name="T19" fmla="*/ 2147483646 h 522"/>
                  <a:gd name="T20" fmla="*/ 2147483646 w 552"/>
                  <a:gd name="T21" fmla="*/ 2147483646 h 522"/>
                  <a:gd name="T22" fmla="*/ 2147483646 w 552"/>
                  <a:gd name="T23" fmla="*/ 2147483646 h 522"/>
                  <a:gd name="T24" fmla="*/ 2147483646 w 552"/>
                  <a:gd name="T25" fmla="*/ 2147483646 h 522"/>
                  <a:gd name="T26" fmla="*/ 2147483646 w 552"/>
                  <a:gd name="T27" fmla="*/ 2147483646 h 522"/>
                  <a:gd name="T28" fmla="*/ 2147483646 w 552"/>
                  <a:gd name="T29" fmla="*/ 2147483646 h 522"/>
                  <a:gd name="T30" fmla="*/ 2147483646 w 552"/>
                  <a:gd name="T31" fmla="*/ 2147483646 h 522"/>
                  <a:gd name="T32" fmla="*/ 2147483646 w 552"/>
                  <a:gd name="T33" fmla="*/ 2147483646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Freeform 7"/>
              <p:cNvSpPr/>
              <p:nvPr/>
            </p:nvSpPr>
            <p:spPr bwMode="auto">
              <a:xfrm rot="1727396">
                <a:off x="554" y="367"/>
                <a:ext cx="435" cy="587"/>
              </a:xfrm>
              <a:custGeom>
                <a:avLst/>
                <a:gdLst>
                  <a:gd name="T0" fmla="*/ 2 w 552"/>
                  <a:gd name="T1" fmla="*/ 152400 h 522"/>
                  <a:gd name="T2" fmla="*/ 2 w 552"/>
                  <a:gd name="T3" fmla="*/ 61126 h 522"/>
                  <a:gd name="T4" fmla="*/ 2 w 552"/>
                  <a:gd name="T5" fmla="*/ 47395 h 522"/>
                  <a:gd name="T6" fmla="*/ 2 w 552"/>
                  <a:gd name="T7" fmla="*/ 36125 h 522"/>
                  <a:gd name="T8" fmla="*/ 2 w 552"/>
                  <a:gd name="T9" fmla="*/ 17865 h 522"/>
                  <a:gd name="T10" fmla="*/ 2 w 552"/>
                  <a:gd name="T11" fmla="*/ 2992 h 522"/>
                  <a:gd name="T12" fmla="*/ 2 w 552"/>
                  <a:gd name="T13" fmla="*/ 14128 h 522"/>
                  <a:gd name="T14" fmla="*/ 2 w 552"/>
                  <a:gd name="T15" fmla="*/ 36125 h 522"/>
                  <a:gd name="T16" fmla="*/ 2 w 552"/>
                  <a:gd name="T17" fmla="*/ 137322 h 522"/>
                  <a:gd name="T18" fmla="*/ 2 w 552"/>
                  <a:gd name="T19" fmla="*/ 156006 h 522"/>
                  <a:gd name="T20" fmla="*/ 2 w 552"/>
                  <a:gd name="T21" fmla="*/ 166522 h 522"/>
                  <a:gd name="T22" fmla="*/ 2 w 552"/>
                  <a:gd name="T23" fmla="*/ 170008 h 522"/>
                  <a:gd name="T24" fmla="*/ 2 w 552"/>
                  <a:gd name="T25" fmla="*/ 192253 h 522"/>
                  <a:gd name="T26" fmla="*/ 2 w 552"/>
                  <a:gd name="T27" fmla="*/ 203698 h 522"/>
                  <a:gd name="T28" fmla="*/ 2 w 552"/>
                  <a:gd name="T29" fmla="*/ 229063 h 522"/>
                  <a:gd name="T30" fmla="*/ 2 w 552"/>
                  <a:gd name="T31" fmla="*/ 203698 h 522"/>
                  <a:gd name="T32" fmla="*/ 2 w 552"/>
                  <a:gd name="T33" fmla="*/ 152400 h 5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2"/>
                  <a:gd name="T52" fmla="*/ 0 h 522"/>
                  <a:gd name="T53" fmla="*/ 552 w 552"/>
                  <a:gd name="T54" fmla="*/ 522 h 5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2" h="522">
                    <a:moveTo>
                      <a:pt x="9" y="341"/>
                    </a:moveTo>
                    <a:cubicBezTo>
                      <a:pt x="19" y="249"/>
                      <a:pt x="37" y="191"/>
                      <a:pt x="114" y="137"/>
                    </a:cubicBezTo>
                    <a:cubicBezTo>
                      <a:pt x="134" y="83"/>
                      <a:pt x="104" y="143"/>
                      <a:pt x="171" y="105"/>
                    </a:cubicBezTo>
                    <a:cubicBezTo>
                      <a:pt x="178" y="101"/>
                      <a:pt x="174" y="87"/>
                      <a:pt x="180" y="81"/>
                    </a:cubicBezTo>
                    <a:cubicBezTo>
                      <a:pt x="196" y="65"/>
                      <a:pt x="217" y="54"/>
                      <a:pt x="236" y="40"/>
                    </a:cubicBezTo>
                    <a:cubicBezTo>
                      <a:pt x="268" y="17"/>
                      <a:pt x="312" y="20"/>
                      <a:pt x="350" y="7"/>
                    </a:cubicBezTo>
                    <a:cubicBezTo>
                      <a:pt x="369" y="8"/>
                      <a:pt x="465" y="0"/>
                      <a:pt x="497" y="32"/>
                    </a:cubicBezTo>
                    <a:cubicBezTo>
                      <a:pt x="511" y="46"/>
                      <a:pt x="516" y="67"/>
                      <a:pt x="529" y="81"/>
                    </a:cubicBezTo>
                    <a:cubicBezTo>
                      <a:pt x="524" y="186"/>
                      <a:pt x="552" y="245"/>
                      <a:pt x="489" y="308"/>
                    </a:cubicBezTo>
                    <a:cubicBezTo>
                      <a:pt x="471" y="366"/>
                      <a:pt x="498" y="300"/>
                      <a:pt x="448" y="349"/>
                    </a:cubicBezTo>
                    <a:cubicBezTo>
                      <a:pt x="442" y="355"/>
                      <a:pt x="447" y="369"/>
                      <a:pt x="440" y="373"/>
                    </a:cubicBezTo>
                    <a:cubicBezTo>
                      <a:pt x="426" y="381"/>
                      <a:pt x="407" y="378"/>
                      <a:pt x="391" y="381"/>
                    </a:cubicBezTo>
                    <a:cubicBezTo>
                      <a:pt x="380" y="415"/>
                      <a:pt x="367" y="420"/>
                      <a:pt x="334" y="430"/>
                    </a:cubicBezTo>
                    <a:cubicBezTo>
                      <a:pt x="299" y="467"/>
                      <a:pt x="340" y="429"/>
                      <a:pt x="293" y="455"/>
                    </a:cubicBezTo>
                    <a:cubicBezTo>
                      <a:pt x="226" y="492"/>
                      <a:pt x="220" y="501"/>
                      <a:pt x="139" y="512"/>
                    </a:cubicBezTo>
                    <a:cubicBezTo>
                      <a:pt x="11" y="502"/>
                      <a:pt x="62" y="522"/>
                      <a:pt x="17" y="455"/>
                    </a:cubicBezTo>
                    <a:cubicBezTo>
                      <a:pt x="0" y="402"/>
                      <a:pt x="9" y="439"/>
                      <a:pt x="9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4" name="Oval 8"/>
            <p:cNvSpPr>
              <a:spLocks noChangeArrowheads="1"/>
            </p:cNvSpPr>
            <p:nvPr/>
          </p:nvSpPr>
          <p:spPr bwMode="auto">
            <a:xfrm>
              <a:off x="3806" y="2060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5" name="Oval 9"/>
            <p:cNvSpPr>
              <a:spLocks noChangeArrowheads="1"/>
            </p:cNvSpPr>
            <p:nvPr/>
          </p:nvSpPr>
          <p:spPr bwMode="auto">
            <a:xfrm>
              <a:off x="3800" y="1918"/>
              <a:ext cx="75" cy="77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6" name="Oval 10"/>
            <p:cNvSpPr>
              <a:spLocks noChangeArrowheads="1"/>
            </p:cNvSpPr>
            <p:nvPr/>
          </p:nvSpPr>
          <p:spPr bwMode="auto">
            <a:xfrm>
              <a:off x="3864" y="1775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7" name="Freeform 11"/>
            <p:cNvSpPr/>
            <p:nvPr/>
          </p:nvSpPr>
          <p:spPr bwMode="auto">
            <a:xfrm>
              <a:off x="3423" y="1888"/>
              <a:ext cx="390" cy="204"/>
            </a:xfrm>
            <a:custGeom>
              <a:avLst/>
              <a:gdLst>
                <a:gd name="T0" fmla="*/ 0 w 488"/>
                <a:gd name="T1" fmla="*/ 0 h 226"/>
                <a:gd name="T2" fmla="*/ 2 w 488"/>
                <a:gd name="T3" fmla="*/ 5 h 226"/>
                <a:gd name="T4" fmla="*/ 2 w 488"/>
                <a:gd name="T5" fmla="*/ 5 h 226"/>
                <a:gd name="T6" fmla="*/ 0 60000 65536"/>
                <a:gd name="T7" fmla="*/ 0 60000 65536"/>
                <a:gd name="T8" fmla="*/ 0 60000 65536"/>
                <a:gd name="T9" fmla="*/ 0 w 488"/>
                <a:gd name="T10" fmla="*/ 0 h 226"/>
                <a:gd name="T11" fmla="*/ 488 w 488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226">
                  <a:moveTo>
                    <a:pt x="0" y="0"/>
                  </a:moveTo>
                  <a:cubicBezTo>
                    <a:pt x="36" y="32"/>
                    <a:pt x="135" y="148"/>
                    <a:pt x="216" y="184"/>
                  </a:cubicBezTo>
                  <a:cubicBezTo>
                    <a:pt x="296" y="216"/>
                    <a:pt x="427" y="226"/>
                    <a:pt x="488" y="215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Freeform 12"/>
            <p:cNvSpPr/>
            <p:nvPr/>
          </p:nvSpPr>
          <p:spPr bwMode="auto">
            <a:xfrm>
              <a:off x="3431" y="1644"/>
              <a:ext cx="537" cy="68"/>
            </a:xfrm>
            <a:custGeom>
              <a:avLst/>
              <a:gdLst>
                <a:gd name="T0" fmla="*/ 0 w 551"/>
                <a:gd name="T1" fmla="*/ 1 h 96"/>
                <a:gd name="T2" fmla="*/ 72 w 551"/>
                <a:gd name="T3" fmla="*/ 1 h 96"/>
                <a:gd name="T4" fmla="*/ 144 w 551"/>
                <a:gd name="T5" fmla="*/ 1 h 96"/>
                <a:gd name="T6" fmla="*/ 0 60000 65536"/>
                <a:gd name="T7" fmla="*/ 0 60000 65536"/>
                <a:gd name="T8" fmla="*/ 0 60000 65536"/>
                <a:gd name="T9" fmla="*/ 0 w 551"/>
                <a:gd name="T10" fmla="*/ 0 h 96"/>
                <a:gd name="T11" fmla="*/ 551 w 55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1" h="96">
                  <a:moveTo>
                    <a:pt x="0" y="96"/>
                  </a:moveTo>
                  <a:cubicBezTo>
                    <a:pt x="45" y="81"/>
                    <a:pt x="192" y="0"/>
                    <a:pt x="272" y="8"/>
                  </a:cubicBezTo>
                  <a:cubicBezTo>
                    <a:pt x="352" y="16"/>
                    <a:pt x="500" y="47"/>
                    <a:pt x="551" y="58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Freeform 13"/>
            <p:cNvSpPr/>
            <p:nvPr/>
          </p:nvSpPr>
          <p:spPr bwMode="auto">
            <a:xfrm>
              <a:off x="2916" y="1851"/>
              <a:ext cx="357" cy="218"/>
            </a:xfrm>
            <a:custGeom>
              <a:avLst/>
              <a:gdLst>
                <a:gd name="T0" fmla="*/ 4 w 400"/>
                <a:gd name="T1" fmla="*/ 0 h 240"/>
                <a:gd name="T2" fmla="*/ 4 w 400"/>
                <a:gd name="T3" fmla="*/ 5 h 240"/>
                <a:gd name="T4" fmla="*/ 0 w 400"/>
                <a:gd name="T5" fmla="*/ 5 h 240"/>
                <a:gd name="T6" fmla="*/ 0 60000 65536"/>
                <a:gd name="T7" fmla="*/ 0 60000 65536"/>
                <a:gd name="T8" fmla="*/ 0 60000 65536"/>
                <a:gd name="T9" fmla="*/ 0 w 400"/>
                <a:gd name="T10" fmla="*/ 0 h 240"/>
                <a:gd name="T11" fmla="*/ 400 w 4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240">
                  <a:moveTo>
                    <a:pt x="400" y="0"/>
                  </a:moveTo>
                  <a:cubicBezTo>
                    <a:pt x="364" y="16"/>
                    <a:pt x="251" y="56"/>
                    <a:pt x="184" y="96"/>
                  </a:cubicBezTo>
                  <a:cubicBezTo>
                    <a:pt x="119" y="115"/>
                    <a:pt x="34" y="217"/>
                    <a:pt x="0" y="24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Freeform 14"/>
            <p:cNvSpPr/>
            <p:nvPr/>
          </p:nvSpPr>
          <p:spPr bwMode="auto">
            <a:xfrm>
              <a:off x="3467" y="1773"/>
              <a:ext cx="435" cy="39"/>
            </a:xfrm>
            <a:custGeom>
              <a:avLst/>
              <a:gdLst>
                <a:gd name="T0" fmla="*/ 0 w 360"/>
                <a:gd name="T1" fmla="*/ 0 h 43"/>
                <a:gd name="T2" fmla="*/ 6779184 w 360"/>
                <a:gd name="T3" fmla="*/ 5 h 43"/>
                <a:gd name="T4" fmla="*/ 0 60000 65536"/>
                <a:gd name="T5" fmla="*/ 0 60000 65536"/>
                <a:gd name="T6" fmla="*/ 0 w 360"/>
                <a:gd name="T7" fmla="*/ 0 h 43"/>
                <a:gd name="T8" fmla="*/ 360 w 360"/>
                <a:gd name="T9" fmla="*/ 43 h 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43">
                  <a:moveTo>
                    <a:pt x="0" y="0"/>
                  </a:moveTo>
                  <a:cubicBezTo>
                    <a:pt x="60" y="7"/>
                    <a:pt x="285" y="34"/>
                    <a:pt x="360" y="4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Freeform 15"/>
            <p:cNvSpPr/>
            <p:nvPr/>
          </p:nvSpPr>
          <p:spPr bwMode="auto">
            <a:xfrm>
              <a:off x="2880" y="1530"/>
              <a:ext cx="391" cy="227"/>
            </a:xfrm>
            <a:custGeom>
              <a:avLst/>
              <a:gdLst>
                <a:gd name="T0" fmla="*/ 4 w 438"/>
                <a:gd name="T1" fmla="*/ 5 h 251"/>
                <a:gd name="T2" fmla="*/ 4 w 438"/>
                <a:gd name="T3" fmla="*/ 5 h 251"/>
                <a:gd name="T4" fmla="*/ 0 w 438"/>
                <a:gd name="T5" fmla="*/ 0 h 251"/>
                <a:gd name="T6" fmla="*/ 0 60000 65536"/>
                <a:gd name="T7" fmla="*/ 0 60000 65536"/>
                <a:gd name="T8" fmla="*/ 0 60000 65536"/>
                <a:gd name="T9" fmla="*/ 0 w 438"/>
                <a:gd name="T10" fmla="*/ 0 h 251"/>
                <a:gd name="T11" fmla="*/ 438 w 438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251">
                  <a:moveTo>
                    <a:pt x="438" y="251"/>
                  </a:moveTo>
                  <a:cubicBezTo>
                    <a:pt x="416" y="234"/>
                    <a:pt x="377" y="188"/>
                    <a:pt x="304" y="147"/>
                  </a:cubicBezTo>
                  <a:cubicBezTo>
                    <a:pt x="247" y="110"/>
                    <a:pt x="49" y="46"/>
                    <a:pt x="0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Oval 16"/>
            <p:cNvSpPr>
              <a:spLocks noChangeArrowheads="1"/>
            </p:cNvSpPr>
            <p:nvPr/>
          </p:nvSpPr>
          <p:spPr bwMode="auto">
            <a:xfrm>
              <a:off x="5013" y="1841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3" name="Oval 17"/>
            <p:cNvSpPr>
              <a:spLocks noChangeArrowheads="1"/>
            </p:cNvSpPr>
            <p:nvPr/>
          </p:nvSpPr>
          <p:spPr bwMode="auto">
            <a:xfrm>
              <a:off x="4940" y="1623"/>
              <a:ext cx="75" cy="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4" name="Freeform 18"/>
            <p:cNvSpPr/>
            <p:nvPr/>
          </p:nvSpPr>
          <p:spPr bwMode="auto">
            <a:xfrm>
              <a:off x="4983" y="1536"/>
              <a:ext cx="300" cy="131"/>
            </a:xfrm>
            <a:custGeom>
              <a:avLst/>
              <a:gdLst>
                <a:gd name="T0" fmla="*/ 0 w 336"/>
                <a:gd name="T1" fmla="*/ 5 h 144"/>
                <a:gd name="T2" fmla="*/ 4 w 336"/>
                <a:gd name="T3" fmla="*/ 5 h 144"/>
                <a:gd name="T4" fmla="*/ 4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Freeform 19"/>
            <p:cNvSpPr/>
            <p:nvPr/>
          </p:nvSpPr>
          <p:spPr bwMode="auto">
            <a:xfrm flipV="1">
              <a:off x="5056" y="1885"/>
              <a:ext cx="300" cy="130"/>
            </a:xfrm>
            <a:custGeom>
              <a:avLst/>
              <a:gdLst>
                <a:gd name="T0" fmla="*/ 0 w 336"/>
                <a:gd name="T1" fmla="*/ 5 h 144"/>
                <a:gd name="T2" fmla="*/ 4 w 336"/>
                <a:gd name="T3" fmla="*/ 5 h 144"/>
                <a:gd name="T4" fmla="*/ 4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Freeform 20"/>
            <p:cNvSpPr/>
            <p:nvPr/>
          </p:nvSpPr>
          <p:spPr bwMode="auto">
            <a:xfrm flipV="1">
              <a:off x="3441" y="1831"/>
              <a:ext cx="390" cy="131"/>
            </a:xfrm>
            <a:custGeom>
              <a:avLst/>
              <a:gdLst>
                <a:gd name="T0" fmla="*/ 0 w 336"/>
                <a:gd name="T1" fmla="*/ 5 h 144"/>
                <a:gd name="T2" fmla="*/ 350984 w 336"/>
                <a:gd name="T3" fmla="*/ 5 h 144"/>
                <a:gd name="T4" fmla="*/ 781021 w 336"/>
                <a:gd name="T5" fmla="*/ 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144"/>
                  </a:moveTo>
                  <a:cubicBezTo>
                    <a:pt x="25" y="129"/>
                    <a:pt x="96" y="80"/>
                    <a:pt x="152" y="56"/>
                  </a:cubicBezTo>
                  <a:cubicBezTo>
                    <a:pt x="208" y="32"/>
                    <a:pt x="306" y="13"/>
                    <a:pt x="336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7" name="Object 2"/>
            <p:cNvGraphicFramePr>
              <a:graphicFrameLocks noChangeAspect="1"/>
            </p:cNvGraphicFramePr>
            <p:nvPr/>
          </p:nvGraphicFramePr>
          <p:xfrm>
            <a:off x="3243" y="1361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5" name="公式" r:id="rId1" imgW="127000" imgH="165100" progId="Equation.3">
                    <p:embed/>
                  </p:oleObj>
                </mc:Choice>
                <mc:Fallback>
                  <p:oleObj name="公式" r:id="rId1" imgW="127000" imgH="165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361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Oval 22"/>
            <p:cNvSpPr>
              <a:spLocks noChangeArrowheads="1"/>
            </p:cNvSpPr>
            <p:nvPr/>
          </p:nvSpPr>
          <p:spPr bwMode="auto">
            <a:xfrm>
              <a:off x="3242" y="1678"/>
              <a:ext cx="214" cy="218"/>
            </a:xfrm>
            <a:prstGeom prst="ellipse">
              <a:avLst/>
            </a:prstGeom>
            <a:gradFill rotWithShape="1">
              <a:gsLst>
                <a:gs pos="0">
                  <a:srgbClr val="FFF9F9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699" name="Oval 23"/>
            <p:cNvSpPr>
              <a:spLocks noChangeArrowheads="1"/>
            </p:cNvSpPr>
            <p:nvPr/>
          </p:nvSpPr>
          <p:spPr bwMode="auto">
            <a:xfrm>
              <a:off x="3936" y="1652"/>
              <a:ext cx="75" cy="76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8700" name="Group 24"/>
            <p:cNvGrpSpPr/>
            <p:nvPr/>
          </p:nvGrpSpPr>
          <p:grpSpPr bwMode="auto">
            <a:xfrm>
              <a:off x="4853" y="2164"/>
              <a:ext cx="363" cy="487"/>
              <a:chOff x="4014" y="1525"/>
              <a:chExt cx="363" cy="487"/>
            </a:xfrm>
          </p:grpSpPr>
          <p:sp>
            <p:nvSpPr>
              <p:cNvPr id="28710" name="Line 25"/>
              <p:cNvSpPr>
                <a:spLocks noChangeShapeType="1"/>
              </p:cNvSpPr>
              <p:nvPr/>
            </p:nvSpPr>
            <p:spPr bwMode="auto">
              <a:xfrm>
                <a:off x="4014" y="1525"/>
                <a:ext cx="313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Line 26"/>
              <p:cNvSpPr>
                <a:spLocks noChangeShapeType="1"/>
              </p:cNvSpPr>
              <p:nvPr/>
            </p:nvSpPr>
            <p:spPr bwMode="auto">
              <a:xfrm>
                <a:off x="4205" y="1525"/>
                <a:ext cx="0" cy="365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2" name="Line 27"/>
              <p:cNvSpPr>
                <a:spLocks noChangeShapeType="1"/>
              </p:cNvSpPr>
              <p:nvPr/>
            </p:nvSpPr>
            <p:spPr bwMode="auto">
              <a:xfrm flipV="1">
                <a:off x="4066" y="1888"/>
                <a:ext cx="31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Line 28"/>
              <p:cNvSpPr>
                <a:spLocks noChangeShapeType="1"/>
              </p:cNvSpPr>
              <p:nvPr/>
            </p:nvSpPr>
            <p:spPr bwMode="auto">
              <a:xfrm>
                <a:off x="4164" y="1951"/>
                <a:ext cx="1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4" name="Line 29"/>
              <p:cNvSpPr>
                <a:spLocks noChangeShapeType="1"/>
              </p:cNvSpPr>
              <p:nvPr/>
            </p:nvSpPr>
            <p:spPr bwMode="auto">
              <a:xfrm>
                <a:off x="4199" y="2012"/>
                <a:ext cx="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1" name="Oval 30"/>
            <p:cNvSpPr>
              <a:spLocks noChangeArrowheads="1"/>
            </p:cNvSpPr>
            <p:nvPr/>
          </p:nvSpPr>
          <p:spPr bwMode="auto">
            <a:xfrm>
              <a:off x="4674" y="1949"/>
              <a:ext cx="98" cy="8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2" name="Oval 31"/>
            <p:cNvSpPr>
              <a:spLocks noChangeArrowheads="1"/>
            </p:cNvSpPr>
            <p:nvPr/>
          </p:nvSpPr>
          <p:spPr bwMode="auto">
            <a:xfrm>
              <a:off x="4447" y="1859"/>
              <a:ext cx="98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3" name="Oval 32"/>
            <p:cNvSpPr>
              <a:spLocks noChangeArrowheads="1"/>
            </p:cNvSpPr>
            <p:nvPr/>
          </p:nvSpPr>
          <p:spPr bwMode="auto">
            <a:xfrm>
              <a:off x="4099" y="1949"/>
              <a:ext cx="98" cy="8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4" name="Oval 33"/>
            <p:cNvSpPr>
              <a:spLocks noChangeArrowheads="1"/>
            </p:cNvSpPr>
            <p:nvPr/>
          </p:nvSpPr>
          <p:spPr bwMode="auto">
            <a:xfrm>
              <a:off x="4266" y="1677"/>
              <a:ext cx="98" cy="8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5" name="Line 34"/>
            <p:cNvSpPr>
              <a:spLocks noChangeShapeType="1"/>
            </p:cNvSpPr>
            <p:nvPr/>
          </p:nvSpPr>
          <p:spPr bwMode="auto">
            <a:xfrm rot="-1200000">
              <a:off x="4538" y="1904"/>
              <a:ext cx="136" cy="91"/>
            </a:xfrm>
            <a:prstGeom prst="line">
              <a:avLst/>
            </a:pr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Freeform 35"/>
            <p:cNvSpPr/>
            <p:nvPr/>
          </p:nvSpPr>
          <p:spPr bwMode="auto">
            <a:xfrm rot="-600000">
              <a:off x="4351" y="1736"/>
              <a:ext cx="96" cy="147"/>
            </a:xfrm>
            <a:custGeom>
              <a:avLst/>
              <a:gdLst>
                <a:gd name="T0" fmla="*/ 1 w 156"/>
                <a:gd name="T1" fmla="*/ 1 h 237"/>
                <a:gd name="T2" fmla="*/ 0 w 156"/>
                <a:gd name="T3" fmla="*/ 0 h 237"/>
                <a:gd name="T4" fmla="*/ 0 60000 65536"/>
                <a:gd name="T5" fmla="*/ 0 60000 65536"/>
                <a:gd name="T6" fmla="*/ 0 w 156"/>
                <a:gd name="T7" fmla="*/ 0 h 237"/>
                <a:gd name="T8" fmla="*/ 156 w 156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237">
                  <a:moveTo>
                    <a:pt x="156" y="237"/>
                  </a:moveTo>
                  <a:lnTo>
                    <a:pt x="0" y="0"/>
                  </a:lnTo>
                </a:path>
              </a:pathLst>
            </a:cu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Line 36"/>
            <p:cNvSpPr>
              <a:spLocks noChangeShapeType="1"/>
            </p:cNvSpPr>
            <p:nvPr/>
          </p:nvSpPr>
          <p:spPr bwMode="auto">
            <a:xfrm flipH="1">
              <a:off x="4175" y="1904"/>
              <a:ext cx="272" cy="91"/>
            </a:xfrm>
            <a:prstGeom prst="line">
              <a:avLst/>
            </a:prstGeom>
            <a:noFill/>
            <a:ln w="41275">
              <a:solidFill>
                <a:srgbClr val="339966"/>
              </a:solidFill>
              <a:round/>
              <a:tailEnd type="arrow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AutoShape 39"/>
            <p:cNvSpPr>
              <a:spLocks noChangeArrowheads="1"/>
            </p:cNvSpPr>
            <p:nvPr/>
          </p:nvSpPr>
          <p:spPr bwMode="auto">
            <a:xfrm>
              <a:off x="4331" y="2750"/>
              <a:ext cx="629" cy="344"/>
            </a:xfrm>
            <a:prstGeom prst="wedgeEllipseCallout">
              <a:avLst>
                <a:gd name="adj1" fmla="val -21384"/>
                <a:gd name="adj2" fmla="val -195060"/>
              </a:avLst>
            </a:prstGeom>
            <a:noFill/>
            <a:ln w="41275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3300"/>
                  </a:solidFill>
                </a:rPr>
                <a:t>V</a:t>
              </a:r>
              <a:r>
                <a:rPr lang="zh-CN" altLang="zh-CN" sz="2400" i="1">
                  <a:solidFill>
                    <a:srgbClr val="003300"/>
                  </a:solidFill>
                </a:rPr>
                <a:t>=</a:t>
              </a:r>
              <a:r>
                <a:rPr lang="zh-CN" altLang="zh-CN" sz="2400">
                  <a:solidFill>
                    <a:srgbClr val="003300"/>
                  </a:solidFill>
                </a:rPr>
                <a:t>0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  <p:sp>
          <p:nvSpPr>
            <p:cNvPr id="28709" name="AutoShape 40"/>
            <p:cNvSpPr>
              <a:spLocks noChangeArrowheads="1"/>
            </p:cNvSpPr>
            <p:nvPr/>
          </p:nvSpPr>
          <p:spPr bwMode="auto">
            <a:xfrm>
              <a:off x="3696" y="2592"/>
              <a:ext cx="576" cy="288"/>
            </a:xfrm>
            <a:prstGeom prst="wedgeEllipseCallout">
              <a:avLst>
                <a:gd name="adj1" fmla="val -19097"/>
                <a:gd name="adj2" fmla="val -202083"/>
              </a:avLst>
            </a:prstGeom>
            <a:solidFill>
              <a:srgbClr val="FFFFFF"/>
            </a:solidFill>
            <a:ln w="41275">
              <a:solidFill>
                <a:srgbClr val="FF99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400" i="1">
                <a:solidFill>
                  <a:schemeClr val="tx1"/>
                </a:solidFill>
              </a:endParaRPr>
            </a:p>
          </p:txBody>
        </p:sp>
      </p:grpSp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250825" y="260350"/>
            <a:ext cx="4608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此时壳内的任何电场都不影响外界，也不受外界影响。</a:t>
            </a:r>
            <a:endParaRPr kumimoji="0" lang="zh-CN" altLang="en-US" sz="2800">
              <a:solidFill>
                <a:srgbClr val="0000FF"/>
              </a:solidFill>
            </a:endParaRPr>
          </a:p>
        </p:txBody>
      </p:sp>
      <p:sp>
        <p:nvSpPr>
          <p:cNvPr id="217131" name="Text Box 43"/>
          <p:cNvSpPr txBox="1">
            <a:spLocks noChangeArrowheads="1"/>
          </p:cNvSpPr>
          <p:nvPr/>
        </p:nvSpPr>
        <p:spPr bwMode="auto">
          <a:xfrm>
            <a:off x="250825" y="1484313"/>
            <a:ext cx="46085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3300"/>
                </a:solidFill>
              </a:rPr>
              <a:t>例如电子仪器设备都用金属导体壳接地做保护，它起静电屏蔽作用，内外互不影响。</a:t>
            </a:r>
            <a:endParaRPr kumimoji="0" lang="zh-CN" altLang="en-US" sz="2800">
              <a:solidFill>
                <a:srgbClr val="003300"/>
              </a:solidFill>
            </a:endParaRPr>
          </a:p>
        </p:txBody>
      </p:sp>
      <p:sp>
        <p:nvSpPr>
          <p:cNvPr id="217132" name="Text Box 44"/>
          <p:cNvSpPr txBox="1">
            <a:spLocks noChangeArrowheads="1"/>
          </p:cNvSpPr>
          <p:nvPr/>
        </p:nvSpPr>
        <p:spPr bwMode="auto">
          <a:xfrm>
            <a:off x="352425" y="3390900"/>
            <a:ext cx="8437563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一个接地的空腔导体可以隔离内外静电场的影响。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pic>
        <p:nvPicPr>
          <p:cNvPr id="46" name="Picture 2" descr="C:\Documents and Settings\Administrator\桌面\163000002785021244261059296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9" y="4356100"/>
            <a:ext cx="2310386" cy="21875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7" name="Picture 6" descr="C:\Documents and Settings\Administrator\桌面\Coaxial_cable_cutaway.svg_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5150" y="4476750"/>
            <a:ext cx="2686050" cy="187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7" descr="C:\Documents and Settings\Administrator\桌面\95928205-Instrumentation-Cables_0.jpg"/>
          <p:cNvPicPr>
            <a:picLocks noChangeAspect="1" noChangeArrowheads="1"/>
          </p:cNvPicPr>
          <p:nvPr/>
        </p:nvPicPr>
        <p:blipFill>
          <a:blip r:embed="rId5"/>
          <a:srcRect t="6656" b="33444"/>
          <a:stretch>
            <a:fillRect/>
          </a:stretch>
        </p:blipFill>
        <p:spPr bwMode="auto">
          <a:xfrm>
            <a:off x="6210216" y="4276725"/>
            <a:ext cx="2582947" cy="22288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28682" name="Object 2"/>
          <p:cNvGraphicFramePr>
            <a:graphicFrameLocks noChangeAspect="1"/>
          </p:cNvGraphicFramePr>
          <p:nvPr/>
        </p:nvGraphicFramePr>
        <p:xfrm>
          <a:off x="6292850" y="2373313"/>
          <a:ext cx="4619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6" imgW="165100" imgH="203200" progId="Equation.DSMT4">
                  <p:embed/>
                </p:oleObj>
              </mc:Choice>
              <mc:Fallback>
                <p:oleObj name="Equation" r:id="rId6" imgW="1651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2373313"/>
                        <a:ext cx="4619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9" grpId="0" autoUpdateAnimBg="0"/>
      <p:bldP spid="217131" grpId="0" autoUpdateAnimBg="0"/>
      <p:bldP spid="2171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CC09D445-D1EB-40F5-8DE7-189F7FF5980F}" type="slidenum">
              <a:rPr lang="en-US" altLang="zh-CN"/>
            </a:fld>
            <a:endParaRPr lang="en-US" altLang="zh-CN"/>
          </a:p>
        </p:txBody>
      </p:sp>
      <p:pic>
        <p:nvPicPr>
          <p:cNvPr id="3" name="图片 2" descr="src=http___img.pconline.com.cn_images_upload_upc_tx_autohm_1706_18_c0_50254886_1497746161538_640x480.jpg&amp;refer=http___img.pconline.co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1170" y="238125"/>
            <a:ext cx="5201285" cy="3464560"/>
          </a:xfrm>
          <a:prstGeom prst="rect">
            <a:avLst/>
          </a:prstGeom>
        </p:spPr>
      </p:pic>
      <p:pic>
        <p:nvPicPr>
          <p:cNvPr id="4" name="图片 3" descr="src=http___s9.rr.itc.cn_r_wapChange_20165_17_13_a0jdxy98459618469596.jpg&amp;refer=http___s9.rr.it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41170" y="3705225"/>
            <a:ext cx="520065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DB87BB-3D2F-4F15-B170-59809649132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45060" name="Picture 3" descr="C:\Documents and Settings\Administrator\桌面\200911994715175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6083" y="184150"/>
            <a:ext cx="6681117" cy="6197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57242-0D05-4C70-BE15-16C678356A0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352425" y="360363"/>
            <a:ext cx="55626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六、有导体存在时静电场的计算</a:t>
            </a:r>
            <a:endParaRPr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501775" y="2027238"/>
            <a:ext cx="52419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2" charset="-122"/>
              </a:rPr>
              <a:t>电场叠加原理、</a:t>
            </a:r>
            <a:endParaRPr lang="en-US" altLang="zh-CN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2" charset="-122"/>
              </a:rPr>
              <a:t>高斯定理、</a:t>
            </a:r>
            <a:endParaRPr lang="en-US" altLang="zh-CN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2" charset="-122"/>
              </a:rPr>
              <a:t>电势叠加原理、</a:t>
            </a:r>
            <a:endParaRPr lang="en-US" altLang="zh-CN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2" charset="-122"/>
              </a:rPr>
              <a:t>电荷守恒定律、</a:t>
            </a:r>
            <a:endParaRPr lang="en-US" altLang="zh-CN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2" charset="-122"/>
              </a:rPr>
              <a:t>导体静电平衡条件。</a:t>
            </a:r>
            <a:endParaRPr lang="zh-CN" altLang="en-US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5" name="AutoShape 51"/>
          <p:cNvSpPr/>
          <p:nvPr/>
        </p:nvSpPr>
        <p:spPr bwMode="auto">
          <a:xfrm>
            <a:off x="877888" y="2174875"/>
            <a:ext cx="431800" cy="3740150"/>
          </a:xfrm>
          <a:prstGeom prst="leftBrace">
            <a:avLst>
              <a:gd name="adj1" fmla="val 32401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890588" y="1211263"/>
            <a:ext cx="614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00"/>
                </a:solidFill>
                <a:ea typeface="楷体_GB2312" pitchFamily="49" charset="-122"/>
              </a:rPr>
              <a:t>电荷分布、电场分布</a:t>
            </a:r>
            <a:endParaRPr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nimBg="1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48D03-0372-43F7-839B-E5A55341B3F7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7350" y="3748088"/>
            <a:ext cx="304800" cy="2286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63675" y="3748088"/>
            <a:ext cx="304800" cy="2286000"/>
          </a:xfrm>
          <a:prstGeom prst="rect">
            <a:avLst/>
          </a:prstGeom>
          <a:solidFill>
            <a:srgbClr val="FFCCFF"/>
          </a:solidFill>
          <a:ln w="28575">
            <a:solidFill>
              <a:srgbClr val="D6009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1455738"/>
            <a:ext cx="1762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85788" y="2505075"/>
            <a:ext cx="692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设四个面上电荷面密度为 </a:t>
            </a:r>
            <a:r>
              <a:rPr lang="zh-CN" altLang="en-US" sz="28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baseline="-2500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baseline="-2500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i="1" baseline="-2500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4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13319" name="Object 2"/>
          <p:cNvGraphicFramePr>
            <a:graphicFrameLocks noChangeAspect="1"/>
          </p:cNvGraphicFramePr>
          <p:nvPr/>
        </p:nvGraphicFramePr>
        <p:xfrm>
          <a:off x="68263" y="3328988"/>
          <a:ext cx="355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公式" r:id="rId1" imgW="355600" imgH="419100" progId="Equation.3">
                  <p:embed/>
                </p:oleObj>
              </mc:Choice>
              <mc:Fallback>
                <p:oleObj name="公式" r:id="rId1" imgW="355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3328988"/>
                        <a:ext cx="355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"/>
          <p:cNvGraphicFramePr>
            <a:graphicFrameLocks noChangeAspect="1"/>
          </p:cNvGraphicFramePr>
          <p:nvPr/>
        </p:nvGraphicFramePr>
        <p:xfrm>
          <a:off x="584200" y="3359150"/>
          <a:ext cx="366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公式" r:id="rId3" imgW="368300" imgH="419100" progId="Equation.3">
                  <p:embed/>
                </p:oleObj>
              </mc:Choice>
              <mc:Fallback>
                <p:oleObj name="公式" r:id="rId3" imgW="368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359150"/>
                        <a:ext cx="3667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4"/>
          <p:cNvGraphicFramePr>
            <a:graphicFrameLocks noChangeAspect="1"/>
          </p:cNvGraphicFramePr>
          <p:nvPr/>
        </p:nvGraphicFramePr>
        <p:xfrm>
          <a:off x="1193800" y="3330575"/>
          <a:ext cx="366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" name="公式" r:id="rId5" imgW="368300" imgH="419100" progId="Equation.3">
                  <p:embed/>
                </p:oleObj>
              </mc:Choice>
              <mc:Fallback>
                <p:oleObj name="公式" r:id="rId5" imgW="368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330575"/>
                        <a:ext cx="3667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5"/>
          <p:cNvGraphicFramePr>
            <a:graphicFrameLocks noChangeAspect="1"/>
          </p:cNvGraphicFramePr>
          <p:nvPr/>
        </p:nvGraphicFramePr>
        <p:xfrm>
          <a:off x="1757363" y="3371850"/>
          <a:ext cx="3667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公式" r:id="rId7" imgW="368300" imgH="419100" progId="Equation.3">
                  <p:embed/>
                </p:oleObj>
              </mc:Choice>
              <mc:Fallback>
                <p:oleObj name="公式" r:id="rId7" imgW="368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371850"/>
                        <a:ext cx="3667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362200" y="31607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则有：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3324" name="Object 6"/>
          <p:cNvGraphicFramePr>
            <a:graphicFrameLocks noChangeAspect="1"/>
          </p:cNvGraphicFramePr>
          <p:nvPr/>
        </p:nvGraphicFramePr>
        <p:xfrm>
          <a:off x="4419600" y="3124200"/>
          <a:ext cx="2362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6" name="Equation" r:id="rId9" imgW="939165" imgH="215900" progId="Equation.3">
                  <p:embed/>
                </p:oleObj>
              </mc:Choice>
              <mc:Fallback>
                <p:oleObj name="Equation" r:id="rId9" imgW="9391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124200"/>
                        <a:ext cx="2362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7"/>
          <p:cNvGraphicFramePr>
            <a:graphicFrameLocks noChangeAspect="1"/>
          </p:cNvGraphicFramePr>
          <p:nvPr/>
        </p:nvGraphicFramePr>
        <p:xfrm>
          <a:off x="4478338" y="3657600"/>
          <a:ext cx="182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公式" r:id="rId11" imgW="1587500" imgH="419100" progId="Equation.3">
                  <p:embed/>
                </p:oleObj>
              </mc:Choice>
              <mc:Fallback>
                <p:oleObj name="公式" r:id="rId11" imgW="1587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3657600"/>
                        <a:ext cx="182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39750" y="4586288"/>
            <a:ext cx="1066800" cy="609600"/>
          </a:xfrm>
          <a:prstGeom prst="rect">
            <a:avLst/>
          </a:prstGeom>
          <a:noFill/>
          <a:ln w="28575">
            <a:solidFill>
              <a:srgbClr val="6633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227263" y="4068763"/>
            <a:ext cx="3581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取高斯柱</a:t>
            </a: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面如图：</a:t>
            </a:r>
            <a:endParaRPr lang="zh-CN" altLang="en-US" sz="2800" b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3331" name="Object 9"/>
          <p:cNvGraphicFramePr>
            <a:graphicFrameLocks noChangeAspect="1"/>
          </p:cNvGraphicFramePr>
          <p:nvPr/>
        </p:nvGraphicFramePr>
        <p:xfrm>
          <a:off x="6297613" y="4202113"/>
          <a:ext cx="12334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" name="公式" r:id="rId13" imgW="1231265" imgH="495300" progId="Equation.3">
                  <p:embed/>
                </p:oleObj>
              </mc:Choice>
              <mc:Fallback>
                <p:oleObj name="公式" r:id="rId13" imgW="1231265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4202113"/>
                        <a:ext cx="12334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0"/>
          <p:cNvGraphicFramePr>
            <a:graphicFrameLocks noChangeAspect="1"/>
          </p:cNvGraphicFramePr>
          <p:nvPr/>
        </p:nvGraphicFramePr>
        <p:xfrm>
          <a:off x="3776663" y="4797425"/>
          <a:ext cx="25923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公式" r:id="rId15" imgW="1040765" imgH="228600" progId="Equation.3">
                  <p:embed/>
                </p:oleObj>
              </mc:Choice>
              <mc:Fallback>
                <p:oleObj name="公式" r:id="rId15" imgW="1040765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4797425"/>
                        <a:ext cx="25923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454150" y="5318125"/>
            <a:ext cx="506413" cy="650875"/>
            <a:chOff x="1082" y="2333"/>
            <a:chExt cx="319" cy="410"/>
          </a:xfrm>
        </p:grpSpPr>
        <p:sp>
          <p:nvSpPr>
            <p:cNvPr id="35875" name="Text Box 22"/>
            <p:cNvSpPr txBox="1">
              <a:spLocks noChangeArrowheads="1"/>
            </p:cNvSpPr>
            <p:nvPr/>
          </p:nvSpPr>
          <p:spPr bwMode="auto">
            <a:xfrm>
              <a:off x="1082" y="2333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.</a:t>
              </a:r>
              <a:endParaRPr lang="en-US" altLang="zh-CN" sz="24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5876" name="Text Box 23"/>
            <p:cNvSpPr txBox="1">
              <a:spLocks noChangeArrowheads="1"/>
            </p:cNvSpPr>
            <p:nvPr/>
          </p:nvSpPr>
          <p:spPr bwMode="auto">
            <a:xfrm>
              <a:off x="1148" y="241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292350" y="5272088"/>
            <a:ext cx="631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导体内任意一点</a:t>
            </a:r>
            <a:r>
              <a:rPr lang="en-US" altLang="zh-CN" sz="2800" i="1">
                <a:ea typeface="楷体_GB2312" pitchFamily="49" charset="-122"/>
              </a:rPr>
              <a:t>P</a:t>
            </a:r>
            <a:r>
              <a:rPr lang="zh-CN" altLang="en-US" sz="2800">
                <a:ea typeface="楷体_GB2312" pitchFamily="49" charset="-122"/>
              </a:rPr>
              <a:t>，其电场  </a:t>
            </a:r>
            <a:r>
              <a:rPr lang="en-US" altLang="zh-CN" sz="2800" i="1">
                <a:ea typeface="楷体_GB2312" pitchFamily="49" charset="-122"/>
              </a:rPr>
              <a:t>E</a:t>
            </a:r>
            <a:r>
              <a:rPr lang="en-US" altLang="zh-CN" sz="2800">
                <a:ea typeface="楷体_GB2312" pitchFamily="49" charset="-122"/>
              </a:rPr>
              <a:t>=0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13337" name="Object 11"/>
          <p:cNvGraphicFramePr>
            <a:graphicFrameLocks noChangeAspect="1"/>
          </p:cNvGraphicFramePr>
          <p:nvPr/>
        </p:nvGraphicFramePr>
        <p:xfrm>
          <a:off x="2330450" y="5710238"/>
          <a:ext cx="49688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公式" r:id="rId17" imgW="2082800" imgH="406400" progId="Equation.3">
                  <p:embed/>
                </p:oleObj>
              </mc:Choice>
              <mc:Fallback>
                <p:oleObj name="公式" r:id="rId17" imgW="20828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710238"/>
                        <a:ext cx="49688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AutoShape 26"/>
          <p:cNvSpPr/>
          <p:nvPr/>
        </p:nvSpPr>
        <p:spPr bwMode="auto">
          <a:xfrm>
            <a:off x="7629525" y="3263900"/>
            <a:ext cx="311150" cy="3048000"/>
          </a:xfrm>
          <a:prstGeom prst="rightBrace">
            <a:avLst>
              <a:gd name="adj1" fmla="val 81633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986713" y="4321175"/>
            <a:ext cx="1371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联立</a:t>
            </a:r>
            <a:endParaRPr lang="zh-CN" altLang="en-US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求解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3346" name="Object 12"/>
          <p:cNvGraphicFramePr>
            <a:graphicFrameLocks noChangeAspect="1"/>
          </p:cNvGraphicFramePr>
          <p:nvPr/>
        </p:nvGraphicFramePr>
        <p:xfrm>
          <a:off x="12700" y="4729163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1" name="公式" r:id="rId19" imgW="292100" imgH="292100" progId="Equation.3">
                  <p:embed/>
                </p:oleObj>
              </mc:Choice>
              <mc:Fallback>
                <p:oleObj name="公式" r:id="rId19" imgW="292100" imgH="29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29163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13"/>
          <p:cNvGraphicFramePr>
            <a:graphicFrameLocks noChangeAspect="1"/>
          </p:cNvGraphicFramePr>
          <p:nvPr/>
        </p:nvGraphicFramePr>
        <p:xfrm>
          <a:off x="936625" y="4729163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2" name="公式" r:id="rId21" imgW="292100" imgH="292100" progId="Equation.3">
                  <p:embed/>
                </p:oleObj>
              </mc:Choice>
              <mc:Fallback>
                <p:oleObj name="公式" r:id="rId21" imgW="2921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29163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14"/>
          <p:cNvGraphicFramePr>
            <a:graphicFrameLocks noChangeAspect="1"/>
          </p:cNvGraphicFramePr>
          <p:nvPr/>
        </p:nvGraphicFramePr>
        <p:xfrm>
          <a:off x="1855788" y="4722813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公式" r:id="rId23" imgW="292100" imgH="304800" progId="Equation.3">
                  <p:embed/>
                </p:oleObj>
              </mc:Choice>
              <mc:Fallback>
                <p:oleObj name="公式" r:id="rId23" imgW="292100" imgH="304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722813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6350" y="6362700"/>
            <a:ext cx="1828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50" name="Object 15"/>
          <p:cNvGraphicFramePr/>
          <p:nvPr/>
        </p:nvGraphicFramePr>
        <p:xfrm>
          <a:off x="1828800" y="6146800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公式" r:id="rId25" imgW="304800" imgH="330200" progId="Equation.3">
                  <p:embed/>
                </p:oleObj>
              </mc:Choice>
              <mc:Fallback>
                <p:oleObj name="公式" r:id="rId25" imgW="304800" imgH="3302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146800"/>
                        <a:ext cx="3063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2" name="Object 16"/>
          <p:cNvGraphicFramePr/>
          <p:nvPr/>
        </p:nvGraphicFramePr>
        <p:xfrm>
          <a:off x="414338" y="3998913"/>
          <a:ext cx="2921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公式" r:id="rId27" imgW="292100" imgH="368300" progId="Equation.3">
                  <p:embed/>
                </p:oleObj>
              </mc:Choice>
              <mc:Fallback>
                <p:oleObj name="公式" r:id="rId27" imgW="292100" imgH="3683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998913"/>
                        <a:ext cx="2921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0" y="0"/>
            <a:ext cx="8843963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一块金属平板，面积为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带电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，在其旁放置第二块</a:t>
            </a:r>
            <a:endParaRPr kumimoji="1" lang="zh-CN" altLang="en-US" sz="2800" b="1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同面积的不带电金属板。求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Wingdings 2" panose="05020102010507070707" pitchFamily="18" charset="2"/>
              </a:rPr>
              <a:t>①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达静电平衡时，电荷分布</a:t>
            </a:r>
            <a:endParaRPr kumimoji="1" lang="zh-CN" altLang="en-US" sz="2800" b="1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及空间电场分布。 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②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若第二块板接地？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忽略边缘效应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609600" y="1447800"/>
            <a:ext cx="822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Wingdings 2" panose="05020102010507070707" pitchFamily="18" charset="2"/>
              </a:rPr>
              <a:t>①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达静电平衡，导体内部无净电荷，电荷只分布在表面上。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533400" y="1958975"/>
            <a:ext cx="592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不考虑边缘效应，电荷是均匀分布。</a:t>
            </a: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279900" y="4210050"/>
            <a:ext cx="1676400" cy="652463"/>
            <a:chOff x="4279900" y="4210050"/>
            <a:chExt cx="1676400" cy="652463"/>
          </a:xfrm>
        </p:grpSpPr>
        <p:graphicFrame>
          <p:nvGraphicFramePr>
            <p:cNvPr id="35873" name="Object 8"/>
            <p:cNvGraphicFramePr>
              <a:graphicFrameLocks noChangeAspect="1"/>
            </p:cNvGraphicFramePr>
            <p:nvPr/>
          </p:nvGraphicFramePr>
          <p:xfrm>
            <a:off x="4279900" y="4210050"/>
            <a:ext cx="1676400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6" name="Equation" r:id="rId29" imgW="748665" imgH="292100" progId="Equation.DSMT4">
                    <p:embed/>
                  </p:oleObj>
                </mc:Choice>
                <mc:Fallback>
                  <p:oleObj name="Equation" r:id="rId29" imgW="748665" imgH="292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900" y="4210050"/>
                          <a:ext cx="1676400" cy="652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Oval 29"/>
            <p:cNvSpPr>
              <a:spLocks noChangeArrowheads="1"/>
            </p:cNvSpPr>
            <p:nvPr/>
          </p:nvSpPr>
          <p:spPr bwMode="auto">
            <a:xfrm>
              <a:off x="4301603" y="4395787"/>
              <a:ext cx="235994" cy="255639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75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95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5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5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5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75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75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utoUpdateAnimBg="0"/>
      <p:bldP spid="13318" grpId="0" autoUpdateAnimBg="0"/>
      <p:bldP spid="13323" grpId="0" autoUpdateAnimBg="0"/>
      <p:bldP spid="13326" grpId="0" animBg="1"/>
      <p:bldP spid="13327" grpId="0" autoUpdateAnimBg="0"/>
      <p:bldP spid="13336" grpId="0" autoUpdateAnimBg="0"/>
      <p:bldP spid="13338" grpId="0" animBg="1"/>
      <p:bldP spid="13339" grpId="0" autoUpdateAnimBg="0"/>
      <p:bldP spid="13349" grpId="0" animBg="1"/>
      <p:bldP spid="13376" grpId="0" autoUpdateAnimBg="0"/>
      <p:bldP spid="13377" grpId="0" autoUpdateAnimBg="0"/>
      <p:bldP spid="13378" grpId="0" autoUpdateAnimBg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260,&quot;width&quot;:12400}"/>
</p:tagLst>
</file>

<file path=ppt/tags/tag2.xml><?xml version="1.0" encoding="utf-8"?>
<p:tagLst xmlns:p="http://schemas.openxmlformats.org/presentationml/2006/main">
  <p:tag name="KSO_WM_UNIT_PLACING_PICTURE_USER_VIEWPORT" val="{&quot;height&quot;:6760,&quot;width&quot;:12000}"/>
</p:tagLst>
</file>

<file path=ppt/theme/theme1.xml><?xml version="1.0" encoding="utf-8"?>
<a:theme xmlns:a="http://schemas.openxmlformats.org/drawingml/2006/main" name="1_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全屏显示(4:3)</PresentationFormat>
  <Paragraphs>540</Paragraphs>
  <Slides>25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140</vt:i4>
      </vt:variant>
      <vt:variant>
        <vt:lpstr>幻灯片标题</vt:lpstr>
      </vt:variant>
      <vt:variant>
        <vt:i4>25</vt:i4>
      </vt:variant>
    </vt:vector>
  </HeadingPairs>
  <TitlesOfParts>
    <vt:vector size="188" baseType="lpstr">
      <vt:lpstr>Arial</vt:lpstr>
      <vt:lpstr>宋体</vt:lpstr>
      <vt:lpstr>Wingdings</vt:lpstr>
      <vt:lpstr>Times New Roman</vt:lpstr>
      <vt:lpstr>Monotype Sorts</vt:lpstr>
      <vt:lpstr>Wingdings</vt:lpstr>
      <vt:lpstr>Calibri</vt:lpstr>
      <vt:lpstr>黑体</vt:lpstr>
      <vt:lpstr>楷体_GB2312</vt:lpstr>
      <vt:lpstr>新宋体</vt:lpstr>
      <vt:lpstr>Symbol</vt:lpstr>
      <vt:lpstr>方正舒体</vt:lpstr>
      <vt:lpstr>Wingdings 2</vt:lpstr>
      <vt:lpstr>微软雅黑</vt:lpstr>
      <vt:lpstr>Arial Unicode MS</vt:lpstr>
      <vt:lpstr>华文新魏</vt:lpstr>
      <vt:lpstr>Calibri</vt:lpstr>
      <vt:lpstr>Times New Roman</vt:lpstr>
      <vt:lpstr>1_默认设计模板</vt:lpstr>
      <vt:lpstr>2_场景型模板</vt:lpstr>
      <vt:lpstr>3_场景型模板</vt:lpstr>
      <vt:lpstr>Office Theme</vt:lpstr>
      <vt:lpstr>Office 主题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</dc:title>
  <dc:creator>朱佑新</dc:creator>
  <cp:lastModifiedBy>kaiwa</cp:lastModifiedBy>
  <cp:revision>899</cp:revision>
  <cp:lastPrinted>2019-05-05T05:32:00Z</cp:lastPrinted>
  <dcterms:created xsi:type="dcterms:W3CDTF">2004-04-19T05:53:00Z</dcterms:created>
  <dcterms:modified xsi:type="dcterms:W3CDTF">2021-05-11T01:13:26Z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5BF6D6BD80754807983859C2BF123A75</vt:lpwstr>
  </property>
  <property fmtid="{D5CDD505-2E9C-101B-9397-08002B2CF9AE}" pid="3" name="KSOProductBuildVer">
    <vt:lpwstr>2052-11.1.0.10463</vt:lpwstr>
  </property>
</Properties>
</file>