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8"/>
  </p:notesMasterIdLst>
  <p:handoutMasterIdLst>
    <p:handoutMasterId r:id="rId37"/>
  </p:handoutMasterIdLst>
  <p:sldIdLst>
    <p:sldId id="514" r:id="rId5"/>
    <p:sldId id="515" r:id="rId6"/>
    <p:sldId id="516" r:id="rId7"/>
    <p:sldId id="562" r:id="rId9"/>
    <p:sldId id="563" r:id="rId10"/>
    <p:sldId id="564" r:id="rId11"/>
    <p:sldId id="530" r:id="rId12"/>
    <p:sldId id="531" r:id="rId13"/>
    <p:sldId id="532" r:id="rId14"/>
    <p:sldId id="517" r:id="rId15"/>
    <p:sldId id="518" r:id="rId16"/>
    <p:sldId id="519" r:id="rId17"/>
    <p:sldId id="520" r:id="rId18"/>
    <p:sldId id="539" r:id="rId19"/>
    <p:sldId id="540" r:id="rId20"/>
    <p:sldId id="533" r:id="rId21"/>
    <p:sldId id="534" r:id="rId22"/>
    <p:sldId id="494" r:id="rId23"/>
    <p:sldId id="495" r:id="rId24"/>
    <p:sldId id="496" r:id="rId25"/>
    <p:sldId id="497" r:id="rId26"/>
    <p:sldId id="499" r:id="rId27"/>
    <p:sldId id="501" r:id="rId28"/>
    <p:sldId id="502" r:id="rId29"/>
    <p:sldId id="503" r:id="rId30"/>
    <p:sldId id="504" r:id="rId31"/>
    <p:sldId id="472" r:id="rId32"/>
    <p:sldId id="473" r:id="rId33"/>
    <p:sldId id="541" r:id="rId34"/>
    <p:sldId id="542" r:id="rId35"/>
    <p:sldId id="476" r:id="rId36"/>
  </p:sldIdLst>
  <p:sldSz cx="9144000" cy="6858000" type="screen4x3"/>
  <p:notesSz cx="6760845" cy="99421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080808"/>
    <a:srgbClr val="FF3300"/>
    <a:srgbClr val="FFFFFF"/>
    <a:srgbClr val="660033"/>
    <a:srgbClr val="FF9933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84419" autoAdjust="0"/>
  </p:normalViewPr>
  <p:slideViewPr>
    <p:cSldViewPr snapToGrid="0">
      <p:cViewPr varScale="1">
        <p:scale>
          <a:sx n="59" d="100"/>
          <a:sy n="59" d="100"/>
        </p:scale>
        <p:origin x="1536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0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5" Type="http://schemas.openxmlformats.org/officeDocument/2006/relationships/image" Target="../media/image15.wmf"/><Relationship Id="rId14" Type="http://schemas.openxmlformats.org/officeDocument/2006/relationships/image" Target="../media/image14.wmf"/><Relationship Id="rId13" Type="http://schemas.openxmlformats.org/officeDocument/2006/relationships/image" Target="../media/image13.wmf"/><Relationship Id="rId12" Type="http://schemas.openxmlformats.org/officeDocument/2006/relationships/image" Target="../media/image1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3.wmf"/><Relationship Id="rId8" Type="http://schemas.openxmlformats.org/officeDocument/2006/relationships/image" Target="../media/image102.wmf"/><Relationship Id="rId7" Type="http://schemas.openxmlformats.org/officeDocument/2006/relationships/image" Target="../media/image101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1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0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9.wmf"/><Relationship Id="rId8" Type="http://schemas.openxmlformats.org/officeDocument/2006/relationships/image" Target="../media/image118.wmf"/><Relationship Id="rId7" Type="http://schemas.openxmlformats.org/officeDocument/2006/relationships/image" Target="../media/image117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2" Type="http://schemas.openxmlformats.org/officeDocument/2006/relationships/image" Target="../media/image122.wmf"/><Relationship Id="rId11" Type="http://schemas.openxmlformats.org/officeDocument/2006/relationships/image" Target="../media/image121.wmf"/><Relationship Id="rId10" Type="http://schemas.openxmlformats.org/officeDocument/2006/relationships/image" Target="../media/image120.wmf"/><Relationship Id="rId1" Type="http://schemas.openxmlformats.org/officeDocument/2006/relationships/image" Target="../media/image111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1.wmf"/><Relationship Id="rId8" Type="http://schemas.openxmlformats.org/officeDocument/2006/relationships/image" Target="../media/image130.wmf"/><Relationship Id="rId7" Type="http://schemas.openxmlformats.org/officeDocument/2006/relationships/image" Target="../media/image129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8" Type="http://schemas.openxmlformats.org/officeDocument/2006/relationships/image" Target="../media/image140.wmf"/><Relationship Id="rId17" Type="http://schemas.openxmlformats.org/officeDocument/2006/relationships/image" Target="../media/image139.wmf"/><Relationship Id="rId16" Type="http://schemas.openxmlformats.org/officeDocument/2006/relationships/image" Target="../media/image138.wmf"/><Relationship Id="rId15" Type="http://schemas.openxmlformats.org/officeDocument/2006/relationships/image" Target="../media/image137.wmf"/><Relationship Id="rId14" Type="http://schemas.openxmlformats.org/officeDocument/2006/relationships/image" Target="../media/image136.wmf"/><Relationship Id="rId13" Type="http://schemas.openxmlformats.org/officeDocument/2006/relationships/image" Target="../media/image135.wmf"/><Relationship Id="rId12" Type="http://schemas.openxmlformats.org/officeDocument/2006/relationships/image" Target="../media/image134.wmf"/><Relationship Id="rId11" Type="http://schemas.openxmlformats.org/officeDocument/2006/relationships/image" Target="../media/image133.wmf"/><Relationship Id="rId10" Type="http://schemas.openxmlformats.org/officeDocument/2006/relationships/image" Target="../media/image132.wmf"/><Relationship Id="rId1" Type="http://schemas.openxmlformats.org/officeDocument/2006/relationships/image" Target="../media/image123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9.wmf"/><Relationship Id="rId8" Type="http://schemas.openxmlformats.org/officeDocument/2006/relationships/image" Target="../media/image148.wmf"/><Relationship Id="rId7" Type="http://schemas.openxmlformats.org/officeDocument/2006/relationships/image" Target="../media/image147.wmf"/><Relationship Id="rId6" Type="http://schemas.openxmlformats.org/officeDocument/2006/relationships/image" Target="../media/image146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9" Type="http://schemas.openxmlformats.org/officeDocument/2006/relationships/image" Target="../media/image159.wmf"/><Relationship Id="rId18" Type="http://schemas.openxmlformats.org/officeDocument/2006/relationships/image" Target="../media/image158.wmf"/><Relationship Id="rId17" Type="http://schemas.openxmlformats.org/officeDocument/2006/relationships/image" Target="../media/image157.wmf"/><Relationship Id="rId16" Type="http://schemas.openxmlformats.org/officeDocument/2006/relationships/image" Target="../media/image156.wmf"/><Relationship Id="rId15" Type="http://schemas.openxmlformats.org/officeDocument/2006/relationships/image" Target="../media/image155.wmf"/><Relationship Id="rId14" Type="http://schemas.openxmlformats.org/officeDocument/2006/relationships/image" Target="../media/image154.wmf"/><Relationship Id="rId13" Type="http://schemas.openxmlformats.org/officeDocument/2006/relationships/image" Target="../media/image153.wmf"/><Relationship Id="rId12" Type="http://schemas.openxmlformats.org/officeDocument/2006/relationships/image" Target="../media/image152.wmf"/><Relationship Id="rId11" Type="http://schemas.openxmlformats.org/officeDocument/2006/relationships/image" Target="../media/image151.wmf"/><Relationship Id="rId10" Type="http://schemas.openxmlformats.org/officeDocument/2006/relationships/image" Target="../media/image150.wmf"/><Relationship Id="rId1" Type="http://schemas.openxmlformats.org/officeDocument/2006/relationships/image" Target="../media/image141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8.emf"/><Relationship Id="rId8" Type="http://schemas.openxmlformats.org/officeDocument/2006/relationships/image" Target="../media/image167.emf"/><Relationship Id="rId7" Type="http://schemas.openxmlformats.org/officeDocument/2006/relationships/image" Target="../media/image166.e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0" Type="http://schemas.openxmlformats.org/officeDocument/2006/relationships/image" Target="../media/image169.emf"/><Relationship Id="rId1" Type="http://schemas.openxmlformats.org/officeDocument/2006/relationships/image" Target="../media/image160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8.wmf"/><Relationship Id="rId8" Type="http://schemas.openxmlformats.org/officeDocument/2006/relationships/image" Target="../media/image177.wmf"/><Relationship Id="rId7" Type="http://schemas.openxmlformats.org/officeDocument/2006/relationships/image" Target="../media/image176.emf"/><Relationship Id="rId6" Type="http://schemas.openxmlformats.org/officeDocument/2006/relationships/image" Target="../media/image175.emf"/><Relationship Id="rId5" Type="http://schemas.openxmlformats.org/officeDocument/2006/relationships/image" Target="../media/image174.emf"/><Relationship Id="rId4" Type="http://schemas.openxmlformats.org/officeDocument/2006/relationships/image" Target="../media/image173.emf"/><Relationship Id="rId3" Type="http://schemas.openxmlformats.org/officeDocument/2006/relationships/image" Target="../media/image172.emf"/><Relationship Id="rId2" Type="http://schemas.openxmlformats.org/officeDocument/2006/relationships/image" Target="../media/image171.emf"/><Relationship Id="rId15" Type="http://schemas.openxmlformats.org/officeDocument/2006/relationships/image" Target="../media/image184.wmf"/><Relationship Id="rId14" Type="http://schemas.openxmlformats.org/officeDocument/2006/relationships/image" Target="../media/image183.wmf"/><Relationship Id="rId13" Type="http://schemas.openxmlformats.org/officeDocument/2006/relationships/image" Target="../media/image182.wmf"/><Relationship Id="rId12" Type="http://schemas.openxmlformats.org/officeDocument/2006/relationships/image" Target="../media/image181.wmf"/><Relationship Id="rId11" Type="http://schemas.openxmlformats.org/officeDocument/2006/relationships/image" Target="../media/image180.wmf"/><Relationship Id="rId10" Type="http://schemas.openxmlformats.org/officeDocument/2006/relationships/image" Target="../media/image179.wmf"/><Relationship Id="rId1" Type="http://schemas.openxmlformats.org/officeDocument/2006/relationships/image" Target="../media/image17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6.wmf"/><Relationship Id="rId8" Type="http://schemas.openxmlformats.org/officeDocument/2006/relationships/image" Target="../media/image195.wmf"/><Relationship Id="rId7" Type="http://schemas.openxmlformats.org/officeDocument/2006/relationships/image" Target="../media/image194.wmf"/><Relationship Id="rId6" Type="http://schemas.openxmlformats.org/officeDocument/2006/relationships/image" Target="../media/image193.wmf"/><Relationship Id="rId5" Type="http://schemas.openxmlformats.org/officeDocument/2006/relationships/image" Target="../media/image192.wmf"/><Relationship Id="rId4" Type="http://schemas.openxmlformats.org/officeDocument/2006/relationships/image" Target="../media/image191.wmf"/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2" Type="http://schemas.openxmlformats.org/officeDocument/2006/relationships/image" Target="../media/image199.wmf"/><Relationship Id="rId11" Type="http://schemas.openxmlformats.org/officeDocument/2006/relationships/image" Target="../media/image198.wmf"/><Relationship Id="rId10" Type="http://schemas.openxmlformats.org/officeDocument/2006/relationships/image" Target="../media/image197.wmf"/><Relationship Id="rId1" Type="http://schemas.openxmlformats.org/officeDocument/2006/relationships/image" Target="../media/image18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wmf"/><Relationship Id="rId1" Type="http://schemas.openxmlformats.org/officeDocument/2006/relationships/image" Target="../media/image20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9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20.vml.rels><?xml version="1.0" encoding="UTF-8" standalone="yes"?>
<Relationships xmlns="http://schemas.openxmlformats.org/package/2006/relationships"><Relationship Id="rId4" Type="http://schemas.openxmlformats.org/officeDocument/2006/relationships/image" Target="../media/image210.wmf"/><Relationship Id="rId3" Type="http://schemas.openxmlformats.org/officeDocument/2006/relationships/image" Target="../media/image109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9.wmf"/><Relationship Id="rId8" Type="http://schemas.openxmlformats.org/officeDocument/2006/relationships/image" Target="../media/image218.wmf"/><Relationship Id="rId7" Type="http://schemas.openxmlformats.org/officeDocument/2006/relationships/image" Target="../media/image217.wmf"/><Relationship Id="rId6" Type="http://schemas.openxmlformats.org/officeDocument/2006/relationships/image" Target="../media/image216.wmf"/><Relationship Id="rId5" Type="http://schemas.openxmlformats.org/officeDocument/2006/relationships/image" Target="../media/image215.wmf"/><Relationship Id="rId4" Type="http://schemas.openxmlformats.org/officeDocument/2006/relationships/image" Target="../media/image214.wmf"/><Relationship Id="rId3" Type="http://schemas.openxmlformats.org/officeDocument/2006/relationships/image" Target="../media/image213.wmf"/><Relationship Id="rId2" Type="http://schemas.openxmlformats.org/officeDocument/2006/relationships/image" Target="../media/image212.wmf"/><Relationship Id="rId16" Type="http://schemas.openxmlformats.org/officeDocument/2006/relationships/image" Target="../media/image226.wmf"/><Relationship Id="rId15" Type="http://schemas.openxmlformats.org/officeDocument/2006/relationships/image" Target="../media/image225.wmf"/><Relationship Id="rId14" Type="http://schemas.openxmlformats.org/officeDocument/2006/relationships/image" Target="../media/image224.wmf"/><Relationship Id="rId13" Type="http://schemas.openxmlformats.org/officeDocument/2006/relationships/image" Target="../media/image223.wmf"/><Relationship Id="rId12" Type="http://schemas.openxmlformats.org/officeDocument/2006/relationships/image" Target="../media/image222.wmf"/><Relationship Id="rId11" Type="http://schemas.openxmlformats.org/officeDocument/2006/relationships/image" Target="../media/image221.wmf"/><Relationship Id="rId10" Type="http://schemas.openxmlformats.org/officeDocument/2006/relationships/image" Target="../media/image220.wmf"/><Relationship Id="rId1" Type="http://schemas.openxmlformats.org/officeDocument/2006/relationships/image" Target="../media/image211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5.wmf"/><Relationship Id="rId8" Type="http://schemas.openxmlformats.org/officeDocument/2006/relationships/image" Target="../media/image234.wmf"/><Relationship Id="rId7" Type="http://schemas.openxmlformats.org/officeDocument/2006/relationships/image" Target="../media/image233.wmf"/><Relationship Id="rId6" Type="http://schemas.openxmlformats.org/officeDocument/2006/relationships/image" Target="../media/image232.wmf"/><Relationship Id="rId5" Type="http://schemas.openxmlformats.org/officeDocument/2006/relationships/image" Target="../media/image231.wmf"/><Relationship Id="rId4" Type="http://schemas.openxmlformats.org/officeDocument/2006/relationships/image" Target="../media/image230.wmf"/><Relationship Id="rId3" Type="http://schemas.openxmlformats.org/officeDocument/2006/relationships/image" Target="../media/image229.wmf"/><Relationship Id="rId2" Type="http://schemas.openxmlformats.org/officeDocument/2006/relationships/image" Target="../media/image228.wmf"/><Relationship Id="rId14" Type="http://schemas.openxmlformats.org/officeDocument/2006/relationships/image" Target="../media/image240.wmf"/><Relationship Id="rId13" Type="http://schemas.openxmlformats.org/officeDocument/2006/relationships/image" Target="../media/image239.wmf"/><Relationship Id="rId12" Type="http://schemas.openxmlformats.org/officeDocument/2006/relationships/image" Target="../media/image238.wmf"/><Relationship Id="rId11" Type="http://schemas.openxmlformats.org/officeDocument/2006/relationships/image" Target="../media/image237.wmf"/><Relationship Id="rId10" Type="http://schemas.openxmlformats.org/officeDocument/2006/relationships/image" Target="../media/image236.wmf"/><Relationship Id="rId1" Type="http://schemas.openxmlformats.org/officeDocument/2006/relationships/image" Target="../media/image227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9.wmf"/><Relationship Id="rId8" Type="http://schemas.openxmlformats.org/officeDocument/2006/relationships/image" Target="../media/image248.wmf"/><Relationship Id="rId7" Type="http://schemas.openxmlformats.org/officeDocument/2006/relationships/image" Target="../media/image247.wmf"/><Relationship Id="rId6" Type="http://schemas.openxmlformats.org/officeDocument/2006/relationships/image" Target="../media/image246.wmf"/><Relationship Id="rId5" Type="http://schemas.openxmlformats.org/officeDocument/2006/relationships/image" Target="../media/image245.wmf"/><Relationship Id="rId4" Type="http://schemas.openxmlformats.org/officeDocument/2006/relationships/image" Target="../media/image244.wmf"/><Relationship Id="rId3" Type="http://schemas.openxmlformats.org/officeDocument/2006/relationships/image" Target="../media/image243.wmf"/><Relationship Id="rId2" Type="http://schemas.openxmlformats.org/officeDocument/2006/relationships/image" Target="../media/image242.wmf"/><Relationship Id="rId15" Type="http://schemas.openxmlformats.org/officeDocument/2006/relationships/image" Target="../media/image255.emf"/><Relationship Id="rId14" Type="http://schemas.openxmlformats.org/officeDocument/2006/relationships/image" Target="../media/image254.emf"/><Relationship Id="rId13" Type="http://schemas.openxmlformats.org/officeDocument/2006/relationships/image" Target="../media/image253.wmf"/><Relationship Id="rId12" Type="http://schemas.openxmlformats.org/officeDocument/2006/relationships/image" Target="../media/image252.wmf"/><Relationship Id="rId11" Type="http://schemas.openxmlformats.org/officeDocument/2006/relationships/image" Target="../media/image251.wmf"/><Relationship Id="rId10" Type="http://schemas.openxmlformats.org/officeDocument/2006/relationships/image" Target="../media/image250.wmf"/><Relationship Id="rId1" Type="http://schemas.openxmlformats.org/officeDocument/2006/relationships/image" Target="../media/image241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4.wmf"/><Relationship Id="rId8" Type="http://schemas.openxmlformats.org/officeDocument/2006/relationships/image" Target="../media/image263.wmf"/><Relationship Id="rId7" Type="http://schemas.openxmlformats.org/officeDocument/2006/relationships/image" Target="../media/image262.wmf"/><Relationship Id="rId6" Type="http://schemas.openxmlformats.org/officeDocument/2006/relationships/image" Target="../media/image261.wmf"/><Relationship Id="rId5" Type="http://schemas.openxmlformats.org/officeDocument/2006/relationships/image" Target="../media/image260.wmf"/><Relationship Id="rId4" Type="http://schemas.openxmlformats.org/officeDocument/2006/relationships/image" Target="../media/image259.wmf"/><Relationship Id="rId3" Type="http://schemas.openxmlformats.org/officeDocument/2006/relationships/image" Target="../media/image258.wmf"/><Relationship Id="rId2" Type="http://schemas.openxmlformats.org/officeDocument/2006/relationships/image" Target="../media/image257.wmf"/><Relationship Id="rId12" Type="http://schemas.openxmlformats.org/officeDocument/2006/relationships/image" Target="../media/image267.wmf"/><Relationship Id="rId11" Type="http://schemas.openxmlformats.org/officeDocument/2006/relationships/image" Target="../media/image266.wmf"/><Relationship Id="rId10" Type="http://schemas.openxmlformats.org/officeDocument/2006/relationships/image" Target="../media/image265.wmf"/><Relationship Id="rId1" Type="http://schemas.openxmlformats.org/officeDocument/2006/relationships/image" Target="../media/image256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wmf"/><Relationship Id="rId7" Type="http://schemas.openxmlformats.org/officeDocument/2006/relationships/image" Target="../media/image274.wmf"/><Relationship Id="rId6" Type="http://schemas.openxmlformats.org/officeDocument/2006/relationships/image" Target="../media/image273.wmf"/><Relationship Id="rId5" Type="http://schemas.openxmlformats.org/officeDocument/2006/relationships/image" Target="../media/image272.wmf"/><Relationship Id="rId4" Type="http://schemas.openxmlformats.org/officeDocument/2006/relationships/image" Target="../media/image271.wmf"/><Relationship Id="rId3" Type="http://schemas.openxmlformats.org/officeDocument/2006/relationships/image" Target="../media/image270.wmf"/><Relationship Id="rId2" Type="http://schemas.openxmlformats.org/officeDocument/2006/relationships/image" Target="../media/image269.wmf"/><Relationship Id="rId1" Type="http://schemas.openxmlformats.org/officeDocument/2006/relationships/image" Target="../media/image268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wmf"/><Relationship Id="rId7" Type="http://schemas.openxmlformats.org/officeDocument/2006/relationships/image" Target="../media/image272.wmf"/><Relationship Id="rId6" Type="http://schemas.openxmlformats.org/officeDocument/2006/relationships/image" Target="../media/image271.wmf"/><Relationship Id="rId5" Type="http://schemas.openxmlformats.org/officeDocument/2006/relationships/image" Target="../media/image277.emf"/><Relationship Id="rId4" Type="http://schemas.openxmlformats.org/officeDocument/2006/relationships/image" Target="../media/image276.wmf"/><Relationship Id="rId3" Type="http://schemas.openxmlformats.org/officeDocument/2006/relationships/image" Target="../media/image270.wmf"/><Relationship Id="rId2" Type="http://schemas.openxmlformats.org/officeDocument/2006/relationships/image" Target="../media/image269.wmf"/><Relationship Id="rId1" Type="http://schemas.openxmlformats.org/officeDocument/2006/relationships/image" Target="../media/image268.w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4.wmf"/><Relationship Id="rId8" Type="http://schemas.openxmlformats.org/officeDocument/2006/relationships/image" Target="../media/image293.wmf"/><Relationship Id="rId7" Type="http://schemas.openxmlformats.org/officeDocument/2006/relationships/image" Target="../media/image292.wmf"/><Relationship Id="rId6" Type="http://schemas.openxmlformats.org/officeDocument/2006/relationships/image" Target="../media/image291.wmf"/><Relationship Id="rId5" Type="http://schemas.openxmlformats.org/officeDocument/2006/relationships/image" Target="../media/image290.wmf"/><Relationship Id="rId4" Type="http://schemas.openxmlformats.org/officeDocument/2006/relationships/image" Target="../media/image289.wmf"/><Relationship Id="rId3" Type="http://schemas.openxmlformats.org/officeDocument/2006/relationships/image" Target="../media/image288.wmf"/><Relationship Id="rId2" Type="http://schemas.openxmlformats.org/officeDocument/2006/relationships/image" Target="../media/image287.wmf"/><Relationship Id="rId12" Type="http://schemas.openxmlformats.org/officeDocument/2006/relationships/image" Target="../media/image297.emf"/><Relationship Id="rId11" Type="http://schemas.openxmlformats.org/officeDocument/2006/relationships/image" Target="../media/image296.emf"/><Relationship Id="rId10" Type="http://schemas.openxmlformats.org/officeDocument/2006/relationships/image" Target="../media/image295.wmf"/><Relationship Id="rId1" Type="http://schemas.openxmlformats.org/officeDocument/2006/relationships/image" Target="../media/image286.wmf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6.wmf"/><Relationship Id="rId8" Type="http://schemas.openxmlformats.org/officeDocument/2006/relationships/image" Target="../media/image305.wmf"/><Relationship Id="rId7" Type="http://schemas.openxmlformats.org/officeDocument/2006/relationships/image" Target="../media/image304.emf"/><Relationship Id="rId6" Type="http://schemas.openxmlformats.org/officeDocument/2006/relationships/image" Target="../media/image303.wmf"/><Relationship Id="rId5" Type="http://schemas.openxmlformats.org/officeDocument/2006/relationships/image" Target="../media/image302.wmf"/><Relationship Id="rId4" Type="http://schemas.openxmlformats.org/officeDocument/2006/relationships/image" Target="../media/image301.wmf"/><Relationship Id="rId3" Type="http://schemas.openxmlformats.org/officeDocument/2006/relationships/image" Target="../media/image300.wmf"/><Relationship Id="rId2" Type="http://schemas.openxmlformats.org/officeDocument/2006/relationships/image" Target="../media/image299.wmf"/><Relationship Id="rId18" Type="http://schemas.openxmlformats.org/officeDocument/2006/relationships/image" Target="../media/image316.wmf"/><Relationship Id="rId17" Type="http://schemas.openxmlformats.org/officeDocument/2006/relationships/image" Target="../media/image315.wmf"/><Relationship Id="rId16" Type="http://schemas.openxmlformats.org/officeDocument/2006/relationships/image" Target="../media/image314.emf"/><Relationship Id="rId15" Type="http://schemas.openxmlformats.org/officeDocument/2006/relationships/image" Target="../media/image312.wmf"/><Relationship Id="rId14" Type="http://schemas.openxmlformats.org/officeDocument/2006/relationships/image" Target="../media/image311.wmf"/><Relationship Id="rId13" Type="http://schemas.openxmlformats.org/officeDocument/2006/relationships/image" Target="../media/image310.wmf"/><Relationship Id="rId12" Type="http://schemas.openxmlformats.org/officeDocument/2006/relationships/image" Target="../media/image309.wmf"/><Relationship Id="rId11" Type="http://schemas.openxmlformats.org/officeDocument/2006/relationships/image" Target="../media/image308.wmf"/><Relationship Id="rId10" Type="http://schemas.openxmlformats.org/officeDocument/2006/relationships/image" Target="../media/image307.wmf"/><Relationship Id="rId1" Type="http://schemas.openxmlformats.org/officeDocument/2006/relationships/image" Target="../media/image298.wmf"/></Relationships>
</file>

<file path=ppt/drawings/_rels/vmlDrawing29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5.wmf"/><Relationship Id="rId8" Type="http://schemas.openxmlformats.org/officeDocument/2006/relationships/image" Target="../media/image324.wmf"/><Relationship Id="rId7" Type="http://schemas.openxmlformats.org/officeDocument/2006/relationships/image" Target="../media/image323.wmf"/><Relationship Id="rId6" Type="http://schemas.openxmlformats.org/officeDocument/2006/relationships/image" Target="../media/image322.wmf"/><Relationship Id="rId5" Type="http://schemas.openxmlformats.org/officeDocument/2006/relationships/image" Target="../media/image321.wmf"/><Relationship Id="rId4" Type="http://schemas.openxmlformats.org/officeDocument/2006/relationships/image" Target="../media/image320.wmf"/><Relationship Id="rId3" Type="http://schemas.openxmlformats.org/officeDocument/2006/relationships/image" Target="../media/image319.wmf"/><Relationship Id="rId2" Type="http://schemas.openxmlformats.org/officeDocument/2006/relationships/image" Target="../media/image318.wmf"/><Relationship Id="rId10" Type="http://schemas.openxmlformats.org/officeDocument/2006/relationships/image" Target="../media/image312.wmf"/><Relationship Id="rId1" Type="http://schemas.openxmlformats.org/officeDocument/2006/relationships/image" Target="../media/image3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9.emf"/><Relationship Id="rId8" Type="http://schemas.openxmlformats.org/officeDocument/2006/relationships/image" Target="../media/image38.emf"/><Relationship Id="rId7" Type="http://schemas.openxmlformats.org/officeDocument/2006/relationships/image" Target="../media/image37.emf"/><Relationship Id="rId6" Type="http://schemas.openxmlformats.org/officeDocument/2006/relationships/image" Target="../media/image36.wmf"/><Relationship Id="rId5" Type="http://schemas.openxmlformats.org/officeDocument/2006/relationships/image" Target="../media/image35.emf"/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4" Type="http://schemas.openxmlformats.org/officeDocument/2006/relationships/image" Target="../media/image44.emf"/><Relationship Id="rId13" Type="http://schemas.openxmlformats.org/officeDocument/2006/relationships/image" Target="../media/image43.emf"/><Relationship Id="rId12" Type="http://schemas.openxmlformats.org/officeDocument/2006/relationships/image" Target="../media/image42.emf"/><Relationship Id="rId11" Type="http://schemas.openxmlformats.org/officeDocument/2006/relationships/image" Target="../media/image41.wmf"/><Relationship Id="rId10" Type="http://schemas.openxmlformats.org/officeDocument/2006/relationships/image" Target="../media/image40.emf"/><Relationship Id="rId1" Type="http://schemas.openxmlformats.org/officeDocument/2006/relationships/image" Target="../media/image3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60.wmf"/><Relationship Id="rId8" Type="http://schemas.openxmlformats.org/officeDocument/2006/relationships/image" Target="../media/image59.wmf"/><Relationship Id="rId7" Type="http://schemas.openxmlformats.org/officeDocument/2006/relationships/image" Target="../media/image58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3" Type="http://schemas.openxmlformats.org/officeDocument/2006/relationships/image" Target="../media/image64.wmf"/><Relationship Id="rId12" Type="http://schemas.openxmlformats.org/officeDocument/2006/relationships/image" Target="../media/image63.wmf"/><Relationship Id="rId11" Type="http://schemas.openxmlformats.org/officeDocument/2006/relationships/image" Target="../media/image62.wmf"/><Relationship Id="rId10" Type="http://schemas.openxmlformats.org/officeDocument/2006/relationships/image" Target="../media/image61.wmf"/><Relationship Id="rId1" Type="http://schemas.openxmlformats.org/officeDocument/2006/relationships/image" Target="../media/image52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61.wmf"/><Relationship Id="rId4" Type="http://schemas.openxmlformats.org/officeDocument/2006/relationships/image" Target="../media/image68.wmf"/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77.emf"/><Relationship Id="rId8" Type="http://schemas.openxmlformats.org/officeDocument/2006/relationships/image" Target="../media/image76.wmf"/><Relationship Id="rId7" Type="http://schemas.openxmlformats.org/officeDocument/2006/relationships/image" Target="../media/image75.wmf"/><Relationship Id="rId6" Type="http://schemas.openxmlformats.org/officeDocument/2006/relationships/image" Target="../media/image74.wmf"/><Relationship Id="rId5" Type="http://schemas.openxmlformats.org/officeDocument/2006/relationships/image" Target="../media/image73.emf"/><Relationship Id="rId4" Type="http://schemas.openxmlformats.org/officeDocument/2006/relationships/image" Target="../media/image72.emf"/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9" Type="http://schemas.openxmlformats.org/officeDocument/2006/relationships/image" Target="../media/image87.wmf"/><Relationship Id="rId18" Type="http://schemas.openxmlformats.org/officeDocument/2006/relationships/image" Target="../media/image86.wmf"/><Relationship Id="rId17" Type="http://schemas.openxmlformats.org/officeDocument/2006/relationships/image" Target="../media/image85.wmf"/><Relationship Id="rId16" Type="http://schemas.openxmlformats.org/officeDocument/2006/relationships/image" Target="../media/image84.emf"/><Relationship Id="rId15" Type="http://schemas.openxmlformats.org/officeDocument/2006/relationships/image" Target="../media/image83.wmf"/><Relationship Id="rId14" Type="http://schemas.openxmlformats.org/officeDocument/2006/relationships/image" Target="../media/image82.wmf"/><Relationship Id="rId13" Type="http://schemas.openxmlformats.org/officeDocument/2006/relationships/image" Target="../media/image81.emf"/><Relationship Id="rId12" Type="http://schemas.openxmlformats.org/officeDocument/2006/relationships/image" Target="../media/image80.wmf"/><Relationship Id="rId11" Type="http://schemas.openxmlformats.org/officeDocument/2006/relationships/image" Target="../media/image79.wmf"/><Relationship Id="rId10" Type="http://schemas.openxmlformats.org/officeDocument/2006/relationships/image" Target="../media/image78.emf"/><Relationship Id="rId1" Type="http://schemas.openxmlformats.org/officeDocument/2006/relationships/image" Target="../media/image69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7" Type="http://schemas.openxmlformats.org/officeDocument/2006/relationships/image" Target="../media/image93.wmf"/><Relationship Id="rId6" Type="http://schemas.openxmlformats.org/officeDocument/2006/relationships/image" Target="../media/image92.wmf"/><Relationship Id="rId5" Type="http://schemas.openxmlformats.org/officeDocument/2006/relationships/image" Target="../media/image85.wmf"/><Relationship Id="rId4" Type="http://schemas.openxmlformats.org/officeDocument/2006/relationships/image" Target="../media/image91.wmf"/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039" cy="496586"/>
          </a:xfrm>
          <a:prstGeom prst="rect">
            <a:avLst/>
          </a:prstGeom>
        </p:spPr>
        <p:txBody>
          <a:bodyPr vert="horz" lIns="95443" tIns="47721" rIns="95443" bIns="47721" rtlCol="0"/>
          <a:lstStyle>
            <a:lvl1pPr algn="l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613" y="0"/>
            <a:ext cx="2930039" cy="496586"/>
          </a:xfrm>
          <a:prstGeom prst="rect">
            <a:avLst/>
          </a:prstGeom>
        </p:spPr>
        <p:txBody>
          <a:bodyPr vert="horz" lIns="95443" tIns="47721" rIns="95443" bIns="47721" rtlCol="0"/>
          <a:lstStyle>
            <a:lvl1pPr algn="r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E4F749B-EA10-4F70-AF1E-3470EE072AF4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4385"/>
            <a:ext cx="2930039" cy="496586"/>
          </a:xfrm>
          <a:prstGeom prst="rect">
            <a:avLst/>
          </a:prstGeom>
        </p:spPr>
        <p:txBody>
          <a:bodyPr vert="horz" lIns="95443" tIns="47721" rIns="95443" bIns="47721" rtlCol="0" anchor="b"/>
          <a:lstStyle>
            <a:lvl1pPr algn="l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613" y="9444385"/>
            <a:ext cx="2930039" cy="496586"/>
          </a:xfrm>
          <a:prstGeom prst="rect">
            <a:avLst/>
          </a:prstGeom>
        </p:spPr>
        <p:txBody>
          <a:bodyPr vert="horz" wrap="square" lIns="95443" tIns="47721" rIns="95443" bIns="47721" numCol="1" anchor="b" anchorCtr="0" compatLnSpc="1"/>
          <a:lstStyle>
            <a:lvl1pPr algn="r" eaLnBrk="1" hangingPunct="1">
              <a:defRPr sz="1300"/>
            </a:lvl1pPr>
          </a:lstStyle>
          <a:p>
            <a:pPr>
              <a:defRPr/>
            </a:pPr>
            <a:fld id="{5274E37B-D83C-4F00-A69D-51518C49753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443" tIns="47721" rIns="95443" bIns="47721" numCol="1" anchor="t" anchorCtr="0" compatLnSpc="1"/>
          <a:lstStyle>
            <a:lvl1pPr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5" y="0"/>
            <a:ext cx="2930039" cy="4965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443" tIns="47721" rIns="95443" bIns="47721" numCol="1" anchor="t" anchorCtr="0" compatLnSpc="1"/>
          <a:lstStyle>
            <a:lvl1pPr algn="r"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5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443" tIns="47721" rIns="95443" bIns="47721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443" tIns="47721" rIns="95443" bIns="47721" numCol="1" anchor="b" anchorCtr="0" compatLnSpc="1"/>
          <a:lstStyle>
            <a:lvl1pPr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5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443" tIns="47721" rIns="95443" bIns="47721" numCol="1" anchor="b" anchorCtr="0" compatLnSpc="1"/>
          <a:lstStyle>
            <a:lvl1pPr algn="r"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EAD73B-4423-4CAF-90DA-1DB93D0FAAF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使用微波来烹饪食物的方法是首先由任职雷神公司的培西</a:t>
            </a:r>
            <a:r>
              <a:rPr lang="en-US" altLang="zh-CN" smtClean="0"/>
              <a:t>·</a:t>
            </a:r>
            <a:r>
              <a:rPr lang="zh-CN" altLang="en-US" smtClean="0"/>
              <a:t>史宾赛想到的，培西</a:t>
            </a:r>
            <a:r>
              <a:rPr lang="en-US" altLang="zh-CN" smtClean="0"/>
              <a:t>·</a:t>
            </a:r>
            <a:r>
              <a:rPr lang="zh-CN" altLang="en-US" smtClean="0"/>
              <a:t>史宾赛过去为公司建造雷达设备的磁电管。一天他在一个启动的雷达设备上工作时，突然发觉自己放在口袋里的花生巧克力融化了。经培西</a:t>
            </a:r>
            <a:r>
              <a:rPr lang="en-US" altLang="zh-CN" smtClean="0"/>
              <a:t>·</a:t>
            </a:r>
            <a:r>
              <a:rPr lang="zh-CN" altLang="en-US" smtClean="0"/>
              <a:t>史宾赛的思索和研究，发现他的巧克力是被微波所融化，所以认为磁控管也能用来烹饪。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如果一些物体（比如液态水）含有电极性分子并且这些分子可自由震荡，那么它们可被微波炉加热。当这些物体被置于微波传播空间中，在微波高频振荡（微波炉常采用 </a:t>
            </a:r>
            <a:r>
              <a:rPr lang="en-US" altLang="zh-CN" smtClean="0"/>
              <a:t>2.45 GHz </a:t>
            </a:r>
            <a:r>
              <a:rPr lang="zh-CN" altLang="en-US" smtClean="0"/>
              <a:t>的微波）的电磁场作用下，物体中的电极性分子（尤其是水分子，可强烈地对微波作出响应）的方向会随振荡电场一起振动，一个分子的固有电磁场被改变并影响邻近分子，于是分子的振动便在分子之间传递开去，分子振动就是内能，增加内能就是加热，微波能令物质中的内能增加，也即是能令物质加热。虽然非电极性分子也会因电场产生一些位移极化，但这本身对内能几乎没有贡献。有的食物本身就有自由的电极性分子，因此可以被微波直接加热；其他食物只要与水均匀混合，也可以通过水间接地被微波加热。另外，有说微波加热是分子共振的结果，这是错误的，水分子的共振频率为</a:t>
            </a:r>
            <a:r>
              <a:rPr lang="en-US" altLang="zh-CN" smtClean="0"/>
              <a:t>1THz</a:t>
            </a:r>
            <a:r>
              <a:rPr lang="zh-CN" altLang="en-US" smtClean="0"/>
              <a:t>以上。</a:t>
            </a:r>
            <a:r>
              <a:rPr lang="en-US" altLang="zh-CN" smtClean="0"/>
              <a:t>[2]</a:t>
            </a:r>
            <a:endParaRPr lang="en-US" altLang="zh-CN" smtClean="0"/>
          </a:p>
          <a:p>
            <a:r>
              <a:rPr lang="zh-CN" altLang="en-US" smtClean="0"/>
              <a:t>有些情况下，微波加热可以做到由内而外，也即内部温升比表面快。例如内部有较多水份而表面较干，这样内部如热就会较表面快；又例如内部的热容量比表面低，内部温升就自然快</a:t>
            </a:r>
            <a:r>
              <a:rPr lang="en-US" altLang="zh-CN" smtClean="0"/>
              <a:t>… </a:t>
            </a:r>
            <a:r>
              <a:rPr lang="zh-CN" altLang="en-US" smtClean="0"/>
              <a:t>。但并不是所有食物被微波加热时都有此情况出现。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5645" indent="-27559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0109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178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247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316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385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390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459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B274843-DD70-4D3B-8665-3CA0F9C0EEBD}" type="slidenum">
              <a:rPr lang="en-US" altLang="zh-CN" sz="1300"/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5645" indent="-27559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0109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178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247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316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385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390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459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53732DE-EA17-4674-A98E-8A13034F1BE8}" type="slidenum">
              <a:rPr lang="en-US" altLang="zh-CN" sz="1300"/>
            </a:fld>
            <a:endParaRPr lang="en-US" altLang="zh-CN" sz="13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68350"/>
            <a:ext cx="4910138" cy="3684588"/>
          </a:xfrm>
          <a:solidFill>
            <a:srgbClr val="FFFFFF"/>
          </a:solidFill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299" y="4759205"/>
            <a:ext cx="4951434" cy="445385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5645" indent="-27559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0109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178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247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316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385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390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459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6F10A6-DE1A-40F0-85E5-555C1BD89654}" type="slidenum">
              <a:rPr lang="en-US" altLang="zh-CN" sz="1300"/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5645" indent="-27559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0109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178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247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316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385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390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459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1A848BE-7D1C-48ED-BCCC-68A1A9DFCD81}" type="slidenum">
              <a:rPr lang="en-US" altLang="zh-CN" sz="1300"/>
            </a:fld>
            <a:endParaRPr lang="en-US" altLang="zh-CN" sz="13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kumimoji="0" lang="zh-CN" altLang="en-US" sz="2900" b="1"/>
              <a:t>同轴电缆</a:t>
            </a:r>
            <a:endParaRPr kumimoji="0" lang="zh-CN" altLang="en-US" sz="2900" b="1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5645" indent="-27559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0109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178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247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316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385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390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459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FCF3B79-0E44-45B4-91DE-38E933896432}" type="slidenum">
              <a:rPr lang="en-US" altLang="zh-CN" sz="1300"/>
            </a:fld>
            <a:endParaRPr lang="en-US" altLang="zh-CN" sz="13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68350"/>
            <a:ext cx="4910138" cy="3684588"/>
          </a:xfrm>
          <a:solidFill>
            <a:srgbClr val="FFFFFF"/>
          </a:solidFill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299" y="4759205"/>
            <a:ext cx="4951434" cy="445385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5645" indent="-27559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0109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178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247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316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385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390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459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706F1F0-E289-4E8F-84E9-8485FBB2076D}" type="slidenum">
              <a:rPr lang="en-US" altLang="zh-CN" sz="1300"/>
            </a:fld>
            <a:endParaRPr lang="en-US" altLang="zh-CN" sz="13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68350"/>
            <a:ext cx="4910138" cy="3684588"/>
          </a:xfrm>
          <a:solidFill>
            <a:srgbClr val="FFFFFF"/>
          </a:solidFill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299" y="4759205"/>
            <a:ext cx="4951434" cy="445385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8340" indent="-2647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9815" indent="-21082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85265" indent="-21082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08810" indent="-21082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49500" indent="-21082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90190" indent="-21082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0880" indent="-21082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71570" indent="-21082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0F38D2A-C975-4BB7-AE45-843E7043E569}" type="slidenum">
              <a:rPr lang="en-US" altLang="zh-CN" sz="1300">
                <a:solidFill>
                  <a:srgbClr val="000000"/>
                </a:solidFill>
              </a:rPr>
            </a:fld>
            <a:endParaRPr lang="en-US" altLang="zh-CN" sz="1300">
              <a:solidFill>
                <a:srgbClr val="000000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746125"/>
            <a:ext cx="4770438" cy="3579813"/>
          </a:xfrm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455" y="4623492"/>
            <a:ext cx="4715578" cy="43258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fontAlgn="b" hangingPunct="1">
              <a:lnSpc>
                <a:spcPct val="135000"/>
              </a:lnSpc>
              <a:spcBef>
                <a:spcPct val="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在各向同性线性电介质中均为由介质性质决定的纯数。</a:t>
            </a:r>
            <a:endParaRPr lang="zh-CN" altLang="en-US" sz="2800" b="1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5645" indent="-27559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0109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178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247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316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385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390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459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5371A21-99FD-4B05-AC50-E9046F4C310E}" type="slidenum">
              <a:rPr lang="en-US" altLang="zh-CN" sz="1300">
                <a:solidFill>
                  <a:srgbClr val="000000"/>
                </a:solidFill>
              </a:rPr>
            </a:fld>
            <a:endParaRPr lang="en-US" altLang="zh-CN" sz="1300">
              <a:solidFill>
                <a:srgbClr val="000000"/>
              </a:solidFill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smtClean="0">
                <a:solidFill>
                  <a:schemeClr val="bg2"/>
                </a:solidFill>
                <a:ea typeface="楷体_GB2312" pitchFamily="49" charset="-122"/>
              </a:rPr>
              <a:t>因为</a:t>
            </a:r>
            <a:r>
              <a:rPr lang="en-US" altLang="zh-CN" b="1" smtClean="0">
                <a:solidFill>
                  <a:schemeClr val="bg2"/>
                </a:solidFill>
                <a:ea typeface="楷体_GB2312" pitchFamily="49" charset="-122"/>
              </a:rPr>
              <a:t>D=sE+P ,</a:t>
            </a:r>
            <a:r>
              <a:rPr lang="en-US" altLang="zh-CN" b="1" i="1" smtClean="0">
                <a:solidFill>
                  <a:schemeClr val="bg2"/>
                </a:solidFill>
                <a:ea typeface="楷体_GB2312" pitchFamily="49" charset="-122"/>
              </a:rPr>
              <a:t> </a:t>
            </a:r>
            <a:r>
              <a:rPr lang="zh-CN" altLang="en-US" b="1" smtClean="0">
                <a:solidFill>
                  <a:schemeClr val="bg2"/>
                </a:solidFill>
                <a:ea typeface="楷体_GB2312" pitchFamily="49" charset="-122"/>
              </a:rPr>
              <a:t>其中</a:t>
            </a:r>
            <a:r>
              <a:rPr lang="en-US" altLang="zh-CN" b="1" i="1" smtClean="0">
                <a:solidFill>
                  <a:schemeClr val="bg2"/>
                </a:solidFill>
                <a:ea typeface="楷体_GB2312" pitchFamily="49" charset="-122"/>
              </a:rPr>
              <a:t>E </a:t>
            </a:r>
            <a:r>
              <a:rPr lang="zh-CN" altLang="en-US" b="1" smtClean="0">
                <a:solidFill>
                  <a:schemeClr val="bg2"/>
                </a:solidFill>
                <a:ea typeface="楷体_GB2312" pitchFamily="49" charset="-122"/>
              </a:rPr>
              <a:t>是所有电荷共同产生的，</a:t>
            </a:r>
            <a:r>
              <a:rPr lang="en-US" altLang="zh-CN" b="1" i="1" smtClean="0">
                <a:solidFill>
                  <a:schemeClr val="bg2"/>
                </a:solidFill>
                <a:ea typeface="楷体_GB2312" pitchFamily="49" charset="-122"/>
              </a:rPr>
              <a:t>P </a:t>
            </a:r>
            <a:r>
              <a:rPr lang="zh-CN" altLang="en-US" b="1" smtClean="0">
                <a:solidFill>
                  <a:schemeClr val="bg2"/>
                </a:solidFill>
                <a:ea typeface="楷体_GB2312" pitchFamily="49" charset="-122"/>
              </a:rPr>
              <a:t>与束缚电荷有关。  只有当介质的分布满足一定条件时，</a:t>
            </a:r>
            <a:r>
              <a:rPr lang="en-US" altLang="zh-CN" b="1" i="1" smtClean="0">
                <a:solidFill>
                  <a:schemeClr val="bg2"/>
                </a:solidFill>
                <a:ea typeface="楷体_GB2312" pitchFamily="49" charset="-122"/>
              </a:rPr>
              <a:t>D </a:t>
            </a:r>
            <a:r>
              <a:rPr lang="zh-CN" altLang="en-US" b="1" smtClean="0">
                <a:solidFill>
                  <a:schemeClr val="bg2"/>
                </a:solidFill>
                <a:ea typeface="楷体_GB2312" pitchFamily="49" charset="-122"/>
              </a:rPr>
              <a:t>才与束缚电荷无关。</a:t>
            </a:r>
            <a:endParaRPr lang="zh-CN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5645" indent="-27559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0109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178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247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316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385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390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459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A271D24-3FA2-498C-A958-4FE4B719D039}" type="slidenum">
              <a:rPr lang="en-US" altLang="zh-CN" sz="1300">
                <a:solidFill>
                  <a:srgbClr val="000000"/>
                </a:solidFill>
              </a:rPr>
            </a:fld>
            <a:endParaRPr lang="en-US" altLang="zh-CN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5645" indent="-27559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0109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178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247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316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385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390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459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EA0B901-D35A-4C76-9F4B-3E79FB6523A2}" type="slidenum">
              <a:rPr lang="en-US" altLang="zh-CN" sz="1300"/>
            </a:fld>
            <a:endParaRPr lang="en-US" altLang="zh-CN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68350"/>
            <a:ext cx="4910138" cy="3684588"/>
          </a:xfrm>
          <a:solidFill>
            <a:srgbClr val="FFFFFF"/>
          </a:solidFill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299" y="4759205"/>
            <a:ext cx="4951434" cy="445385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zh-CN" altLang="en-US" b="1" smtClean="0">
                <a:solidFill>
                  <a:schemeClr val="bg2"/>
                </a:solidFill>
                <a:ea typeface="楷体_GB2312" pitchFamily="49" charset="-122"/>
              </a:rPr>
              <a:t>相对介电常数是一个无量纲的量。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5645" indent="-27559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0109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178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247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316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385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390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459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073D6A9-2A8C-4E62-99A4-CD3297897A03}" type="slidenum">
              <a:rPr lang="en-US" altLang="zh-CN" sz="1300">
                <a:solidFill>
                  <a:srgbClr val="000000"/>
                </a:solidFill>
              </a:rPr>
            </a:fld>
            <a:endParaRPr lang="en-US" altLang="zh-CN" sz="1300">
              <a:solidFill>
                <a:srgbClr val="000000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68350"/>
            <a:ext cx="4910138" cy="3684588"/>
          </a:xfrm>
          <a:solidFill>
            <a:srgbClr val="FFFFFF"/>
          </a:solidFill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299" y="4759205"/>
            <a:ext cx="4951434" cy="445385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5645" indent="-27559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0109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178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247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316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385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390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459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B03755-B93E-4718-91FE-EE9838DA1FAA}" type="slidenum">
              <a:rPr lang="en-US" altLang="zh-CN" sz="1300">
                <a:solidFill>
                  <a:srgbClr val="000000"/>
                </a:solidFill>
              </a:rPr>
            </a:fld>
            <a:endParaRPr lang="en-US" altLang="zh-CN" sz="1300">
              <a:solidFill>
                <a:srgbClr val="000000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68350"/>
            <a:ext cx="4910138" cy="3684588"/>
          </a:xfrm>
          <a:solidFill>
            <a:srgbClr val="FFFFFF"/>
          </a:solidFill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299" y="4759205"/>
            <a:ext cx="4951434" cy="445385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5645" indent="-27559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0109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178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247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316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385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390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459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DFD4C24-568D-4B07-96DC-C80143263DBD}" type="slidenum">
              <a:rPr lang="en-US" altLang="zh-CN" sz="1300"/>
            </a:fld>
            <a:endParaRPr lang="en-US" altLang="zh-CN" sz="13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68350"/>
            <a:ext cx="4910138" cy="3684588"/>
          </a:xfrm>
          <a:solidFill>
            <a:srgbClr val="FFFFFF"/>
          </a:solidFill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299" y="4759205"/>
            <a:ext cx="4951434" cy="445385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sz="2900" b="1">
                <a:ea typeface="楷体_GB2312" pitchFamily="49" charset="-122"/>
              </a:rPr>
              <a:t>一对靠的很近的平行平面导体板</a:t>
            </a:r>
            <a:endParaRPr lang="en-US" altLang="zh-CN" sz="2900" b="1">
              <a:ea typeface="楷体_GB2312" pitchFamily="49" charset="-122"/>
            </a:endParaRPr>
          </a:p>
          <a:p>
            <a:pPr eaLnBrk="1" hangingPunct="1"/>
            <a:r>
              <a:rPr lang="zh-CN" altLang="en-US" sz="3100"/>
              <a:t>在电子线路中，电容用来通过交流而阻隔直流，也用来存储和释放电荷以充当滤波器，平滑输出脉动信号。小容量的电容，通常在高频电路中使用，如收音机、发射机和振荡器中。大容量的电容往往是作滤波和存储电荷用。而且还有一个特点，一般</a:t>
            </a:r>
            <a:r>
              <a:rPr lang="en-US" altLang="zh-CN" sz="3100"/>
              <a:t>1μF</a:t>
            </a:r>
            <a:r>
              <a:rPr lang="zh-CN" altLang="en-US" sz="3100"/>
              <a:t>以上的电容均为电解电容，而</a:t>
            </a:r>
            <a:r>
              <a:rPr lang="en-US" altLang="zh-CN" sz="3100"/>
              <a:t>1μF</a:t>
            </a:r>
            <a:r>
              <a:rPr lang="zh-CN" altLang="en-US" sz="3100"/>
              <a:t>以下的电容多为瓷片电容，当然也有其他的，比如独石电容、涤纶电容、小容量的云母电容等。电解电容有个铝壳，里面充满了电解质，并引出两个电极，作为正（</a:t>
            </a:r>
            <a:r>
              <a:rPr lang="en-US" altLang="zh-CN" sz="3100"/>
              <a:t>+</a:t>
            </a:r>
            <a:r>
              <a:rPr lang="zh-CN" altLang="en-US" sz="3100"/>
              <a:t>）、负（</a:t>
            </a:r>
            <a:r>
              <a:rPr lang="en-US" altLang="zh-CN" sz="3100"/>
              <a:t>-</a:t>
            </a:r>
            <a:r>
              <a:rPr lang="zh-CN" altLang="en-US" sz="3100"/>
              <a:t>）极，与其它电容器不同，它们在电路中的极性不能接错，而其他电容则没有极性。</a:t>
            </a:r>
            <a:endParaRPr lang="zh-CN" altLang="en-US" sz="2900" b="1"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这种陀螺仪芯片由一个金属片组成，当驱动信号加载于驱动电容片时，导致金属片产生振动。当用 户旋转手机时，在科里奥利力（</a:t>
            </a:r>
            <a:r>
              <a:rPr lang="en-US" altLang="zh-CN" dirty="0" err="1" smtClean="0"/>
              <a:t>Coriolis</a:t>
            </a:r>
            <a:r>
              <a:rPr lang="en-US" altLang="zh-CN" dirty="0" smtClean="0"/>
              <a:t> force</a:t>
            </a:r>
            <a:r>
              <a:rPr lang="zh-CN" altLang="en-US" dirty="0" smtClean="0"/>
              <a:t>）的作用下，金属在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Z</a:t>
            </a:r>
            <a:r>
              <a:rPr lang="zh-CN" altLang="en-US" dirty="0" smtClean="0"/>
              <a:t>轴产生偏移。专用电路能感知到这微小的信号，并转换成</a:t>
            </a:r>
            <a:r>
              <a:rPr lang="en-US" altLang="zh-CN" dirty="0" smtClean="0"/>
              <a:t> iPhone 4</a:t>
            </a:r>
            <a:r>
              <a:rPr lang="zh-CN" altLang="en-US" dirty="0" smtClean="0"/>
              <a:t>可以接收的数字信号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气囊打开</a:t>
            </a: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5645" indent="-27559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0109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178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2470" indent="-22034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316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3850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390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4595" indent="-22034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3DDB6ED-D2C2-4F2B-BC1A-B46978F5156C}" type="slidenum">
              <a:rPr lang="en-US" altLang="zh-CN" sz="1300"/>
            </a:fld>
            <a:endParaRPr lang="en-US" altLang="zh-CN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4B23E-89B3-4C5A-9272-E7E5253ABE8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5391A-4D38-48FF-8899-F612E5E9F90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1BC71-3DF5-4D8F-882D-587EACBA799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2147483646 w 4128"/>
              <a:gd name="T1" fmla="*/ 2147483646 h 479"/>
              <a:gd name="T2" fmla="*/ 2147483646 w 4128"/>
              <a:gd name="T3" fmla="*/ 2147483646 h 479"/>
              <a:gd name="T4" fmla="*/ 2147483646 w 4128"/>
              <a:gd name="T5" fmla="*/ 2147483646 h 479"/>
              <a:gd name="T6" fmla="*/ 0 w 4128"/>
              <a:gd name="T7" fmla="*/ 2147483646 h 479"/>
              <a:gd name="T8" fmla="*/ 2147483646 w 4128"/>
              <a:gd name="T9" fmla="*/ 2147483646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940F7304-00F1-44F1-9D3F-02236E350C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F8CD6-C6B7-44B6-914C-03C05125241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53DA0-6B8D-4F61-A37B-9FC0BED70A8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E1084-CA92-4B52-86D5-9268E95FA1A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CF643-433D-436F-9BCA-DF377A6C068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DA2E8-0BC9-43BE-A50B-4A701D8F46C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9AE41-CAC4-4502-9173-42177090E1D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1A107-BCF4-423E-B2EC-1769BC867D5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A3163-29B0-4B87-846E-F4ACA23E8AA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552D6-3EC7-49E1-A32E-D849ABC86B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3E6E8-7215-4ADF-AF61-628CD690038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3624A-C4A0-4360-B147-C3E6F46D9B9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A16CA-AEEE-4241-89DF-ADC0A1E7D631}" type="datetime1">
              <a:rPr lang="zh-CN" altLang="en-US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634EE-1DFD-4691-9AC2-31EB5D47AE9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7EBCC-9090-4306-804B-F00393714B08}" type="datetime1">
              <a:rPr lang="zh-CN" altLang="en-US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0F8AA-DF3A-46BB-A515-E56B9CB3B4B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0F37A-8639-4122-836D-100220E031BA}" type="datetime1">
              <a:rPr lang="zh-CN" altLang="en-US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96EB2-D6A3-463C-99DE-12E770B9C59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A27BB-FD4A-4A1F-8E18-F27C6D767F44}" type="datetime1">
              <a:rPr lang="zh-CN" altLang="en-US"/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6F025-45B4-44F7-A8D9-71999DC312C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64D30-3B23-4321-81D0-AF65B15C3B96}" type="datetime1">
              <a:rPr lang="zh-CN" altLang="en-US"/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8406B-1370-4222-A8EA-58A7ABFD534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88B10-5707-4C63-8299-6ABCA714B011}" type="datetime1">
              <a:rPr lang="zh-CN" altLang="en-US"/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59BA4-63FF-4465-A30C-B45CCBB747B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442BF-4E2D-4410-993D-D38ACD161B21}" type="datetime1">
              <a:rPr lang="zh-CN" altLang="en-US"/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251FF-22CC-45B3-9027-FEA1296E49E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ED99E-2EB7-4A7F-804A-AF74DBAE206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532A9-77D6-448F-80DD-6A7FC2D334DC}" type="datetime1">
              <a:rPr lang="zh-CN" altLang="en-US"/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04BE8-664E-42DF-A552-470256589B4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D96ED-4CA7-4F47-8E8A-E18F6F206CCD}" type="datetime1">
              <a:rPr lang="zh-CN" altLang="en-US"/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D3A57-566A-44B9-B062-FC534985CE4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CCE77-AA86-4AB5-A3F6-503EFCA66313}" type="datetime1">
              <a:rPr lang="zh-CN" altLang="en-US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305EE-6FE5-475A-9514-1B9BD9057BE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09798-D39C-4E46-A266-72A07503691C}" type="datetime1">
              <a:rPr lang="zh-CN" altLang="en-US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EE711-C862-4896-BBCE-F611364921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37BCF-8B12-4C60-A5FB-7A854C9DBD9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5A9DC-55B7-4248-828E-FEBD1F5CC9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78E47-02E6-4666-8B1A-865714C22A8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3F685-CA8E-48C4-86E3-1078A76290F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2ABD8-5DF1-4337-A0B4-4173B2B505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C21E8-1CA5-4DE6-9307-B1F552473ED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="1">
                <a:solidFill>
                  <a:srgbClr val="080808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1">
                <a:solidFill>
                  <a:srgbClr val="080808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b="1">
                <a:solidFill>
                  <a:srgbClr val="0000FF"/>
                </a:solidFill>
              </a:defRPr>
            </a:lvl1pPr>
          </a:lstStyle>
          <a:p>
            <a:pPr>
              <a:defRPr/>
            </a:pPr>
            <a:fld id="{1EC4D5D3-10C9-4179-90C5-C9CD2AE9F3B6}" type="slidenum">
              <a:rPr lang="en-US" altLang="zh-CN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80808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80808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80808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80808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80808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80808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080808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rgbClr val="080808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rgbClr val="080808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fontAlgn="base" hangingPunct="1">
              <a:spcBef>
                <a:spcPct val="50000"/>
              </a:spcBef>
              <a:defRPr sz="1400" b="1">
                <a:solidFill>
                  <a:srgbClr val="080808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fontAlgn="base" hangingPunct="1">
              <a:spcBef>
                <a:spcPct val="50000"/>
              </a:spcBef>
              <a:defRPr sz="1400" b="1">
                <a:solidFill>
                  <a:srgbClr val="080808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50000"/>
              </a:spcBef>
              <a:defRPr b="1">
                <a:solidFill>
                  <a:srgbClr val="0000FF"/>
                </a:solidFill>
              </a:defRPr>
            </a:lvl1pPr>
          </a:lstStyle>
          <a:p>
            <a:pPr>
              <a:defRPr/>
            </a:pPr>
            <a:fld id="{69874386-AA4A-43CD-A188-89BEDF55F75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8080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80808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80808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80808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80808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="1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rgbClr val="080808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rgbClr val="080808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rgbClr val="080808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="1">
          <a:solidFill>
            <a:srgbClr val="080808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zh-CN" altLang="en-US" smtClean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F3DE4FA-4F30-4371-974A-E42C5276E9CF}" type="datetime1">
              <a:rPr lang="zh-CN" altLang="en-US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b="1">
                <a:solidFill>
                  <a:srgbClr val="0000FF"/>
                </a:solidFill>
              </a:defRPr>
            </a:lvl1pPr>
          </a:lstStyle>
          <a:p>
            <a:pPr>
              <a:defRPr/>
            </a:pPr>
            <a:fld id="{2E61A597-213B-466C-97A1-78E91F0B51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4" Type="http://schemas.openxmlformats.org/officeDocument/2006/relationships/vmlDrawing" Target="../drawings/vmlDrawing1.vml"/><Relationship Id="rId33" Type="http://schemas.openxmlformats.org/officeDocument/2006/relationships/slideLayout" Target="../slideLayouts/slideLayout23.xml"/><Relationship Id="rId32" Type="http://schemas.openxmlformats.org/officeDocument/2006/relationships/image" Target="../media/image16.wmf"/><Relationship Id="rId31" Type="http://schemas.openxmlformats.org/officeDocument/2006/relationships/oleObject" Target="../embeddings/oleObject16.bin"/><Relationship Id="rId30" Type="http://schemas.openxmlformats.org/officeDocument/2006/relationships/image" Target="../media/image15.wmf"/><Relationship Id="rId3" Type="http://schemas.openxmlformats.org/officeDocument/2006/relationships/oleObject" Target="../embeddings/oleObject2.bin"/><Relationship Id="rId29" Type="http://schemas.openxmlformats.org/officeDocument/2006/relationships/oleObject" Target="../embeddings/oleObject15.bin"/><Relationship Id="rId28" Type="http://schemas.openxmlformats.org/officeDocument/2006/relationships/image" Target="../media/image14.wmf"/><Relationship Id="rId27" Type="http://schemas.openxmlformats.org/officeDocument/2006/relationships/oleObject" Target="../embeddings/oleObject14.bin"/><Relationship Id="rId26" Type="http://schemas.openxmlformats.org/officeDocument/2006/relationships/image" Target="../media/image13.w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2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1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0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9.bin"/><Relationship Id="rId8" Type="http://schemas.openxmlformats.org/officeDocument/2006/relationships/image" Target="../media/image91.wmf"/><Relationship Id="rId7" Type="http://schemas.openxmlformats.org/officeDocument/2006/relationships/oleObject" Target="../embeddings/oleObject88.bin"/><Relationship Id="rId6" Type="http://schemas.openxmlformats.org/officeDocument/2006/relationships/image" Target="../media/image90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9.wmf"/><Relationship Id="rId3" Type="http://schemas.openxmlformats.org/officeDocument/2006/relationships/oleObject" Target="../embeddings/oleObject86.bin"/><Relationship Id="rId20" Type="http://schemas.openxmlformats.org/officeDocument/2006/relationships/notesSlide" Target="../notesSlides/notesSlide3.xml"/><Relationship Id="rId2" Type="http://schemas.openxmlformats.org/officeDocument/2006/relationships/image" Target="../media/image88.wmf"/><Relationship Id="rId19" Type="http://schemas.openxmlformats.org/officeDocument/2006/relationships/vmlDrawing" Target="../drawings/vmlDrawing9.vml"/><Relationship Id="rId18" Type="http://schemas.openxmlformats.org/officeDocument/2006/relationships/slideLayout" Target="../slideLayouts/slideLayout23.xml"/><Relationship Id="rId17" Type="http://schemas.openxmlformats.org/officeDocument/2006/relationships/oleObject" Target="../embeddings/oleObject93.bin"/><Relationship Id="rId16" Type="http://schemas.openxmlformats.org/officeDocument/2006/relationships/image" Target="../media/image94.wmf"/><Relationship Id="rId15" Type="http://schemas.openxmlformats.org/officeDocument/2006/relationships/oleObject" Target="../embeddings/oleObject92.bin"/><Relationship Id="rId14" Type="http://schemas.openxmlformats.org/officeDocument/2006/relationships/image" Target="../media/image93.wmf"/><Relationship Id="rId13" Type="http://schemas.openxmlformats.org/officeDocument/2006/relationships/oleObject" Target="../embeddings/oleObject91.bin"/><Relationship Id="rId12" Type="http://schemas.openxmlformats.org/officeDocument/2006/relationships/image" Target="../media/image92.wmf"/><Relationship Id="rId11" Type="http://schemas.openxmlformats.org/officeDocument/2006/relationships/oleObject" Target="../embeddings/oleObject90.bin"/><Relationship Id="rId10" Type="http://schemas.openxmlformats.org/officeDocument/2006/relationships/image" Target="../media/image85.wmf"/><Relationship Id="rId1" Type="http://schemas.openxmlformats.org/officeDocument/2006/relationships/oleObject" Target="../embeddings/oleObject85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8.bin"/><Relationship Id="rId8" Type="http://schemas.openxmlformats.org/officeDocument/2006/relationships/image" Target="../media/image98.w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97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6.wmf"/><Relationship Id="rId3" Type="http://schemas.openxmlformats.org/officeDocument/2006/relationships/oleObject" Target="../embeddings/oleObject95.bin"/><Relationship Id="rId21" Type="http://schemas.openxmlformats.org/officeDocument/2006/relationships/vmlDrawing" Target="../drawings/vmlDrawing10.vml"/><Relationship Id="rId20" Type="http://schemas.openxmlformats.org/officeDocument/2006/relationships/slideLayout" Target="../slideLayouts/slideLayout23.xml"/><Relationship Id="rId2" Type="http://schemas.openxmlformats.org/officeDocument/2006/relationships/image" Target="../media/image95.wmf"/><Relationship Id="rId19" Type="http://schemas.openxmlformats.org/officeDocument/2006/relationships/image" Target="../media/image103.wmf"/><Relationship Id="rId18" Type="http://schemas.openxmlformats.org/officeDocument/2006/relationships/oleObject" Target="../embeddings/oleObject103.bin"/><Relationship Id="rId17" Type="http://schemas.openxmlformats.org/officeDocument/2006/relationships/oleObject" Target="../embeddings/oleObject102.bin"/><Relationship Id="rId16" Type="http://schemas.openxmlformats.org/officeDocument/2006/relationships/image" Target="../media/image102.wmf"/><Relationship Id="rId15" Type="http://schemas.openxmlformats.org/officeDocument/2006/relationships/oleObject" Target="../embeddings/oleObject101.bin"/><Relationship Id="rId14" Type="http://schemas.openxmlformats.org/officeDocument/2006/relationships/image" Target="../media/image101.wmf"/><Relationship Id="rId13" Type="http://schemas.openxmlformats.org/officeDocument/2006/relationships/oleObject" Target="../embeddings/oleObject100.bin"/><Relationship Id="rId12" Type="http://schemas.openxmlformats.org/officeDocument/2006/relationships/image" Target="../media/image100.wmf"/><Relationship Id="rId11" Type="http://schemas.openxmlformats.org/officeDocument/2006/relationships/oleObject" Target="../embeddings/oleObject99.bin"/><Relationship Id="rId10" Type="http://schemas.openxmlformats.org/officeDocument/2006/relationships/image" Target="../media/image99.wmf"/><Relationship Id="rId1" Type="http://schemas.openxmlformats.org/officeDocument/2006/relationships/oleObject" Target="../embeddings/oleObject94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8.bin"/><Relationship Id="rId8" Type="http://schemas.openxmlformats.org/officeDocument/2006/relationships/image" Target="../media/image107.wmf"/><Relationship Id="rId7" Type="http://schemas.openxmlformats.org/officeDocument/2006/relationships/oleObject" Target="../embeddings/oleObject107.bin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104.wmf"/><Relationship Id="rId18" Type="http://schemas.openxmlformats.org/officeDocument/2006/relationships/notesSlide" Target="../notesSlides/notesSlide4.xml"/><Relationship Id="rId17" Type="http://schemas.openxmlformats.org/officeDocument/2006/relationships/vmlDrawing" Target="../drawings/vmlDrawing11.vml"/><Relationship Id="rId16" Type="http://schemas.openxmlformats.org/officeDocument/2006/relationships/slideLayout" Target="../slideLayouts/slideLayout23.xml"/><Relationship Id="rId15" Type="http://schemas.openxmlformats.org/officeDocument/2006/relationships/image" Target="../media/image110.wmf"/><Relationship Id="rId14" Type="http://schemas.openxmlformats.org/officeDocument/2006/relationships/oleObject" Target="../embeddings/oleObject111.bin"/><Relationship Id="rId13" Type="http://schemas.openxmlformats.org/officeDocument/2006/relationships/oleObject" Target="../embeddings/oleObject110.bin"/><Relationship Id="rId12" Type="http://schemas.openxmlformats.org/officeDocument/2006/relationships/image" Target="../media/image109.wmf"/><Relationship Id="rId11" Type="http://schemas.openxmlformats.org/officeDocument/2006/relationships/oleObject" Target="../embeddings/oleObject109.bin"/><Relationship Id="rId10" Type="http://schemas.openxmlformats.org/officeDocument/2006/relationships/image" Target="../media/image108.wmf"/><Relationship Id="rId1" Type="http://schemas.openxmlformats.org/officeDocument/2006/relationships/oleObject" Target="../embeddings/oleObject104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6.bin"/><Relationship Id="rId8" Type="http://schemas.openxmlformats.org/officeDocument/2006/relationships/image" Target="../media/image114.wmf"/><Relationship Id="rId7" Type="http://schemas.openxmlformats.org/officeDocument/2006/relationships/oleObject" Target="../embeddings/oleObject115.bin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12.wmf"/><Relationship Id="rId3" Type="http://schemas.openxmlformats.org/officeDocument/2006/relationships/oleObject" Target="../embeddings/oleObject113.bin"/><Relationship Id="rId27" Type="http://schemas.openxmlformats.org/officeDocument/2006/relationships/notesSlide" Target="../notesSlides/notesSlide5.xml"/><Relationship Id="rId26" Type="http://schemas.openxmlformats.org/officeDocument/2006/relationships/vmlDrawing" Target="../drawings/vmlDrawing12.vml"/><Relationship Id="rId25" Type="http://schemas.openxmlformats.org/officeDocument/2006/relationships/slideLayout" Target="../slideLayouts/slideLayout29.xml"/><Relationship Id="rId24" Type="http://schemas.openxmlformats.org/officeDocument/2006/relationships/image" Target="../media/image122.wmf"/><Relationship Id="rId23" Type="http://schemas.openxmlformats.org/officeDocument/2006/relationships/oleObject" Target="../embeddings/oleObject123.bin"/><Relationship Id="rId22" Type="http://schemas.openxmlformats.org/officeDocument/2006/relationships/image" Target="../media/image121.wmf"/><Relationship Id="rId21" Type="http://schemas.openxmlformats.org/officeDocument/2006/relationships/oleObject" Target="../embeddings/oleObject122.bin"/><Relationship Id="rId20" Type="http://schemas.openxmlformats.org/officeDocument/2006/relationships/image" Target="../media/image120.wmf"/><Relationship Id="rId2" Type="http://schemas.openxmlformats.org/officeDocument/2006/relationships/image" Target="../media/image111.wmf"/><Relationship Id="rId19" Type="http://schemas.openxmlformats.org/officeDocument/2006/relationships/oleObject" Target="../embeddings/oleObject121.bin"/><Relationship Id="rId18" Type="http://schemas.openxmlformats.org/officeDocument/2006/relationships/image" Target="../media/image119.wmf"/><Relationship Id="rId17" Type="http://schemas.openxmlformats.org/officeDocument/2006/relationships/oleObject" Target="../embeddings/oleObject120.bin"/><Relationship Id="rId16" Type="http://schemas.openxmlformats.org/officeDocument/2006/relationships/image" Target="../media/image118.wmf"/><Relationship Id="rId15" Type="http://schemas.openxmlformats.org/officeDocument/2006/relationships/oleObject" Target="../embeddings/oleObject119.bin"/><Relationship Id="rId14" Type="http://schemas.openxmlformats.org/officeDocument/2006/relationships/image" Target="../media/image117.wmf"/><Relationship Id="rId13" Type="http://schemas.openxmlformats.org/officeDocument/2006/relationships/oleObject" Target="../embeddings/oleObject118.bin"/><Relationship Id="rId12" Type="http://schemas.openxmlformats.org/officeDocument/2006/relationships/image" Target="../media/image116.wmf"/><Relationship Id="rId11" Type="http://schemas.openxmlformats.org/officeDocument/2006/relationships/oleObject" Target="../embeddings/oleObject117.bin"/><Relationship Id="rId10" Type="http://schemas.openxmlformats.org/officeDocument/2006/relationships/image" Target="../media/image115.wmf"/><Relationship Id="rId1" Type="http://schemas.openxmlformats.org/officeDocument/2006/relationships/oleObject" Target="../embeddings/oleObject112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8.bin"/><Relationship Id="rId8" Type="http://schemas.openxmlformats.org/officeDocument/2006/relationships/image" Target="../media/image126.wmf"/><Relationship Id="rId7" Type="http://schemas.openxmlformats.org/officeDocument/2006/relationships/oleObject" Target="../embeddings/oleObject127.bin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26.bin"/><Relationship Id="rId40" Type="http://schemas.openxmlformats.org/officeDocument/2006/relationships/notesSlide" Target="../notesSlides/notesSlide6.xml"/><Relationship Id="rId4" Type="http://schemas.openxmlformats.org/officeDocument/2006/relationships/image" Target="../media/image124.wmf"/><Relationship Id="rId39" Type="http://schemas.openxmlformats.org/officeDocument/2006/relationships/vmlDrawing" Target="../drawings/vmlDrawing13.vml"/><Relationship Id="rId38" Type="http://schemas.openxmlformats.org/officeDocument/2006/relationships/slideLayout" Target="../slideLayouts/slideLayout18.xml"/><Relationship Id="rId37" Type="http://schemas.openxmlformats.org/officeDocument/2006/relationships/image" Target="../media/image140.wmf"/><Relationship Id="rId36" Type="http://schemas.openxmlformats.org/officeDocument/2006/relationships/oleObject" Target="../embeddings/oleObject142.bin"/><Relationship Id="rId35" Type="http://schemas.openxmlformats.org/officeDocument/2006/relationships/image" Target="../media/image139.wmf"/><Relationship Id="rId34" Type="http://schemas.openxmlformats.org/officeDocument/2006/relationships/oleObject" Target="../embeddings/oleObject141.bin"/><Relationship Id="rId33" Type="http://schemas.openxmlformats.org/officeDocument/2006/relationships/image" Target="../media/image138.wmf"/><Relationship Id="rId32" Type="http://schemas.openxmlformats.org/officeDocument/2006/relationships/oleObject" Target="../embeddings/oleObject140.bin"/><Relationship Id="rId31" Type="http://schemas.openxmlformats.org/officeDocument/2006/relationships/image" Target="../media/image137.wmf"/><Relationship Id="rId30" Type="http://schemas.openxmlformats.org/officeDocument/2006/relationships/oleObject" Target="../embeddings/oleObject139.bin"/><Relationship Id="rId3" Type="http://schemas.openxmlformats.org/officeDocument/2006/relationships/oleObject" Target="../embeddings/oleObject125.bin"/><Relationship Id="rId29" Type="http://schemas.openxmlformats.org/officeDocument/2006/relationships/image" Target="../media/image136.wmf"/><Relationship Id="rId28" Type="http://schemas.openxmlformats.org/officeDocument/2006/relationships/oleObject" Target="../embeddings/oleObject138.bin"/><Relationship Id="rId27" Type="http://schemas.openxmlformats.org/officeDocument/2006/relationships/image" Target="../media/image135.wmf"/><Relationship Id="rId26" Type="http://schemas.openxmlformats.org/officeDocument/2006/relationships/oleObject" Target="../embeddings/oleObject137.bin"/><Relationship Id="rId25" Type="http://schemas.openxmlformats.org/officeDocument/2006/relationships/oleObject" Target="../embeddings/oleObject136.bin"/><Relationship Id="rId24" Type="http://schemas.openxmlformats.org/officeDocument/2006/relationships/image" Target="../media/image134.wmf"/><Relationship Id="rId23" Type="http://schemas.openxmlformats.org/officeDocument/2006/relationships/oleObject" Target="../embeddings/oleObject135.bin"/><Relationship Id="rId22" Type="http://schemas.openxmlformats.org/officeDocument/2006/relationships/image" Target="../media/image133.wmf"/><Relationship Id="rId21" Type="http://schemas.openxmlformats.org/officeDocument/2006/relationships/oleObject" Target="../embeddings/oleObject134.bin"/><Relationship Id="rId20" Type="http://schemas.openxmlformats.org/officeDocument/2006/relationships/image" Target="../media/image132.wmf"/><Relationship Id="rId2" Type="http://schemas.openxmlformats.org/officeDocument/2006/relationships/image" Target="../media/image123.wmf"/><Relationship Id="rId19" Type="http://schemas.openxmlformats.org/officeDocument/2006/relationships/oleObject" Target="../embeddings/oleObject133.bin"/><Relationship Id="rId18" Type="http://schemas.openxmlformats.org/officeDocument/2006/relationships/image" Target="../media/image131.wmf"/><Relationship Id="rId17" Type="http://schemas.openxmlformats.org/officeDocument/2006/relationships/oleObject" Target="../embeddings/oleObject132.bin"/><Relationship Id="rId16" Type="http://schemas.openxmlformats.org/officeDocument/2006/relationships/image" Target="../media/image130.wmf"/><Relationship Id="rId15" Type="http://schemas.openxmlformats.org/officeDocument/2006/relationships/oleObject" Target="../embeddings/oleObject131.bin"/><Relationship Id="rId14" Type="http://schemas.openxmlformats.org/officeDocument/2006/relationships/image" Target="../media/image129.wmf"/><Relationship Id="rId13" Type="http://schemas.openxmlformats.org/officeDocument/2006/relationships/oleObject" Target="../embeddings/oleObject130.bin"/><Relationship Id="rId12" Type="http://schemas.openxmlformats.org/officeDocument/2006/relationships/image" Target="../media/image128.wmf"/><Relationship Id="rId11" Type="http://schemas.openxmlformats.org/officeDocument/2006/relationships/oleObject" Target="../embeddings/oleObject129.bin"/><Relationship Id="rId10" Type="http://schemas.openxmlformats.org/officeDocument/2006/relationships/image" Target="../media/image127.wmf"/><Relationship Id="rId1" Type="http://schemas.openxmlformats.org/officeDocument/2006/relationships/oleObject" Target="../embeddings/oleObject124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7.bin"/><Relationship Id="rId8" Type="http://schemas.openxmlformats.org/officeDocument/2006/relationships/image" Target="../media/image144.wmf"/><Relationship Id="rId7" Type="http://schemas.openxmlformats.org/officeDocument/2006/relationships/oleObject" Target="../embeddings/oleObject146.bin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45.bin"/><Relationship Id="rId41" Type="http://schemas.openxmlformats.org/officeDocument/2006/relationships/notesSlide" Target="../notesSlides/notesSlide7.xml"/><Relationship Id="rId40" Type="http://schemas.openxmlformats.org/officeDocument/2006/relationships/vmlDrawing" Target="../drawings/vmlDrawing14.vml"/><Relationship Id="rId4" Type="http://schemas.openxmlformats.org/officeDocument/2006/relationships/image" Target="../media/image142.wmf"/><Relationship Id="rId39" Type="http://schemas.openxmlformats.org/officeDocument/2006/relationships/slideLayout" Target="../slideLayouts/slideLayout18.xml"/><Relationship Id="rId38" Type="http://schemas.openxmlformats.org/officeDocument/2006/relationships/image" Target="../media/image159.wmf"/><Relationship Id="rId37" Type="http://schemas.openxmlformats.org/officeDocument/2006/relationships/oleObject" Target="../embeddings/oleObject161.bin"/><Relationship Id="rId36" Type="http://schemas.openxmlformats.org/officeDocument/2006/relationships/image" Target="../media/image158.wmf"/><Relationship Id="rId35" Type="http://schemas.openxmlformats.org/officeDocument/2006/relationships/oleObject" Target="../embeddings/oleObject160.bin"/><Relationship Id="rId34" Type="http://schemas.openxmlformats.org/officeDocument/2006/relationships/image" Target="../media/image157.wmf"/><Relationship Id="rId33" Type="http://schemas.openxmlformats.org/officeDocument/2006/relationships/oleObject" Target="../embeddings/oleObject159.bin"/><Relationship Id="rId32" Type="http://schemas.openxmlformats.org/officeDocument/2006/relationships/image" Target="../media/image156.wmf"/><Relationship Id="rId31" Type="http://schemas.openxmlformats.org/officeDocument/2006/relationships/oleObject" Target="../embeddings/oleObject158.bin"/><Relationship Id="rId30" Type="http://schemas.openxmlformats.org/officeDocument/2006/relationships/image" Target="../media/image155.wmf"/><Relationship Id="rId3" Type="http://schemas.openxmlformats.org/officeDocument/2006/relationships/oleObject" Target="../embeddings/oleObject144.bin"/><Relationship Id="rId29" Type="http://schemas.openxmlformats.org/officeDocument/2006/relationships/oleObject" Target="../embeddings/oleObject157.bin"/><Relationship Id="rId28" Type="http://schemas.openxmlformats.org/officeDocument/2006/relationships/image" Target="../media/image154.wmf"/><Relationship Id="rId27" Type="http://schemas.openxmlformats.org/officeDocument/2006/relationships/oleObject" Target="../embeddings/oleObject156.bin"/><Relationship Id="rId26" Type="http://schemas.openxmlformats.org/officeDocument/2006/relationships/image" Target="../media/image153.wmf"/><Relationship Id="rId25" Type="http://schemas.openxmlformats.org/officeDocument/2006/relationships/oleObject" Target="../embeddings/oleObject155.bin"/><Relationship Id="rId24" Type="http://schemas.openxmlformats.org/officeDocument/2006/relationships/image" Target="../media/image152.wmf"/><Relationship Id="rId23" Type="http://schemas.openxmlformats.org/officeDocument/2006/relationships/oleObject" Target="../embeddings/oleObject154.bin"/><Relationship Id="rId22" Type="http://schemas.openxmlformats.org/officeDocument/2006/relationships/image" Target="../media/image151.wmf"/><Relationship Id="rId21" Type="http://schemas.openxmlformats.org/officeDocument/2006/relationships/oleObject" Target="../embeddings/oleObject153.bin"/><Relationship Id="rId20" Type="http://schemas.openxmlformats.org/officeDocument/2006/relationships/image" Target="../media/image150.wmf"/><Relationship Id="rId2" Type="http://schemas.openxmlformats.org/officeDocument/2006/relationships/image" Target="../media/image141.wmf"/><Relationship Id="rId19" Type="http://schemas.openxmlformats.org/officeDocument/2006/relationships/oleObject" Target="../embeddings/oleObject152.bin"/><Relationship Id="rId18" Type="http://schemas.openxmlformats.org/officeDocument/2006/relationships/image" Target="../media/image149.wmf"/><Relationship Id="rId17" Type="http://schemas.openxmlformats.org/officeDocument/2006/relationships/oleObject" Target="../embeddings/oleObject151.bin"/><Relationship Id="rId16" Type="http://schemas.openxmlformats.org/officeDocument/2006/relationships/image" Target="../media/image148.wmf"/><Relationship Id="rId15" Type="http://schemas.openxmlformats.org/officeDocument/2006/relationships/oleObject" Target="../embeddings/oleObject150.bin"/><Relationship Id="rId14" Type="http://schemas.openxmlformats.org/officeDocument/2006/relationships/image" Target="../media/image147.wmf"/><Relationship Id="rId13" Type="http://schemas.openxmlformats.org/officeDocument/2006/relationships/oleObject" Target="../embeddings/oleObject149.bin"/><Relationship Id="rId12" Type="http://schemas.openxmlformats.org/officeDocument/2006/relationships/image" Target="../media/image146.wmf"/><Relationship Id="rId11" Type="http://schemas.openxmlformats.org/officeDocument/2006/relationships/oleObject" Target="../embeddings/oleObject148.bin"/><Relationship Id="rId10" Type="http://schemas.openxmlformats.org/officeDocument/2006/relationships/image" Target="../media/image145.wmf"/><Relationship Id="rId1" Type="http://schemas.openxmlformats.org/officeDocument/2006/relationships/oleObject" Target="../embeddings/oleObject143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6.bin"/><Relationship Id="rId8" Type="http://schemas.openxmlformats.org/officeDocument/2006/relationships/image" Target="../media/image163.wmf"/><Relationship Id="rId7" Type="http://schemas.openxmlformats.org/officeDocument/2006/relationships/oleObject" Target="../embeddings/oleObject165.bin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161.wmf"/><Relationship Id="rId3" Type="http://schemas.openxmlformats.org/officeDocument/2006/relationships/oleObject" Target="../embeddings/oleObject163.bin"/><Relationship Id="rId22" Type="http://schemas.openxmlformats.org/officeDocument/2006/relationships/vmlDrawing" Target="../drawings/vmlDrawing15.vml"/><Relationship Id="rId21" Type="http://schemas.openxmlformats.org/officeDocument/2006/relationships/slideLayout" Target="../slideLayouts/slideLayout18.xml"/><Relationship Id="rId20" Type="http://schemas.openxmlformats.org/officeDocument/2006/relationships/image" Target="../media/image169.emf"/><Relationship Id="rId2" Type="http://schemas.openxmlformats.org/officeDocument/2006/relationships/image" Target="../media/image160.wmf"/><Relationship Id="rId19" Type="http://schemas.openxmlformats.org/officeDocument/2006/relationships/oleObject" Target="../embeddings/oleObject171.bin"/><Relationship Id="rId18" Type="http://schemas.openxmlformats.org/officeDocument/2006/relationships/image" Target="../media/image168.emf"/><Relationship Id="rId17" Type="http://schemas.openxmlformats.org/officeDocument/2006/relationships/oleObject" Target="../embeddings/oleObject170.bin"/><Relationship Id="rId16" Type="http://schemas.openxmlformats.org/officeDocument/2006/relationships/image" Target="../media/image167.emf"/><Relationship Id="rId15" Type="http://schemas.openxmlformats.org/officeDocument/2006/relationships/oleObject" Target="../embeddings/oleObject169.bin"/><Relationship Id="rId14" Type="http://schemas.openxmlformats.org/officeDocument/2006/relationships/image" Target="../media/image166.emf"/><Relationship Id="rId13" Type="http://schemas.openxmlformats.org/officeDocument/2006/relationships/oleObject" Target="../embeddings/oleObject168.bin"/><Relationship Id="rId12" Type="http://schemas.openxmlformats.org/officeDocument/2006/relationships/image" Target="../media/image165.wmf"/><Relationship Id="rId11" Type="http://schemas.openxmlformats.org/officeDocument/2006/relationships/oleObject" Target="../embeddings/oleObject167.bin"/><Relationship Id="rId10" Type="http://schemas.openxmlformats.org/officeDocument/2006/relationships/image" Target="../media/image164.wmf"/><Relationship Id="rId1" Type="http://schemas.openxmlformats.org/officeDocument/2006/relationships/oleObject" Target="../embeddings/oleObject162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6.bin"/><Relationship Id="rId8" Type="http://schemas.openxmlformats.org/officeDocument/2006/relationships/image" Target="../media/image173.emf"/><Relationship Id="rId7" Type="http://schemas.openxmlformats.org/officeDocument/2006/relationships/oleObject" Target="../embeddings/oleObject175.bin"/><Relationship Id="rId6" Type="http://schemas.openxmlformats.org/officeDocument/2006/relationships/image" Target="../media/image172.emf"/><Relationship Id="rId5" Type="http://schemas.openxmlformats.org/officeDocument/2006/relationships/oleObject" Target="../embeddings/oleObject174.bin"/><Relationship Id="rId4" Type="http://schemas.openxmlformats.org/officeDocument/2006/relationships/image" Target="../media/image171.emf"/><Relationship Id="rId32" Type="http://schemas.openxmlformats.org/officeDocument/2006/relationships/vmlDrawing" Target="../drawings/vmlDrawing16.vml"/><Relationship Id="rId31" Type="http://schemas.openxmlformats.org/officeDocument/2006/relationships/slideLayout" Target="../slideLayouts/slideLayout18.xml"/><Relationship Id="rId30" Type="http://schemas.openxmlformats.org/officeDocument/2006/relationships/image" Target="../media/image184.wmf"/><Relationship Id="rId3" Type="http://schemas.openxmlformats.org/officeDocument/2006/relationships/oleObject" Target="../embeddings/oleObject173.bin"/><Relationship Id="rId29" Type="http://schemas.openxmlformats.org/officeDocument/2006/relationships/oleObject" Target="../embeddings/oleObject186.bin"/><Relationship Id="rId28" Type="http://schemas.openxmlformats.org/officeDocument/2006/relationships/image" Target="../media/image183.wmf"/><Relationship Id="rId27" Type="http://schemas.openxmlformats.org/officeDocument/2006/relationships/oleObject" Target="../embeddings/oleObject185.bin"/><Relationship Id="rId26" Type="http://schemas.openxmlformats.org/officeDocument/2006/relationships/image" Target="../media/image182.wmf"/><Relationship Id="rId25" Type="http://schemas.openxmlformats.org/officeDocument/2006/relationships/oleObject" Target="../embeddings/oleObject184.bin"/><Relationship Id="rId24" Type="http://schemas.openxmlformats.org/officeDocument/2006/relationships/image" Target="../media/image181.wmf"/><Relationship Id="rId23" Type="http://schemas.openxmlformats.org/officeDocument/2006/relationships/oleObject" Target="../embeddings/oleObject183.bin"/><Relationship Id="rId22" Type="http://schemas.openxmlformats.org/officeDocument/2006/relationships/image" Target="../media/image180.wmf"/><Relationship Id="rId21" Type="http://schemas.openxmlformats.org/officeDocument/2006/relationships/oleObject" Target="../embeddings/oleObject182.bin"/><Relationship Id="rId20" Type="http://schemas.openxmlformats.org/officeDocument/2006/relationships/image" Target="../media/image179.wmf"/><Relationship Id="rId2" Type="http://schemas.openxmlformats.org/officeDocument/2006/relationships/image" Target="../media/image170.wmf"/><Relationship Id="rId19" Type="http://schemas.openxmlformats.org/officeDocument/2006/relationships/oleObject" Target="../embeddings/oleObject181.bin"/><Relationship Id="rId18" Type="http://schemas.openxmlformats.org/officeDocument/2006/relationships/image" Target="../media/image178.wmf"/><Relationship Id="rId17" Type="http://schemas.openxmlformats.org/officeDocument/2006/relationships/oleObject" Target="../embeddings/oleObject180.bin"/><Relationship Id="rId16" Type="http://schemas.openxmlformats.org/officeDocument/2006/relationships/image" Target="../media/image177.wmf"/><Relationship Id="rId15" Type="http://schemas.openxmlformats.org/officeDocument/2006/relationships/oleObject" Target="../embeddings/oleObject179.bin"/><Relationship Id="rId14" Type="http://schemas.openxmlformats.org/officeDocument/2006/relationships/image" Target="../media/image176.emf"/><Relationship Id="rId13" Type="http://schemas.openxmlformats.org/officeDocument/2006/relationships/oleObject" Target="../embeddings/oleObject178.bin"/><Relationship Id="rId12" Type="http://schemas.openxmlformats.org/officeDocument/2006/relationships/image" Target="../media/image175.emf"/><Relationship Id="rId11" Type="http://schemas.openxmlformats.org/officeDocument/2006/relationships/oleObject" Target="../embeddings/oleObject177.bin"/><Relationship Id="rId10" Type="http://schemas.openxmlformats.org/officeDocument/2006/relationships/image" Target="../media/image174.emf"/><Relationship Id="rId1" Type="http://schemas.openxmlformats.org/officeDocument/2006/relationships/oleObject" Target="../embeddings/oleObject17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187.wmf"/><Relationship Id="rId5" Type="http://schemas.openxmlformats.org/officeDocument/2006/relationships/oleObject" Target="../embeddings/oleObject189.bin"/><Relationship Id="rId4" Type="http://schemas.openxmlformats.org/officeDocument/2006/relationships/image" Target="../media/image186.wmf"/><Relationship Id="rId3" Type="http://schemas.openxmlformats.org/officeDocument/2006/relationships/oleObject" Target="../embeddings/oleObject188.bin"/><Relationship Id="rId2" Type="http://schemas.openxmlformats.org/officeDocument/2006/relationships/image" Target="../media/image185.wmf"/><Relationship Id="rId1" Type="http://schemas.openxmlformats.org/officeDocument/2006/relationships/oleObject" Target="../embeddings/oleObject187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4.bin"/><Relationship Id="rId8" Type="http://schemas.openxmlformats.org/officeDocument/2006/relationships/image" Target="../media/image191.wmf"/><Relationship Id="rId7" Type="http://schemas.openxmlformats.org/officeDocument/2006/relationships/oleObject" Target="../embeddings/oleObject193.bin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192.bin"/><Relationship Id="rId4" Type="http://schemas.openxmlformats.org/officeDocument/2006/relationships/image" Target="../media/image189.wmf"/><Relationship Id="rId3" Type="http://schemas.openxmlformats.org/officeDocument/2006/relationships/oleObject" Target="../embeddings/oleObject191.bin"/><Relationship Id="rId26" Type="http://schemas.openxmlformats.org/officeDocument/2006/relationships/vmlDrawing" Target="../drawings/vmlDrawing18.vml"/><Relationship Id="rId25" Type="http://schemas.openxmlformats.org/officeDocument/2006/relationships/slideLayout" Target="../slideLayouts/slideLayout18.xml"/><Relationship Id="rId24" Type="http://schemas.openxmlformats.org/officeDocument/2006/relationships/image" Target="../media/image199.wmf"/><Relationship Id="rId23" Type="http://schemas.openxmlformats.org/officeDocument/2006/relationships/oleObject" Target="../embeddings/oleObject201.bin"/><Relationship Id="rId22" Type="http://schemas.openxmlformats.org/officeDocument/2006/relationships/image" Target="../media/image198.wmf"/><Relationship Id="rId21" Type="http://schemas.openxmlformats.org/officeDocument/2006/relationships/oleObject" Target="../embeddings/oleObject200.bin"/><Relationship Id="rId20" Type="http://schemas.openxmlformats.org/officeDocument/2006/relationships/image" Target="../media/image197.wmf"/><Relationship Id="rId2" Type="http://schemas.openxmlformats.org/officeDocument/2006/relationships/image" Target="../media/image188.wmf"/><Relationship Id="rId19" Type="http://schemas.openxmlformats.org/officeDocument/2006/relationships/oleObject" Target="../embeddings/oleObject199.bin"/><Relationship Id="rId18" Type="http://schemas.openxmlformats.org/officeDocument/2006/relationships/image" Target="../media/image196.wmf"/><Relationship Id="rId17" Type="http://schemas.openxmlformats.org/officeDocument/2006/relationships/oleObject" Target="../embeddings/oleObject198.bin"/><Relationship Id="rId16" Type="http://schemas.openxmlformats.org/officeDocument/2006/relationships/image" Target="../media/image195.wmf"/><Relationship Id="rId15" Type="http://schemas.openxmlformats.org/officeDocument/2006/relationships/oleObject" Target="../embeddings/oleObject197.bin"/><Relationship Id="rId14" Type="http://schemas.openxmlformats.org/officeDocument/2006/relationships/image" Target="../media/image194.wmf"/><Relationship Id="rId13" Type="http://schemas.openxmlformats.org/officeDocument/2006/relationships/oleObject" Target="../embeddings/oleObject196.bin"/><Relationship Id="rId12" Type="http://schemas.openxmlformats.org/officeDocument/2006/relationships/image" Target="../media/image193.wmf"/><Relationship Id="rId11" Type="http://schemas.openxmlformats.org/officeDocument/2006/relationships/oleObject" Target="../embeddings/oleObject195.bin"/><Relationship Id="rId10" Type="http://schemas.openxmlformats.org/officeDocument/2006/relationships/image" Target="../media/image192.wmf"/><Relationship Id="rId1" Type="http://schemas.openxmlformats.org/officeDocument/2006/relationships/oleObject" Target="../embeddings/oleObject190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7.wmf"/><Relationship Id="rId18" Type="http://schemas.openxmlformats.org/officeDocument/2006/relationships/vmlDrawing" Target="../drawings/vmlDrawing2.vml"/><Relationship Id="rId17" Type="http://schemas.openxmlformats.org/officeDocument/2006/relationships/slideLayout" Target="../slideLayouts/slideLayout23.xml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24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23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22.bin"/><Relationship Id="rId10" Type="http://schemas.openxmlformats.org/officeDocument/2006/relationships/image" Target="../media/image9.wmf"/><Relationship Id="rId1" Type="http://schemas.openxmlformats.org/officeDocument/2006/relationships/oleObject" Target="../embeddings/oleObject17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vmlDrawing" Target="../drawings/vmlDrawing19.vml"/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02.jpeg"/><Relationship Id="rId4" Type="http://schemas.openxmlformats.org/officeDocument/2006/relationships/image" Target="../media/image201.wmf"/><Relationship Id="rId3" Type="http://schemas.openxmlformats.org/officeDocument/2006/relationships/oleObject" Target="../embeddings/oleObject203.bin"/><Relationship Id="rId2" Type="http://schemas.openxmlformats.org/officeDocument/2006/relationships/image" Target="../media/image200.wmf"/><Relationship Id="rId1" Type="http://schemas.openxmlformats.org/officeDocument/2006/relationships/oleObject" Target="../embeddings/oleObject20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207.png"/><Relationship Id="rId5" Type="http://schemas.openxmlformats.org/officeDocument/2006/relationships/image" Target="../media/image206.jpeg"/><Relationship Id="rId4" Type="http://schemas.openxmlformats.org/officeDocument/2006/relationships/hyperlink" Target="http://detail.zol.com.cn/picture_index_574/index5735737.shtml" TargetMode="External"/><Relationship Id="rId3" Type="http://schemas.openxmlformats.org/officeDocument/2006/relationships/image" Target="../media/image205.jpeg"/><Relationship Id="rId2" Type="http://schemas.openxmlformats.org/officeDocument/2006/relationships/image" Target="../media/image204.png"/><Relationship Id="rId1" Type="http://schemas.openxmlformats.org/officeDocument/2006/relationships/image" Target="../media/image203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image" Target="../media/image210.wmf"/><Relationship Id="rId7" Type="http://schemas.openxmlformats.org/officeDocument/2006/relationships/oleObject" Target="../embeddings/oleObject207.bin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206.bin"/><Relationship Id="rId4" Type="http://schemas.openxmlformats.org/officeDocument/2006/relationships/image" Target="../media/image209.wmf"/><Relationship Id="rId3" Type="http://schemas.openxmlformats.org/officeDocument/2006/relationships/oleObject" Target="../embeddings/oleObject205.bin"/><Relationship Id="rId2" Type="http://schemas.openxmlformats.org/officeDocument/2006/relationships/image" Target="../media/image208.wmf"/><Relationship Id="rId10" Type="http://schemas.openxmlformats.org/officeDocument/2006/relationships/vmlDrawing" Target="../drawings/vmlDrawing20.vml"/><Relationship Id="rId1" Type="http://schemas.openxmlformats.org/officeDocument/2006/relationships/oleObject" Target="../embeddings/oleObject204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2.bin"/><Relationship Id="rId8" Type="http://schemas.openxmlformats.org/officeDocument/2006/relationships/image" Target="../media/image214.wmf"/><Relationship Id="rId7" Type="http://schemas.openxmlformats.org/officeDocument/2006/relationships/oleObject" Target="../embeddings/oleObject211.bin"/><Relationship Id="rId6" Type="http://schemas.openxmlformats.org/officeDocument/2006/relationships/image" Target="../media/image213.wmf"/><Relationship Id="rId5" Type="http://schemas.openxmlformats.org/officeDocument/2006/relationships/oleObject" Target="../embeddings/oleObject210.bin"/><Relationship Id="rId4" Type="http://schemas.openxmlformats.org/officeDocument/2006/relationships/image" Target="../media/image212.wmf"/><Relationship Id="rId35" Type="http://schemas.openxmlformats.org/officeDocument/2006/relationships/notesSlide" Target="../notesSlides/notesSlide10.xml"/><Relationship Id="rId34" Type="http://schemas.openxmlformats.org/officeDocument/2006/relationships/vmlDrawing" Target="../drawings/vmlDrawing21.vml"/><Relationship Id="rId33" Type="http://schemas.openxmlformats.org/officeDocument/2006/relationships/slideLayout" Target="../slideLayouts/slideLayout18.xml"/><Relationship Id="rId32" Type="http://schemas.openxmlformats.org/officeDocument/2006/relationships/image" Target="../media/image226.wmf"/><Relationship Id="rId31" Type="http://schemas.openxmlformats.org/officeDocument/2006/relationships/oleObject" Target="../embeddings/oleObject223.bin"/><Relationship Id="rId30" Type="http://schemas.openxmlformats.org/officeDocument/2006/relationships/image" Target="../media/image225.wmf"/><Relationship Id="rId3" Type="http://schemas.openxmlformats.org/officeDocument/2006/relationships/oleObject" Target="../embeddings/oleObject209.bin"/><Relationship Id="rId29" Type="http://schemas.openxmlformats.org/officeDocument/2006/relationships/oleObject" Target="../embeddings/oleObject222.bin"/><Relationship Id="rId28" Type="http://schemas.openxmlformats.org/officeDocument/2006/relationships/image" Target="../media/image224.wmf"/><Relationship Id="rId27" Type="http://schemas.openxmlformats.org/officeDocument/2006/relationships/oleObject" Target="../embeddings/oleObject221.bin"/><Relationship Id="rId26" Type="http://schemas.openxmlformats.org/officeDocument/2006/relationships/image" Target="../media/image223.wmf"/><Relationship Id="rId25" Type="http://schemas.openxmlformats.org/officeDocument/2006/relationships/oleObject" Target="../embeddings/oleObject220.bin"/><Relationship Id="rId24" Type="http://schemas.openxmlformats.org/officeDocument/2006/relationships/image" Target="../media/image222.wmf"/><Relationship Id="rId23" Type="http://schemas.openxmlformats.org/officeDocument/2006/relationships/oleObject" Target="../embeddings/oleObject219.bin"/><Relationship Id="rId22" Type="http://schemas.openxmlformats.org/officeDocument/2006/relationships/image" Target="../media/image221.wmf"/><Relationship Id="rId21" Type="http://schemas.openxmlformats.org/officeDocument/2006/relationships/oleObject" Target="../embeddings/oleObject218.bin"/><Relationship Id="rId20" Type="http://schemas.openxmlformats.org/officeDocument/2006/relationships/image" Target="../media/image220.wmf"/><Relationship Id="rId2" Type="http://schemas.openxmlformats.org/officeDocument/2006/relationships/image" Target="../media/image211.wmf"/><Relationship Id="rId19" Type="http://schemas.openxmlformats.org/officeDocument/2006/relationships/oleObject" Target="../embeddings/oleObject217.bin"/><Relationship Id="rId18" Type="http://schemas.openxmlformats.org/officeDocument/2006/relationships/image" Target="../media/image219.wmf"/><Relationship Id="rId17" Type="http://schemas.openxmlformats.org/officeDocument/2006/relationships/oleObject" Target="../embeddings/oleObject216.bin"/><Relationship Id="rId16" Type="http://schemas.openxmlformats.org/officeDocument/2006/relationships/image" Target="../media/image218.wmf"/><Relationship Id="rId15" Type="http://schemas.openxmlformats.org/officeDocument/2006/relationships/oleObject" Target="../embeddings/oleObject215.bin"/><Relationship Id="rId14" Type="http://schemas.openxmlformats.org/officeDocument/2006/relationships/image" Target="../media/image217.wmf"/><Relationship Id="rId13" Type="http://schemas.openxmlformats.org/officeDocument/2006/relationships/oleObject" Target="../embeddings/oleObject214.bin"/><Relationship Id="rId12" Type="http://schemas.openxmlformats.org/officeDocument/2006/relationships/image" Target="../media/image216.wmf"/><Relationship Id="rId11" Type="http://schemas.openxmlformats.org/officeDocument/2006/relationships/oleObject" Target="../embeddings/oleObject213.bin"/><Relationship Id="rId10" Type="http://schemas.openxmlformats.org/officeDocument/2006/relationships/image" Target="../media/image215.wmf"/><Relationship Id="rId1" Type="http://schemas.openxmlformats.org/officeDocument/2006/relationships/oleObject" Target="../embeddings/oleObject208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8.bin"/><Relationship Id="rId8" Type="http://schemas.openxmlformats.org/officeDocument/2006/relationships/image" Target="../media/image230.wmf"/><Relationship Id="rId7" Type="http://schemas.openxmlformats.org/officeDocument/2006/relationships/oleObject" Target="../embeddings/oleObject227.bin"/><Relationship Id="rId6" Type="http://schemas.openxmlformats.org/officeDocument/2006/relationships/image" Target="../media/image229.wmf"/><Relationship Id="rId5" Type="http://schemas.openxmlformats.org/officeDocument/2006/relationships/oleObject" Target="../embeddings/oleObject226.bin"/><Relationship Id="rId4" Type="http://schemas.openxmlformats.org/officeDocument/2006/relationships/image" Target="../media/image228.wmf"/><Relationship Id="rId34" Type="http://schemas.openxmlformats.org/officeDocument/2006/relationships/notesSlide" Target="../notesSlides/notesSlide11.xml"/><Relationship Id="rId33" Type="http://schemas.openxmlformats.org/officeDocument/2006/relationships/vmlDrawing" Target="../drawings/vmlDrawing22.vml"/><Relationship Id="rId32" Type="http://schemas.openxmlformats.org/officeDocument/2006/relationships/slideLayout" Target="../slideLayouts/slideLayout18.xml"/><Relationship Id="rId31" Type="http://schemas.openxmlformats.org/officeDocument/2006/relationships/image" Target="../media/image240.wmf"/><Relationship Id="rId30" Type="http://schemas.openxmlformats.org/officeDocument/2006/relationships/oleObject" Target="../embeddings/oleObject240.bin"/><Relationship Id="rId3" Type="http://schemas.openxmlformats.org/officeDocument/2006/relationships/oleObject" Target="../embeddings/oleObject225.bin"/><Relationship Id="rId29" Type="http://schemas.openxmlformats.org/officeDocument/2006/relationships/oleObject" Target="../embeddings/oleObject239.bin"/><Relationship Id="rId28" Type="http://schemas.openxmlformats.org/officeDocument/2006/relationships/oleObject" Target="../embeddings/oleObject238.bin"/><Relationship Id="rId27" Type="http://schemas.openxmlformats.org/officeDocument/2006/relationships/oleObject" Target="../embeddings/oleObject237.bin"/><Relationship Id="rId26" Type="http://schemas.openxmlformats.org/officeDocument/2006/relationships/image" Target="../media/image239.wmf"/><Relationship Id="rId25" Type="http://schemas.openxmlformats.org/officeDocument/2006/relationships/oleObject" Target="../embeddings/oleObject236.bin"/><Relationship Id="rId24" Type="http://schemas.openxmlformats.org/officeDocument/2006/relationships/image" Target="../media/image238.wmf"/><Relationship Id="rId23" Type="http://schemas.openxmlformats.org/officeDocument/2006/relationships/oleObject" Target="../embeddings/oleObject235.bin"/><Relationship Id="rId22" Type="http://schemas.openxmlformats.org/officeDocument/2006/relationships/image" Target="../media/image237.wmf"/><Relationship Id="rId21" Type="http://schemas.openxmlformats.org/officeDocument/2006/relationships/oleObject" Target="../embeddings/oleObject234.bin"/><Relationship Id="rId20" Type="http://schemas.openxmlformats.org/officeDocument/2006/relationships/image" Target="../media/image236.wmf"/><Relationship Id="rId2" Type="http://schemas.openxmlformats.org/officeDocument/2006/relationships/image" Target="../media/image227.wmf"/><Relationship Id="rId19" Type="http://schemas.openxmlformats.org/officeDocument/2006/relationships/oleObject" Target="../embeddings/oleObject233.bin"/><Relationship Id="rId18" Type="http://schemas.openxmlformats.org/officeDocument/2006/relationships/image" Target="../media/image235.wmf"/><Relationship Id="rId17" Type="http://schemas.openxmlformats.org/officeDocument/2006/relationships/oleObject" Target="../embeddings/oleObject232.bin"/><Relationship Id="rId16" Type="http://schemas.openxmlformats.org/officeDocument/2006/relationships/image" Target="../media/image234.wmf"/><Relationship Id="rId15" Type="http://schemas.openxmlformats.org/officeDocument/2006/relationships/oleObject" Target="../embeddings/oleObject231.bin"/><Relationship Id="rId14" Type="http://schemas.openxmlformats.org/officeDocument/2006/relationships/image" Target="../media/image233.wmf"/><Relationship Id="rId13" Type="http://schemas.openxmlformats.org/officeDocument/2006/relationships/oleObject" Target="../embeddings/oleObject230.bin"/><Relationship Id="rId12" Type="http://schemas.openxmlformats.org/officeDocument/2006/relationships/image" Target="../media/image232.wmf"/><Relationship Id="rId11" Type="http://schemas.openxmlformats.org/officeDocument/2006/relationships/oleObject" Target="../embeddings/oleObject229.bin"/><Relationship Id="rId10" Type="http://schemas.openxmlformats.org/officeDocument/2006/relationships/image" Target="../media/image231.wmf"/><Relationship Id="rId1" Type="http://schemas.openxmlformats.org/officeDocument/2006/relationships/oleObject" Target="../embeddings/oleObject224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5.bin"/><Relationship Id="rId8" Type="http://schemas.openxmlformats.org/officeDocument/2006/relationships/image" Target="../media/image244.wmf"/><Relationship Id="rId7" Type="http://schemas.openxmlformats.org/officeDocument/2006/relationships/oleObject" Target="../embeddings/oleObject244.bin"/><Relationship Id="rId6" Type="http://schemas.openxmlformats.org/officeDocument/2006/relationships/image" Target="../media/image243.wmf"/><Relationship Id="rId5" Type="http://schemas.openxmlformats.org/officeDocument/2006/relationships/oleObject" Target="../embeddings/oleObject243.bin"/><Relationship Id="rId4" Type="http://schemas.openxmlformats.org/officeDocument/2006/relationships/image" Target="../media/image242.wmf"/><Relationship Id="rId33" Type="http://schemas.openxmlformats.org/officeDocument/2006/relationships/notesSlide" Target="../notesSlides/notesSlide12.xml"/><Relationship Id="rId32" Type="http://schemas.openxmlformats.org/officeDocument/2006/relationships/vmlDrawing" Target="../drawings/vmlDrawing23.vml"/><Relationship Id="rId31" Type="http://schemas.openxmlformats.org/officeDocument/2006/relationships/slideLayout" Target="../slideLayouts/slideLayout18.xml"/><Relationship Id="rId30" Type="http://schemas.openxmlformats.org/officeDocument/2006/relationships/image" Target="../media/image255.emf"/><Relationship Id="rId3" Type="http://schemas.openxmlformats.org/officeDocument/2006/relationships/oleObject" Target="../embeddings/oleObject242.bin"/><Relationship Id="rId29" Type="http://schemas.openxmlformats.org/officeDocument/2006/relationships/oleObject" Target="../embeddings/oleObject255.bin"/><Relationship Id="rId28" Type="http://schemas.openxmlformats.org/officeDocument/2006/relationships/image" Target="../media/image254.emf"/><Relationship Id="rId27" Type="http://schemas.openxmlformats.org/officeDocument/2006/relationships/oleObject" Target="../embeddings/oleObject254.bin"/><Relationship Id="rId26" Type="http://schemas.openxmlformats.org/officeDocument/2006/relationships/image" Target="../media/image253.wmf"/><Relationship Id="rId25" Type="http://schemas.openxmlformats.org/officeDocument/2006/relationships/oleObject" Target="../embeddings/oleObject253.bin"/><Relationship Id="rId24" Type="http://schemas.openxmlformats.org/officeDocument/2006/relationships/image" Target="../media/image252.wmf"/><Relationship Id="rId23" Type="http://schemas.openxmlformats.org/officeDocument/2006/relationships/oleObject" Target="../embeddings/oleObject252.bin"/><Relationship Id="rId22" Type="http://schemas.openxmlformats.org/officeDocument/2006/relationships/image" Target="../media/image251.wmf"/><Relationship Id="rId21" Type="http://schemas.openxmlformats.org/officeDocument/2006/relationships/oleObject" Target="../embeddings/oleObject251.bin"/><Relationship Id="rId20" Type="http://schemas.openxmlformats.org/officeDocument/2006/relationships/image" Target="../media/image250.wmf"/><Relationship Id="rId2" Type="http://schemas.openxmlformats.org/officeDocument/2006/relationships/image" Target="../media/image241.wmf"/><Relationship Id="rId19" Type="http://schemas.openxmlformats.org/officeDocument/2006/relationships/oleObject" Target="../embeddings/oleObject250.bin"/><Relationship Id="rId18" Type="http://schemas.openxmlformats.org/officeDocument/2006/relationships/image" Target="../media/image249.wmf"/><Relationship Id="rId17" Type="http://schemas.openxmlformats.org/officeDocument/2006/relationships/oleObject" Target="../embeddings/oleObject249.bin"/><Relationship Id="rId16" Type="http://schemas.openxmlformats.org/officeDocument/2006/relationships/image" Target="../media/image248.wmf"/><Relationship Id="rId15" Type="http://schemas.openxmlformats.org/officeDocument/2006/relationships/oleObject" Target="../embeddings/oleObject248.bin"/><Relationship Id="rId14" Type="http://schemas.openxmlformats.org/officeDocument/2006/relationships/image" Target="../media/image247.wmf"/><Relationship Id="rId13" Type="http://schemas.openxmlformats.org/officeDocument/2006/relationships/oleObject" Target="../embeddings/oleObject247.bin"/><Relationship Id="rId12" Type="http://schemas.openxmlformats.org/officeDocument/2006/relationships/image" Target="../media/image246.wmf"/><Relationship Id="rId11" Type="http://schemas.openxmlformats.org/officeDocument/2006/relationships/oleObject" Target="../embeddings/oleObject246.bin"/><Relationship Id="rId10" Type="http://schemas.openxmlformats.org/officeDocument/2006/relationships/image" Target="../media/image245.wmf"/><Relationship Id="rId1" Type="http://schemas.openxmlformats.org/officeDocument/2006/relationships/oleObject" Target="../embeddings/oleObject241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0.bin"/><Relationship Id="rId8" Type="http://schemas.openxmlformats.org/officeDocument/2006/relationships/image" Target="../media/image259.wmf"/><Relationship Id="rId7" Type="http://schemas.openxmlformats.org/officeDocument/2006/relationships/oleObject" Target="../embeddings/oleObject259.bin"/><Relationship Id="rId6" Type="http://schemas.openxmlformats.org/officeDocument/2006/relationships/image" Target="../media/image258.wmf"/><Relationship Id="rId5" Type="http://schemas.openxmlformats.org/officeDocument/2006/relationships/oleObject" Target="../embeddings/oleObject258.bin"/><Relationship Id="rId4" Type="http://schemas.openxmlformats.org/officeDocument/2006/relationships/image" Target="../media/image257.wmf"/><Relationship Id="rId3" Type="http://schemas.openxmlformats.org/officeDocument/2006/relationships/oleObject" Target="../embeddings/oleObject257.bin"/><Relationship Id="rId28" Type="http://schemas.openxmlformats.org/officeDocument/2006/relationships/notesSlide" Target="../notesSlides/notesSlide13.xml"/><Relationship Id="rId27" Type="http://schemas.openxmlformats.org/officeDocument/2006/relationships/vmlDrawing" Target="../drawings/vmlDrawing24.vml"/><Relationship Id="rId26" Type="http://schemas.openxmlformats.org/officeDocument/2006/relationships/slideLayout" Target="../slideLayouts/slideLayout18.xml"/><Relationship Id="rId25" Type="http://schemas.openxmlformats.org/officeDocument/2006/relationships/image" Target="../media/image267.wmf"/><Relationship Id="rId24" Type="http://schemas.openxmlformats.org/officeDocument/2006/relationships/oleObject" Target="../embeddings/oleObject268.bin"/><Relationship Id="rId23" Type="http://schemas.openxmlformats.org/officeDocument/2006/relationships/image" Target="../media/image266.wmf"/><Relationship Id="rId22" Type="http://schemas.openxmlformats.org/officeDocument/2006/relationships/oleObject" Target="../embeddings/oleObject267.bin"/><Relationship Id="rId21" Type="http://schemas.openxmlformats.org/officeDocument/2006/relationships/image" Target="../media/image265.wmf"/><Relationship Id="rId20" Type="http://schemas.openxmlformats.org/officeDocument/2006/relationships/oleObject" Target="../embeddings/oleObject266.bin"/><Relationship Id="rId2" Type="http://schemas.openxmlformats.org/officeDocument/2006/relationships/image" Target="../media/image256.wmf"/><Relationship Id="rId19" Type="http://schemas.openxmlformats.org/officeDocument/2006/relationships/image" Target="../media/image264.wmf"/><Relationship Id="rId18" Type="http://schemas.openxmlformats.org/officeDocument/2006/relationships/oleObject" Target="../embeddings/oleObject265.bin"/><Relationship Id="rId17" Type="http://schemas.openxmlformats.org/officeDocument/2006/relationships/image" Target="../media/image263.wmf"/><Relationship Id="rId16" Type="http://schemas.openxmlformats.org/officeDocument/2006/relationships/oleObject" Target="../embeddings/oleObject264.bin"/><Relationship Id="rId15" Type="http://schemas.openxmlformats.org/officeDocument/2006/relationships/image" Target="../media/image262.wmf"/><Relationship Id="rId14" Type="http://schemas.openxmlformats.org/officeDocument/2006/relationships/oleObject" Target="../embeddings/oleObject263.bin"/><Relationship Id="rId13" Type="http://schemas.openxmlformats.org/officeDocument/2006/relationships/image" Target="../media/image261.wmf"/><Relationship Id="rId12" Type="http://schemas.openxmlformats.org/officeDocument/2006/relationships/oleObject" Target="../embeddings/oleObject262.bin"/><Relationship Id="rId11" Type="http://schemas.openxmlformats.org/officeDocument/2006/relationships/image" Target="../media/image260.wmf"/><Relationship Id="rId10" Type="http://schemas.openxmlformats.org/officeDocument/2006/relationships/oleObject" Target="../embeddings/oleObject261.bin"/><Relationship Id="rId1" Type="http://schemas.openxmlformats.org/officeDocument/2006/relationships/oleObject" Target="../embeddings/oleObject256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3.bin"/><Relationship Id="rId8" Type="http://schemas.openxmlformats.org/officeDocument/2006/relationships/image" Target="../media/image271.wmf"/><Relationship Id="rId7" Type="http://schemas.openxmlformats.org/officeDocument/2006/relationships/oleObject" Target="../embeddings/oleObject272.bin"/><Relationship Id="rId6" Type="http://schemas.openxmlformats.org/officeDocument/2006/relationships/image" Target="../media/image270.wmf"/><Relationship Id="rId5" Type="http://schemas.openxmlformats.org/officeDocument/2006/relationships/oleObject" Target="../embeddings/oleObject271.bin"/><Relationship Id="rId4" Type="http://schemas.openxmlformats.org/officeDocument/2006/relationships/image" Target="../media/image269.wmf"/><Relationship Id="rId3" Type="http://schemas.openxmlformats.org/officeDocument/2006/relationships/oleObject" Target="../embeddings/oleObject270.bin"/><Relationship Id="rId2" Type="http://schemas.openxmlformats.org/officeDocument/2006/relationships/image" Target="../media/image268.wmf"/><Relationship Id="rId18" Type="http://schemas.openxmlformats.org/officeDocument/2006/relationships/vmlDrawing" Target="../drawings/vmlDrawing25.vml"/><Relationship Id="rId17" Type="http://schemas.openxmlformats.org/officeDocument/2006/relationships/slideLayout" Target="../slideLayouts/slideLayout18.xml"/><Relationship Id="rId16" Type="http://schemas.openxmlformats.org/officeDocument/2006/relationships/image" Target="../media/image275.wmf"/><Relationship Id="rId15" Type="http://schemas.openxmlformats.org/officeDocument/2006/relationships/oleObject" Target="../embeddings/oleObject276.bin"/><Relationship Id="rId14" Type="http://schemas.openxmlformats.org/officeDocument/2006/relationships/image" Target="../media/image274.wmf"/><Relationship Id="rId13" Type="http://schemas.openxmlformats.org/officeDocument/2006/relationships/oleObject" Target="../embeddings/oleObject275.bin"/><Relationship Id="rId12" Type="http://schemas.openxmlformats.org/officeDocument/2006/relationships/image" Target="../media/image273.wmf"/><Relationship Id="rId11" Type="http://schemas.openxmlformats.org/officeDocument/2006/relationships/oleObject" Target="../embeddings/oleObject274.bin"/><Relationship Id="rId10" Type="http://schemas.openxmlformats.org/officeDocument/2006/relationships/image" Target="../media/image272.wmf"/><Relationship Id="rId1" Type="http://schemas.openxmlformats.org/officeDocument/2006/relationships/oleObject" Target="../embeddings/oleObject269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1.bin"/><Relationship Id="rId8" Type="http://schemas.openxmlformats.org/officeDocument/2006/relationships/image" Target="../media/image276.wmf"/><Relationship Id="rId7" Type="http://schemas.openxmlformats.org/officeDocument/2006/relationships/oleObject" Target="../embeddings/oleObject280.bin"/><Relationship Id="rId6" Type="http://schemas.openxmlformats.org/officeDocument/2006/relationships/image" Target="../media/image270.wmf"/><Relationship Id="rId5" Type="http://schemas.openxmlformats.org/officeDocument/2006/relationships/oleObject" Target="../embeddings/oleObject279.bin"/><Relationship Id="rId4" Type="http://schemas.openxmlformats.org/officeDocument/2006/relationships/image" Target="../media/image269.wmf"/><Relationship Id="rId3" Type="http://schemas.openxmlformats.org/officeDocument/2006/relationships/oleObject" Target="../embeddings/oleObject278.bin"/><Relationship Id="rId2" Type="http://schemas.openxmlformats.org/officeDocument/2006/relationships/image" Target="../media/image268.wmf"/><Relationship Id="rId18" Type="http://schemas.openxmlformats.org/officeDocument/2006/relationships/vmlDrawing" Target="../drawings/vmlDrawing26.vml"/><Relationship Id="rId17" Type="http://schemas.openxmlformats.org/officeDocument/2006/relationships/slideLayout" Target="../slideLayouts/slideLayout18.xml"/><Relationship Id="rId16" Type="http://schemas.openxmlformats.org/officeDocument/2006/relationships/image" Target="../media/image278.wmf"/><Relationship Id="rId15" Type="http://schemas.openxmlformats.org/officeDocument/2006/relationships/oleObject" Target="../embeddings/oleObject284.bin"/><Relationship Id="rId14" Type="http://schemas.openxmlformats.org/officeDocument/2006/relationships/image" Target="../media/image272.wmf"/><Relationship Id="rId13" Type="http://schemas.openxmlformats.org/officeDocument/2006/relationships/oleObject" Target="../embeddings/oleObject283.bin"/><Relationship Id="rId12" Type="http://schemas.openxmlformats.org/officeDocument/2006/relationships/image" Target="../media/image271.wmf"/><Relationship Id="rId11" Type="http://schemas.openxmlformats.org/officeDocument/2006/relationships/oleObject" Target="../embeddings/oleObject282.bin"/><Relationship Id="rId10" Type="http://schemas.openxmlformats.org/officeDocument/2006/relationships/image" Target="../media/image277.emf"/><Relationship Id="rId1" Type="http://schemas.openxmlformats.org/officeDocument/2006/relationships/oleObject" Target="../embeddings/oleObject277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6.wmf"/><Relationship Id="rId8" Type="http://schemas.openxmlformats.org/officeDocument/2006/relationships/oleObject" Target="../embeddings/oleObject285.bin"/><Relationship Id="rId7" Type="http://schemas.openxmlformats.org/officeDocument/2006/relationships/image" Target="../media/image285.jpeg"/><Relationship Id="rId6" Type="http://schemas.openxmlformats.org/officeDocument/2006/relationships/image" Target="../media/image284.jpeg"/><Relationship Id="rId5" Type="http://schemas.openxmlformats.org/officeDocument/2006/relationships/image" Target="../media/image283.jpeg"/><Relationship Id="rId4" Type="http://schemas.openxmlformats.org/officeDocument/2006/relationships/image" Target="../media/image282.jpeg"/><Relationship Id="rId33" Type="http://schemas.openxmlformats.org/officeDocument/2006/relationships/vmlDrawing" Target="../drawings/vmlDrawing27.vml"/><Relationship Id="rId32" Type="http://schemas.openxmlformats.org/officeDocument/2006/relationships/slideLayout" Target="../slideLayouts/slideLayout18.xml"/><Relationship Id="rId31" Type="http://schemas.openxmlformats.org/officeDocument/2006/relationships/image" Target="../media/image297.emf"/><Relationship Id="rId30" Type="http://schemas.openxmlformats.org/officeDocument/2006/relationships/oleObject" Target="../embeddings/oleObject296.bin"/><Relationship Id="rId3" Type="http://schemas.openxmlformats.org/officeDocument/2006/relationships/image" Target="../media/image281.jpeg"/><Relationship Id="rId29" Type="http://schemas.openxmlformats.org/officeDocument/2006/relationships/image" Target="../media/image296.emf"/><Relationship Id="rId28" Type="http://schemas.openxmlformats.org/officeDocument/2006/relationships/oleObject" Target="../embeddings/oleObject295.bin"/><Relationship Id="rId27" Type="http://schemas.openxmlformats.org/officeDocument/2006/relationships/image" Target="../media/image295.wmf"/><Relationship Id="rId26" Type="http://schemas.openxmlformats.org/officeDocument/2006/relationships/oleObject" Target="../embeddings/oleObject294.bin"/><Relationship Id="rId25" Type="http://schemas.openxmlformats.org/officeDocument/2006/relationships/image" Target="../media/image294.wmf"/><Relationship Id="rId24" Type="http://schemas.openxmlformats.org/officeDocument/2006/relationships/oleObject" Target="../embeddings/oleObject293.bin"/><Relationship Id="rId23" Type="http://schemas.openxmlformats.org/officeDocument/2006/relationships/image" Target="../media/image293.wmf"/><Relationship Id="rId22" Type="http://schemas.openxmlformats.org/officeDocument/2006/relationships/oleObject" Target="../embeddings/oleObject292.bin"/><Relationship Id="rId21" Type="http://schemas.openxmlformats.org/officeDocument/2006/relationships/image" Target="../media/image292.wmf"/><Relationship Id="rId20" Type="http://schemas.openxmlformats.org/officeDocument/2006/relationships/oleObject" Target="../embeddings/oleObject291.bin"/><Relationship Id="rId2" Type="http://schemas.openxmlformats.org/officeDocument/2006/relationships/image" Target="../media/image280.jpeg"/><Relationship Id="rId19" Type="http://schemas.openxmlformats.org/officeDocument/2006/relationships/image" Target="../media/image291.wmf"/><Relationship Id="rId18" Type="http://schemas.openxmlformats.org/officeDocument/2006/relationships/oleObject" Target="../embeddings/oleObject290.bin"/><Relationship Id="rId17" Type="http://schemas.openxmlformats.org/officeDocument/2006/relationships/image" Target="../media/image290.wmf"/><Relationship Id="rId16" Type="http://schemas.openxmlformats.org/officeDocument/2006/relationships/oleObject" Target="../embeddings/oleObject289.bin"/><Relationship Id="rId15" Type="http://schemas.openxmlformats.org/officeDocument/2006/relationships/image" Target="../media/image289.wmf"/><Relationship Id="rId14" Type="http://schemas.openxmlformats.org/officeDocument/2006/relationships/oleObject" Target="../embeddings/oleObject288.bin"/><Relationship Id="rId13" Type="http://schemas.openxmlformats.org/officeDocument/2006/relationships/image" Target="../media/image288.wmf"/><Relationship Id="rId12" Type="http://schemas.openxmlformats.org/officeDocument/2006/relationships/oleObject" Target="../embeddings/oleObject287.bin"/><Relationship Id="rId11" Type="http://schemas.openxmlformats.org/officeDocument/2006/relationships/image" Target="../media/image287.wmf"/><Relationship Id="rId10" Type="http://schemas.openxmlformats.org/officeDocument/2006/relationships/oleObject" Target="../embeddings/oleObject286.bin"/><Relationship Id="rId1" Type="http://schemas.openxmlformats.org/officeDocument/2006/relationships/image" Target="../media/image279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5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1.bin"/><Relationship Id="rId8" Type="http://schemas.openxmlformats.org/officeDocument/2006/relationships/image" Target="../media/image301.wmf"/><Relationship Id="rId7" Type="http://schemas.openxmlformats.org/officeDocument/2006/relationships/oleObject" Target="../embeddings/oleObject300.bin"/><Relationship Id="rId6" Type="http://schemas.openxmlformats.org/officeDocument/2006/relationships/image" Target="../media/image300.wmf"/><Relationship Id="rId5" Type="http://schemas.openxmlformats.org/officeDocument/2006/relationships/oleObject" Target="../embeddings/oleObject299.bin"/><Relationship Id="rId41" Type="http://schemas.openxmlformats.org/officeDocument/2006/relationships/vmlDrawing" Target="../drawings/vmlDrawing28.vml"/><Relationship Id="rId40" Type="http://schemas.openxmlformats.org/officeDocument/2006/relationships/slideLayout" Target="../slideLayouts/slideLayout18.xml"/><Relationship Id="rId4" Type="http://schemas.openxmlformats.org/officeDocument/2006/relationships/image" Target="../media/image299.wmf"/><Relationship Id="rId39" Type="http://schemas.openxmlformats.org/officeDocument/2006/relationships/image" Target="../media/image316.wmf"/><Relationship Id="rId38" Type="http://schemas.openxmlformats.org/officeDocument/2006/relationships/oleObject" Target="../embeddings/oleObject316.bin"/><Relationship Id="rId37" Type="http://schemas.openxmlformats.org/officeDocument/2006/relationships/image" Target="../media/image315.wmf"/><Relationship Id="rId36" Type="http://schemas.openxmlformats.org/officeDocument/2006/relationships/oleObject" Target="../embeddings/oleObject315.bin"/><Relationship Id="rId35" Type="http://schemas.openxmlformats.org/officeDocument/2006/relationships/image" Target="../media/image314.emf"/><Relationship Id="rId34" Type="http://schemas.openxmlformats.org/officeDocument/2006/relationships/oleObject" Target="../embeddings/oleObject314.bin"/><Relationship Id="rId33" Type="http://schemas.openxmlformats.org/officeDocument/2006/relationships/image" Target="../media/image313.png"/><Relationship Id="rId32" Type="http://schemas.openxmlformats.org/officeDocument/2006/relationships/image" Target="../media/image312.wmf"/><Relationship Id="rId31" Type="http://schemas.openxmlformats.org/officeDocument/2006/relationships/oleObject" Target="../embeddings/oleObject313.bin"/><Relationship Id="rId30" Type="http://schemas.openxmlformats.org/officeDocument/2006/relationships/image" Target="../media/image311.wmf"/><Relationship Id="rId3" Type="http://schemas.openxmlformats.org/officeDocument/2006/relationships/oleObject" Target="../embeddings/oleObject298.bin"/><Relationship Id="rId29" Type="http://schemas.openxmlformats.org/officeDocument/2006/relationships/oleObject" Target="../embeddings/oleObject312.bin"/><Relationship Id="rId28" Type="http://schemas.openxmlformats.org/officeDocument/2006/relationships/image" Target="../media/image310.wmf"/><Relationship Id="rId27" Type="http://schemas.openxmlformats.org/officeDocument/2006/relationships/oleObject" Target="../embeddings/oleObject311.bin"/><Relationship Id="rId26" Type="http://schemas.openxmlformats.org/officeDocument/2006/relationships/image" Target="../media/image309.wmf"/><Relationship Id="rId25" Type="http://schemas.openxmlformats.org/officeDocument/2006/relationships/oleObject" Target="../embeddings/oleObject310.bin"/><Relationship Id="rId24" Type="http://schemas.openxmlformats.org/officeDocument/2006/relationships/image" Target="../media/image308.wmf"/><Relationship Id="rId23" Type="http://schemas.openxmlformats.org/officeDocument/2006/relationships/oleObject" Target="../embeddings/oleObject309.bin"/><Relationship Id="rId22" Type="http://schemas.openxmlformats.org/officeDocument/2006/relationships/image" Target="../media/image307.wmf"/><Relationship Id="rId21" Type="http://schemas.openxmlformats.org/officeDocument/2006/relationships/oleObject" Target="../embeddings/oleObject308.bin"/><Relationship Id="rId20" Type="http://schemas.openxmlformats.org/officeDocument/2006/relationships/image" Target="../media/image306.wmf"/><Relationship Id="rId2" Type="http://schemas.openxmlformats.org/officeDocument/2006/relationships/image" Target="../media/image298.wmf"/><Relationship Id="rId19" Type="http://schemas.openxmlformats.org/officeDocument/2006/relationships/oleObject" Target="../embeddings/oleObject307.bin"/><Relationship Id="rId18" Type="http://schemas.openxmlformats.org/officeDocument/2006/relationships/image" Target="../media/image305.wmf"/><Relationship Id="rId17" Type="http://schemas.openxmlformats.org/officeDocument/2006/relationships/oleObject" Target="../embeddings/oleObject306.bin"/><Relationship Id="rId16" Type="http://schemas.openxmlformats.org/officeDocument/2006/relationships/image" Target="../media/image304.emf"/><Relationship Id="rId15" Type="http://schemas.openxmlformats.org/officeDocument/2006/relationships/oleObject" Target="../embeddings/oleObject305.bin"/><Relationship Id="rId14" Type="http://schemas.openxmlformats.org/officeDocument/2006/relationships/image" Target="../media/image303.wmf"/><Relationship Id="rId13" Type="http://schemas.openxmlformats.org/officeDocument/2006/relationships/oleObject" Target="../embeddings/oleObject304.bin"/><Relationship Id="rId12" Type="http://schemas.openxmlformats.org/officeDocument/2006/relationships/image" Target="../media/image302.wmf"/><Relationship Id="rId11" Type="http://schemas.openxmlformats.org/officeDocument/2006/relationships/oleObject" Target="../embeddings/oleObject303.bin"/><Relationship Id="rId10" Type="http://schemas.openxmlformats.org/officeDocument/2006/relationships/oleObject" Target="../embeddings/oleObject302.bin"/><Relationship Id="rId1" Type="http://schemas.openxmlformats.org/officeDocument/2006/relationships/oleObject" Target="../embeddings/oleObject297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1.bin"/><Relationship Id="rId8" Type="http://schemas.openxmlformats.org/officeDocument/2006/relationships/image" Target="../media/image320.wmf"/><Relationship Id="rId7" Type="http://schemas.openxmlformats.org/officeDocument/2006/relationships/oleObject" Target="../embeddings/oleObject320.bin"/><Relationship Id="rId6" Type="http://schemas.openxmlformats.org/officeDocument/2006/relationships/image" Target="../media/image319.wmf"/><Relationship Id="rId5" Type="http://schemas.openxmlformats.org/officeDocument/2006/relationships/oleObject" Target="../embeddings/oleObject319.bin"/><Relationship Id="rId4" Type="http://schemas.openxmlformats.org/officeDocument/2006/relationships/image" Target="../media/image318.wmf"/><Relationship Id="rId3" Type="http://schemas.openxmlformats.org/officeDocument/2006/relationships/oleObject" Target="../embeddings/oleObject318.bin"/><Relationship Id="rId24" Type="http://schemas.openxmlformats.org/officeDocument/2006/relationships/notesSlide" Target="../notesSlides/notesSlide14.xml"/><Relationship Id="rId23" Type="http://schemas.openxmlformats.org/officeDocument/2006/relationships/vmlDrawing" Target="../drawings/vmlDrawing29.vml"/><Relationship Id="rId22" Type="http://schemas.openxmlformats.org/officeDocument/2006/relationships/slideLayout" Target="../slideLayouts/slideLayout18.xml"/><Relationship Id="rId21" Type="http://schemas.openxmlformats.org/officeDocument/2006/relationships/image" Target="../media/image313.png"/><Relationship Id="rId20" Type="http://schemas.openxmlformats.org/officeDocument/2006/relationships/image" Target="../media/image312.wmf"/><Relationship Id="rId2" Type="http://schemas.openxmlformats.org/officeDocument/2006/relationships/image" Target="../media/image317.wmf"/><Relationship Id="rId19" Type="http://schemas.openxmlformats.org/officeDocument/2006/relationships/oleObject" Target="../embeddings/oleObject326.bin"/><Relationship Id="rId18" Type="http://schemas.openxmlformats.org/officeDocument/2006/relationships/image" Target="../media/image325.wmf"/><Relationship Id="rId17" Type="http://schemas.openxmlformats.org/officeDocument/2006/relationships/oleObject" Target="../embeddings/oleObject325.bin"/><Relationship Id="rId16" Type="http://schemas.openxmlformats.org/officeDocument/2006/relationships/image" Target="../media/image324.wmf"/><Relationship Id="rId15" Type="http://schemas.openxmlformats.org/officeDocument/2006/relationships/oleObject" Target="../embeddings/oleObject324.bin"/><Relationship Id="rId14" Type="http://schemas.openxmlformats.org/officeDocument/2006/relationships/image" Target="../media/image323.wmf"/><Relationship Id="rId13" Type="http://schemas.openxmlformats.org/officeDocument/2006/relationships/oleObject" Target="../embeddings/oleObject323.bin"/><Relationship Id="rId12" Type="http://schemas.openxmlformats.org/officeDocument/2006/relationships/image" Target="../media/image322.wmf"/><Relationship Id="rId11" Type="http://schemas.openxmlformats.org/officeDocument/2006/relationships/oleObject" Target="../embeddings/oleObject322.bin"/><Relationship Id="rId10" Type="http://schemas.openxmlformats.org/officeDocument/2006/relationships/image" Target="../media/image321.wmf"/><Relationship Id="rId1" Type="http://schemas.openxmlformats.org/officeDocument/2006/relationships/oleObject" Target="../embeddings/oleObject317.bin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9.xml"/><Relationship Id="rId6" Type="http://schemas.openxmlformats.org/officeDocument/2006/relationships/tags" Target="../tags/tag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wmf"/><Relationship Id="rId8" Type="http://schemas.openxmlformats.org/officeDocument/2006/relationships/oleObject" Target="../embeddings/oleObject29.bin"/><Relationship Id="rId7" Type="http://schemas.openxmlformats.org/officeDocument/2006/relationships/image" Target="../media/image33.wmf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7.bin"/><Relationship Id="rId35" Type="http://schemas.openxmlformats.org/officeDocument/2006/relationships/vmlDrawing" Target="../drawings/vmlDrawing4.vml"/><Relationship Id="rId34" Type="http://schemas.openxmlformats.org/officeDocument/2006/relationships/slideLayout" Target="../slideLayouts/slideLayout29.xml"/><Relationship Id="rId33" Type="http://schemas.openxmlformats.org/officeDocument/2006/relationships/image" Target="../media/image44.emf"/><Relationship Id="rId32" Type="http://schemas.openxmlformats.org/officeDocument/2006/relationships/oleObject" Target="../embeddings/oleObject43.bin"/><Relationship Id="rId31" Type="http://schemas.openxmlformats.org/officeDocument/2006/relationships/image" Target="../media/image43.emf"/><Relationship Id="rId30" Type="http://schemas.openxmlformats.org/officeDocument/2006/relationships/oleObject" Target="../embeddings/oleObject42.bin"/><Relationship Id="rId3" Type="http://schemas.openxmlformats.org/officeDocument/2006/relationships/image" Target="../media/image31.emf"/><Relationship Id="rId29" Type="http://schemas.openxmlformats.org/officeDocument/2006/relationships/image" Target="../media/image42.emf"/><Relationship Id="rId28" Type="http://schemas.openxmlformats.org/officeDocument/2006/relationships/oleObject" Target="../embeddings/oleObject41.bin"/><Relationship Id="rId27" Type="http://schemas.openxmlformats.org/officeDocument/2006/relationships/oleObject" Target="../embeddings/oleObject40.bin"/><Relationship Id="rId26" Type="http://schemas.openxmlformats.org/officeDocument/2006/relationships/oleObject" Target="../embeddings/oleObject39.bin"/><Relationship Id="rId25" Type="http://schemas.openxmlformats.org/officeDocument/2006/relationships/image" Target="../media/image41.wmf"/><Relationship Id="rId24" Type="http://schemas.openxmlformats.org/officeDocument/2006/relationships/oleObject" Target="../embeddings/oleObject38.bin"/><Relationship Id="rId23" Type="http://schemas.openxmlformats.org/officeDocument/2006/relationships/image" Target="../media/image40.emf"/><Relationship Id="rId22" Type="http://schemas.openxmlformats.org/officeDocument/2006/relationships/oleObject" Target="../embeddings/oleObject37.bin"/><Relationship Id="rId21" Type="http://schemas.openxmlformats.org/officeDocument/2006/relationships/image" Target="../media/image39.emf"/><Relationship Id="rId20" Type="http://schemas.openxmlformats.org/officeDocument/2006/relationships/oleObject" Target="../embeddings/oleObject36.bin"/><Relationship Id="rId2" Type="http://schemas.openxmlformats.org/officeDocument/2006/relationships/oleObject" Target="../embeddings/oleObject26.bin"/><Relationship Id="rId19" Type="http://schemas.openxmlformats.org/officeDocument/2006/relationships/image" Target="../media/image38.emf"/><Relationship Id="rId18" Type="http://schemas.openxmlformats.org/officeDocument/2006/relationships/oleObject" Target="../embeddings/oleObject35.bin"/><Relationship Id="rId17" Type="http://schemas.openxmlformats.org/officeDocument/2006/relationships/image" Target="../media/image37.emf"/><Relationship Id="rId16" Type="http://schemas.openxmlformats.org/officeDocument/2006/relationships/oleObject" Target="../embeddings/oleObject34.bin"/><Relationship Id="rId15" Type="http://schemas.openxmlformats.org/officeDocument/2006/relationships/oleObject" Target="../embeddings/oleObject33.bin"/><Relationship Id="rId14" Type="http://schemas.openxmlformats.org/officeDocument/2006/relationships/oleObject" Target="../embeddings/oleObject32.bin"/><Relationship Id="rId13" Type="http://schemas.openxmlformats.org/officeDocument/2006/relationships/image" Target="../media/image36.wmf"/><Relationship Id="rId12" Type="http://schemas.openxmlformats.org/officeDocument/2006/relationships/oleObject" Target="../embeddings/oleObject31.bin"/><Relationship Id="rId11" Type="http://schemas.openxmlformats.org/officeDocument/2006/relationships/image" Target="../media/image35.emf"/><Relationship Id="rId10" Type="http://schemas.openxmlformats.org/officeDocument/2006/relationships/oleObject" Target="../embeddings/oleObject30.bin"/><Relationship Id="rId1" Type="http://schemas.openxmlformats.org/officeDocument/2006/relationships/image" Target="../media/image30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image" Target="../media/image51.jpeg"/><Relationship Id="rId7" Type="http://schemas.openxmlformats.org/officeDocument/2006/relationships/image" Target="../media/image50.jpeg"/><Relationship Id="rId6" Type="http://schemas.openxmlformats.org/officeDocument/2006/relationships/image" Target="../media/image49.jpeg"/><Relationship Id="rId5" Type="http://schemas.openxmlformats.org/officeDocument/2006/relationships/image" Target="../media/image48.png"/><Relationship Id="rId4" Type="http://schemas.openxmlformats.org/officeDocument/2006/relationships/image" Target="../media/image47.GIF"/><Relationship Id="rId3" Type="http://schemas.openxmlformats.org/officeDocument/2006/relationships/image" Target="../media/image46.jpeg"/><Relationship Id="rId2" Type="http://schemas.openxmlformats.org/officeDocument/2006/relationships/image" Target="../media/image45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44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.bin"/><Relationship Id="rId8" Type="http://schemas.openxmlformats.org/officeDocument/2006/relationships/image" Target="../media/image55.w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3.wmf"/><Relationship Id="rId30" Type="http://schemas.openxmlformats.org/officeDocument/2006/relationships/notesSlide" Target="../notesSlides/notesSlide2.xml"/><Relationship Id="rId3" Type="http://schemas.openxmlformats.org/officeDocument/2006/relationships/oleObject" Target="../embeddings/oleObject46.bin"/><Relationship Id="rId29" Type="http://schemas.openxmlformats.org/officeDocument/2006/relationships/vmlDrawing" Target="../drawings/vmlDrawing6.vml"/><Relationship Id="rId28" Type="http://schemas.openxmlformats.org/officeDocument/2006/relationships/slideLayout" Target="../slideLayouts/slideLayout29.xml"/><Relationship Id="rId27" Type="http://schemas.openxmlformats.org/officeDocument/2006/relationships/image" Target="../media/image64.wmf"/><Relationship Id="rId26" Type="http://schemas.openxmlformats.org/officeDocument/2006/relationships/oleObject" Target="../embeddings/oleObject58.bin"/><Relationship Id="rId25" Type="http://schemas.openxmlformats.org/officeDocument/2006/relationships/image" Target="../media/image63.wmf"/><Relationship Id="rId24" Type="http://schemas.openxmlformats.org/officeDocument/2006/relationships/oleObject" Target="../embeddings/oleObject57.bin"/><Relationship Id="rId23" Type="http://schemas.openxmlformats.org/officeDocument/2006/relationships/image" Target="../media/image62.wmf"/><Relationship Id="rId22" Type="http://schemas.openxmlformats.org/officeDocument/2006/relationships/oleObject" Target="../embeddings/oleObject56.bin"/><Relationship Id="rId21" Type="http://schemas.openxmlformats.org/officeDocument/2006/relationships/oleObject" Target="../embeddings/oleObject55.bin"/><Relationship Id="rId20" Type="http://schemas.openxmlformats.org/officeDocument/2006/relationships/image" Target="../media/image61.wmf"/><Relationship Id="rId2" Type="http://schemas.openxmlformats.org/officeDocument/2006/relationships/image" Target="../media/image52.wmf"/><Relationship Id="rId19" Type="http://schemas.openxmlformats.org/officeDocument/2006/relationships/oleObject" Target="../embeddings/oleObject54.bin"/><Relationship Id="rId18" Type="http://schemas.openxmlformats.org/officeDocument/2006/relationships/image" Target="../media/image60.wmf"/><Relationship Id="rId17" Type="http://schemas.openxmlformats.org/officeDocument/2006/relationships/oleObject" Target="../embeddings/oleObject53.bin"/><Relationship Id="rId16" Type="http://schemas.openxmlformats.org/officeDocument/2006/relationships/image" Target="../media/image59.wmf"/><Relationship Id="rId15" Type="http://schemas.openxmlformats.org/officeDocument/2006/relationships/oleObject" Target="../embeddings/oleObject52.bin"/><Relationship Id="rId14" Type="http://schemas.openxmlformats.org/officeDocument/2006/relationships/image" Target="../media/image58.wmf"/><Relationship Id="rId13" Type="http://schemas.openxmlformats.org/officeDocument/2006/relationships/oleObject" Target="../embeddings/oleObject51.bin"/><Relationship Id="rId12" Type="http://schemas.openxmlformats.org/officeDocument/2006/relationships/image" Target="../media/image57.wmf"/><Relationship Id="rId11" Type="http://schemas.openxmlformats.org/officeDocument/2006/relationships/oleObject" Target="../embeddings/oleObject50.bin"/><Relationship Id="rId10" Type="http://schemas.openxmlformats.org/officeDocument/2006/relationships/image" Target="../media/image56.wmf"/><Relationship Id="rId1" Type="http://schemas.openxmlformats.org/officeDocument/2006/relationships/oleObject" Target="../embeddings/oleObject4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.bin"/><Relationship Id="rId8" Type="http://schemas.openxmlformats.org/officeDocument/2006/relationships/image" Target="../media/image68.wmf"/><Relationship Id="rId7" Type="http://schemas.openxmlformats.org/officeDocument/2006/relationships/oleObject" Target="../embeddings/oleObject62.bin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65.wmf"/><Relationship Id="rId13" Type="http://schemas.openxmlformats.org/officeDocument/2006/relationships/vmlDrawing" Target="../drawings/vmlDrawing7.vml"/><Relationship Id="rId12" Type="http://schemas.openxmlformats.org/officeDocument/2006/relationships/slideLayout" Target="../slideLayouts/slideLayout29.xml"/><Relationship Id="rId11" Type="http://schemas.openxmlformats.org/officeDocument/2006/relationships/oleObject" Target="../embeddings/oleObject64.bin"/><Relationship Id="rId10" Type="http://schemas.openxmlformats.org/officeDocument/2006/relationships/image" Target="../media/image61.wmf"/><Relationship Id="rId1" Type="http://schemas.openxmlformats.org/officeDocument/2006/relationships/oleObject" Target="../embeddings/oleObject59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9.bin"/><Relationship Id="rId8" Type="http://schemas.openxmlformats.org/officeDocument/2006/relationships/image" Target="../media/image72.emf"/><Relationship Id="rId7" Type="http://schemas.openxmlformats.org/officeDocument/2006/relationships/oleObject" Target="../embeddings/oleObject68.bin"/><Relationship Id="rId6" Type="http://schemas.openxmlformats.org/officeDocument/2006/relationships/image" Target="../media/image71.emf"/><Relationship Id="rId5" Type="http://schemas.openxmlformats.org/officeDocument/2006/relationships/oleObject" Target="../embeddings/oleObject67.bin"/><Relationship Id="rId41" Type="http://schemas.openxmlformats.org/officeDocument/2006/relationships/vmlDrawing" Target="../drawings/vmlDrawing8.vml"/><Relationship Id="rId40" Type="http://schemas.openxmlformats.org/officeDocument/2006/relationships/slideLayout" Target="../slideLayouts/slideLayout29.xml"/><Relationship Id="rId4" Type="http://schemas.openxmlformats.org/officeDocument/2006/relationships/image" Target="../media/image70.emf"/><Relationship Id="rId39" Type="http://schemas.openxmlformats.org/officeDocument/2006/relationships/image" Target="../media/image87.wmf"/><Relationship Id="rId38" Type="http://schemas.openxmlformats.org/officeDocument/2006/relationships/oleObject" Target="../embeddings/oleObject84.bin"/><Relationship Id="rId37" Type="http://schemas.openxmlformats.org/officeDocument/2006/relationships/image" Target="../media/image86.wmf"/><Relationship Id="rId36" Type="http://schemas.openxmlformats.org/officeDocument/2006/relationships/oleObject" Target="../embeddings/oleObject83.bin"/><Relationship Id="rId35" Type="http://schemas.openxmlformats.org/officeDocument/2006/relationships/image" Target="../media/image85.wmf"/><Relationship Id="rId34" Type="http://schemas.openxmlformats.org/officeDocument/2006/relationships/oleObject" Target="../embeddings/oleObject82.bin"/><Relationship Id="rId33" Type="http://schemas.openxmlformats.org/officeDocument/2006/relationships/image" Target="../media/image84.emf"/><Relationship Id="rId32" Type="http://schemas.openxmlformats.org/officeDocument/2006/relationships/oleObject" Target="../embeddings/oleObject81.bin"/><Relationship Id="rId31" Type="http://schemas.openxmlformats.org/officeDocument/2006/relationships/image" Target="../media/image83.wmf"/><Relationship Id="rId30" Type="http://schemas.openxmlformats.org/officeDocument/2006/relationships/oleObject" Target="../embeddings/oleObject80.bin"/><Relationship Id="rId3" Type="http://schemas.openxmlformats.org/officeDocument/2006/relationships/oleObject" Target="../embeddings/oleObject66.bin"/><Relationship Id="rId29" Type="http://schemas.openxmlformats.org/officeDocument/2006/relationships/image" Target="../media/image82.wmf"/><Relationship Id="rId28" Type="http://schemas.openxmlformats.org/officeDocument/2006/relationships/oleObject" Target="../embeddings/oleObject79.bin"/><Relationship Id="rId27" Type="http://schemas.openxmlformats.org/officeDocument/2006/relationships/oleObject" Target="../embeddings/oleObject78.bin"/><Relationship Id="rId26" Type="http://schemas.openxmlformats.org/officeDocument/2006/relationships/image" Target="../media/image81.emf"/><Relationship Id="rId25" Type="http://schemas.openxmlformats.org/officeDocument/2006/relationships/oleObject" Target="../embeddings/oleObject77.bin"/><Relationship Id="rId24" Type="http://schemas.openxmlformats.org/officeDocument/2006/relationships/image" Target="../media/image80.wmf"/><Relationship Id="rId23" Type="http://schemas.openxmlformats.org/officeDocument/2006/relationships/oleObject" Target="../embeddings/oleObject76.bin"/><Relationship Id="rId22" Type="http://schemas.openxmlformats.org/officeDocument/2006/relationships/image" Target="../media/image79.wmf"/><Relationship Id="rId21" Type="http://schemas.openxmlformats.org/officeDocument/2006/relationships/oleObject" Target="../embeddings/oleObject75.bin"/><Relationship Id="rId20" Type="http://schemas.openxmlformats.org/officeDocument/2006/relationships/image" Target="../media/image78.emf"/><Relationship Id="rId2" Type="http://schemas.openxmlformats.org/officeDocument/2006/relationships/image" Target="../media/image69.emf"/><Relationship Id="rId19" Type="http://schemas.openxmlformats.org/officeDocument/2006/relationships/oleObject" Target="../embeddings/oleObject74.bin"/><Relationship Id="rId18" Type="http://schemas.openxmlformats.org/officeDocument/2006/relationships/image" Target="../media/image77.emf"/><Relationship Id="rId17" Type="http://schemas.openxmlformats.org/officeDocument/2006/relationships/oleObject" Target="../embeddings/oleObject73.bin"/><Relationship Id="rId16" Type="http://schemas.openxmlformats.org/officeDocument/2006/relationships/image" Target="../media/image76.wmf"/><Relationship Id="rId15" Type="http://schemas.openxmlformats.org/officeDocument/2006/relationships/oleObject" Target="../embeddings/oleObject72.bin"/><Relationship Id="rId14" Type="http://schemas.openxmlformats.org/officeDocument/2006/relationships/image" Target="../media/image75.wmf"/><Relationship Id="rId13" Type="http://schemas.openxmlformats.org/officeDocument/2006/relationships/oleObject" Target="../embeddings/oleObject71.bin"/><Relationship Id="rId12" Type="http://schemas.openxmlformats.org/officeDocument/2006/relationships/image" Target="../media/image74.wmf"/><Relationship Id="rId11" Type="http://schemas.openxmlformats.org/officeDocument/2006/relationships/oleObject" Target="../embeddings/oleObject70.bin"/><Relationship Id="rId10" Type="http://schemas.openxmlformats.org/officeDocument/2006/relationships/image" Target="../media/image73.emf"/><Relationship Id="rId1" Type="http://schemas.openxmlformats.org/officeDocument/2006/relationships/oleObject" Target="../embeddings/oleObject6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078"/>
          <p:cNvSpPr>
            <a:spLocks noChangeArrowheads="1"/>
          </p:cNvSpPr>
          <p:nvPr/>
        </p:nvSpPr>
        <p:spPr bwMode="auto">
          <a:xfrm>
            <a:off x="53975" y="493713"/>
            <a:ext cx="3352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6</a:t>
            </a:r>
            <a:r>
              <a:rPr lang="en-US" altLang="zh-CN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-T</a:t>
            </a:r>
            <a:r>
              <a:rPr lang="zh-CN" altLang="en-US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: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2531" name="Text Box 2078"/>
          <p:cNvSpPr>
            <a:spLocks noChangeArrowheads="1"/>
          </p:cNvSpPr>
          <p:nvPr/>
        </p:nvSpPr>
        <p:spPr bwMode="auto">
          <a:xfrm>
            <a:off x="6350" y="3175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作业</a:t>
            </a:r>
            <a:r>
              <a:rPr lang="en-US" altLang="zh-CN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23-</a:t>
            </a:r>
            <a:r>
              <a:rPr lang="zh-CN" altLang="en-US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6</a:t>
            </a:r>
            <a:r>
              <a:rPr lang="zh-CN" altLang="en-US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页：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2532" name="Object 2"/>
          <p:cNvGraphicFramePr>
            <a:graphicFrameLocks noChangeAspect="1"/>
          </p:cNvGraphicFramePr>
          <p:nvPr/>
        </p:nvGraphicFramePr>
        <p:xfrm>
          <a:off x="976313" y="276225"/>
          <a:ext cx="2300287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0" name="Equation" r:id="rId1" imgW="875665" imgH="444500" progId="Equation.DSMT4">
                  <p:embed/>
                </p:oleObj>
              </mc:Choice>
              <mc:Fallback>
                <p:oleObj name="Equation" r:id="rId1" imgW="875665" imgH="444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276225"/>
                        <a:ext cx="2300287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3"/>
          <p:cNvGraphicFramePr>
            <a:graphicFrameLocks noChangeAspect="1"/>
          </p:cNvGraphicFramePr>
          <p:nvPr/>
        </p:nvGraphicFramePr>
        <p:xfrm>
          <a:off x="4348163" y="1223963"/>
          <a:ext cx="283210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1" name="Equation" r:id="rId3" imgW="1167765" imgH="444500" progId="Equation.DSMT4">
                  <p:embed/>
                </p:oleObj>
              </mc:Choice>
              <mc:Fallback>
                <p:oleObj name="Equation" r:id="rId3" imgW="1167765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163" y="1223963"/>
                        <a:ext cx="2832100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2078"/>
          <p:cNvSpPr>
            <a:spLocks noChangeArrowheads="1"/>
          </p:cNvSpPr>
          <p:nvPr/>
        </p:nvSpPr>
        <p:spPr bwMode="auto">
          <a:xfrm>
            <a:off x="53975" y="1377950"/>
            <a:ext cx="2493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6</a:t>
            </a:r>
            <a:r>
              <a:rPr lang="en-US" altLang="zh-CN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-T</a:t>
            </a:r>
            <a:r>
              <a:rPr lang="zh-CN" altLang="en-US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3</a:t>
            </a:r>
            <a:r>
              <a:rPr lang="en-US" altLang="zh-CN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: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2535" name="Text Box 2078"/>
          <p:cNvSpPr>
            <a:spLocks noChangeArrowheads="1"/>
          </p:cNvSpPr>
          <p:nvPr/>
        </p:nvSpPr>
        <p:spPr bwMode="auto">
          <a:xfrm>
            <a:off x="3609975" y="1404938"/>
            <a:ext cx="26098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(1)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2536" name="Text Box 2078"/>
          <p:cNvSpPr>
            <a:spLocks noChangeArrowheads="1"/>
          </p:cNvSpPr>
          <p:nvPr/>
        </p:nvSpPr>
        <p:spPr bwMode="auto">
          <a:xfrm>
            <a:off x="2671763" y="140335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6</a:t>
            </a:r>
            <a:r>
              <a:rPr lang="en-US" altLang="zh-CN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-T</a:t>
            </a:r>
            <a:r>
              <a:rPr lang="zh-CN" altLang="en-US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4</a:t>
            </a:r>
            <a:r>
              <a:rPr lang="en-US" altLang="zh-CN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: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2537" name="Object 4"/>
          <p:cNvGraphicFramePr>
            <a:graphicFrameLocks noChangeAspect="1"/>
          </p:cNvGraphicFramePr>
          <p:nvPr/>
        </p:nvGraphicFramePr>
        <p:xfrm>
          <a:off x="4076700" y="3046413"/>
          <a:ext cx="1790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2" name="Equation" r:id="rId5" imgW="736600" imgH="241300" progId="Equation.DSMT4">
                  <p:embed/>
                </p:oleObj>
              </mc:Choice>
              <mc:Fallback>
                <p:oleObj name="Equation" r:id="rId5" imgW="7366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700" y="3046413"/>
                        <a:ext cx="1790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Text Box 11"/>
          <p:cNvSpPr txBox="1">
            <a:spLocks noChangeArrowheads="1"/>
          </p:cNvSpPr>
          <p:nvPr/>
        </p:nvSpPr>
        <p:spPr bwMode="auto">
          <a:xfrm>
            <a:off x="3508375" y="3011488"/>
            <a:ext cx="1736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(2)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2539" name="Object 5"/>
          <p:cNvGraphicFramePr>
            <a:graphicFrameLocks noChangeAspect="1"/>
          </p:cNvGraphicFramePr>
          <p:nvPr/>
        </p:nvGraphicFramePr>
        <p:xfrm>
          <a:off x="1049338" y="1182688"/>
          <a:ext cx="1525587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3" name="" r:id="rId7" imgW="559435" imgH="444500" progId="Equation.DSMT4">
                  <p:embed/>
                </p:oleObj>
              </mc:Choice>
              <mc:Fallback>
                <p:oleObj name="" r:id="rId7" imgW="559435" imgH="444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1182688"/>
                        <a:ext cx="1525587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6"/>
          <p:cNvGraphicFramePr>
            <a:graphicFrameLocks noChangeAspect="1"/>
          </p:cNvGraphicFramePr>
          <p:nvPr/>
        </p:nvGraphicFramePr>
        <p:xfrm>
          <a:off x="1038225" y="2854325"/>
          <a:ext cx="18034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4" name="Equation" r:id="rId9" imgW="660400" imgH="444500" progId="Equation.DSMT4">
                  <p:embed/>
                </p:oleObj>
              </mc:Choice>
              <mc:Fallback>
                <p:oleObj name="Equation" r:id="rId9" imgW="660400" imgH="444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2854325"/>
                        <a:ext cx="1803400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Text Box 2078"/>
          <p:cNvSpPr>
            <a:spLocks noChangeArrowheads="1"/>
          </p:cNvSpPr>
          <p:nvPr/>
        </p:nvSpPr>
        <p:spPr bwMode="auto">
          <a:xfrm>
            <a:off x="53975" y="3063875"/>
            <a:ext cx="3352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6</a:t>
            </a:r>
            <a:r>
              <a:rPr lang="en-US" altLang="zh-CN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-T5: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2542" name="Text Box 2078"/>
          <p:cNvSpPr>
            <a:spLocks noChangeArrowheads="1"/>
          </p:cNvSpPr>
          <p:nvPr/>
        </p:nvSpPr>
        <p:spPr bwMode="auto">
          <a:xfrm>
            <a:off x="53975" y="3852863"/>
            <a:ext cx="3352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6</a:t>
            </a:r>
            <a:r>
              <a:rPr lang="en-US" altLang="zh-CN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-T6: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2543" name="Text Box 2078"/>
          <p:cNvSpPr>
            <a:spLocks noChangeArrowheads="1"/>
          </p:cNvSpPr>
          <p:nvPr/>
        </p:nvSpPr>
        <p:spPr bwMode="auto">
          <a:xfrm>
            <a:off x="53975" y="5273675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6</a:t>
            </a:r>
            <a:r>
              <a:rPr lang="en-US" altLang="zh-CN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-T7: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2544" name="Text Box 2078"/>
          <p:cNvSpPr>
            <a:spLocks noChangeArrowheads="1"/>
          </p:cNvSpPr>
          <p:nvPr/>
        </p:nvSpPr>
        <p:spPr bwMode="auto">
          <a:xfrm>
            <a:off x="911225" y="3887788"/>
            <a:ext cx="26114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(1)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2545" name="Text Box 19"/>
          <p:cNvSpPr txBox="1">
            <a:spLocks noChangeArrowheads="1"/>
          </p:cNvSpPr>
          <p:nvPr/>
        </p:nvSpPr>
        <p:spPr bwMode="auto">
          <a:xfrm>
            <a:off x="4945063" y="3851275"/>
            <a:ext cx="2730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(2)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2546" name="Object 8"/>
          <p:cNvGraphicFramePr>
            <a:graphicFrameLocks noChangeAspect="1"/>
          </p:cNvGraphicFramePr>
          <p:nvPr/>
        </p:nvGraphicFramePr>
        <p:xfrm>
          <a:off x="979488" y="4318000"/>
          <a:ext cx="548322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5" name="Equation" r:id="rId11" imgW="2005965" imgH="444500" progId="Equation.DSMT4">
                  <p:embed/>
                </p:oleObj>
              </mc:Choice>
              <mc:Fallback>
                <p:oleObj name="Equation" r:id="rId11" imgW="2005965" imgH="444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4318000"/>
                        <a:ext cx="5483225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7" name="Object 9"/>
          <p:cNvGraphicFramePr>
            <a:graphicFrameLocks noChangeAspect="1"/>
          </p:cNvGraphicFramePr>
          <p:nvPr/>
        </p:nvGraphicFramePr>
        <p:xfrm>
          <a:off x="5422900" y="3687763"/>
          <a:ext cx="3649663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6" name="Equation" r:id="rId13" imgW="1422400" imgH="444500" progId="Equation.DSMT4">
                  <p:embed/>
                </p:oleObj>
              </mc:Choice>
              <mc:Fallback>
                <p:oleObj name="Equation" r:id="rId13" imgW="1422400" imgH="444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3687763"/>
                        <a:ext cx="3649663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Object 10"/>
          <p:cNvGraphicFramePr>
            <a:graphicFrameLocks noChangeAspect="1"/>
          </p:cNvGraphicFramePr>
          <p:nvPr/>
        </p:nvGraphicFramePr>
        <p:xfrm>
          <a:off x="1292225" y="6042025"/>
          <a:ext cx="21526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7" name="Equation" r:id="rId15" imgW="951865" imgH="228600" progId="Equation.DSMT4">
                  <p:embed/>
                </p:oleObj>
              </mc:Choice>
              <mc:Fallback>
                <p:oleObj name="Equation" r:id="rId15" imgW="951865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6042025"/>
                        <a:ext cx="215265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Object 11"/>
          <p:cNvGraphicFramePr>
            <a:graphicFrameLocks noChangeAspect="1"/>
          </p:cNvGraphicFramePr>
          <p:nvPr/>
        </p:nvGraphicFramePr>
        <p:xfrm>
          <a:off x="4114800" y="30940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8" name="" r:id="rId17" imgW="915035" imgH="215900" progId="Equation.3">
                  <p:embed/>
                </p:oleObj>
              </mc:Choice>
              <mc:Fallback>
                <p:oleObj name="" r:id="rId17" imgW="915035" imgH="215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094038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Object 12"/>
          <p:cNvGraphicFramePr>
            <a:graphicFrameLocks noChangeAspect="1"/>
          </p:cNvGraphicFramePr>
          <p:nvPr/>
        </p:nvGraphicFramePr>
        <p:xfrm>
          <a:off x="806450" y="2070100"/>
          <a:ext cx="3055938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9" name="Equation" r:id="rId19" imgW="1193800" imgH="444500" progId="Equation.DSMT4">
                  <p:embed/>
                </p:oleObj>
              </mc:Choice>
              <mc:Fallback>
                <p:oleObj name="Equation" r:id="rId19" imgW="1193800" imgH="4445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2070100"/>
                        <a:ext cx="3055938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1" name="Object 13"/>
          <p:cNvGraphicFramePr>
            <a:graphicFrameLocks noChangeAspect="1"/>
          </p:cNvGraphicFramePr>
          <p:nvPr/>
        </p:nvGraphicFramePr>
        <p:xfrm>
          <a:off x="6084888" y="2827338"/>
          <a:ext cx="240665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0" name="Equation" r:id="rId21" imgW="989965" imgH="444500" progId="Equation.DSMT4">
                  <p:embed/>
                </p:oleObj>
              </mc:Choice>
              <mc:Fallback>
                <p:oleObj name="Equation" r:id="rId21" imgW="989965" imgH="4445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827338"/>
                        <a:ext cx="240665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2" name="Object 14"/>
          <p:cNvGraphicFramePr>
            <a:graphicFrameLocks noChangeAspect="1"/>
          </p:cNvGraphicFramePr>
          <p:nvPr/>
        </p:nvGraphicFramePr>
        <p:xfrm>
          <a:off x="4686300" y="5062538"/>
          <a:ext cx="3779838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1" name="Equation" r:id="rId23" imgW="1384300" imgH="457200" progId="Equation.DSMT4">
                  <p:embed/>
                </p:oleObj>
              </mc:Choice>
              <mc:Fallback>
                <p:oleObj name="Equation" r:id="rId23" imgW="1384300" imgH="457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5062538"/>
                        <a:ext cx="3779838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3" name="Object 15"/>
          <p:cNvGraphicFramePr>
            <a:graphicFrameLocks noChangeAspect="1"/>
          </p:cNvGraphicFramePr>
          <p:nvPr/>
        </p:nvGraphicFramePr>
        <p:xfrm>
          <a:off x="1281113" y="5145088"/>
          <a:ext cx="3259137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2" name="Equation" r:id="rId25" imgW="1193800" imgH="444500" progId="Equation.DSMT4">
                  <p:embed/>
                </p:oleObj>
              </mc:Choice>
              <mc:Fallback>
                <p:oleObj name="Equation" r:id="rId25" imgW="1193800" imgH="4445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5145088"/>
                        <a:ext cx="3259137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4" name="Object 16"/>
          <p:cNvGraphicFramePr>
            <a:graphicFrameLocks noChangeAspect="1"/>
          </p:cNvGraphicFramePr>
          <p:nvPr/>
        </p:nvGraphicFramePr>
        <p:xfrm>
          <a:off x="1520825" y="3654425"/>
          <a:ext cx="353695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3" name="Equation" r:id="rId27" imgW="1295400" imgH="457200" progId="Equation.DSMT4">
                  <p:embed/>
                </p:oleObj>
              </mc:Choice>
              <mc:Fallback>
                <p:oleObj name="Equation" r:id="rId27" imgW="1295400" imgH="457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3654425"/>
                        <a:ext cx="353695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5" name="Text Box 2078"/>
          <p:cNvSpPr>
            <a:spLocks noChangeArrowheads="1"/>
          </p:cNvSpPr>
          <p:nvPr/>
        </p:nvSpPr>
        <p:spPr bwMode="auto">
          <a:xfrm>
            <a:off x="53975" y="6084888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6</a:t>
            </a:r>
            <a:r>
              <a:rPr lang="en-US" altLang="zh-CN" sz="2800" b="1">
                <a:latin typeface="Times New Roman" panose="02020603050405020304" pitchFamily="18" charset="0"/>
                <a:sym typeface="Times New Roman" panose="02020603050405020304" pitchFamily="18" charset="0"/>
              </a:rPr>
              <a:t>-T8: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2556" name="Text Box 2078"/>
          <p:cNvSpPr>
            <a:spLocks noChangeArrowheads="1"/>
          </p:cNvSpPr>
          <p:nvPr/>
        </p:nvSpPr>
        <p:spPr bwMode="auto">
          <a:xfrm>
            <a:off x="241300" y="2233613"/>
            <a:ext cx="26114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(2)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22557" name="对象 2"/>
          <p:cNvGraphicFramePr>
            <a:graphicFrameLocks noChangeAspect="1"/>
          </p:cNvGraphicFramePr>
          <p:nvPr/>
        </p:nvGraphicFramePr>
        <p:xfrm>
          <a:off x="4159250" y="2005013"/>
          <a:ext cx="14097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4" name="Equation" r:id="rId29" imgW="546100" imgH="241300" progId="Equation.DSMT4">
                  <p:embed/>
                </p:oleObj>
              </mc:Choice>
              <mc:Fallback>
                <p:oleObj name="Equation" r:id="rId29" imgW="546100" imgH="2413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0" y="2005013"/>
                        <a:ext cx="14097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8" name="对象 3"/>
          <p:cNvGraphicFramePr>
            <a:graphicFrameLocks noChangeAspect="1"/>
          </p:cNvGraphicFramePr>
          <p:nvPr/>
        </p:nvGraphicFramePr>
        <p:xfrm>
          <a:off x="4121150" y="2360613"/>
          <a:ext cx="14922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5" name="Equation" r:id="rId31" imgW="546100" imgH="241300" progId="Equation.DSMT4">
                  <p:embed/>
                </p:oleObj>
              </mc:Choice>
              <mc:Fallback>
                <p:oleObj name="Equation" r:id="rId31" imgW="546100" imgH="2413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50" y="2360613"/>
                        <a:ext cx="149225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9" name="TextBox 4"/>
          <p:cNvSpPr txBox="1">
            <a:spLocks noChangeArrowheads="1"/>
          </p:cNvSpPr>
          <p:nvPr/>
        </p:nvSpPr>
        <p:spPr bwMode="auto">
          <a:xfrm>
            <a:off x="5383213" y="2032000"/>
            <a:ext cx="2366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沿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轴正向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60" name="TextBox 34"/>
          <p:cNvSpPr txBox="1">
            <a:spLocks noChangeArrowheads="1"/>
          </p:cNvSpPr>
          <p:nvPr/>
        </p:nvSpPr>
        <p:spPr bwMode="auto">
          <a:xfrm>
            <a:off x="5414963" y="2405063"/>
            <a:ext cx="2366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轴反向。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61" name="TextBox 12"/>
          <p:cNvSpPr txBox="1">
            <a:spLocks noChangeArrowheads="1"/>
          </p:cNvSpPr>
          <p:nvPr/>
        </p:nvSpPr>
        <p:spPr bwMode="auto">
          <a:xfrm>
            <a:off x="3065463" y="-1588"/>
            <a:ext cx="5919787" cy="132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作业</a:t>
            </a:r>
            <a:endParaRPr lang="en-US" altLang="zh-CN" sz="4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6-T20</a:t>
            </a:r>
            <a:r>
              <a:rPr lang="zh-CN" altLang="en-US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T21</a:t>
            </a:r>
            <a:r>
              <a:rPr lang="zh-CN" altLang="en-US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，</a:t>
            </a:r>
            <a:r>
              <a:rPr lang="en-US" altLang="zh-CN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T22</a:t>
            </a:r>
            <a:endParaRPr lang="en-US" altLang="zh-CN" sz="4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80" name="Rectangle 4"/>
          <p:cNvSpPr>
            <a:spLocks noChangeArrowheads="1"/>
          </p:cNvSpPr>
          <p:nvPr/>
        </p:nvSpPr>
        <p:spPr bwMode="auto">
          <a:xfrm>
            <a:off x="252413" y="2752725"/>
            <a:ext cx="7920037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给定自由电荷分布，如何求稳定后的电场分布和束缚电荷分布？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254984" name="Rectangle 8"/>
          <p:cNvSpPr>
            <a:spLocks noChangeArrowheads="1"/>
          </p:cNvSpPr>
          <p:nvPr/>
        </p:nvSpPr>
        <p:spPr bwMode="auto">
          <a:xfrm>
            <a:off x="257175" y="1079500"/>
            <a:ext cx="57118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存在介质时，静电场的规律：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87325" y="293688"/>
            <a:ext cx="5724525" cy="51911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107763" dir="135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三、 电介质中静电场的基本规律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989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239000" y="64008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917332-AD56-4F0A-A143-968FF6A5EAF2}" type="slidenum">
              <a:rPr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29031" name="Object 9"/>
          <p:cNvGraphicFramePr>
            <a:graphicFrameLocks noChangeAspect="1"/>
          </p:cNvGraphicFramePr>
          <p:nvPr/>
        </p:nvGraphicFramePr>
        <p:xfrm>
          <a:off x="636588" y="1808163"/>
          <a:ext cx="58102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3" name="Equation" r:id="rId1" imgW="203200" imgH="241300" progId="Equation.DSMT4">
                  <p:embed/>
                </p:oleObj>
              </mc:Choice>
              <mc:Fallback>
                <p:oleObj name="Equation" r:id="rId1" imgW="203200" imgH="241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1808163"/>
                        <a:ext cx="58102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2" name="Object 44"/>
          <p:cNvGraphicFramePr>
            <a:graphicFrameLocks noChangeAspect="1"/>
          </p:cNvGraphicFramePr>
          <p:nvPr/>
        </p:nvGraphicFramePr>
        <p:xfrm>
          <a:off x="4232275" y="1895475"/>
          <a:ext cx="5492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4" name="Equation" r:id="rId3" imgW="203200" imgH="190500" progId="Equation.DSMT4">
                  <p:embed/>
                </p:oleObj>
              </mc:Choice>
              <mc:Fallback>
                <p:oleObj name="Equation" r:id="rId3" imgW="203200" imgH="1905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275" y="1895475"/>
                        <a:ext cx="54927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5"/>
          <p:cNvGraphicFramePr>
            <a:graphicFrameLocks noChangeAspect="1"/>
          </p:cNvGraphicFramePr>
          <p:nvPr/>
        </p:nvGraphicFramePr>
        <p:xfrm>
          <a:off x="1889125" y="1898650"/>
          <a:ext cx="5445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5" name="Equation" r:id="rId5" imgW="190500" imgH="177800" progId="Equation.DSMT4">
                  <p:embed/>
                </p:oleObj>
              </mc:Choice>
              <mc:Fallback>
                <p:oleObj name="Equation" r:id="rId5" imgW="190500" imgH="1778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1898650"/>
                        <a:ext cx="5445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4" name="Object 46"/>
          <p:cNvGraphicFramePr>
            <a:graphicFrameLocks noChangeAspect="1"/>
          </p:cNvGraphicFramePr>
          <p:nvPr/>
        </p:nvGraphicFramePr>
        <p:xfrm>
          <a:off x="5394325" y="1878013"/>
          <a:ext cx="4460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6" name="Equation" r:id="rId7" imgW="165100" imgH="203200" progId="Equation.DSMT4">
                  <p:embed/>
                </p:oleObj>
              </mc:Choice>
              <mc:Fallback>
                <p:oleObj name="Equation" r:id="rId7" imgW="165100" imgH="2032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325" y="1878013"/>
                        <a:ext cx="44608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8"/>
          <p:cNvGraphicFramePr>
            <a:graphicFrameLocks noChangeAspect="1"/>
          </p:cNvGraphicFramePr>
          <p:nvPr/>
        </p:nvGraphicFramePr>
        <p:xfrm>
          <a:off x="2281238" y="1866900"/>
          <a:ext cx="11969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7" name="Equation" r:id="rId9" imgW="443865" imgH="215900" progId="Equation.DSMT4">
                  <p:embed/>
                </p:oleObj>
              </mc:Choice>
              <mc:Fallback>
                <p:oleObj name="Equation" r:id="rId9" imgW="443865" imgH="215900" progId="Equation.DSMT4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8" y="1866900"/>
                        <a:ext cx="11969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6" name="Object 48"/>
          <p:cNvGraphicFramePr>
            <a:graphicFrameLocks noChangeAspect="1"/>
          </p:cNvGraphicFramePr>
          <p:nvPr/>
        </p:nvGraphicFramePr>
        <p:xfrm>
          <a:off x="6553200" y="1878013"/>
          <a:ext cx="4460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8" name="Equation" r:id="rId11" imgW="165100" imgH="203200" progId="Equation.DSMT4">
                  <p:embed/>
                </p:oleObj>
              </mc:Choice>
              <mc:Fallback>
                <p:oleObj name="Equation" r:id="rId11" imgW="165100" imgH="2032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878013"/>
                        <a:ext cx="44608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1285875" y="1890713"/>
            <a:ext cx="3416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99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3638550" y="1890713"/>
            <a:ext cx="781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99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4848225" y="1890713"/>
            <a:ext cx="781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99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" name="Rectangle 12"/>
          <p:cNvSpPr>
            <a:spLocks noChangeArrowheads="1"/>
          </p:cNvSpPr>
          <p:nvPr/>
        </p:nvSpPr>
        <p:spPr bwMode="auto">
          <a:xfrm>
            <a:off x="6067425" y="1890713"/>
            <a:ext cx="781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99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" name="Rectangle 5"/>
          <p:cNvSpPr>
            <a:spLocks noChangeArrowheads="1"/>
          </p:cNvSpPr>
          <p:nvPr/>
        </p:nvSpPr>
        <p:spPr bwMode="auto">
          <a:xfrm>
            <a:off x="7029450" y="1935163"/>
            <a:ext cx="171450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99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sym typeface="Monotype Sorts" pitchFamily="2" charset="2"/>
              </a:rPr>
              <a:t>···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sym typeface="Monotype Sorts" pitchFamily="2" charset="2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204788" y="3962400"/>
            <a:ext cx="8526462" cy="1163638"/>
            <a:chOff x="204788" y="3962400"/>
            <a:chExt cx="8526462" cy="1163638"/>
          </a:xfrm>
        </p:grpSpPr>
        <p:sp>
          <p:nvSpPr>
            <p:cNvPr id="42002" name="Rectangle 7"/>
            <p:cNvSpPr>
              <a:spLocks noChangeArrowheads="1"/>
            </p:cNvSpPr>
            <p:nvPr/>
          </p:nvSpPr>
          <p:spPr bwMode="auto">
            <a:xfrm>
              <a:off x="204788" y="4000500"/>
              <a:ext cx="8526462" cy="1125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798955" indent="-20955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实际计算：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引入一个包含束缚电荷效应的辅助量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    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，直接求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    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，再求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。</a:t>
              </a:r>
              <a:endPara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2003" name="对象 1"/>
            <p:cNvGraphicFramePr>
              <a:graphicFrameLocks noChangeAspect="1"/>
            </p:cNvGraphicFramePr>
            <p:nvPr/>
          </p:nvGraphicFramePr>
          <p:xfrm>
            <a:off x="4554537" y="4479132"/>
            <a:ext cx="446088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29" name="Equation" r:id="rId13" imgW="165100" imgH="203200" progId="Equation.DSMT4">
                    <p:embed/>
                  </p:oleObj>
                </mc:Choice>
                <mc:Fallback>
                  <p:oleObj name="Equation" r:id="rId13" imgW="165100" imgH="203200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4537" y="4479132"/>
                          <a:ext cx="446088" cy="549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53882" dir="13500000" algn="ctr" rotWithShape="0">
                                  <a:schemeClr val="bg2">
                                    <a:alpha val="50000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4" name="对象 3"/>
            <p:cNvGraphicFramePr>
              <a:graphicFrameLocks noChangeAspect="1"/>
            </p:cNvGraphicFramePr>
            <p:nvPr/>
          </p:nvGraphicFramePr>
          <p:xfrm>
            <a:off x="7764463" y="3962400"/>
            <a:ext cx="446087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30" name="Equation" r:id="rId15" imgW="165100" imgH="203200" progId="Equation.DSMT4">
                    <p:embed/>
                  </p:oleObj>
                </mc:Choice>
                <mc:Fallback>
                  <p:oleObj name="Equation" r:id="rId15" imgW="165100" imgH="203200" progId="Equation.DSMT4">
                    <p:embed/>
                    <p:pic>
                      <p:nvPicPr>
                        <p:cNvPr id="0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64463" y="3962400"/>
                          <a:ext cx="446087" cy="549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53882" dir="13500000" algn="ctr" rotWithShape="0">
                                  <a:schemeClr val="bg2">
                                    <a:alpha val="50000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5" name="对象 4"/>
            <p:cNvGraphicFramePr>
              <a:graphicFrameLocks noChangeAspect="1"/>
            </p:cNvGraphicFramePr>
            <p:nvPr/>
          </p:nvGraphicFramePr>
          <p:xfrm>
            <a:off x="3125788" y="4487863"/>
            <a:ext cx="446087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31" name="Equation" r:id="rId17" imgW="165100" imgH="203200" progId="Equation.DSMT4">
                    <p:embed/>
                  </p:oleObj>
                </mc:Choice>
                <mc:Fallback>
                  <p:oleObj name="Equation" r:id="rId17" imgW="165100" imgH="203200" progId="Equation.DSMT4">
                    <p:embed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5788" y="4487863"/>
                          <a:ext cx="446087" cy="549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53882" dir="13500000" algn="ctr" rotWithShape="0">
                                  <a:schemeClr val="bg2">
                                    <a:alpha val="50000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5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0" grpId="0" autoUpdateAnimBg="0"/>
      <p:bldP spid="254984" grpId="0" autoUpdateAnimBg="0"/>
      <p:bldP spid="13" grpId="0" animBg="1" autoUpdateAnimBg="0"/>
      <p:bldP spid="49" grpId="0" autoUpdateAnimBg="0"/>
      <p:bldP spid="50" grpId="0" autoUpdateAnimBg="0"/>
      <p:bldP spid="51" grpId="0" autoUpdateAnimBg="0"/>
      <p:bldP spid="52" grpId="0" autoUpdateAnimBg="0"/>
      <p:bldP spid="5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02" name="Object 2"/>
          <p:cNvGraphicFramePr>
            <a:graphicFrameLocks noChangeAspect="1"/>
          </p:cNvGraphicFramePr>
          <p:nvPr/>
        </p:nvGraphicFramePr>
        <p:xfrm>
          <a:off x="1573213" y="1522413"/>
          <a:ext cx="34067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3" name="Equation" r:id="rId1" imgW="52425600" imgH="13411200" progId="Equation.DSMT4">
                  <p:embed/>
                </p:oleObj>
              </mc:Choice>
              <mc:Fallback>
                <p:oleObj name="Equation" r:id="rId1" imgW="52425600" imgH="1341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1522413"/>
                        <a:ext cx="340677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7" name="Object 3"/>
          <p:cNvGraphicFramePr>
            <a:graphicFrameLocks noChangeAspect="1"/>
          </p:cNvGraphicFramePr>
          <p:nvPr/>
        </p:nvGraphicFramePr>
        <p:xfrm>
          <a:off x="2619375" y="4468813"/>
          <a:ext cx="3811588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4" name="Equation" r:id="rId3" imgW="46024800" imgH="13411200" progId="Equation.DSMT4">
                  <p:embed/>
                </p:oleObj>
              </mc:Choice>
              <mc:Fallback>
                <p:oleObj name="Equation" r:id="rId3" imgW="46024800" imgH="1341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5" y="4468813"/>
                        <a:ext cx="3811588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19" name="Line 19"/>
          <p:cNvSpPr>
            <a:spLocks noChangeShapeType="1"/>
          </p:cNvSpPr>
          <p:nvPr/>
        </p:nvSpPr>
        <p:spPr bwMode="auto">
          <a:xfrm flipV="1">
            <a:off x="3063875" y="5122863"/>
            <a:ext cx="1836738" cy="15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grpSp>
        <p:nvGrpSpPr>
          <p:cNvPr id="2" name="Group 76"/>
          <p:cNvGrpSpPr/>
          <p:nvPr/>
        </p:nvGrpSpPr>
        <p:grpSpPr bwMode="auto">
          <a:xfrm>
            <a:off x="495300" y="3722688"/>
            <a:ext cx="3749675" cy="873125"/>
            <a:chOff x="314" y="2780"/>
            <a:chExt cx="2362" cy="550"/>
          </a:xfrm>
        </p:grpSpPr>
        <p:graphicFrame>
          <p:nvGraphicFramePr>
            <p:cNvPr id="44071" name="Object 7"/>
            <p:cNvGraphicFramePr>
              <a:graphicFrameLocks noChangeAspect="1"/>
            </p:cNvGraphicFramePr>
            <p:nvPr/>
          </p:nvGraphicFramePr>
          <p:xfrm>
            <a:off x="1375" y="2780"/>
            <a:ext cx="1301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05" name="Equation" r:id="rId5" imgW="31699200" imgH="13411200" progId="Equation.DSMT4">
                    <p:embed/>
                  </p:oleObj>
                </mc:Choice>
                <mc:Fallback>
                  <p:oleObj name="Equation" r:id="rId5" imgW="31699200" imgH="13411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5" y="2780"/>
                          <a:ext cx="1301" cy="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18" name="Text Box 18"/>
            <p:cNvSpPr txBox="1">
              <a:spLocks noChangeArrowheads="1"/>
            </p:cNvSpPr>
            <p:nvPr/>
          </p:nvSpPr>
          <p:spPr bwMode="auto">
            <a:xfrm>
              <a:off x="314" y="2838"/>
              <a:ext cx="1188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b="1" dirty="0">
                  <a:solidFill>
                    <a:srgbClr val="0000FF"/>
                  </a:solidFill>
                  <a:latin typeface="+mn-lt"/>
                </a:rPr>
                <a:t>束缚电荷</a:t>
              </a:r>
              <a:endParaRPr lang="zh-CN" altLang="en-US" sz="2800" b="1" dirty="0">
                <a:solidFill>
                  <a:srgbClr val="0000FF"/>
                </a:solidFill>
                <a:latin typeface="+mn-lt"/>
              </a:endParaRPr>
            </a:p>
          </p:txBody>
        </p:sp>
      </p:grpSp>
      <p:sp>
        <p:nvSpPr>
          <p:cNvPr id="256022" name="Text Box 22"/>
          <p:cNvSpPr txBox="1">
            <a:spLocks noChangeArrowheads="1"/>
          </p:cNvSpPr>
          <p:nvPr/>
        </p:nvSpPr>
        <p:spPr bwMode="auto">
          <a:xfrm>
            <a:off x="4187825" y="3751263"/>
            <a:ext cx="299085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lt"/>
              </a:rPr>
              <a:t>，代入移项得</a:t>
            </a:r>
            <a:endParaRPr lang="zh-CN" altLang="en-US" sz="2800" b="1" dirty="0">
              <a:solidFill>
                <a:srgbClr val="0000FF"/>
              </a:solidFill>
              <a:latin typeface="+mn-lt"/>
            </a:endParaRPr>
          </a:p>
        </p:txBody>
      </p:sp>
      <p:grpSp>
        <p:nvGrpSpPr>
          <p:cNvPr id="3" name="Group 32"/>
          <p:cNvGrpSpPr/>
          <p:nvPr/>
        </p:nvGrpSpPr>
        <p:grpSpPr bwMode="auto">
          <a:xfrm>
            <a:off x="674688" y="2330450"/>
            <a:ext cx="4565650" cy="1123950"/>
            <a:chOff x="815" y="2075"/>
            <a:chExt cx="2876" cy="708"/>
          </a:xfrm>
        </p:grpSpPr>
        <p:grpSp>
          <p:nvGrpSpPr>
            <p:cNvPr id="44062" name="Group 31"/>
            <p:cNvGrpSpPr/>
            <p:nvPr/>
          </p:nvGrpSpPr>
          <p:grpSpPr bwMode="auto">
            <a:xfrm>
              <a:off x="2064" y="2453"/>
              <a:ext cx="1627" cy="330"/>
              <a:chOff x="637" y="2363"/>
              <a:chExt cx="1627" cy="330"/>
            </a:xfrm>
          </p:grpSpPr>
          <p:graphicFrame>
            <p:nvGraphicFramePr>
              <p:cNvPr id="44069" name="Object 6"/>
              <p:cNvGraphicFramePr>
                <a:graphicFrameLocks noChangeAspect="1"/>
              </p:cNvGraphicFramePr>
              <p:nvPr/>
            </p:nvGraphicFramePr>
            <p:xfrm>
              <a:off x="637" y="2364"/>
              <a:ext cx="309" cy="3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206" name="Equation" r:id="rId7" imgW="279400" imgH="279400" progId="Equation.3">
                      <p:embed/>
                    </p:oleObj>
                  </mc:Choice>
                  <mc:Fallback>
                    <p:oleObj name="Equation" r:id="rId7" imgW="279400" imgH="27940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7" y="2364"/>
                            <a:ext cx="309" cy="3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008" name="Text Box 8"/>
              <p:cNvSpPr txBox="1">
                <a:spLocks noChangeArrowheads="1"/>
              </p:cNvSpPr>
              <p:nvPr/>
            </p:nvSpPr>
            <p:spPr bwMode="auto">
              <a:xfrm>
                <a:off x="920" y="2363"/>
                <a:ext cx="1344" cy="3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2800" b="1" dirty="0">
                    <a:solidFill>
                      <a:srgbClr val="0000FF"/>
                    </a:solidFill>
                    <a:latin typeface="+mn-lt"/>
                  </a:rPr>
                  <a:t>束缚电荷</a:t>
                </a:r>
                <a:endParaRPr lang="zh-CN" altLang="en-US" sz="2800" b="1" dirty="0">
                  <a:solidFill>
                    <a:srgbClr val="0000FF"/>
                  </a:solidFill>
                  <a:latin typeface="+mn-lt"/>
                </a:endParaRPr>
              </a:p>
            </p:txBody>
          </p:sp>
        </p:grpSp>
        <p:grpSp>
          <p:nvGrpSpPr>
            <p:cNvPr id="44063" name="Group 30"/>
            <p:cNvGrpSpPr/>
            <p:nvPr/>
          </p:nvGrpSpPr>
          <p:grpSpPr bwMode="auto">
            <a:xfrm>
              <a:off x="2072" y="2084"/>
              <a:ext cx="1596" cy="340"/>
              <a:chOff x="251" y="2347"/>
              <a:chExt cx="1596" cy="340"/>
            </a:xfrm>
          </p:grpSpPr>
          <p:sp>
            <p:nvSpPr>
              <p:cNvPr id="256007" name="Text Box 7"/>
              <p:cNvSpPr txBox="1">
                <a:spLocks noChangeArrowheads="1"/>
              </p:cNvSpPr>
              <p:nvPr/>
            </p:nvSpPr>
            <p:spPr bwMode="auto">
              <a:xfrm>
                <a:off x="503" y="2347"/>
                <a:ext cx="1344" cy="3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2800" b="1" dirty="0">
                    <a:solidFill>
                      <a:srgbClr val="0000FF"/>
                    </a:solidFill>
                    <a:latin typeface="+mn-lt"/>
                  </a:rPr>
                  <a:t>自由电荷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+mn-lt"/>
                  </a:rPr>
                  <a:t>,</a:t>
                </a:r>
                <a:endParaRPr lang="en-US" altLang="zh-CN" sz="2800" b="1" dirty="0">
                  <a:solidFill>
                    <a:srgbClr val="0000FF"/>
                  </a:solidFill>
                  <a:latin typeface="+mn-lt"/>
                </a:endParaRPr>
              </a:p>
            </p:txBody>
          </p:sp>
          <p:graphicFrame>
            <p:nvGraphicFramePr>
              <p:cNvPr id="44068" name="Object 5"/>
              <p:cNvGraphicFramePr>
                <a:graphicFrameLocks noChangeAspect="1"/>
              </p:cNvGraphicFramePr>
              <p:nvPr/>
            </p:nvGraphicFramePr>
            <p:xfrm>
              <a:off x="251" y="2379"/>
              <a:ext cx="320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207" name="Equation" r:id="rId9" imgW="292100" imgH="279400" progId="Equation.3">
                      <p:embed/>
                    </p:oleObj>
                  </mc:Choice>
                  <mc:Fallback>
                    <p:oleObj name="Equation" r:id="rId9" imgW="292100" imgH="27940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1" y="2379"/>
                            <a:ext cx="320" cy="3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4064" name="Group 29"/>
            <p:cNvGrpSpPr/>
            <p:nvPr/>
          </p:nvGrpSpPr>
          <p:grpSpPr bwMode="auto">
            <a:xfrm>
              <a:off x="815" y="2075"/>
              <a:ext cx="1280" cy="342"/>
              <a:chOff x="271" y="1995"/>
              <a:chExt cx="1280" cy="342"/>
            </a:xfrm>
          </p:grpSpPr>
          <p:sp>
            <p:nvSpPr>
              <p:cNvPr id="256006" name="Text Box 6"/>
              <p:cNvSpPr txBox="1">
                <a:spLocks noChangeArrowheads="1"/>
              </p:cNvSpPr>
              <p:nvPr/>
            </p:nvSpPr>
            <p:spPr bwMode="auto">
              <a:xfrm>
                <a:off x="536" y="2007"/>
                <a:ext cx="1015" cy="3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2800" b="1" dirty="0">
                    <a:solidFill>
                      <a:srgbClr val="0000FF"/>
                    </a:solidFill>
                    <a:latin typeface="+mn-lt"/>
                  </a:rPr>
                  <a:t>总场强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+mn-lt"/>
                  </a:rPr>
                  <a:t>,</a:t>
                </a:r>
                <a:endParaRPr lang="en-US" altLang="zh-CN" sz="2800" b="1" dirty="0">
                  <a:solidFill>
                    <a:srgbClr val="0000FF"/>
                  </a:solidFill>
                  <a:latin typeface="+mn-lt"/>
                </a:endParaRPr>
              </a:p>
            </p:txBody>
          </p:sp>
          <p:graphicFrame>
            <p:nvGraphicFramePr>
              <p:cNvPr id="44066" name="Object 4"/>
              <p:cNvGraphicFramePr>
                <a:graphicFrameLocks noChangeAspect="1"/>
              </p:cNvGraphicFramePr>
              <p:nvPr/>
            </p:nvGraphicFramePr>
            <p:xfrm>
              <a:off x="271" y="1995"/>
              <a:ext cx="316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208" name="Equation" r:id="rId11" imgW="279400" imgH="279400" progId="Equation.3">
                      <p:embed/>
                    </p:oleObj>
                  </mc:Choice>
                  <mc:Fallback>
                    <p:oleObj name="Equation" r:id="rId11" imgW="279400" imgH="279400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1" y="1995"/>
                            <a:ext cx="316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" name="Group 74"/>
          <p:cNvGrpSpPr/>
          <p:nvPr/>
        </p:nvGrpSpPr>
        <p:grpSpPr bwMode="auto">
          <a:xfrm>
            <a:off x="6086475" y="317500"/>
            <a:ext cx="2936875" cy="3057525"/>
            <a:chOff x="3669" y="124"/>
            <a:chExt cx="1850" cy="1926"/>
          </a:xfrm>
        </p:grpSpPr>
        <p:sp>
          <p:nvSpPr>
            <p:cNvPr id="256044" name="Freeform 44"/>
            <p:cNvSpPr/>
            <p:nvPr/>
          </p:nvSpPr>
          <p:spPr bwMode="auto">
            <a:xfrm>
              <a:off x="3715" y="767"/>
              <a:ext cx="889" cy="1283"/>
            </a:xfrm>
            <a:custGeom>
              <a:avLst/>
              <a:gdLst/>
              <a:ahLst/>
              <a:cxnLst>
                <a:cxn ang="0">
                  <a:pos x="20" y="727"/>
                </a:cxn>
                <a:cxn ang="0">
                  <a:pos x="220" y="267"/>
                </a:cxn>
                <a:cxn ang="0">
                  <a:pos x="840" y="107"/>
                </a:cxn>
                <a:cxn ang="0">
                  <a:pos x="1340" y="907"/>
                </a:cxn>
                <a:cxn ang="0">
                  <a:pos x="1340" y="1447"/>
                </a:cxn>
                <a:cxn ang="0">
                  <a:pos x="940" y="1887"/>
                </a:cxn>
                <a:cxn ang="0">
                  <a:pos x="440" y="2007"/>
                </a:cxn>
                <a:cxn ang="0">
                  <a:pos x="100" y="1607"/>
                </a:cxn>
                <a:cxn ang="0">
                  <a:pos x="20" y="727"/>
                </a:cxn>
              </a:cxnLst>
              <a:rect l="0" t="0" r="r" b="b"/>
              <a:pathLst>
                <a:path w="1423" h="2054">
                  <a:moveTo>
                    <a:pt x="20" y="727"/>
                  </a:moveTo>
                  <a:cubicBezTo>
                    <a:pt x="40" y="504"/>
                    <a:pt x="83" y="370"/>
                    <a:pt x="220" y="267"/>
                  </a:cubicBezTo>
                  <a:cubicBezTo>
                    <a:pt x="357" y="164"/>
                    <a:pt x="653" y="0"/>
                    <a:pt x="840" y="107"/>
                  </a:cubicBezTo>
                  <a:cubicBezTo>
                    <a:pt x="1027" y="214"/>
                    <a:pt x="1257" y="684"/>
                    <a:pt x="1340" y="907"/>
                  </a:cubicBezTo>
                  <a:cubicBezTo>
                    <a:pt x="1423" y="1130"/>
                    <a:pt x="1407" y="1284"/>
                    <a:pt x="1340" y="1447"/>
                  </a:cubicBezTo>
                  <a:cubicBezTo>
                    <a:pt x="1273" y="1610"/>
                    <a:pt x="1090" y="1794"/>
                    <a:pt x="940" y="1887"/>
                  </a:cubicBezTo>
                  <a:cubicBezTo>
                    <a:pt x="790" y="1980"/>
                    <a:pt x="580" y="2054"/>
                    <a:pt x="440" y="2007"/>
                  </a:cubicBezTo>
                  <a:cubicBezTo>
                    <a:pt x="300" y="1960"/>
                    <a:pt x="170" y="1824"/>
                    <a:pt x="100" y="1607"/>
                  </a:cubicBezTo>
                  <a:cubicBezTo>
                    <a:pt x="30" y="1390"/>
                    <a:pt x="0" y="950"/>
                    <a:pt x="20" y="727"/>
                  </a:cubicBezTo>
                  <a:close/>
                </a:path>
              </a:pathLst>
            </a:custGeom>
            <a:solidFill>
              <a:srgbClr val="FFFF99"/>
            </a:solidFill>
            <a:ln w="28575" cmpd="sng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256045" name="Freeform 45" descr="小纸屑"/>
            <p:cNvSpPr/>
            <p:nvPr/>
          </p:nvSpPr>
          <p:spPr bwMode="auto">
            <a:xfrm>
              <a:off x="4592" y="381"/>
              <a:ext cx="870" cy="1110"/>
            </a:xfrm>
            <a:custGeom>
              <a:avLst/>
              <a:gdLst/>
              <a:ahLst/>
              <a:cxnLst>
                <a:cxn ang="0">
                  <a:pos x="57" y="433"/>
                </a:cxn>
                <a:cxn ang="0">
                  <a:pos x="137" y="193"/>
                </a:cxn>
                <a:cxn ang="0">
                  <a:pos x="617" y="53"/>
                </a:cxn>
                <a:cxn ang="0">
                  <a:pos x="1077" y="513"/>
                </a:cxn>
                <a:cxn ang="0">
                  <a:pos x="957" y="1093"/>
                </a:cxn>
                <a:cxn ang="0">
                  <a:pos x="297" y="1033"/>
                </a:cxn>
                <a:cxn ang="0">
                  <a:pos x="37" y="733"/>
                </a:cxn>
                <a:cxn ang="0">
                  <a:pos x="57" y="433"/>
                </a:cxn>
              </a:cxnLst>
              <a:rect l="0" t="0" r="r" b="b"/>
              <a:pathLst>
                <a:path w="1134" h="1180">
                  <a:moveTo>
                    <a:pt x="57" y="433"/>
                  </a:moveTo>
                  <a:cubicBezTo>
                    <a:pt x="74" y="343"/>
                    <a:pt x="44" y="256"/>
                    <a:pt x="137" y="193"/>
                  </a:cubicBezTo>
                  <a:cubicBezTo>
                    <a:pt x="230" y="130"/>
                    <a:pt x="460" y="0"/>
                    <a:pt x="617" y="53"/>
                  </a:cubicBezTo>
                  <a:cubicBezTo>
                    <a:pt x="774" y="106"/>
                    <a:pt x="1020" y="340"/>
                    <a:pt x="1077" y="513"/>
                  </a:cubicBezTo>
                  <a:cubicBezTo>
                    <a:pt x="1134" y="686"/>
                    <a:pt x="1087" y="1006"/>
                    <a:pt x="957" y="1093"/>
                  </a:cubicBezTo>
                  <a:cubicBezTo>
                    <a:pt x="827" y="1180"/>
                    <a:pt x="450" y="1093"/>
                    <a:pt x="297" y="1033"/>
                  </a:cubicBezTo>
                  <a:cubicBezTo>
                    <a:pt x="144" y="973"/>
                    <a:pt x="74" y="833"/>
                    <a:pt x="37" y="733"/>
                  </a:cubicBezTo>
                  <a:cubicBezTo>
                    <a:pt x="0" y="633"/>
                    <a:pt x="40" y="523"/>
                    <a:pt x="57" y="433"/>
                  </a:cubicBezTo>
                  <a:close/>
                </a:path>
              </a:pathLst>
            </a:custGeom>
            <a:pattFill prst="smConfetti">
              <a:fgClr>
                <a:srgbClr val="0000FF"/>
              </a:fgClr>
              <a:bgClr>
                <a:srgbClr val="FFFFFF"/>
              </a:bgClr>
            </a:pattFill>
            <a:ln w="28575" cmpd="sng">
              <a:solidFill>
                <a:srgbClr val="0000FF"/>
              </a:solidFill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256046" name="Text Box 46"/>
            <p:cNvSpPr txBox="1">
              <a:spLocks noChangeArrowheads="1"/>
            </p:cNvSpPr>
            <p:nvPr/>
          </p:nvSpPr>
          <p:spPr bwMode="auto">
            <a:xfrm>
              <a:off x="3669" y="1071"/>
              <a:ext cx="437" cy="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eaVert"/>
            <a:lstStyle/>
            <a:p>
              <a:pPr algn="just" eaLnBrk="1" hangingPunct="1">
                <a:defRPr/>
              </a:pPr>
              <a:r>
                <a:rPr lang="zh-CN" altLang="en-US" sz="2800" b="1" dirty="0">
                  <a:solidFill>
                    <a:srgbClr val="0000FF"/>
                  </a:solidFill>
                  <a:latin typeface="+mn-lt"/>
                  <a:ea typeface="华文新魏" panose="02010800040101010101" pitchFamily="2" charset="-122"/>
                </a:rPr>
                <a:t>电介质</a:t>
              </a:r>
              <a:endParaRPr lang="zh-CN" altLang="en-US" sz="2800" b="1" dirty="0">
                <a:solidFill>
                  <a:srgbClr val="0000FF"/>
                </a:solidFill>
                <a:latin typeface="+mn-lt"/>
                <a:ea typeface="华文新魏" panose="02010800040101010101" pitchFamily="2" charset="-122"/>
              </a:endParaRPr>
            </a:p>
          </p:txBody>
        </p:sp>
        <p:sp>
          <p:nvSpPr>
            <p:cNvPr id="256054" name="Text Box 54"/>
            <p:cNvSpPr txBox="1">
              <a:spLocks noChangeArrowheads="1"/>
            </p:cNvSpPr>
            <p:nvPr/>
          </p:nvSpPr>
          <p:spPr bwMode="auto">
            <a:xfrm>
              <a:off x="4444" y="124"/>
              <a:ext cx="1075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b="1" dirty="0">
                  <a:solidFill>
                    <a:schemeClr val="hlink"/>
                  </a:solidFill>
                  <a:latin typeface="+mn-lt"/>
                  <a:ea typeface="华文新魏" panose="02010800040101010101" pitchFamily="2" charset="-122"/>
                </a:rPr>
                <a:t>自由电荷</a:t>
              </a:r>
              <a:endParaRPr lang="zh-CN" altLang="en-US" sz="2800" b="1" dirty="0">
                <a:solidFill>
                  <a:schemeClr val="hlink"/>
                </a:solidFill>
                <a:latin typeface="+mn-lt"/>
                <a:ea typeface="华文新魏" panose="02010800040101010101" pitchFamily="2" charset="-122"/>
              </a:endParaRPr>
            </a:p>
          </p:txBody>
        </p:sp>
      </p:grpSp>
      <p:grpSp>
        <p:nvGrpSpPr>
          <p:cNvPr id="8" name="Group 71"/>
          <p:cNvGrpSpPr/>
          <p:nvPr/>
        </p:nvGrpSpPr>
        <p:grpSpPr bwMode="auto">
          <a:xfrm>
            <a:off x="6704013" y="942975"/>
            <a:ext cx="2028825" cy="2225675"/>
            <a:chOff x="4338" y="2503"/>
            <a:chExt cx="1278" cy="1402"/>
          </a:xfrm>
        </p:grpSpPr>
        <p:sp>
          <p:nvSpPr>
            <p:cNvPr id="256072" name="Freeform 72"/>
            <p:cNvSpPr/>
            <p:nvPr/>
          </p:nvSpPr>
          <p:spPr bwMode="auto">
            <a:xfrm>
              <a:off x="4338" y="2503"/>
              <a:ext cx="1278" cy="1402"/>
            </a:xfrm>
            <a:custGeom>
              <a:avLst/>
              <a:gdLst/>
              <a:ahLst/>
              <a:cxnLst>
                <a:cxn ang="0">
                  <a:pos x="0" y="1037"/>
                </a:cxn>
                <a:cxn ang="0">
                  <a:pos x="160" y="197"/>
                </a:cxn>
                <a:cxn ang="0">
                  <a:pos x="900" y="77"/>
                </a:cxn>
                <a:cxn ang="0">
                  <a:pos x="1300" y="657"/>
                </a:cxn>
                <a:cxn ang="0">
                  <a:pos x="1500" y="1517"/>
                </a:cxn>
                <a:cxn ang="0">
                  <a:pos x="840" y="1997"/>
                </a:cxn>
                <a:cxn ang="0">
                  <a:pos x="160" y="1637"/>
                </a:cxn>
                <a:cxn ang="0">
                  <a:pos x="0" y="1037"/>
                </a:cxn>
              </a:cxnLst>
              <a:rect l="0" t="0" r="r" b="b"/>
              <a:pathLst>
                <a:path w="1577" h="2017">
                  <a:moveTo>
                    <a:pt x="0" y="1037"/>
                  </a:moveTo>
                  <a:cubicBezTo>
                    <a:pt x="0" y="797"/>
                    <a:pt x="10" y="357"/>
                    <a:pt x="160" y="197"/>
                  </a:cubicBezTo>
                  <a:cubicBezTo>
                    <a:pt x="310" y="37"/>
                    <a:pt x="710" y="0"/>
                    <a:pt x="900" y="77"/>
                  </a:cubicBezTo>
                  <a:cubicBezTo>
                    <a:pt x="1090" y="154"/>
                    <a:pt x="1200" y="417"/>
                    <a:pt x="1300" y="657"/>
                  </a:cubicBezTo>
                  <a:cubicBezTo>
                    <a:pt x="1400" y="897"/>
                    <a:pt x="1577" y="1294"/>
                    <a:pt x="1500" y="1517"/>
                  </a:cubicBezTo>
                  <a:cubicBezTo>
                    <a:pt x="1423" y="1740"/>
                    <a:pt x="1063" y="1977"/>
                    <a:pt x="840" y="1997"/>
                  </a:cubicBezTo>
                  <a:cubicBezTo>
                    <a:pt x="617" y="2017"/>
                    <a:pt x="303" y="1794"/>
                    <a:pt x="160" y="1637"/>
                  </a:cubicBezTo>
                  <a:cubicBezTo>
                    <a:pt x="17" y="1480"/>
                    <a:pt x="0" y="1277"/>
                    <a:pt x="0" y="1037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44057" name="Text Box 73"/>
            <p:cNvSpPr txBox="1">
              <a:spLocks noChangeArrowheads="1"/>
            </p:cNvSpPr>
            <p:nvPr/>
          </p:nvSpPr>
          <p:spPr bwMode="auto">
            <a:xfrm>
              <a:off x="5174" y="3478"/>
              <a:ext cx="41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Group 75"/>
          <p:cNvGrpSpPr/>
          <p:nvPr/>
        </p:nvGrpSpPr>
        <p:grpSpPr bwMode="auto">
          <a:xfrm>
            <a:off x="6850063" y="1463675"/>
            <a:ext cx="1625600" cy="1055688"/>
            <a:chOff x="4144" y="846"/>
            <a:chExt cx="1024" cy="665"/>
          </a:xfrm>
        </p:grpSpPr>
        <p:sp>
          <p:nvSpPr>
            <p:cNvPr id="256047" name="Text Box 47"/>
            <p:cNvSpPr txBox="1">
              <a:spLocks noChangeArrowheads="1"/>
            </p:cNvSpPr>
            <p:nvPr/>
          </p:nvSpPr>
          <p:spPr bwMode="auto">
            <a:xfrm>
              <a:off x="4638" y="846"/>
              <a:ext cx="530" cy="4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 eaLnBrk="1" hangingPunct="1">
                <a:defRPr/>
              </a:pPr>
              <a:r>
                <a:rPr lang="en-US" altLang="zh-CN" sz="28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800" b="1" baseline="-25000" dirty="0">
                  <a:solidFill>
                    <a:srgbClr val="0000FF"/>
                  </a:solidFill>
                  <a:latin typeface="+mn-lt"/>
                </a:rPr>
                <a:t>0</a:t>
              </a:r>
              <a:r>
                <a:rPr lang="zh-CN" altLang="en-US" sz="2800" b="1" baseline="-25000" dirty="0">
                  <a:solidFill>
                    <a:srgbClr val="0000FF"/>
                  </a:solidFill>
                  <a:latin typeface="+mn-lt"/>
                </a:rPr>
                <a:t>内</a:t>
              </a:r>
              <a:endParaRPr lang="zh-CN" altLang="en-US" sz="2800" b="1" baseline="-25000" dirty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56048" name="Rectangle 48"/>
            <p:cNvSpPr>
              <a:spLocks noChangeArrowheads="1"/>
            </p:cNvSpPr>
            <p:nvPr/>
          </p:nvSpPr>
          <p:spPr bwMode="auto">
            <a:xfrm>
              <a:off x="4144" y="1184"/>
              <a:ext cx="46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800" b="1" i="1" dirty="0">
                  <a:solidFill>
                    <a:srgbClr val="FF0000"/>
                  </a:solidFill>
                  <a:latin typeface="+mn-lt"/>
                  <a:sym typeface="Symbol" panose="05050102010706020507" pitchFamily="18" charset="2"/>
                </a:rPr>
                <a:t></a:t>
              </a:r>
              <a:r>
                <a:rPr lang="zh-CN" altLang="en-US" sz="2800" b="1" baseline="-25000" dirty="0">
                  <a:solidFill>
                    <a:srgbClr val="FF0000"/>
                  </a:solidFill>
                  <a:latin typeface="+mn-lt"/>
                  <a:sym typeface="Symbol" panose="05050102010706020507" pitchFamily="18" charset="2"/>
                </a:rPr>
                <a:t>内</a:t>
              </a:r>
              <a:endParaRPr lang="zh-CN" altLang="en-US" sz="2800" b="1" baseline="-25000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11" name="Group 1038"/>
          <p:cNvGrpSpPr/>
          <p:nvPr/>
        </p:nvGrpSpPr>
        <p:grpSpPr bwMode="auto">
          <a:xfrm>
            <a:off x="541338" y="5497513"/>
            <a:ext cx="5118100" cy="619125"/>
            <a:chOff x="251" y="1023"/>
            <a:chExt cx="3224" cy="390"/>
          </a:xfrm>
        </p:grpSpPr>
        <p:sp>
          <p:nvSpPr>
            <p:cNvPr id="44052" name="Rectangle 1027"/>
            <p:cNvSpPr>
              <a:spLocks noChangeArrowheads="1"/>
            </p:cNvSpPr>
            <p:nvPr/>
          </p:nvSpPr>
          <p:spPr bwMode="auto">
            <a:xfrm>
              <a:off x="251" y="1044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0000FF"/>
                  </a:solidFill>
                  <a:latin typeface="黑体" panose="02010609060101010101" pitchFamily="49" charset="-122"/>
                </a:rPr>
                <a:t>定义</a:t>
              </a:r>
              <a:r>
                <a:rPr lang="zh-CN" altLang="en-US" sz="2800" b="1">
                  <a:solidFill>
                    <a:srgbClr val="FF3300"/>
                  </a:solidFill>
                  <a:latin typeface="黑体" panose="02010609060101010101" pitchFamily="49" charset="-122"/>
                </a:rPr>
                <a:t>电位移矢量：</a:t>
              </a:r>
              <a:endParaRPr lang="zh-CN" altLang="en-US" sz="2800" b="1">
                <a:solidFill>
                  <a:srgbClr val="FF3300"/>
                </a:solidFill>
                <a:latin typeface="黑体" panose="02010609060101010101" pitchFamily="49" charset="-122"/>
              </a:endParaRPr>
            </a:p>
          </p:txBody>
        </p:sp>
        <p:graphicFrame>
          <p:nvGraphicFramePr>
            <p:cNvPr id="44053" name="Object 8"/>
            <p:cNvGraphicFramePr>
              <a:graphicFrameLocks noChangeAspect="1"/>
            </p:cNvGraphicFramePr>
            <p:nvPr/>
          </p:nvGraphicFramePr>
          <p:xfrm>
            <a:off x="2204" y="1023"/>
            <a:ext cx="1271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09" name="Equation" r:id="rId13" imgW="1155700" imgH="368300" progId="Equation.DSMT4">
                    <p:embed/>
                  </p:oleObj>
                </mc:Choice>
                <mc:Fallback>
                  <p:oleObj name="Equation" r:id="rId13" imgW="1155700" imgH="3683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4" y="1023"/>
                          <a:ext cx="1271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04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239000" y="64008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020EFB-AB64-4842-8843-B6778A6567DC}" type="slidenum">
              <a:rPr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pSp>
        <p:nvGrpSpPr>
          <p:cNvPr id="12" name="Group 41"/>
          <p:cNvGrpSpPr/>
          <p:nvPr/>
        </p:nvGrpSpPr>
        <p:grpSpPr bwMode="auto">
          <a:xfrm>
            <a:off x="163513" y="288925"/>
            <a:ext cx="5873750" cy="523875"/>
            <a:chOff x="163285" y="289250"/>
            <a:chExt cx="5873620" cy="523220"/>
          </a:xfrm>
        </p:grpSpPr>
        <p:sp>
          <p:nvSpPr>
            <p:cNvPr id="39" name="Text Box 5"/>
            <p:cNvSpPr txBox="1">
              <a:spLocks noChangeArrowheads="1"/>
            </p:cNvSpPr>
            <p:nvPr/>
          </p:nvSpPr>
          <p:spPr bwMode="auto">
            <a:xfrm>
              <a:off x="163285" y="289250"/>
              <a:ext cx="5873620" cy="523220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dirty="0">
                  <a:solidFill>
                    <a:srgbClr val="080808"/>
                  </a:solidFill>
                  <a:latin typeface="+mn-lt"/>
                </a:rPr>
                <a:t>1.</a:t>
              </a:r>
              <a:r>
                <a:rPr lang="zh-CN" altLang="en-US" sz="2800" b="1" dirty="0">
                  <a:solidFill>
                    <a:srgbClr val="080808"/>
                  </a:solidFill>
                  <a:latin typeface="+mn-lt"/>
                </a:rPr>
                <a:t>电位移矢量</a:t>
              </a:r>
              <a:r>
                <a:rPr lang="en-US" altLang="zh-CN" sz="2800" b="1" i="1" dirty="0">
                  <a:solidFill>
                    <a:srgbClr val="080808"/>
                  </a:solidFill>
                  <a:latin typeface="+mn-lt"/>
                </a:rPr>
                <a:t>     </a:t>
              </a:r>
              <a:r>
                <a:rPr lang="en-US" altLang="zh-CN" sz="2800" b="1" dirty="0">
                  <a:solidFill>
                    <a:srgbClr val="080808"/>
                  </a:solidFill>
                  <a:latin typeface="+mn-lt"/>
                </a:rPr>
                <a:t>,   </a:t>
              </a:r>
              <a:r>
                <a:rPr lang="en-US" altLang="zh-CN" sz="2800" b="1" i="1" dirty="0">
                  <a:solidFill>
                    <a:srgbClr val="080808"/>
                  </a:solidFill>
                  <a:latin typeface="+mn-lt"/>
                </a:rPr>
                <a:t>    </a:t>
              </a:r>
              <a:r>
                <a:rPr lang="zh-CN" altLang="en-US" sz="2800" b="1" dirty="0">
                  <a:solidFill>
                    <a:srgbClr val="080808"/>
                  </a:solidFill>
                  <a:latin typeface="+mn-lt"/>
                </a:rPr>
                <a:t>的高斯定理</a:t>
              </a:r>
              <a:endParaRPr lang="zh-CN" altLang="en-US" sz="2800" b="1" dirty="0">
                <a:solidFill>
                  <a:srgbClr val="080808"/>
                </a:solidFill>
                <a:latin typeface="+mn-lt"/>
              </a:endParaRPr>
            </a:p>
          </p:txBody>
        </p:sp>
        <p:graphicFrame>
          <p:nvGraphicFramePr>
            <p:cNvPr id="44050" name="Object 39"/>
            <p:cNvGraphicFramePr>
              <a:graphicFrameLocks noChangeAspect="1"/>
            </p:cNvGraphicFramePr>
            <p:nvPr/>
          </p:nvGraphicFramePr>
          <p:xfrm>
            <a:off x="2308259" y="293882"/>
            <a:ext cx="398462" cy="449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10" name="Equation" r:id="rId15" imgW="228600" imgH="266700" progId="Equation.DSMT4">
                    <p:embed/>
                  </p:oleObj>
                </mc:Choice>
                <mc:Fallback>
                  <p:oleObj name="Equation" r:id="rId15" imgW="228600" imgH="26670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8259" y="293882"/>
                          <a:ext cx="398462" cy="449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1" name="Object 40"/>
            <p:cNvGraphicFramePr>
              <a:graphicFrameLocks noChangeAspect="1"/>
            </p:cNvGraphicFramePr>
            <p:nvPr/>
          </p:nvGraphicFramePr>
          <p:xfrm>
            <a:off x="2999987" y="304316"/>
            <a:ext cx="398463" cy="449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11" name="Equation" r:id="rId17" imgW="228600" imgH="266700" progId="Equation.DSMT4">
                    <p:embed/>
                  </p:oleObj>
                </mc:Choice>
                <mc:Fallback>
                  <p:oleObj name="Equation" r:id="rId17" imgW="228600" imgH="26670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9987" y="304316"/>
                          <a:ext cx="398463" cy="449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42"/>
          <p:cNvGrpSpPr/>
          <p:nvPr/>
        </p:nvGrpSpPr>
        <p:grpSpPr bwMode="auto">
          <a:xfrm>
            <a:off x="596900" y="989013"/>
            <a:ext cx="4210050" cy="522287"/>
            <a:chOff x="382588" y="989013"/>
            <a:chExt cx="4210050" cy="522287"/>
          </a:xfrm>
        </p:grpSpPr>
        <p:sp>
          <p:nvSpPr>
            <p:cNvPr id="256005" name="Text Box 5"/>
            <p:cNvSpPr txBox="1">
              <a:spLocks noChangeArrowheads="1"/>
            </p:cNvSpPr>
            <p:nvPr/>
          </p:nvSpPr>
          <p:spPr bwMode="auto">
            <a:xfrm>
              <a:off x="382588" y="989013"/>
              <a:ext cx="4210050" cy="5222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i="1" dirty="0">
                  <a:solidFill>
                    <a:srgbClr val="0033CC"/>
                  </a:solidFill>
                  <a:latin typeface="+mn-lt"/>
                </a:rPr>
                <a:t>     </a:t>
              </a:r>
              <a:r>
                <a:rPr lang="zh-CN" altLang="en-US" sz="2800" b="1" dirty="0">
                  <a:solidFill>
                    <a:srgbClr val="0000FF"/>
                  </a:solidFill>
                  <a:latin typeface="+mn-lt"/>
                  <a:ea typeface="华文新魏" panose="02010800040101010101" pitchFamily="2" charset="-122"/>
                </a:rPr>
                <a:t>的高斯定理：</a:t>
              </a:r>
              <a:endParaRPr lang="zh-CN" altLang="en-US" sz="2800" b="1" dirty="0">
                <a:solidFill>
                  <a:srgbClr val="0000FF"/>
                </a:solidFill>
                <a:latin typeface="+mn-lt"/>
                <a:ea typeface="华文新魏" panose="02010800040101010101" pitchFamily="2" charset="-122"/>
              </a:endParaRPr>
            </a:p>
          </p:txBody>
        </p:sp>
        <p:graphicFrame>
          <p:nvGraphicFramePr>
            <p:cNvPr id="44048" name="Object 42"/>
            <p:cNvGraphicFramePr>
              <a:graphicFrameLocks noChangeAspect="1"/>
            </p:cNvGraphicFramePr>
            <p:nvPr/>
          </p:nvGraphicFramePr>
          <p:xfrm>
            <a:off x="517817" y="1003592"/>
            <a:ext cx="398462" cy="449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12" name="Equation" r:id="rId18" imgW="228600" imgH="266700" progId="Equation.DSMT4">
                    <p:embed/>
                  </p:oleObj>
                </mc:Choice>
                <mc:Fallback>
                  <p:oleObj name="Equation" r:id="rId18" imgW="228600" imgH="26670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817" y="1003592"/>
                          <a:ext cx="398462" cy="449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5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6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3033713" y="6037263"/>
          <a:ext cx="308610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2" name="Equation" r:id="rId1" imgW="1879600" imgH="368300" progId="Equation.3">
                  <p:embed/>
                </p:oleObj>
              </mc:Choice>
              <mc:Fallback>
                <p:oleObj name="Equation" r:id="rId1" imgW="1879600" imgH="368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6037263"/>
                        <a:ext cx="3086100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3452813" y="5264150"/>
          <a:ext cx="23844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3" name="Equation" r:id="rId3" imgW="1282700" imgH="368300" progId="Equation.3">
                  <p:embed/>
                </p:oleObj>
              </mc:Choice>
              <mc:Fallback>
                <p:oleObj name="Equation" r:id="rId3" imgW="1282700" imgH="368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813" y="5264150"/>
                        <a:ext cx="238442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73063" y="2379663"/>
            <a:ext cx="14652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说明：</a:t>
            </a:r>
            <a:endParaRPr lang="zh-CN" altLang="en-US" sz="2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61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239000" y="64008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2B0FF8-1B05-42E1-B604-7A8E6960B1DC}" type="slidenum">
              <a:rPr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20"/>
          <p:cNvGrpSpPr/>
          <p:nvPr/>
        </p:nvGrpSpPr>
        <p:grpSpPr bwMode="auto">
          <a:xfrm>
            <a:off x="350838" y="4645025"/>
            <a:ext cx="8493125" cy="522288"/>
            <a:chOff x="351227" y="2713167"/>
            <a:chExt cx="8493125" cy="522287"/>
          </a:xfrm>
        </p:grpSpPr>
        <p:sp>
          <p:nvSpPr>
            <p:cNvPr id="45074" name="Rectangle 8"/>
            <p:cNvSpPr>
              <a:spLocks noChangeArrowheads="1"/>
            </p:cNvSpPr>
            <p:nvPr/>
          </p:nvSpPr>
          <p:spPr bwMode="auto">
            <a:xfrm>
              <a:off x="351227" y="2713167"/>
              <a:ext cx="8493125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(3) </a:t>
              </a:r>
              <a:r>
                <a:rPr lang="zh-CN" altLang="en-US" sz="28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各向同性、线性介质     、    、  </a:t>
              </a:r>
              <a:r>
                <a:rPr lang="en-US" altLang="zh-CN" sz="2800" b="1" i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zh-CN" altLang="en-US" sz="28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的关系</a:t>
              </a:r>
              <a:endPara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5075" name="Object 2"/>
            <p:cNvGraphicFramePr>
              <a:graphicFrameLocks noChangeAspect="1"/>
            </p:cNvGraphicFramePr>
            <p:nvPr/>
          </p:nvGraphicFramePr>
          <p:xfrm>
            <a:off x="4217437" y="2772456"/>
            <a:ext cx="359715" cy="4037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84" name="Equation" r:id="rId5" imgW="228600" imgH="266700" progId="Equation.DSMT4">
                    <p:embed/>
                  </p:oleObj>
                </mc:Choice>
                <mc:Fallback>
                  <p:oleObj name="Equation" r:id="rId5" imgW="228600" imgH="2667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7437" y="2772456"/>
                          <a:ext cx="359715" cy="4037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6" name="Object 18"/>
            <p:cNvGraphicFramePr>
              <a:graphicFrameLocks noChangeAspect="1"/>
            </p:cNvGraphicFramePr>
            <p:nvPr/>
          </p:nvGraphicFramePr>
          <p:xfrm>
            <a:off x="4862771" y="2751639"/>
            <a:ext cx="396811" cy="445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85" name="Equation" r:id="rId7" imgW="228600" imgH="266700" progId="Equation.DSMT4">
                    <p:embed/>
                  </p:oleObj>
                </mc:Choice>
                <mc:Fallback>
                  <p:oleObj name="Equation" r:id="rId7" imgW="228600" imgH="2667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2771" y="2751639"/>
                          <a:ext cx="396811" cy="445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7" name="Object 19"/>
            <p:cNvGraphicFramePr>
              <a:graphicFrameLocks noChangeAspect="1"/>
            </p:cNvGraphicFramePr>
            <p:nvPr/>
          </p:nvGraphicFramePr>
          <p:xfrm>
            <a:off x="5509775" y="2752287"/>
            <a:ext cx="372885" cy="4440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86" name="Equation" r:id="rId9" imgW="215900" imgH="266065" progId="Equation.DSMT4">
                    <p:embed/>
                  </p:oleObj>
                </mc:Choice>
                <mc:Fallback>
                  <p:oleObj name="Equation" r:id="rId9" imgW="215900" imgH="266065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9775" y="2752287"/>
                          <a:ext cx="372885" cy="4440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Text Box 1036"/>
          <p:cNvSpPr txBox="1">
            <a:spLocks noChangeArrowheads="1"/>
          </p:cNvSpPr>
          <p:nvPr/>
        </p:nvSpPr>
        <p:spPr bwMode="auto">
          <a:xfrm>
            <a:off x="152400" y="1406525"/>
            <a:ext cx="86280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通过任意封闭曲面的电位移矢量的通量，等于该封闭面所包围的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自由电荷</a:t>
            </a:r>
            <a:r>
              <a:rPr lang="zh-CN" alt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的代数和。</a:t>
            </a:r>
            <a:endParaRPr lang="zh-CN" altLang="en-US" sz="2800" b="1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5568950" y="347663"/>
            <a:ext cx="2425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有介质空间的高斯定理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331788" y="2876550"/>
            <a:ext cx="4305300" cy="555625"/>
            <a:chOff x="331788" y="2875757"/>
            <a:chExt cx="4305300" cy="556418"/>
          </a:xfrm>
        </p:grpSpPr>
        <p:sp>
          <p:nvSpPr>
            <p:cNvPr id="45072" name="Text Box 4"/>
            <p:cNvSpPr txBox="1">
              <a:spLocks noChangeArrowheads="1"/>
            </p:cNvSpPr>
            <p:nvPr/>
          </p:nvSpPr>
          <p:spPr bwMode="auto">
            <a:xfrm>
              <a:off x="331788" y="2907552"/>
              <a:ext cx="4305300" cy="524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(1) 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的单位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:C/m</a:t>
              </a:r>
              <a:r>
                <a:rPr lang="en-US" altLang="zh-CN" sz="2800" b="1" baseline="30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5073" name="对象 16"/>
            <p:cNvGraphicFramePr>
              <a:graphicFrameLocks noChangeAspect="1"/>
            </p:cNvGraphicFramePr>
            <p:nvPr/>
          </p:nvGraphicFramePr>
          <p:xfrm>
            <a:off x="914400" y="2875757"/>
            <a:ext cx="414338" cy="510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87" name="Equation" r:id="rId11" imgW="165100" imgH="203200" progId="Equation.DSMT4">
                    <p:embed/>
                  </p:oleObj>
                </mc:Choice>
                <mc:Fallback>
                  <p:oleObj name="Equation" r:id="rId11" imgW="165100" imgH="203200" progId="Equation.DSMT4">
                    <p:embed/>
                    <p:pic>
                      <p:nvPicPr>
                        <p:cNvPr id="0" name="对象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2875757"/>
                          <a:ext cx="414338" cy="510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 bwMode="auto">
          <a:xfrm>
            <a:off x="323850" y="3441700"/>
            <a:ext cx="8820150" cy="1173163"/>
            <a:chOff x="323850" y="3441700"/>
            <a:chExt cx="8820150" cy="1173163"/>
          </a:xfrm>
        </p:grpSpPr>
        <p:sp>
          <p:nvSpPr>
            <p:cNvPr id="45070" name="Text Box 3"/>
            <p:cNvSpPr txBox="1">
              <a:spLocks noChangeArrowheads="1"/>
            </p:cNvSpPr>
            <p:nvPr/>
          </p:nvSpPr>
          <p:spPr bwMode="auto">
            <a:xfrm>
              <a:off x="323850" y="3444875"/>
              <a:ext cx="8820150" cy="1169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(2) 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电位移线（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线）</a:t>
              </a:r>
              <a:r>
                <a:rPr lang="zh-CN" altLang="en-US" sz="28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发自正自由电荷，止于负自由电荷。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在闭合面上的</a:t>
              </a:r>
              <a:r>
                <a:rPr lang="zh-CN" altLang="en-US" sz="28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通量只和闭合面内的自由电荷有关。</a:t>
              </a:r>
              <a:endPara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5071" name="对象 17"/>
            <p:cNvGraphicFramePr>
              <a:graphicFrameLocks noChangeAspect="1"/>
            </p:cNvGraphicFramePr>
            <p:nvPr/>
          </p:nvGraphicFramePr>
          <p:xfrm>
            <a:off x="2695575" y="3441700"/>
            <a:ext cx="414338" cy="510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88" name="Equation" r:id="rId13" imgW="165100" imgH="203200" progId="Equation.DSMT4">
                    <p:embed/>
                  </p:oleObj>
                </mc:Choice>
                <mc:Fallback>
                  <p:oleObj name="Equation" r:id="rId13" imgW="165100" imgH="203200" progId="Equation.DSMT4">
                    <p:embed/>
                    <p:pic>
                      <p:nvPicPr>
                        <p:cNvPr id="0" name="对象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5575" y="3441700"/>
                          <a:ext cx="414338" cy="510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 bwMode="auto">
          <a:xfrm>
            <a:off x="2620963" y="242888"/>
            <a:ext cx="2863850" cy="1003300"/>
            <a:chOff x="2620963" y="242889"/>
            <a:chExt cx="2863622" cy="1003300"/>
          </a:xfrm>
        </p:grpSpPr>
        <p:graphicFrame>
          <p:nvGraphicFramePr>
            <p:cNvPr id="45068" name="Object 10"/>
            <p:cNvGraphicFramePr>
              <a:graphicFrameLocks noChangeAspect="1"/>
            </p:cNvGraphicFramePr>
            <p:nvPr/>
          </p:nvGraphicFramePr>
          <p:xfrm>
            <a:off x="2620963" y="242889"/>
            <a:ext cx="2863622" cy="1003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89" name="Equation" r:id="rId14" imgW="1346200" imgH="508000" progId="Equation.DSMT4">
                    <p:embed/>
                  </p:oleObj>
                </mc:Choice>
                <mc:Fallback>
                  <p:oleObj name="Equation" r:id="rId14" imgW="1346200" imgH="5080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0963" y="242889"/>
                          <a:ext cx="2863622" cy="1003300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30196"/>
                          </a:srgbClr>
                        </a:solidFill>
                        <a:ln w="1587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9" name="椭圆 45"/>
            <p:cNvSpPr>
              <a:spLocks noChangeArrowheads="1"/>
            </p:cNvSpPr>
            <p:nvPr/>
          </p:nvSpPr>
          <p:spPr bwMode="auto">
            <a:xfrm>
              <a:off x="2675027" y="546850"/>
              <a:ext cx="260767" cy="194612"/>
            </a:xfrm>
            <a:prstGeom prst="ellipse">
              <a:avLst/>
            </a:prstGeom>
            <a:noFill/>
            <a:ln w="28575" algn="ctr">
              <a:solidFill>
                <a:srgbClr val="08080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7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 autoUpdateAnimBg="0"/>
      <p:bldP spid="2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7687710A-3EA5-4913-BB53-234B7913C1F6}" type="slidenum">
              <a:rPr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287338" y="881063"/>
            <a:ext cx="5851525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+mj-lt"/>
                <a:ea typeface="楷体_GB2312" pitchFamily="49" charset="-122"/>
              </a:rPr>
              <a:t>束缚电荷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 baseline="-25000" dirty="0">
                <a:solidFill>
                  <a:srgbClr val="FF3300"/>
                </a:solidFill>
                <a:latin typeface="+mj-lt"/>
                <a:ea typeface="楷体_GB2312" pitchFamily="49" charset="-122"/>
              </a:rPr>
              <a:t>束</a:t>
            </a:r>
            <a:r>
              <a:rPr lang="zh-CN" altLang="en-US" sz="2800" b="1" dirty="0">
                <a:solidFill>
                  <a:srgbClr val="080808"/>
                </a:solidFill>
                <a:latin typeface="+mj-lt"/>
                <a:ea typeface="楷体_GB2312" pitchFamily="49" charset="-122"/>
              </a:rPr>
              <a:t>产生的电场与</a:t>
            </a:r>
            <a:endParaRPr lang="zh-CN" altLang="en-US" sz="2800" b="1" dirty="0">
              <a:solidFill>
                <a:srgbClr val="080808"/>
              </a:solidFill>
              <a:latin typeface="+mj-lt"/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j-lt"/>
                <a:ea typeface="楷体_GB2312" pitchFamily="49" charset="-122"/>
              </a:rPr>
              <a:t>自由电荷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 baseline="-25000" dirty="0">
                <a:solidFill>
                  <a:srgbClr val="0000FF"/>
                </a:solidFill>
                <a:latin typeface="+mj-lt"/>
                <a:ea typeface="楷体_GB2312" pitchFamily="49" charset="-122"/>
              </a:rPr>
              <a:t>自</a:t>
            </a:r>
            <a:r>
              <a:rPr lang="zh-CN" altLang="en-US" sz="2800" b="1" dirty="0">
                <a:solidFill>
                  <a:srgbClr val="080808"/>
                </a:solidFill>
                <a:latin typeface="+mj-lt"/>
                <a:ea typeface="楷体_GB2312" pitchFamily="49" charset="-122"/>
              </a:rPr>
              <a:t>产生的电场性质</a:t>
            </a:r>
            <a:r>
              <a:rPr lang="zh-CN" altLang="en-US" sz="2800" b="1" dirty="0">
                <a:solidFill>
                  <a:srgbClr val="FF3300"/>
                </a:solidFill>
                <a:latin typeface="+mj-lt"/>
                <a:ea typeface="楷体_GB2312" pitchFamily="49" charset="-122"/>
              </a:rPr>
              <a:t>相同</a:t>
            </a:r>
            <a:endParaRPr lang="zh-CN" altLang="en-US" sz="2800" b="1" dirty="0">
              <a:solidFill>
                <a:srgbClr val="FF3300"/>
              </a:solidFill>
              <a:latin typeface="+mj-lt"/>
              <a:ea typeface="楷体_GB2312" pitchFamily="49" charset="-122"/>
            </a:endParaRPr>
          </a:p>
        </p:txBody>
      </p:sp>
      <p:sp>
        <p:nvSpPr>
          <p:cNvPr id="55311" name="AutoShape 15"/>
          <p:cNvSpPr>
            <a:spLocks noChangeArrowheads="1"/>
          </p:cNvSpPr>
          <p:nvPr/>
        </p:nvSpPr>
        <p:spPr bwMode="auto">
          <a:xfrm>
            <a:off x="5873750" y="1217613"/>
            <a:ext cx="838200" cy="152400"/>
          </a:xfrm>
          <a:prstGeom prst="rightArrow">
            <a:avLst>
              <a:gd name="adj1" fmla="val 50000"/>
              <a:gd name="adj2" fmla="val 137500"/>
            </a:avLst>
          </a:prstGeom>
          <a:solidFill>
            <a:srgbClr val="FF3300"/>
          </a:solidFill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j-lt"/>
            </a:endParaRP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6721475" y="1041400"/>
            <a:ext cx="2209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j-lt"/>
                <a:ea typeface="楷体_GB2312" pitchFamily="49" charset="-122"/>
              </a:rPr>
              <a:t>保守力场</a:t>
            </a:r>
            <a:endParaRPr lang="zh-CN" altLang="en-US" sz="2800" b="1" dirty="0">
              <a:solidFill>
                <a:srgbClr val="0000FF"/>
              </a:solidFill>
              <a:latin typeface="+mj-lt"/>
              <a:ea typeface="楷体_GB2312" pitchFamily="49" charset="-122"/>
            </a:endParaRPr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2636838" y="463550"/>
            <a:ext cx="1371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j-lt"/>
            </a:endParaRPr>
          </a:p>
        </p:txBody>
      </p:sp>
      <p:grpSp>
        <p:nvGrpSpPr>
          <p:cNvPr id="2" name="Group 20"/>
          <p:cNvGrpSpPr/>
          <p:nvPr/>
        </p:nvGrpSpPr>
        <p:grpSpPr bwMode="auto">
          <a:xfrm>
            <a:off x="466725" y="2374900"/>
            <a:ext cx="7218363" cy="541338"/>
            <a:chOff x="1046" y="2448"/>
            <a:chExt cx="4547" cy="341"/>
          </a:xfrm>
        </p:grpSpPr>
        <p:sp>
          <p:nvSpPr>
            <p:cNvPr id="94254" name="Text Box 21"/>
            <p:cNvSpPr txBox="1">
              <a:spLocks noChangeArrowheads="1"/>
            </p:cNvSpPr>
            <p:nvPr/>
          </p:nvSpPr>
          <p:spPr bwMode="auto">
            <a:xfrm>
              <a:off x="1046" y="2448"/>
              <a:ext cx="11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lang="zh-CN" altLang="zh-CN" sz="2800" b="1">
                <a:latin typeface="+mj-lt"/>
                <a:ea typeface="楷体_GB2312" pitchFamily="49" charset="-122"/>
              </a:endParaRPr>
            </a:p>
          </p:txBody>
        </p:sp>
        <p:sp>
          <p:nvSpPr>
            <p:cNvPr id="94255" name="Text Box 22"/>
            <p:cNvSpPr txBox="1">
              <a:spLocks noChangeArrowheads="1"/>
            </p:cNvSpPr>
            <p:nvPr/>
          </p:nvSpPr>
          <p:spPr bwMode="auto">
            <a:xfrm>
              <a:off x="1046" y="2462"/>
              <a:ext cx="399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dirty="0">
                  <a:solidFill>
                    <a:srgbClr val="080808"/>
                  </a:solidFill>
                  <a:latin typeface="+mj-lt"/>
                  <a:ea typeface="楷体_GB2312" pitchFamily="49" charset="-122"/>
                </a:rPr>
                <a:t>(1) </a:t>
              </a:r>
              <a:r>
                <a:rPr lang="zh-CN" altLang="en-US" sz="2800" b="1" dirty="0">
                  <a:solidFill>
                    <a:srgbClr val="080808"/>
                  </a:solidFill>
                  <a:latin typeface="+mj-lt"/>
                  <a:ea typeface="楷体_GB2312" pitchFamily="49" charset="-122"/>
                </a:rPr>
                <a:t>有介质存在时，出现三个物理量</a:t>
              </a:r>
              <a:endParaRPr lang="zh-CN" altLang="en-US" sz="2800" b="1" dirty="0">
                <a:solidFill>
                  <a:srgbClr val="080808"/>
                </a:solidFill>
                <a:latin typeface="+mj-lt"/>
                <a:ea typeface="楷体_GB2312" pitchFamily="49" charset="-122"/>
              </a:endParaRPr>
            </a:p>
          </p:txBody>
        </p:sp>
        <p:graphicFrame>
          <p:nvGraphicFramePr>
            <p:cNvPr id="47140" name="Object 18"/>
            <p:cNvGraphicFramePr>
              <a:graphicFrameLocks noChangeAspect="1"/>
            </p:cNvGraphicFramePr>
            <p:nvPr/>
          </p:nvGraphicFramePr>
          <p:xfrm>
            <a:off x="4596" y="2451"/>
            <a:ext cx="99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97" name="Equation" r:id="rId1" imgW="673100" imgH="215900" progId="Equation.DSMT4">
                    <p:embed/>
                  </p:oleObj>
                </mc:Choice>
                <mc:Fallback>
                  <p:oleObj name="Equation" r:id="rId1" imgW="673100" imgH="2159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6" y="2451"/>
                          <a:ext cx="997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320" name="Object 6"/>
          <p:cNvGraphicFramePr>
            <a:graphicFrameLocks noChangeAspect="1"/>
          </p:cNvGraphicFramePr>
          <p:nvPr/>
        </p:nvGraphicFramePr>
        <p:xfrm>
          <a:off x="1670050" y="2889250"/>
          <a:ext cx="16494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98" name="Equation" r:id="rId3" imgW="711200" imgH="254000" progId="Equation.DSMT4">
                  <p:embed/>
                </p:oleObj>
              </mc:Choice>
              <mc:Fallback>
                <p:oleObj name="Equation" r:id="rId3" imgW="711200" imgH="254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2889250"/>
                        <a:ext cx="164941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1" name="Object 7"/>
          <p:cNvGraphicFramePr>
            <a:graphicFrameLocks noChangeAspect="1"/>
          </p:cNvGraphicFramePr>
          <p:nvPr/>
        </p:nvGraphicFramePr>
        <p:xfrm>
          <a:off x="4252913" y="3163888"/>
          <a:ext cx="24542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99" name="Equation" r:id="rId5" imgW="1054100" imgH="254000" progId="Equation.DSMT4">
                  <p:embed/>
                </p:oleObj>
              </mc:Choice>
              <mc:Fallback>
                <p:oleObj name="Equation" r:id="rId5" imgW="1054100" imgH="254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913" y="3163888"/>
                        <a:ext cx="24542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2" name="AutoShape 26"/>
          <p:cNvSpPr/>
          <p:nvPr/>
        </p:nvSpPr>
        <p:spPr bwMode="auto">
          <a:xfrm>
            <a:off x="3740150" y="3087688"/>
            <a:ext cx="257175" cy="747712"/>
          </a:xfrm>
          <a:prstGeom prst="rightBrace">
            <a:avLst>
              <a:gd name="adj1" fmla="val 17284"/>
              <a:gd name="adj2" fmla="val 50000"/>
            </a:avLst>
          </a:prstGeom>
          <a:noFill/>
          <a:ln w="38100">
            <a:solidFill>
              <a:srgbClr val="FF00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j-lt"/>
            </a:endParaRPr>
          </a:p>
        </p:txBody>
      </p:sp>
      <p:graphicFrame>
        <p:nvGraphicFramePr>
          <p:cNvPr id="55323" name="Object 8"/>
          <p:cNvGraphicFramePr>
            <a:graphicFrameLocks noChangeAspect="1"/>
          </p:cNvGraphicFramePr>
          <p:nvPr/>
        </p:nvGraphicFramePr>
        <p:xfrm>
          <a:off x="1547813" y="3471863"/>
          <a:ext cx="19939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00" name="Equation" r:id="rId7" imgW="825500" imgH="254000" progId="Equation.DSMT4">
                  <p:embed/>
                </p:oleObj>
              </mc:Choice>
              <mc:Fallback>
                <p:oleObj name="Equation" r:id="rId7" imgW="825500" imgH="254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471863"/>
                        <a:ext cx="19939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4" name="Text Box 28"/>
          <p:cNvSpPr txBox="1">
            <a:spLocks noChangeArrowheads="1"/>
          </p:cNvSpPr>
          <p:nvPr/>
        </p:nvSpPr>
        <p:spPr bwMode="auto">
          <a:xfrm>
            <a:off x="528638" y="4059238"/>
            <a:ext cx="61372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80808"/>
                </a:solidFill>
                <a:latin typeface="+mj-lt"/>
                <a:ea typeface="楷体_GB2312" pitchFamily="49" charset="-122"/>
              </a:rPr>
              <a:t>(2) </a:t>
            </a:r>
            <a:r>
              <a:rPr lang="zh-CN" altLang="en-US" sz="2800" b="1" dirty="0">
                <a:solidFill>
                  <a:srgbClr val="080808"/>
                </a:solidFill>
                <a:latin typeface="+mj-lt"/>
                <a:ea typeface="楷体_GB2312" pitchFamily="49" charset="-122"/>
              </a:rPr>
              <a:t>四个常数之间的关系</a:t>
            </a:r>
            <a:endParaRPr lang="zh-CN" altLang="en-US" sz="2800" b="1" dirty="0">
              <a:solidFill>
                <a:srgbClr val="080808"/>
              </a:solidFill>
              <a:latin typeface="+mj-lt"/>
              <a:ea typeface="楷体_GB2312" pitchFamily="49" charset="-122"/>
            </a:endParaRPr>
          </a:p>
        </p:txBody>
      </p:sp>
      <p:graphicFrame>
        <p:nvGraphicFramePr>
          <p:cNvPr id="55325" name="Object 9"/>
          <p:cNvGraphicFramePr>
            <a:graphicFrameLocks noChangeAspect="1"/>
          </p:cNvGraphicFramePr>
          <p:nvPr/>
        </p:nvGraphicFramePr>
        <p:xfrm>
          <a:off x="4510088" y="4021138"/>
          <a:ext cx="142875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01" name="公式" r:id="rId9" imgW="1117600" imgH="419100" progId="Equation.3">
                  <p:embed/>
                </p:oleObj>
              </mc:Choice>
              <mc:Fallback>
                <p:oleObj name="公式" r:id="rId9" imgW="11176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088" y="4021138"/>
                        <a:ext cx="142875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6" name="Object 10"/>
          <p:cNvGraphicFramePr>
            <a:graphicFrameLocks noChangeAspect="1"/>
          </p:cNvGraphicFramePr>
          <p:nvPr/>
        </p:nvGraphicFramePr>
        <p:xfrm>
          <a:off x="6300788" y="4021138"/>
          <a:ext cx="17081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02" name="公式" r:id="rId11" imgW="1473200" imgH="419100" progId="Equation.3">
                  <p:embed/>
                </p:oleObj>
              </mc:Choice>
              <mc:Fallback>
                <p:oleObj name="公式" r:id="rId11" imgW="14732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4021138"/>
                        <a:ext cx="170815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7" name="Text Box 31"/>
          <p:cNvSpPr txBox="1">
            <a:spLocks noChangeArrowheads="1"/>
          </p:cNvSpPr>
          <p:nvPr/>
        </p:nvSpPr>
        <p:spPr bwMode="auto">
          <a:xfrm>
            <a:off x="515938" y="4619625"/>
            <a:ext cx="2152650" cy="954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80808"/>
                </a:solidFill>
                <a:latin typeface="+mj-lt"/>
                <a:ea typeface="楷体_GB2312" pitchFamily="49" charset="-122"/>
              </a:rPr>
              <a:t>(3) </a:t>
            </a:r>
            <a:r>
              <a:rPr lang="zh-CN" altLang="en-US" sz="2800" b="1" dirty="0">
                <a:solidFill>
                  <a:srgbClr val="080808"/>
                </a:solidFill>
                <a:latin typeface="+mj-lt"/>
                <a:ea typeface="楷体_GB2312" pitchFamily="49" charset="-122"/>
              </a:rPr>
              <a:t>解题</a:t>
            </a:r>
            <a:endParaRPr lang="en-US" altLang="zh-CN" sz="2800" b="1" dirty="0">
              <a:solidFill>
                <a:srgbClr val="080808"/>
              </a:solidFill>
              <a:latin typeface="+mj-lt"/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j-lt"/>
                <a:ea typeface="楷体_GB2312" pitchFamily="49" charset="-122"/>
              </a:rPr>
              <a:t>     一般步骤</a:t>
            </a:r>
            <a:r>
              <a:rPr lang="en-US" altLang="zh-CN" sz="2800" b="1" dirty="0">
                <a:solidFill>
                  <a:srgbClr val="080808"/>
                </a:solidFill>
                <a:latin typeface="+mj-lt"/>
                <a:ea typeface="楷体_GB2312" pitchFamily="49" charset="-122"/>
              </a:rPr>
              <a:t>:</a:t>
            </a:r>
            <a:endParaRPr lang="zh-CN" altLang="en-US" sz="2800" b="1" dirty="0">
              <a:solidFill>
                <a:srgbClr val="080808"/>
              </a:solidFill>
              <a:latin typeface="+mj-lt"/>
              <a:ea typeface="楷体_GB2312" pitchFamily="49" charset="-122"/>
            </a:endParaRPr>
          </a:p>
        </p:txBody>
      </p:sp>
      <p:sp>
        <p:nvSpPr>
          <p:cNvPr id="55328" name="Text Box 32"/>
          <p:cNvSpPr txBox="1">
            <a:spLocks noChangeArrowheads="1"/>
          </p:cNvSpPr>
          <p:nvPr/>
        </p:nvSpPr>
        <p:spPr bwMode="auto">
          <a:xfrm>
            <a:off x="2773363" y="4772025"/>
            <a:ext cx="2590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j-lt"/>
                <a:ea typeface="楷体_GB2312" pitchFamily="49" charset="-122"/>
              </a:rPr>
              <a:t>由</a:t>
            </a:r>
            <a:r>
              <a:rPr lang="en-US" altLang="zh-CN" sz="2800" b="1" i="1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 baseline="-25000" dirty="0">
                <a:solidFill>
                  <a:srgbClr val="080808"/>
                </a:solidFill>
                <a:latin typeface="+mj-lt"/>
                <a:ea typeface="楷体_GB2312" pitchFamily="49" charset="-122"/>
              </a:rPr>
              <a:t>自</a:t>
            </a:r>
            <a:endParaRPr lang="zh-CN" altLang="en-US" sz="2800" b="1" dirty="0">
              <a:solidFill>
                <a:srgbClr val="080808"/>
              </a:solidFill>
              <a:latin typeface="+mj-lt"/>
              <a:ea typeface="楷体_GB2312" pitchFamily="49" charset="-122"/>
            </a:endParaRPr>
          </a:p>
        </p:txBody>
      </p:sp>
      <p:sp>
        <p:nvSpPr>
          <p:cNvPr id="55329" name="Line 33"/>
          <p:cNvSpPr>
            <a:spLocks noChangeShapeType="1"/>
          </p:cNvSpPr>
          <p:nvPr/>
        </p:nvSpPr>
        <p:spPr bwMode="auto">
          <a:xfrm>
            <a:off x="3725863" y="5013325"/>
            <a:ext cx="609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j-lt"/>
            </a:endParaRPr>
          </a:p>
        </p:txBody>
      </p:sp>
      <p:sp>
        <p:nvSpPr>
          <p:cNvPr id="55331" name="Line 35"/>
          <p:cNvSpPr>
            <a:spLocks noChangeShapeType="1"/>
          </p:cNvSpPr>
          <p:nvPr/>
        </p:nvSpPr>
        <p:spPr bwMode="auto">
          <a:xfrm>
            <a:off x="6553200" y="4970463"/>
            <a:ext cx="609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j-lt"/>
            </a:endParaRPr>
          </a:p>
        </p:txBody>
      </p:sp>
      <p:graphicFrame>
        <p:nvGraphicFramePr>
          <p:cNvPr id="55332" name="Object 12"/>
          <p:cNvGraphicFramePr>
            <a:graphicFrameLocks noChangeAspect="1"/>
          </p:cNvGraphicFramePr>
          <p:nvPr/>
        </p:nvGraphicFramePr>
        <p:xfrm>
          <a:off x="7188200" y="4673600"/>
          <a:ext cx="4064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03" name="Equation" r:id="rId13" imgW="165100" imgH="203200" progId="Equation.DSMT4">
                  <p:embed/>
                </p:oleObj>
              </mc:Choice>
              <mc:Fallback>
                <p:oleObj name="Equation" r:id="rId13" imgW="165100" imgH="203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8200" y="4673600"/>
                        <a:ext cx="4064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34" name="Object 13"/>
          <p:cNvGraphicFramePr>
            <a:graphicFrameLocks noChangeAspect="1"/>
          </p:cNvGraphicFramePr>
          <p:nvPr/>
        </p:nvGraphicFramePr>
        <p:xfrm>
          <a:off x="6878638" y="5526088"/>
          <a:ext cx="108108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04" name="Equation" r:id="rId15" imgW="469900" imgH="419100" progId="Equation.DSMT4">
                  <p:embed/>
                </p:oleObj>
              </mc:Choice>
              <mc:Fallback>
                <p:oleObj name="Equation" r:id="rId15" imgW="469900" imgH="4191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8638" y="5526088"/>
                        <a:ext cx="1081087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36" name="Object 14"/>
          <p:cNvGraphicFramePr>
            <a:graphicFrameLocks noChangeAspect="1"/>
          </p:cNvGraphicFramePr>
          <p:nvPr/>
        </p:nvGraphicFramePr>
        <p:xfrm>
          <a:off x="4459288" y="5689600"/>
          <a:ext cx="164782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05" name="Equation" r:id="rId17" imgW="711200" imgH="254000" progId="Equation.DSMT4">
                  <p:embed/>
                </p:oleObj>
              </mc:Choice>
              <mc:Fallback>
                <p:oleObj name="Equation" r:id="rId17" imgW="711200" imgH="254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288" y="5689600"/>
                        <a:ext cx="1647825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8" name="Object 16"/>
          <p:cNvGraphicFramePr>
            <a:graphicFrameLocks noChangeAspect="1"/>
          </p:cNvGraphicFramePr>
          <p:nvPr/>
        </p:nvGraphicFramePr>
        <p:xfrm>
          <a:off x="3065463" y="5737225"/>
          <a:ext cx="51276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06" name="公式" r:id="rId19" imgW="190500" imgH="177800" progId="Equation.3">
                  <p:embed/>
                </p:oleObj>
              </mc:Choice>
              <mc:Fallback>
                <p:oleObj name="公式" r:id="rId19" imgW="190500" imgH="177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463" y="5737225"/>
                        <a:ext cx="512762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Straight Arrow Connector 51"/>
          <p:cNvCxnSpPr>
            <a:cxnSpLocks noChangeShapeType="1"/>
          </p:cNvCxnSpPr>
          <p:nvPr/>
        </p:nvCxnSpPr>
        <p:spPr bwMode="auto">
          <a:xfrm rot="16200000" flipH="1">
            <a:off x="7119938" y="5467350"/>
            <a:ext cx="568325" cy="9525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Straight Arrow Connector 54"/>
          <p:cNvCxnSpPr>
            <a:cxnSpLocks noChangeShapeType="1"/>
          </p:cNvCxnSpPr>
          <p:nvPr/>
        </p:nvCxnSpPr>
        <p:spPr bwMode="auto">
          <a:xfrm rot="10800000">
            <a:off x="3705225" y="5999163"/>
            <a:ext cx="642938" cy="1587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406400" y="195263"/>
            <a:ext cx="2281238" cy="5238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80808"/>
                </a:solidFill>
                <a:latin typeface="+mn-lt"/>
              </a:rPr>
              <a:t>2. 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环路定理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406400" y="1851025"/>
            <a:ext cx="2281238" cy="522288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3. </a:t>
            </a:r>
            <a:r>
              <a:rPr lang="zh-CN" altLang="en-US" sz="2800" b="1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归纳总结</a:t>
            </a:r>
            <a:endParaRPr lang="zh-CN" altLang="en-US" sz="2800" b="1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rot="10800000">
            <a:off x="6162675" y="5984875"/>
            <a:ext cx="642938" cy="1588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39"/>
          <p:cNvGrpSpPr/>
          <p:nvPr/>
        </p:nvGrpSpPr>
        <p:grpSpPr bwMode="auto">
          <a:xfrm>
            <a:off x="4386263" y="4714875"/>
            <a:ext cx="2106612" cy="612775"/>
            <a:chOff x="3556000" y="4733925"/>
            <a:chExt cx="2106613" cy="612775"/>
          </a:xfrm>
        </p:grpSpPr>
        <p:graphicFrame>
          <p:nvGraphicFramePr>
            <p:cNvPr id="47136" name="Object 11"/>
            <p:cNvGraphicFramePr>
              <a:graphicFrameLocks noChangeAspect="1"/>
            </p:cNvGraphicFramePr>
            <p:nvPr/>
          </p:nvGraphicFramePr>
          <p:xfrm>
            <a:off x="3556000" y="4733925"/>
            <a:ext cx="2106613" cy="612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07" name="Equation" r:id="rId21" imgW="1002665" imgH="292100" progId="Equation.DSMT4">
                    <p:embed/>
                  </p:oleObj>
                </mc:Choice>
                <mc:Fallback>
                  <p:oleObj name="Equation" r:id="rId21" imgW="1002665" imgH="2921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6000" y="4733925"/>
                          <a:ext cx="2106613" cy="612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37" name="Oval 38"/>
            <p:cNvSpPr>
              <a:spLocks noChangeArrowheads="1"/>
            </p:cNvSpPr>
            <p:nvPr/>
          </p:nvSpPr>
          <p:spPr bwMode="auto">
            <a:xfrm>
              <a:off x="3582955" y="4954555"/>
              <a:ext cx="195943" cy="214604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" hangingPunct="1">
                <a:spcBef>
                  <a:spcPct val="0"/>
                </a:spcBef>
                <a:buFontTx/>
                <a:buNone/>
              </a:pP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41"/>
          <p:cNvGrpSpPr/>
          <p:nvPr/>
        </p:nvGrpSpPr>
        <p:grpSpPr bwMode="auto">
          <a:xfrm>
            <a:off x="4195763" y="122238"/>
            <a:ext cx="1712912" cy="679450"/>
            <a:chOff x="4149725" y="84138"/>
            <a:chExt cx="1712913" cy="679450"/>
          </a:xfrm>
        </p:grpSpPr>
        <p:graphicFrame>
          <p:nvGraphicFramePr>
            <p:cNvPr id="47134" name="Object 5"/>
            <p:cNvGraphicFramePr>
              <a:graphicFrameLocks noChangeAspect="1"/>
            </p:cNvGraphicFramePr>
            <p:nvPr/>
          </p:nvGraphicFramePr>
          <p:xfrm>
            <a:off x="4149725" y="84138"/>
            <a:ext cx="1712913" cy="679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08" name="Equation" r:id="rId23" imgW="736600" imgH="292100" progId="Equation.DSMT4">
                    <p:embed/>
                  </p:oleObj>
                </mc:Choice>
                <mc:Fallback>
                  <p:oleObj name="Equation" r:id="rId23" imgW="736600" imgH="2921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9725" y="84138"/>
                          <a:ext cx="1712913" cy="679450"/>
                        </a:xfrm>
                        <a:prstGeom prst="rect">
                          <a:avLst/>
                        </a:prstGeom>
                        <a:solidFill>
                          <a:srgbClr val="FFB9FF"/>
                        </a:solidFill>
                        <a:ln w="9525">
                          <a:solidFill>
                            <a:srgbClr val="CC99FF"/>
                          </a:solidFill>
                          <a:miter lim="800000"/>
                          <a:headEnd/>
                          <a:tailEnd/>
                        </a:ln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35" name="Oval 40"/>
            <p:cNvSpPr>
              <a:spLocks noChangeArrowheads="1"/>
            </p:cNvSpPr>
            <p:nvPr/>
          </p:nvSpPr>
          <p:spPr bwMode="auto">
            <a:xfrm>
              <a:off x="4192555" y="348343"/>
              <a:ext cx="195943" cy="214604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" hangingPunct="1">
                <a:spcBef>
                  <a:spcPct val="0"/>
                </a:spcBef>
                <a:buFontTx/>
                <a:buNone/>
              </a:pP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75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75"/>
                                        <p:tgtEl>
                                          <p:spTgt spid="5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5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5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5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5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5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5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5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5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75"/>
                                        <p:tgtEl>
                                          <p:spTgt spid="5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6" dur="500"/>
                                        <p:tgtEl>
                                          <p:spTgt spid="5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5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5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5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5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5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5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5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5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3" dur="500"/>
                                        <p:tgtEl>
                                          <p:spTgt spid="5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5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5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2" dur="500"/>
                                        <p:tgtEl>
                                          <p:spTgt spid="5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5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0" grpId="0" autoUpdateAnimBg="0"/>
      <p:bldP spid="55311" grpId="0" animBg="1"/>
      <p:bldP spid="55312" grpId="0" autoUpdateAnimBg="0"/>
      <p:bldP spid="55322" grpId="0" animBg="1"/>
      <p:bldP spid="55324" grpId="0" autoUpdateAnimBg="0"/>
      <p:bldP spid="55327" grpId="0" autoUpdateAnimBg="0"/>
      <p:bldP spid="55328" grpId="0" autoUpdateAnimBg="0"/>
      <p:bldP spid="34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77EBBE4F-CB16-4BDF-8725-E8F00CCED5A8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74613"/>
            <a:ext cx="9144000" cy="954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楷体_GB2312" pitchFamily="49" charset="-122"/>
              </a:rPr>
              <a:t>1.</a:t>
            </a:r>
            <a:r>
              <a:rPr lang="zh-CN" altLang="en-US" sz="2800" b="1" dirty="0">
                <a:solidFill>
                  <a:srgbClr val="080808"/>
                </a:solidFill>
                <a:latin typeface="Times New Roman" panose="02020603050405020304"/>
                <a:ea typeface="楷体_GB2312" pitchFamily="49" charset="-122"/>
              </a:rPr>
              <a:t>一个带正电的金属球，半径为</a:t>
            </a:r>
            <a:r>
              <a:rPr lang="en-US" altLang="zh-CN" sz="2800" b="1" i="1" dirty="0">
                <a:solidFill>
                  <a:srgbClr val="080808"/>
                </a:solidFill>
                <a:latin typeface="Times New Roman" panose="02020603050405020304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080808"/>
                </a:solidFill>
                <a:latin typeface="Times New Roman" panose="02020603050405020304"/>
                <a:ea typeface="楷体_GB2312" pitchFamily="49" charset="-122"/>
              </a:rPr>
              <a:t>电量为</a:t>
            </a:r>
            <a:r>
              <a:rPr lang="en-US" altLang="zh-CN" sz="2800" b="1" i="1" dirty="0">
                <a:solidFill>
                  <a:srgbClr val="080808"/>
                </a:solidFill>
                <a:latin typeface="Times New Roman" panose="02020603050405020304"/>
                <a:ea typeface="楷体_GB2312" pitchFamily="49" charset="-122"/>
              </a:rPr>
              <a:t>q</a:t>
            </a:r>
            <a:r>
              <a:rPr lang="zh-CN" altLang="en-US" sz="2800" b="1" dirty="0">
                <a:solidFill>
                  <a:srgbClr val="080808"/>
                </a:solidFill>
                <a:latin typeface="Times New Roman" panose="02020603050405020304"/>
                <a:ea typeface="楷体_GB2312" pitchFamily="49" charset="-122"/>
              </a:rPr>
              <a:t>，浸在一个</a:t>
            </a:r>
            <a:endParaRPr lang="zh-CN" altLang="en-US" sz="2800" b="1" dirty="0">
              <a:solidFill>
                <a:srgbClr val="080808"/>
              </a:solidFill>
              <a:latin typeface="Times New Roman" panose="02020603050405020304"/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Times New Roman" panose="02020603050405020304"/>
                <a:ea typeface="楷体_GB2312" pitchFamily="49" charset="-122"/>
              </a:rPr>
              <a:t>      大油箱中，油的相对介电常数为</a:t>
            </a:r>
            <a:r>
              <a:rPr lang="zh-CN" altLang="en-US" sz="2800" b="1" i="1" dirty="0">
                <a:solidFill>
                  <a:srgbClr val="080808"/>
                </a:solidFill>
                <a:latin typeface="Times New Roman" panose="02020603050405020304"/>
                <a:ea typeface="楷体_GB2312" pitchFamily="49" charset="-122"/>
                <a:sym typeface="Symbol" panose="05050102010706020507" pitchFamily="18" charset="2"/>
              </a:rPr>
              <a:t></a:t>
            </a:r>
            <a:r>
              <a:rPr lang="en-US" altLang="zh-CN" sz="2800" b="1" i="1" baseline="-25000" dirty="0">
                <a:solidFill>
                  <a:srgbClr val="080808"/>
                </a:solidFill>
                <a:latin typeface="Times New Roman" panose="02020603050405020304"/>
                <a:ea typeface="楷体_GB2312" pitchFamily="49" charset="-122"/>
                <a:sym typeface="Symbol" panose="05050102010706020507" pitchFamily="18" charset="2"/>
              </a:rPr>
              <a:t>r</a:t>
            </a:r>
            <a:r>
              <a:rPr lang="zh-CN" altLang="en-US" sz="2800" b="1" dirty="0">
                <a:solidFill>
                  <a:srgbClr val="080808"/>
                </a:solidFill>
                <a:latin typeface="Times New Roman" panose="02020603050405020304"/>
                <a:ea typeface="楷体_GB2312" pitchFamily="49" charset="-122"/>
                <a:sym typeface="Symbol" panose="05050102010706020507" pitchFamily="18" charset="2"/>
              </a:rPr>
              <a:t>。求</a:t>
            </a:r>
            <a:r>
              <a:rPr lang="en-US" altLang="zh-CN" sz="2800" b="1" i="1" dirty="0">
                <a:solidFill>
                  <a:srgbClr val="080808"/>
                </a:solidFill>
                <a:latin typeface="Times New Roman" panose="02020603050405020304"/>
                <a:ea typeface="楷体_GB2312" pitchFamily="49" charset="-122"/>
                <a:sym typeface="Symbol" panose="05050102010706020507" pitchFamily="18" charset="2"/>
              </a:rPr>
              <a:t>E</a:t>
            </a:r>
            <a:r>
              <a:rPr lang="zh-CN" altLang="en-US" sz="2800" b="1" dirty="0">
                <a:solidFill>
                  <a:srgbClr val="080808"/>
                </a:solidFill>
                <a:latin typeface="Times New Roman" panose="02020603050405020304"/>
                <a:ea typeface="楷体_GB2312" pitchFamily="49" charset="-122"/>
                <a:sym typeface="Symbol" panose="05050102010706020507" pitchFamily="18" charset="2"/>
              </a:rPr>
              <a:t>、</a:t>
            </a:r>
            <a:r>
              <a:rPr lang="en-US" altLang="zh-CN" sz="2800" b="1" i="1" dirty="0">
                <a:solidFill>
                  <a:srgbClr val="080808"/>
                </a:solidFill>
                <a:latin typeface="Times New Roman" panose="02020603050405020304"/>
                <a:ea typeface="楷体_GB2312" pitchFamily="49" charset="-122"/>
                <a:sym typeface="Symbol" panose="05050102010706020507" pitchFamily="18" charset="2"/>
              </a:rPr>
              <a:t>V</a:t>
            </a:r>
            <a:r>
              <a:rPr lang="en-US" altLang="zh-CN" sz="2800" b="1" dirty="0">
                <a:solidFill>
                  <a:srgbClr val="080808"/>
                </a:solidFill>
                <a:latin typeface="Times New Roman" panose="02020603050405020304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80808"/>
                </a:solidFill>
                <a:latin typeface="Times New Roman" panose="02020603050405020304"/>
                <a:ea typeface="楷体_GB2312" pitchFamily="49" charset="-122"/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solidFill>
                  <a:srgbClr val="080808"/>
                </a:solidFill>
                <a:latin typeface="Times New Roman" panose="02020603050405020304"/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lang="zh-CN" altLang="en-US" sz="2800" b="1" dirty="0">
                <a:solidFill>
                  <a:srgbClr val="080808"/>
                </a:solidFill>
                <a:latin typeface="Times New Roman" panose="02020603050405020304"/>
                <a:ea typeface="楷体_GB2312" pitchFamily="49" charset="-122"/>
                <a:sym typeface="Symbol" panose="05050102010706020507" pitchFamily="18" charset="2"/>
              </a:rPr>
              <a:t>、</a:t>
            </a:r>
            <a:r>
              <a:rPr lang="en-US" altLang="zh-CN" sz="2800" b="1" i="1" dirty="0">
                <a:solidFill>
                  <a:srgbClr val="080808"/>
                </a:solidFill>
                <a:latin typeface="Times New Roman" panose="02020603050405020304"/>
                <a:ea typeface="楷体_GB2312" pitchFamily="49" charset="-122"/>
                <a:sym typeface="Symbol" panose="05050102010706020507" pitchFamily="18" charset="2"/>
              </a:rPr>
              <a:t>P</a:t>
            </a:r>
            <a:r>
              <a:rPr lang="zh-CN" altLang="en-US" sz="2800" b="1" dirty="0">
                <a:solidFill>
                  <a:srgbClr val="080808"/>
                </a:solidFill>
                <a:latin typeface="Times New Roman" panose="02020603050405020304"/>
                <a:ea typeface="楷体_GB2312" pitchFamily="49" charset="-122"/>
                <a:sym typeface="Symbol" panose="05050102010706020507" pitchFamily="18" charset="2"/>
              </a:rPr>
              <a:t>。</a:t>
            </a:r>
            <a:endParaRPr lang="zh-CN" altLang="en-US" sz="2800" b="1" dirty="0">
              <a:solidFill>
                <a:srgbClr val="080808"/>
              </a:solidFill>
              <a:latin typeface="Times New Roman" panose="02020603050405020304"/>
              <a:ea typeface="楷体_GB2312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811213" y="1279525"/>
            <a:ext cx="1676400" cy="1878013"/>
            <a:chOff x="3792" y="2609"/>
            <a:chExt cx="1056" cy="1183"/>
          </a:xfrm>
        </p:grpSpPr>
        <p:sp>
          <p:nvSpPr>
            <p:cNvPr id="49239" name="Oval 4"/>
            <p:cNvSpPr>
              <a:spLocks noChangeArrowheads="1"/>
            </p:cNvSpPr>
            <p:nvPr/>
          </p:nvSpPr>
          <p:spPr bwMode="auto">
            <a:xfrm>
              <a:off x="3792" y="2784"/>
              <a:ext cx="1056" cy="100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FF0066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240" name="Line 5"/>
            <p:cNvSpPr>
              <a:spLocks noChangeShapeType="1"/>
            </p:cNvSpPr>
            <p:nvPr/>
          </p:nvSpPr>
          <p:spPr bwMode="auto">
            <a:xfrm flipV="1">
              <a:off x="4320" y="2928"/>
              <a:ext cx="384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241" name="Object 23"/>
            <p:cNvGraphicFramePr>
              <a:graphicFrameLocks noChangeAspect="1"/>
            </p:cNvGraphicFramePr>
            <p:nvPr/>
          </p:nvGraphicFramePr>
          <p:xfrm>
            <a:off x="4356" y="2853"/>
            <a:ext cx="211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90" name="Equation" r:id="rId1" imgW="165100" imgH="165100" progId="Equation.DSMT4">
                    <p:embed/>
                  </p:oleObj>
                </mc:Choice>
                <mc:Fallback>
                  <p:oleObj name="Equation" r:id="rId1" imgW="165100" imgH="1651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6" y="2853"/>
                          <a:ext cx="211" cy="209"/>
                        </a:xfrm>
                        <a:prstGeom prst="rect">
                          <a:avLst/>
                        </a:prstGeom>
                        <a:solidFill>
                          <a:schemeClr val="hlink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42" name="Object 24"/>
            <p:cNvGraphicFramePr>
              <a:graphicFrameLocks noChangeAspect="1"/>
            </p:cNvGraphicFramePr>
            <p:nvPr/>
          </p:nvGraphicFramePr>
          <p:xfrm>
            <a:off x="4127" y="2609"/>
            <a:ext cx="157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91" name="Equation" r:id="rId3" imgW="127000" imgH="165100" progId="Equation.DSMT4">
                    <p:embed/>
                  </p:oleObj>
                </mc:Choice>
                <mc:Fallback>
                  <p:oleObj name="Equation" r:id="rId3" imgW="127000" imgH="1651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7" y="2609"/>
                          <a:ext cx="157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/>
          <p:nvPr/>
        </p:nvGrpSpPr>
        <p:grpSpPr bwMode="auto">
          <a:xfrm>
            <a:off x="277813" y="1328738"/>
            <a:ext cx="2708275" cy="1905000"/>
            <a:chOff x="768" y="2496"/>
            <a:chExt cx="1706" cy="1200"/>
          </a:xfrm>
        </p:grpSpPr>
        <p:sp>
          <p:nvSpPr>
            <p:cNvPr id="49193" name="Line 9"/>
            <p:cNvSpPr>
              <a:spLocks noChangeShapeType="1"/>
            </p:cNvSpPr>
            <p:nvPr/>
          </p:nvSpPr>
          <p:spPr bwMode="auto">
            <a:xfrm flipV="1">
              <a:off x="768" y="2496"/>
              <a:ext cx="13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4" name="Line 10"/>
            <p:cNvSpPr>
              <a:spLocks noChangeShapeType="1"/>
            </p:cNvSpPr>
            <p:nvPr/>
          </p:nvSpPr>
          <p:spPr bwMode="auto">
            <a:xfrm flipV="1">
              <a:off x="1030" y="2496"/>
              <a:ext cx="13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5" name="Line 11"/>
            <p:cNvSpPr>
              <a:spLocks noChangeShapeType="1"/>
            </p:cNvSpPr>
            <p:nvPr/>
          </p:nvSpPr>
          <p:spPr bwMode="auto">
            <a:xfrm flipV="1">
              <a:off x="1293" y="2496"/>
              <a:ext cx="13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6" name="Line 12"/>
            <p:cNvSpPr>
              <a:spLocks noChangeShapeType="1"/>
            </p:cNvSpPr>
            <p:nvPr/>
          </p:nvSpPr>
          <p:spPr bwMode="auto">
            <a:xfrm flipV="1">
              <a:off x="1555" y="2496"/>
              <a:ext cx="13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7" name="Line 13"/>
            <p:cNvSpPr>
              <a:spLocks noChangeShapeType="1"/>
            </p:cNvSpPr>
            <p:nvPr/>
          </p:nvSpPr>
          <p:spPr bwMode="auto">
            <a:xfrm flipV="1">
              <a:off x="1818" y="2496"/>
              <a:ext cx="13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8" name="Line 14"/>
            <p:cNvSpPr>
              <a:spLocks noChangeShapeType="1"/>
            </p:cNvSpPr>
            <p:nvPr/>
          </p:nvSpPr>
          <p:spPr bwMode="auto">
            <a:xfrm flipV="1">
              <a:off x="2080" y="2496"/>
              <a:ext cx="13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9" name="Line 15"/>
            <p:cNvSpPr>
              <a:spLocks noChangeShapeType="1"/>
            </p:cNvSpPr>
            <p:nvPr/>
          </p:nvSpPr>
          <p:spPr bwMode="auto">
            <a:xfrm flipV="1">
              <a:off x="2342" y="2496"/>
              <a:ext cx="13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0" name="Line 16"/>
            <p:cNvSpPr>
              <a:spLocks noChangeShapeType="1"/>
            </p:cNvSpPr>
            <p:nvPr/>
          </p:nvSpPr>
          <p:spPr bwMode="auto">
            <a:xfrm flipV="1">
              <a:off x="864" y="2736"/>
              <a:ext cx="136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1" name="Line 17"/>
            <p:cNvSpPr>
              <a:spLocks noChangeShapeType="1"/>
            </p:cNvSpPr>
            <p:nvPr/>
          </p:nvSpPr>
          <p:spPr bwMode="auto">
            <a:xfrm flipV="1">
              <a:off x="1138" y="2736"/>
              <a:ext cx="136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2" name="Line 18"/>
            <p:cNvSpPr>
              <a:spLocks noChangeShapeType="1"/>
            </p:cNvSpPr>
            <p:nvPr/>
          </p:nvSpPr>
          <p:spPr bwMode="auto">
            <a:xfrm flipV="1">
              <a:off x="1410" y="2736"/>
              <a:ext cx="137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3" name="Line 19"/>
            <p:cNvSpPr>
              <a:spLocks noChangeShapeType="1"/>
            </p:cNvSpPr>
            <p:nvPr/>
          </p:nvSpPr>
          <p:spPr bwMode="auto">
            <a:xfrm flipV="1">
              <a:off x="1683" y="2736"/>
              <a:ext cx="138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4" name="Line 20"/>
            <p:cNvSpPr>
              <a:spLocks noChangeShapeType="1"/>
            </p:cNvSpPr>
            <p:nvPr/>
          </p:nvSpPr>
          <p:spPr bwMode="auto">
            <a:xfrm flipV="1">
              <a:off x="1957" y="2736"/>
              <a:ext cx="136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5" name="Line 21"/>
            <p:cNvSpPr>
              <a:spLocks noChangeShapeType="1"/>
            </p:cNvSpPr>
            <p:nvPr/>
          </p:nvSpPr>
          <p:spPr bwMode="auto">
            <a:xfrm flipV="1">
              <a:off x="2230" y="2736"/>
              <a:ext cx="136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6" name="Line 22"/>
            <p:cNvSpPr>
              <a:spLocks noChangeShapeType="1"/>
            </p:cNvSpPr>
            <p:nvPr/>
          </p:nvSpPr>
          <p:spPr bwMode="auto">
            <a:xfrm flipV="1">
              <a:off x="768" y="2928"/>
              <a:ext cx="13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7" name="Line 23"/>
            <p:cNvSpPr>
              <a:spLocks noChangeShapeType="1"/>
            </p:cNvSpPr>
            <p:nvPr/>
          </p:nvSpPr>
          <p:spPr bwMode="auto">
            <a:xfrm flipV="1">
              <a:off x="1030" y="2928"/>
              <a:ext cx="13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8" name="Line 24"/>
            <p:cNvSpPr>
              <a:spLocks noChangeShapeType="1"/>
            </p:cNvSpPr>
            <p:nvPr/>
          </p:nvSpPr>
          <p:spPr bwMode="auto">
            <a:xfrm flipV="1">
              <a:off x="1293" y="2928"/>
              <a:ext cx="13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9" name="Line 25"/>
            <p:cNvSpPr>
              <a:spLocks noChangeShapeType="1"/>
            </p:cNvSpPr>
            <p:nvPr/>
          </p:nvSpPr>
          <p:spPr bwMode="auto">
            <a:xfrm flipV="1">
              <a:off x="1555" y="2928"/>
              <a:ext cx="13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0" name="Line 26"/>
            <p:cNvSpPr>
              <a:spLocks noChangeShapeType="1"/>
            </p:cNvSpPr>
            <p:nvPr/>
          </p:nvSpPr>
          <p:spPr bwMode="auto">
            <a:xfrm flipV="1">
              <a:off x="1818" y="2928"/>
              <a:ext cx="13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1" name="Line 27"/>
            <p:cNvSpPr>
              <a:spLocks noChangeShapeType="1"/>
            </p:cNvSpPr>
            <p:nvPr/>
          </p:nvSpPr>
          <p:spPr bwMode="auto">
            <a:xfrm flipV="1">
              <a:off x="2080" y="2928"/>
              <a:ext cx="13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2" name="Line 28"/>
            <p:cNvSpPr>
              <a:spLocks noChangeShapeType="1"/>
            </p:cNvSpPr>
            <p:nvPr/>
          </p:nvSpPr>
          <p:spPr bwMode="auto">
            <a:xfrm flipV="1">
              <a:off x="2342" y="2928"/>
              <a:ext cx="13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3" name="Line 29"/>
            <p:cNvSpPr>
              <a:spLocks noChangeShapeType="1"/>
            </p:cNvSpPr>
            <p:nvPr/>
          </p:nvSpPr>
          <p:spPr bwMode="auto">
            <a:xfrm flipV="1">
              <a:off x="768" y="3696"/>
              <a:ext cx="13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4" name="Line 30"/>
            <p:cNvSpPr>
              <a:spLocks noChangeShapeType="1"/>
            </p:cNvSpPr>
            <p:nvPr/>
          </p:nvSpPr>
          <p:spPr bwMode="auto">
            <a:xfrm flipV="1">
              <a:off x="1030" y="3696"/>
              <a:ext cx="13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5" name="Line 31"/>
            <p:cNvSpPr>
              <a:spLocks noChangeShapeType="1"/>
            </p:cNvSpPr>
            <p:nvPr/>
          </p:nvSpPr>
          <p:spPr bwMode="auto">
            <a:xfrm flipV="1">
              <a:off x="1293" y="3696"/>
              <a:ext cx="13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6" name="Line 32"/>
            <p:cNvSpPr>
              <a:spLocks noChangeShapeType="1"/>
            </p:cNvSpPr>
            <p:nvPr/>
          </p:nvSpPr>
          <p:spPr bwMode="auto">
            <a:xfrm flipV="1">
              <a:off x="1555" y="3696"/>
              <a:ext cx="13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7" name="Line 33"/>
            <p:cNvSpPr>
              <a:spLocks noChangeShapeType="1"/>
            </p:cNvSpPr>
            <p:nvPr/>
          </p:nvSpPr>
          <p:spPr bwMode="auto">
            <a:xfrm flipV="1">
              <a:off x="1818" y="3696"/>
              <a:ext cx="13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8" name="Line 34"/>
            <p:cNvSpPr>
              <a:spLocks noChangeShapeType="1"/>
            </p:cNvSpPr>
            <p:nvPr/>
          </p:nvSpPr>
          <p:spPr bwMode="auto">
            <a:xfrm flipV="1">
              <a:off x="2080" y="3696"/>
              <a:ext cx="13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9" name="Line 35"/>
            <p:cNvSpPr>
              <a:spLocks noChangeShapeType="1"/>
            </p:cNvSpPr>
            <p:nvPr/>
          </p:nvSpPr>
          <p:spPr bwMode="auto">
            <a:xfrm flipV="1">
              <a:off x="2342" y="3696"/>
              <a:ext cx="13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20" name="Line 36"/>
            <p:cNvSpPr>
              <a:spLocks noChangeShapeType="1"/>
            </p:cNvSpPr>
            <p:nvPr/>
          </p:nvSpPr>
          <p:spPr bwMode="auto">
            <a:xfrm flipV="1">
              <a:off x="768" y="3312"/>
              <a:ext cx="13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21" name="Line 37"/>
            <p:cNvSpPr>
              <a:spLocks noChangeShapeType="1"/>
            </p:cNvSpPr>
            <p:nvPr/>
          </p:nvSpPr>
          <p:spPr bwMode="auto">
            <a:xfrm flipV="1">
              <a:off x="1030" y="3312"/>
              <a:ext cx="13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22" name="Line 38"/>
            <p:cNvSpPr>
              <a:spLocks noChangeShapeType="1"/>
            </p:cNvSpPr>
            <p:nvPr/>
          </p:nvSpPr>
          <p:spPr bwMode="auto">
            <a:xfrm flipV="1">
              <a:off x="1293" y="3312"/>
              <a:ext cx="13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23" name="Line 39"/>
            <p:cNvSpPr>
              <a:spLocks noChangeShapeType="1"/>
            </p:cNvSpPr>
            <p:nvPr/>
          </p:nvSpPr>
          <p:spPr bwMode="auto">
            <a:xfrm flipV="1">
              <a:off x="1555" y="3312"/>
              <a:ext cx="13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24" name="Line 40"/>
            <p:cNvSpPr>
              <a:spLocks noChangeShapeType="1"/>
            </p:cNvSpPr>
            <p:nvPr/>
          </p:nvSpPr>
          <p:spPr bwMode="auto">
            <a:xfrm flipV="1">
              <a:off x="1818" y="3312"/>
              <a:ext cx="13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25" name="Line 41"/>
            <p:cNvSpPr>
              <a:spLocks noChangeShapeType="1"/>
            </p:cNvSpPr>
            <p:nvPr/>
          </p:nvSpPr>
          <p:spPr bwMode="auto">
            <a:xfrm flipV="1">
              <a:off x="2080" y="3312"/>
              <a:ext cx="13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26" name="Line 42"/>
            <p:cNvSpPr>
              <a:spLocks noChangeShapeType="1"/>
            </p:cNvSpPr>
            <p:nvPr/>
          </p:nvSpPr>
          <p:spPr bwMode="auto">
            <a:xfrm flipV="1">
              <a:off x="2342" y="3312"/>
              <a:ext cx="13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27" name="Line 43"/>
            <p:cNvSpPr>
              <a:spLocks noChangeShapeType="1"/>
            </p:cNvSpPr>
            <p:nvPr/>
          </p:nvSpPr>
          <p:spPr bwMode="auto">
            <a:xfrm flipV="1">
              <a:off x="864" y="3120"/>
              <a:ext cx="136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28" name="Line 44"/>
            <p:cNvSpPr>
              <a:spLocks noChangeShapeType="1"/>
            </p:cNvSpPr>
            <p:nvPr/>
          </p:nvSpPr>
          <p:spPr bwMode="auto">
            <a:xfrm flipV="1">
              <a:off x="1138" y="3120"/>
              <a:ext cx="136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29" name="Line 45"/>
            <p:cNvSpPr>
              <a:spLocks noChangeShapeType="1"/>
            </p:cNvSpPr>
            <p:nvPr/>
          </p:nvSpPr>
          <p:spPr bwMode="auto">
            <a:xfrm flipV="1">
              <a:off x="1410" y="3120"/>
              <a:ext cx="137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30" name="Line 46"/>
            <p:cNvSpPr>
              <a:spLocks noChangeShapeType="1"/>
            </p:cNvSpPr>
            <p:nvPr/>
          </p:nvSpPr>
          <p:spPr bwMode="auto">
            <a:xfrm flipV="1">
              <a:off x="1683" y="3120"/>
              <a:ext cx="138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31" name="Line 47"/>
            <p:cNvSpPr>
              <a:spLocks noChangeShapeType="1"/>
            </p:cNvSpPr>
            <p:nvPr/>
          </p:nvSpPr>
          <p:spPr bwMode="auto">
            <a:xfrm flipV="1">
              <a:off x="1957" y="3120"/>
              <a:ext cx="136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32" name="Line 48"/>
            <p:cNvSpPr>
              <a:spLocks noChangeShapeType="1"/>
            </p:cNvSpPr>
            <p:nvPr/>
          </p:nvSpPr>
          <p:spPr bwMode="auto">
            <a:xfrm flipV="1">
              <a:off x="2230" y="3120"/>
              <a:ext cx="136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33" name="Line 49"/>
            <p:cNvSpPr>
              <a:spLocks noChangeShapeType="1"/>
            </p:cNvSpPr>
            <p:nvPr/>
          </p:nvSpPr>
          <p:spPr bwMode="auto">
            <a:xfrm flipV="1">
              <a:off x="864" y="3504"/>
              <a:ext cx="136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34" name="Line 50"/>
            <p:cNvSpPr>
              <a:spLocks noChangeShapeType="1"/>
            </p:cNvSpPr>
            <p:nvPr/>
          </p:nvSpPr>
          <p:spPr bwMode="auto">
            <a:xfrm flipV="1">
              <a:off x="1138" y="3504"/>
              <a:ext cx="136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35" name="Line 51"/>
            <p:cNvSpPr>
              <a:spLocks noChangeShapeType="1"/>
            </p:cNvSpPr>
            <p:nvPr/>
          </p:nvSpPr>
          <p:spPr bwMode="auto">
            <a:xfrm flipV="1">
              <a:off x="1410" y="3504"/>
              <a:ext cx="137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36" name="Line 52"/>
            <p:cNvSpPr>
              <a:spLocks noChangeShapeType="1"/>
            </p:cNvSpPr>
            <p:nvPr/>
          </p:nvSpPr>
          <p:spPr bwMode="auto">
            <a:xfrm flipV="1">
              <a:off x="1683" y="3504"/>
              <a:ext cx="138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37" name="Line 53"/>
            <p:cNvSpPr>
              <a:spLocks noChangeShapeType="1"/>
            </p:cNvSpPr>
            <p:nvPr/>
          </p:nvSpPr>
          <p:spPr bwMode="auto">
            <a:xfrm flipV="1">
              <a:off x="1957" y="3504"/>
              <a:ext cx="136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38" name="Line 54"/>
            <p:cNvSpPr>
              <a:spLocks noChangeShapeType="1"/>
            </p:cNvSpPr>
            <p:nvPr/>
          </p:nvSpPr>
          <p:spPr bwMode="auto">
            <a:xfrm flipV="1">
              <a:off x="2230" y="3504"/>
              <a:ext cx="136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7399" name="Text Box 55"/>
          <p:cNvSpPr txBox="1">
            <a:spLocks noChangeArrowheads="1"/>
          </p:cNvSpPr>
          <p:nvPr/>
        </p:nvSpPr>
        <p:spPr bwMode="auto">
          <a:xfrm>
            <a:off x="3008313" y="1103313"/>
            <a:ext cx="27432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楷体_GB2312" pitchFamily="49" charset="-122"/>
              </a:rPr>
              <a:t>分析：</a:t>
            </a:r>
            <a:endParaRPr lang="zh-CN" altLang="en-US" sz="2800" b="1" dirty="0">
              <a:solidFill>
                <a:srgbClr val="333333"/>
              </a:solidFill>
              <a:latin typeface="Times New Roman" panose="02020603050405020304"/>
              <a:ea typeface="楷体_GB2312" pitchFamily="49" charset="-122"/>
            </a:endParaRPr>
          </a:p>
        </p:txBody>
      </p:sp>
      <p:sp>
        <p:nvSpPr>
          <p:cNvPr id="57400" name="Text Box 56"/>
          <p:cNvSpPr txBox="1">
            <a:spLocks noChangeArrowheads="1"/>
          </p:cNvSpPr>
          <p:nvPr/>
        </p:nvSpPr>
        <p:spPr bwMode="auto">
          <a:xfrm>
            <a:off x="3922713" y="1103313"/>
            <a:ext cx="510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电荷</a:t>
            </a:r>
            <a:r>
              <a:rPr lang="en-US" altLang="zh-CN" sz="2800" b="1" i="1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zh-CN" altLang="en-US" sz="2800" b="1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及电介质呈球对称分布</a:t>
            </a:r>
            <a:endParaRPr lang="zh-CN" altLang="en-US" sz="2800" b="1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7401" name="Text Box 57"/>
          <p:cNvSpPr txBox="1">
            <a:spLocks noChangeArrowheads="1"/>
          </p:cNvSpPr>
          <p:nvPr/>
        </p:nvSpPr>
        <p:spPr bwMode="auto">
          <a:xfrm>
            <a:off x="3929063" y="1527175"/>
            <a:ext cx="50339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r>
              <a:rPr lang="en-US" altLang="zh-CN" sz="2800" b="1" i="1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en-US" sz="2800" b="1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800" b="1" i="1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zh-CN" altLang="en-US" sz="2800" b="1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也为球对称分布</a:t>
            </a:r>
            <a:endParaRPr lang="zh-CN" altLang="en-US" sz="2800" b="1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7402" name="Text Box 58"/>
          <p:cNvSpPr txBox="1">
            <a:spLocks noChangeArrowheads="1"/>
          </p:cNvSpPr>
          <p:nvPr/>
        </p:nvSpPr>
        <p:spPr bwMode="auto">
          <a:xfrm>
            <a:off x="3221038" y="2095500"/>
            <a:ext cx="592296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楷体_GB2312" pitchFamily="49" charset="-122"/>
              </a:rPr>
              <a:t>解：</a:t>
            </a:r>
            <a:r>
              <a:rPr lang="zh-CN" altLang="en-US" sz="2800" b="1" dirty="0">
                <a:solidFill>
                  <a:srgbClr val="080808"/>
                </a:solidFill>
                <a:latin typeface="Times New Roman" panose="02020603050405020304"/>
                <a:ea typeface="楷体_GB2312" pitchFamily="49" charset="-122"/>
              </a:rPr>
              <a:t>取半径为</a:t>
            </a:r>
            <a:r>
              <a:rPr lang="en-US" altLang="zh-CN" sz="2800" b="1" i="1" dirty="0">
                <a:solidFill>
                  <a:srgbClr val="080808"/>
                </a:solidFill>
                <a:latin typeface="Times New Roman" panose="02020603050405020304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080808"/>
                </a:solidFill>
                <a:latin typeface="Times New Roman" panose="02020603050405020304"/>
                <a:ea typeface="楷体_GB2312" pitchFamily="49" charset="-122"/>
              </a:rPr>
              <a:t>的高斯同心球面</a:t>
            </a:r>
            <a:endParaRPr lang="zh-CN" altLang="en-US" sz="2800" b="1" dirty="0">
              <a:solidFill>
                <a:srgbClr val="080808"/>
              </a:solidFill>
              <a:latin typeface="Times New Roman" panose="02020603050405020304"/>
              <a:ea typeface="楷体_GB2312" pitchFamily="49" charset="-122"/>
            </a:endParaRPr>
          </a:p>
        </p:txBody>
      </p:sp>
      <p:sp>
        <p:nvSpPr>
          <p:cNvPr id="57403" name="Text Box 59"/>
          <p:cNvSpPr txBox="1">
            <a:spLocks noChangeArrowheads="1"/>
          </p:cNvSpPr>
          <p:nvPr/>
        </p:nvSpPr>
        <p:spPr bwMode="auto">
          <a:xfrm>
            <a:off x="3297238" y="2674938"/>
            <a:ext cx="793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r&lt;R</a:t>
            </a:r>
            <a:endParaRPr lang="en-US" altLang="zh-CN" sz="2800" b="1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7405" name="Object 3"/>
          <p:cNvGraphicFramePr>
            <a:graphicFrameLocks noChangeAspect="1"/>
          </p:cNvGraphicFramePr>
          <p:nvPr/>
        </p:nvGraphicFramePr>
        <p:xfrm>
          <a:off x="6564313" y="2819400"/>
          <a:ext cx="481012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92" name="公式" r:id="rId5" imgW="482600" imgH="304800" progId="Equation.3">
                  <p:embed/>
                </p:oleObj>
              </mc:Choice>
              <mc:Fallback>
                <p:oleObj name="公式" r:id="rId5" imgW="482600" imgH="304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4313" y="2819400"/>
                        <a:ext cx="481012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06" name="Object 4"/>
          <p:cNvGraphicFramePr>
            <a:graphicFrameLocks noChangeAspect="1"/>
          </p:cNvGraphicFramePr>
          <p:nvPr/>
        </p:nvGraphicFramePr>
        <p:xfrm>
          <a:off x="7310438" y="2840038"/>
          <a:ext cx="11049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93" name="公式" r:id="rId7" imgW="1104900" imgH="304800" progId="Equation.3">
                  <p:embed/>
                </p:oleObj>
              </mc:Choice>
              <mc:Fallback>
                <p:oleObj name="公式" r:id="rId7" imgW="1104900" imgH="304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0438" y="2840038"/>
                        <a:ext cx="11049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07" name="Object 5"/>
          <p:cNvGraphicFramePr>
            <a:graphicFrameLocks noChangeAspect="1"/>
          </p:cNvGraphicFramePr>
          <p:nvPr/>
        </p:nvGraphicFramePr>
        <p:xfrm>
          <a:off x="3297238" y="3359150"/>
          <a:ext cx="7556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94" name="公式" r:id="rId9" imgW="774065" imgH="292100" progId="Equation.3">
                  <p:embed/>
                </p:oleObj>
              </mc:Choice>
              <mc:Fallback>
                <p:oleObj name="公式" r:id="rId9" imgW="774065" imgH="29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3359150"/>
                        <a:ext cx="75565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08" name="Oval 64"/>
          <p:cNvSpPr>
            <a:spLocks noChangeArrowheads="1"/>
          </p:cNvSpPr>
          <p:nvPr/>
        </p:nvSpPr>
        <p:spPr bwMode="auto">
          <a:xfrm>
            <a:off x="1268413" y="1938338"/>
            <a:ext cx="838200" cy="8382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409" name="Oval 65"/>
          <p:cNvSpPr>
            <a:spLocks noChangeArrowheads="1"/>
          </p:cNvSpPr>
          <p:nvPr/>
        </p:nvSpPr>
        <p:spPr bwMode="auto">
          <a:xfrm>
            <a:off x="506413" y="1252538"/>
            <a:ext cx="2286000" cy="2286000"/>
          </a:xfrm>
          <a:prstGeom prst="ellipse">
            <a:avLst/>
          </a:prstGeom>
          <a:noFill/>
          <a:ln w="28575">
            <a:solidFill>
              <a:srgbClr val="9933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7411" name="Object 7"/>
          <p:cNvGraphicFramePr>
            <a:graphicFrameLocks noChangeAspect="1"/>
          </p:cNvGraphicFramePr>
          <p:nvPr/>
        </p:nvGraphicFramePr>
        <p:xfrm>
          <a:off x="4945063" y="3681413"/>
          <a:ext cx="12446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95" name="公式" r:id="rId11" imgW="1243965" imgH="495300" progId="Equation.3">
                  <p:embed/>
                </p:oleObj>
              </mc:Choice>
              <mc:Fallback>
                <p:oleObj name="公式" r:id="rId11" imgW="1243965" imgH="495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063" y="3681413"/>
                        <a:ext cx="124460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12" name="AutoShape 68"/>
          <p:cNvSpPr/>
          <p:nvPr/>
        </p:nvSpPr>
        <p:spPr bwMode="auto">
          <a:xfrm>
            <a:off x="7021513" y="3352800"/>
            <a:ext cx="228600" cy="685800"/>
          </a:xfrm>
          <a:prstGeom prst="rightBrace">
            <a:avLst>
              <a:gd name="adj1" fmla="val 25000"/>
              <a:gd name="adj2" fmla="val 50000"/>
            </a:avLst>
          </a:prstGeom>
          <a:noFill/>
          <a:ln w="38100">
            <a:solidFill>
              <a:srgbClr val="FF006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7413" name="Object 8"/>
          <p:cNvGraphicFramePr>
            <a:graphicFrameLocks noChangeAspect="1"/>
          </p:cNvGraphicFramePr>
          <p:nvPr/>
        </p:nvGraphicFramePr>
        <p:xfrm>
          <a:off x="7258050" y="3228975"/>
          <a:ext cx="17637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96" name="公式" r:id="rId13" imgW="774065" imgH="381000" progId="Equation.3">
                  <p:embed/>
                </p:oleObj>
              </mc:Choice>
              <mc:Fallback>
                <p:oleObj name="公式" r:id="rId13" imgW="774065" imgH="381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8050" y="3228975"/>
                        <a:ext cx="17637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15" name="Object 9"/>
          <p:cNvGraphicFramePr>
            <a:graphicFrameLocks noChangeAspect="1"/>
          </p:cNvGraphicFramePr>
          <p:nvPr/>
        </p:nvGraphicFramePr>
        <p:xfrm>
          <a:off x="866775" y="4137025"/>
          <a:ext cx="9525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97" name="公式" r:id="rId15" imgW="951865" imgH="812165" progId="Equation.3">
                  <p:embed/>
                </p:oleObj>
              </mc:Choice>
              <mc:Fallback>
                <p:oleObj name="公式" r:id="rId15" imgW="951865" imgH="81216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4137025"/>
                        <a:ext cx="9525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16" name="AutoShape 72"/>
          <p:cNvSpPr/>
          <p:nvPr/>
        </p:nvSpPr>
        <p:spPr bwMode="auto">
          <a:xfrm>
            <a:off x="1931988" y="4202113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38100">
            <a:solidFill>
              <a:srgbClr val="FF006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417" name="Text Box 73"/>
          <p:cNvSpPr txBox="1">
            <a:spLocks noChangeArrowheads="1"/>
          </p:cNvSpPr>
          <p:nvPr/>
        </p:nvSpPr>
        <p:spPr bwMode="auto">
          <a:xfrm>
            <a:off x="2314575" y="3970338"/>
            <a:ext cx="125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&lt;</a:t>
            </a:r>
            <a:r>
              <a:rPr lang="en-US" altLang="zh-CN" sz="2800" b="1" i="1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endParaRPr lang="en-US" altLang="zh-CN" sz="2800" b="1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7418" name="Object 10"/>
          <p:cNvGraphicFramePr>
            <a:graphicFrameLocks noChangeAspect="1"/>
          </p:cNvGraphicFramePr>
          <p:nvPr/>
        </p:nvGraphicFramePr>
        <p:xfrm>
          <a:off x="2306638" y="4568825"/>
          <a:ext cx="787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98" name="公式" r:id="rId17" imgW="787400" imgH="292100" progId="Equation.3">
                  <p:embed/>
                </p:oleObj>
              </mc:Choice>
              <mc:Fallback>
                <p:oleObj name="公式" r:id="rId17" imgW="787400" imgH="292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4568825"/>
                        <a:ext cx="7874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19" name="Object 11"/>
          <p:cNvGraphicFramePr>
            <a:graphicFrameLocks noChangeAspect="1"/>
          </p:cNvGraphicFramePr>
          <p:nvPr/>
        </p:nvGraphicFramePr>
        <p:xfrm>
          <a:off x="3278188" y="4119563"/>
          <a:ext cx="823912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99" name="公式" r:id="rId19" imgW="824865" imgH="304800" progId="Equation.3">
                  <p:embed/>
                </p:oleObj>
              </mc:Choice>
              <mc:Fallback>
                <p:oleObj name="公式" r:id="rId19" imgW="824865" imgH="304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188" y="4119563"/>
                        <a:ext cx="823912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20" name="Object 12"/>
          <p:cNvGraphicFramePr>
            <a:graphicFrameLocks noChangeAspect="1"/>
          </p:cNvGraphicFramePr>
          <p:nvPr/>
        </p:nvGraphicFramePr>
        <p:xfrm>
          <a:off x="3206750" y="4275138"/>
          <a:ext cx="2376488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00" name="公式" r:id="rId21" imgW="1028700" imgH="419100" progId="Equation.3">
                  <p:embed/>
                </p:oleObj>
              </mc:Choice>
              <mc:Fallback>
                <p:oleObj name="公式" r:id="rId21" imgW="1028700" imgH="419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4275138"/>
                        <a:ext cx="2376488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21" name="Object 13"/>
          <p:cNvGraphicFramePr>
            <a:graphicFrameLocks noChangeAspect="1"/>
          </p:cNvGraphicFramePr>
          <p:nvPr/>
        </p:nvGraphicFramePr>
        <p:xfrm>
          <a:off x="831850" y="5368925"/>
          <a:ext cx="1905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01" name="Equation" r:id="rId23" imgW="825500" imgH="330200" progId="Equation.3">
                  <p:embed/>
                </p:oleObj>
              </mc:Choice>
              <mc:Fallback>
                <p:oleObj name="Equation" r:id="rId23" imgW="825500" imgH="330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5368925"/>
                        <a:ext cx="1905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22" name="AutoShape 78"/>
          <p:cNvSpPr/>
          <p:nvPr/>
        </p:nvSpPr>
        <p:spPr bwMode="auto">
          <a:xfrm>
            <a:off x="3117850" y="5478463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38100">
            <a:solidFill>
              <a:srgbClr val="FF006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423" name="Text Box 79"/>
          <p:cNvSpPr txBox="1">
            <a:spLocks noChangeArrowheads="1"/>
          </p:cNvSpPr>
          <p:nvPr/>
        </p:nvSpPr>
        <p:spPr bwMode="auto">
          <a:xfrm>
            <a:off x="3471863" y="5249863"/>
            <a:ext cx="1285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r&lt;R</a:t>
            </a:r>
            <a:endParaRPr lang="en-US" altLang="zh-CN" sz="2800" b="1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7424" name="Object 14"/>
          <p:cNvGraphicFramePr>
            <a:graphicFrameLocks noChangeAspect="1"/>
          </p:cNvGraphicFramePr>
          <p:nvPr/>
        </p:nvGraphicFramePr>
        <p:xfrm>
          <a:off x="3554413" y="6018213"/>
          <a:ext cx="782637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02" name="公式" r:id="rId25" imgW="774065" imgH="292100" progId="Equation.3">
                  <p:embed/>
                </p:oleObj>
              </mc:Choice>
              <mc:Fallback>
                <p:oleObj name="公式" r:id="rId25" imgW="774065" imgH="292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4413" y="6018213"/>
                        <a:ext cx="782637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25" name="Object 15"/>
          <p:cNvGraphicFramePr>
            <a:graphicFrameLocks noChangeAspect="1"/>
          </p:cNvGraphicFramePr>
          <p:nvPr/>
        </p:nvGraphicFramePr>
        <p:xfrm>
          <a:off x="4337050" y="5181600"/>
          <a:ext cx="25908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03" name="Equation" r:id="rId26" imgW="1180465" imgH="330200" progId="Equation.3">
                  <p:embed/>
                </p:oleObj>
              </mc:Choice>
              <mc:Fallback>
                <p:oleObj name="Equation" r:id="rId26" imgW="1180465" imgH="330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050" y="5181600"/>
                        <a:ext cx="25908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26" name="Line 82"/>
          <p:cNvSpPr>
            <a:spLocks noChangeShapeType="1"/>
          </p:cNvSpPr>
          <p:nvPr/>
        </p:nvSpPr>
        <p:spPr bwMode="auto">
          <a:xfrm flipH="1" flipV="1">
            <a:off x="5035550" y="5368925"/>
            <a:ext cx="457200" cy="457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27" name="Text Box 83"/>
          <p:cNvSpPr txBox="1">
            <a:spLocks noChangeArrowheads="1"/>
          </p:cNvSpPr>
          <p:nvPr/>
        </p:nvSpPr>
        <p:spPr bwMode="auto">
          <a:xfrm>
            <a:off x="4794250" y="5064125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lang="en-US" altLang="zh-CN" sz="2800" b="1">
              <a:solidFill>
                <a:srgbClr val="333333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7428" name="Object 16"/>
          <p:cNvGraphicFramePr>
            <a:graphicFrameLocks noChangeAspect="1"/>
          </p:cNvGraphicFramePr>
          <p:nvPr/>
        </p:nvGraphicFramePr>
        <p:xfrm>
          <a:off x="6889750" y="5094288"/>
          <a:ext cx="149860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04" name="公式" r:id="rId28" imgW="1497965" imgH="901065" progId="Equation.3">
                  <p:embed/>
                </p:oleObj>
              </mc:Choice>
              <mc:Fallback>
                <p:oleObj name="公式" r:id="rId28" imgW="1497965" imgH="90106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5094288"/>
                        <a:ext cx="149860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29" name="Object 17"/>
          <p:cNvGraphicFramePr>
            <a:graphicFrameLocks noChangeAspect="1"/>
          </p:cNvGraphicFramePr>
          <p:nvPr/>
        </p:nvGraphicFramePr>
        <p:xfrm>
          <a:off x="4883150" y="5732463"/>
          <a:ext cx="182880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05" name="Equation" r:id="rId30" imgW="824865" imgH="444500" progId="Equation.3">
                  <p:embed/>
                </p:oleObj>
              </mc:Choice>
              <mc:Fallback>
                <p:oleObj name="Equation" r:id="rId30" imgW="824865" imgH="4445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150" y="5732463"/>
                        <a:ext cx="1828800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30" name="Object 18"/>
          <p:cNvGraphicFramePr>
            <a:graphicFrameLocks noChangeAspect="1"/>
          </p:cNvGraphicFramePr>
          <p:nvPr/>
        </p:nvGraphicFramePr>
        <p:xfrm>
          <a:off x="5813425" y="4246563"/>
          <a:ext cx="16129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06" name="公式" r:id="rId32" imgW="1612900" imgH="901700" progId="Equation.3">
                  <p:embed/>
                </p:oleObj>
              </mc:Choice>
              <mc:Fallback>
                <p:oleObj name="公式" r:id="rId32" imgW="1612900" imgH="9017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425" y="4246563"/>
                        <a:ext cx="161290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 bwMode="auto">
          <a:xfrm>
            <a:off x="4362450" y="3208338"/>
            <a:ext cx="2697163" cy="674687"/>
            <a:chOff x="4424363" y="3208338"/>
            <a:chExt cx="2697162" cy="674687"/>
          </a:xfrm>
        </p:grpSpPr>
        <p:graphicFrame>
          <p:nvGraphicFramePr>
            <p:cNvPr id="49191" name="Object 6"/>
            <p:cNvGraphicFramePr>
              <a:graphicFrameLocks noChangeAspect="1"/>
            </p:cNvGraphicFramePr>
            <p:nvPr/>
          </p:nvGraphicFramePr>
          <p:xfrm>
            <a:off x="4424363" y="3208338"/>
            <a:ext cx="2697162" cy="674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07" name="Equation" r:id="rId34" imgW="1167765" imgH="292100" progId="Equation.DSMT4">
                    <p:embed/>
                  </p:oleObj>
                </mc:Choice>
                <mc:Fallback>
                  <p:oleObj name="Equation" r:id="rId34" imgW="1167765" imgH="2921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4363" y="3208338"/>
                          <a:ext cx="2697162" cy="674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92" name="Oval 40"/>
            <p:cNvSpPr>
              <a:spLocks noChangeArrowheads="1"/>
            </p:cNvSpPr>
            <p:nvPr/>
          </p:nvSpPr>
          <p:spPr bwMode="auto">
            <a:xfrm>
              <a:off x="4474028" y="3425534"/>
              <a:ext cx="195943" cy="214604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333333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 bwMode="auto">
          <a:xfrm>
            <a:off x="4364038" y="2679700"/>
            <a:ext cx="2133600" cy="638175"/>
            <a:chOff x="4364038" y="2679700"/>
            <a:chExt cx="2133600" cy="638175"/>
          </a:xfrm>
        </p:grpSpPr>
        <p:graphicFrame>
          <p:nvGraphicFramePr>
            <p:cNvPr id="49189" name="Object 2"/>
            <p:cNvGraphicFramePr>
              <a:graphicFrameLocks noChangeAspect="1"/>
            </p:cNvGraphicFramePr>
            <p:nvPr/>
          </p:nvGraphicFramePr>
          <p:xfrm>
            <a:off x="4364038" y="2679700"/>
            <a:ext cx="2133600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08" name="Equation" r:id="rId36" imgW="977265" imgH="292100" progId="Equation.DSMT4">
                    <p:embed/>
                  </p:oleObj>
                </mc:Choice>
                <mc:Fallback>
                  <p:oleObj name="Equation" r:id="rId36" imgW="977265" imgH="2921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4038" y="2679700"/>
                          <a:ext cx="2133600" cy="638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90" name="Oval 40"/>
            <p:cNvSpPr>
              <a:spLocks noChangeArrowheads="1"/>
            </p:cNvSpPr>
            <p:nvPr/>
          </p:nvSpPr>
          <p:spPr bwMode="auto">
            <a:xfrm>
              <a:off x="4399870" y="2915947"/>
              <a:ext cx="195943" cy="214604"/>
            </a:xfrm>
            <a:prstGeom prst="ellipse">
              <a:avLst/>
            </a:prstGeom>
            <a:noFill/>
            <a:ln w="2857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333333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5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75"/>
                                        <p:tgtEl>
                                          <p:spTgt spid="5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75"/>
                                        <p:tgtEl>
                                          <p:spTgt spid="5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75"/>
                                        <p:tgtEl>
                                          <p:spTgt spid="5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" fill="hold"/>
                                        <p:tgtEl>
                                          <p:spTgt spid="57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" fill="hold"/>
                                        <p:tgtEl>
                                          <p:spTgt spid="57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" fill="hold"/>
                                        <p:tgtEl>
                                          <p:spTgt spid="57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" fill="hold"/>
                                        <p:tgtEl>
                                          <p:spTgt spid="57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"/>
                            </p:stCondLst>
                            <p:childTnLst>
                              <p:par>
                                <p:cTn id="4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5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5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7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7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500"/>
                                        <p:tgtEl>
                                          <p:spTgt spid="5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5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5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7" dur="500"/>
                                        <p:tgtEl>
                                          <p:spTgt spid="5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1" dur="500"/>
                                        <p:tgtEl>
                                          <p:spTgt spid="5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6" dur="500"/>
                                        <p:tgtEl>
                                          <p:spTgt spid="5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8" dur="500"/>
                                        <p:tgtEl>
                                          <p:spTgt spid="5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2" dur="500"/>
                                        <p:tgtEl>
                                          <p:spTgt spid="5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7" dur="500"/>
                                        <p:tgtEl>
                                          <p:spTgt spid="5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1" dur="500"/>
                                        <p:tgtEl>
                                          <p:spTgt spid="5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7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7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7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7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7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6" dur="500"/>
                                        <p:tgtEl>
                                          <p:spTgt spid="5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5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4" dur="500"/>
                                        <p:tgtEl>
                                          <p:spTgt spid="5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7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7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57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57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57399" grpId="0" autoUpdateAnimBg="0"/>
      <p:bldP spid="57400" grpId="0" autoUpdateAnimBg="0"/>
      <p:bldP spid="57401" grpId="0" autoUpdateAnimBg="0"/>
      <p:bldP spid="57402" grpId="0" autoUpdateAnimBg="0"/>
      <p:bldP spid="57403" grpId="0" autoUpdateAnimBg="0"/>
      <p:bldP spid="57408" grpId="0" animBg="1"/>
      <p:bldP spid="57409" grpId="0" animBg="1"/>
      <p:bldP spid="57412" grpId="0" animBg="1"/>
      <p:bldP spid="57416" grpId="0" animBg="1"/>
      <p:bldP spid="57417" grpId="0" autoUpdateAnimBg="0"/>
      <p:bldP spid="57422" grpId="0" animBg="1"/>
      <p:bldP spid="57423" grpId="0" autoUpdateAnimBg="0"/>
      <p:bldP spid="57426" grpId="0" animBg="1"/>
      <p:bldP spid="5742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83DEE4EF-772E-4A90-94DA-34772EE28EB8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4987925" y="120650"/>
          <a:ext cx="2592388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6" name="公式" r:id="rId1" imgW="1129665" imgH="431800" progId="Equation.3">
                  <p:embed/>
                </p:oleObj>
              </mc:Choice>
              <mc:Fallback>
                <p:oleObj name="公式" r:id="rId1" imgW="1129665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925" y="120650"/>
                        <a:ext cx="2592388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2943225" y="2057400"/>
            <a:ext cx="6200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sz="2800" b="1" i="1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zh-CN" altLang="en-US" sz="2800" b="1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不同，各点极化程度不同</a:t>
            </a:r>
            <a:endParaRPr lang="zh-CN" altLang="en-US" sz="2800" b="1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635000" y="6272213"/>
            <a:ext cx="3581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 flipV="1">
            <a:off x="1397000" y="3529013"/>
            <a:ext cx="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>
            <a:off x="2235200" y="2690813"/>
            <a:ext cx="0" cy="35814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>
            <a:off x="1384300" y="6272213"/>
            <a:ext cx="838200" cy="0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9"/>
          <p:cNvGrpSpPr/>
          <p:nvPr/>
        </p:nvGrpSpPr>
        <p:grpSpPr bwMode="auto">
          <a:xfrm>
            <a:off x="1397000" y="4976813"/>
            <a:ext cx="2667000" cy="1219200"/>
            <a:chOff x="3024" y="2976"/>
            <a:chExt cx="1728" cy="864"/>
          </a:xfrm>
        </p:grpSpPr>
        <p:sp>
          <p:nvSpPr>
            <p:cNvPr id="51317" name="Freeform 10"/>
            <p:cNvSpPr/>
            <p:nvPr/>
          </p:nvSpPr>
          <p:spPr bwMode="auto">
            <a:xfrm>
              <a:off x="3552" y="2976"/>
              <a:ext cx="1200" cy="864"/>
            </a:xfrm>
            <a:custGeom>
              <a:avLst/>
              <a:gdLst>
                <a:gd name="T0" fmla="*/ 0 w 1200"/>
                <a:gd name="T1" fmla="*/ 0 h 864"/>
                <a:gd name="T2" fmla="*/ 96 w 1200"/>
                <a:gd name="T3" fmla="*/ 144 h 864"/>
                <a:gd name="T4" fmla="*/ 384 w 1200"/>
                <a:gd name="T5" fmla="*/ 432 h 864"/>
                <a:gd name="T6" fmla="*/ 672 w 1200"/>
                <a:gd name="T7" fmla="*/ 624 h 864"/>
                <a:gd name="T8" fmla="*/ 1200 w 1200"/>
                <a:gd name="T9" fmla="*/ 864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864"/>
                <a:gd name="T17" fmla="*/ 1200 w 1200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864">
                  <a:moveTo>
                    <a:pt x="0" y="0"/>
                  </a:moveTo>
                  <a:cubicBezTo>
                    <a:pt x="16" y="36"/>
                    <a:pt x="32" y="72"/>
                    <a:pt x="96" y="144"/>
                  </a:cubicBezTo>
                  <a:cubicBezTo>
                    <a:pt x="160" y="216"/>
                    <a:pt x="288" y="352"/>
                    <a:pt x="384" y="432"/>
                  </a:cubicBezTo>
                  <a:cubicBezTo>
                    <a:pt x="480" y="512"/>
                    <a:pt x="536" y="552"/>
                    <a:pt x="672" y="624"/>
                  </a:cubicBezTo>
                  <a:cubicBezTo>
                    <a:pt x="808" y="696"/>
                    <a:pt x="1004" y="780"/>
                    <a:pt x="1200" y="864"/>
                  </a:cubicBezTo>
                </a:path>
              </a:pathLst>
            </a:custGeom>
            <a:noFill/>
            <a:ln w="57150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8" name="Line 11"/>
            <p:cNvSpPr>
              <a:spLocks noChangeShapeType="1"/>
            </p:cNvSpPr>
            <p:nvPr/>
          </p:nvSpPr>
          <p:spPr bwMode="auto">
            <a:xfrm flipH="1">
              <a:off x="3024" y="2976"/>
              <a:ext cx="528" cy="0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9404" name="Freeform 12"/>
          <p:cNvSpPr/>
          <p:nvPr/>
        </p:nvSpPr>
        <p:spPr bwMode="auto">
          <a:xfrm>
            <a:off x="2235200" y="3833813"/>
            <a:ext cx="1828800" cy="2133600"/>
          </a:xfrm>
          <a:custGeom>
            <a:avLst/>
            <a:gdLst>
              <a:gd name="T0" fmla="*/ 0 w 1152"/>
              <a:gd name="T1" fmla="*/ 0 h 1488"/>
              <a:gd name="T2" fmla="*/ 2147483646 w 1152"/>
              <a:gd name="T3" fmla="*/ 2147483646 h 1488"/>
              <a:gd name="T4" fmla="*/ 2147483646 w 1152"/>
              <a:gd name="T5" fmla="*/ 2147483646 h 1488"/>
              <a:gd name="T6" fmla="*/ 2147483646 w 1152"/>
              <a:gd name="T7" fmla="*/ 2147483646 h 1488"/>
              <a:gd name="T8" fmla="*/ 2147483646 w 1152"/>
              <a:gd name="T9" fmla="*/ 2147483646 h 14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1488"/>
              <a:gd name="T17" fmla="*/ 1152 w 1152"/>
              <a:gd name="T18" fmla="*/ 1488 h 14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1488">
                <a:moveTo>
                  <a:pt x="0" y="0"/>
                </a:moveTo>
                <a:cubicBezTo>
                  <a:pt x="36" y="204"/>
                  <a:pt x="72" y="408"/>
                  <a:pt x="144" y="576"/>
                </a:cubicBezTo>
                <a:cubicBezTo>
                  <a:pt x="216" y="744"/>
                  <a:pt x="320" y="888"/>
                  <a:pt x="432" y="1008"/>
                </a:cubicBezTo>
                <a:cubicBezTo>
                  <a:pt x="544" y="1128"/>
                  <a:pt x="696" y="1216"/>
                  <a:pt x="816" y="1296"/>
                </a:cubicBezTo>
                <a:cubicBezTo>
                  <a:pt x="936" y="1376"/>
                  <a:pt x="1044" y="1432"/>
                  <a:pt x="1152" y="1488"/>
                </a:cubicBezTo>
              </a:path>
            </a:pathLst>
          </a:custGeom>
          <a:noFill/>
          <a:ln w="57150">
            <a:solidFill>
              <a:srgbClr val="0066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>
            <a:off x="1397000" y="6348413"/>
            <a:ext cx="8382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6" name="Freeform 14"/>
          <p:cNvSpPr/>
          <p:nvPr/>
        </p:nvSpPr>
        <p:spPr bwMode="auto">
          <a:xfrm>
            <a:off x="2247900" y="4443413"/>
            <a:ext cx="1676400" cy="1752600"/>
          </a:xfrm>
          <a:custGeom>
            <a:avLst/>
            <a:gdLst>
              <a:gd name="T0" fmla="*/ 0 w 1152"/>
              <a:gd name="T1" fmla="*/ 0 h 1488"/>
              <a:gd name="T2" fmla="*/ 2147483646 w 1152"/>
              <a:gd name="T3" fmla="*/ 2147483646 h 1488"/>
              <a:gd name="T4" fmla="*/ 2147483646 w 1152"/>
              <a:gd name="T5" fmla="*/ 2147483646 h 1488"/>
              <a:gd name="T6" fmla="*/ 2147483646 w 1152"/>
              <a:gd name="T7" fmla="*/ 2147483646 h 1488"/>
              <a:gd name="T8" fmla="*/ 2147483646 w 1152"/>
              <a:gd name="T9" fmla="*/ 2147483646 h 14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1488"/>
              <a:gd name="T17" fmla="*/ 1152 w 1152"/>
              <a:gd name="T18" fmla="*/ 1488 h 14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1488">
                <a:moveTo>
                  <a:pt x="0" y="0"/>
                </a:moveTo>
                <a:cubicBezTo>
                  <a:pt x="36" y="204"/>
                  <a:pt x="72" y="408"/>
                  <a:pt x="144" y="576"/>
                </a:cubicBezTo>
                <a:cubicBezTo>
                  <a:pt x="216" y="744"/>
                  <a:pt x="320" y="888"/>
                  <a:pt x="432" y="1008"/>
                </a:cubicBezTo>
                <a:cubicBezTo>
                  <a:pt x="544" y="1128"/>
                  <a:pt x="696" y="1216"/>
                  <a:pt x="816" y="1296"/>
                </a:cubicBezTo>
                <a:cubicBezTo>
                  <a:pt x="936" y="1376"/>
                  <a:pt x="1044" y="1432"/>
                  <a:pt x="1152" y="1488"/>
                </a:cubicBezTo>
              </a:path>
            </a:pathLst>
          </a:custGeom>
          <a:noFill/>
          <a:ln w="5715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7" name="Line 15"/>
          <p:cNvSpPr>
            <a:spLocks noChangeShapeType="1"/>
          </p:cNvSpPr>
          <p:nvPr/>
        </p:nvSpPr>
        <p:spPr bwMode="auto">
          <a:xfrm>
            <a:off x="1397000" y="3833813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>
            <a:off x="1384300" y="4443413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9409" name="Object 4"/>
          <p:cNvGraphicFramePr>
            <a:graphicFrameLocks noChangeAspect="1"/>
          </p:cNvGraphicFramePr>
          <p:nvPr/>
        </p:nvGraphicFramePr>
        <p:xfrm>
          <a:off x="952500" y="3675063"/>
          <a:ext cx="4302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7" name="公式" r:id="rId3" imgW="431800" imgH="419100" progId="Equation.3">
                  <p:embed/>
                </p:oleObj>
              </mc:Choice>
              <mc:Fallback>
                <p:oleObj name="公式" r:id="rId3" imgW="4318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3675063"/>
                        <a:ext cx="4302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0" name="Object 5"/>
          <p:cNvGraphicFramePr>
            <a:graphicFrameLocks noChangeAspect="1"/>
          </p:cNvGraphicFramePr>
          <p:nvPr/>
        </p:nvGraphicFramePr>
        <p:xfrm>
          <a:off x="946150" y="4208463"/>
          <a:ext cx="4302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8" name="公式" r:id="rId5" imgW="431800" imgH="419100" progId="Equation.3">
                  <p:embed/>
                </p:oleObj>
              </mc:Choice>
              <mc:Fallback>
                <p:oleObj name="公式" r:id="rId5" imgW="4318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4208463"/>
                        <a:ext cx="4302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3757613" y="6196013"/>
            <a:ext cx="323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333333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endParaRPr lang="en-US" altLang="zh-CN" sz="2800" b="1">
              <a:solidFill>
                <a:srgbClr val="333333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1812925" y="6262688"/>
            <a:ext cx="423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333333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endParaRPr lang="en-US" altLang="zh-CN" sz="2800" b="1">
              <a:solidFill>
                <a:srgbClr val="333333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844550" y="4672013"/>
            <a:ext cx="596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333333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2800" b="1" i="1" baseline="-25000">
                <a:solidFill>
                  <a:srgbClr val="333333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endParaRPr lang="en-US" altLang="zh-CN" sz="2800" b="1">
              <a:solidFill>
                <a:srgbClr val="333333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9414" name="Text Box 22"/>
          <p:cNvSpPr txBox="1">
            <a:spLocks noChangeArrowheads="1"/>
          </p:cNvSpPr>
          <p:nvPr/>
        </p:nvSpPr>
        <p:spPr bwMode="auto">
          <a:xfrm>
            <a:off x="1035050" y="6186488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333333"/>
                </a:solidFill>
                <a:ea typeface="楷体_GB2312" pitchFamily="49" charset="-122"/>
              </a:rPr>
              <a:t>o</a:t>
            </a:r>
            <a:endParaRPr kumimoji="0" lang="en-US" altLang="zh-CN" sz="2800">
              <a:solidFill>
                <a:srgbClr val="333333"/>
              </a:solidFill>
              <a:ea typeface="楷体_GB2312" pitchFamily="49" charset="-122"/>
            </a:endParaRPr>
          </a:p>
        </p:txBody>
      </p:sp>
      <p:sp>
        <p:nvSpPr>
          <p:cNvPr id="59415" name="Text Box 23"/>
          <p:cNvSpPr txBox="1">
            <a:spLocks noChangeArrowheads="1"/>
          </p:cNvSpPr>
          <p:nvPr/>
        </p:nvSpPr>
        <p:spPr bwMode="auto">
          <a:xfrm>
            <a:off x="1752600" y="990600"/>
            <a:ext cx="2590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楷体_GB2312" pitchFamily="49" charset="-122"/>
              </a:rPr>
              <a:t>结论：</a:t>
            </a:r>
            <a:endParaRPr lang="zh-CN" altLang="en-US" sz="2800" b="1">
              <a:solidFill>
                <a:srgbClr val="333333"/>
              </a:solidFill>
              <a:latin typeface="Times New Roman" panose="02020603050405020304"/>
              <a:ea typeface="楷体_GB2312" pitchFamily="49" charset="-122"/>
            </a:endParaRPr>
          </a:p>
        </p:txBody>
      </p:sp>
      <p:sp>
        <p:nvSpPr>
          <p:cNvPr id="59416" name="Text Box 24"/>
          <p:cNvSpPr txBox="1">
            <a:spLocks noChangeArrowheads="1"/>
          </p:cNvSpPr>
          <p:nvPr/>
        </p:nvSpPr>
        <p:spPr bwMode="auto">
          <a:xfrm>
            <a:off x="2919413" y="1189038"/>
            <a:ext cx="1103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333333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333333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333333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zh-CN" altLang="en-US" sz="2800" b="1">
              <a:solidFill>
                <a:srgbClr val="333333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9417" name="Object 6"/>
          <p:cNvGraphicFramePr>
            <a:graphicFrameLocks noChangeAspect="1"/>
          </p:cNvGraphicFramePr>
          <p:nvPr/>
        </p:nvGraphicFramePr>
        <p:xfrm>
          <a:off x="3821113" y="989013"/>
          <a:ext cx="3455987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9" name="公式" r:id="rId7" imgW="1498600" imgH="419100" progId="Equation.3">
                  <p:embed/>
                </p:oleObj>
              </mc:Choice>
              <mc:Fallback>
                <p:oleObj name="公式" r:id="rId7" imgW="14986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113" y="989013"/>
                        <a:ext cx="3455987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8" name="Object 7"/>
          <p:cNvGraphicFramePr>
            <a:graphicFrameLocks noChangeAspect="1"/>
          </p:cNvGraphicFramePr>
          <p:nvPr/>
        </p:nvGraphicFramePr>
        <p:xfrm>
          <a:off x="7372350" y="1143000"/>
          <a:ext cx="136525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0" name="公式" r:id="rId9" imgW="596900" imgH="355600" progId="Equation.3">
                  <p:embed/>
                </p:oleObj>
              </mc:Choice>
              <mc:Fallback>
                <p:oleObj name="公式" r:id="rId9" imgW="596900" imgH="355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2350" y="1143000"/>
                        <a:ext cx="136525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9" name="Text Box 27"/>
          <p:cNvSpPr txBox="1">
            <a:spLocks noChangeArrowheads="1"/>
          </p:cNvSpPr>
          <p:nvPr/>
        </p:nvSpPr>
        <p:spPr bwMode="auto">
          <a:xfrm>
            <a:off x="2895600" y="2611438"/>
            <a:ext cx="662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球面处的介质油面上出现了束缚电荷</a:t>
            </a:r>
            <a:r>
              <a:rPr lang="en-US" altLang="zh-CN" sz="2800" b="1" i="1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q'</a:t>
            </a:r>
            <a:endParaRPr lang="en-US" altLang="zh-CN" sz="2800" b="1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" name="Group 28"/>
          <p:cNvGrpSpPr/>
          <p:nvPr/>
        </p:nvGrpSpPr>
        <p:grpSpPr bwMode="auto">
          <a:xfrm>
            <a:off x="123825" y="1776413"/>
            <a:ext cx="2708275" cy="1905000"/>
            <a:chOff x="768" y="2496"/>
            <a:chExt cx="1706" cy="1200"/>
          </a:xfrm>
        </p:grpSpPr>
        <p:sp>
          <p:nvSpPr>
            <p:cNvPr id="51271" name="Line 29"/>
            <p:cNvSpPr>
              <a:spLocks noChangeShapeType="1"/>
            </p:cNvSpPr>
            <p:nvPr/>
          </p:nvSpPr>
          <p:spPr bwMode="auto">
            <a:xfrm flipV="1">
              <a:off x="768" y="2496"/>
              <a:ext cx="13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72" name="Line 30"/>
            <p:cNvSpPr>
              <a:spLocks noChangeShapeType="1"/>
            </p:cNvSpPr>
            <p:nvPr/>
          </p:nvSpPr>
          <p:spPr bwMode="auto">
            <a:xfrm flipV="1">
              <a:off x="1030" y="2496"/>
              <a:ext cx="13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73" name="Line 31"/>
            <p:cNvSpPr>
              <a:spLocks noChangeShapeType="1"/>
            </p:cNvSpPr>
            <p:nvPr/>
          </p:nvSpPr>
          <p:spPr bwMode="auto">
            <a:xfrm flipV="1">
              <a:off x="1293" y="2496"/>
              <a:ext cx="13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74" name="Line 32"/>
            <p:cNvSpPr>
              <a:spLocks noChangeShapeType="1"/>
            </p:cNvSpPr>
            <p:nvPr/>
          </p:nvSpPr>
          <p:spPr bwMode="auto">
            <a:xfrm flipV="1">
              <a:off x="1555" y="2496"/>
              <a:ext cx="13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75" name="Line 33"/>
            <p:cNvSpPr>
              <a:spLocks noChangeShapeType="1"/>
            </p:cNvSpPr>
            <p:nvPr/>
          </p:nvSpPr>
          <p:spPr bwMode="auto">
            <a:xfrm flipV="1">
              <a:off x="1818" y="2496"/>
              <a:ext cx="13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76" name="Line 34"/>
            <p:cNvSpPr>
              <a:spLocks noChangeShapeType="1"/>
            </p:cNvSpPr>
            <p:nvPr/>
          </p:nvSpPr>
          <p:spPr bwMode="auto">
            <a:xfrm flipV="1">
              <a:off x="2080" y="2496"/>
              <a:ext cx="13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77" name="Line 35"/>
            <p:cNvSpPr>
              <a:spLocks noChangeShapeType="1"/>
            </p:cNvSpPr>
            <p:nvPr/>
          </p:nvSpPr>
          <p:spPr bwMode="auto">
            <a:xfrm flipV="1">
              <a:off x="2342" y="2496"/>
              <a:ext cx="13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78" name="Line 36"/>
            <p:cNvSpPr>
              <a:spLocks noChangeShapeType="1"/>
            </p:cNvSpPr>
            <p:nvPr/>
          </p:nvSpPr>
          <p:spPr bwMode="auto">
            <a:xfrm flipV="1">
              <a:off x="864" y="2736"/>
              <a:ext cx="136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79" name="Line 37"/>
            <p:cNvSpPr>
              <a:spLocks noChangeShapeType="1"/>
            </p:cNvSpPr>
            <p:nvPr/>
          </p:nvSpPr>
          <p:spPr bwMode="auto">
            <a:xfrm flipV="1">
              <a:off x="1138" y="2736"/>
              <a:ext cx="136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80" name="Line 38"/>
            <p:cNvSpPr>
              <a:spLocks noChangeShapeType="1"/>
            </p:cNvSpPr>
            <p:nvPr/>
          </p:nvSpPr>
          <p:spPr bwMode="auto">
            <a:xfrm flipV="1">
              <a:off x="1410" y="2736"/>
              <a:ext cx="137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81" name="Line 39"/>
            <p:cNvSpPr>
              <a:spLocks noChangeShapeType="1"/>
            </p:cNvSpPr>
            <p:nvPr/>
          </p:nvSpPr>
          <p:spPr bwMode="auto">
            <a:xfrm flipV="1">
              <a:off x="1683" y="2736"/>
              <a:ext cx="138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82" name="Line 40"/>
            <p:cNvSpPr>
              <a:spLocks noChangeShapeType="1"/>
            </p:cNvSpPr>
            <p:nvPr/>
          </p:nvSpPr>
          <p:spPr bwMode="auto">
            <a:xfrm flipV="1">
              <a:off x="1957" y="2736"/>
              <a:ext cx="136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83" name="Line 41"/>
            <p:cNvSpPr>
              <a:spLocks noChangeShapeType="1"/>
            </p:cNvSpPr>
            <p:nvPr/>
          </p:nvSpPr>
          <p:spPr bwMode="auto">
            <a:xfrm flipV="1">
              <a:off x="2230" y="2736"/>
              <a:ext cx="136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84" name="Line 42"/>
            <p:cNvSpPr>
              <a:spLocks noChangeShapeType="1"/>
            </p:cNvSpPr>
            <p:nvPr/>
          </p:nvSpPr>
          <p:spPr bwMode="auto">
            <a:xfrm flipV="1">
              <a:off x="768" y="2928"/>
              <a:ext cx="13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85" name="Line 43"/>
            <p:cNvSpPr>
              <a:spLocks noChangeShapeType="1"/>
            </p:cNvSpPr>
            <p:nvPr/>
          </p:nvSpPr>
          <p:spPr bwMode="auto">
            <a:xfrm flipV="1">
              <a:off x="1030" y="2928"/>
              <a:ext cx="13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86" name="Line 44"/>
            <p:cNvSpPr>
              <a:spLocks noChangeShapeType="1"/>
            </p:cNvSpPr>
            <p:nvPr/>
          </p:nvSpPr>
          <p:spPr bwMode="auto">
            <a:xfrm flipV="1">
              <a:off x="1293" y="2928"/>
              <a:ext cx="13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87" name="Line 45"/>
            <p:cNvSpPr>
              <a:spLocks noChangeShapeType="1"/>
            </p:cNvSpPr>
            <p:nvPr/>
          </p:nvSpPr>
          <p:spPr bwMode="auto">
            <a:xfrm flipV="1">
              <a:off x="1555" y="2928"/>
              <a:ext cx="13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88" name="Line 46"/>
            <p:cNvSpPr>
              <a:spLocks noChangeShapeType="1"/>
            </p:cNvSpPr>
            <p:nvPr/>
          </p:nvSpPr>
          <p:spPr bwMode="auto">
            <a:xfrm flipV="1">
              <a:off x="1818" y="2928"/>
              <a:ext cx="13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89" name="Line 47"/>
            <p:cNvSpPr>
              <a:spLocks noChangeShapeType="1"/>
            </p:cNvSpPr>
            <p:nvPr/>
          </p:nvSpPr>
          <p:spPr bwMode="auto">
            <a:xfrm flipV="1">
              <a:off x="2080" y="2928"/>
              <a:ext cx="13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0" name="Line 48"/>
            <p:cNvSpPr>
              <a:spLocks noChangeShapeType="1"/>
            </p:cNvSpPr>
            <p:nvPr/>
          </p:nvSpPr>
          <p:spPr bwMode="auto">
            <a:xfrm flipV="1">
              <a:off x="2342" y="2928"/>
              <a:ext cx="13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1" name="Line 49"/>
            <p:cNvSpPr>
              <a:spLocks noChangeShapeType="1"/>
            </p:cNvSpPr>
            <p:nvPr/>
          </p:nvSpPr>
          <p:spPr bwMode="auto">
            <a:xfrm flipV="1">
              <a:off x="768" y="3696"/>
              <a:ext cx="13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2" name="Line 50"/>
            <p:cNvSpPr>
              <a:spLocks noChangeShapeType="1"/>
            </p:cNvSpPr>
            <p:nvPr/>
          </p:nvSpPr>
          <p:spPr bwMode="auto">
            <a:xfrm flipV="1">
              <a:off x="1030" y="3696"/>
              <a:ext cx="13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3" name="Line 51"/>
            <p:cNvSpPr>
              <a:spLocks noChangeShapeType="1"/>
            </p:cNvSpPr>
            <p:nvPr/>
          </p:nvSpPr>
          <p:spPr bwMode="auto">
            <a:xfrm flipV="1">
              <a:off x="1293" y="3696"/>
              <a:ext cx="13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4" name="Line 52"/>
            <p:cNvSpPr>
              <a:spLocks noChangeShapeType="1"/>
            </p:cNvSpPr>
            <p:nvPr/>
          </p:nvSpPr>
          <p:spPr bwMode="auto">
            <a:xfrm flipV="1">
              <a:off x="1555" y="3696"/>
              <a:ext cx="13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5" name="Line 53"/>
            <p:cNvSpPr>
              <a:spLocks noChangeShapeType="1"/>
            </p:cNvSpPr>
            <p:nvPr/>
          </p:nvSpPr>
          <p:spPr bwMode="auto">
            <a:xfrm flipV="1">
              <a:off x="1818" y="3696"/>
              <a:ext cx="13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6" name="Line 54"/>
            <p:cNvSpPr>
              <a:spLocks noChangeShapeType="1"/>
            </p:cNvSpPr>
            <p:nvPr/>
          </p:nvSpPr>
          <p:spPr bwMode="auto">
            <a:xfrm flipV="1">
              <a:off x="2080" y="3696"/>
              <a:ext cx="13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7" name="Line 55"/>
            <p:cNvSpPr>
              <a:spLocks noChangeShapeType="1"/>
            </p:cNvSpPr>
            <p:nvPr/>
          </p:nvSpPr>
          <p:spPr bwMode="auto">
            <a:xfrm flipV="1">
              <a:off x="2342" y="3696"/>
              <a:ext cx="13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8" name="Line 56"/>
            <p:cNvSpPr>
              <a:spLocks noChangeShapeType="1"/>
            </p:cNvSpPr>
            <p:nvPr/>
          </p:nvSpPr>
          <p:spPr bwMode="auto">
            <a:xfrm flipV="1">
              <a:off x="768" y="3312"/>
              <a:ext cx="13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9" name="Line 57"/>
            <p:cNvSpPr>
              <a:spLocks noChangeShapeType="1"/>
            </p:cNvSpPr>
            <p:nvPr/>
          </p:nvSpPr>
          <p:spPr bwMode="auto">
            <a:xfrm flipV="1">
              <a:off x="1030" y="3312"/>
              <a:ext cx="13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0" name="Line 58"/>
            <p:cNvSpPr>
              <a:spLocks noChangeShapeType="1"/>
            </p:cNvSpPr>
            <p:nvPr/>
          </p:nvSpPr>
          <p:spPr bwMode="auto">
            <a:xfrm flipV="1">
              <a:off x="1293" y="3312"/>
              <a:ext cx="13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1" name="Line 59"/>
            <p:cNvSpPr>
              <a:spLocks noChangeShapeType="1"/>
            </p:cNvSpPr>
            <p:nvPr/>
          </p:nvSpPr>
          <p:spPr bwMode="auto">
            <a:xfrm flipV="1">
              <a:off x="1555" y="3312"/>
              <a:ext cx="13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2" name="Line 60"/>
            <p:cNvSpPr>
              <a:spLocks noChangeShapeType="1"/>
            </p:cNvSpPr>
            <p:nvPr/>
          </p:nvSpPr>
          <p:spPr bwMode="auto">
            <a:xfrm flipV="1">
              <a:off x="1818" y="3312"/>
              <a:ext cx="13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3" name="Line 61"/>
            <p:cNvSpPr>
              <a:spLocks noChangeShapeType="1"/>
            </p:cNvSpPr>
            <p:nvPr/>
          </p:nvSpPr>
          <p:spPr bwMode="auto">
            <a:xfrm flipV="1">
              <a:off x="2080" y="3312"/>
              <a:ext cx="131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4" name="Line 62"/>
            <p:cNvSpPr>
              <a:spLocks noChangeShapeType="1"/>
            </p:cNvSpPr>
            <p:nvPr/>
          </p:nvSpPr>
          <p:spPr bwMode="auto">
            <a:xfrm flipV="1">
              <a:off x="2342" y="3312"/>
              <a:ext cx="13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5" name="Line 63"/>
            <p:cNvSpPr>
              <a:spLocks noChangeShapeType="1"/>
            </p:cNvSpPr>
            <p:nvPr/>
          </p:nvSpPr>
          <p:spPr bwMode="auto">
            <a:xfrm flipV="1">
              <a:off x="864" y="3120"/>
              <a:ext cx="136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6" name="Line 64"/>
            <p:cNvSpPr>
              <a:spLocks noChangeShapeType="1"/>
            </p:cNvSpPr>
            <p:nvPr/>
          </p:nvSpPr>
          <p:spPr bwMode="auto">
            <a:xfrm flipV="1">
              <a:off x="1138" y="3120"/>
              <a:ext cx="136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7" name="Line 65"/>
            <p:cNvSpPr>
              <a:spLocks noChangeShapeType="1"/>
            </p:cNvSpPr>
            <p:nvPr/>
          </p:nvSpPr>
          <p:spPr bwMode="auto">
            <a:xfrm flipV="1">
              <a:off x="1410" y="3120"/>
              <a:ext cx="137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8" name="Line 66"/>
            <p:cNvSpPr>
              <a:spLocks noChangeShapeType="1"/>
            </p:cNvSpPr>
            <p:nvPr/>
          </p:nvSpPr>
          <p:spPr bwMode="auto">
            <a:xfrm flipV="1">
              <a:off x="1683" y="3120"/>
              <a:ext cx="138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9" name="Line 67"/>
            <p:cNvSpPr>
              <a:spLocks noChangeShapeType="1"/>
            </p:cNvSpPr>
            <p:nvPr/>
          </p:nvSpPr>
          <p:spPr bwMode="auto">
            <a:xfrm flipV="1">
              <a:off x="1957" y="3120"/>
              <a:ext cx="136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0" name="Line 68"/>
            <p:cNvSpPr>
              <a:spLocks noChangeShapeType="1"/>
            </p:cNvSpPr>
            <p:nvPr/>
          </p:nvSpPr>
          <p:spPr bwMode="auto">
            <a:xfrm flipV="1">
              <a:off x="2230" y="3120"/>
              <a:ext cx="136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1" name="Line 69"/>
            <p:cNvSpPr>
              <a:spLocks noChangeShapeType="1"/>
            </p:cNvSpPr>
            <p:nvPr/>
          </p:nvSpPr>
          <p:spPr bwMode="auto">
            <a:xfrm flipV="1">
              <a:off x="864" y="3504"/>
              <a:ext cx="136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2" name="Line 70"/>
            <p:cNvSpPr>
              <a:spLocks noChangeShapeType="1"/>
            </p:cNvSpPr>
            <p:nvPr/>
          </p:nvSpPr>
          <p:spPr bwMode="auto">
            <a:xfrm flipV="1">
              <a:off x="1138" y="3504"/>
              <a:ext cx="136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3" name="Line 71"/>
            <p:cNvSpPr>
              <a:spLocks noChangeShapeType="1"/>
            </p:cNvSpPr>
            <p:nvPr/>
          </p:nvSpPr>
          <p:spPr bwMode="auto">
            <a:xfrm flipV="1">
              <a:off x="1410" y="3504"/>
              <a:ext cx="137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4" name="Line 72"/>
            <p:cNvSpPr>
              <a:spLocks noChangeShapeType="1"/>
            </p:cNvSpPr>
            <p:nvPr/>
          </p:nvSpPr>
          <p:spPr bwMode="auto">
            <a:xfrm flipV="1">
              <a:off x="1683" y="3504"/>
              <a:ext cx="138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5" name="Line 73"/>
            <p:cNvSpPr>
              <a:spLocks noChangeShapeType="1"/>
            </p:cNvSpPr>
            <p:nvPr/>
          </p:nvSpPr>
          <p:spPr bwMode="auto">
            <a:xfrm flipV="1">
              <a:off x="1957" y="3504"/>
              <a:ext cx="136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6" name="Line 74"/>
            <p:cNvSpPr>
              <a:spLocks noChangeShapeType="1"/>
            </p:cNvSpPr>
            <p:nvPr/>
          </p:nvSpPr>
          <p:spPr bwMode="auto">
            <a:xfrm flipV="1">
              <a:off x="2230" y="3504"/>
              <a:ext cx="136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9467" name="Oval 75"/>
          <p:cNvSpPr>
            <a:spLocks noChangeArrowheads="1"/>
          </p:cNvSpPr>
          <p:nvPr/>
        </p:nvSpPr>
        <p:spPr bwMode="auto">
          <a:xfrm>
            <a:off x="428625" y="1776413"/>
            <a:ext cx="1981200" cy="19050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Group 76"/>
          <p:cNvGrpSpPr/>
          <p:nvPr/>
        </p:nvGrpSpPr>
        <p:grpSpPr bwMode="auto">
          <a:xfrm>
            <a:off x="581025" y="1928813"/>
            <a:ext cx="1676400" cy="1600200"/>
            <a:chOff x="366" y="1215"/>
            <a:chExt cx="1056" cy="1008"/>
          </a:xfrm>
        </p:grpSpPr>
        <p:sp>
          <p:nvSpPr>
            <p:cNvPr id="51267" name="Oval 77"/>
            <p:cNvSpPr>
              <a:spLocks noChangeArrowheads="1"/>
            </p:cNvSpPr>
            <p:nvPr/>
          </p:nvSpPr>
          <p:spPr bwMode="auto">
            <a:xfrm>
              <a:off x="366" y="1215"/>
              <a:ext cx="1056" cy="100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FF0066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68" name="Line 78"/>
            <p:cNvSpPr>
              <a:spLocks noChangeShapeType="1"/>
            </p:cNvSpPr>
            <p:nvPr/>
          </p:nvSpPr>
          <p:spPr bwMode="auto">
            <a:xfrm flipV="1">
              <a:off x="894" y="1359"/>
              <a:ext cx="384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69" name="Object 14"/>
            <p:cNvGraphicFramePr>
              <a:graphicFrameLocks noChangeAspect="1"/>
            </p:cNvGraphicFramePr>
            <p:nvPr/>
          </p:nvGraphicFramePr>
          <p:xfrm>
            <a:off x="938" y="1367"/>
            <a:ext cx="183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71" name="公式" r:id="rId11" imgW="292100" imgH="292100" progId="Equation.3">
                    <p:embed/>
                  </p:oleObj>
                </mc:Choice>
                <mc:Fallback>
                  <p:oleObj name="公式" r:id="rId11" imgW="292100" imgH="2921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8" y="1367"/>
                          <a:ext cx="183" cy="183"/>
                        </a:xfrm>
                        <a:prstGeom prst="rect">
                          <a:avLst/>
                        </a:prstGeom>
                        <a:solidFill>
                          <a:schemeClr val="hlink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70" name="Object 15"/>
            <p:cNvGraphicFramePr>
              <a:graphicFrameLocks noChangeAspect="1"/>
            </p:cNvGraphicFramePr>
            <p:nvPr/>
          </p:nvGraphicFramePr>
          <p:xfrm>
            <a:off x="710" y="1659"/>
            <a:ext cx="135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72" name="公式" r:id="rId13" imgW="215900" imgH="292100" progId="Equation.3">
                    <p:embed/>
                  </p:oleObj>
                </mc:Choice>
                <mc:Fallback>
                  <p:oleObj name="公式" r:id="rId13" imgW="215900" imgH="2921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0" y="1659"/>
                          <a:ext cx="135" cy="183"/>
                        </a:xfrm>
                        <a:prstGeom prst="rect">
                          <a:avLst/>
                        </a:prstGeom>
                        <a:solidFill>
                          <a:schemeClr val="hlink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473" name="Text Box 81"/>
          <p:cNvSpPr txBox="1">
            <a:spLocks noChangeArrowheads="1"/>
          </p:cNvSpPr>
          <p:nvPr/>
        </p:nvSpPr>
        <p:spPr bwMode="auto">
          <a:xfrm>
            <a:off x="2127250" y="2686050"/>
            <a:ext cx="30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FFFFFF"/>
                </a:solidFill>
                <a:ea typeface="楷体_GB2312" pitchFamily="49" charset="-122"/>
              </a:rPr>
              <a:t>-</a:t>
            </a:r>
            <a:endParaRPr kumimoji="0" lang="en-US" altLang="zh-CN" sz="28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59474" name="Text Box 82"/>
          <p:cNvSpPr txBox="1">
            <a:spLocks noChangeArrowheads="1"/>
          </p:cNvSpPr>
          <p:nvPr/>
        </p:nvSpPr>
        <p:spPr bwMode="auto">
          <a:xfrm>
            <a:off x="811213" y="1631950"/>
            <a:ext cx="30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FFFFFF"/>
                </a:solidFill>
                <a:ea typeface="楷体_GB2312" pitchFamily="49" charset="-122"/>
              </a:rPr>
              <a:t>-</a:t>
            </a:r>
            <a:endParaRPr kumimoji="0" lang="en-US" altLang="zh-CN" sz="28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59475" name="Text Box 83"/>
          <p:cNvSpPr txBox="1">
            <a:spLocks noChangeArrowheads="1"/>
          </p:cNvSpPr>
          <p:nvPr/>
        </p:nvSpPr>
        <p:spPr bwMode="auto">
          <a:xfrm>
            <a:off x="2106613" y="2033588"/>
            <a:ext cx="30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FFFFFF"/>
                </a:solidFill>
                <a:ea typeface="楷体_GB2312" pitchFamily="49" charset="-122"/>
              </a:rPr>
              <a:t>-</a:t>
            </a:r>
            <a:endParaRPr kumimoji="0" lang="en-US" altLang="zh-CN" sz="28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59476" name="Text Box 84"/>
          <p:cNvSpPr txBox="1">
            <a:spLocks noChangeArrowheads="1"/>
          </p:cNvSpPr>
          <p:nvPr/>
        </p:nvSpPr>
        <p:spPr bwMode="auto">
          <a:xfrm>
            <a:off x="2195513" y="2339975"/>
            <a:ext cx="30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FFFFFF"/>
                </a:solidFill>
                <a:ea typeface="楷体_GB2312" pitchFamily="49" charset="-122"/>
              </a:rPr>
              <a:t>-</a:t>
            </a:r>
            <a:endParaRPr kumimoji="0" lang="en-US" altLang="zh-CN" sz="28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59477" name="Text Box 85"/>
          <p:cNvSpPr txBox="1">
            <a:spLocks noChangeArrowheads="1"/>
          </p:cNvSpPr>
          <p:nvPr/>
        </p:nvSpPr>
        <p:spPr bwMode="auto">
          <a:xfrm>
            <a:off x="1952625" y="2947988"/>
            <a:ext cx="30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FFFFFF"/>
                </a:solidFill>
                <a:ea typeface="楷体_GB2312" pitchFamily="49" charset="-122"/>
              </a:rPr>
              <a:t>-</a:t>
            </a:r>
            <a:endParaRPr kumimoji="0" lang="en-US" altLang="zh-CN" sz="28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59478" name="Text Box 86"/>
          <p:cNvSpPr txBox="1">
            <a:spLocks noChangeArrowheads="1"/>
          </p:cNvSpPr>
          <p:nvPr/>
        </p:nvSpPr>
        <p:spPr bwMode="auto">
          <a:xfrm>
            <a:off x="809625" y="3100388"/>
            <a:ext cx="30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FFFFFF"/>
                </a:solidFill>
                <a:ea typeface="楷体_GB2312" pitchFamily="49" charset="-122"/>
              </a:rPr>
              <a:t>-</a:t>
            </a:r>
            <a:endParaRPr kumimoji="0" lang="en-US" altLang="zh-CN" sz="28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59479" name="Text Box 87"/>
          <p:cNvSpPr txBox="1">
            <a:spLocks noChangeArrowheads="1"/>
          </p:cNvSpPr>
          <p:nvPr/>
        </p:nvSpPr>
        <p:spPr bwMode="auto">
          <a:xfrm>
            <a:off x="1628775" y="1552575"/>
            <a:ext cx="30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FFFFFF"/>
                </a:solidFill>
                <a:ea typeface="楷体_GB2312" pitchFamily="49" charset="-122"/>
              </a:rPr>
              <a:t>-</a:t>
            </a:r>
            <a:endParaRPr kumimoji="0" lang="en-US" altLang="zh-CN" sz="28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59480" name="Text Box 88"/>
          <p:cNvSpPr txBox="1">
            <a:spLocks noChangeArrowheads="1"/>
          </p:cNvSpPr>
          <p:nvPr/>
        </p:nvSpPr>
        <p:spPr bwMode="auto">
          <a:xfrm>
            <a:off x="1876425" y="1728788"/>
            <a:ext cx="30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FFFFFF"/>
                </a:solidFill>
                <a:ea typeface="楷体_GB2312" pitchFamily="49" charset="-122"/>
              </a:rPr>
              <a:t>-</a:t>
            </a:r>
            <a:endParaRPr kumimoji="0" lang="en-US" altLang="zh-CN" sz="28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59481" name="Text Box 89"/>
          <p:cNvSpPr txBox="1">
            <a:spLocks noChangeArrowheads="1"/>
          </p:cNvSpPr>
          <p:nvPr/>
        </p:nvSpPr>
        <p:spPr bwMode="auto">
          <a:xfrm>
            <a:off x="1649413" y="3190875"/>
            <a:ext cx="30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FFFFFF"/>
                </a:solidFill>
                <a:ea typeface="楷体_GB2312" pitchFamily="49" charset="-122"/>
              </a:rPr>
              <a:t>-</a:t>
            </a:r>
            <a:endParaRPr kumimoji="0" lang="en-US" altLang="zh-CN" sz="28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59482" name="Text Box 90"/>
          <p:cNvSpPr txBox="1">
            <a:spLocks noChangeArrowheads="1"/>
          </p:cNvSpPr>
          <p:nvPr/>
        </p:nvSpPr>
        <p:spPr bwMode="auto">
          <a:xfrm>
            <a:off x="1244600" y="1519238"/>
            <a:ext cx="30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FFFFFF"/>
                </a:solidFill>
                <a:ea typeface="楷体_GB2312" pitchFamily="49" charset="-122"/>
              </a:rPr>
              <a:t>-</a:t>
            </a:r>
            <a:endParaRPr kumimoji="0" lang="en-US" altLang="zh-CN" sz="28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59483" name="Text Box 91"/>
          <p:cNvSpPr txBox="1">
            <a:spLocks noChangeArrowheads="1"/>
          </p:cNvSpPr>
          <p:nvPr/>
        </p:nvSpPr>
        <p:spPr bwMode="auto">
          <a:xfrm>
            <a:off x="1266825" y="3267075"/>
            <a:ext cx="30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FFFFFF"/>
                </a:solidFill>
                <a:ea typeface="楷体_GB2312" pitchFamily="49" charset="-122"/>
              </a:rPr>
              <a:t>-</a:t>
            </a:r>
            <a:endParaRPr kumimoji="0" lang="en-US" altLang="zh-CN" sz="28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59484" name="Text Box 92"/>
          <p:cNvSpPr txBox="1">
            <a:spLocks noChangeArrowheads="1"/>
          </p:cNvSpPr>
          <p:nvPr/>
        </p:nvSpPr>
        <p:spPr bwMode="auto">
          <a:xfrm>
            <a:off x="581025" y="2886075"/>
            <a:ext cx="30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FFFFFF"/>
                </a:solidFill>
                <a:ea typeface="楷体_GB2312" pitchFamily="49" charset="-122"/>
              </a:rPr>
              <a:t>-</a:t>
            </a:r>
            <a:endParaRPr kumimoji="0" lang="en-US" altLang="zh-CN" sz="28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59485" name="Text Box 93"/>
          <p:cNvSpPr txBox="1">
            <a:spLocks noChangeArrowheads="1"/>
          </p:cNvSpPr>
          <p:nvPr/>
        </p:nvSpPr>
        <p:spPr bwMode="auto">
          <a:xfrm>
            <a:off x="561975" y="1824038"/>
            <a:ext cx="30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FFFFFF"/>
                </a:solidFill>
                <a:ea typeface="楷体_GB2312" pitchFamily="49" charset="-122"/>
              </a:rPr>
              <a:t>-</a:t>
            </a:r>
            <a:endParaRPr kumimoji="0" lang="en-US" altLang="zh-CN" sz="28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59486" name="Text Box 94"/>
          <p:cNvSpPr txBox="1">
            <a:spLocks noChangeArrowheads="1"/>
          </p:cNvSpPr>
          <p:nvPr/>
        </p:nvSpPr>
        <p:spPr bwMode="auto">
          <a:xfrm>
            <a:off x="371475" y="2147888"/>
            <a:ext cx="30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FFFFFF"/>
                </a:solidFill>
                <a:ea typeface="楷体_GB2312" pitchFamily="49" charset="-122"/>
              </a:rPr>
              <a:t>-</a:t>
            </a:r>
            <a:endParaRPr kumimoji="0" lang="en-US" altLang="zh-CN" sz="28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59487" name="Text Box 95"/>
          <p:cNvSpPr txBox="1">
            <a:spLocks noChangeArrowheads="1"/>
          </p:cNvSpPr>
          <p:nvPr/>
        </p:nvSpPr>
        <p:spPr bwMode="auto">
          <a:xfrm>
            <a:off x="373063" y="2538413"/>
            <a:ext cx="303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FFFFFF"/>
                </a:solidFill>
                <a:ea typeface="楷体_GB2312" pitchFamily="49" charset="-122"/>
              </a:rPr>
              <a:t>-</a:t>
            </a:r>
            <a:endParaRPr kumimoji="0" lang="en-US" altLang="zh-CN" sz="2800">
              <a:solidFill>
                <a:srgbClr val="FFFFFF"/>
              </a:solidFill>
              <a:ea typeface="楷体_GB2312" pitchFamily="49" charset="-122"/>
            </a:endParaRPr>
          </a:p>
        </p:txBody>
      </p:sp>
      <p:graphicFrame>
        <p:nvGraphicFramePr>
          <p:cNvPr id="59488" name="Object 8"/>
          <p:cNvGraphicFramePr>
            <a:graphicFrameLocks noChangeAspect="1"/>
          </p:cNvGraphicFramePr>
          <p:nvPr/>
        </p:nvGraphicFramePr>
        <p:xfrm>
          <a:off x="473075" y="1782763"/>
          <a:ext cx="2905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3" name="公式" r:id="rId15" imgW="292100" imgH="393700" progId="Equation.3">
                  <p:embed/>
                </p:oleObj>
              </mc:Choice>
              <mc:Fallback>
                <p:oleObj name="公式" r:id="rId15" imgW="2921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1782763"/>
                        <a:ext cx="2905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512" name="Text Box 120"/>
          <p:cNvSpPr txBox="1">
            <a:spLocks noChangeArrowheads="1"/>
          </p:cNvSpPr>
          <p:nvPr/>
        </p:nvSpPr>
        <p:spPr bwMode="auto">
          <a:xfrm>
            <a:off x="2819400" y="32004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束缚电荷面密度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9513" name="Object 9"/>
          <p:cNvGraphicFramePr>
            <a:graphicFrameLocks noChangeAspect="1"/>
          </p:cNvGraphicFramePr>
          <p:nvPr/>
        </p:nvGraphicFramePr>
        <p:xfrm>
          <a:off x="5516563" y="3214688"/>
          <a:ext cx="15335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4" name="Equation" r:id="rId17" imgW="634365" imgH="215900" progId="Equation.DSMT4">
                  <p:embed/>
                </p:oleObj>
              </mc:Choice>
              <mc:Fallback>
                <p:oleObj name="Equation" r:id="rId17" imgW="634365" imgH="215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6563" y="3214688"/>
                        <a:ext cx="15335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514" name="Object 10"/>
          <p:cNvGraphicFramePr>
            <a:graphicFrameLocks noChangeAspect="1"/>
          </p:cNvGraphicFramePr>
          <p:nvPr/>
        </p:nvGraphicFramePr>
        <p:xfrm>
          <a:off x="7124700" y="3209925"/>
          <a:ext cx="143986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5" name="Equation" r:id="rId19" imgW="596900" imgH="241300" progId="Equation.DSMT4">
                  <p:embed/>
                </p:oleObj>
              </mc:Choice>
              <mc:Fallback>
                <p:oleObj name="Equation" r:id="rId19" imgW="596900" imgH="241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0" y="3209925"/>
                        <a:ext cx="1439863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515" name="Object 11"/>
          <p:cNvGraphicFramePr>
            <a:graphicFrameLocks noChangeAspect="1"/>
          </p:cNvGraphicFramePr>
          <p:nvPr/>
        </p:nvGraphicFramePr>
        <p:xfrm>
          <a:off x="4425950" y="3673475"/>
          <a:ext cx="32258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6" name="Equation" r:id="rId21" imgW="1384300" imgH="482600" progId="Equation.DSMT4">
                  <p:embed/>
                </p:oleObj>
              </mc:Choice>
              <mc:Fallback>
                <p:oleObj name="Equation" r:id="rId21" imgW="1384300" imgH="482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3673475"/>
                        <a:ext cx="322580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517" name="Text Box 125"/>
          <p:cNvSpPr txBox="1">
            <a:spLocks noChangeArrowheads="1"/>
          </p:cNvSpPr>
          <p:nvPr/>
        </p:nvSpPr>
        <p:spPr bwMode="auto">
          <a:xfrm>
            <a:off x="2943225" y="4592638"/>
            <a:ext cx="3600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束缚电荷电量：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9518" name="Object 12"/>
          <p:cNvGraphicFramePr>
            <a:graphicFrameLocks noChangeAspect="1"/>
          </p:cNvGraphicFramePr>
          <p:nvPr/>
        </p:nvGraphicFramePr>
        <p:xfrm>
          <a:off x="4572000" y="5078413"/>
          <a:ext cx="19240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7" name="Equation" r:id="rId23" imgW="825500" imgH="228600" progId="Equation.DSMT4">
                  <p:embed/>
                </p:oleObj>
              </mc:Choice>
              <mc:Fallback>
                <p:oleObj name="Equation" r:id="rId23" imgW="8255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078413"/>
                        <a:ext cx="19240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519" name="Object 13"/>
          <p:cNvGraphicFramePr>
            <a:graphicFrameLocks noChangeAspect="1"/>
          </p:cNvGraphicFramePr>
          <p:nvPr/>
        </p:nvGraphicFramePr>
        <p:xfrm>
          <a:off x="6581775" y="4833938"/>
          <a:ext cx="19558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8" name="Equation" r:id="rId25" imgW="927100" imgH="482600" progId="Equation.DSMT4">
                  <p:embed/>
                </p:oleObj>
              </mc:Choice>
              <mc:Fallback>
                <p:oleObj name="Equation" r:id="rId25" imgW="927100" imgH="482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1775" y="4833938"/>
                        <a:ext cx="19558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18"/>
          <p:cNvGrpSpPr/>
          <p:nvPr/>
        </p:nvGrpSpPr>
        <p:grpSpPr bwMode="auto">
          <a:xfrm>
            <a:off x="1628775" y="2541588"/>
            <a:ext cx="433388" cy="695325"/>
            <a:chOff x="7283450" y="4902006"/>
            <a:chExt cx="433388" cy="695130"/>
          </a:xfrm>
        </p:grpSpPr>
        <p:sp>
          <p:nvSpPr>
            <p:cNvPr id="51265" name="Line 104"/>
            <p:cNvSpPr>
              <a:spLocks noChangeShapeType="1"/>
            </p:cNvSpPr>
            <p:nvPr/>
          </p:nvSpPr>
          <p:spPr bwMode="auto">
            <a:xfrm flipH="1" flipV="1">
              <a:off x="7283450" y="5314561"/>
              <a:ext cx="433388" cy="2825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66" name="Object 105"/>
            <p:cNvGraphicFramePr>
              <a:graphicFrameLocks noChangeAspect="1"/>
            </p:cNvGraphicFramePr>
            <p:nvPr/>
          </p:nvGraphicFramePr>
          <p:xfrm>
            <a:off x="7350159" y="4902006"/>
            <a:ext cx="336550" cy="427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79" name="Equation" r:id="rId27" imgW="139700" imgH="177800" progId="Equation.DSMT4">
                    <p:embed/>
                  </p:oleObj>
                </mc:Choice>
                <mc:Fallback>
                  <p:oleObj name="Equation" r:id="rId27" imgW="139700" imgH="177800" progId="Equation.DSMT4">
                    <p:embed/>
                    <p:pic>
                      <p:nvPicPr>
                        <p:cNvPr id="0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50159" y="4902006"/>
                          <a:ext cx="336550" cy="427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117"/>
          <p:cNvGrpSpPr/>
          <p:nvPr/>
        </p:nvGrpSpPr>
        <p:grpSpPr bwMode="auto">
          <a:xfrm>
            <a:off x="2000250" y="3025775"/>
            <a:ext cx="801688" cy="633413"/>
            <a:chOff x="7654930" y="5386388"/>
            <a:chExt cx="801683" cy="633020"/>
          </a:xfrm>
        </p:grpSpPr>
        <p:grpSp>
          <p:nvGrpSpPr>
            <p:cNvPr id="51261" name="Group 109"/>
            <p:cNvGrpSpPr/>
            <p:nvPr/>
          </p:nvGrpSpPr>
          <p:grpSpPr bwMode="auto">
            <a:xfrm>
              <a:off x="7654930" y="5555859"/>
              <a:ext cx="668338" cy="463549"/>
              <a:chOff x="4507" y="1472"/>
              <a:chExt cx="421" cy="292"/>
            </a:xfrm>
          </p:grpSpPr>
          <p:sp>
            <p:nvSpPr>
              <p:cNvPr id="51263" name="Line 103"/>
              <p:cNvSpPr>
                <a:spLocks noChangeShapeType="1"/>
              </p:cNvSpPr>
              <p:nvPr/>
            </p:nvSpPr>
            <p:spPr bwMode="auto">
              <a:xfrm>
                <a:off x="4546" y="1509"/>
                <a:ext cx="382" cy="255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64" name="Oval 107"/>
              <p:cNvSpPr>
                <a:spLocks noChangeArrowheads="1"/>
              </p:cNvSpPr>
              <p:nvPr/>
            </p:nvSpPr>
            <p:spPr bwMode="auto">
              <a:xfrm>
                <a:off x="4507" y="1472"/>
                <a:ext cx="66" cy="6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 b="0">
                  <a:solidFill>
                    <a:srgbClr val="333333"/>
                  </a:solidFill>
                  <a:latin typeface="Arial" panose="020B0604020202020204" pitchFamily="34" charset="0"/>
                </a:endParaRPr>
              </a:p>
            </p:txBody>
          </p:sp>
        </p:grpSp>
        <p:graphicFrame>
          <p:nvGraphicFramePr>
            <p:cNvPr id="51262" name="Object 106"/>
            <p:cNvGraphicFramePr>
              <a:graphicFrameLocks noChangeAspect="1"/>
            </p:cNvGraphicFramePr>
            <p:nvPr/>
          </p:nvGraphicFramePr>
          <p:xfrm>
            <a:off x="8058150" y="5386388"/>
            <a:ext cx="398463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80" name="Equation" r:id="rId29" imgW="165100" imgH="203200" progId="Equation.DSMT4">
                    <p:embed/>
                  </p:oleObj>
                </mc:Choice>
                <mc:Fallback>
                  <p:oleObj name="Equation" r:id="rId29" imgW="165100" imgH="203200" progId="Equation.DSMT4">
                    <p:embed/>
                    <p:pic>
                      <p:nvPicPr>
                        <p:cNvPr id="0" name="Object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58150" y="5386388"/>
                          <a:ext cx="398463" cy="488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97"/>
          <p:cNvGrpSpPr/>
          <p:nvPr/>
        </p:nvGrpSpPr>
        <p:grpSpPr bwMode="auto">
          <a:xfrm>
            <a:off x="4216400" y="5881688"/>
            <a:ext cx="5257800" cy="523875"/>
            <a:chOff x="964" y="3726"/>
            <a:chExt cx="3291" cy="330"/>
          </a:xfrm>
        </p:grpSpPr>
        <p:sp>
          <p:nvSpPr>
            <p:cNvPr id="51256" name="Text Box 87"/>
            <p:cNvSpPr txBox="1">
              <a:spLocks noChangeArrowheads="1"/>
            </p:cNvSpPr>
            <p:nvPr/>
          </p:nvSpPr>
          <p:spPr bwMode="auto">
            <a:xfrm>
              <a:off x="964" y="3726"/>
              <a:ext cx="329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FF"/>
                  </a:solidFill>
                  <a:latin typeface="黑体" panose="02010609060101010101" pitchFamily="49" charset="-122"/>
                </a:rPr>
                <a:t>   </a:t>
              </a:r>
              <a:r>
                <a:rPr kumimoji="0" lang="zh-CN" altLang="en-US" sz="2800">
                  <a:solidFill>
                    <a:srgbClr val="0000FF"/>
                  </a:solidFill>
                  <a:latin typeface="黑体" panose="02010609060101010101" pitchFamily="49" charset="-122"/>
                </a:rPr>
                <a:t>总与  反号，数值小于  。</a:t>
              </a:r>
              <a:endParaRPr kumimoji="0" lang="zh-CN" altLang="en-US" sz="280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51257" name="Group 88"/>
            <p:cNvGrpSpPr/>
            <p:nvPr/>
          </p:nvGrpSpPr>
          <p:grpSpPr bwMode="auto">
            <a:xfrm>
              <a:off x="1150" y="3740"/>
              <a:ext cx="2694" cy="313"/>
              <a:chOff x="566" y="3650"/>
              <a:chExt cx="2694" cy="313"/>
            </a:xfrm>
          </p:grpSpPr>
          <p:graphicFrame>
            <p:nvGraphicFramePr>
              <p:cNvPr id="51258" name="Object 107"/>
              <p:cNvGraphicFramePr>
                <a:graphicFrameLocks noChangeAspect="1"/>
              </p:cNvGraphicFramePr>
              <p:nvPr/>
            </p:nvGraphicFramePr>
            <p:xfrm>
              <a:off x="566" y="3650"/>
              <a:ext cx="253" cy="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581" name="Equation" r:id="rId31" imgW="165100" imgH="203200" progId="Equation.DSMT4">
                      <p:embed/>
                    </p:oleObj>
                  </mc:Choice>
                  <mc:Fallback>
                    <p:oleObj name="Equation" r:id="rId31" imgW="165100" imgH="203200" progId="Equation.DSMT4">
                      <p:embed/>
                      <p:pic>
                        <p:nvPicPr>
                          <p:cNvPr id="0" name="Object 1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6" y="3650"/>
                            <a:ext cx="253" cy="3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59" name="Object 108"/>
              <p:cNvGraphicFramePr>
                <a:graphicFrameLocks noChangeAspect="1"/>
              </p:cNvGraphicFramePr>
              <p:nvPr/>
            </p:nvGraphicFramePr>
            <p:xfrm>
              <a:off x="3077" y="3693"/>
              <a:ext cx="183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582" name="Equation" r:id="rId33" imgW="127000" imgH="165100" progId="Equation.DSMT4">
                      <p:embed/>
                    </p:oleObj>
                  </mc:Choice>
                  <mc:Fallback>
                    <p:oleObj name="Equation" r:id="rId33" imgW="127000" imgH="165100" progId="Equation.DSMT4">
                      <p:embed/>
                      <p:pic>
                        <p:nvPicPr>
                          <p:cNvPr id="0" name="Object 1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7" y="3693"/>
                            <a:ext cx="183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60" name="Object 109"/>
              <p:cNvGraphicFramePr>
                <a:graphicFrameLocks noChangeAspect="1"/>
              </p:cNvGraphicFramePr>
              <p:nvPr/>
            </p:nvGraphicFramePr>
            <p:xfrm>
              <a:off x="1261" y="3695"/>
              <a:ext cx="192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583" name="Equation" r:id="rId35" imgW="127000" imgH="165100" progId="Equation.DSMT4">
                      <p:embed/>
                    </p:oleObj>
                  </mc:Choice>
                  <mc:Fallback>
                    <p:oleObj name="Equation" r:id="rId35" imgW="127000" imgH="165100" progId="Equation.DSMT4">
                      <p:embed/>
                      <p:pic>
                        <p:nvPicPr>
                          <p:cNvPr id="0" name="Object 1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61" y="3695"/>
                            <a:ext cx="192" cy="2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191" name="Object 119"/>
          <p:cNvGraphicFramePr>
            <a:graphicFrameLocks noChangeAspect="1"/>
          </p:cNvGraphicFramePr>
          <p:nvPr/>
        </p:nvGraphicFramePr>
        <p:xfrm>
          <a:off x="962025" y="361950"/>
          <a:ext cx="40227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4" name="Equation" r:id="rId37" imgW="2032000" imgH="254000" progId="Equation.DSMT4">
                  <p:embed/>
                </p:oleObj>
              </mc:Choice>
              <mc:Fallback>
                <p:oleObj name="Equation" r:id="rId37" imgW="2032000" imgH="254000" progId="Equation.DSMT4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361950"/>
                        <a:ext cx="40227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5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9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9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9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9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5" dur="500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0" dur="75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5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5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5" dur="500"/>
                                        <p:tgtEl>
                                          <p:spTgt spid="5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5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5" dur="500"/>
                                        <p:tgtEl>
                                          <p:spTgt spid="5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0" dur="500"/>
                                        <p:tgtEl>
                                          <p:spTgt spid="5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5" dur="500"/>
                                        <p:tgtEl>
                                          <p:spTgt spid="5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3" dur="500"/>
                                        <p:tgtEl>
                                          <p:spTgt spid="5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8" dur="500"/>
                                        <p:tgtEl>
                                          <p:spTgt spid="5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utoUpdateAnimBg="0"/>
      <p:bldP spid="59397" grpId="0" animBg="1"/>
      <p:bldP spid="59398" grpId="0" animBg="1"/>
      <p:bldP spid="59399" grpId="0" animBg="1"/>
      <p:bldP spid="59400" grpId="0" animBg="1"/>
      <p:bldP spid="59404" grpId="0" animBg="1"/>
      <p:bldP spid="59405" grpId="0" animBg="1"/>
      <p:bldP spid="59406" grpId="0" animBg="1"/>
      <p:bldP spid="59407" grpId="0" animBg="1"/>
      <p:bldP spid="59408" grpId="0" animBg="1"/>
      <p:bldP spid="59411" grpId="0" autoUpdateAnimBg="0"/>
      <p:bldP spid="59412" grpId="0" autoUpdateAnimBg="0"/>
      <p:bldP spid="59413" grpId="0" autoUpdateAnimBg="0"/>
      <p:bldP spid="59414" grpId="0" autoUpdateAnimBg="0"/>
      <p:bldP spid="59415" grpId="0" autoUpdateAnimBg="0"/>
      <p:bldP spid="59416" grpId="0" autoUpdateAnimBg="0"/>
      <p:bldP spid="59419" grpId="0" autoUpdateAnimBg="0"/>
      <p:bldP spid="59467" grpId="0" animBg="1"/>
      <p:bldP spid="59473" grpId="0" autoUpdateAnimBg="0"/>
      <p:bldP spid="59474" grpId="0" autoUpdateAnimBg="0"/>
      <p:bldP spid="59475" grpId="0" autoUpdateAnimBg="0"/>
      <p:bldP spid="59476" grpId="0" autoUpdateAnimBg="0"/>
      <p:bldP spid="59477" grpId="0" autoUpdateAnimBg="0"/>
      <p:bldP spid="59478" grpId="0" autoUpdateAnimBg="0"/>
      <p:bldP spid="59479" grpId="0" autoUpdateAnimBg="0"/>
      <p:bldP spid="59480" grpId="0" autoUpdateAnimBg="0"/>
      <p:bldP spid="59481" grpId="0" autoUpdateAnimBg="0"/>
      <p:bldP spid="59482" grpId="0" autoUpdateAnimBg="0"/>
      <p:bldP spid="59483" grpId="0" autoUpdateAnimBg="0"/>
      <p:bldP spid="59484" grpId="0" autoUpdateAnimBg="0"/>
      <p:bldP spid="59485" grpId="0" autoUpdateAnimBg="0"/>
      <p:bldP spid="59486" grpId="0" autoUpdateAnimBg="0"/>
      <p:bldP spid="59487" grpId="0" autoUpdateAnimBg="0"/>
      <p:bldP spid="59512" grpId="0" autoUpdateAnimBg="0"/>
      <p:bldP spid="5951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41C6EB90-7857-411B-8200-D4E1B080BB70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3881438" y="3046413"/>
          <a:ext cx="24384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5" name="Equation" r:id="rId1" imgW="21336000" imgH="7010400" progId="Equation.DSMT4">
                  <p:embed/>
                </p:oleObj>
              </mc:Choice>
              <mc:Fallback>
                <p:oleObj name="Equation" r:id="rId1" imgW="21336000" imgH="7010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3046413"/>
                        <a:ext cx="2438400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1" name="Text Box 3"/>
          <p:cNvSpPr txBox="1">
            <a:spLocks noChangeArrowheads="1"/>
          </p:cNvSpPr>
          <p:nvPr/>
        </p:nvSpPr>
        <p:spPr bwMode="auto">
          <a:xfrm>
            <a:off x="223838" y="3161054"/>
            <a:ext cx="17526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解：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(1)</a:t>
            </a:r>
            <a:endParaRPr lang="en-US" altLang="zh-CN" sz="2800" b="1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126980" name="Object 3"/>
          <p:cNvGraphicFramePr>
            <a:graphicFrameLocks noChangeAspect="1"/>
          </p:cNvGraphicFramePr>
          <p:nvPr/>
        </p:nvGraphicFramePr>
        <p:xfrm>
          <a:off x="975519" y="3811247"/>
          <a:ext cx="20574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6" name="公式" r:id="rId3" imgW="786765" imgH="177800" progId="Equation.3">
                  <p:embed/>
                </p:oleObj>
              </mc:Choice>
              <mc:Fallback>
                <p:oleObj name="公式" r:id="rId3" imgW="786765" imgH="177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519" y="3811247"/>
                        <a:ext cx="20574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1" name="Object 4"/>
          <p:cNvGraphicFramePr>
            <a:graphicFrameLocks noChangeAspect="1"/>
          </p:cNvGraphicFramePr>
          <p:nvPr/>
        </p:nvGraphicFramePr>
        <p:xfrm>
          <a:off x="3493918" y="3573745"/>
          <a:ext cx="2017712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7" name="Equation" r:id="rId5" imgW="17983200" imgH="9448800" progId="Equation.DSMT4">
                  <p:embed/>
                </p:oleObj>
              </mc:Choice>
              <mc:Fallback>
                <p:oleObj name="Equation" r:id="rId5" imgW="17983200" imgH="9448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3918" y="3573745"/>
                        <a:ext cx="2017712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2" name="Object 5"/>
          <p:cNvGraphicFramePr>
            <a:graphicFrameLocks noChangeAspect="1"/>
          </p:cNvGraphicFramePr>
          <p:nvPr/>
        </p:nvGraphicFramePr>
        <p:xfrm>
          <a:off x="959475" y="4316470"/>
          <a:ext cx="3946525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8" name="Equation" r:id="rId7" imgW="33223200" imgH="10972800" progId="Equation.DSMT4">
                  <p:embed/>
                </p:oleObj>
              </mc:Choice>
              <mc:Fallback>
                <p:oleObj name="Equation" r:id="rId7" imgW="33223200" imgH="10972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475" y="4316470"/>
                        <a:ext cx="3946525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3" name="Object 6"/>
          <p:cNvGraphicFramePr>
            <a:graphicFrameLocks noChangeAspect="1"/>
          </p:cNvGraphicFramePr>
          <p:nvPr/>
        </p:nvGraphicFramePr>
        <p:xfrm>
          <a:off x="1708150" y="3168991"/>
          <a:ext cx="21526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9" name="公式" r:id="rId9" imgW="862965" imgH="215900" progId="Equation.3">
                  <p:embed/>
                </p:oleObj>
              </mc:Choice>
              <mc:Fallback>
                <p:oleObj name="公式" r:id="rId9" imgW="862965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3168991"/>
                        <a:ext cx="215265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4" name="Object 7"/>
          <p:cNvGraphicFramePr>
            <a:graphicFrameLocks noChangeAspect="1"/>
          </p:cNvGraphicFramePr>
          <p:nvPr/>
        </p:nvGraphicFramePr>
        <p:xfrm>
          <a:off x="959475" y="5526655"/>
          <a:ext cx="4729163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0" name="Equation" r:id="rId11" imgW="42976800" imgH="10668000" progId="Equation.DSMT4">
                  <p:embed/>
                </p:oleObj>
              </mc:Choice>
              <mc:Fallback>
                <p:oleObj name="Equation" r:id="rId11" imgW="42976800" imgH="10668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475" y="5526655"/>
                        <a:ext cx="4729163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Oval 10"/>
          <p:cNvSpPr>
            <a:spLocks noChangeArrowheads="1"/>
          </p:cNvSpPr>
          <p:nvPr/>
        </p:nvSpPr>
        <p:spPr bwMode="auto">
          <a:xfrm>
            <a:off x="7916863" y="4025900"/>
            <a:ext cx="533400" cy="533400"/>
          </a:xfrm>
          <a:prstGeom prst="ellipse">
            <a:avLst/>
          </a:prstGeom>
          <a:gradFill rotWithShape="0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3259" name="AutoShape 11"/>
          <p:cNvSpPr>
            <a:spLocks noChangeArrowheads="1"/>
          </p:cNvSpPr>
          <p:nvPr/>
        </p:nvSpPr>
        <p:spPr bwMode="auto">
          <a:xfrm>
            <a:off x="7527925" y="3638550"/>
            <a:ext cx="1316038" cy="12700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964" y="10800"/>
                </a:moveTo>
                <a:cubicBezTo>
                  <a:pt x="964" y="16232"/>
                  <a:pt x="5368" y="20636"/>
                  <a:pt x="10800" y="20636"/>
                </a:cubicBezTo>
                <a:cubicBezTo>
                  <a:pt x="16232" y="20636"/>
                  <a:pt x="20636" y="16232"/>
                  <a:pt x="20636" y="10800"/>
                </a:cubicBezTo>
                <a:cubicBezTo>
                  <a:pt x="20636" y="5368"/>
                  <a:pt x="16232" y="964"/>
                  <a:pt x="10800" y="964"/>
                </a:cubicBezTo>
                <a:cubicBezTo>
                  <a:pt x="5368" y="964"/>
                  <a:pt x="964" y="5368"/>
                  <a:pt x="964" y="10800"/>
                </a:cubicBezTo>
                <a:close/>
              </a:path>
            </a:pathLst>
          </a:custGeom>
          <a:solidFill>
            <a:srgbClr val="C0C0C0"/>
          </a:solidFill>
          <a:ln w="28575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 flipV="1">
            <a:off x="8185150" y="4273550"/>
            <a:ext cx="2635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 flipH="1">
            <a:off x="7840663" y="4254500"/>
            <a:ext cx="3810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62" name="Line 16"/>
          <p:cNvSpPr>
            <a:spLocks noChangeShapeType="1"/>
          </p:cNvSpPr>
          <p:nvPr/>
        </p:nvSpPr>
        <p:spPr bwMode="auto">
          <a:xfrm flipH="1">
            <a:off x="7535863" y="2273300"/>
            <a:ext cx="4762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63" name="Line 17"/>
          <p:cNvSpPr>
            <a:spLocks noChangeShapeType="1"/>
          </p:cNvSpPr>
          <p:nvPr/>
        </p:nvSpPr>
        <p:spPr bwMode="auto">
          <a:xfrm flipH="1">
            <a:off x="8831263" y="28067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64" name="Line 18"/>
          <p:cNvSpPr>
            <a:spLocks noChangeShapeType="1"/>
          </p:cNvSpPr>
          <p:nvPr/>
        </p:nvSpPr>
        <p:spPr bwMode="auto">
          <a:xfrm flipH="1">
            <a:off x="8450263" y="29591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65" name="AutoShape 19"/>
          <p:cNvSpPr>
            <a:spLocks noChangeArrowheads="1"/>
          </p:cNvSpPr>
          <p:nvPr/>
        </p:nvSpPr>
        <p:spPr bwMode="auto">
          <a:xfrm>
            <a:off x="7535863" y="901700"/>
            <a:ext cx="1295400" cy="2209800"/>
          </a:xfrm>
          <a:prstGeom prst="can">
            <a:avLst>
              <a:gd name="adj" fmla="val 39685"/>
            </a:avLst>
          </a:prstGeom>
          <a:gradFill rotWithShape="0">
            <a:gsLst>
              <a:gs pos="0">
                <a:srgbClr val="666666"/>
              </a:gs>
              <a:gs pos="50000">
                <a:srgbClr val="DDDDDD"/>
              </a:gs>
              <a:gs pos="100000">
                <a:srgbClr val="666666"/>
              </a:gs>
            </a:gsLst>
            <a:lin ang="0" scaled="1"/>
          </a:gradFill>
          <a:ln w="9525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3266" name="AutoShape 20"/>
          <p:cNvSpPr>
            <a:spLocks noChangeArrowheads="1"/>
          </p:cNvSpPr>
          <p:nvPr/>
        </p:nvSpPr>
        <p:spPr bwMode="auto">
          <a:xfrm>
            <a:off x="7916863" y="1054100"/>
            <a:ext cx="574675" cy="381000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666666"/>
              </a:gs>
              <a:gs pos="50000">
                <a:srgbClr val="DDDDDD"/>
              </a:gs>
              <a:gs pos="100000">
                <a:srgbClr val="666666"/>
              </a:gs>
            </a:gsLst>
            <a:lin ang="0" scaled="1"/>
          </a:gradFill>
          <a:ln w="9525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3267" name="Line 21"/>
          <p:cNvSpPr>
            <a:spLocks noChangeShapeType="1"/>
          </p:cNvSpPr>
          <p:nvPr/>
        </p:nvSpPr>
        <p:spPr bwMode="auto">
          <a:xfrm flipH="1">
            <a:off x="7916863" y="31115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3268" name="Object 10"/>
          <p:cNvGraphicFramePr>
            <a:graphicFrameLocks noChangeAspect="1"/>
          </p:cNvGraphicFramePr>
          <p:nvPr/>
        </p:nvGraphicFramePr>
        <p:xfrm>
          <a:off x="8069263" y="977900"/>
          <a:ext cx="3048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1" name="Equation" r:id="rId13" imgW="254000" imgH="254000" progId="Equation.3">
                  <p:embed/>
                </p:oleObj>
              </mc:Choice>
              <mc:Fallback>
                <p:oleObj name="Equation" r:id="rId13" imgW="254000" imgH="254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9263" y="977900"/>
                        <a:ext cx="304800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9" name="Object 11"/>
          <p:cNvGraphicFramePr>
            <a:graphicFrameLocks noChangeAspect="1"/>
          </p:cNvGraphicFramePr>
          <p:nvPr/>
        </p:nvGraphicFramePr>
        <p:xfrm>
          <a:off x="8602663" y="825500"/>
          <a:ext cx="304800" cy="16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2" name="Equation" r:id="rId15" imgW="254000" imgH="127000" progId="Equation.3">
                  <p:embed/>
                </p:oleObj>
              </mc:Choice>
              <mc:Fallback>
                <p:oleObj name="Equation" r:id="rId15" imgW="254000" imgH="127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2663" y="825500"/>
                        <a:ext cx="304800" cy="16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00" name="AutoShape 24"/>
          <p:cNvSpPr>
            <a:spLocks noChangeArrowheads="1"/>
          </p:cNvSpPr>
          <p:nvPr/>
        </p:nvSpPr>
        <p:spPr bwMode="auto">
          <a:xfrm>
            <a:off x="7535863" y="901700"/>
            <a:ext cx="1295400" cy="533400"/>
          </a:xfrm>
          <a:custGeom>
            <a:avLst/>
            <a:gdLst>
              <a:gd name="G0" fmla="+- 1562 0 0"/>
              <a:gd name="G1" fmla="+- 21600 0 1562"/>
              <a:gd name="G2" fmla="+- 21600 0 1562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562" y="10800"/>
                </a:moveTo>
                <a:cubicBezTo>
                  <a:pt x="1562" y="15902"/>
                  <a:pt x="5698" y="20038"/>
                  <a:pt x="10800" y="20038"/>
                </a:cubicBezTo>
                <a:cubicBezTo>
                  <a:pt x="15902" y="20038"/>
                  <a:pt x="20038" y="15902"/>
                  <a:pt x="20038" y="10800"/>
                </a:cubicBezTo>
                <a:cubicBezTo>
                  <a:pt x="20038" y="5698"/>
                  <a:pt x="15902" y="1562"/>
                  <a:pt x="10800" y="1562"/>
                </a:cubicBezTo>
                <a:cubicBezTo>
                  <a:pt x="5698" y="1562"/>
                  <a:pt x="1562" y="5698"/>
                  <a:pt x="1562" y="10800"/>
                </a:cubicBez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2700000" scaled="1"/>
          </a:gra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7523163" y="3644900"/>
            <a:ext cx="1331912" cy="1270000"/>
            <a:chOff x="5568" y="2736"/>
            <a:chExt cx="839" cy="800"/>
          </a:xfrm>
        </p:grpSpPr>
        <p:sp>
          <p:nvSpPr>
            <p:cNvPr id="53276" name="Oval 26"/>
            <p:cNvSpPr>
              <a:spLocks noChangeArrowheads="1"/>
            </p:cNvSpPr>
            <p:nvPr/>
          </p:nvSpPr>
          <p:spPr bwMode="auto">
            <a:xfrm>
              <a:off x="5591" y="2754"/>
              <a:ext cx="816" cy="7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277" name="Oval 27"/>
            <p:cNvSpPr>
              <a:spLocks noChangeArrowheads="1"/>
            </p:cNvSpPr>
            <p:nvPr/>
          </p:nvSpPr>
          <p:spPr bwMode="auto">
            <a:xfrm>
              <a:off x="5813" y="298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278" name="AutoShape 28"/>
            <p:cNvSpPr>
              <a:spLocks noChangeArrowheads="1"/>
            </p:cNvSpPr>
            <p:nvPr/>
          </p:nvSpPr>
          <p:spPr bwMode="auto">
            <a:xfrm>
              <a:off x="5568" y="2736"/>
              <a:ext cx="829" cy="8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3 w 21600"/>
                <a:gd name="T25" fmla="*/ 3159 h 21600"/>
                <a:gd name="T26" fmla="*/ 18447 w 21600"/>
                <a:gd name="T27" fmla="*/ 1844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964" y="10800"/>
                  </a:moveTo>
                  <a:cubicBezTo>
                    <a:pt x="964" y="16232"/>
                    <a:pt x="5368" y="20636"/>
                    <a:pt x="10800" y="20636"/>
                  </a:cubicBezTo>
                  <a:cubicBezTo>
                    <a:pt x="16232" y="20636"/>
                    <a:pt x="20636" y="16232"/>
                    <a:pt x="20636" y="10800"/>
                  </a:cubicBezTo>
                  <a:cubicBezTo>
                    <a:pt x="20636" y="5368"/>
                    <a:pt x="16232" y="964"/>
                    <a:pt x="10800" y="964"/>
                  </a:cubicBezTo>
                  <a:cubicBezTo>
                    <a:pt x="5368" y="964"/>
                    <a:pt x="964" y="5368"/>
                    <a:pt x="964" y="10800"/>
                  </a:cubicBezTo>
                  <a:close/>
                </a:path>
              </a:pathLst>
            </a:custGeom>
            <a:solidFill>
              <a:srgbClr val="C0C0C0"/>
            </a:solidFill>
            <a:ln w="2857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9" name="Line 29"/>
            <p:cNvSpPr>
              <a:spLocks noChangeShapeType="1"/>
            </p:cNvSpPr>
            <p:nvPr/>
          </p:nvSpPr>
          <p:spPr bwMode="auto">
            <a:xfrm flipV="1">
              <a:off x="5982" y="3136"/>
              <a:ext cx="16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80" name="Line 30"/>
            <p:cNvSpPr>
              <a:spLocks noChangeShapeType="1"/>
            </p:cNvSpPr>
            <p:nvPr/>
          </p:nvSpPr>
          <p:spPr bwMode="auto">
            <a:xfrm flipH="1">
              <a:off x="5765" y="3124"/>
              <a:ext cx="24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3281" name="Group 31"/>
            <p:cNvGrpSpPr/>
            <p:nvPr/>
          </p:nvGrpSpPr>
          <p:grpSpPr bwMode="auto">
            <a:xfrm>
              <a:off x="5717" y="2780"/>
              <a:ext cx="528" cy="628"/>
              <a:chOff x="4368" y="2728"/>
              <a:chExt cx="528" cy="628"/>
            </a:xfrm>
          </p:grpSpPr>
          <p:sp>
            <p:nvSpPr>
              <p:cNvPr id="53282" name="Oval 32"/>
              <p:cNvSpPr>
                <a:spLocks noChangeArrowheads="1"/>
              </p:cNvSpPr>
              <p:nvPr/>
            </p:nvSpPr>
            <p:spPr bwMode="auto">
              <a:xfrm>
                <a:off x="4368" y="2828"/>
                <a:ext cx="528" cy="528"/>
              </a:xfrm>
              <a:prstGeom prst="ellipse">
                <a:avLst/>
              </a:prstGeom>
              <a:noFill/>
              <a:ln w="28575">
                <a:solidFill>
                  <a:srgbClr val="333399"/>
                </a:solidFill>
                <a:prstDash val="dash"/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3283" name="Line 33"/>
              <p:cNvSpPr>
                <a:spLocks noChangeShapeType="1"/>
              </p:cNvSpPr>
              <p:nvPr/>
            </p:nvSpPr>
            <p:spPr bwMode="auto">
              <a:xfrm flipH="1" flipV="1">
                <a:off x="4408" y="2940"/>
                <a:ext cx="240" cy="148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284" name="Text Box 34"/>
              <p:cNvSpPr txBox="1">
                <a:spLocks noChangeArrowheads="1"/>
              </p:cNvSpPr>
              <p:nvPr/>
            </p:nvSpPr>
            <p:spPr bwMode="auto">
              <a:xfrm>
                <a:off x="4507" y="2728"/>
                <a:ext cx="288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lg"/>
                    <a:tailEnd type="none" w="sm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2800" i="1">
                    <a:solidFill>
                      <a:srgbClr val="333399"/>
                    </a:solidFill>
                  </a:rPr>
                  <a:t>r</a:t>
                </a:r>
                <a:endParaRPr kumimoji="0" lang="en-US" altLang="zh-CN" sz="2800" i="1">
                  <a:solidFill>
                    <a:srgbClr val="333399"/>
                  </a:solidFill>
                </a:endParaRPr>
              </a:p>
            </p:txBody>
          </p:sp>
        </p:grpSp>
      </p:grpSp>
      <p:graphicFrame>
        <p:nvGraphicFramePr>
          <p:cNvPr id="53273" name="Object 8"/>
          <p:cNvGraphicFramePr>
            <a:graphicFrameLocks noChangeAspect="1"/>
          </p:cNvGraphicFramePr>
          <p:nvPr/>
        </p:nvGraphicFramePr>
        <p:xfrm>
          <a:off x="8374063" y="4025900"/>
          <a:ext cx="4556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3" name="Equation" r:id="rId17" imgW="330200" imgH="406400" progId="Equation.3">
                  <p:embed/>
                </p:oleObj>
              </mc:Choice>
              <mc:Fallback>
                <p:oleObj name="Equation" r:id="rId17" imgW="330200" imgH="406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4063" y="4025900"/>
                        <a:ext cx="4556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4" name="Object 9"/>
          <p:cNvGraphicFramePr>
            <a:graphicFrameLocks noChangeAspect="1"/>
          </p:cNvGraphicFramePr>
          <p:nvPr/>
        </p:nvGraphicFramePr>
        <p:xfrm>
          <a:off x="7535863" y="4102100"/>
          <a:ext cx="48895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4" name="Equation" r:id="rId19" imgW="355600" imgH="406400" progId="Equation.3">
                  <p:embed/>
                </p:oleObj>
              </mc:Choice>
              <mc:Fallback>
                <p:oleObj name="Equation" r:id="rId19" imgW="355600" imgH="406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5863" y="4102100"/>
                        <a:ext cx="48895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157163" y="55563"/>
            <a:ext cx="7326312" cy="3065462"/>
          </a:xfrm>
          <a:prstGeom prst="rect">
            <a:avLst/>
          </a:prstGeom>
          <a:noFill/>
          <a:ln w="9525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_GB2312" pitchFamily="49" charset="-122"/>
              </a:rPr>
              <a:t>2.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   </a:t>
            </a:r>
            <a:r>
              <a:rPr lang="zh-CN" altLang="en-US" sz="2800" b="1" dirty="0">
                <a:solidFill>
                  <a:srgbClr val="1C1C1C"/>
                </a:solidFill>
                <a:latin typeface="+mn-lt"/>
              </a:rPr>
              <a:t>图中是由半径为</a:t>
            </a:r>
            <a:r>
              <a:rPr lang="en-US" altLang="zh-CN" sz="2800" b="1" i="1" dirty="0">
                <a:solidFill>
                  <a:srgbClr val="1C1C1C"/>
                </a:solidFill>
                <a:latin typeface="+mn-lt"/>
              </a:rPr>
              <a:t>R</a:t>
            </a:r>
            <a:r>
              <a:rPr lang="en-US" altLang="zh-CN" sz="2800" b="1" baseline="-25000" dirty="0">
                <a:solidFill>
                  <a:srgbClr val="1C1C1C"/>
                </a:solidFill>
                <a:latin typeface="+mn-lt"/>
              </a:rPr>
              <a:t>1</a:t>
            </a:r>
            <a:r>
              <a:rPr lang="zh-CN" altLang="en-US" sz="2800" b="1" dirty="0">
                <a:solidFill>
                  <a:srgbClr val="1C1C1C"/>
                </a:solidFill>
                <a:latin typeface="+mn-lt"/>
              </a:rPr>
              <a:t>的长直圆柱导体和同轴的半径为</a:t>
            </a:r>
            <a:r>
              <a:rPr lang="en-US" altLang="zh-CN" sz="2800" b="1" i="1" dirty="0">
                <a:solidFill>
                  <a:srgbClr val="1C1C1C"/>
                </a:solidFill>
                <a:latin typeface="+mn-lt"/>
              </a:rPr>
              <a:t>R</a:t>
            </a:r>
            <a:r>
              <a:rPr lang="en-US" altLang="zh-CN" sz="2800" b="1" baseline="-25000" dirty="0">
                <a:solidFill>
                  <a:srgbClr val="1C1C1C"/>
                </a:solidFill>
                <a:latin typeface="+mn-lt"/>
              </a:rPr>
              <a:t>2</a:t>
            </a:r>
            <a:r>
              <a:rPr lang="zh-CN" altLang="en-US" sz="2800" b="1" dirty="0">
                <a:solidFill>
                  <a:srgbClr val="1C1C1C"/>
                </a:solidFill>
                <a:latin typeface="+mn-lt"/>
              </a:rPr>
              <a:t>的薄导体圆筒组成，其间充以相对</a:t>
            </a:r>
            <a:r>
              <a:rPr lang="zh-CN" altLang="en-US" sz="2800" b="1" dirty="0">
                <a:solidFill>
                  <a:srgbClr val="FF3300"/>
                </a:solidFill>
                <a:latin typeface="+mn-lt"/>
              </a:rPr>
              <a:t>电容率</a:t>
            </a:r>
            <a:r>
              <a:rPr lang="zh-CN" altLang="en-US" sz="2800" b="1" dirty="0">
                <a:solidFill>
                  <a:srgbClr val="1C1C1C"/>
                </a:solidFill>
                <a:latin typeface="+mn-lt"/>
              </a:rPr>
              <a:t>为</a:t>
            </a:r>
            <a:r>
              <a:rPr lang="zh-CN" altLang="en-US" sz="2800" b="1" i="1" dirty="0">
                <a:solidFill>
                  <a:srgbClr val="1C1C1C"/>
                </a:solidFill>
                <a:latin typeface="+mn-lt"/>
                <a:sym typeface="Symbol" panose="05050102010706020507" pitchFamily="18" charset="2"/>
              </a:rPr>
              <a:t></a:t>
            </a:r>
            <a:r>
              <a:rPr lang="en-US" altLang="zh-CN" sz="2800" b="1" baseline="-25000" dirty="0">
                <a:solidFill>
                  <a:srgbClr val="1C1C1C"/>
                </a:solidFill>
                <a:latin typeface="+mn-lt"/>
                <a:sym typeface="Symbol" panose="05050102010706020507" pitchFamily="18" charset="2"/>
              </a:rPr>
              <a:t>r</a:t>
            </a:r>
            <a:r>
              <a:rPr lang="zh-CN" altLang="en-US" sz="2800" b="1" dirty="0">
                <a:solidFill>
                  <a:srgbClr val="1C1C1C"/>
                </a:solidFill>
                <a:latin typeface="+mn-lt"/>
              </a:rPr>
              <a:t>的电介质。设直导体和圆筒单位长度上的电荷分别为</a:t>
            </a:r>
            <a:r>
              <a:rPr lang="en-US" altLang="zh-CN" sz="2800" b="1" dirty="0">
                <a:solidFill>
                  <a:srgbClr val="1C1C1C"/>
                </a:solidFill>
                <a:latin typeface="+mn-lt"/>
              </a:rPr>
              <a:t>+</a:t>
            </a:r>
            <a:r>
              <a:rPr lang="en-US" altLang="zh-CN" sz="2800" b="1" i="1" dirty="0">
                <a:solidFill>
                  <a:srgbClr val="1C1C1C"/>
                </a:solidFill>
                <a:latin typeface="+mn-lt"/>
                <a:sym typeface="Symbol" panose="05050102010706020507" pitchFamily="18" charset="2"/>
              </a:rPr>
              <a:t></a:t>
            </a:r>
            <a:r>
              <a:rPr lang="zh-CN" altLang="en-US" sz="2800" b="1" dirty="0">
                <a:solidFill>
                  <a:srgbClr val="1C1C1C"/>
                </a:solidFill>
                <a:latin typeface="+mn-lt"/>
              </a:rPr>
              <a:t>和</a:t>
            </a:r>
            <a:r>
              <a:rPr lang="en-US" altLang="zh-CN" sz="2800" b="1" dirty="0">
                <a:solidFill>
                  <a:srgbClr val="1C1C1C"/>
                </a:solidFill>
                <a:latin typeface="+mn-lt"/>
              </a:rPr>
              <a:t>-</a:t>
            </a:r>
            <a:r>
              <a:rPr lang="en-US" altLang="zh-CN" sz="2800" b="1" i="1" dirty="0">
                <a:solidFill>
                  <a:srgbClr val="1C1C1C"/>
                </a:solidFill>
                <a:latin typeface="+mn-lt"/>
                <a:sym typeface="Symbol" panose="05050102010706020507" pitchFamily="18" charset="2"/>
              </a:rPr>
              <a:t></a:t>
            </a:r>
            <a:r>
              <a:rPr lang="zh-CN" altLang="en-US" sz="2800" b="1" dirty="0">
                <a:solidFill>
                  <a:srgbClr val="1C1C1C"/>
                </a:solidFill>
                <a:latin typeface="+mn-lt"/>
              </a:rPr>
              <a:t>。 </a:t>
            </a:r>
            <a:endParaRPr lang="en-US" altLang="zh-CN" sz="2800" b="1" dirty="0">
              <a:solidFill>
                <a:srgbClr val="1C1C1C"/>
              </a:solidFill>
              <a:latin typeface="+mn-lt"/>
            </a:endParaRPr>
          </a:p>
          <a:p>
            <a:pPr>
              <a:lnSpc>
                <a:spcPct val="115000"/>
              </a:lnSpc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求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(1)</a:t>
            </a:r>
            <a:r>
              <a:rPr lang="zh-CN" altLang="en-US" sz="2800" b="1" dirty="0">
                <a:solidFill>
                  <a:srgbClr val="1C1C1C"/>
                </a:solidFill>
                <a:latin typeface="+mn-lt"/>
              </a:rPr>
              <a:t>电介质中的电场强度、电位移和极化强度；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(2)</a:t>
            </a:r>
            <a:r>
              <a:rPr lang="zh-CN" altLang="en-US" sz="2800" b="1" dirty="0">
                <a:solidFill>
                  <a:srgbClr val="1C1C1C"/>
                </a:solidFill>
                <a:latin typeface="+mn-lt"/>
              </a:rPr>
              <a:t>电介质内外表面的极化电荷面密度。</a:t>
            </a:r>
            <a:endParaRPr lang="zh-CN" altLang="en-US" sz="2800" b="1" dirty="0">
              <a:solidFill>
                <a:srgbClr val="1C1C1C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DC650F9F-3A65-4E1E-AB0F-E684A1BA4988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28006" name="Object 2"/>
          <p:cNvGraphicFramePr>
            <a:graphicFrameLocks noChangeAspect="1"/>
          </p:cNvGraphicFramePr>
          <p:nvPr/>
        </p:nvGraphicFramePr>
        <p:xfrm>
          <a:off x="2357438" y="1979613"/>
          <a:ext cx="13843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09" name="公式" r:id="rId1" imgW="545465" imgH="215900" progId="Equation.3">
                  <p:embed/>
                </p:oleObj>
              </mc:Choice>
              <mc:Fallback>
                <p:oleObj name="公式" r:id="rId1" imgW="545465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1979613"/>
                        <a:ext cx="13843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6" name="Text Box 9"/>
          <p:cNvSpPr txBox="1">
            <a:spLocks noChangeArrowheads="1"/>
          </p:cNvSpPr>
          <p:nvPr/>
        </p:nvSpPr>
        <p:spPr bwMode="auto">
          <a:xfrm>
            <a:off x="361950" y="263525"/>
            <a:ext cx="7065963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(2)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080808"/>
                </a:solidFill>
                <a:latin typeface="Arial" panose="020B0604020202020204" pitchFamily="34" charset="0"/>
              </a:rPr>
              <a:t>电介质内外表面的极化电荷面密度。</a:t>
            </a:r>
            <a:endParaRPr lang="en-US" altLang="zh-CN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99347" name="Oval 18"/>
          <p:cNvSpPr>
            <a:spLocks noChangeArrowheads="1"/>
          </p:cNvSpPr>
          <p:nvPr/>
        </p:nvSpPr>
        <p:spPr bwMode="auto">
          <a:xfrm>
            <a:off x="7086600" y="4557713"/>
            <a:ext cx="533400" cy="533400"/>
          </a:xfrm>
          <a:prstGeom prst="ellipse">
            <a:avLst/>
          </a:prstGeom>
          <a:gradFill rotWithShape="0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99348" name="AutoShape 19"/>
          <p:cNvSpPr>
            <a:spLocks noChangeArrowheads="1"/>
          </p:cNvSpPr>
          <p:nvPr/>
        </p:nvSpPr>
        <p:spPr bwMode="auto">
          <a:xfrm>
            <a:off x="6697663" y="4170363"/>
            <a:ext cx="1316037" cy="1270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964" y="10800"/>
                </a:moveTo>
                <a:cubicBezTo>
                  <a:pt x="964" y="16232"/>
                  <a:pt x="5368" y="20636"/>
                  <a:pt x="10800" y="20636"/>
                </a:cubicBezTo>
                <a:cubicBezTo>
                  <a:pt x="16232" y="20636"/>
                  <a:pt x="20636" y="16232"/>
                  <a:pt x="20636" y="10800"/>
                </a:cubicBezTo>
                <a:cubicBezTo>
                  <a:pt x="20636" y="5368"/>
                  <a:pt x="16232" y="964"/>
                  <a:pt x="10800" y="964"/>
                </a:cubicBezTo>
                <a:cubicBezTo>
                  <a:pt x="5368" y="964"/>
                  <a:pt x="964" y="5368"/>
                  <a:pt x="964" y="10800"/>
                </a:cubicBezTo>
                <a:close/>
              </a:path>
            </a:pathLst>
          </a:custGeom>
          <a:solidFill>
            <a:srgbClr val="C0C0C0"/>
          </a:solidFill>
          <a:ln w="28575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99349" name="Line 20"/>
          <p:cNvSpPr>
            <a:spLocks noChangeShapeType="1"/>
          </p:cNvSpPr>
          <p:nvPr/>
        </p:nvSpPr>
        <p:spPr bwMode="auto">
          <a:xfrm flipV="1">
            <a:off x="7354888" y="4805363"/>
            <a:ext cx="2635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lg"/>
            <a:tailEnd type="none" w="sm" len="lg"/>
          </a:ln>
        </p:spPr>
        <p:txBody>
          <a:bodyPr wrap="none"/>
          <a:lstStyle/>
          <a:p>
            <a:pPr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99350" name="Line 21"/>
          <p:cNvSpPr>
            <a:spLocks noChangeShapeType="1"/>
          </p:cNvSpPr>
          <p:nvPr/>
        </p:nvSpPr>
        <p:spPr bwMode="auto">
          <a:xfrm flipH="1">
            <a:off x="7010400" y="4786313"/>
            <a:ext cx="3810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lg"/>
            <a:tailEnd type="none" w="sm" len="lg"/>
          </a:ln>
        </p:spPr>
        <p:txBody>
          <a:bodyPr wrap="none"/>
          <a:lstStyle/>
          <a:p>
            <a:pPr>
              <a:defRPr/>
            </a:pPr>
            <a:endParaRPr lang="zh-CN" altLang="en-US" sz="2800" b="1">
              <a:latin typeface="+mn-lt"/>
            </a:endParaRPr>
          </a:p>
        </p:txBody>
      </p:sp>
      <p:graphicFrame>
        <p:nvGraphicFramePr>
          <p:cNvPr id="54281" name="Object 3"/>
          <p:cNvGraphicFramePr>
            <a:graphicFrameLocks noChangeAspect="1"/>
          </p:cNvGraphicFramePr>
          <p:nvPr/>
        </p:nvGraphicFramePr>
        <p:xfrm>
          <a:off x="7543800" y="4557713"/>
          <a:ext cx="4556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10" name="Equation" r:id="rId3" imgW="330200" imgH="406400" progId="Equation.3">
                  <p:embed/>
                </p:oleObj>
              </mc:Choice>
              <mc:Fallback>
                <p:oleObj name="Equation" r:id="rId3" imgW="330200" imgH="40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557713"/>
                        <a:ext cx="4556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4"/>
          <p:cNvGraphicFramePr>
            <a:graphicFrameLocks noChangeAspect="1"/>
          </p:cNvGraphicFramePr>
          <p:nvPr/>
        </p:nvGraphicFramePr>
        <p:xfrm>
          <a:off x="6705600" y="4633913"/>
          <a:ext cx="48895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11" name="Equation" r:id="rId5" imgW="355600" imgH="406400" progId="Equation.3">
                  <p:embed/>
                </p:oleObj>
              </mc:Choice>
              <mc:Fallback>
                <p:oleObj name="Equation" r:id="rId5" imgW="355600" imgH="40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633913"/>
                        <a:ext cx="48895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1" name="Line 24"/>
          <p:cNvSpPr>
            <a:spLocks noChangeShapeType="1"/>
          </p:cNvSpPr>
          <p:nvPr/>
        </p:nvSpPr>
        <p:spPr bwMode="auto">
          <a:xfrm flipH="1">
            <a:off x="6705600" y="2805113"/>
            <a:ext cx="4763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 type="none" w="sm" len="lg"/>
            <a:tailEnd type="none" w="sm" len="lg"/>
          </a:ln>
        </p:spPr>
        <p:txBody>
          <a:bodyPr wrap="none"/>
          <a:lstStyle/>
          <a:p>
            <a:pPr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99352" name="Line 25"/>
          <p:cNvSpPr>
            <a:spLocks noChangeShapeType="1"/>
          </p:cNvSpPr>
          <p:nvPr/>
        </p:nvSpPr>
        <p:spPr bwMode="auto">
          <a:xfrm flipH="1">
            <a:off x="8001000" y="3338513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 type="none" w="sm" len="lg"/>
            <a:tailEnd type="none" w="sm" len="lg"/>
          </a:ln>
        </p:spPr>
        <p:txBody>
          <a:bodyPr wrap="none"/>
          <a:lstStyle/>
          <a:p>
            <a:pPr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99353" name="Line 26"/>
          <p:cNvSpPr>
            <a:spLocks noChangeShapeType="1"/>
          </p:cNvSpPr>
          <p:nvPr/>
        </p:nvSpPr>
        <p:spPr bwMode="auto">
          <a:xfrm flipH="1">
            <a:off x="7620000" y="3490913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 type="none" w="sm" len="lg"/>
            <a:tailEnd type="none" w="sm" len="lg"/>
          </a:ln>
        </p:spPr>
        <p:txBody>
          <a:bodyPr wrap="none"/>
          <a:lstStyle/>
          <a:p>
            <a:pPr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99354" name="AutoShape 27"/>
          <p:cNvSpPr>
            <a:spLocks noChangeArrowheads="1"/>
          </p:cNvSpPr>
          <p:nvPr/>
        </p:nvSpPr>
        <p:spPr bwMode="auto">
          <a:xfrm>
            <a:off x="6705600" y="1433513"/>
            <a:ext cx="1295400" cy="2209800"/>
          </a:xfrm>
          <a:prstGeom prst="can">
            <a:avLst>
              <a:gd name="adj" fmla="val 39685"/>
            </a:avLst>
          </a:prstGeom>
          <a:gradFill rotWithShape="0">
            <a:gsLst>
              <a:gs pos="0">
                <a:srgbClr val="666666"/>
              </a:gs>
              <a:gs pos="50000">
                <a:srgbClr val="DDDDDD"/>
              </a:gs>
              <a:gs pos="100000">
                <a:srgbClr val="666666"/>
              </a:gs>
            </a:gsLst>
            <a:lin ang="0" scaled="1"/>
          </a:gradFill>
          <a:ln w="9525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99355" name="AutoShape 28"/>
          <p:cNvSpPr>
            <a:spLocks noChangeArrowheads="1"/>
          </p:cNvSpPr>
          <p:nvPr/>
        </p:nvSpPr>
        <p:spPr bwMode="auto">
          <a:xfrm>
            <a:off x="7086600" y="1585913"/>
            <a:ext cx="574675" cy="381000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666666"/>
              </a:gs>
              <a:gs pos="50000">
                <a:srgbClr val="DDDDDD"/>
              </a:gs>
              <a:gs pos="100000">
                <a:srgbClr val="666666"/>
              </a:gs>
            </a:gsLst>
            <a:lin ang="0" scaled="1"/>
          </a:gradFill>
          <a:ln w="9525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99356" name="Line 29"/>
          <p:cNvSpPr>
            <a:spLocks noChangeShapeType="1"/>
          </p:cNvSpPr>
          <p:nvPr/>
        </p:nvSpPr>
        <p:spPr bwMode="auto">
          <a:xfrm flipH="1">
            <a:off x="7086600" y="3643313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 type="none" w="sm" len="lg"/>
            <a:tailEnd type="none" w="sm" len="lg"/>
          </a:ln>
        </p:spPr>
        <p:txBody>
          <a:bodyPr wrap="none"/>
          <a:lstStyle/>
          <a:p>
            <a:pPr>
              <a:defRPr/>
            </a:pPr>
            <a:endParaRPr lang="zh-CN" altLang="en-US" sz="2800" b="1">
              <a:latin typeface="+mn-lt"/>
            </a:endParaRPr>
          </a:p>
        </p:txBody>
      </p:sp>
      <p:graphicFrame>
        <p:nvGraphicFramePr>
          <p:cNvPr id="54289" name="Object 5"/>
          <p:cNvGraphicFramePr>
            <a:graphicFrameLocks noChangeAspect="1"/>
          </p:cNvGraphicFramePr>
          <p:nvPr/>
        </p:nvGraphicFramePr>
        <p:xfrm>
          <a:off x="7239000" y="1509713"/>
          <a:ext cx="30480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12" name="Equation" r:id="rId7" imgW="254000" imgH="254000" progId="Equation.3">
                  <p:embed/>
                </p:oleObj>
              </mc:Choice>
              <mc:Fallback>
                <p:oleObj name="Equation" r:id="rId7" imgW="254000" imgH="25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509713"/>
                        <a:ext cx="304800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0" name="Object 6"/>
          <p:cNvGraphicFramePr>
            <a:graphicFrameLocks noChangeAspect="1"/>
          </p:cNvGraphicFramePr>
          <p:nvPr/>
        </p:nvGraphicFramePr>
        <p:xfrm>
          <a:off x="7772400" y="1357313"/>
          <a:ext cx="304800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13" name="Equation" r:id="rId9" imgW="254000" imgH="127000" progId="Equation.3">
                  <p:embed/>
                </p:oleObj>
              </mc:Choice>
              <mc:Fallback>
                <p:oleObj name="Equation" r:id="rId9" imgW="254000" imgH="127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357313"/>
                        <a:ext cx="304800" cy="160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32" name="AutoShape 32"/>
          <p:cNvSpPr>
            <a:spLocks noChangeArrowheads="1"/>
          </p:cNvSpPr>
          <p:nvPr/>
        </p:nvSpPr>
        <p:spPr bwMode="auto">
          <a:xfrm>
            <a:off x="6705600" y="1433513"/>
            <a:ext cx="1295400" cy="533400"/>
          </a:xfrm>
          <a:custGeom>
            <a:avLst/>
            <a:gdLst>
              <a:gd name="G0" fmla="+- 1562 0 0"/>
              <a:gd name="G1" fmla="+- 21600 0 1562"/>
              <a:gd name="G2" fmla="+- 21600 0 1562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562" y="10800"/>
                </a:moveTo>
                <a:cubicBezTo>
                  <a:pt x="1562" y="15902"/>
                  <a:pt x="5698" y="20038"/>
                  <a:pt x="10800" y="20038"/>
                </a:cubicBezTo>
                <a:cubicBezTo>
                  <a:pt x="15902" y="20038"/>
                  <a:pt x="20038" y="15902"/>
                  <a:pt x="20038" y="10800"/>
                </a:cubicBezTo>
                <a:cubicBezTo>
                  <a:pt x="20038" y="5698"/>
                  <a:pt x="15902" y="1562"/>
                  <a:pt x="10800" y="1562"/>
                </a:cubicBezTo>
                <a:cubicBezTo>
                  <a:pt x="5698" y="1562"/>
                  <a:pt x="1562" y="5698"/>
                  <a:pt x="1562" y="10800"/>
                </a:cubicBez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2700000" scaled="1"/>
          </a:gra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 b="1">
              <a:latin typeface="+mn-lt"/>
            </a:endParaRPr>
          </a:p>
        </p:txBody>
      </p:sp>
      <p:grpSp>
        <p:nvGrpSpPr>
          <p:cNvPr id="54292" name="Group 33"/>
          <p:cNvGrpSpPr/>
          <p:nvPr/>
        </p:nvGrpSpPr>
        <p:grpSpPr bwMode="auto">
          <a:xfrm>
            <a:off x="6692900" y="4176713"/>
            <a:ext cx="1316038" cy="1270000"/>
            <a:chOff x="5568" y="2736"/>
            <a:chExt cx="829" cy="800"/>
          </a:xfrm>
        </p:grpSpPr>
        <p:sp>
          <p:nvSpPr>
            <p:cNvPr id="99361" name="Oval 34"/>
            <p:cNvSpPr>
              <a:spLocks noChangeArrowheads="1"/>
            </p:cNvSpPr>
            <p:nvPr/>
          </p:nvSpPr>
          <p:spPr bwMode="auto">
            <a:xfrm>
              <a:off x="5568" y="2736"/>
              <a:ext cx="816" cy="7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99362" name="Oval 35"/>
            <p:cNvSpPr>
              <a:spLocks noChangeArrowheads="1"/>
            </p:cNvSpPr>
            <p:nvPr/>
          </p:nvSpPr>
          <p:spPr bwMode="auto">
            <a:xfrm>
              <a:off x="5813" y="298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99363" name="AutoShape 36"/>
            <p:cNvSpPr>
              <a:spLocks noChangeArrowheads="1"/>
            </p:cNvSpPr>
            <p:nvPr/>
          </p:nvSpPr>
          <p:spPr bwMode="auto">
            <a:xfrm>
              <a:off x="5568" y="2736"/>
              <a:ext cx="829" cy="8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3 w 21600"/>
                <a:gd name="T25" fmla="*/ 3159 h 21600"/>
                <a:gd name="T26" fmla="*/ 18447 w 21600"/>
                <a:gd name="T27" fmla="*/ 1844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964" y="10800"/>
                  </a:moveTo>
                  <a:cubicBezTo>
                    <a:pt x="964" y="16232"/>
                    <a:pt x="5368" y="20636"/>
                    <a:pt x="10800" y="20636"/>
                  </a:cubicBezTo>
                  <a:cubicBezTo>
                    <a:pt x="16232" y="20636"/>
                    <a:pt x="20636" y="16232"/>
                    <a:pt x="20636" y="10800"/>
                  </a:cubicBezTo>
                  <a:cubicBezTo>
                    <a:pt x="20636" y="5368"/>
                    <a:pt x="16232" y="964"/>
                    <a:pt x="10800" y="964"/>
                  </a:cubicBezTo>
                  <a:cubicBezTo>
                    <a:pt x="5368" y="964"/>
                    <a:pt x="964" y="5368"/>
                    <a:pt x="964" y="10800"/>
                  </a:cubicBezTo>
                  <a:close/>
                </a:path>
              </a:pathLst>
            </a:custGeom>
            <a:solidFill>
              <a:srgbClr val="C0C0C0"/>
            </a:solidFill>
            <a:ln w="2857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99364" name="Line 37"/>
            <p:cNvSpPr>
              <a:spLocks noChangeShapeType="1"/>
            </p:cNvSpPr>
            <p:nvPr/>
          </p:nvSpPr>
          <p:spPr bwMode="auto">
            <a:xfrm flipV="1">
              <a:off x="5982" y="3136"/>
              <a:ext cx="16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lg"/>
              <a:tailEnd type="none" w="sm" len="lg"/>
            </a:ln>
          </p:spPr>
          <p:txBody>
            <a:bodyPr wrap="none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99365" name="Line 38"/>
            <p:cNvSpPr>
              <a:spLocks noChangeShapeType="1"/>
            </p:cNvSpPr>
            <p:nvPr/>
          </p:nvSpPr>
          <p:spPr bwMode="auto">
            <a:xfrm flipH="1">
              <a:off x="5765" y="3124"/>
              <a:ext cx="24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lg"/>
              <a:tailEnd type="none" w="sm" len="lg"/>
            </a:ln>
          </p:spPr>
          <p:txBody>
            <a:bodyPr wrap="none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grpSp>
          <p:nvGrpSpPr>
            <p:cNvPr id="54310" name="Group 39"/>
            <p:cNvGrpSpPr/>
            <p:nvPr/>
          </p:nvGrpSpPr>
          <p:grpSpPr bwMode="auto">
            <a:xfrm>
              <a:off x="5717" y="2780"/>
              <a:ext cx="528" cy="628"/>
              <a:chOff x="4368" y="2728"/>
              <a:chExt cx="528" cy="628"/>
            </a:xfrm>
          </p:grpSpPr>
          <p:sp>
            <p:nvSpPr>
              <p:cNvPr id="99367" name="Oval 40"/>
              <p:cNvSpPr>
                <a:spLocks noChangeArrowheads="1"/>
              </p:cNvSpPr>
              <p:nvPr/>
            </p:nvSpPr>
            <p:spPr bwMode="auto">
              <a:xfrm>
                <a:off x="4368" y="2828"/>
                <a:ext cx="528" cy="528"/>
              </a:xfrm>
              <a:prstGeom prst="ellipse">
                <a:avLst/>
              </a:prstGeom>
              <a:noFill/>
              <a:ln w="28575">
                <a:solidFill>
                  <a:srgbClr val="333399"/>
                </a:solidFill>
                <a:prstDash val="dash"/>
                <a:round/>
                <a:headEnd type="none" w="sm" len="lg"/>
                <a:tailEnd type="none" w="sm" len="lg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sp>
            <p:nvSpPr>
              <p:cNvPr id="99368" name="Line 41"/>
              <p:cNvSpPr>
                <a:spLocks noChangeShapeType="1"/>
              </p:cNvSpPr>
              <p:nvPr/>
            </p:nvSpPr>
            <p:spPr bwMode="auto">
              <a:xfrm flipH="1" flipV="1">
                <a:off x="4408" y="2940"/>
                <a:ext cx="240" cy="148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 type="none" w="sm" len="lg"/>
                <a:tailEnd type="none" w="sm" len="lg"/>
              </a:ln>
            </p:spPr>
            <p:txBody>
              <a:bodyPr wrap="none"/>
              <a:lstStyle/>
              <a:p>
                <a:pPr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sp>
            <p:nvSpPr>
              <p:cNvPr id="54313" name="Text Box 42"/>
              <p:cNvSpPr txBox="1">
                <a:spLocks noChangeArrowheads="1"/>
              </p:cNvSpPr>
              <p:nvPr/>
            </p:nvSpPr>
            <p:spPr bwMode="auto">
              <a:xfrm>
                <a:off x="4507" y="2728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lg"/>
                    <a:tailEnd type="none" w="sm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2800" i="1">
                    <a:solidFill>
                      <a:srgbClr val="333399"/>
                    </a:solidFill>
                  </a:rPr>
                  <a:t>r</a:t>
                </a:r>
                <a:endParaRPr kumimoji="0" lang="en-US" altLang="zh-CN" sz="2800" i="1">
                  <a:solidFill>
                    <a:srgbClr val="333399"/>
                  </a:solidFill>
                </a:endParaRPr>
              </a:p>
            </p:txBody>
          </p:sp>
        </p:grpSp>
      </p:grpSp>
      <p:graphicFrame>
        <p:nvGraphicFramePr>
          <p:cNvPr id="54293" name="Object 7"/>
          <p:cNvGraphicFramePr>
            <a:graphicFrameLocks noChangeAspect="1"/>
          </p:cNvGraphicFramePr>
          <p:nvPr/>
        </p:nvGraphicFramePr>
        <p:xfrm>
          <a:off x="6705600" y="4633913"/>
          <a:ext cx="48895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14" name="Microsoft 公式 3.0" r:id="rId11" imgW="355600" imgH="406400" progId="Equation.3">
                  <p:embed/>
                </p:oleObj>
              </mc:Choice>
              <mc:Fallback>
                <p:oleObj name="Microsoft 公式 3.0" r:id="rId11" imgW="355600" imgH="40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633913"/>
                        <a:ext cx="48895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4" name="Object 8"/>
          <p:cNvGraphicFramePr>
            <a:graphicFrameLocks noChangeAspect="1"/>
          </p:cNvGraphicFramePr>
          <p:nvPr/>
        </p:nvGraphicFramePr>
        <p:xfrm>
          <a:off x="7543800" y="4557713"/>
          <a:ext cx="4556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15" name="Microsoft 公式 3.0" r:id="rId13" imgW="330200" imgH="406400" progId="Equation.3">
                  <p:embed/>
                </p:oleObj>
              </mc:Choice>
              <mc:Fallback>
                <p:oleObj name="Microsoft 公式 3.0" r:id="rId13" imgW="330200" imgH="406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557713"/>
                        <a:ext cx="4556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45" name="Object 9"/>
          <p:cNvGraphicFramePr>
            <a:graphicFrameLocks noChangeAspect="1"/>
          </p:cNvGraphicFramePr>
          <p:nvPr/>
        </p:nvGraphicFramePr>
        <p:xfrm>
          <a:off x="1528763" y="766763"/>
          <a:ext cx="2452687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16" name="Equation" r:id="rId15" imgW="22860000" imgH="10668000" progId="Equation.DSMT4">
                  <p:embed/>
                </p:oleObj>
              </mc:Choice>
              <mc:Fallback>
                <p:oleObj name="Equation" r:id="rId15" imgW="22860000" imgH="10668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766763"/>
                        <a:ext cx="2452687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48" name="Text Box 48"/>
          <p:cNvSpPr txBox="1">
            <a:spLocks noChangeArrowheads="1"/>
          </p:cNvSpPr>
          <p:nvPr/>
        </p:nvSpPr>
        <p:spPr bwMode="auto">
          <a:xfrm>
            <a:off x="731838" y="1979613"/>
            <a:ext cx="324008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内表面：</a:t>
            </a:r>
            <a:endParaRPr lang="zh-CN" altLang="en-US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graphicFrame>
        <p:nvGraphicFramePr>
          <p:cNvPr id="128049" name="Object 10"/>
          <p:cNvGraphicFramePr>
            <a:graphicFrameLocks noChangeAspect="1"/>
          </p:cNvGraphicFramePr>
          <p:nvPr/>
        </p:nvGraphicFramePr>
        <p:xfrm>
          <a:off x="3038475" y="3478213"/>
          <a:ext cx="194468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17" name="公式" r:id="rId17" imgW="735965" imgH="393700" progId="Equation.3">
                  <p:embed/>
                </p:oleObj>
              </mc:Choice>
              <mc:Fallback>
                <p:oleObj name="公式" r:id="rId17" imgW="735965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75" y="3478213"/>
                        <a:ext cx="194468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50" name="Object 11"/>
          <p:cNvGraphicFramePr>
            <a:graphicFrameLocks noChangeAspect="1"/>
          </p:cNvGraphicFramePr>
          <p:nvPr/>
        </p:nvGraphicFramePr>
        <p:xfrm>
          <a:off x="798513" y="2633663"/>
          <a:ext cx="22320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18" name="公式" r:id="rId19" imgW="736600" imgH="279400" progId="Equation.3">
                  <p:embed/>
                </p:oleObj>
              </mc:Choice>
              <mc:Fallback>
                <p:oleObj name="公式" r:id="rId19" imgW="736600" imgH="279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2633663"/>
                        <a:ext cx="22320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51" name="Object 12"/>
          <p:cNvGraphicFramePr>
            <a:graphicFrameLocks noChangeAspect="1"/>
          </p:cNvGraphicFramePr>
          <p:nvPr/>
        </p:nvGraphicFramePr>
        <p:xfrm>
          <a:off x="3025775" y="2643188"/>
          <a:ext cx="19240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19" name="公式" r:id="rId21" imgW="635000" imgH="279400" progId="Equation.3">
                  <p:embed/>
                </p:oleObj>
              </mc:Choice>
              <mc:Fallback>
                <p:oleObj name="公式" r:id="rId21" imgW="635000" imgH="279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775" y="2643188"/>
                        <a:ext cx="19240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52" name="Object 13"/>
          <p:cNvGraphicFramePr>
            <a:graphicFrameLocks noChangeAspect="1"/>
          </p:cNvGraphicFramePr>
          <p:nvPr/>
        </p:nvGraphicFramePr>
        <p:xfrm>
          <a:off x="2286000" y="4645025"/>
          <a:ext cx="13843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20" name="公式" r:id="rId23" imgW="545465" imgH="215900" progId="Equation.3">
                  <p:embed/>
                </p:oleObj>
              </mc:Choice>
              <mc:Fallback>
                <p:oleObj name="公式" r:id="rId23" imgW="545465" imgH="215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645025"/>
                        <a:ext cx="13843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53" name="Text Box 53"/>
          <p:cNvSpPr txBox="1">
            <a:spLocks noChangeArrowheads="1"/>
          </p:cNvSpPr>
          <p:nvPr/>
        </p:nvSpPr>
        <p:spPr bwMode="auto">
          <a:xfrm>
            <a:off x="660400" y="4645025"/>
            <a:ext cx="324008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外表面：</a:t>
            </a:r>
            <a:endParaRPr lang="zh-CN" altLang="en-US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graphicFrame>
        <p:nvGraphicFramePr>
          <p:cNvPr id="128054" name="Object 14"/>
          <p:cNvGraphicFramePr>
            <a:graphicFrameLocks noChangeAspect="1"/>
          </p:cNvGraphicFramePr>
          <p:nvPr/>
        </p:nvGraphicFramePr>
        <p:xfrm>
          <a:off x="996950" y="5580063"/>
          <a:ext cx="211613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21" name="公式" r:id="rId25" imgW="698500" imgH="279400" progId="Equation.3">
                  <p:embed/>
                </p:oleObj>
              </mc:Choice>
              <mc:Fallback>
                <p:oleObj name="公式" r:id="rId25" imgW="698500" imgH="279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5580063"/>
                        <a:ext cx="2116138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55" name="Object 15"/>
          <p:cNvGraphicFramePr>
            <a:graphicFrameLocks noChangeAspect="1"/>
          </p:cNvGraphicFramePr>
          <p:nvPr/>
        </p:nvGraphicFramePr>
        <p:xfrm>
          <a:off x="2959100" y="5403850"/>
          <a:ext cx="1920875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22" name="Equation" r:id="rId27" imgW="735965" imgH="444500" progId="Equation.DSMT4">
                  <p:embed/>
                </p:oleObj>
              </mc:Choice>
              <mc:Fallback>
                <p:oleObj name="Equation" r:id="rId27" imgW="735965" imgH="4445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5403850"/>
                        <a:ext cx="1920875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56" name="Object 16"/>
          <p:cNvGraphicFramePr>
            <a:graphicFrameLocks noChangeAspect="1"/>
          </p:cNvGraphicFramePr>
          <p:nvPr/>
        </p:nvGraphicFramePr>
        <p:xfrm>
          <a:off x="6989763" y="269875"/>
          <a:ext cx="1484312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23" name="公式" r:id="rId29" imgW="469900" imgH="228600" progId="Equation.3">
                  <p:embed/>
                </p:oleObj>
              </mc:Choice>
              <mc:Fallback>
                <p:oleObj name="公式" r:id="rId29" imgW="4699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763" y="269875"/>
                        <a:ext cx="1484312" cy="7096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17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8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75"/>
                                        <p:tgtEl>
                                          <p:spTgt spid="128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2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75"/>
                                        <p:tgtEl>
                                          <p:spTgt spid="12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2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48" grpId="0" autoUpdateAnimBg="0"/>
      <p:bldP spid="12805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F73D61F8-A509-4113-9E65-12E38E02DB7F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241300" y="217488"/>
            <a:ext cx="4038600" cy="533400"/>
          </a:xfrm>
          <a:prstGeom prst="rect">
            <a:avLst/>
          </a:prstGeom>
          <a:solidFill>
            <a:srgbClr val="FFFF99"/>
          </a:solidFill>
          <a:ln w="9525">
            <a:solidFill>
              <a:srgbClr val="996600"/>
            </a:solidFill>
            <a:miter lim="800000"/>
          </a:ln>
          <a:effectLst>
            <a:outerShdw dist="107763" dir="13500000" algn="ctr" rotWithShape="0">
              <a:srgbClr val="808080"/>
            </a:outerShdw>
          </a:effectLst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lt"/>
              </a:rPr>
              <a:t>四、电容和电容器</a:t>
            </a:r>
            <a:endParaRPr lang="zh-CN" altLang="en-US" sz="28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228600" y="914400"/>
            <a:ext cx="3886200" cy="51911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80808"/>
                </a:solidFill>
                <a:latin typeface="+mn-lt"/>
              </a:rPr>
              <a:t>1.  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孤立导体的</a:t>
            </a:r>
            <a:r>
              <a:rPr lang="zh-CN" altLang="en-US" sz="2800" b="1" dirty="0">
                <a:solidFill>
                  <a:srgbClr val="FF3300"/>
                </a:solidFill>
                <a:latin typeface="+mn-lt"/>
              </a:rPr>
              <a:t>电容</a:t>
            </a:r>
            <a:endParaRPr lang="zh-CN" altLang="en-US" sz="2800" b="1" dirty="0">
              <a:solidFill>
                <a:srgbClr val="FF3300"/>
              </a:solidFill>
              <a:latin typeface="+mn-lt"/>
            </a:endParaRPr>
          </a:p>
        </p:txBody>
      </p:sp>
      <p:sp>
        <p:nvSpPr>
          <p:cNvPr id="190470" name="Text Box 6"/>
          <p:cNvSpPr txBox="1">
            <a:spLocks noChangeArrowheads="1"/>
          </p:cNvSpPr>
          <p:nvPr/>
        </p:nvSpPr>
        <p:spPr bwMode="auto">
          <a:xfrm>
            <a:off x="344488" y="1514475"/>
            <a:ext cx="4876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若一孤立导体带电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q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，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90471" name="Text Box 7"/>
          <p:cNvSpPr txBox="1">
            <a:spLocks noChangeArrowheads="1"/>
          </p:cNvSpPr>
          <p:nvPr/>
        </p:nvSpPr>
        <p:spPr bwMode="auto">
          <a:xfrm>
            <a:off x="323850" y="1981200"/>
            <a:ext cx="60769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080808"/>
                </a:solidFill>
                <a:latin typeface="+mn-lt"/>
              </a:rPr>
              <a:t>则该导体具有一定的电势</a:t>
            </a:r>
            <a:r>
              <a:rPr lang="en-US" altLang="zh-CN" sz="2800" b="1" i="1">
                <a:solidFill>
                  <a:srgbClr val="080808"/>
                </a:solidFill>
                <a:latin typeface="+mn-lt"/>
              </a:rPr>
              <a:t>V</a:t>
            </a:r>
            <a:r>
              <a:rPr lang="zh-CN" altLang="en-US" sz="2800" b="1" i="1">
                <a:solidFill>
                  <a:srgbClr val="080808"/>
                </a:solidFill>
                <a:latin typeface="+mn-lt"/>
              </a:rPr>
              <a:t>，</a:t>
            </a:r>
            <a:endParaRPr lang="zh-CN" altLang="en-US" sz="2800" b="1" i="1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90472" name="Freeform 8"/>
          <p:cNvSpPr/>
          <p:nvPr/>
        </p:nvSpPr>
        <p:spPr bwMode="auto">
          <a:xfrm rot="-2167970">
            <a:off x="6588125" y="1001713"/>
            <a:ext cx="1409700" cy="914400"/>
          </a:xfrm>
          <a:custGeom>
            <a:avLst/>
            <a:gdLst>
              <a:gd name="T0" fmla="*/ 2147483647 w 680"/>
              <a:gd name="T1" fmla="*/ 2147483647 h 456"/>
              <a:gd name="T2" fmla="*/ 2147483647 w 680"/>
              <a:gd name="T3" fmla="*/ 2147483647 h 456"/>
              <a:gd name="T4" fmla="*/ 2147483647 w 680"/>
              <a:gd name="T5" fmla="*/ 0 h 456"/>
              <a:gd name="T6" fmla="*/ 2147483647 w 680"/>
              <a:gd name="T7" fmla="*/ 2147483647 h 456"/>
              <a:gd name="T8" fmla="*/ 2147483647 w 680"/>
              <a:gd name="T9" fmla="*/ 2147483647 h 456"/>
              <a:gd name="T10" fmla="*/ 2147483647 w 680"/>
              <a:gd name="T11" fmla="*/ 2147483647 h 456"/>
              <a:gd name="T12" fmla="*/ 2147483647 w 680"/>
              <a:gd name="T13" fmla="*/ 2147483647 h 456"/>
              <a:gd name="T14" fmla="*/ 2147483647 w 680"/>
              <a:gd name="T15" fmla="*/ 2147483647 h 456"/>
              <a:gd name="T16" fmla="*/ 2147483647 w 680"/>
              <a:gd name="T17" fmla="*/ 2147483647 h 456"/>
              <a:gd name="T18" fmla="*/ 2147483647 w 680"/>
              <a:gd name="T19" fmla="*/ 2147483647 h 4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0"/>
              <a:gd name="T31" fmla="*/ 0 h 456"/>
              <a:gd name="T32" fmla="*/ 680 w 680"/>
              <a:gd name="T33" fmla="*/ 456 h 45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0" h="456">
                <a:moveTo>
                  <a:pt x="24" y="144"/>
                </a:moveTo>
                <a:cubicBezTo>
                  <a:pt x="40" y="96"/>
                  <a:pt x="72" y="72"/>
                  <a:pt x="120" y="48"/>
                </a:cubicBezTo>
                <a:cubicBezTo>
                  <a:pt x="168" y="24"/>
                  <a:pt x="240" y="0"/>
                  <a:pt x="312" y="0"/>
                </a:cubicBezTo>
                <a:cubicBezTo>
                  <a:pt x="384" y="0"/>
                  <a:pt x="496" y="24"/>
                  <a:pt x="552" y="48"/>
                </a:cubicBezTo>
                <a:cubicBezTo>
                  <a:pt x="608" y="72"/>
                  <a:pt x="632" y="104"/>
                  <a:pt x="648" y="144"/>
                </a:cubicBezTo>
                <a:cubicBezTo>
                  <a:pt x="664" y="184"/>
                  <a:pt x="680" y="240"/>
                  <a:pt x="648" y="288"/>
                </a:cubicBezTo>
                <a:cubicBezTo>
                  <a:pt x="616" y="336"/>
                  <a:pt x="528" y="408"/>
                  <a:pt x="456" y="432"/>
                </a:cubicBezTo>
                <a:cubicBezTo>
                  <a:pt x="384" y="456"/>
                  <a:pt x="288" y="448"/>
                  <a:pt x="216" y="432"/>
                </a:cubicBezTo>
                <a:cubicBezTo>
                  <a:pt x="144" y="416"/>
                  <a:pt x="48" y="384"/>
                  <a:pt x="24" y="336"/>
                </a:cubicBezTo>
                <a:cubicBezTo>
                  <a:pt x="0" y="288"/>
                  <a:pt x="8" y="192"/>
                  <a:pt x="24" y="144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graphicFrame>
        <p:nvGraphicFramePr>
          <p:cNvPr id="190473" name="Object 2"/>
          <p:cNvGraphicFramePr>
            <a:graphicFrameLocks noChangeAspect="1"/>
          </p:cNvGraphicFramePr>
          <p:nvPr/>
        </p:nvGraphicFramePr>
        <p:xfrm>
          <a:off x="7440613" y="1835150"/>
          <a:ext cx="4699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9" name="公式" r:id="rId1" imgW="469900" imgH="317500" progId="Equation.3">
                  <p:embed/>
                </p:oleObj>
              </mc:Choice>
              <mc:Fallback>
                <p:oleObj name="公式" r:id="rId1" imgW="469900" imgH="317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0613" y="1835150"/>
                        <a:ext cx="4699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4" name="Text Box 10"/>
          <p:cNvSpPr txBox="1">
            <a:spLocks noChangeArrowheads="1"/>
          </p:cNvSpPr>
          <p:nvPr/>
        </p:nvSpPr>
        <p:spPr bwMode="auto">
          <a:xfrm>
            <a:off x="6740525" y="620713"/>
            <a:ext cx="4206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i="1">
                <a:solidFill>
                  <a:srgbClr val="FF3300"/>
                </a:solidFill>
                <a:latin typeface="+mn-lt"/>
              </a:rPr>
              <a:t>V</a:t>
            </a:r>
            <a:endParaRPr lang="en-US" altLang="zh-CN" sz="2800" b="1">
              <a:solidFill>
                <a:srgbClr val="FF3300"/>
              </a:solidFill>
              <a:latin typeface="+mn-lt"/>
            </a:endParaRPr>
          </a:p>
        </p:txBody>
      </p:sp>
      <p:sp>
        <p:nvSpPr>
          <p:cNvPr id="190475" name="Text Box 11"/>
          <p:cNvSpPr txBox="1">
            <a:spLocks noChangeArrowheads="1"/>
          </p:cNvSpPr>
          <p:nvPr/>
        </p:nvSpPr>
        <p:spPr bwMode="auto">
          <a:xfrm>
            <a:off x="5003800" y="1989138"/>
            <a:ext cx="22669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且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V</a:t>
            </a:r>
            <a:r>
              <a:rPr lang="en-US" altLang="zh-CN" sz="2800" b="1" dirty="0">
                <a:solidFill>
                  <a:srgbClr val="080808"/>
                </a:solidFill>
                <a:latin typeface="+mn-lt"/>
              </a:rPr>
              <a:t> ∝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q</a:t>
            </a:r>
            <a:endParaRPr lang="en-US" altLang="zh-CN" sz="2800" b="1" i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90476" name="Text Box 12"/>
          <p:cNvSpPr txBox="1">
            <a:spLocks noChangeArrowheads="1"/>
          </p:cNvSpPr>
          <p:nvPr/>
        </p:nvSpPr>
        <p:spPr bwMode="auto">
          <a:xfrm>
            <a:off x="982663" y="2611438"/>
            <a:ext cx="27336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定义：</a:t>
            </a:r>
            <a:endParaRPr lang="zh-CN" alt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graphicFrame>
        <p:nvGraphicFramePr>
          <p:cNvPr id="190477" name="Object 3"/>
          <p:cNvGraphicFramePr>
            <a:graphicFrameLocks noChangeAspect="1"/>
          </p:cNvGraphicFramePr>
          <p:nvPr/>
        </p:nvGraphicFramePr>
        <p:xfrm>
          <a:off x="2133600" y="2438400"/>
          <a:ext cx="1066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0" name="Equation" r:id="rId3" imgW="457200" imgH="406400" progId="Equation.3">
                  <p:embed/>
                </p:oleObj>
              </mc:Choice>
              <mc:Fallback>
                <p:oleObj name="Equation" r:id="rId3" imgW="457200" imgH="40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438400"/>
                        <a:ext cx="1066800" cy="949325"/>
                      </a:xfrm>
                      <a:prstGeom prst="rect">
                        <a:avLst/>
                      </a:prstGeom>
                      <a:solidFill>
                        <a:srgbClr val="FFBD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8" name="Text Box 14"/>
          <p:cNvSpPr txBox="1">
            <a:spLocks noChangeArrowheads="1"/>
          </p:cNvSpPr>
          <p:nvPr/>
        </p:nvSpPr>
        <p:spPr bwMode="auto">
          <a:xfrm>
            <a:off x="358775" y="3644900"/>
            <a:ext cx="4191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电容</a:t>
            </a:r>
            <a:r>
              <a:rPr lang="en-US" altLang="zh-CN" sz="2800" b="1" i="1" dirty="0">
                <a:solidFill>
                  <a:srgbClr val="000000"/>
                </a:solidFill>
                <a:latin typeface="+mn-lt"/>
              </a:rPr>
              <a:t>C</a:t>
            </a:r>
            <a:endParaRPr lang="en-US" altLang="zh-CN" sz="28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90479" name="AutoShape 15"/>
          <p:cNvSpPr/>
          <p:nvPr/>
        </p:nvSpPr>
        <p:spPr bwMode="auto">
          <a:xfrm>
            <a:off x="1614488" y="3581400"/>
            <a:ext cx="228600" cy="685800"/>
          </a:xfrm>
          <a:prstGeom prst="leftBrace">
            <a:avLst>
              <a:gd name="adj1" fmla="val 25000"/>
              <a:gd name="adj2" fmla="val 50000"/>
            </a:avLst>
          </a:prstGeom>
          <a:noFill/>
          <a:ln w="38100">
            <a:solidFill>
              <a:srgbClr val="FF0000"/>
            </a:solidFill>
            <a:rou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zh-CN" sz="2800" b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90480" name="Text Box 16"/>
          <p:cNvSpPr txBox="1">
            <a:spLocks noChangeArrowheads="1"/>
          </p:cNvSpPr>
          <p:nvPr/>
        </p:nvSpPr>
        <p:spPr bwMode="auto">
          <a:xfrm>
            <a:off x="1862138" y="3357563"/>
            <a:ext cx="35814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080808"/>
                </a:solidFill>
                <a:latin typeface="+mn-lt"/>
              </a:rPr>
              <a:t>与</a:t>
            </a:r>
            <a:r>
              <a:rPr lang="en-US" altLang="zh-CN" sz="2800" b="1" i="1">
                <a:solidFill>
                  <a:srgbClr val="080808"/>
                </a:solidFill>
                <a:latin typeface="+mn-lt"/>
              </a:rPr>
              <a:t>q</a:t>
            </a:r>
            <a:r>
              <a:rPr lang="zh-CN" altLang="en-US" sz="2800" b="1">
                <a:solidFill>
                  <a:srgbClr val="080808"/>
                </a:solidFill>
                <a:latin typeface="+mn-lt"/>
              </a:rPr>
              <a:t>、</a:t>
            </a:r>
            <a:r>
              <a:rPr lang="en-US" altLang="zh-CN" sz="2800" b="1" i="1">
                <a:solidFill>
                  <a:srgbClr val="080808"/>
                </a:solidFill>
                <a:latin typeface="+mn-lt"/>
              </a:rPr>
              <a:t>V</a:t>
            </a:r>
            <a:r>
              <a:rPr lang="zh-CN" altLang="en-US" sz="2800" b="1">
                <a:solidFill>
                  <a:srgbClr val="080808"/>
                </a:solidFill>
                <a:latin typeface="+mn-lt"/>
              </a:rPr>
              <a:t>无关</a:t>
            </a:r>
            <a:endParaRPr lang="zh-CN" altLang="en-US" sz="2800" b="1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90481" name="Text Box 17"/>
          <p:cNvSpPr txBox="1">
            <a:spLocks noChangeArrowheads="1"/>
          </p:cNvSpPr>
          <p:nvPr/>
        </p:nvSpPr>
        <p:spPr bwMode="auto">
          <a:xfrm>
            <a:off x="1843088" y="3886200"/>
            <a:ext cx="58674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与导体的尺寸形状有关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90482" name="Text Box 18"/>
          <p:cNvSpPr txBox="1">
            <a:spLocks noChangeArrowheads="1"/>
          </p:cNvSpPr>
          <p:nvPr/>
        </p:nvSpPr>
        <p:spPr bwMode="auto">
          <a:xfrm>
            <a:off x="3481388" y="2590800"/>
            <a:ext cx="543401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i="1" dirty="0">
                <a:solidFill>
                  <a:srgbClr val="000000"/>
                </a:solidFill>
                <a:latin typeface="+mn-lt"/>
              </a:rPr>
              <a:t>C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：称为孤立导体的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电容</a:t>
            </a:r>
            <a:r>
              <a:rPr lang="zh-CN" altLang="en-US" sz="2800" b="1" dirty="0">
                <a:latin typeface="+mn-lt"/>
              </a:rPr>
              <a:t>。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190483" name="Text Box 19"/>
          <p:cNvSpPr txBox="1">
            <a:spLocks noChangeArrowheads="1"/>
          </p:cNvSpPr>
          <p:nvPr/>
        </p:nvSpPr>
        <p:spPr bwMode="auto">
          <a:xfrm>
            <a:off x="323850" y="4508500"/>
            <a:ext cx="41116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080808"/>
                </a:solidFill>
                <a:latin typeface="+mn-lt"/>
              </a:rPr>
              <a:t>如同容器装水：</a:t>
            </a:r>
            <a:endParaRPr lang="zh-CN" altLang="en-US" sz="2800" b="1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90484" name="AutoShape 20"/>
          <p:cNvSpPr>
            <a:spLocks noChangeArrowheads="1"/>
          </p:cNvSpPr>
          <p:nvPr/>
        </p:nvSpPr>
        <p:spPr bwMode="auto">
          <a:xfrm>
            <a:off x="57150" y="6096000"/>
            <a:ext cx="6953250" cy="609600"/>
          </a:xfrm>
          <a:prstGeom prst="parallelogram">
            <a:avLst>
              <a:gd name="adj" fmla="val 111633"/>
            </a:avLst>
          </a:prstGeom>
          <a:solidFill>
            <a:srgbClr val="FF9900"/>
          </a:solidFill>
          <a:ln w="9525">
            <a:solidFill>
              <a:srgbClr val="996600"/>
            </a:solidFill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90485" name="AutoShape 21"/>
          <p:cNvSpPr>
            <a:spLocks noChangeArrowheads="1"/>
          </p:cNvSpPr>
          <p:nvPr/>
        </p:nvSpPr>
        <p:spPr bwMode="auto">
          <a:xfrm>
            <a:off x="2228850" y="5257800"/>
            <a:ext cx="990600" cy="1219200"/>
          </a:xfrm>
          <a:prstGeom prst="can">
            <a:avLst>
              <a:gd name="adj" fmla="val 34456"/>
            </a:avLst>
          </a:prstGeom>
          <a:solidFill>
            <a:schemeClr val="bg1"/>
          </a:solidFill>
          <a:ln w="28575">
            <a:solidFill>
              <a:schemeClr val="accent2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90486" name="AutoShape 22"/>
          <p:cNvSpPr>
            <a:spLocks noChangeArrowheads="1"/>
          </p:cNvSpPr>
          <p:nvPr/>
        </p:nvSpPr>
        <p:spPr bwMode="auto">
          <a:xfrm>
            <a:off x="4133850" y="5257800"/>
            <a:ext cx="2209800" cy="1219200"/>
          </a:xfrm>
          <a:prstGeom prst="can">
            <a:avLst>
              <a:gd name="adj" fmla="val 27995"/>
            </a:avLst>
          </a:prstGeom>
          <a:solidFill>
            <a:schemeClr val="bg1"/>
          </a:solidFill>
          <a:ln w="28575">
            <a:solidFill>
              <a:schemeClr val="accent2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90487" name="Text Box 23"/>
          <p:cNvSpPr txBox="1">
            <a:spLocks noChangeArrowheads="1"/>
          </p:cNvSpPr>
          <p:nvPr/>
        </p:nvSpPr>
        <p:spPr bwMode="auto">
          <a:xfrm>
            <a:off x="5081588" y="3138488"/>
            <a:ext cx="3757612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080808"/>
                </a:solidFill>
                <a:latin typeface="+mn-lt"/>
              </a:rPr>
              <a:t>单位：</a:t>
            </a:r>
            <a:r>
              <a:rPr lang="en-US" altLang="zh-CN" sz="2800" b="1">
                <a:solidFill>
                  <a:srgbClr val="080808"/>
                </a:solidFill>
                <a:latin typeface="+mn-lt"/>
              </a:rPr>
              <a:t>F</a:t>
            </a:r>
            <a:r>
              <a:rPr lang="zh-CN" altLang="en-US" sz="2800" b="1">
                <a:solidFill>
                  <a:srgbClr val="080808"/>
                </a:solidFill>
                <a:latin typeface="+mn-lt"/>
              </a:rPr>
              <a:t>（法拉）</a:t>
            </a:r>
            <a:endParaRPr lang="zh-CN" altLang="en-US" sz="2800" b="1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90488" name="AutoShape 24"/>
          <p:cNvSpPr>
            <a:spLocks noChangeArrowheads="1"/>
          </p:cNvSpPr>
          <p:nvPr/>
        </p:nvSpPr>
        <p:spPr bwMode="auto">
          <a:xfrm>
            <a:off x="857250" y="5257800"/>
            <a:ext cx="533400" cy="1219200"/>
          </a:xfrm>
          <a:prstGeom prst="can">
            <a:avLst>
              <a:gd name="adj" fmla="val 50889"/>
            </a:avLst>
          </a:prstGeom>
          <a:solidFill>
            <a:schemeClr val="bg1"/>
          </a:solidFill>
          <a:ln w="28575">
            <a:solidFill>
              <a:schemeClr val="accent2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90489" name="AutoShape 25"/>
          <p:cNvSpPr>
            <a:spLocks noChangeArrowheads="1"/>
          </p:cNvSpPr>
          <p:nvPr/>
        </p:nvSpPr>
        <p:spPr bwMode="auto">
          <a:xfrm>
            <a:off x="857250" y="5715000"/>
            <a:ext cx="533400" cy="762000"/>
          </a:xfrm>
          <a:prstGeom prst="can">
            <a:avLst>
              <a:gd name="adj" fmla="val 43750"/>
            </a:avLst>
          </a:prstGeom>
          <a:solidFill>
            <a:srgbClr val="66FFFF"/>
          </a:solidFill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90490" name="AutoShape 26"/>
          <p:cNvSpPr>
            <a:spLocks noChangeArrowheads="1"/>
          </p:cNvSpPr>
          <p:nvPr/>
        </p:nvSpPr>
        <p:spPr bwMode="auto">
          <a:xfrm>
            <a:off x="857250" y="5257800"/>
            <a:ext cx="533400" cy="1219200"/>
          </a:xfrm>
          <a:prstGeom prst="can">
            <a:avLst>
              <a:gd name="adj" fmla="val 50889"/>
            </a:avLst>
          </a:prstGeom>
          <a:noFill/>
          <a:ln w="28575">
            <a:solidFill>
              <a:schemeClr val="tx2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90491" name="AutoShape 27"/>
          <p:cNvSpPr>
            <a:spLocks noChangeArrowheads="1"/>
          </p:cNvSpPr>
          <p:nvPr/>
        </p:nvSpPr>
        <p:spPr bwMode="auto">
          <a:xfrm>
            <a:off x="2228850" y="5638800"/>
            <a:ext cx="990600" cy="838200"/>
          </a:xfrm>
          <a:prstGeom prst="can">
            <a:avLst>
              <a:gd name="adj" fmla="val 39583"/>
            </a:avLst>
          </a:prstGeom>
          <a:solidFill>
            <a:srgbClr val="66FFFF"/>
          </a:solidFill>
          <a:ln w="9525">
            <a:solidFill>
              <a:srgbClr val="49C2FF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90492" name="AutoShape 28"/>
          <p:cNvSpPr>
            <a:spLocks noChangeArrowheads="1"/>
          </p:cNvSpPr>
          <p:nvPr/>
        </p:nvSpPr>
        <p:spPr bwMode="auto">
          <a:xfrm>
            <a:off x="2228850" y="5257800"/>
            <a:ext cx="990600" cy="1219200"/>
          </a:xfrm>
          <a:prstGeom prst="can">
            <a:avLst>
              <a:gd name="adj" fmla="val 34456"/>
            </a:avLst>
          </a:prstGeom>
          <a:noFill/>
          <a:ln w="28575">
            <a:solidFill>
              <a:schemeClr val="tx2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90493" name="AutoShape 29"/>
          <p:cNvSpPr>
            <a:spLocks noChangeArrowheads="1"/>
          </p:cNvSpPr>
          <p:nvPr/>
        </p:nvSpPr>
        <p:spPr bwMode="auto">
          <a:xfrm>
            <a:off x="4133850" y="5638800"/>
            <a:ext cx="2209800" cy="838200"/>
          </a:xfrm>
          <a:prstGeom prst="can">
            <a:avLst>
              <a:gd name="adj" fmla="val 39583"/>
            </a:avLst>
          </a:prstGeom>
          <a:solidFill>
            <a:srgbClr val="66FFFF"/>
          </a:solidFill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90494" name="AutoShape 30"/>
          <p:cNvSpPr>
            <a:spLocks noChangeArrowheads="1"/>
          </p:cNvSpPr>
          <p:nvPr/>
        </p:nvSpPr>
        <p:spPr bwMode="auto">
          <a:xfrm>
            <a:off x="4133850" y="5257800"/>
            <a:ext cx="2209800" cy="1219200"/>
          </a:xfrm>
          <a:prstGeom prst="can">
            <a:avLst>
              <a:gd name="adj" fmla="val 27995"/>
            </a:avLst>
          </a:prstGeom>
          <a:noFill/>
          <a:ln w="28575">
            <a:solidFill>
              <a:schemeClr val="tx2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90495" name="Line 31"/>
          <p:cNvSpPr>
            <a:spLocks noChangeShapeType="1"/>
          </p:cNvSpPr>
          <p:nvPr/>
        </p:nvSpPr>
        <p:spPr bwMode="auto">
          <a:xfrm>
            <a:off x="476250" y="5943600"/>
            <a:ext cx="619125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lgDash"/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90498" name="Text Box 34"/>
          <p:cNvSpPr txBox="1">
            <a:spLocks noChangeArrowheads="1"/>
          </p:cNvSpPr>
          <p:nvPr/>
        </p:nvSpPr>
        <p:spPr bwMode="auto">
          <a:xfrm>
            <a:off x="3419475" y="4508500"/>
            <a:ext cx="54737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lt"/>
              </a:rPr>
              <a:t>电容</a:t>
            </a:r>
            <a:r>
              <a:rPr lang="en-US" altLang="zh-CN" sz="2800" b="1" i="1" dirty="0">
                <a:solidFill>
                  <a:srgbClr val="0000FF"/>
                </a:solidFill>
                <a:latin typeface="+mn-lt"/>
              </a:rPr>
              <a:t>C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</a:rPr>
              <a:t>反映了孤立导体容纳电荷</a:t>
            </a:r>
            <a:endParaRPr lang="zh-CN" altLang="en-US" sz="28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90499" name="Text Box 35"/>
          <p:cNvSpPr txBox="1">
            <a:spLocks noChangeArrowheads="1"/>
          </p:cNvSpPr>
          <p:nvPr/>
        </p:nvSpPr>
        <p:spPr bwMode="auto">
          <a:xfrm>
            <a:off x="7164388" y="5084763"/>
            <a:ext cx="1979612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lt"/>
              </a:rPr>
              <a:t>的能力。</a:t>
            </a:r>
            <a:endParaRPr lang="zh-CN" altLang="en-US" sz="2800" b="1" dirty="0">
              <a:solidFill>
                <a:srgbClr val="0000FF"/>
              </a:solidFill>
              <a:latin typeface="+mn-lt"/>
            </a:endParaRPr>
          </a:p>
        </p:txBody>
      </p:sp>
      <p:graphicFrame>
        <p:nvGraphicFramePr>
          <p:cNvPr id="190500" name="Object 4"/>
          <p:cNvGraphicFramePr>
            <a:graphicFrameLocks noChangeAspect="1"/>
          </p:cNvGraphicFramePr>
          <p:nvPr/>
        </p:nvGraphicFramePr>
        <p:xfrm>
          <a:off x="5672138" y="3765550"/>
          <a:ext cx="347186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1" name="Equation" r:id="rId5" imgW="1473200" imgH="228600" progId="Equation.DSMT4">
                  <p:embed/>
                </p:oleObj>
              </mc:Choice>
              <mc:Fallback>
                <p:oleObj name="Equation" r:id="rId5" imgW="14732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2138" y="3765550"/>
                        <a:ext cx="347186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75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75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75"/>
                                        <p:tgtEl>
                                          <p:spTgt spid="19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19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9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19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0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0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0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0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75"/>
                                        <p:tgtEl>
                                          <p:spTgt spid="19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9" dur="75"/>
                                        <p:tgtEl>
                                          <p:spTgt spid="19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9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9" dur="500"/>
                                        <p:tgtEl>
                                          <p:spTgt spid="19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3" dur="500"/>
                                        <p:tgtEl>
                                          <p:spTgt spid="19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7" dur="500"/>
                                        <p:tgtEl>
                                          <p:spTgt spid="19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1" dur="500"/>
                                        <p:tgtEl>
                                          <p:spTgt spid="19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6" dur="500"/>
                                        <p:tgtEl>
                                          <p:spTgt spid="19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3" dur="500"/>
                                        <p:tgtEl>
                                          <p:spTgt spid="19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0" dur="500"/>
                                        <p:tgtEl>
                                          <p:spTgt spid="19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5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0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9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90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90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90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90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90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90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90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90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8" grpId="0" animBg="1" autoUpdateAnimBg="0"/>
      <p:bldP spid="190469" grpId="0" animBg="1" autoUpdateAnimBg="0"/>
      <p:bldP spid="190470" grpId="0" autoUpdateAnimBg="0"/>
      <p:bldP spid="190471" grpId="0" autoUpdateAnimBg="0"/>
      <p:bldP spid="190474" grpId="0" autoUpdateAnimBg="0"/>
      <p:bldP spid="190475" grpId="0" autoUpdateAnimBg="0"/>
      <p:bldP spid="190476" grpId="0" autoUpdateAnimBg="0"/>
      <p:bldP spid="190478" grpId="0" autoUpdateAnimBg="0"/>
      <p:bldP spid="190479" grpId="0" animBg="1" autoUpdateAnimBg="0"/>
      <p:bldP spid="190480" grpId="0" autoUpdateAnimBg="0"/>
      <p:bldP spid="190481" grpId="0" autoUpdateAnimBg="0"/>
      <p:bldP spid="190482" grpId="0" autoUpdateAnimBg="0"/>
      <p:bldP spid="190483" grpId="0" autoUpdateAnimBg="0"/>
      <p:bldP spid="190484" grpId="0" animBg="1"/>
      <p:bldP spid="190485" grpId="0" animBg="1"/>
      <p:bldP spid="190486" grpId="0" animBg="1"/>
      <p:bldP spid="190487" grpId="0" autoUpdateAnimBg="0"/>
      <p:bldP spid="190488" grpId="0" animBg="1"/>
      <p:bldP spid="190489" grpId="0" animBg="1"/>
      <p:bldP spid="190490" grpId="0" animBg="1"/>
      <p:bldP spid="190491" grpId="0" animBg="1"/>
      <p:bldP spid="190492" grpId="0" animBg="1"/>
      <p:bldP spid="190493" grpId="0" animBg="1"/>
      <p:bldP spid="190494" grpId="0" animBg="1"/>
      <p:bldP spid="190498" grpId="0" autoUpdateAnimBg="0"/>
      <p:bldP spid="19049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6FE59141-EB3E-48FE-81CE-FB3C4A71EC51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325438" y="212725"/>
            <a:ext cx="6553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例：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一个带电导体球的电容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162821" name="Object 2"/>
          <p:cNvGraphicFramePr>
            <a:graphicFrameLocks noChangeAspect="1"/>
          </p:cNvGraphicFramePr>
          <p:nvPr/>
        </p:nvGraphicFramePr>
        <p:xfrm>
          <a:off x="2667000" y="762000"/>
          <a:ext cx="19050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17" name="Equation" r:id="rId1" imgW="862965" imgH="444500" progId="Equation.3">
                  <p:embed/>
                </p:oleObj>
              </mc:Choice>
              <mc:Fallback>
                <p:oleObj name="Equation" r:id="rId1" imgW="862965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762000"/>
                        <a:ext cx="190500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565150" y="928688"/>
            <a:ext cx="37020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设球带电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q</a:t>
            </a:r>
            <a:endParaRPr lang="en-US" altLang="zh-CN" sz="2800" b="1" dirty="0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162823" name="Object 3"/>
          <p:cNvGraphicFramePr>
            <a:graphicFrameLocks noChangeAspect="1"/>
          </p:cNvGraphicFramePr>
          <p:nvPr/>
        </p:nvGraphicFramePr>
        <p:xfrm>
          <a:off x="4787900" y="728663"/>
          <a:ext cx="1296988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18" name="Equation" r:id="rId3" imgW="571500" imgH="406400" progId="Equation.3">
                  <p:embed/>
                </p:oleObj>
              </mc:Choice>
              <mc:Fallback>
                <p:oleObj name="Equation" r:id="rId3" imgW="571500" imgH="40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728663"/>
                        <a:ext cx="1296988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4" name="Object 4"/>
          <p:cNvGraphicFramePr>
            <a:graphicFrameLocks noChangeAspect="1"/>
          </p:cNvGraphicFramePr>
          <p:nvPr/>
        </p:nvGraphicFramePr>
        <p:xfrm>
          <a:off x="6051550" y="981075"/>
          <a:ext cx="1193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19" name="Equation" r:id="rId5" imgW="1193800" imgH="419100" progId="Equation.3">
                  <p:embed/>
                </p:oleObj>
              </mc:Choice>
              <mc:Fallback>
                <p:oleObj name="Equation" r:id="rId5" imgW="11938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1550" y="981075"/>
                        <a:ext cx="1193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5" name="Text Box 9"/>
          <p:cNvSpPr txBox="1">
            <a:spLocks noChangeArrowheads="1"/>
          </p:cNvSpPr>
          <p:nvPr/>
        </p:nvSpPr>
        <p:spPr bwMode="auto">
          <a:xfrm>
            <a:off x="304800" y="1600200"/>
            <a:ext cx="6172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080808"/>
                </a:solidFill>
                <a:latin typeface="+mn-lt"/>
              </a:rPr>
              <a:t>地球半径  </a:t>
            </a:r>
            <a:r>
              <a:rPr lang="en-US" altLang="zh-CN" sz="2800" b="1" i="1">
                <a:solidFill>
                  <a:srgbClr val="080808"/>
                </a:solidFill>
                <a:latin typeface="+mn-lt"/>
              </a:rPr>
              <a:t>R</a:t>
            </a:r>
            <a:r>
              <a:rPr lang="en-US" altLang="zh-CN" sz="2800" b="1">
                <a:solidFill>
                  <a:srgbClr val="080808"/>
                </a:solidFill>
                <a:latin typeface="+mn-lt"/>
              </a:rPr>
              <a:t>=6.4</a:t>
            </a:r>
            <a:r>
              <a:rPr lang="en-US" altLang="zh-CN" sz="2800" b="1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10</a:t>
            </a:r>
            <a:r>
              <a:rPr lang="en-US" altLang="zh-CN" sz="2800" b="1" baseline="3000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6</a:t>
            </a:r>
            <a:r>
              <a:rPr lang="en-US" altLang="zh-CN" sz="2800" b="1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m</a:t>
            </a:r>
            <a:endParaRPr lang="en-US" altLang="zh-CN" sz="2800" b="1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162826" name="Object 5"/>
          <p:cNvGraphicFramePr>
            <a:graphicFrameLocks noChangeAspect="1"/>
          </p:cNvGraphicFramePr>
          <p:nvPr/>
        </p:nvGraphicFramePr>
        <p:xfrm>
          <a:off x="4438650" y="1651000"/>
          <a:ext cx="22621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0" name="公式" r:id="rId7" imgW="2222500" imgH="368300" progId="Equation.3">
                  <p:embed/>
                </p:oleObj>
              </mc:Choice>
              <mc:Fallback>
                <p:oleObj name="公式" r:id="rId7" imgW="2222500" imgH="368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1651000"/>
                        <a:ext cx="226218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7" name="Object 6"/>
          <p:cNvGraphicFramePr>
            <a:graphicFrameLocks noChangeAspect="1"/>
          </p:cNvGraphicFramePr>
          <p:nvPr/>
        </p:nvGraphicFramePr>
        <p:xfrm>
          <a:off x="6743700" y="1617663"/>
          <a:ext cx="13985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1" name="公式" r:id="rId9" imgW="1396365" imgH="444500" progId="Equation.3">
                  <p:embed/>
                </p:oleObj>
              </mc:Choice>
              <mc:Fallback>
                <p:oleObj name="公式" r:id="rId9" imgW="1396365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1617663"/>
                        <a:ext cx="139858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8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3276600" cy="5191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rgbClr val="080808"/>
                </a:solidFill>
                <a:latin typeface="+mn-lt"/>
              </a:rPr>
              <a:t>2.  </a:t>
            </a:r>
            <a:r>
              <a:rPr lang="zh-CN" altLang="en-US" sz="2800" b="1">
                <a:solidFill>
                  <a:srgbClr val="080808"/>
                </a:solidFill>
                <a:latin typeface="+mn-lt"/>
              </a:rPr>
              <a:t>电容器的电容</a:t>
            </a:r>
            <a:endParaRPr lang="zh-CN" altLang="en-US" sz="2800" b="1">
              <a:solidFill>
                <a:srgbClr val="080808"/>
              </a:solidFill>
              <a:latin typeface="+mn-lt"/>
            </a:endParaRP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684213" y="5157788"/>
            <a:ext cx="617537" cy="566737"/>
            <a:chOff x="480" y="1419"/>
            <a:chExt cx="389" cy="357"/>
          </a:xfrm>
        </p:grpSpPr>
        <p:sp>
          <p:nvSpPr>
            <p:cNvPr id="109608" name="Freeform 14"/>
            <p:cNvSpPr/>
            <p:nvPr/>
          </p:nvSpPr>
          <p:spPr bwMode="auto">
            <a:xfrm rot="-5376216">
              <a:off x="496" y="1403"/>
              <a:ext cx="357" cy="389"/>
            </a:xfrm>
            <a:custGeom>
              <a:avLst/>
              <a:gdLst>
                <a:gd name="T0" fmla="*/ 1 w 680"/>
                <a:gd name="T1" fmla="*/ 66 h 456"/>
                <a:gd name="T2" fmla="*/ 5 w 680"/>
                <a:gd name="T3" fmla="*/ 22 h 456"/>
                <a:gd name="T4" fmla="*/ 13 w 680"/>
                <a:gd name="T5" fmla="*/ 0 h 456"/>
                <a:gd name="T6" fmla="*/ 22 w 680"/>
                <a:gd name="T7" fmla="*/ 22 h 456"/>
                <a:gd name="T8" fmla="*/ 26 w 680"/>
                <a:gd name="T9" fmla="*/ 66 h 456"/>
                <a:gd name="T10" fmla="*/ 26 w 680"/>
                <a:gd name="T11" fmla="*/ 131 h 456"/>
                <a:gd name="T12" fmla="*/ 18 w 680"/>
                <a:gd name="T13" fmla="*/ 195 h 456"/>
                <a:gd name="T14" fmla="*/ 8 w 680"/>
                <a:gd name="T15" fmla="*/ 195 h 456"/>
                <a:gd name="T16" fmla="*/ 1 w 680"/>
                <a:gd name="T17" fmla="*/ 152 h 456"/>
                <a:gd name="T18" fmla="*/ 1 w 680"/>
                <a:gd name="T19" fmla="*/ 66 h 4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80"/>
                <a:gd name="T31" fmla="*/ 0 h 456"/>
                <a:gd name="T32" fmla="*/ 680 w 680"/>
                <a:gd name="T33" fmla="*/ 456 h 4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80" h="456">
                  <a:moveTo>
                    <a:pt x="24" y="144"/>
                  </a:moveTo>
                  <a:cubicBezTo>
                    <a:pt x="40" y="96"/>
                    <a:pt x="72" y="72"/>
                    <a:pt x="120" y="48"/>
                  </a:cubicBezTo>
                  <a:cubicBezTo>
                    <a:pt x="168" y="24"/>
                    <a:pt x="240" y="0"/>
                    <a:pt x="312" y="0"/>
                  </a:cubicBezTo>
                  <a:cubicBezTo>
                    <a:pt x="384" y="0"/>
                    <a:pt x="496" y="24"/>
                    <a:pt x="552" y="48"/>
                  </a:cubicBezTo>
                  <a:cubicBezTo>
                    <a:pt x="608" y="72"/>
                    <a:pt x="632" y="104"/>
                    <a:pt x="648" y="144"/>
                  </a:cubicBezTo>
                  <a:cubicBezTo>
                    <a:pt x="664" y="184"/>
                    <a:pt x="680" y="240"/>
                    <a:pt x="648" y="288"/>
                  </a:cubicBezTo>
                  <a:cubicBezTo>
                    <a:pt x="616" y="336"/>
                    <a:pt x="528" y="408"/>
                    <a:pt x="456" y="432"/>
                  </a:cubicBezTo>
                  <a:cubicBezTo>
                    <a:pt x="384" y="456"/>
                    <a:pt x="288" y="448"/>
                    <a:pt x="216" y="432"/>
                  </a:cubicBezTo>
                  <a:cubicBezTo>
                    <a:pt x="144" y="416"/>
                    <a:pt x="48" y="384"/>
                    <a:pt x="24" y="336"/>
                  </a:cubicBezTo>
                  <a:cubicBezTo>
                    <a:pt x="0" y="288"/>
                    <a:pt x="8" y="192"/>
                    <a:pt x="24" y="144"/>
                  </a:cubicBezTo>
                  <a:close/>
                </a:path>
              </a:pathLst>
            </a:custGeom>
            <a:solidFill>
              <a:srgbClr val="FFBDFF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graphicFrame>
          <p:nvGraphicFramePr>
            <p:cNvPr id="56360" name="Object 13"/>
            <p:cNvGraphicFramePr>
              <a:graphicFrameLocks noChangeAspect="1"/>
            </p:cNvGraphicFramePr>
            <p:nvPr/>
          </p:nvGraphicFramePr>
          <p:xfrm>
            <a:off x="553" y="1488"/>
            <a:ext cx="167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22" name="公式" r:id="rId11" imgW="266700" imgH="292100" progId="Equation.3">
                    <p:embed/>
                  </p:oleObj>
                </mc:Choice>
                <mc:Fallback>
                  <p:oleObj name="公式" r:id="rId11" imgW="266700" imgH="2921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3" y="1488"/>
                          <a:ext cx="167" cy="183"/>
                        </a:xfrm>
                        <a:prstGeom prst="rect">
                          <a:avLst/>
                        </a:prstGeom>
                        <a:solidFill>
                          <a:srgbClr val="FFBD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6"/>
          <p:cNvGrpSpPr/>
          <p:nvPr/>
        </p:nvGrpSpPr>
        <p:grpSpPr bwMode="auto">
          <a:xfrm>
            <a:off x="1835150" y="4652963"/>
            <a:ext cx="633413" cy="717550"/>
            <a:chOff x="1178" y="1074"/>
            <a:chExt cx="399" cy="452"/>
          </a:xfrm>
        </p:grpSpPr>
        <p:sp>
          <p:nvSpPr>
            <p:cNvPr id="109607" name="Freeform 17"/>
            <p:cNvSpPr/>
            <p:nvPr/>
          </p:nvSpPr>
          <p:spPr bwMode="auto">
            <a:xfrm rot="-3922440">
              <a:off x="1152" y="1100"/>
              <a:ext cx="452" cy="399"/>
            </a:xfrm>
            <a:custGeom>
              <a:avLst/>
              <a:gdLst>
                <a:gd name="T0" fmla="*/ 3 w 680"/>
                <a:gd name="T1" fmla="*/ 74 h 456"/>
                <a:gd name="T2" fmla="*/ 15 w 680"/>
                <a:gd name="T3" fmla="*/ 25 h 456"/>
                <a:gd name="T4" fmla="*/ 41 w 680"/>
                <a:gd name="T5" fmla="*/ 0 h 456"/>
                <a:gd name="T6" fmla="*/ 72 w 680"/>
                <a:gd name="T7" fmla="*/ 25 h 456"/>
                <a:gd name="T8" fmla="*/ 84 w 680"/>
                <a:gd name="T9" fmla="*/ 74 h 456"/>
                <a:gd name="T10" fmla="*/ 84 w 680"/>
                <a:gd name="T11" fmla="*/ 148 h 456"/>
                <a:gd name="T12" fmla="*/ 59 w 680"/>
                <a:gd name="T13" fmla="*/ 222 h 456"/>
                <a:gd name="T14" fmla="*/ 29 w 680"/>
                <a:gd name="T15" fmla="*/ 222 h 456"/>
                <a:gd name="T16" fmla="*/ 3 w 680"/>
                <a:gd name="T17" fmla="*/ 172 h 456"/>
                <a:gd name="T18" fmla="*/ 3 w 680"/>
                <a:gd name="T19" fmla="*/ 74 h 4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80"/>
                <a:gd name="T31" fmla="*/ 0 h 456"/>
                <a:gd name="T32" fmla="*/ 680 w 680"/>
                <a:gd name="T33" fmla="*/ 456 h 4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80" h="456">
                  <a:moveTo>
                    <a:pt x="24" y="144"/>
                  </a:moveTo>
                  <a:cubicBezTo>
                    <a:pt x="40" y="96"/>
                    <a:pt x="72" y="72"/>
                    <a:pt x="120" y="48"/>
                  </a:cubicBezTo>
                  <a:cubicBezTo>
                    <a:pt x="168" y="24"/>
                    <a:pt x="240" y="0"/>
                    <a:pt x="312" y="0"/>
                  </a:cubicBezTo>
                  <a:cubicBezTo>
                    <a:pt x="384" y="0"/>
                    <a:pt x="496" y="24"/>
                    <a:pt x="552" y="48"/>
                  </a:cubicBezTo>
                  <a:cubicBezTo>
                    <a:pt x="608" y="72"/>
                    <a:pt x="632" y="104"/>
                    <a:pt x="648" y="144"/>
                  </a:cubicBezTo>
                  <a:cubicBezTo>
                    <a:pt x="664" y="184"/>
                    <a:pt x="680" y="240"/>
                    <a:pt x="648" y="288"/>
                  </a:cubicBezTo>
                  <a:cubicBezTo>
                    <a:pt x="616" y="336"/>
                    <a:pt x="528" y="408"/>
                    <a:pt x="456" y="432"/>
                  </a:cubicBezTo>
                  <a:cubicBezTo>
                    <a:pt x="384" y="456"/>
                    <a:pt x="288" y="448"/>
                    <a:pt x="216" y="432"/>
                  </a:cubicBezTo>
                  <a:cubicBezTo>
                    <a:pt x="144" y="416"/>
                    <a:pt x="48" y="384"/>
                    <a:pt x="24" y="336"/>
                  </a:cubicBezTo>
                  <a:cubicBezTo>
                    <a:pt x="0" y="288"/>
                    <a:pt x="8" y="192"/>
                    <a:pt x="24" y="144"/>
                  </a:cubicBezTo>
                  <a:close/>
                </a:path>
              </a:pathLst>
            </a:custGeom>
            <a:solidFill>
              <a:srgbClr val="66FFFF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graphicFrame>
          <p:nvGraphicFramePr>
            <p:cNvPr id="56358" name="Object 12"/>
            <p:cNvGraphicFramePr>
              <a:graphicFrameLocks noChangeAspect="1"/>
            </p:cNvGraphicFramePr>
            <p:nvPr/>
          </p:nvGraphicFramePr>
          <p:xfrm>
            <a:off x="1296" y="1200"/>
            <a:ext cx="159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23" name="公式" r:id="rId13" imgW="254000" imgH="292100" progId="Equation.3">
                    <p:embed/>
                  </p:oleObj>
                </mc:Choice>
                <mc:Fallback>
                  <p:oleObj name="公式" r:id="rId13" imgW="254000" imgH="2921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200"/>
                          <a:ext cx="159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2835" name="Text Box 19"/>
          <p:cNvSpPr txBox="1">
            <a:spLocks noChangeArrowheads="1"/>
          </p:cNvSpPr>
          <p:nvPr/>
        </p:nvSpPr>
        <p:spPr bwMode="auto">
          <a:xfrm>
            <a:off x="2268538" y="2924175"/>
            <a:ext cx="687546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带电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q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的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A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导体旁若有其它导体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E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、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F</a:t>
            </a:r>
            <a:endParaRPr lang="en-US" altLang="zh-CN" sz="2800" b="1" i="1" dirty="0">
              <a:solidFill>
                <a:srgbClr val="080808"/>
              </a:solidFill>
              <a:latin typeface="+mn-lt"/>
            </a:endParaRPr>
          </a:p>
        </p:txBody>
      </p:sp>
      <p:grpSp>
        <p:nvGrpSpPr>
          <p:cNvPr id="4" name="Group 20"/>
          <p:cNvGrpSpPr/>
          <p:nvPr/>
        </p:nvGrpSpPr>
        <p:grpSpPr bwMode="auto">
          <a:xfrm>
            <a:off x="2682875" y="3382963"/>
            <a:ext cx="1812925" cy="1000125"/>
            <a:chOff x="1690" y="2131"/>
            <a:chExt cx="1142" cy="630"/>
          </a:xfrm>
        </p:grpSpPr>
        <p:sp>
          <p:nvSpPr>
            <p:cNvPr id="109606" name="Text Box 21"/>
            <p:cNvSpPr txBox="1">
              <a:spLocks noChangeArrowheads="1"/>
            </p:cNvSpPr>
            <p:nvPr/>
          </p:nvSpPr>
          <p:spPr bwMode="auto">
            <a:xfrm>
              <a:off x="1690" y="2275"/>
              <a:ext cx="56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b="1">
                  <a:solidFill>
                    <a:srgbClr val="080808"/>
                  </a:solidFill>
                  <a:latin typeface="+mn-lt"/>
                </a:rPr>
                <a:t>则：</a:t>
              </a:r>
              <a:endParaRPr lang="zh-CN" altLang="en-US" sz="2800" b="1">
                <a:solidFill>
                  <a:srgbClr val="080808"/>
                </a:solidFill>
                <a:latin typeface="+mn-lt"/>
              </a:endParaRPr>
            </a:p>
          </p:txBody>
        </p:sp>
        <p:graphicFrame>
          <p:nvGraphicFramePr>
            <p:cNvPr id="56356" name="Object 11"/>
            <p:cNvGraphicFramePr>
              <a:graphicFrameLocks noChangeAspect="1"/>
            </p:cNvGraphicFramePr>
            <p:nvPr/>
          </p:nvGraphicFramePr>
          <p:xfrm>
            <a:off x="2112" y="2131"/>
            <a:ext cx="720" cy="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24" name="Equation" r:id="rId15" imgW="508000" imgH="444500" progId="Equation.3">
                    <p:embed/>
                  </p:oleObj>
                </mc:Choice>
                <mc:Fallback>
                  <p:oleObj name="Equation" r:id="rId15" imgW="508000" imgH="4445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131"/>
                          <a:ext cx="720" cy="6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3"/>
          <p:cNvGrpSpPr/>
          <p:nvPr/>
        </p:nvGrpSpPr>
        <p:grpSpPr bwMode="auto">
          <a:xfrm>
            <a:off x="304800" y="3198813"/>
            <a:ext cx="1746250" cy="1536700"/>
            <a:chOff x="3071" y="1172"/>
            <a:chExt cx="1394" cy="1354"/>
          </a:xfrm>
        </p:grpSpPr>
        <p:sp>
          <p:nvSpPr>
            <p:cNvPr id="109604" name="Freeform 24"/>
            <p:cNvSpPr/>
            <p:nvPr/>
          </p:nvSpPr>
          <p:spPr bwMode="auto">
            <a:xfrm rot="-2167970">
              <a:off x="3071" y="1172"/>
              <a:ext cx="1394" cy="1354"/>
            </a:xfrm>
            <a:custGeom>
              <a:avLst/>
              <a:gdLst>
                <a:gd name="T0" fmla="*/ 861 w 680"/>
                <a:gd name="T1" fmla="*/ 33274 h 456"/>
                <a:gd name="T2" fmla="*/ 4342 w 680"/>
                <a:gd name="T3" fmla="*/ 11126 h 456"/>
                <a:gd name="T4" fmla="*/ 11306 w 680"/>
                <a:gd name="T5" fmla="*/ 0 h 456"/>
                <a:gd name="T6" fmla="*/ 19996 w 680"/>
                <a:gd name="T7" fmla="*/ 11126 h 456"/>
                <a:gd name="T8" fmla="*/ 23450 w 680"/>
                <a:gd name="T9" fmla="*/ 33274 h 456"/>
                <a:gd name="T10" fmla="*/ 23450 w 680"/>
                <a:gd name="T11" fmla="*/ 66471 h 456"/>
                <a:gd name="T12" fmla="*/ 16515 w 680"/>
                <a:gd name="T13" fmla="*/ 99745 h 456"/>
                <a:gd name="T14" fmla="*/ 7821 w 680"/>
                <a:gd name="T15" fmla="*/ 99745 h 456"/>
                <a:gd name="T16" fmla="*/ 861 w 680"/>
                <a:gd name="T17" fmla="*/ 77570 h 456"/>
                <a:gd name="T18" fmla="*/ 861 w 680"/>
                <a:gd name="T19" fmla="*/ 33274 h 4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80"/>
                <a:gd name="T31" fmla="*/ 0 h 456"/>
                <a:gd name="T32" fmla="*/ 680 w 680"/>
                <a:gd name="T33" fmla="*/ 456 h 4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80" h="456">
                  <a:moveTo>
                    <a:pt x="24" y="144"/>
                  </a:moveTo>
                  <a:cubicBezTo>
                    <a:pt x="40" y="96"/>
                    <a:pt x="72" y="72"/>
                    <a:pt x="120" y="48"/>
                  </a:cubicBezTo>
                  <a:cubicBezTo>
                    <a:pt x="168" y="24"/>
                    <a:pt x="240" y="0"/>
                    <a:pt x="312" y="0"/>
                  </a:cubicBezTo>
                  <a:cubicBezTo>
                    <a:pt x="384" y="0"/>
                    <a:pt x="496" y="24"/>
                    <a:pt x="552" y="48"/>
                  </a:cubicBezTo>
                  <a:cubicBezTo>
                    <a:pt x="608" y="72"/>
                    <a:pt x="632" y="104"/>
                    <a:pt x="648" y="144"/>
                  </a:cubicBezTo>
                  <a:cubicBezTo>
                    <a:pt x="664" y="184"/>
                    <a:pt x="680" y="240"/>
                    <a:pt x="648" y="288"/>
                  </a:cubicBezTo>
                  <a:cubicBezTo>
                    <a:pt x="616" y="336"/>
                    <a:pt x="528" y="408"/>
                    <a:pt x="456" y="432"/>
                  </a:cubicBezTo>
                  <a:cubicBezTo>
                    <a:pt x="384" y="456"/>
                    <a:pt x="288" y="448"/>
                    <a:pt x="216" y="432"/>
                  </a:cubicBezTo>
                  <a:cubicBezTo>
                    <a:pt x="144" y="416"/>
                    <a:pt x="48" y="384"/>
                    <a:pt x="24" y="336"/>
                  </a:cubicBezTo>
                  <a:cubicBezTo>
                    <a:pt x="0" y="288"/>
                    <a:pt x="8" y="192"/>
                    <a:pt x="24" y="144"/>
                  </a:cubicBezTo>
                  <a:close/>
                </a:path>
              </a:pathLst>
            </a:custGeom>
            <a:solidFill>
              <a:srgbClr val="FF9933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09605" name="Freeform 25"/>
            <p:cNvSpPr/>
            <p:nvPr/>
          </p:nvSpPr>
          <p:spPr bwMode="auto">
            <a:xfrm rot="37143">
              <a:off x="3292" y="1310"/>
              <a:ext cx="959" cy="1126"/>
            </a:xfrm>
            <a:custGeom>
              <a:avLst/>
              <a:gdLst>
                <a:gd name="T0" fmla="*/ 136 w 680"/>
                <a:gd name="T1" fmla="*/ 13152 h 456"/>
                <a:gd name="T2" fmla="*/ 672 w 680"/>
                <a:gd name="T3" fmla="*/ 4369 h 456"/>
                <a:gd name="T4" fmla="*/ 1748 w 680"/>
                <a:gd name="T5" fmla="*/ 0 h 456"/>
                <a:gd name="T6" fmla="*/ 3095 w 680"/>
                <a:gd name="T7" fmla="*/ 4369 h 456"/>
                <a:gd name="T8" fmla="*/ 3635 w 680"/>
                <a:gd name="T9" fmla="*/ 13152 h 456"/>
                <a:gd name="T10" fmla="*/ 3635 w 680"/>
                <a:gd name="T11" fmla="*/ 26336 h 456"/>
                <a:gd name="T12" fmla="*/ 2557 w 680"/>
                <a:gd name="T13" fmla="*/ 39491 h 456"/>
                <a:gd name="T14" fmla="*/ 1211 w 680"/>
                <a:gd name="T15" fmla="*/ 39491 h 456"/>
                <a:gd name="T16" fmla="*/ 136 w 680"/>
                <a:gd name="T17" fmla="*/ 30708 h 456"/>
                <a:gd name="T18" fmla="*/ 136 w 680"/>
                <a:gd name="T19" fmla="*/ 13152 h 4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80"/>
                <a:gd name="T31" fmla="*/ 0 h 456"/>
                <a:gd name="T32" fmla="*/ 680 w 680"/>
                <a:gd name="T33" fmla="*/ 456 h 4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80" h="456">
                  <a:moveTo>
                    <a:pt x="24" y="144"/>
                  </a:moveTo>
                  <a:cubicBezTo>
                    <a:pt x="40" y="96"/>
                    <a:pt x="72" y="72"/>
                    <a:pt x="120" y="48"/>
                  </a:cubicBezTo>
                  <a:cubicBezTo>
                    <a:pt x="168" y="24"/>
                    <a:pt x="240" y="0"/>
                    <a:pt x="312" y="0"/>
                  </a:cubicBezTo>
                  <a:cubicBezTo>
                    <a:pt x="384" y="0"/>
                    <a:pt x="496" y="24"/>
                    <a:pt x="552" y="48"/>
                  </a:cubicBezTo>
                  <a:cubicBezTo>
                    <a:pt x="608" y="72"/>
                    <a:pt x="632" y="104"/>
                    <a:pt x="648" y="144"/>
                  </a:cubicBezTo>
                  <a:cubicBezTo>
                    <a:pt x="664" y="184"/>
                    <a:pt x="680" y="240"/>
                    <a:pt x="648" y="288"/>
                  </a:cubicBezTo>
                  <a:cubicBezTo>
                    <a:pt x="616" y="336"/>
                    <a:pt x="528" y="408"/>
                    <a:pt x="456" y="432"/>
                  </a:cubicBezTo>
                  <a:cubicBezTo>
                    <a:pt x="384" y="456"/>
                    <a:pt x="288" y="448"/>
                    <a:pt x="216" y="432"/>
                  </a:cubicBezTo>
                  <a:cubicBezTo>
                    <a:pt x="144" y="416"/>
                    <a:pt x="48" y="384"/>
                    <a:pt x="24" y="336"/>
                  </a:cubicBezTo>
                  <a:cubicBezTo>
                    <a:pt x="0" y="288"/>
                    <a:pt x="8" y="192"/>
                    <a:pt x="24" y="14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  <p:graphicFrame>
        <p:nvGraphicFramePr>
          <p:cNvPr id="162842" name="Object 7"/>
          <p:cNvGraphicFramePr>
            <a:graphicFrameLocks noChangeAspect="1"/>
          </p:cNvGraphicFramePr>
          <p:nvPr/>
        </p:nvGraphicFramePr>
        <p:xfrm>
          <a:off x="381000" y="3916363"/>
          <a:ext cx="220663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5" name="公式" r:id="rId17" imgW="279400" imgH="292100" progId="Equation.3">
                  <p:embed/>
                </p:oleObj>
              </mc:Choice>
              <mc:Fallback>
                <p:oleObj name="公式" r:id="rId17" imgW="279400" imgH="292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916363"/>
                        <a:ext cx="220663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43" name="Text Box 27"/>
          <p:cNvSpPr txBox="1">
            <a:spLocks noChangeArrowheads="1"/>
          </p:cNvSpPr>
          <p:nvPr/>
        </p:nvSpPr>
        <p:spPr bwMode="auto">
          <a:xfrm>
            <a:off x="4616450" y="3611563"/>
            <a:ext cx="45275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E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、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F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上的感应电荷影响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V</a:t>
            </a:r>
            <a:r>
              <a:rPr lang="en-US" altLang="zh-CN" sz="2800" b="1" i="1" baseline="-25000" dirty="0">
                <a:solidFill>
                  <a:srgbClr val="080808"/>
                </a:solidFill>
                <a:latin typeface="+mn-lt"/>
              </a:rPr>
              <a:t>A</a:t>
            </a:r>
            <a:endParaRPr lang="en-US" altLang="zh-CN" sz="2800" b="1" i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62844" name="Text Box 28"/>
          <p:cNvSpPr txBox="1">
            <a:spLocks noChangeArrowheads="1"/>
          </p:cNvSpPr>
          <p:nvPr/>
        </p:nvSpPr>
        <p:spPr bwMode="auto">
          <a:xfrm>
            <a:off x="2590800" y="4227513"/>
            <a:ext cx="58674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9900CC"/>
                </a:solidFill>
                <a:latin typeface="+mn-lt"/>
              </a:rPr>
              <a:t>如何消除其它导体的影响</a:t>
            </a:r>
            <a:r>
              <a:rPr lang="zh-CN" altLang="en-US" sz="2800" b="1">
                <a:solidFill>
                  <a:srgbClr val="FF0000"/>
                </a:solidFill>
                <a:latin typeface="+mn-lt"/>
              </a:rPr>
              <a:t>？</a:t>
            </a:r>
            <a:endParaRPr lang="zh-CN" altLang="en-US" sz="2800" b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2845" name="AutoShape 29"/>
          <p:cNvSpPr>
            <a:spLocks noChangeArrowheads="1"/>
          </p:cNvSpPr>
          <p:nvPr/>
        </p:nvSpPr>
        <p:spPr bwMode="auto">
          <a:xfrm>
            <a:off x="7315200" y="4349750"/>
            <a:ext cx="1504950" cy="609600"/>
          </a:xfrm>
          <a:prstGeom prst="wedgeRectCallout">
            <a:avLst>
              <a:gd name="adj1" fmla="val -78534"/>
              <a:gd name="adj2" fmla="val 123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800" b="1">
                <a:solidFill>
                  <a:srgbClr val="080808"/>
                </a:solidFill>
                <a:latin typeface="+mn-lt"/>
              </a:rPr>
              <a:t>静电屏蔽</a:t>
            </a:r>
            <a:endParaRPr lang="zh-CN" altLang="en-US" sz="2800" b="1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62854" name="Line 38"/>
          <p:cNvSpPr>
            <a:spLocks noChangeShapeType="1"/>
          </p:cNvSpPr>
          <p:nvPr/>
        </p:nvSpPr>
        <p:spPr bwMode="auto">
          <a:xfrm>
            <a:off x="4572000" y="5357813"/>
            <a:ext cx="762000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62855" name="Text Box 39"/>
          <p:cNvSpPr txBox="1">
            <a:spLocks noChangeArrowheads="1"/>
          </p:cNvSpPr>
          <p:nvPr/>
        </p:nvSpPr>
        <p:spPr bwMode="auto">
          <a:xfrm>
            <a:off x="5292725" y="5141913"/>
            <a:ext cx="37306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080808"/>
                </a:solidFill>
                <a:latin typeface="+mn-lt"/>
              </a:rPr>
              <a:t>不受</a:t>
            </a:r>
            <a:r>
              <a:rPr lang="en-US" altLang="zh-CN" sz="2800" b="1" i="1">
                <a:solidFill>
                  <a:srgbClr val="080808"/>
                </a:solidFill>
                <a:latin typeface="+mn-lt"/>
              </a:rPr>
              <a:t>E</a:t>
            </a:r>
            <a:r>
              <a:rPr lang="zh-CN" altLang="en-US" sz="2800" b="1">
                <a:solidFill>
                  <a:srgbClr val="080808"/>
                </a:solidFill>
                <a:latin typeface="+mn-lt"/>
              </a:rPr>
              <a:t>、</a:t>
            </a:r>
            <a:r>
              <a:rPr lang="en-US" altLang="zh-CN" sz="2800" b="1" i="1">
                <a:solidFill>
                  <a:srgbClr val="080808"/>
                </a:solidFill>
                <a:latin typeface="+mn-lt"/>
              </a:rPr>
              <a:t>F</a:t>
            </a:r>
            <a:r>
              <a:rPr lang="zh-CN" altLang="en-US" sz="2800" b="1">
                <a:solidFill>
                  <a:srgbClr val="080808"/>
                </a:solidFill>
                <a:latin typeface="+mn-lt"/>
              </a:rPr>
              <a:t>的影响</a:t>
            </a:r>
            <a:endParaRPr lang="zh-CN" altLang="en-US" sz="2800" b="1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62860" name="Text Box 44"/>
          <p:cNvSpPr txBox="1">
            <a:spLocks noChangeArrowheads="1"/>
          </p:cNvSpPr>
          <p:nvPr/>
        </p:nvSpPr>
        <p:spPr bwMode="auto">
          <a:xfrm>
            <a:off x="2771775" y="5070475"/>
            <a:ext cx="245903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i="1">
                <a:solidFill>
                  <a:srgbClr val="080808"/>
                </a:solidFill>
                <a:latin typeface="+mn-lt"/>
              </a:rPr>
              <a:t>V</a:t>
            </a:r>
            <a:r>
              <a:rPr lang="en-US" altLang="zh-CN" sz="2800" b="1" i="1" baseline="-25000">
                <a:solidFill>
                  <a:srgbClr val="080808"/>
                </a:solidFill>
                <a:latin typeface="+mn-lt"/>
              </a:rPr>
              <a:t>A</a:t>
            </a:r>
            <a:r>
              <a:rPr lang="en-US" altLang="zh-CN" sz="2800" b="1" i="1">
                <a:solidFill>
                  <a:srgbClr val="080808"/>
                </a:solidFill>
                <a:latin typeface="+mn-lt"/>
              </a:rPr>
              <a:t>–V</a:t>
            </a:r>
            <a:r>
              <a:rPr lang="en-US" altLang="zh-CN" sz="2800" b="1" i="1" baseline="-25000">
                <a:solidFill>
                  <a:srgbClr val="080808"/>
                </a:solidFill>
                <a:latin typeface="+mn-lt"/>
              </a:rPr>
              <a:t>B</a:t>
            </a:r>
            <a:r>
              <a:rPr lang="en-US" altLang="zh-CN" sz="2800" b="1" baseline="-25000">
                <a:solidFill>
                  <a:srgbClr val="080808"/>
                </a:solidFill>
                <a:latin typeface="+mn-lt"/>
              </a:rPr>
              <a:t> </a:t>
            </a:r>
            <a:r>
              <a:rPr lang="en-US" altLang="zh-CN" sz="2800" b="1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 </a:t>
            </a:r>
            <a:r>
              <a:rPr lang="en-US" altLang="zh-CN" sz="2800" b="1" i="1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q</a:t>
            </a:r>
            <a:endParaRPr lang="en-US" altLang="zh-CN" sz="2800" b="1">
              <a:solidFill>
                <a:srgbClr val="080808"/>
              </a:solidFill>
              <a:latin typeface="+mn-lt"/>
            </a:endParaRPr>
          </a:p>
        </p:txBody>
      </p:sp>
      <p:grpSp>
        <p:nvGrpSpPr>
          <p:cNvPr id="6" name="Group 48"/>
          <p:cNvGrpSpPr/>
          <p:nvPr/>
        </p:nvGrpSpPr>
        <p:grpSpPr bwMode="auto">
          <a:xfrm>
            <a:off x="827088" y="3490913"/>
            <a:ext cx="615950" cy="806450"/>
            <a:chOff x="521" y="2199"/>
            <a:chExt cx="388" cy="508"/>
          </a:xfrm>
        </p:grpSpPr>
        <p:sp>
          <p:nvSpPr>
            <p:cNvPr id="109603" name="Freeform 49"/>
            <p:cNvSpPr/>
            <p:nvPr/>
          </p:nvSpPr>
          <p:spPr bwMode="auto">
            <a:xfrm rot="-2167970">
              <a:off x="521" y="2387"/>
              <a:ext cx="388" cy="320"/>
            </a:xfrm>
            <a:custGeom>
              <a:avLst/>
              <a:gdLst>
                <a:gd name="T0" fmla="*/ 2 w 680"/>
                <a:gd name="T1" fmla="*/ 25 h 456"/>
                <a:gd name="T2" fmla="*/ 7 w 680"/>
                <a:gd name="T3" fmla="*/ 8 h 456"/>
                <a:gd name="T4" fmla="*/ 19 w 680"/>
                <a:gd name="T5" fmla="*/ 0 h 456"/>
                <a:gd name="T6" fmla="*/ 34 w 680"/>
                <a:gd name="T7" fmla="*/ 8 h 456"/>
                <a:gd name="T8" fmla="*/ 39 w 680"/>
                <a:gd name="T9" fmla="*/ 25 h 456"/>
                <a:gd name="T10" fmla="*/ 39 w 680"/>
                <a:gd name="T11" fmla="*/ 49 h 456"/>
                <a:gd name="T12" fmla="*/ 27 w 680"/>
                <a:gd name="T13" fmla="*/ 74 h 456"/>
                <a:gd name="T14" fmla="*/ 13 w 680"/>
                <a:gd name="T15" fmla="*/ 74 h 456"/>
                <a:gd name="T16" fmla="*/ 2 w 680"/>
                <a:gd name="T17" fmla="*/ 57 h 456"/>
                <a:gd name="T18" fmla="*/ 2 w 680"/>
                <a:gd name="T19" fmla="*/ 25 h 4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80"/>
                <a:gd name="T31" fmla="*/ 0 h 456"/>
                <a:gd name="T32" fmla="*/ 680 w 680"/>
                <a:gd name="T33" fmla="*/ 456 h 4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80" h="456">
                  <a:moveTo>
                    <a:pt x="24" y="144"/>
                  </a:moveTo>
                  <a:cubicBezTo>
                    <a:pt x="40" y="96"/>
                    <a:pt x="72" y="72"/>
                    <a:pt x="120" y="48"/>
                  </a:cubicBezTo>
                  <a:cubicBezTo>
                    <a:pt x="168" y="24"/>
                    <a:pt x="240" y="0"/>
                    <a:pt x="312" y="0"/>
                  </a:cubicBezTo>
                  <a:cubicBezTo>
                    <a:pt x="384" y="0"/>
                    <a:pt x="496" y="24"/>
                    <a:pt x="552" y="48"/>
                  </a:cubicBezTo>
                  <a:cubicBezTo>
                    <a:pt x="608" y="72"/>
                    <a:pt x="632" y="104"/>
                    <a:pt x="648" y="144"/>
                  </a:cubicBezTo>
                  <a:cubicBezTo>
                    <a:pt x="664" y="184"/>
                    <a:pt x="680" y="240"/>
                    <a:pt x="648" y="288"/>
                  </a:cubicBezTo>
                  <a:cubicBezTo>
                    <a:pt x="616" y="336"/>
                    <a:pt x="528" y="408"/>
                    <a:pt x="456" y="432"/>
                  </a:cubicBezTo>
                  <a:cubicBezTo>
                    <a:pt x="384" y="456"/>
                    <a:pt x="288" y="448"/>
                    <a:pt x="216" y="432"/>
                  </a:cubicBezTo>
                  <a:cubicBezTo>
                    <a:pt x="144" y="416"/>
                    <a:pt x="48" y="384"/>
                    <a:pt x="24" y="336"/>
                  </a:cubicBezTo>
                  <a:cubicBezTo>
                    <a:pt x="0" y="288"/>
                    <a:pt x="8" y="192"/>
                    <a:pt x="24" y="144"/>
                  </a:cubicBezTo>
                  <a:close/>
                </a:path>
              </a:pathLst>
            </a:custGeom>
            <a:solidFill>
              <a:srgbClr val="00FF99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graphicFrame>
          <p:nvGraphicFramePr>
            <p:cNvPr id="56351" name="Object 9"/>
            <p:cNvGraphicFramePr>
              <a:graphicFrameLocks noChangeAspect="1"/>
            </p:cNvGraphicFramePr>
            <p:nvPr/>
          </p:nvGraphicFramePr>
          <p:xfrm>
            <a:off x="521" y="2199"/>
            <a:ext cx="201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26" name="公式" r:id="rId19" imgW="127000" imgH="165100" progId="Equation.3">
                    <p:embed/>
                  </p:oleObj>
                </mc:Choice>
                <mc:Fallback>
                  <p:oleObj name="公式" r:id="rId19" imgW="127000" imgH="1651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2199"/>
                          <a:ext cx="201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52" name="Object 10"/>
            <p:cNvGraphicFramePr>
              <a:graphicFrameLocks noChangeAspect="1"/>
            </p:cNvGraphicFramePr>
            <p:nvPr/>
          </p:nvGraphicFramePr>
          <p:xfrm>
            <a:off x="567" y="2387"/>
            <a:ext cx="262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27" name="公式" r:id="rId21" imgW="165100" imgH="165100" progId="Equation.3">
                    <p:embed/>
                  </p:oleObj>
                </mc:Choice>
                <mc:Fallback>
                  <p:oleObj name="公式" r:id="rId21" imgW="165100" imgH="1651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2387"/>
                          <a:ext cx="262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2869" name="Object 8"/>
          <p:cNvGraphicFramePr>
            <a:graphicFrameLocks noChangeAspect="1"/>
          </p:cNvGraphicFramePr>
          <p:nvPr/>
        </p:nvGraphicFramePr>
        <p:xfrm>
          <a:off x="1360488" y="3690938"/>
          <a:ext cx="3762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8" name="公式" r:id="rId23" imgW="228600" imgH="165100" progId="Equation.3">
                  <p:embed/>
                </p:oleObj>
              </mc:Choice>
              <mc:Fallback>
                <p:oleObj name="公式" r:id="rId23" imgW="228600" imgH="165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3690938"/>
                        <a:ext cx="37623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54"/>
          <p:cNvGrpSpPr/>
          <p:nvPr/>
        </p:nvGrpSpPr>
        <p:grpSpPr bwMode="auto">
          <a:xfrm>
            <a:off x="1042988" y="5949950"/>
            <a:ext cx="6878637" cy="533400"/>
            <a:chOff x="336" y="2298"/>
            <a:chExt cx="4333" cy="336"/>
          </a:xfrm>
        </p:grpSpPr>
        <p:sp>
          <p:nvSpPr>
            <p:cNvPr id="109600" name="Text Box 55"/>
            <p:cNvSpPr txBox="1">
              <a:spLocks noChangeArrowheads="1"/>
            </p:cNvSpPr>
            <p:nvPr/>
          </p:nvSpPr>
          <p:spPr bwMode="auto">
            <a:xfrm>
              <a:off x="336" y="2298"/>
              <a:ext cx="3187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b="1" dirty="0">
                  <a:solidFill>
                    <a:srgbClr val="080808"/>
                  </a:solidFill>
                  <a:latin typeface="+mn-lt"/>
                </a:rPr>
                <a:t>这种由</a:t>
              </a:r>
              <a:r>
                <a:rPr lang="en-US" altLang="zh-CN" sz="2800" b="1" i="1" dirty="0">
                  <a:solidFill>
                    <a:srgbClr val="080808"/>
                  </a:solidFill>
                  <a:latin typeface="+mn-lt"/>
                </a:rPr>
                <a:t>A</a:t>
              </a:r>
              <a:r>
                <a:rPr lang="zh-CN" altLang="en-US" sz="2800" b="1" i="1" dirty="0">
                  <a:solidFill>
                    <a:srgbClr val="080808"/>
                  </a:solidFill>
                  <a:latin typeface="+mn-lt"/>
                </a:rPr>
                <a:t>、</a:t>
              </a:r>
              <a:r>
                <a:rPr lang="en-US" altLang="zh-CN" sz="2800" b="1" i="1" dirty="0">
                  <a:solidFill>
                    <a:srgbClr val="080808"/>
                  </a:solidFill>
                  <a:latin typeface="+mn-lt"/>
                </a:rPr>
                <a:t>B</a:t>
              </a:r>
              <a:r>
                <a:rPr lang="zh-CN" altLang="en-US" sz="2800" b="1" dirty="0">
                  <a:solidFill>
                    <a:srgbClr val="080808"/>
                  </a:solidFill>
                  <a:latin typeface="+mn-lt"/>
                </a:rPr>
                <a:t>组成的导体系统</a:t>
              </a:r>
              <a:endParaRPr lang="zh-CN" altLang="en-US" sz="2800" b="1" dirty="0">
                <a:solidFill>
                  <a:srgbClr val="080808"/>
                </a:solidFill>
                <a:latin typeface="+mn-lt"/>
              </a:endParaRPr>
            </a:p>
          </p:txBody>
        </p:sp>
        <p:sp>
          <p:nvSpPr>
            <p:cNvPr id="109601" name="Line 56"/>
            <p:cNvSpPr>
              <a:spLocks noChangeShapeType="1"/>
            </p:cNvSpPr>
            <p:nvPr/>
          </p:nvSpPr>
          <p:spPr bwMode="auto">
            <a:xfrm>
              <a:off x="3274" y="2448"/>
              <a:ext cx="33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09602" name="Text Box 57"/>
            <p:cNvSpPr txBox="1">
              <a:spLocks noChangeArrowheads="1"/>
            </p:cNvSpPr>
            <p:nvPr/>
          </p:nvSpPr>
          <p:spPr bwMode="auto">
            <a:xfrm>
              <a:off x="3600" y="2304"/>
              <a:ext cx="1069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b="1" dirty="0">
                  <a:solidFill>
                    <a:srgbClr val="080808"/>
                  </a:solidFill>
                  <a:latin typeface="+mn-lt"/>
                </a:rPr>
                <a:t>电容器</a:t>
              </a:r>
              <a:endParaRPr lang="zh-CN" altLang="en-US" sz="2800" b="1" dirty="0">
                <a:solidFill>
                  <a:srgbClr val="080808"/>
                </a:solidFill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75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500"/>
                                        <p:tgtEl>
                                          <p:spTgt spid="16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5" dur="500"/>
                                        <p:tgtEl>
                                          <p:spTgt spid="16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75"/>
                                        <p:tgtEl>
                                          <p:spTgt spid="16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16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6" dur="500"/>
                                        <p:tgtEl>
                                          <p:spTgt spid="16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62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62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62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62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0" grpId="0" autoUpdateAnimBg="0"/>
      <p:bldP spid="162822" grpId="0" autoUpdateAnimBg="0"/>
      <p:bldP spid="162825" grpId="0" autoUpdateAnimBg="0"/>
      <p:bldP spid="162828" grpId="0" animBg="1" autoUpdateAnimBg="0"/>
      <p:bldP spid="162835" grpId="0" autoUpdateAnimBg="0"/>
      <p:bldP spid="162843" grpId="0" autoUpdateAnimBg="0"/>
      <p:bldP spid="162844" grpId="0" autoUpdateAnimBg="0"/>
      <p:bldP spid="162845" grpId="0" animBg="1" autoUpdateAnimBg="0"/>
      <p:bldP spid="162855" grpId="0" autoUpdateAnimBg="0"/>
      <p:bldP spid="16286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078"/>
          <p:cNvSpPr>
            <a:spLocks noChangeArrowheads="1"/>
          </p:cNvSpPr>
          <p:nvPr/>
        </p:nvSpPr>
        <p:spPr bwMode="auto">
          <a:xfrm>
            <a:off x="117475" y="2165350"/>
            <a:ext cx="3352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6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-T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10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: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5" name="Text Box 2078"/>
          <p:cNvSpPr>
            <a:spLocks noChangeArrowheads="1"/>
          </p:cNvSpPr>
          <p:nvPr/>
        </p:nvSpPr>
        <p:spPr bwMode="auto">
          <a:xfrm>
            <a:off x="117475" y="723900"/>
            <a:ext cx="3352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27-28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页作业：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556" name="Object 2"/>
          <p:cNvGraphicFramePr>
            <a:graphicFrameLocks noChangeAspect="1"/>
          </p:cNvGraphicFramePr>
          <p:nvPr/>
        </p:nvGraphicFramePr>
        <p:xfrm>
          <a:off x="1404938" y="1966913"/>
          <a:ext cx="3300412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8" name="" r:id="rId1" imgW="1257300" imgH="457200" progId="Equation.DSMT4">
                  <p:embed/>
                </p:oleObj>
              </mc:Choice>
              <mc:Fallback>
                <p:oleObj name="" r:id="rId1" imgW="12573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1966913"/>
                        <a:ext cx="3300412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3"/>
          <p:cNvGraphicFramePr>
            <a:graphicFrameLocks noChangeAspect="1"/>
          </p:cNvGraphicFramePr>
          <p:nvPr/>
        </p:nvGraphicFramePr>
        <p:xfrm>
          <a:off x="1911350" y="3429000"/>
          <a:ext cx="3541713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9" name="" r:id="rId3" imgW="1296035" imgH="444500" progId="Equation.DSMT4">
                  <p:embed/>
                </p:oleObj>
              </mc:Choice>
              <mc:Fallback>
                <p:oleObj name="" r:id="rId3" imgW="1296035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3429000"/>
                        <a:ext cx="3541713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2078"/>
          <p:cNvSpPr>
            <a:spLocks noChangeArrowheads="1"/>
          </p:cNvSpPr>
          <p:nvPr/>
        </p:nvSpPr>
        <p:spPr bwMode="auto">
          <a:xfrm>
            <a:off x="117475" y="2960688"/>
            <a:ext cx="2493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6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-T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: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9" name="Text Box 2078"/>
          <p:cNvSpPr>
            <a:spLocks noChangeArrowheads="1"/>
          </p:cNvSpPr>
          <p:nvPr/>
        </p:nvSpPr>
        <p:spPr bwMode="auto">
          <a:xfrm>
            <a:off x="1252538" y="2960688"/>
            <a:ext cx="2609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(1) 36V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60" name="Text Box 2078"/>
          <p:cNvSpPr>
            <a:spLocks noChangeArrowheads="1"/>
          </p:cNvSpPr>
          <p:nvPr/>
        </p:nvSpPr>
        <p:spPr bwMode="auto">
          <a:xfrm>
            <a:off x="117475" y="3579813"/>
            <a:ext cx="3352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6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-T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: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61" name="Text Box 2078"/>
          <p:cNvSpPr>
            <a:spLocks noChangeArrowheads="1"/>
          </p:cNvSpPr>
          <p:nvPr/>
        </p:nvSpPr>
        <p:spPr bwMode="auto">
          <a:xfrm>
            <a:off x="117475" y="5156200"/>
            <a:ext cx="3352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6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-T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13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: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1193800" y="4381500"/>
            <a:ext cx="1736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563" name="Object 5"/>
          <p:cNvGraphicFramePr>
            <a:graphicFrameLocks noChangeAspect="1"/>
          </p:cNvGraphicFramePr>
          <p:nvPr/>
        </p:nvGraphicFramePr>
        <p:xfrm>
          <a:off x="7175500" y="5168900"/>
          <a:ext cx="173196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0" name="" r:id="rId5" imgW="635000" imgH="177800" progId="Equation.DSMT4">
                  <p:embed/>
                </p:oleObj>
              </mc:Choice>
              <mc:Fallback>
                <p:oleObj name="" r:id="rId5" imgW="635000" imgH="177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0" y="5168900"/>
                        <a:ext cx="1731963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6"/>
          <p:cNvGraphicFramePr>
            <a:graphicFrameLocks noChangeAspect="1"/>
          </p:cNvGraphicFramePr>
          <p:nvPr/>
        </p:nvGraphicFramePr>
        <p:xfrm>
          <a:off x="1330325" y="5111750"/>
          <a:ext cx="26971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1" name="" r:id="rId7" imgW="1054735" imgH="241300" progId="Equation.DSMT4">
                  <p:embed/>
                </p:oleObj>
              </mc:Choice>
              <mc:Fallback>
                <p:oleObj name="" r:id="rId7" imgW="1054735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5111750"/>
                        <a:ext cx="2697163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Text Box 2078"/>
          <p:cNvSpPr>
            <a:spLocks noChangeArrowheads="1"/>
          </p:cNvSpPr>
          <p:nvPr/>
        </p:nvSpPr>
        <p:spPr bwMode="auto">
          <a:xfrm>
            <a:off x="1195388" y="3613150"/>
            <a:ext cx="2611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566" name="Object 7"/>
          <p:cNvGraphicFramePr>
            <a:graphicFrameLocks noChangeAspect="1"/>
          </p:cNvGraphicFramePr>
          <p:nvPr/>
        </p:nvGraphicFramePr>
        <p:xfrm>
          <a:off x="4184650" y="552132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2" name="" r:id="rId9" imgW="915035" imgH="215900" progId="Equation.3">
                  <p:embed/>
                </p:oleObj>
              </mc:Choice>
              <mc:Fallback>
                <p:oleObj name="" r:id="rId9" imgW="915035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5521325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Object 8"/>
          <p:cNvGraphicFramePr>
            <a:graphicFrameLocks noChangeAspect="1"/>
          </p:cNvGraphicFramePr>
          <p:nvPr/>
        </p:nvGraphicFramePr>
        <p:xfrm>
          <a:off x="1927225" y="4189413"/>
          <a:ext cx="5449888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3" name="" r:id="rId11" imgW="1994535" imgH="444500" progId="Equation.DSMT4">
                  <p:embed/>
                </p:oleObj>
              </mc:Choice>
              <mc:Fallback>
                <p:oleObj name="" r:id="rId11" imgW="1994535" imgH="444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225" y="4189413"/>
                        <a:ext cx="5449888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8" name="Text Box 2078"/>
          <p:cNvSpPr>
            <a:spLocks noChangeArrowheads="1"/>
          </p:cNvSpPr>
          <p:nvPr/>
        </p:nvSpPr>
        <p:spPr bwMode="auto">
          <a:xfrm>
            <a:off x="2568575" y="2960688"/>
            <a:ext cx="165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(2) 57V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569" name="Object 12"/>
          <p:cNvGraphicFramePr>
            <a:graphicFrameLocks noChangeAspect="1"/>
          </p:cNvGraphicFramePr>
          <p:nvPr/>
        </p:nvGraphicFramePr>
        <p:xfrm>
          <a:off x="4179888" y="5087938"/>
          <a:ext cx="28257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4" name="" r:id="rId13" imgW="1105535" imgH="241300" progId="Equation.DSMT4">
                  <p:embed/>
                </p:oleObj>
              </mc:Choice>
              <mc:Fallback>
                <p:oleObj name="" r:id="rId13" imgW="1105535" imgH="241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5087938"/>
                        <a:ext cx="282575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0" name="对象 1"/>
          <p:cNvGraphicFramePr>
            <a:graphicFrameLocks noChangeAspect="1"/>
          </p:cNvGraphicFramePr>
          <p:nvPr/>
        </p:nvGraphicFramePr>
        <p:xfrm>
          <a:off x="1365250" y="1049338"/>
          <a:ext cx="2957513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5" name="" r:id="rId15" imgW="1156335" imgH="444500" progId="Equation.DSMT4">
                  <p:embed/>
                </p:oleObj>
              </mc:Choice>
              <mc:Fallback>
                <p:oleObj name="" r:id="rId15" imgW="1156335" imgH="4445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1049338"/>
                        <a:ext cx="2957513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1" name="Text Box 2078"/>
          <p:cNvSpPr>
            <a:spLocks noChangeArrowheads="1"/>
          </p:cNvSpPr>
          <p:nvPr/>
        </p:nvSpPr>
        <p:spPr bwMode="auto">
          <a:xfrm>
            <a:off x="117475" y="1235075"/>
            <a:ext cx="3352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6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-T9: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72" name="Text Box 2078"/>
          <p:cNvSpPr>
            <a:spLocks noChangeArrowheads="1"/>
          </p:cNvSpPr>
          <p:nvPr/>
        </p:nvSpPr>
        <p:spPr bwMode="auto">
          <a:xfrm>
            <a:off x="4510088" y="1235075"/>
            <a:ext cx="3352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方向水平向右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73" name="Text Box 2078"/>
          <p:cNvSpPr>
            <a:spLocks noChangeArrowheads="1"/>
          </p:cNvSpPr>
          <p:nvPr/>
        </p:nvSpPr>
        <p:spPr bwMode="auto">
          <a:xfrm>
            <a:off x="4678363" y="2165350"/>
            <a:ext cx="44656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方向指向另一根带电直线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B5CEE00A-2CD3-4F04-976C-A430F774136C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187325" y="188913"/>
            <a:ext cx="1368425" cy="954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电容器的电容：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152583" name="Object 2"/>
          <p:cNvGraphicFramePr>
            <a:graphicFrameLocks noChangeAspect="1"/>
          </p:cNvGraphicFramePr>
          <p:nvPr/>
        </p:nvGraphicFramePr>
        <p:xfrm>
          <a:off x="1835150" y="260350"/>
          <a:ext cx="1782763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3" name="公式" r:id="rId1" imgW="825500" imgH="368300" progId="Equation.3">
                  <p:embed/>
                </p:oleObj>
              </mc:Choice>
              <mc:Fallback>
                <p:oleObj name="公式" r:id="rId1" imgW="825500" imgH="368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60350"/>
                        <a:ext cx="1782763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4" name="Object 3"/>
          <p:cNvGraphicFramePr>
            <a:graphicFrameLocks noChangeAspect="1"/>
          </p:cNvGraphicFramePr>
          <p:nvPr/>
        </p:nvGraphicFramePr>
        <p:xfrm>
          <a:off x="3827463" y="204788"/>
          <a:ext cx="229076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4" name="Equation" r:id="rId3" imgW="1040765" imgH="406400" progId="Equation.DSMT4">
                  <p:embed/>
                </p:oleObj>
              </mc:Choice>
              <mc:Fallback>
                <p:oleObj name="Equation" r:id="rId3" imgW="1040765" imgH="406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7463" y="204788"/>
                        <a:ext cx="2290762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6" name="Text Box 10"/>
          <p:cNvSpPr txBox="1">
            <a:spLocks noChangeArrowheads="1"/>
          </p:cNvSpPr>
          <p:nvPr/>
        </p:nvSpPr>
        <p:spPr bwMode="auto">
          <a:xfrm>
            <a:off x="187325" y="1676400"/>
            <a:ext cx="8891588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注：①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组成电容器的两极导体，并不要求严格的屏蔽，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52587" name="Text Box 11"/>
          <p:cNvSpPr txBox="1">
            <a:spLocks noChangeArrowheads="1"/>
          </p:cNvSpPr>
          <p:nvPr/>
        </p:nvSpPr>
        <p:spPr bwMode="auto">
          <a:xfrm>
            <a:off x="73025" y="2162175"/>
            <a:ext cx="9685338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只要两极导体的电势差，不受或可忽略外界的影响即可。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52588" name="Text Box 12"/>
          <p:cNvSpPr txBox="1">
            <a:spLocks noChangeArrowheads="1"/>
          </p:cNvSpPr>
          <p:nvPr/>
        </p:nvSpPr>
        <p:spPr bwMode="auto">
          <a:xfrm>
            <a:off x="227013" y="2847975"/>
            <a:ext cx="83058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lt"/>
              </a:rPr>
              <a:t>②电容</a:t>
            </a:r>
            <a:r>
              <a:rPr lang="en-US" altLang="zh-CN" sz="2800" b="1" i="1" dirty="0">
                <a:solidFill>
                  <a:srgbClr val="0000FF"/>
                </a:solidFill>
                <a:latin typeface="+mn-lt"/>
              </a:rPr>
              <a:t>C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是表征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</a:rPr>
              <a:t>电容器容纳电荷的能力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的物理量。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52613" name="Text Box 37"/>
          <p:cNvSpPr txBox="1">
            <a:spLocks noChangeArrowheads="1"/>
          </p:cNvSpPr>
          <p:nvPr/>
        </p:nvSpPr>
        <p:spPr bwMode="auto">
          <a:xfrm>
            <a:off x="187325" y="1125538"/>
            <a:ext cx="8208963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A</a:t>
            </a:r>
            <a:r>
              <a:rPr lang="zh-CN" altLang="en-US" sz="2800" b="1" i="1" dirty="0">
                <a:solidFill>
                  <a:srgbClr val="080808"/>
                </a:solidFill>
                <a:latin typeface="+mn-lt"/>
              </a:rPr>
              <a:t>、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B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为电容器的两极板，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U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为电容器的电压。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32" name="AutoShape 23"/>
          <p:cNvSpPr/>
          <p:nvPr/>
        </p:nvSpPr>
        <p:spPr bwMode="auto">
          <a:xfrm>
            <a:off x="322263" y="4521200"/>
            <a:ext cx="360362" cy="1831975"/>
          </a:xfrm>
          <a:prstGeom prst="leftBrace">
            <a:avLst>
              <a:gd name="adj1" fmla="val 42364"/>
              <a:gd name="adj2" fmla="val 50000"/>
            </a:avLst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236538" y="3449638"/>
            <a:ext cx="7834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Arial" panose="020B0604020202020204" pitchFamily="34" charset="0"/>
              </a:rPr>
              <a:t>③电容器是常用的电学和电子学元件。</a:t>
            </a:r>
            <a:endParaRPr kumimoji="0" lang="zh-CN" altLang="en-US" sz="2800">
              <a:latin typeface="Arial" panose="020B0604020202020204" pitchFamily="34" charset="0"/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681038" y="4168775"/>
            <a:ext cx="36385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Arial" panose="020B0604020202020204" pitchFamily="34" charset="0"/>
                <a:ea typeface="楷体_GB2312" pitchFamily="49" charset="-122"/>
              </a:rPr>
              <a:t>交流电路中：</a:t>
            </a:r>
            <a:endParaRPr kumimoji="0" lang="zh-CN" altLang="en-US" sz="28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5" name="Rectangle 26"/>
          <p:cNvSpPr>
            <a:spLocks noChangeArrowheads="1"/>
          </p:cNvSpPr>
          <p:nvPr/>
        </p:nvSpPr>
        <p:spPr bwMode="auto">
          <a:xfrm>
            <a:off x="2771775" y="4189413"/>
            <a:ext cx="3455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Arial" panose="020B0604020202020204" pitchFamily="34" charset="0"/>
              </a:rPr>
              <a:t>控制电流、电压</a:t>
            </a:r>
            <a:endParaRPr kumimoji="0" lang="zh-CN" altLang="en-US" sz="2800">
              <a:latin typeface="Arial" panose="020B0604020202020204" pitchFamily="34" charset="0"/>
            </a:endParaRPr>
          </a:p>
        </p:txBody>
      </p:sp>
      <p:sp>
        <p:nvSpPr>
          <p:cNvPr id="36" name="Rectangle 27"/>
          <p:cNvSpPr>
            <a:spLocks noChangeArrowheads="1"/>
          </p:cNvSpPr>
          <p:nvPr/>
        </p:nvSpPr>
        <p:spPr bwMode="auto">
          <a:xfrm>
            <a:off x="2770188" y="4627563"/>
            <a:ext cx="3421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Arial" panose="020B0604020202020204" pitchFamily="34" charset="0"/>
              </a:rPr>
              <a:t>产生振荡电流</a:t>
            </a:r>
            <a:endParaRPr kumimoji="0" lang="zh-CN" altLang="en-US" sz="2800">
              <a:latin typeface="Arial" panose="020B0604020202020204" pitchFamily="34" charset="0"/>
            </a:endParaRPr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2967038" y="5067300"/>
            <a:ext cx="2216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Arial" panose="020B0604020202020204" pitchFamily="34" charset="0"/>
              </a:rPr>
              <a:t>调频</a:t>
            </a:r>
            <a:endParaRPr kumimoji="0" lang="zh-CN" altLang="en-US" sz="2800">
              <a:latin typeface="Arial" panose="020B0604020202020204" pitchFamily="34" charset="0"/>
            </a:endParaRPr>
          </a:p>
        </p:txBody>
      </p:sp>
      <p:sp>
        <p:nvSpPr>
          <p:cNvPr id="38" name="Rectangle 29"/>
          <p:cNvSpPr>
            <a:spLocks noChangeArrowheads="1"/>
          </p:cNvSpPr>
          <p:nvPr/>
        </p:nvSpPr>
        <p:spPr bwMode="auto">
          <a:xfrm>
            <a:off x="2771775" y="5938838"/>
            <a:ext cx="3121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Arial" panose="020B0604020202020204" pitchFamily="34" charset="0"/>
              </a:rPr>
              <a:t>时间的延迟</a:t>
            </a:r>
            <a:endParaRPr kumimoji="0" lang="zh-CN" altLang="en-US" sz="2800">
              <a:latin typeface="Arial" panose="020B0604020202020204" pitchFamily="34" charset="0"/>
            </a:endParaRPr>
          </a:p>
        </p:txBody>
      </p:sp>
      <p:sp>
        <p:nvSpPr>
          <p:cNvPr id="39" name="Rectangle 30"/>
          <p:cNvSpPr>
            <a:spLocks noChangeArrowheads="1"/>
          </p:cNvSpPr>
          <p:nvPr/>
        </p:nvSpPr>
        <p:spPr bwMode="auto">
          <a:xfrm>
            <a:off x="2987675" y="5495925"/>
            <a:ext cx="2424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Arial" panose="020B0604020202020204" pitchFamily="34" charset="0"/>
              </a:rPr>
              <a:t>滤波</a:t>
            </a:r>
            <a:endParaRPr kumimoji="0" lang="zh-CN" altLang="en-US" sz="2800">
              <a:latin typeface="Arial" panose="020B0604020202020204" pitchFamily="34" charset="0"/>
            </a:endParaRPr>
          </a:p>
        </p:txBody>
      </p:sp>
      <p:sp>
        <p:nvSpPr>
          <p:cNvPr id="40" name="Rectangle 31"/>
          <p:cNvSpPr>
            <a:spLocks noChangeArrowheads="1"/>
          </p:cNvSpPr>
          <p:nvPr/>
        </p:nvSpPr>
        <p:spPr bwMode="auto">
          <a:xfrm>
            <a:off x="1020763" y="4608513"/>
            <a:ext cx="3551237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Arial" panose="020B0604020202020204" pitchFamily="34" charset="0"/>
                <a:ea typeface="楷体_GB2312" pitchFamily="49" charset="-122"/>
              </a:rPr>
              <a:t>发射机中：</a:t>
            </a:r>
            <a:endParaRPr kumimoji="0" lang="zh-CN" altLang="en-US" sz="28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1" name="Rectangle 32"/>
          <p:cNvSpPr>
            <a:spLocks noChangeArrowheads="1"/>
          </p:cNvSpPr>
          <p:nvPr/>
        </p:nvSpPr>
        <p:spPr bwMode="auto">
          <a:xfrm>
            <a:off x="1042988" y="5046663"/>
            <a:ext cx="37099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Arial" panose="020B0604020202020204" pitchFamily="34" charset="0"/>
                <a:ea typeface="楷体_GB2312" pitchFamily="49" charset="-122"/>
              </a:rPr>
              <a:t>接收机中：</a:t>
            </a:r>
            <a:endParaRPr kumimoji="0" lang="zh-CN" altLang="en-US" sz="28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2" name="Rectangle 33"/>
          <p:cNvSpPr>
            <a:spLocks noChangeArrowheads="1"/>
          </p:cNvSpPr>
          <p:nvPr/>
        </p:nvSpPr>
        <p:spPr bwMode="auto">
          <a:xfrm>
            <a:off x="681038" y="5475288"/>
            <a:ext cx="34940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Arial" panose="020B0604020202020204" pitchFamily="34" charset="0"/>
                <a:ea typeface="楷体_GB2312" pitchFamily="49" charset="-122"/>
              </a:rPr>
              <a:t>整流电路中：</a:t>
            </a:r>
            <a:endParaRPr kumimoji="0" lang="zh-CN" altLang="en-US" sz="28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3" name="Rectangle 34"/>
          <p:cNvSpPr>
            <a:spLocks noChangeArrowheads="1"/>
          </p:cNvSpPr>
          <p:nvPr/>
        </p:nvSpPr>
        <p:spPr bwMode="auto">
          <a:xfrm>
            <a:off x="681038" y="5918200"/>
            <a:ext cx="41417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Arial" panose="020B0604020202020204" pitchFamily="34" charset="0"/>
                <a:ea typeface="楷体_GB2312" pitchFamily="49" charset="-122"/>
              </a:rPr>
              <a:t>电子线路中：</a:t>
            </a:r>
            <a:endParaRPr kumimoji="0" lang="zh-CN" altLang="en-US" sz="2800">
              <a:latin typeface="Arial" panose="020B0604020202020204" pitchFamily="34" charset="0"/>
              <a:ea typeface="楷体_GB2312" pitchFamily="49" charset="-122"/>
            </a:endParaRPr>
          </a:p>
        </p:txBody>
      </p:sp>
      <p:pic>
        <p:nvPicPr>
          <p:cNvPr id="22" name="Picture 2" descr="http://www.ofweek.com/Upload/plainimages/Kevin/images/img4/cc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038600"/>
            <a:ext cx="3241675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7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25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7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25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7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25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7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25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7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2" grpId="0" autoUpdateAnimBg="0"/>
      <p:bldP spid="152586" grpId="0" autoUpdateAnimBg="0"/>
      <p:bldP spid="152587" grpId="0" autoUpdateAnimBg="0"/>
      <p:bldP spid="152588" grpId="0" autoUpdateAnimBg="0"/>
      <p:bldP spid="152613" grpId="0" autoUpdateAnimBg="0"/>
      <p:bldP spid="32" grpId="0" animBg="1"/>
      <p:bldP spid="33" grpId="0" autoUpdateAnimBg="0"/>
      <p:bldP spid="34" grpId="0" autoUpdateAnimBg="0"/>
      <p:bldP spid="35" grpId="0" autoUpdateAnimBg="0"/>
      <p:bldP spid="36" grpId="0" autoUpdateAnimBg="0"/>
      <p:bldP spid="37" grpId="0" autoUpdateAnimBg="0"/>
      <p:bldP spid="38" grpId="0" autoUpdateAnimBg="0"/>
      <p:bldP spid="39" grpId="0" autoUpdateAnimBg="0"/>
      <p:bldP spid="40" grpId="0" autoUpdateAnimBg="0"/>
      <p:bldP spid="41" grpId="0" autoUpdateAnimBg="0"/>
      <p:bldP spid="42" grpId="0" autoUpdateAnimBg="0"/>
      <p:bldP spid="4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AC8E0A3E-DA37-46FC-A16C-12A1831DB96B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12"/>
          <p:cNvGrpSpPr/>
          <p:nvPr/>
        </p:nvGrpSpPr>
        <p:grpSpPr bwMode="auto">
          <a:xfrm>
            <a:off x="174625" y="260350"/>
            <a:ext cx="4500563" cy="3219450"/>
            <a:chOff x="4234553" y="265239"/>
            <a:chExt cx="4500081" cy="3218498"/>
          </a:xfrm>
        </p:grpSpPr>
        <p:pic>
          <p:nvPicPr>
            <p:cNvPr id="118789" name="Picture 5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234553" y="265239"/>
              <a:ext cx="4500081" cy="278576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59407" name="TextBox 7"/>
            <p:cNvSpPr txBox="1">
              <a:spLocks noChangeArrowheads="1"/>
            </p:cNvSpPr>
            <p:nvPr/>
          </p:nvSpPr>
          <p:spPr bwMode="auto">
            <a:xfrm>
              <a:off x="5420877" y="3022072"/>
              <a:ext cx="23391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电容式加速度计</a:t>
              </a:r>
              <a:endParaRPr kumimoji="0"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Group 14"/>
          <p:cNvGrpSpPr/>
          <p:nvPr/>
        </p:nvGrpSpPr>
        <p:grpSpPr bwMode="auto">
          <a:xfrm>
            <a:off x="4375150" y="3897313"/>
            <a:ext cx="4562475" cy="2786062"/>
            <a:chOff x="4488022" y="3785055"/>
            <a:chExt cx="4562668" cy="2786660"/>
          </a:xfrm>
        </p:grpSpPr>
        <p:pic>
          <p:nvPicPr>
            <p:cNvPr id="59403" name="Picture 7" descr="sensing_capacitive_direc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8022" y="3785055"/>
              <a:ext cx="3382213" cy="2093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04" name="TextBox 8"/>
            <p:cNvSpPr txBox="1">
              <a:spLocks noChangeArrowheads="1"/>
            </p:cNvSpPr>
            <p:nvPr/>
          </p:nvSpPr>
          <p:spPr bwMode="auto">
            <a:xfrm>
              <a:off x="5403752" y="6110050"/>
              <a:ext cx="26597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电容式指纹传感器</a:t>
              </a:r>
              <a:endParaRPr kumimoji="0"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59405" name="Picture 4" descr="C:\Documents and Settings\Administrator\桌面\fingerprint-scanner-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82" r="14468"/>
            <a:stretch>
              <a:fillRect/>
            </a:stretch>
          </p:blipFill>
          <p:spPr bwMode="auto">
            <a:xfrm>
              <a:off x="7716413" y="4704670"/>
              <a:ext cx="1334277" cy="1248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13"/>
          <p:cNvGrpSpPr/>
          <p:nvPr/>
        </p:nvGrpSpPr>
        <p:grpSpPr bwMode="auto">
          <a:xfrm>
            <a:off x="317500" y="3640138"/>
            <a:ext cx="3870325" cy="3049587"/>
            <a:chOff x="224698" y="3527162"/>
            <a:chExt cx="3871440" cy="3049948"/>
          </a:xfrm>
        </p:grpSpPr>
        <p:pic>
          <p:nvPicPr>
            <p:cNvPr id="11" name="Picture 10" descr="三轴陀螺仪——又一手机时代的“蛋糕” ">
              <a:hlinkClick r:id="rId4"/>
            </p:cNvPr>
            <p:cNvPicPr/>
            <p:nvPr/>
          </p:nvPicPr>
          <p:blipFill>
            <a:blip r:embed="rId5"/>
            <a:srcRect b="10357"/>
            <a:stretch>
              <a:fillRect/>
            </a:stretch>
          </p:blipFill>
          <p:spPr bwMode="auto">
            <a:xfrm>
              <a:off x="224698" y="3527162"/>
              <a:ext cx="3871440" cy="248155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9402" name="Rectangle 11"/>
            <p:cNvSpPr>
              <a:spLocks noChangeArrowheads="1"/>
            </p:cNvSpPr>
            <p:nvPr/>
          </p:nvSpPr>
          <p:spPr bwMode="auto">
            <a:xfrm>
              <a:off x="976252" y="6115445"/>
              <a:ext cx="23391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电容位移传感器</a:t>
              </a:r>
              <a:endParaRPr kumimoji="0"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" name="Group 17"/>
          <p:cNvGrpSpPr/>
          <p:nvPr/>
        </p:nvGrpSpPr>
        <p:grpSpPr bwMode="auto">
          <a:xfrm>
            <a:off x="5249863" y="204788"/>
            <a:ext cx="3298825" cy="3683000"/>
            <a:chOff x="5250095" y="205483"/>
            <a:chExt cx="3298002" cy="3682659"/>
          </a:xfrm>
        </p:grpSpPr>
        <p:pic>
          <p:nvPicPr>
            <p:cNvPr id="59399" name="Picture 15" descr="http://www-app2.gfz-potsdam.de/pb1/op/champ/media_CHAMP/ACCinterior.g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34" b="1772"/>
            <a:stretch>
              <a:fillRect/>
            </a:stretch>
          </p:blipFill>
          <p:spPr bwMode="auto">
            <a:xfrm>
              <a:off x="5250095" y="205483"/>
              <a:ext cx="3298002" cy="2815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00" name="TextBox 16"/>
            <p:cNvSpPr txBox="1">
              <a:spLocks noChangeArrowheads="1"/>
            </p:cNvSpPr>
            <p:nvPr/>
          </p:nvSpPr>
          <p:spPr bwMode="auto">
            <a:xfrm>
              <a:off x="5499758" y="3057145"/>
              <a:ext cx="296908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静电悬浮加速度计</a:t>
              </a:r>
              <a:endParaRPr kumimoji="0" lang="en-US" altLang="zh-CN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差分电容位移传感器</a:t>
              </a:r>
              <a:endParaRPr kumimoji="0"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42909A4E-3AE9-43E6-B5F6-8D2141F7FA2B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2"/>
          <p:cNvGrpSpPr/>
          <p:nvPr/>
        </p:nvGrpSpPr>
        <p:grpSpPr bwMode="auto">
          <a:xfrm>
            <a:off x="639763" y="4222750"/>
            <a:ext cx="7543800" cy="904875"/>
            <a:chOff x="240" y="1680"/>
            <a:chExt cx="4752" cy="570"/>
          </a:xfrm>
        </p:grpSpPr>
        <p:sp>
          <p:nvSpPr>
            <p:cNvPr id="114697" name="Text Box 3"/>
            <p:cNvSpPr txBox="1">
              <a:spLocks noChangeArrowheads="1"/>
            </p:cNvSpPr>
            <p:nvPr/>
          </p:nvSpPr>
          <p:spPr bwMode="auto">
            <a:xfrm>
              <a:off x="240" y="1776"/>
              <a:ext cx="475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rgbClr val="080808"/>
                  </a:solidFill>
                  <a:latin typeface="+mn-lt"/>
                </a:rPr>
                <a:t>③</a:t>
              </a:r>
              <a:r>
                <a:rPr lang="zh-CN" altLang="en-US" sz="2800" b="1" dirty="0">
                  <a:solidFill>
                    <a:srgbClr val="080808"/>
                  </a:solidFill>
                  <a:latin typeface="+mn-lt"/>
                </a:rPr>
                <a:t>由电容器电容的定义               求电容。</a:t>
              </a:r>
              <a:endParaRPr lang="zh-CN" altLang="en-US" sz="2800" b="1" dirty="0">
                <a:solidFill>
                  <a:srgbClr val="080808"/>
                </a:solidFill>
                <a:latin typeface="+mn-lt"/>
              </a:endParaRPr>
            </a:p>
          </p:txBody>
        </p:sp>
        <p:graphicFrame>
          <p:nvGraphicFramePr>
            <p:cNvPr id="61453" name="Object 2"/>
            <p:cNvGraphicFramePr>
              <a:graphicFrameLocks noChangeAspect="1"/>
            </p:cNvGraphicFramePr>
            <p:nvPr/>
          </p:nvGraphicFramePr>
          <p:xfrm>
            <a:off x="2592" y="1680"/>
            <a:ext cx="768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06" name="Equation" r:id="rId1" imgW="558800" imgH="406400" progId="Equation.3">
                    <p:embed/>
                  </p:oleObj>
                </mc:Choice>
                <mc:Fallback>
                  <p:oleObj name="Equation" r:id="rId1" imgW="558800" imgH="4064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680"/>
                          <a:ext cx="768" cy="5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9749" name="Text Box 5"/>
          <p:cNvSpPr txBox="1">
            <a:spLocks noChangeArrowheads="1"/>
          </p:cNvSpPr>
          <p:nvPr/>
        </p:nvSpPr>
        <p:spPr bwMode="auto">
          <a:xfrm>
            <a:off x="504825" y="1692275"/>
            <a:ext cx="55626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求解电容器电容的一般步骤：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379413" y="862013"/>
            <a:ext cx="3632200" cy="519112"/>
          </a:xfrm>
          <a:prstGeom prst="rect">
            <a:avLst/>
          </a:prstGeom>
          <a:solidFill>
            <a:srgbClr val="FFBDFF"/>
          </a:solidFill>
          <a:ln w="9525">
            <a:noFill/>
            <a:miter lim="800000"/>
          </a:ln>
          <a:effectLst>
            <a:prstShdw prst="shdw13" dist="53882" dir="13500000">
              <a:srgbClr val="808080"/>
            </a:prst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80808"/>
                </a:solidFill>
                <a:latin typeface="+mn-lt"/>
              </a:rPr>
              <a:t>3. 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电容器电容的计算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620713" y="2478088"/>
            <a:ext cx="77724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80808"/>
                </a:solidFill>
                <a:latin typeface="+mn-lt"/>
              </a:rPr>
              <a:t>①</a:t>
            </a:r>
            <a:r>
              <a:rPr lang="zh-CN" altLang="en-US" sz="2800" b="1">
                <a:solidFill>
                  <a:srgbClr val="080808"/>
                </a:solidFill>
                <a:latin typeface="+mn-lt"/>
              </a:rPr>
              <a:t>设两极板带等量异号电荷</a:t>
            </a:r>
            <a:r>
              <a:rPr lang="en-US" altLang="zh-CN" sz="2800" b="1">
                <a:solidFill>
                  <a:srgbClr val="080808"/>
                </a:solidFill>
                <a:latin typeface="+mn-lt"/>
              </a:rPr>
              <a:t>±</a:t>
            </a:r>
            <a:r>
              <a:rPr lang="en-US" altLang="zh-CN" sz="2800" b="1" i="1">
                <a:solidFill>
                  <a:srgbClr val="080808"/>
                </a:solidFill>
                <a:latin typeface="+mn-lt"/>
              </a:rPr>
              <a:t>q</a:t>
            </a:r>
            <a:r>
              <a:rPr lang="zh-CN" altLang="en-US" sz="2800" b="1">
                <a:solidFill>
                  <a:srgbClr val="080808"/>
                </a:solidFill>
                <a:latin typeface="+mn-lt"/>
              </a:rPr>
              <a:t>；</a:t>
            </a:r>
            <a:endParaRPr lang="zh-CN" altLang="en-US" sz="2800" b="1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152584" name="Object 3"/>
          <p:cNvGraphicFramePr>
            <a:graphicFrameLocks noChangeAspect="1"/>
          </p:cNvGraphicFramePr>
          <p:nvPr/>
        </p:nvGraphicFramePr>
        <p:xfrm>
          <a:off x="4627563" y="274638"/>
          <a:ext cx="190023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7" name="Equation" r:id="rId3" imgW="862965" imgH="406400" progId="Equation.DSMT4">
                  <p:embed/>
                </p:oleObj>
              </mc:Choice>
              <mc:Fallback>
                <p:oleObj name="Equation" r:id="rId3" imgW="862965" imgH="406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7563" y="274638"/>
                        <a:ext cx="1900237" cy="892175"/>
                      </a:xfrm>
                      <a:prstGeom prst="rect">
                        <a:avLst/>
                      </a:prstGeom>
                      <a:solidFill>
                        <a:srgbClr val="FFFF00">
                          <a:alpha val="30196"/>
                        </a:srgbClr>
                      </a:solidFill>
                      <a:ln w="158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 bwMode="auto">
          <a:xfrm>
            <a:off x="620713" y="3103563"/>
            <a:ext cx="8001000" cy="1000125"/>
            <a:chOff x="620713" y="3103870"/>
            <a:chExt cx="8001000" cy="999818"/>
          </a:xfrm>
        </p:grpSpPr>
        <p:sp>
          <p:nvSpPr>
            <p:cNvPr id="159752" name="Text Box 8"/>
            <p:cNvSpPr txBox="1">
              <a:spLocks noChangeArrowheads="1"/>
            </p:cNvSpPr>
            <p:nvPr/>
          </p:nvSpPr>
          <p:spPr bwMode="auto">
            <a:xfrm>
              <a:off x="620713" y="3157828"/>
              <a:ext cx="8001000" cy="9458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rgbClr val="080808"/>
                  </a:solidFill>
                  <a:latin typeface="+mn-lt"/>
                </a:rPr>
                <a:t>②</a:t>
              </a:r>
              <a:r>
                <a:rPr lang="zh-CN" altLang="en-US" sz="2800" b="1" dirty="0">
                  <a:solidFill>
                    <a:srgbClr val="080808"/>
                  </a:solidFill>
                  <a:latin typeface="+mn-lt"/>
                </a:rPr>
                <a:t>计算板间场强（用高斯定理先求</a:t>
              </a:r>
              <a:r>
                <a:rPr lang="en-US" altLang="zh-CN" sz="2800" b="1" i="1" dirty="0">
                  <a:solidFill>
                    <a:srgbClr val="080808"/>
                  </a:solidFill>
                  <a:latin typeface="+mn-lt"/>
                </a:rPr>
                <a:t>    </a:t>
              </a:r>
              <a:r>
                <a:rPr lang="zh-CN" altLang="en-US" sz="2800" b="1" dirty="0">
                  <a:solidFill>
                    <a:srgbClr val="080808"/>
                  </a:solidFill>
                  <a:latin typeface="+mn-lt"/>
                </a:rPr>
                <a:t>，再求</a:t>
              </a:r>
              <a:r>
                <a:rPr lang="en-US" altLang="zh-CN" sz="2800" b="1" i="1" dirty="0">
                  <a:solidFill>
                    <a:srgbClr val="080808"/>
                  </a:solidFill>
                  <a:latin typeface="+mn-lt"/>
                </a:rPr>
                <a:t>     </a:t>
              </a:r>
              <a:r>
                <a:rPr lang="en-US" altLang="zh-CN" sz="2800" b="1" dirty="0">
                  <a:solidFill>
                    <a:srgbClr val="080808"/>
                  </a:solidFill>
                  <a:latin typeface="+mn-lt"/>
                </a:rPr>
                <a:t>)</a:t>
              </a:r>
              <a:r>
                <a:rPr lang="zh-CN" altLang="en-US" sz="2800" b="1" dirty="0">
                  <a:solidFill>
                    <a:srgbClr val="080808"/>
                  </a:solidFill>
                  <a:latin typeface="+mn-lt"/>
                </a:rPr>
                <a:t>，求极板间的电势差；</a:t>
              </a:r>
              <a:endParaRPr lang="zh-CN" altLang="en-US" sz="2800" b="1" dirty="0">
                <a:solidFill>
                  <a:srgbClr val="080808"/>
                </a:solidFill>
                <a:latin typeface="+mn-lt"/>
              </a:endParaRPr>
            </a:p>
          </p:txBody>
        </p:sp>
        <p:graphicFrame>
          <p:nvGraphicFramePr>
            <p:cNvPr id="61450" name="对象 16"/>
            <p:cNvGraphicFramePr>
              <a:graphicFrameLocks noChangeAspect="1"/>
            </p:cNvGraphicFramePr>
            <p:nvPr/>
          </p:nvGraphicFramePr>
          <p:xfrm>
            <a:off x="6067425" y="3121160"/>
            <a:ext cx="414338" cy="509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08" name="Equation" r:id="rId5" imgW="165100" imgH="203200" progId="Equation.DSMT4">
                    <p:embed/>
                  </p:oleObj>
                </mc:Choice>
                <mc:Fallback>
                  <p:oleObj name="Equation" r:id="rId5" imgW="165100" imgH="203200" progId="Equation.DSMT4">
                    <p:embed/>
                    <p:pic>
                      <p:nvPicPr>
                        <p:cNvPr id="0" name="对象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67425" y="3121160"/>
                          <a:ext cx="414338" cy="509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1" name="对象 2"/>
            <p:cNvGraphicFramePr>
              <a:graphicFrameLocks noChangeAspect="1"/>
            </p:cNvGraphicFramePr>
            <p:nvPr/>
          </p:nvGraphicFramePr>
          <p:xfrm>
            <a:off x="7478353" y="3103870"/>
            <a:ext cx="414338" cy="509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09" name="Equation" r:id="rId7" imgW="165100" imgH="203200" progId="Equation.DSMT4">
                    <p:embed/>
                  </p:oleObj>
                </mc:Choice>
                <mc:Fallback>
                  <p:oleObj name="Equation" r:id="rId7" imgW="165100" imgH="203200" progId="Equation.DSMT4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78353" y="3103870"/>
                          <a:ext cx="414338" cy="509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75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25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9" grpId="0" autoUpdateAnimBg="0"/>
      <p:bldP spid="159750" grpId="0" animBg="1" autoUpdateAnimBg="0"/>
      <p:bldP spid="15975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272A63E0-2120-4115-85B1-8AE421DA8051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54641" name="Text Box 17"/>
          <p:cNvSpPr txBox="1">
            <a:spLocks noChangeArrowheads="1"/>
          </p:cNvSpPr>
          <p:nvPr/>
        </p:nvSpPr>
        <p:spPr bwMode="auto">
          <a:xfrm>
            <a:off x="292100" y="338138"/>
            <a:ext cx="49911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两极间的电势差：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154642" name="Object 9"/>
          <p:cNvGraphicFramePr>
            <a:graphicFrameLocks noChangeAspect="1"/>
          </p:cNvGraphicFramePr>
          <p:nvPr/>
        </p:nvGraphicFramePr>
        <p:xfrm>
          <a:off x="3179763" y="144463"/>
          <a:ext cx="198120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59" name="Equation" r:id="rId1" imgW="876300" imgH="457200" progId="Equation.3">
                  <p:embed/>
                </p:oleObj>
              </mc:Choice>
              <mc:Fallback>
                <p:oleObj name="Equation" r:id="rId1" imgW="8763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3" y="144463"/>
                        <a:ext cx="1981200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54" name="Object 10"/>
          <p:cNvGraphicFramePr>
            <a:graphicFrameLocks noChangeAspect="1"/>
          </p:cNvGraphicFramePr>
          <p:nvPr/>
        </p:nvGraphicFramePr>
        <p:xfrm>
          <a:off x="5172075" y="438150"/>
          <a:ext cx="8699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0" name="Equation" r:id="rId3" imgW="368300" imgH="177800" progId="Equation.DSMT4">
                  <p:embed/>
                </p:oleObj>
              </mc:Choice>
              <mc:Fallback>
                <p:oleObj name="Equation" r:id="rId3" imgW="368300" imgH="177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438150"/>
                        <a:ext cx="8699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55" name="Object 11"/>
          <p:cNvGraphicFramePr>
            <a:graphicFrameLocks noChangeAspect="1"/>
          </p:cNvGraphicFramePr>
          <p:nvPr/>
        </p:nvGraphicFramePr>
        <p:xfrm>
          <a:off x="6132513" y="290513"/>
          <a:ext cx="801687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1" name="公式" r:id="rId5" imgW="355600" imgH="330200" progId="Equation.3">
                  <p:embed/>
                </p:oleObj>
              </mc:Choice>
              <mc:Fallback>
                <p:oleObj name="公式" r:id="rId5" imgW="355600" imgH="330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2513" y="290513"/>
                        <a:ext cx="801687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56" name="Object 12"/>
          <p:cNvGraphicFramePr>
            <a:graphicFrameLocks noChangeAspect="1"/>
          </p:cNvGraphicFramePr>
          <p:nvPr/>
        </p:nvGraphicFramePr>
        <p:xfrm>
          <a:off x="1931988" y="1206500"/>
          <a:ext cx="22860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2" name="Equation" r:id="rId7" imgW="1028065" imgH="406400" progId="Equation.3">
                  <p:embed/>
                </p:oleObj>
              </mc:Choice>
              <mc:Fallback>
                <p:oleObj name="Equation" r:id="rId7" imgW="1028065" imgH="406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1206500"/>
                        <a:ext cx="22860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57" name="Object 13"/>
          <p:cNvGraphicFramePr>
            <a:graphicFrameLocks noChangeAspect="1"/>
          </p:cNvGraphicFramePr>
          <p:nvPr/>
        </p:nvGraphicFramePr>
        <p:xfrm>
          <a:off x="2863850" y="2341563"/>
          <a:ext cx="596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3" name="公式" r:id="rId9" imgW="596900" imgH="304800" progId="Equation.3">
                  <p:embed/>
                </p:oleObj>
              </mc:Choice>
              <mc:Fallback>
                <p:oleObj name="公式" r:id="rId9" imgW="596900" imgH="304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2341563"/>
                        <a:ext cx="596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58" name="Object 14"/>
          <p:cNvGraphicFramePr>
            <a:graphicFrameLocks noChangeAspect="1"/>
          </p:cNvGraphicFramePr>
          <p:nvPr/>
        </p:nvGraphicFramePr>
        <p:xfrm>
          <a:off x="4468813" y="2133600"/>
          <a:ext cx="3619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4" name="公式" r:id="rId11" imgW="165100" imgH="330200" progId="Equation.3">
                  <p:embed/>
                </p:oleObj>
              </mc:Choice>
              <mc:Fallback>
                <p:oleObj name="公式" r:id="rId11" imgW="165100" imgH="330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813" y="2133600"/>
                        <a:ext cx="36195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59" name="Text Box 35"/>
          <p:cNvSpPr txBox="1">
            <a:spLocks noChangeArrowheads="1"/>
          </p:cNvSpPr>
          <p:nvPr/>
        </p:nvSpPr>
        <p:spPr bwMode="auto">
          <a:xfrm>
            <a:off x="3943350" y="2232025"/>
            <a:ext cx="7461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i="1" dirty="0">
                <a:solidFill>
                  <a:srgbClr val="000000"/>
                </a:solidFill>
                <a:latin typeface="+mn-lt"/>
              </a:rPr>
              <a:t>S</a:t>
            </a:r>
            <a:r>
              <a:rPr lang="zh-CN" altLang="en-US" sz="2800" b="1" dirty="0">
                <a:solidFill>
                  <a:srgbClr val="000000"/>
                </a:solidFill>
                <a:latin typeface="+mn-lt"/>
              </a:rPr>
              <a:t>、</a:t>
            </a:r>
            <a:endParaRPr lang="zh-CN" altLang="en-US" sz="28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4660" name="Text Box 36"/>
          <p:cNvSpPr txBox="1">
            <a:spLocks noChangeArrowheads="1"/>
          </p:cNvSpPr>
          <p:nvPr/>
        </p:nvSpPr>
        <p:spPr bwMode="auto">
          <a:xfrm>
            <a:off x="3465513" y="2232025"/>
            <a:ext cx="700087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i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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、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54661" name="Text Box 37"/>
          <p:cNvSpPr txBox="1">
            <a:spLocks noChangeArrowheads="1"/>
          </p:cNvSpPr>
          <p:nvPr/>
        </p:nvSpPr>
        <p:spPr bwMode="auto">
          <a:xfrm>
            <a:off x="219075" y="3059113"/>
            <a:ext cx="38100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080808"/>
                </a:solidFill>
                <a:latin typeface="+mn-lt"/>
              </a:rPr>
              <a:t>若要增大</a:t>
            </a:r>
            <a:r>
              <a:rPr lang="en-US" altLang="zh-CN" sz="2800" b="1" i="1">
                <a:solidFill>
                  <a:srgbClr val="080808"/>
                </a:solidFill>
                <a:latin typeface="+mn-lt"/>
              </a:rPr>
              <a:t>C</a:t>
            </a:r>
            <a:r>
              <a:rPr lang="zh-CN" altLang="en-US" sz="2800" b="1">
                <a:solidFill>
                  <a:srgbClr val="080808"/>
                </a:solidFill>
                <a:latin typeface="+mn-lt"/>
              </a:rPr>
              <a:t>：</a:t>
            </a:r>
            <a:endParaRPr lang="zh-CN" altLang="en-US" sz="2800" b="1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54662" name="Text Box 38"/>
          <p:cNvSpPr txBox="1">
            <a:spLocks noChangeArrowheads="1"/>
          </p:cNvSpPr>
          <p:nvPr/>
        </p:nvSpPr>
        <p:spPr bwMode="auto">
          <a:xfrm>
            <a:off x="2352675" y="3059113"/>
            <a:ext cx="29718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增大</a:t>
            </a:r>
            <a:r>
              <a:rPr lang="en-US" altLang="zh-CN" sz="2800" b="1" i="1" dirty="0">
                <a:solidFill>
                  <a:srgbClr val="000000"/>
                </a:solidFill>
                <a:latin typeface="+mn-lt"/>
              </a:rPr>
              <a:t>S</a:t>
            </a:r>
            <a:r>
              <a:rPr lang="zh-CN" altLang="en-US" sz="2800" b="1" dirty="0">
                <a:latin typeface="+mn-lt"/>
              </a:rPr>
              <a:t>、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154663" name="Text Box 39"/>
          <p:cNvSpPr txBox="1">
            <a:spLocks noChangeArrowheads="1"/>
          </p:cNvSpPr>
          <p:nvPr/>
        </p:nvSpPr>
        <p:spPr bwMode="auto">
          <a:xfrm>
            <a:off x="3724275" y="3059113"/>
            <a:ext cx="28956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减小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d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、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54664" name="Text Box 40"/>
          <p:cNvSpPr txBox="1">
            <a:spLocks noChangeArrowheads="1"/>
          </p:cNvSpPr>
          <p:nvPr/>
        </p:nvSpPr>
        <p:spPr bwMode="auto">
          <a:xfrm>
            <a:off x="2365375" y="3595688"/>
            <a:ext cx="38862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或选用</a:t>
            </a:r>
            <a:r>
              <a:rPr lang="zh-CN" altLang="en-US" sz="2800" b="1" i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</a:t>
            </a:r>
            <a:r>
              <a:rPr lang="en-US" altLang="zh-CN" sz="2800" b="1" i="1" baseline="-25000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r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大的电介质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154670" name="Object 16"/>
          <p:cNvGraphicFramePr>
            <a:graphicFrameLocks noChangeAspect="1"/>
          </p:cNvGraphicFramePr>
          <p:nvPr/>
        </p:nvGraphicFramePr>
        <p:xfrm>
          <a:off x="2484438" y="4294188"/>
          <a:ext cx="14478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5" name="Equation" r:id="rId13" imgW="635000" imgH="406400" progId="Equation.3">
                  <p:embed/>
                </p:oleObj>
              </mc:Choice>
              <mc:Fallback>
                <p:oleObj name="Equation" r:id="rId13" imgW="635000" imgH="406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294188"/>
                        <a:ext cx="14478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71" name="Object 17"/>
          <p:cNvGraphicFramePr>
            <a:graphicFrameLocks noChangeAspect="1"/>
          </p:cNvGraphicFramePr>
          <p:nvPr/>
        </p:nvGraphicFramePr>
        <p:xfrm>
          <a:off x="4237038" y="4598988"/>
          <a:ext cx="15240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6" name="公式" r:id="rId15" imgW="1524000" imgH="419100" progId="Equation.3">
                  <p:embed/>
                </p:oleObj>
              </mc:Choice>
              <mc:Fallback>
                <p:oleObj name="公式" r:id="rId15" imgW="1524000" imgH="4191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038" y="4598988"/>
                        <a:ext cx="15240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72" name="Object 18"/>
          <p:cNvGraphicFramePr>
            <a:graphicFrameLocks noChangeAspect="1"/>
          </p:cNvGraphicFramePr>
          <p:nvPr/>
        </p:nvGraphicFramePr>
        <p:xfrm>
          <a:off x="4217988" y="1206500"/>
          <a:ext cx="124142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7" name="Equation" r:id="rId17" imgW="558800" imgH="406400" progId="Equation.3">
                  <p:embed/>
                </p:oleObj>
              </mc:Choice>
              <mc:Fallback>
                <p:oleObj name="Equation" r:id="rId17" imgW="558800" imgH="406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7988" y="1206500"/>
                        <a:ext cx="124142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73" name="Text Box 49"/>
          <p:cNvSpPr txBox="1">
            <a:spLocks noChangeArrowheads="1"/>
          </p:cNvSpPr>
          <p:nvPr/>
        </p:nvSpPr>
        <p:spPr bwMode="auto">
          <a:xfrm>
            <a:off x="247650" y="5275263"/>
            <a:ext cx="83058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80808"/>
                </a:solidFill>
                <a:latin typeface="+mn-lt"/>
              </a:rPr>
              <a:t>①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电容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C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只与电容器的结构及板间电介质有关；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54674" name="Text Box 50"/>
          <p:cNvSpPr txBox="1">
            <a:spLocks noChangeArrowheads="1"/>
          </p:cNvSpPr>
          <p:nvPr/>
        </p:nvSpPr>
        <p:spPr bwMode="auto">
          <a:xfrm>
            <a:off x="284163" y="4652963"/>
            <a:ext cx="25908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结论：</a:t>
            </a:r>
            <a:endParaRPr lang="zh-CN" altLang="en-US" sz="2800" b="1" dirty="0">
              <a:solidFill>
                <a:srgbClr val="FF3300"/>
              </a:solidFill>
              <a:latin typeface="+mn-lt"/>
            </a:endParaRPr>
          </a:p>
        </p:txBody>
      </p:sp>
      <p:grpSp>
        <p:nvGrpSpPr>
          <p:cNvPr id="2" name="Group 51"/>
          <p:cNvGrpSpPr/>
          <p:nvPr/>
        </p:nvGrpSpPr>
        <p:grpSpPr bwMode="auto">
          <a:xfrm>
            <a:off x="228600" y="5699125"/>
            <a:ext cx="8509000" cy="585788"/>
            <a:chOff x="192" y="3819"/>
            <a:chExt cx="5360" cy="369"/>
          </a:xfrm>
        </p:grpSpPr>
        <p:sp>
          <p:nvSpPr>
            <p:cNvPr id="111658" name="Text Box 52"/>
            <p:cNvSpPr txBox="1">
              <a:spLocks noChangeArrowheads="1"/>
            </p:cNvSpPr>
            <p:nvPr/>
          </p:nvSpPr>
          <p:spPr bwMode="auto">
            <a:xfrm>
              <a:off x="192" y="3840"/>
              <a:ext cx="5360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rgbClr val="080808"/>
                  </a:solidFill>
                  <a:latin typeface="+mn-lt"/>
                </a:rPr>
                <a:t>②</a:t>
              </a:r>
              <a:r>
                <a:rPr lang="zh-CN" altLang="en-US" sz="2800" b="1" dirty="0">
                  <a:solidFill>
                    <a:srgbClr val="080808"/>
                  </a:solidFill>
                  <a:latin typeface="+mn-lt"/>
                </a:rPr>
                <a:t>板间充满电介质时，电容将增大到真空时的    倍。</a:t>
              </a:r>
              <a:endParaRPr lang="zh-CN" altLang="en-US" sz="2800" b="1" dirty="0">
                <a:solidFill>
                  <a:srgbClr val="080808"/>
                </a:solidFill>
                <a:latin typeface="+mn-lt"/>
              </a:endParaRPr>
            </a:p>
          </p:txBody>
        </p:sp>
        <p:graphicFrame>
          <p:nvGraphicFramePr>
            <p:cNvPr id="64550" name="Object 19"/>
            <p:cNvGraphicFramePr>
              <a:graphicFrameLocks noChangeAspect="1"/>
            </p:cNvGraphicFramePr>
            <p:nvPr/>
          </p:nvGraphicFramePr>
          <p:xfrm>
            <a:off x="4740" y="3819"/>
            <a:ext cx="282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68" name="Equation" r:id="rId19" imgW="165100" imgH="215900" progId="Equation.3">
                    <p:embed/>
                  </p:oleObj>
                </mc:Choice>
                <mc:Fallback>
                  <p:oleObj name="Equation" r:id="rId19" imgW="165100" imgH="2159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3819"/>
                          <a:ext cx="282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4534" name="Object 8"/>
          <p:cNvGraphicFramePr>
            <a:graphicFrameLocks noChangeAspect="1"/>
          </p:cNvGraphicFramePr>
          <p:nvPr/>
        </p:nvGraphicFramePr>
        <p:xfrm>
          <a:off x="7464425" y="547688"/>
          <a:ext cx="113823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9" name="Equation" r:id="rId21" imgW="457200" imgH="406400" progId="Equation.DSMT4">
                  <p:embed/>
                </p:oleObj>
              </mc:Choice>
              <mc:Fallback>
                <p:oleObj name="Equation" r:id="rId21" imgW="457200" imgH="406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547688"/>
                        <a:ext cx="1138238" cy="100965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30196"/>
                        </a:srgbClr>
                      </a:solidFill>
                      <a:ln w="158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35" name="Group 62"/>
          <p:cNvGrpSpPr/>
          <p:nvPr/>
        </p:nvGrpSpPr>
        <p:grpSpPr bwMode="auto">
          <a:xfrm>
            <a:off x="7332663" y="2087563"/>
            <a:ext cx="1473200" cy="3143250"/>
            <a:chOff x="7213600" y="2097985"/>
            <a:chExt cx="1473200" cy="3143250"/>
          </a:xfrm>
        </p:grpSpPr>
        <p:grpSp>
          <p:nvGrpSpPr>
            <p:cNvPr id="64536" name="Group 19"/>
            <p:cNvGrpSpPr/>
            <p:nvPr/>
          </p:nvGrpSpPr>
          <p:grpSpPr bwMode="auto">
            <a:xfrm>
              <a:off x="7213600" y="2097985"/>
              <a:ext cx="1473200" cy="3143250"/>
              <a:chOff x="84" y="858"/>
              <a:chExt cx="928" cy="1980"/>
            </a:xfrm>
          </p:grpSpPr>
          <p:sp>
            <p:nvSpPr>
              <p:cNvPr id="51" name="Rectangle 20"/>
              <p:cNvSpPr>
                <a:spLocks noChangeArrowheads="1"/>
              </p:cNvSpPr>
              <p:nvPr/>
            </p:nvSpPr>
            <p:spPr bwMode="auto">
              <a:xfrm>
                <a:off x="240" y="1062"/>
                <a:ext cx="96" cy="1488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sp>
            <p:nvSpPr>
              <p:cNvPr id="52" name="Rectangle 21"/>
              <p:cNvSpPr>
                <a:spLocks noChangeArrowheads="1"/>
              </p:cNvSpPr>
              <p:nvPr/>
            </p:nvSpPr>
            <p:spPr bwMode="auto">
              <a:xfrm>
                <a:off x="768" y="1062"/>
                <a:ext cx="96" cy="1488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sp>
            <p:nvSpPr>
              <p:cNvPr id="53" name="Rectangle 22"/>
              <p:cNvSpPr>
                <a:spLocks noChangeArrowheads="1"/>
              </p:cNvSpPr>
              <p:nvPr/>
            </p:nvSpPr>
            <p:spPr bwMode="auto">
              <a:xfrm>
                <a:off x="336" y="1062"/>
                <a:ext cx="432" cy="1488"/>
              </a:xfrm>
              <a:prstGeom prst="rect">
                <a:avLst/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graphicFrame>
            <p:nvGraphicFramePr>
              <p:cNvPr id="64542" name="Object 20"/>
              <p:cNvGraphicFramePr>
                <a:graphicFrameLocks noChangeAspect="1"/>
              </p:cNvGraphicFramePr>
              <p:nvPr/>
            </p:nvGraphicFramePr>
            <p:xfrm>
              <a:off x="445" y="1342"/>
              <a:ext cx="191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770" name="公式" r:id="rId23" imgW="304800" imgH="419100" progId="Equation.3">
                      <p:embed/>
                    </p:oleObj>
                  </mc:Choice>
                  <mc:Fallback>
                    <p:oleObj name="公式" r:id="rId23" imgW="304800" imgH="41910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5" y="1342"/>
                            <a:ext cx="191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43" name="Object 21"/>
              <p:cNvGraphicFramePr>
                <a:graphicFrameLocks noChangeAspect="1"/>
              </p:cNvGraphicFramePr>
              <p:nvPr/>
            </p:nvGraphicFramePr>
            <p:xfrm>
              <a:off x="84" y="858"/>
              <a:ext cx="296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771" name="公式" r:id="rId25" imgW="469900" imgH="317500" progId="Equation.3">
                      <p:embed/>
                    </p:oleObj>
                  </mc:Choice>
                  <mc:Fallback>
                    <p:oleObj name="公式" r:id="rId25" imgW="469900" imgH="317500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" y="858"/>
                            <a:ext cx="296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44" name="Object 22"/>
              <p:cNvGraphicFramePr>
                <a:graphicFrameLocks noChangeAspect="1"/>
              </p:cNvGraphicFramePr>
              <p:nvPr/>
            </p:nvGraphicFramePr>
            <p:xfrm>
              <a:off x="724" y="878"/>
              <a:ext cx="288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772" name="公式" r:id="rId27" imgW="457200" imgH="292100" progId="Equation.3">
                      <p:embed/>
                    </p:oleObj>
                  </mc:Choice>
                  <mc:Fallback>
                    <p:oleObj name="公式" r:id="rId27" imgW="457200" imgH="29210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4" y="878"/>
                            <a:ext cx="288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" name="Line 26"/>
              <p:cNvSpPr>
                <a:spLocks noChangeShapeType="1"/>
              </p:cNvSpPr>
              <p:nvPr/>
            </p:nvSpPr>
            <p:spPr bwMode="auto">
              <a:xfrm>
                <a:off x="336" y="2502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sp>
            <p:nvSpPr>
              <p:cNvPr id="58" name="Line 27"/>
              <p:cNvSpPr>
                <a:spLocks noChangeShapeType="1"/>
              </p:cNvSpPr>
              <p:nvPr/>
            </p:nvSpPr>
            <p:spPr bwMode="auto">
              <a:xfrm>
                <a:off x="768" y="2502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cxnSp>
            <p:nvCxnSpPr>
              <p:cNvPr id="64547" name="AutoShape 28"/>
              <p:cNvCxnSpPr>
                <a:cxnSpLocks noChangeShapeType="1"/>
              </p:cNvCxnSpPr>
              <p:nvPr/>
            </p:nvCxnSpPr>
            <p:spPr bwMode="auto">
              <a:xfrm>
                <a:off x="336" y="2646"/>
                <a:ext cx="432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aphicFrame>
            <p:nvGraphicFramePr>
              <p:cNvPr id="64548" name="Object 23"/>
              <p:cNvGraphicFramePr>
                <a:graphicFrameLocks noChangeAspect="1"/>
              </p:cNvGraphicFramePr>
              <p:nvPr/>
            </p:nvGraphicFramePr>
            <p:xfrm>
              <a:off x="477" y="2646"/>
              <a:ext cx="151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773" name="公式" r:id="rId29" imgW="241300" imgH="304800" progId="Equation.3">
                      <p:embed/>
                    </p:oleObj>
                  </mc:Choice>
                  <mc:Fallback>
                    <p:oleObj name="公式" r:id="rId29" imgW="241300" imgH="30480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7" y="2646"/>
                            <a:ext cx="151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1" name="Rectangle 41"/>
            <p:cNvSpPr>
              <a:spLocks noChangeArrowheads="1"/>
            </p:cNvSpPr>
            <p:nvPr/>
          </p:nvSpPr>
          <p:spPr bwMode="auto">
            <a:xfrm>
              <a:off x="7521575" y="3909322"/>
              <a:ext cx="381000" cy="533400"/>
            </a:xfrm>
            <a:prstGeom prst="rect">
              <a:avLst/>
            </a:prstGeom>
            <a:noFill/>
            <a:ln w="28575">
              <a:solidFill>
                <a:srgbClr val="6600CC"/>
              </a:solidFill>
              <a:prstDash val="sysDot"/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graphicFrame>
          <p:nvGraphicFramePr>
            <p:cNvPr id="64538" name="Object 15"/>
            <p:cNvGraphicFramePr>
              <a:graphicFrameLocks noChangeAspect="1"/>
            </p:cNvGraphicFramePr>
            <p:nvPr/>
          </p:nvGraphicFramePr>
          <p:xfrm>
            <a:off x="7898503" y="4031629"/>
            <a:ext cx="390525" cy="252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74" name="公式" r:id="rId31" imgW="469900" imgH="304800" progId="Equation.3">
                    <p:embed/>
                  </p:oleObj>
                </mc:Choice>
                <mc:Fallback>
                  <p:oleObj name="公式" r:id="rId31" imgW="469900" imgH="3048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98503" y="4031629"/>
                          <a:ext cx="390525" cy="252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5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5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5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154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5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5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54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15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15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9" dur="500"/>
                                        <p:tgtEl>
                                          <p:spTgt spid="15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4" dur="75"/>
                                        <p:tgtEl>
                                          <p:spTgt spid="15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75"/>
                                        <p:tgtEl>
                                          <p:spTgt spid="15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"/>
                            </p:stCondLst>
                            <p:childTnLst>
                              <p:par>
                                <p:cTn id="6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75"/>
                                        <p:tgtEl>
                                          <p:spTgt spid="15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"/>
                            </p:stCondLst>
                            <p:childTnLst>
                              <p:par>
                                <p:cTn id="6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75"/>
                                        <p:tgtEl>
                                          <p:spTgt spid="15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4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4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4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4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4" dur="500"/>
                                        <p:tgtEl>
                                          <p:spTgt spid="15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5" fill="hold"/>
                                        <p:tgtEl>
                                          <p:spTgt spid="154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" fill="hold"/>
                                        <p:tgtEl>
                                          <p:spTgt spid="154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" fill="hold"/>
                                        <p:tgtEl>
                                          <p:spTgt spid="154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" fill="hold"/>
                                        <p:tgtEl>
                                          <p:spTgt spid="154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41" grpId="0" autoUpdateAnimBg="0"/>
      <p:bldP spid="154659" grpId="0" autoUpdateAnimBg="0"/>
      <p:bldP spid="154660" grpId="0" autoUpdateAnimBg="0"/>
      <p:bldP spid="154661" grpId="0" autoUpdateAnimBg="0"/>
      <p:bldP spid="154662" grpId="0" autoUpdateAnimBg="0"/>
      <p:bldP spid="154663" grpId="0" autoUpdateAnimBg="0"/>
      <p:bldP spid="154664" grpId="0" autoUpdateAnimBg="0"/>
      <p:bldP spid="154673" grpId="0" autoUpdateAnimBg="0"/>
      <p:bldP spid="15467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A651BFDB-632E-49B8-B3E2-5EC24E52C0A1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287338" y="134938"/>
            <a:ext cx="2895600" cy="51911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80808"/>
                </a:solidFill>
                <a:latin typeface="+mn-lt"/>
              </a:rPr>
              <a:t>2) 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球形电容器：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330200" y="776288"/>
            <a:ext cx="76993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两个同心的金属球壳带有等量异号电荷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156676" name="Object 2"/>
          <p:cNvGraphicFramePr>
            <a:graphicFrameLocks noChangeAspect="1"/>
          </p:cNvGraphicFramePr>
          <p:nvPr/>
        </p:nvGraphicFramePr>
        <p:xfrm>
          <a:off x="2747963" y="1935163"/>
          <a:ext cx="42195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16" name="公式" r:id="rId1" imgW="1828800" imgH="419100" progId="Equation.3">
                  <p:embed/>
                </p:oleObj>
              </mc:Choice>
              <mc:Fallback>
                <p:oleObj name="公式" r:id="rId1" imgW="18288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1935163"/>
                        <a:ext cx="421957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7" name="Object 3"/>
          <p:cNvGraphicFramePr>
            <a:graphicFrameLocks noChangeAspect="1"/>
          </p:cNvGraphicFramePr>
          <p:nvPr/>
        </p:nvGraphicFramePr>
        <p:xfrm>
          <a:off x="2771775" y="1423988"/>
          <a:ext cx="172878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17" name="Equation" r:id="rId3" imgW="761365" imgH="228600" progId="Equation.DSMT4">
                  <p:embed/>
                </p:oleObj>
              </mc:Choice>
              <mc:Fallback>
                <p:oleObj name="Equation" r:id="rId3" imgW="761365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423988"/>
                        <a:ext cx="1728788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8" name="Object 4"/>
          <p:cNvGraphicFramePr>
            <a:graphicFrameLocks noChangeAspect="1"/>
          </p:cNvGraphicFramePr>
          <p:nvPr/>
        </p:nvGraphicFramePr>
        <p:xfrm>
          <a:off x="5580063" y="1412875"/>
          <a:ext cx="1728787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18" name="公式" r:id="rId5" imgW="774065" imgH="228600" progId="Equation.3">
                  <p:embed/>
                </p:oleObj>
              </mc:Choice>
              <mc:Fallback>
                <p:oleObj name="公式" r:id="rId5" imgW="774065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412875"/>
                        <a:ext cx="1728787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/>
          <p:nvPr/>
        </p:nvGrpSpPr>
        <p:grpSpPr bwMode="auto">
          <a:xfrm>
            <a:off x="457200" y="1435100"/>
            <a:ext cx="1712913" cy="1643063"/>
            <a:chOff x="288" y="904"/>
            <a:chExt cx="1079" cy="1035"/>
          </a:xfrm>
        </p:grpSpPr>
        <p:sp>
          <p:nvSpPr>
            <p:cNvPr id="112671" name="Oval 8"/>
            <p:cNvSpPr>
              <a:spLocks noChangeArrowheads="1"/>
            </p:cNvSpPr>
            <p:nvPr/>
          </p:nvSpPr>
          <p:spPr bwMode="auto">
            <a:xfrm>
              <a:off x="459" y="1172"/>
              <a:ext cx="591" cy="595"/>
            </a:xfrm>
            <a:prstGeom prst="ellipse">
              <a:avLst/>
            </a:prstGeom>
            <a:noFill/>
            <a:ln w="1143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2672" name="Oval 9"/>
            <p:cNvSpPr>
              <a:spLocks noChangeArrowheads="1"/>
            </p:cNvSpPr>
            <p:nvPr/>
          </p:nvSpPr>
          <p:spPr bwMode="auto">
            <a:xfrm>
              <a:off x="288" y="979"/>
              <a:ext cx="954" cy="960"/>
            </a:xfrm>
            <a:prstGeom prst="ellipse">
              <a:avLst/>
            </a:prstGeom>
            <a:noFill/>
            <a:ln w="104775">
              <a:solidFill>
                <a:srgbClr val="800000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2673" name="Line 10"/>
            <p:cNvSpPr>
              <a:spLocks noChangeShapeType="1"/>
            </p:cNvSpPr>
            <p:nvPr/>
          </p:nvSpPr>
          <p:spPr bwMode="auto">
            <a:xfrm flipH="1">
              <a:off x="651" y="1484"/>
              <a:ext cx="128" cy="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2674" name="Line 11"/>
            <p:cNvSpPr>
              <a:spLocks noChangeShapeType="1"/>
            </p:cNvSpPr>
            <p:nvPr/>
          </p:nvSpPr>
          <p:spPr bwMode="auto">
            <a:xfrm flipH="1" flipV="1">
              <a:off x="523" y="1065"/>
              <a:ext cx="256" cy="4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graphicFrame>
          <p:nvGraphicFramePr>
            <p:cNvPr id="66591" name="Object 15"/>
            <p:cNvGraphicFramePr>
              <a:graphicFrameLocks noChangeAspect="1"/>
            </p:cNvGraphicFramePr>
            <p:nvPr/>
          </p:nvGraphicFramePr>
          <p:xfrm>
            <a:off x="541" y="1470"/>
            <a:ext cx="179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19" name="公式" r:id="rId7" imgW="355600" imgH="419100" progId="Equation.3">
                    <p:embed/>
                  </p:oleObj>
                </mc:Choice>
                <mc:Fallback>
                  <p:oleObj name="公式" r:id="rId7" imgW="355600" imgH="4191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" y="1470"/>
                          <a:ext cx="179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92" name="Object 16"/>
            <p:cNvGraphicFramePr>
              <a:graphicFrameLocks noChangeAspect="1"/>
            </p:cNvGraphicFramePr>
            <p:nvPr/>
          </p:nvGraphicFramePr>
          <p:xfrm>
            <a:off x="646" y="1188"/>
            <a:ext cx="186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20" name="公式" r:id="rId9" imgW="368300" imgH="419100" progId="Equation.3">
                    <p:embed/>
                  </p:oleObj>
                </mc:Choice>
                <mc:Fallback>
                  <p:oleObj name="公式" r:id="rId9" imgW="368300" imgH="4191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6" y="1188"/>
                          <a:ext cx="186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93" name="Object 17"/>
            <p:cNvGraphicFramePr>
              <a:graphicFrameLocks noChangeAspect="1"/>
            </p:cNvGraphicFramePr>
            <p:nvPr/>
          </p:nvGraphicFramePr>
          <p:xfrm>
            <a:off x="846" y="1269"/>
            <a:ext cx="154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21" name="公式" r:id="rId11" imgW="304800" imgH="419100" progId="Equation.3">
                    <p:embed/>
                  </p:oleObj>
                </mc:Choice>
                <mc:Fallback>
                  <p:oleObj name="公式" r:id="rId11" imgW="304800" imgH="4191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6" y="1269"/>
                          <a:ext cx="154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94" name="Object 18"/>
            <p:cNvGraphicFramePr>
              <a:graphicFrameLocks noChangeAspect="1"/>
            </p:cNvGraphicFramePr>
            <p:nvPr/>
          </p:nvGraphicFramePr>
          <p:xfrm>
            <a:off x="1071" y="904"/>
            <a:ext cx="296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22" name="Equation" r:id="rId13" imgW="254000" imgH="228600" progId="Equation.DSMT4">
                    <p:embed/>
                  </p:oleObj>
                </mc:Choice>
                <mc:Fallback>
                  <p:oleObj name="Equation" r:id="rId13" imgW="254000" imgH="2286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1" y="904"/>
                          <a:ext cx="296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6688" name="Object 5"/>
          <p:cNvGraphicFramePr>
            <a:graphicFrameLocks noChangeAspect="1"/>
          </p:cNvGraphicFramePr>
          <p:nvPr/>
        </p:nvGraphicFramePr>
        <p:xfrm>
          <a:off x="6178550" y="2689225"/>
          <a:ext cx="223202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23" name="Equation" r:id="rId15" imgW="1028065" imgH="444500" progId="Equation.DSMT4">
                  <p:embed/>
                </p:oleObj>
              </mc:Choice>
              <mc:Fallback>
                <p:oleObj name="Equation" r:id="rId15" imgW="1028065" imgH="444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550" y="2689225"/>
                        <a:ext cx="2232025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9" name="Object 6"/>
          <p:cNvGraphicFramePr>
            <a:graphicFrameLocks noChangeAspect="1"/>
          </p:cNvGraphicFramePr>
          <p:nvPr/>
        </p:nvGraphicFramePr>
        <p:xfrm>
          <a:off x="381000" y="3352800"/>
          <a:ext cx="662940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24" name="Equation" r:id="rId17" imgW="2794000" imgH="444500" progId="Equation.3">
                  <p:embed/>
                </p:oleObj>
              </mc:Choice>
              <mc:Fallback>
                <p:oleObj name="Equation" r:id="rId17" imgW="27940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352800"/>
                        <a:ext cx="6629400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90" name="Text Box 18"/>
          <p:cNvSpPr txBox="1">
            <a:spLocks noChangeArrowheads="1"/>
          </p:cNvSpPr>
          <p:nvPr/>
        </p:nvSpPr>
        <p:spPr bwMode="auto">
          <a:xfrm>
            <a:off x="1981200" y="2849563"/>
            <a:ext cx="60960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若两球壳间有电介质，则</a:t>
            </a:r>
            <a:r>
              <a:rPr lang="en-US" altLang="zh-CN" sz="2800" b="1" dirty="0">
                <a:solidFill>
                  <a:srgbClr val="080808"/>
                </a:solidFill>
                <a:latin typeface="+mn-lt"/>
              </a:rPr>
              <a:t>: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156691" name="Object 7"/>
          <p:cNvGraphicFramePr>
            <a:graphicFrameLocks noChangeAspect="1"/>
          </p:cNvGraphicFramePr>
          <p:nvPr/>
        </p:nvGraphicFramePr>
        <p:xfrm>
          <a:off x="1979613" y="4581525"/>
          <a:ext cx="180022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25" name="公式" r:id="rId19" imgW="825500" imgH="393700" progId="Equation.3">
                  <p:embed/>
                </p:oleObj>
              </mc:Choice>
              <mc:Fallback>
                <p:oleObj name="公式" r:id="rId19" imgW="8255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581525"/>
                        <a:ext cx="1800225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92" name="Object 8"/>
          <p:cNvGraphicFramePr>
            <a:graphicFrameLocks noChangeAspect="1"/>
          </p:cNvGraphicFramePr>
          <p:nvPr/>
        </p:nvGraphicFramePr>
        <p:xfrm>
          <a:off x="763588" y="4552950"/>
          <a:ext cx="12160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26" name="公式" r:id="rId21" imgW="469900" imgH="393700" progId="Equation.3">
                  <p:embed/>
                </p:oleObj>
              </mc:Choice>
              <mc:Fallback>
                <p:oleObj name="公式" r:id="rId21" imgW="4699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4552950"/>
                        <a:ext cx="121602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93" name="Text Box 21"/>
          <p:cNvSpPr txBox="1">
            <a:spLocks noChangeArrowheads="1"/>
          </p:cNvSpPr>
          <p:nvPr/>
        </p:nvSpPr>
        <p:spPr bwMode="auto">
          <a:xfrm>
            <a:off x="611188" y="5734050"/>
            <a:ext cx="35814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当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156694" name="Object 9"/>
          <p:cNvGraphicFramePr>
            <a:graphicFrameLocks noChangeAspect="1"/>
          </p:cNvGraphicFramePr>
          <p:nvPr/>
        </p:nvGraphicFramePr>
        <p:xfrm>
          <a:off x="1331913" y="5805488"/>
          <a:ext cx="100806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27" name="公式" r:id="rId23" imgW="481965" imgH="215900" progId="Equation.3">
                  <p:embed/>
                </p:oleObj>
              </mc:Choice>
              <mc:Fallback>
                <p:oleObj name="公式" r:id="rId23" imgW="481965" imgH="215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805488"/>
                        <a:ext cx="100806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95" name="Object 10"/>
          <p:cNvGraphicFramePr>
            <a:graphicFrameLocks noChangeAspect="1"/>
          </p:cNvGraphicFramePr>
          <p:nvPr/>
        </p:nvGraphicFramePr>
        <p:xfrm>
          <a:off x="2978150" y="5767388"/>
          <a:ext cx="17811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28" name="公式" r:id="rId25" imgW="774065" imgH="215900" progId="Equation.3">
                  <p:embed/>
                </p:oleObj>
              </mc:Choice>
              <mc:Fallback>
                <p:oleObj name="公式" r:id="rId25" imgW="774065" imgH="215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5767388"/>
                        <a:ext cx="17811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96" name="Oval 24"/>
          <p:cNvSpPr>
            <a:spLocks noChangeArrowheads="1"/>
          </p:cNvSpPr>
          <p:nvPr/>
        </p:nvSpPr>
        <p:spPr bwMode="auto">
          <a:xfrm>
            <a:off x="6970713" y="4114800"/>
            <a:ext cx="1582737" cy="1644650"/>
          </a:xfrm>
          <a:prstGeom prst="ellipse">
            <a:avLst/>
          </a:prstGeom>
          <a:noFill/>
          <a:ln w="381000">
            <a:solidFill>
              <a:srgbClr val="33CCCC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grpSp>
        <p:nvGrpSpPr>
          <p:cNvPr id="3" name="Group 25"/>
          <p:cNvGrpSpPr/>
          <p:nvPr/>
        </p:nvGrpSpPr>
        <p:grpSpPr bwMode="auto">
          <a:xfrm>
            <a:off x="6831013" y="3868738"/>
            <a:ext cx="2060575" cy="2058987"/>
            <a:chOff x="4303" y="2437"/>
            <a:chExt cx="1298" cy="1297"/>
          </a:xfrm>
        </p:grpSpPr>
        <p:sp>
          <p:nvSpPr>
            <p:cNvPr id="112667" name="Oval 26"/>
            <p:cNvSpPr>
              <a:spLocks noChangeArrowheads="1"/>
            </p:cNvSpPr>
            <p:nvPr/>
          </p:nvSpPr>
          <p:spPr bwMode="auto">
            <a:xfrm>
              <a:off x="4519" y="2745"/>
              <a:ext cx="748" cy="767"/>
            </a:xfrm>
            <a:prstGeom prst="ellipse">
              <a:avLst/>
            </a:prstGeom>
            <a:noFill/>
            <a:ln w="1143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2668" name="Oval 27"/>
            <p:cNvSpPr>
              <a:spLocks noChangeArrowheads="1"/>
            </p:cNvSpPr>
            <p:nvPr/>
          </p:nvSpPr>
          <p:spPr bwMode="auto">
            <a:xfrm>
              <a:off x="4303" y="2496"/>
              <a:ext cx="1207" cy="1238"/>
            </a:xfrm>
            <a:prstGeom prst="ellipse">
              <a:avLst/>
            </a:prstGeom>
            <a:noFill/>
            <a:ln w="104775">
              <a:solidFill>
                <a:srgbClr val="800000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2669" name="Line 28"/>
            <p:cNvSpPr>
              <a:spLocks noChangeShapeType="1"/>
            </p:cNvSpPr>
            <p:nvPr/>
          </p:nvSpPr>
          <p:spPr bwMode="auto">
            <a:xfrm flipH="1">
              <a:off x="4762" y="3147"/>
              <a:ext cx="162" cy="3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2670" name="Line 29"/>
            <p:cNvSpPr>
              <a:spLocks noChangeShapeType="1"/>
            </p:cNvSpPr>
            <p:nvPr/>
          </p:nvSpPr>
          <p:spPr bwMode="auto">
            <a:xfrm flipH="1" flipV="1">
              <a:off x="4600" y="2607"/>
              <a:ext cx="324" cy="5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graphicFrame>
          <p:nvGraphicFramePr>
            <p:cNvPr id="66583" name="Object 11"/>
            <p:cNvGraphicFramePr>
              <a:graphicFrameLocks noChangeAspect="1"/>
            </p:cNvGraphicFramePr>
            <p:nvPr/>
          </p:nvGraphicFramePr>
          <p:xfrm>
            <a:off x="4656" y="3193"/>
            <a:ext cx="22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29" name="公式" r:id="rId27" imgW="355600" imgH="419100" progId="Equation.3">
                    <p:embed/>
                  </p:oleObj>
                </mc:Choice>
                <mc:Fallback>
                  <p:oleObj name="公式" r:id="rId27" imgW="355600" imgH="4191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3193"/>
                          <a:ext cx="22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4" name="Object 12"/>
            <p:cNvGraphicFramePr>
              <a:graphicFrameLocks noChangeAspect="1"/>
            </p:cNvGraphicFramePr>
            <p:nvPr/>
          </p:nvGraphicFramePr>
          <p:xfrm>
            <a:off x="4744" y="2753"/>
            <a:ext cx="231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30" name="公式" r:id="rId28" imgW="368300" imgH="419100" progId="Equation.3">
                    <p:embed/>
                  </p:oleObj>
                </mc:Choice>
                <mc:Fallback>
                  <p:oleObj name="公式" r:id="rId28" imgW="368300" imgH="4191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4" y="2753"/>
                          <a:ext cx="231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5" name="Object 13"/>
            <p:cNvGraphicFramePr>
              <a:graphicFrameLocks noChangeAspect="1"/>
            </p:cNvGraphicFramePr>
            <p:nvPr/>
          </p:nvGraphicFramePr>
          <p:xfrm>
            <a:off x="5047" y="2905"/>
            <a:ext cx="19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31" name="公式" r:id="rId29" imgW="304800" imgH="419100" progId="Equation.3">
                    <p:embed/>
                  </p:oleObj>
                </mc:Choice>
                <mc:Fallback>
                  <p:oleObj name="公式" r:id="rId29" imgW="304800" imgH="4191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7" y="2905"/>
                          <a:ext cx="19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6" name="Object 14"/>
            <p:cNvGraphicFramePr>
              <a:graphicFrameLocks noChangeAspect="1"/>
            </p:cNvGraphicFramePr>
            <p:nvPr/>
          </p:nvGraphicFramePr>
          <p:xfrm>
            <a:off x="5250" y="2437"/>
            <a:ext cx="351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32" name="公式" r:id="rId30" imgW="558800" imgH="419100" progId="Equation.3">
                    <p:embed/>
                  </p:oleObj>
                </mc:Choice>
                <mc:Fallback>
                  <p:oleObj name="公式" r:id="rId30" imgW="558800" imgH="4191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0" y="2437"/>
                          <a:ext cx="351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5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6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6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6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5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4" grpId="0" animBg="1" autoUpdateAnimBg="0"/>
      <p:bldP spid="156675" grpId="0" autoUpdateAnimBg="0"/>
      <p:bldP spid="156690" grpId="0" autoUpdateAnimBg="0"/>
      <p:bldP spid="156693" grpId="0" autoUpdateAnimBg="0"/>
      <p:bldP spid="15669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63191F74-B593-492C-94CC-AF5EC40CD5B3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3048000" cy="519112"/>
          </a:xfrm>
          <a:prstGeom prst="rect">
            <a:avLst/>
          </a:prstGeom>
          <a:solidFill>
            <a:srgbClr val="FFBDFF"/>
          </a:soli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033CC"/>
                </a:solidFill>
                <a:latin typeface="+mn-lt"/>
              </a:rPr>
              <a:t>3) </a:t>
            </a:r>
            <a:r>
              <a:rPr lang="zh-CN" altLang="en-US" sz="2800" b="1" dirty="0">
                <a:solidFill>
                  <a:srgbClr val="0033CC"/>
                </a:solidFill>
                <a:latin typeface="+mn-lt"/>
              </a:rPr>
              <a:t>圆柱形电容器</a:t>
            </a:r>
            <a:endParaRPr lang="zh-CN" altLang="en-US" sz="2800" b="1" dirty="0">
              <a:solidFill>
                <a:srgbClr val="0033CC"/>
              </a:solidFill>
              <a:latin typeface="+mn-lt"/>
            </a:endParaRPr>
          </a:p>
        </p:txBody>
      </p:sp>
      <p:graphicFrame>
        <p:nvGraphicFramePr>
          <p:cNvPr id="157699" name="Object 2"/>
          <p:cNvGraphicFramePr>
            <a:graphicFrameLocks noChangeAspect="1"/>
          </p:cNvGraphicFramePr>
          <p:nvPr/>
        </p:nvGraphicFramePr>
        <p:xfrm>
          <a:off x="2124075" y="2852738"/>
          <a:ext cx="1833563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3" name="公式" r:id="rId1" imgW="748665" imgH="355600" progId="Equation.3">
                  <p:embed/>
                </p:oleObj>
              </mc:Choice>
              <mc:Fallback>
                <p:oleObj name="公式" r:id="rId1" imgW="748665" imgH="355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852738"/>
                        <a:ext cx="1833563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0" name="Object 3"/>
          <p:cNvGraphicFramePr>
            <a:graphicFrameLocks noChangeAspect="1"/>
          </p:cNvGraphicFramePr>
          <p:nvPr/>
        </p:nvGraphicFramePr>
        <p:xfrm>
          <a:off x="3348038" y="3860800"/>
          <a:ext cx="2309812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4" name="Equation" r:id="rId3" imgW="977265" imgH="444500" progId="Equation.3">
                  <p:embed/>
                </p:oleObj>
              </mc:Choice>
              <mc:Fallback>
                <p:oleObj name="Equation" r:id="rId3" imgW="977265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860800"/>
                        <a:ext cx="2309812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1" name="Object 4"/>
          <p:cNvGraphicFramePr>
            <a:graphicFrameLocks noChangeAspect="1"/>
          </p:cNvGraphicFramePr>
          <p:nvPr/>
        </p:nvGraphicFramePr>
        <p:xfrm>
          <a:off x="223838" y="5091113"/>
          <a:ext cx="3124200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5" name="Equation" r:id="rId5" imgW="1256665" imgH="635000" progId="Equation.3">
                  <p:embed/>
                </p:oleObj>
              </mc:Choice>
              <mc:Fallback>
                <p:oleObj name="Equation" r:id="rId5" imgW="1256665" imgH="63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8" y="5091113"/>
                        <a:ext cx="3124200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2" name="Object 5"/>
          <p:cNvGraphicFramePr>
            <a:graphicFrameLocks noChangeAspect="1"/>
          </p:cNvGraphicFramePr>
          <p:nvPr/>
        </p:nvGraphicFramePr>
        <p:xfrm>
          <a:off x="179388" y="3803650"/>
          <a:ext cx="3249612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6" name="Equation" r:id="rId7" imgW="1282700" imgH="444500" progId="Equation.3">
                  <p:embed/>
                </p:oleObj>
              </mc:Choice>
              <mc:Fallback>
                <p:oleObj name="Equation" r:id="rId7" imgW="12827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803650"/>
                        <a:ext cx="3249612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5" name="Object 6"/>
          <p:cNvGraphicFramePr>
            <a:graphicFrameLocks noChangeAspect="1"/>
          </p:cNvGraphicFramePr>
          <p:nvPr/>
        </p:nvGraphicFramePr>
        <p:xfrm>
          <a:off x="4356100" y="3068638"/>
          <a:ext cx="15827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7" name="公式" r:id="rId9" imgW="735965" imgH="215900" progId="Equation.3">
                  <p:embed/>
                </p:oleObj>
              </mc:Choice>
              <mc:Fallback>
                <p:oleObj name="公式" r:id="rId9" imgW="735965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068638"/>
                        <a:ext cx="15827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6" name="Object 7"/>
          <p:cNvGraphicFramePr>
            <a:graphicFrameLocks noChangeAspect="1"/>
          </p:cNvGraphicFramePr>
          <p:nvPr/>
        </p:nvGraphicFramePr>
        <p:xfrm>
          <a:off x="252413" y="2779713"/>
          <a:ext cx="1247775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8" name="Equation" r:id="rId11" imgW="571500" imgH="406400" progId="Equation.3">
                  <p:embed/>
                </p:oleObj>
              </mc:Choice>
              <mc:Fallback>
                <p:oleObj name="Equation" r:id="rId11" imgW="571500" imgH="40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2779713"/>
                        <a:ext cx="1247775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83" name="Text Box 12"/>
          <p:cNvSpPr txBox="1">
            <a:spLocks noChangeArrowheads="1"/>
          </p:cNvSpPr>
          <p:nvPr/>
        </p:nvSpPr>
        <p:spPr bwMode="auto">
          <a:xfrm>
            <a:off x="322263" y="836613"/>
            <a:ext cx="8821737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两同轴金属圆柱面，其间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充有介电常数为</a:t>
            </a:r>
            <a:r>
              <a:rPr lang="zh-CN" altLang="en-US" sz="2800" b="1" i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  </a:t>
            </a:r>
            <a:r>
              <a:rPr lang="zh-CN" altLang="zh-CN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介质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。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157710" name="Object 8"/>
          <p:cNvGraphicFramePr>
            <a:graphicFrameLocks noChangeAspect="1"/>
          </p:cNvGraphicFramePr>
          <p:nvPr/>
        </p:nvGraphicFramePr>
        <p:xfrm>
          <a:off x="250825" y="2152650"/>
          <a:ext cx="10096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9" name="公式" r:id="rId13" imgW="469900" imgH="292100" progId="Equation.3">
                  <p:embed/>
                </p:oleObj>
              </mc:Choice>
              <mc:Fallback>
                <p:oleObj name="公式" r:id="rId13" imgW="469900" imgH="292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152650"/>
                        <a:ext cx="10096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15" name="Object 9"/>
          <p:cNvGraphicFramePr>
            <a:graphicFrameLocks noChangeAspect="1"/>
          </p:cNvGraphicFramePr>
          <p:nvPr/>
        </p:nvGraphicFramePr>
        <p:xfrm>
          <a:off x="1258888" y="2225675"/>
          <a:ext cx="15240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60" name="Equation" r:id="rId15" imgW="634365" imgH="177800" progId="Equation.3">
                  <p:embed/>
                </p:oleObj>
              </mc:Choice>
              <mc:Fallback>
                <p:oleObj name="Equation" r:id="rId15" imgW="634365" imgH="177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225675"/>
                        <a:ext cx="15240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16" name="Object 10"/>
          <p:cNvGraphicFramePr>
            <a:graphicFrameLocks noChangeAspect="1"/>
          </p:cNvGraphicFramePr>
          <p:nvPr/>
        </p:nvGraphicFramePr>
        <p:xfrm>
          <a:off x="2843213" y="2225675"/>
          <a:ext cx="7318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61" name="Equation" r:id="rId17" imgW="304165" imgH="177800" progId="Equation.3">
                  <p:embed/>
                </p:oleObj>
              </mc:Choice>
              <mc:Fallback>
                <p:oleObj name="Equation" r:id="rId17" imgW="304165" imgH="177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225675"/>
                        <a:ext cx="731837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17" name="Object 11"/>
          <p:cNvGraphicFramePr>
            <a:graphicFrameLocks noChangeAspect="1"/>
          </p:cNvGraphicFramePr>
          <p:nvPr/>
        </p:nvGraphicFramePr>
        <p:xfrm>
          <a:off x="3721100" y="5091113"/>
          <a:ext cx="2362200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62" name="Equation" r:id="rId19" imgW="888365" imgH="635000" progId="Equation.3">
                  <p:embed/>
                </p:oleObj>
              </mc:Choice>
              <mc:Fallback>
                <p:oleObj name="Equation" r:id="rId19" imgW="888365" imgH="635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5091113"/>
                        <a:ext cx="2362200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50" name="AutoShape 54"/>
          <p:cNvSpPr>
            <a:spLocks noChangeArrowheads="1"/>
          </p:cNvSpPr>
          <p:nvPr/>
        </p:nvSpPr>
        <p:spPr bwMode="auto">
          <a:xfrm>
            <a:off x="7005638" y="2954338"/>
            <a:ext cx="1066800" cy="2362200"/>
          </a:xfrm>
          <a:prstGeom prst="can">
            <a:avLst>
              <a:gd name="adj" fmla="val 41364"/>
            </a:avLst>
          </a:prstGeom>
          <a:gradFill rotWithShape="0">
            <a:gsLst>
              <a:gs pos="0">
                <a:srgbClr val="9933FF"/>
              </a:gs>
              <a:gs pos="50000">
                <a:schemeClr val="bg1"/>
              </a:gs>
              <a:gs pos="100000">
                <a:srgbClr val="9933FF"/>
              </a:gs>
            </a:gsLst>
            <a:lin ang="0" scaled="1"/>
          </a:gradFill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13685" name="Line 55"/>
          <p:cNvSpPr>
            <a:spLocks noChangeShapeType="1"/>
          </p:cNvSpPr>
          <p:nvPr/>
        </p:nvSpPr>
        <p:spPr bwMode="auto">
          <a:xfrm flipH="1">
            <a:off x="7539038" y="2420938"/>
            <a:ext cx="0" cy="3505200"/>
          </a:xfrm>
          <a:prstGeom prst="line">
            <a:avLst/>
          </a:prstGeom>
          <a:noFill/>
          <a:ln w="19050">
            <a:solidFill>
              <a:srgbClr val="000000"/>
            </a:solidFill>
            <a:prstDash val="lgDashDot"/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grpSp>
        <p:nvGrpSpPr>
          <p:cNvPr id="68625" name="Group 56"/>
          <p:cNvGrpSpPr/>
          <p:nvPr/>
        </p:nvGrpSpPr>
        <p:grpSpPr bwMode="auto">
          <a:xfrm>
            <a:off x="8388350" y="3195638"/>
            <a:ext cx="381000" cy="1905000"/>
            <a:chOff x="3566" y="2160"/>
            <a:chExt cx="240" cy="1200"/>
          </a:xfrm>
        </p:grpSpPr>
        <p:sp>
          <p:nvSpPr>
            <p:cNvPr id="113711" name="Line 57"/>
            <p:cNvSpPr>
              <a:spLocks noChangeShapeType="1"/>
            </p:cNvSpPr>
            <p:nvPr/>
          </p:nvSpPr>
          <p:spPr bwMode="auto">
            <a:xfrm>
              <a:off x="3566" y="2160"/>
              <a:ext cx="240" cy="0"/>
            </a:xfrm>
            <a:prstGeom prst="line">
              <a:avLst/>
            </a:prstGeom>
            <a:noFill/>
            <a:ln w="12700">
              <a:solidFill>
                <a:srgbClr val="CC00CC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3712" name="Line 58"/>
            <p:cNvSpPr>
              <a:spLocks noChangeShapeType="1"/>
            </p:cNvSpPr>
            <p:nvPr/>
          </p:nvSpPr>
          <p:spPr bwMode="auto">
            <a:xfrm>
              <a:off x="3566" y="3360"/>
              <a:ext cx="240" cy="0"/>
            </a:xfrm>
            <a:prstGeom prst="line">
              <a:avLst/>
            </a:prstGeom>
            <a:noFill/>
            <a:ln w="12700">
              <a:solidFill>
                <a:srgbClr val="CC00CC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3713" name="Line 59"/>
            <p:cNvSpPr>
              <a:spLocks noChangeShapeType="1"/>
            </p:cNvSpPr>
            <p:nvPr/>
          </p:nvSpPr>
          <p:spPr bwMode="auto">
            <a:xfrm>
              <a:off x="3662" y="2160"/>
              <a:ext cx="0" cy="1200"/>
            </a:xfrm>
            <a:prstGeom prst="line">
              <a:avLst/>
            </a:prstGeom>
            <a:noFill/>
            <a:ln w="12700">
              <a:solidFill>
                <a:srgbClr val="CC00CC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  <p:sp>
        <p:nvSpPr>
          <p:cNvPr id="113687" name="Oval 60"/>
          <p:cNvSpPr>
            <a:spLocks noChangeArrowheads="1"/>
          </p:cNvSpPr>
          <p:nvPr/>
        </p:nvSpPr>
        <p:spPr bwMode="auto">
          <a:xfrm>
            <a:off x="6777038" y="4706938"/>
            <a:ext cx="1524000" cy="762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13688" name="Oval 61"/>
          <p:cNvSpPr>
            <a:spLocks noChangeArrowheads="1"/>
          </p:cNvSpPr>
          <p:nvPr/>
        </p:nvSpPr>
        <p:spPr bwMode="auto">
          <a:xfrm>
            <a:off x="7005638" y="4859338"/>
            <a:ext cx="1066800" cy="457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13689" name="Oval 62"/>
          <p:cNvSpPr>
            <a:spLocks noChangeArrowheads="1"/>
          </p:cNvSpPr>
          <p:nvPr/>
        </p:nvSpPr>
        <p:spPr bwMode="auto">
          <a:xfrm>
            <a:off x="7005638" y="2954338"/>
            <a:ext cx="10668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333399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13690" name="AutoShape 64"/>
          <p:cNvSpPr>
            <a:spLocks noChangeArrowheads="1"/>
          </p:cNvSpPr>
          <p:nvPr/>
        </p:nvSpPr>
        <p:spPr bwMode="auto">
          <a:xfrm>
            <a:off x="6789738" y="2806700"/>
            <a:ext cx="1524000" cy="2667000"/>
          </a:xfrm>
          <a:prstGeom prst="can">
            <a:avLst>
              <a:gd name="adj" fmla="val 50312"/>
            </a:avLst>
          </a:prstGeom>
          <a:solidFill>
            <a:srgbClr val="99CCFF">
              <a:alpha val="50195"/>
            </a:srgbClr>
          </a:solidFill>
          <a:ln w="19050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graphicFrame>
        <p:nvGraphicFramePr>
          <p:cNvPr id="68630" name="Object 12"/>
          <p:cNvGraphicFramePr>
            <a:graphicFrameLocks noChangeAspect="1"/>
          </p:cNvGraphicFramePr>
          <p:nvPr/>
        </p:nvGraphicFramePr>
        <p:xfrm>
          <a:off x="6443663" y="2690813"/>
          <a:ext cx="3556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63" name="Equation" r:id="rId21" imgW="177800" imgH="215900" progId="Equation.3">
                  <p:embed/>
                </p:oleObj>
              </mc:Choice>
              <mc:Fallback>
                <p:oleObj name="Equation" r:id="rId21" imgW="177800" imgH="215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2690813"/>
                        <a:ext cx="3556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1" name="Object 13"/>
          <p:cNvGraphicFramePr>
            <a:graphicFrameLocks noChangeAspect="1"/>
          </p:cNvGraphicFramePr>
          <p:nvPr/>
        </p:nvGraphicFramePr>
        <p:xfrm>
          <a:off x="8027988" y="2474913"/>
          <a:ext cx="3968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64" name="Equation" r:id="rId23" imgW="203200" imgH="215900" progId="Equation.3">
                  <p:embed/>
                </p:oleObj>
              </mc:Choice>
              <mc:Fallback>
                <p:oleObj name="Equation" r:id="rId23" imgW="203200" imgH="215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2474913"/>
                        <a:ext cx="39687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2" name="Object 14"/>
          <p:cNvGraphicFramePr>
            <a:graphicFrameLocks noChangeAspect="1"/>
          </p:cNvGraphicFramePr>
          <p:nvPr/>
        </p:nvGraphicFramePr>
        <p:xfrm>
          <a:off x="8531225" y="3916363"/>
          <a:ext cx="34131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65" name="Equation" r:id="rId25" imgW="152400" imgH="165100" progId="Equation.3">
                  <p:embed/>
                </p:oleObj>
              </mc:Choice>
              <mc:Fallback>
                <p:oleObj name="Equation" r:id="rId25" imgW="152400" imgH="165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1225" y="3916363"/>
                        <a:ext cx="341313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91" name="Line 69"/>
          <p:cNvSpPr>
            <a:spLocks noChangeShapeType="1"/>
          </p:cNvSpPr>
          <p:nvPr/>
        </p:nvSpPr>
        <p:spPr bwMode="auto">
          <a:xfrm>
            <a:off x="8027988" y="2906713"/>
            <a:ext cx="360362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13692" name="Line 71"/>
          <p:cNvSpPr>
            <a:spLocks noChangeShapeType="1"/>
          </p:cNvSpPr>
          <p:nvPr/>
        </p:nvSpPr>
        <p:spPr bwMode="auto">
          <a:xfrm>
            <a:off x="6443663" y="3124200"/>
            <a:ext cx="647700" cy="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13693" name="Rectangle 72"/>
          <p:cNvSpPr>
            <a:spLocks noChangeArrowheads="1"/>
          </p:cNvSpPr>
          <p:nvPr/>
        </p:nvSpPr>
        <p:spPr bwMode="auto">
          <a:xfrm>
            <a:off x="6804025" y="5859463"/>
            <a:ext cx="173037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b="1" i="1">
                <a:solidFill>
                  <a:srgbClr val="080808"/>
                </a:solidFill>
                <a:latin typeface="+mn-lt"/>
              </a:rPr>
              <a:t>R</a:t>
            </a:r>
            <a:r>
              <a:rPr lang="en-US" altLang="en-US" sz="2800" b="1" baseline="-25000">
                <a:solidFill>
                  <a:srgbClr val="080808"/>
                </a:solidFill>
                <a:latin typeface="+mn-lt"/>
              </a:rPr>
              <a:t>2</a:t>
            </a:r>
            <a:r>
              <a:rPr lang="en-US" altLang="en-US" sz="2800" b="1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</a:t>
            </a:r>
            <a:r>
              <a:rPr lang="en-US" altLang="en-US" sz="2800" b="1" i="1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R</a:t>
            </a:r>
            <a:r>
              <a:rPr lang="en-US" altLang="en-US" sz="2800" b="1" baseline="-2500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1</a:t>
            </a:r>
            <a:r>
              <a:rPr lang="en-US" altLang="en-US" sz="2800" b="1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&lt;&lt;</a:t>
            </a:r>
            <a:r>
              <a:rPr lang="en-US" altLang="en-US" sz="2800" b="1" i="1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L</a:t>
            </a:r>
            <a:endParaRPr lang="en-US" altLang="zh-CN" sz="2800" b="1" i="1">
              <a:solidFill>
                <a:srgbClr val="080808"/>
              </a:solidFill>
              <a:latin typeface="+mn-lt"/>
              <a:sym typeface="Symbol" panose="05050102010706020507" pitchFamily="18" charset="2"/>
            </a:endParaRPr>
          </a:p>
        </p:txBody>
      </p:sp>
      <p:sp>
        <p:nvSpPr>
          <p:cNvPr id="113694" name="Oval 88"/>
          <p:cNvSpPr>
            <a:spLocks noChangeArrowheads="1"/>
          </p:cNvSpPr>
          <p:nvPr/>
        </p:nvSpPr>
        <p:spPr bwMode="auto">
          <a:xfrm>
            <a:off x="7005638" y="2952750"/>
            <a:ext cx="1066800" cy="457200"/>
          </a:xfrm>
          <a:prstGeom prst="ellipse">
            <a:avLst/>
          </a:prstGeom>
          <a:solidFill>
            <a:srgbClr val="CCFFFF"/>
          </a:solidFill>
          <a:ln w="28575">
            <a:solidFill>
              <a:srgbClr val="CC99FF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57769" name="Rectangle 73"/>
          <p:cNvSpPr>
            <a:spLocks noChangeArrowheads="1"/>
          </p:cNvSpPr>
          <p:nvPr/>
        </p:nvSpPr>
        <p:spPr bwMode="auto">
          <a:xfrm>
            <a:off x="250825" y="1455738"/>
            <a:ext cx="6781800" cy="5603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设两圆柱面单位长度上分别带电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</a:t>
            </a:r>
            <a:endParaRPr lang="zh-CN" altLang="en-US" sz="2800" b="1" dirty="0">
              <a:solidFill>
                <a:srgbClr val="080808"/>
              </a:solidFill>
              <a:latin typeface="+mn-lt"/>
              <a:sym typeface="Symbol" panose="05050102010706020507" pitchFamily="18" charset="2"/>
            </a:endParaRPr>
          </a:p>
        </p:txBody>
      </p:sp>
      <p:grpSp>
        <p:nvGrpSpPr>
          <p:cNvPr id="3" name="Group 74"/>
          <p:cNvGrpSpPr/>
          <p:nvPr/>
        </p:nvGrpSpPr>
        <p:grpSpPr bwMode="auto">
          <a:xfrm>
            <a:off x="6372225" y="3716338"/>
            <a:ext cx="1870075" cy="1270000"/>
            <a:chOff x="2971" y="3067"/>
            <a:chExt cx="1178" cy="800"/>
          </a:xfrm>
        </p:grpSpPr>
        <p:graphicFrame>
          <p:nvGraphicFramePr>
            <p:cNvPr id="68648" name="Object 15"/>
            <p:cNvGraphicFramePr>
              <a:graphicFrameLocks noChangeAspect="1"/>
            </p:cNvGraphicFramePr>
            <p:nvPr/>
          </p:nvGraphicFramePr>
          <p:xfrm>
            <a:off x="3460" y="3067"/>
            <a:ext cx="205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66" name="Equation" r:id="rId27" imgW="12700" imgH="12700" progId="Equation.3">
                    <p:embed/>
                  </p:oleObj>
                </mc:Choice>
                <mc:Fallback>
                  <p:oleObj name="Equation" r:id="rId27" imgW="12700" imgH="127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0" y="3067"/>
                          <a:ext cx="205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706" name="Line 76"/>
            <p:cNvSpPr>
              <a:spLocks noChangeShapeType="1"/>
            </p:cNvSpPr>
            <p:nvPr/>
          </p:nvSpPr>
          <p:spPr bwMode="auto">
            <a:xfrm flipH="1">
              <a:off x="3424" y="3200"/>
              <a:ext cx="296" cy="7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tailEnd type="arrow" w="lg" len="lg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3707" name="AutoShape 77"/>
            <p:cNvSpPr>
              <a:spLocks noChangeArrowheads="1"/>
            </p:cNvSpPr>
            <p:nvPr/>
          </p:nvSpPr>
          <p:spPr bwMode="auto">
            <a:xfrm>
              <a:off x="3288" y="3095"/>
              <a:ext cx="861" cy="772"/>
            </a:xfrm>
            <a:prstGeom prst="can">
              <a:avLst>
                <a:gd name="adj" fmla="val 28750"/>
              </a:avLst>
            </a:prstGeom>
            <a:noFill/>
            <a:ln w="31750">
              <a:solidFill>
                <a:srgbClr val="800000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graphicFrame>
          <p:nvGraphicFramePr>
            <p:cNvPr id="68651" name="Object 16"/>
            <p:cNvGraphicFramePr>
              <a:graphicFrameLocks noChangeAspect="1"/>
            </p:cNvGraphicFramePr>
            <p:nvPr/>
          </p:nvGraphicFramePr>
          <p:xfrm>
            <a:off x="2971" y="3367"/>
            <a:ext cx="143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67" name="Equation" r:id="rId29" imgW="12700" imgH="12700" progId="Equation.3">
                    <p:embed/>
                  </p:oleObj>
                </mc:Choice>
                <mc:Fallback>
                  <p:oleObj name="Equation" r:id="rId29" imgW="12700" imgH="127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3367"/>
                          <a:ext cx="143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708" name="Line 79"/>
            <p:cNvSpPr>
              <a:spLocks noChangeShapeType="1"/>
            </p:cNvSpPr>
            <p:nvPr/>
          </p:nvSpPr>
          <p:spPr bwMode="auto">
            <a:xfrm flipH="1" flipV="1">
              <a:off x="3107" y="3185"/>
              <a:ext cx="0" cy="590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round/>
              <a:headEnd type="arrow" w="med" len="lg"/>
              <a:tailEnd type="arrow" w="med" len="lg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3709" name="Line 80"/>
            <p:cNvSpPr>
              <a:spLocks noChangeShapeType="1"/>
            </p:cNvSpPr>
            <p:nvPr/>
          </p:nvSpPr>
          <p:spPr bwMode="auto">
            <a:xfrm>
              <a:off x="3016" y="3185"/>
              <a:ext cx="136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3710" name="Line 81"/>
            <p:cNvSpPr>
              <a:spLocks noChangeShapeType="1"/>
            </p:cNvSpPr>
            <p:nvPr/>
          </p:nvSpPr>
          <p:spPr bwMode="auto">
            <a:xfrm>
              <a:off x="3016" y="3775"/>
              <a:ext cx="136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  <p:grpSp>
        <p:nvGrpSpPr>
          <p:cNvPr id="4" name="Group 82"/>
          <p:cNvGrpSpPr/>
          <p:nvPr/>
        </p:nvGrpSpPr>
        <p:grpSpPr bwMode="auto">
          <a:xfrm>
            <a:off x="6565900" y="3357563"/>
            <a:ext cx="2024063" cy="1962150"/>
            <a:chOff x="4080" y="2082"/>
            <a:chExt cx="1275" cy="1236"/>
          </a:xfrm>
        </p:grpSpPr>
        <p:grpSp>
          <p:nvGrpSpPr>
            <p:cNvPr id="68643" name="Group 83"/>
            <p:cNvGrpSpPr/>
            <p:nvPr/>
          </p:nvGrpSpPr>
          <p:grpSpPr bwMode="auto">
            <a:xfrm>
              <a:off x="4080" y="2082"/>
              <a:ext cx="459" cy="1230"/>
              <a:chOff x="4080" y="2082"/>
              <a:chExt cx="459" cy="1230"/>
            </a:xfrm>
          </p:grpSpPr>
          <p:sp>
            <p:nvSpPr>
              <p:cNvPr id="113704" name="Rectangle 84"/>
              <p:cNvSpPr>
                <a:spLocks noChangeArrowheads="1"/>
              </p:cNvSpPr>
              <p:nvPr/>
            </p:nvSpPr>
            <p:spPr bwMode="auto">
              <a:xfrm>
                <a:off x="4320" y="2178"/>
                <a:ext cx="219" cy="11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>
                    <a:solidFill>
                      <a:srgbClr val="FF0000"/>
                    </a:solidFill>
                    <a:latin typeface="+mn-lt"/>
                  </a:rPr>
                  <a:t>++++</a:t>
                </a:r>
                <a:endParaRPr lang="en-US" altLang="zh-CN" sz="2800" b="1">
                  <a:solidFill>
                    <a:srgbClr val="FF0000"/>
                  </a:solidFill>
                  <a:latin typeface="+mn-lt"/>
                </a:endParaRPr>
              </a:p>
            </p:txBody>
          </p:sp>
          <p:sp>
            <p:nvSpPr>
              <p:cNvPr id="113705" name="Rectangle 85"/>
              <p:cNvSpPr>
                <a:spLocks noChangeArrowheads="1"/>
              </p:cNvSpPr>
              <p:nvPr/>
            </p:nvSpPr>
            <p:spPr bwMode="auto">
              <a:xfrm>
                <a:off x="4080" y="2082"/>
                <a:ext cx="219" cy="11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>
                    <a:solidFill>
                      <a:srgbClr val="0000FF"/>
                    </a:solidFill>
                    <a:latin typeface="+mn-lt"/>
                  </a:rPr>
                  <a:t>----</a:t>
                </a:r>
                <a:endParaRPr lang="en-US" altLang="zh-CN" sz="2800" b="1">
                  <a:solidFill>
                    <a:srgbClr val="0000FF"/>
                  </a:solidFill>
                  <a:latin typeface="+mn-lt"/>
                </a:endParaRPr>
              </a:p>
            </p:txBody>
          </p:sp>
        </p:grpSp>
        <p:sp>
          <p:nvSpPr>
            <p:cNvPr id="113702" name="Rectangle 86"/>
            <p:cNvSpPr>
              <a:spLocks noChangeArrowheads="1"/>
            </p:cNvSpPr>
            <p:nvPr/>
          </p:nvSpPr>
          <p:spPr bwMode="auto">
            <a:xfrm>
              <a:off x="4872" y="2184"/>
              <a:ext cx="219" cy="11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rgbClr val="FF0000"/>
                  </a:solidFill>
                  <a:latin typeface="+mn-lt"/>
                </a:rPr>
                <a:t>++++</a:t>
              </a:r>
              <a:endParaRPr lang="en-US" altLang="zh-CN" sz="2800" b="1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13703" name="Rectangle 87"/>
            <p:cNvSpPr>
              <a:spLocks noChangeArrowheads="1"/>
            </p:cNvSpPr>
            <p:nvPr/>
          </p:nvSpPr>
          <p:spPr bwMode="auto">
            <a:xfrm>
              <a:off x="5136" y="2112"/>
              <a:ext cx="219" cy="11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rgbClr val="0000FF"/>
                  </a:solidFill>
                  <a:latin typeface="+mn-lt"/>
                </a:rPr>
                <a:t>----</a:t>
              </a:r>
              <a:endParaRPr lang="en-US" altLang="zh-CN" sz="2800" b="1">
                <a:solidFill>
                  <a:srgbClr val="0000FF"/>
                </a:solidFill>
                <a:latin typeface="+mn-lt"/>
              </a:endParaRPr>
            </a:p>
          </p:txBody>
        </p:sp>
      </p:grpSp>
      <p:sp>
        <p:nvSpPr>
          <p:cNvPr id="113698" name="Line 70"/>
          <p:cNvSpPr>
            <a:spLocks noChangeShapeType="1"/>
          </p:cNvSpPr>
          <p:nvPr/>
        </p:nvSpPr>
        <p:spPr bwMode="auto">
          <a:xfrm flipH="1" flipV="1">
            <a:off x="7019925" y="3124200"/>
            <a:ext cx="534988" cy="68263"/>
          </a:xfrm>
          <a:prstGeom prst="line">
            <a:avLst/>
          </a:prstGeom>
          <a:noFill/>
          <a:ln w="19050">
            <a:solidFill>
              <a:srgbClr val="CC00CC"/>
            </a:solidFill>
            <a:round/>
            <a:headEnd type="none" w="sm" len="lg"/>
            <a:tailEnd type="triangle" w="sm" len="lg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13699" name="Line 65"/>
          <p:cNvSpPr>
            <a:spLocks noChangeShapeType="1"/>
          </p:cNvSpPr>
          <p:nvPr/>
        </p:nvSpPr>
        <p:spPr bwMode="auto">
          <a:xfrm flipV="1">
            <a:off x="7523163" y="2906713"/>
            <a:ext cx="533400" cy="28733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lg"/>
            <a:tailEnd type="triangle" w="sm" len="lg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13700" name="Line 63"/>
          <p:cNvSpPr>
            <a:spLocks noChangeShapeType="1"/>
          </p:cNvSpPr>
          <p:nvPr/>
        </p:nvSpPr>
        <p:spPr bwMode="auto">
          <a:xfrm flipH="1">
            <a:off x="7539038" y="2497138"/>
            <a:ext cx="0" cy="685800"/>
          </a:xfrm>
          <a:prstGeom prst="line">
            <a:avLst/>
          </a:prstGeom>
          <a:noFill/>
          <a:ln w="19050">
            <a:solidFill>
              <a:srgbClr val="000000"/>
            </a:solidFill>
            <a:prstDash val="lgDashDot"/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15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1" dur="500"/>
                                        <p:tgtEl>
                                          <p:spTgt spid="15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7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7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 animBg="1"/>
      <p:bldP spid="113683" grpId="0"/>
      <p:bldP spid="15776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560116F8-F4FF-4D52-A533-A156712D691F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209550" y="134938"/>
            <a:ext cx="8766175" cy="1384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1.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一平行板电容器，两极板间距为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d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、面积为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S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，其中放置一厚度为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t 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的平板均匀电介质，其相对介电常数为</a:t>
            </a:r>
            <a:r>
              <a:rPr lang="zh-CN" altLang="en-US" sz="2800" b="1" i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</a:t>
            </a:r>
            <a:r>
              <a:rPr lang="en-US" altLang="zh-CN" sz="2800" b="1" i="1" baseline="-25000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r</a:t>
            </a:r>
            <a:r>
              <a:rPr lang="en-US" altLang="zh-CN" sz="2800" b="1" baseline="-25000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，求该电容器的电容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C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。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61925" y="1689100"/>
            <a:ext cx="3487738" cy="1295400"/>
            <a:chOff x="144" y="1776"/>
            <a:chExt cx="2197" cy="816"/>
          </a:xfrm>
        </p:grpSpPr>
        <p:sp>
          <p:nvSpPr>
            <p:cNvPr id="115742" name="Rectangle 5"/>
            <p:cNvSpPr>
              <a:spLocks noChangeArrowheads="1"/>
            </p:cNvSpPr>
            <p:nvPr/>
          </p:nvSpPr>
          <p:spPr bwMode="auto">
            <a:xfrm>
              <a:off x="240" y="1776"/>
              <a:ext cx="172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5743" name="Rectangle 6"/>
            <p:cNvSpPr>
              <a:spLocks noChangeArrowheads="1"/>
            </p:cNvSpPr>
            <p:nvPr/>
          </p:nvSpPr>
          <p:spPr bwMode="auto">
            <a:xfrm>
              <a:off x="240" y="2496"/>
              <a:ext cx="172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5744" name="Rectangle 7"/>
            <p:cNvSpPr>
              <a:spLocks noChangeArrowheads="1"/>
            </p:cNvSpPr>
            <p:nvPr/>
          </p:nvSpPr>
          <p:spPr bwMode="auto">
            <a:xfrm>
              <a:off x="240" y="2112"/>
              <a:ext cx="1728" cy="24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5745" name="Line 8"/>
            <p:cNvSpPr>
              <a:spLocks noChangeShapeType="1"/>
            </p:cNvSpPr>
            <p:nvPr/>
          </p:nvSpPr>
          <p:spPr bwMode="auto">
            <a:xfrm>
              <a:off x="1968" y="187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5746" name="Line 9"/>
            <p:cNvSpPr>
              <a:spLocks noChangeShapeType="1"/>
            </p:cNvSpPr>
            <p:nvPr/>
          </p:nvSpPr>
          <p:spPr bwMode="auto">
            <a:xfrm>
              <a:off x="1968" y="249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cxnSp>
          <p:nvCxnSpPr>
            <p:cNvPr id="70689" name="AutoShape 10"/>
            <p:cNvCxnSpPr>
              <a:cxnSpLocks noChangeShapeType="1"/>
            </p:cNvCxnSpPr>
            <p:nvPr/>
          </p:nvCxnSpPr>
          <p:spPr bwMode="auto">
            <a:xfrm>
              <a:off x="2112" y="1872"/>
              <a:ext cx="0" cy="6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5748" name="Text Box 11"/>
            <p:cNvSpPr txBox="1">
              <a:spLocks noChangeArrowheads="1"/>
            </p:cNvSpPr>
            <p:nvPr/>
          </p:nvSpPr>
          <p:spPr bwMode="auto">
            <a:xfrm>
              <a:off x="2112" y="2010"/>
              <a:ext cx="229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i="1">
                  <a:latin typeface="+mn-lt"/>
                </a:rPr>
                <a:t>d</a:t>
              </a:r>
              <a:endParaRPr lang="en-US" altLang="zh-CN" sz="2800" b="1">
                <a:latin typeface="+mn-lt"/>
              </a:endParaRPr>
            </a:p>
          </p:txBody>
        </p:sp>
        <p:graphicFrame>
          <p:nvGraphicFramePr>
            <p:cNvPr id="70691" name="Object 13"/>
            <p:cNvGraphicFramePr>
              <a:graphicFrameLocks noChangeAspect="1"/>
            </p:cNvGraphicFramePr>
            <p:nvPr/>
          </p:nvGraphicFramePr>
          <p:xfrm>
            <a:off x="894" y="2055"/>
            <a:ext cx="229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65" name="Equation" r:id="rId1" imgW="165100" imgH="228600" progId="Equation.DSMT4">
                    <p:embed/>
                  </p:oleObj>
                </mc:Choice>
                <mc:Fallback>
                  <p:oleObj name="Equation" r:id="rId1" imgW="165100" imgH="2286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4" y="2055"/>
                          <a:ext cx="229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749" name="Line 13"/>
            <p:cNvSpPr>
              <a:spLocks noChangeShapeType="1"/>
            </p:cNvSpPr>
            <p:nvPr/>
          </p:nvSpPr>
          <p:spPr bwMode="auto">
            <a:xfrm>
              <a:off x="144" y="21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5750" name="Line 14"/>
            <p:cNvSpPr>
              <a:spLocks noChangeShapeType="1"/>
            </p:cNvSpPr>
            <p:nvPr/>
          </p:nvSpPr>
          <p:spPr bwMode="auto">
            <a:xfrm>
              <a:off x="144" y="23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graphicFrame>
          <p:nvGraphicFramePr>
            <p:cNvPr id="70694" name="Object 14"/>
            <p:cNvGraphicFramePr>
              <a:graphicFrameLocks noChangeAspect="1"/>
            </p:cNvGraphicFramePr>
            <p:nvPr/>
          </p:nvGraphicFramePr>
          <p:xfrm>
            <a:off x="260" y="2131"/>
            <a:ext cx="127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66" name="Equation" r:id="rId3" imgW="101600" imgH="165100" progId="Equation.DSMT4">
                    <p:embed/>
                  </p:oleObj>
                </mc:Choice>
                <mc:Fallback>
                  <p:oleObj name="Equation" r:id="rId3" imgW="101600" imgH="1651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" y="2131"/>
                          <a:ext cx="127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0695" name="AutoShape 16"/>
            <p:cNvCxnSpPr>
              <a:cxnSpLocks noChangeShapeType="1"/>
            </p:cNvCxnSpPr>
            <p:nvPr/>
          </p:nvCxnSpPr>
          <p:spPr bwMode="auto">
            <a:xfrm>
              <a:off x="192" y="2112"/>
              <a:ext cx="0" cy="2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1937" name="Text Box 17"/>
          <p:cNvSpPr txBox="1">
            <a:spLocks noChangeArrowheads="1"/>
          </p:cNvSpPr>
          <p:nvPr/>
        </p:nvSpPr>
        <p:spPr bwMode="auto">
          <a:xfrm>
            <a:off x="3810000" y="1600200"/>
            <a:ext cx="413067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解：</a:t>
            </a:r>
            <a:endParaRPr lang="zh-CN" altLang="en-US" sz="2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1939" name="Text Box 19"/>
          <p:cNvSpPr txBox="1">
            <a:spLocks noChangeArrowheads="1"/>
          </p:cNvSpPr>
          <p:nvPr/>
        </p:nvSpPr>
        <p:spPr bwMode="auto">
          <a:xfrm>
            <a:off x="4500563" y="1628775"/>
            <a:ext cx="4643437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设极板面密度为</a:t>
            </a:r>
            <a:r>
              <a:rPr lang="zh-CN" altLang="en-US" sz="2800" b="1" i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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、</a:t>
            </a:r>
            <a:r>
              <a:rPr lang="en-US" altLang="zh-CN" sz="2800" b="1" dirty="0">
                <a:solidFill>
                  <a:srgbClr val="080808"/>
                </a:solidFill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</a:t>
            </a:r>
            <a:endParaRPr lang="en-US" altLang="zh-CN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81940" name="Text Box 20"/>
          <p:cNvSpPr txBox="1">
            <a:spLocks noChangeArrowheads="1"/>
          </p:cNvSpPr>
          <p:nvPr/>
        </p:nvSpPr>
        <p:spPr bwMode="auto">
          <a:xfrm>
            <a:off x="3995738" y="2349500"/>
            <a:ext cx="474027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由高斯定理可得：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81941" name="Text Box 21"/>
          <p:cNvSpPr txBox="1">
            <a:spLocks noChangeArrowheads="1"/>
          </p:cNvSpPr>
          <p:nvPr/>
        </p:nvSpPr>
        <p:spPr bwMode="auto">
          <a:xfrm>
            <a:off x="179388" y="3255963"/>
            <a:ext cx="33528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空气隙中 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81942" name="Object 2"/>
          <p:cNvGraphicFramePr>
            <a:graphicFrameLocks noChangeAspect="1"/>
          </p:cNvGraphicFramePr>
          <p:nvPr/>
        </p:nvGraphicFramePr>
        <p:xfrm>
          <a:off x="1804988" y="3348038"/>
          <a:ext cx="9017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7" name="公式" r:id="rId5" imgW="901065" imgH="304800" progId="Equation.3">
                  <p:embed/>
                </p:oleObj>
              </mc:Choice>
              <mc:Fallback>
                <p:oleObj name="公式" r:id="rId5" imgW="901065" imgH="304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3348038"/>
                        <a:ext cx="9017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3" name="Object 3"/>
          <p:cNvGraphicFramePr>
            <a:graphicFrameLocks noChangeAspect="1"/>
          </p:cNvGraphicFramePr>
          <p:nvPr/>
        </p:nvGraphicFramePr>
        <p:xfrm>
          <a:off x="2916238" y="3141663"/>
          <a:ext cx="101123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8" name="公式" r:id="rId7" imgW="457200" imgH="355600" progId="Equation.3">
                  <p:embed/>
                </p:oleObj>
              </mc:Choice>
              <mc:Fallback>
                <p:oleObj name="公式" r:id="rId7" imgW="457200" imgH="355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141663"/>
                        <a:ext cx="1011237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4" name="Text Box 24"/>
          <p:cNvSpPr txBox="1">
            <a:spLocks noChangeArrowheads="1"/>
          </p:cNvSpPr>
          <p:nvPr/>
        </p:nvSpPr>
        <p:spPr bwMode="auto">
          <a:xfrm>
            <a:off x="4427538" y="3213100"/>
            <a:ext cx="28956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080808"/>
                </a:solidFill>
                <a:latin typeface="+mn-lt"/>
              </a:rPr>
              <a:t>介质中</a:t>
            </a:r>
            <a:endParaRPr lang="zh-CN" altLang="en-US" sz="2800" b="1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81945" name="Object 4"/>
          <p:cNvGraphicFramePr>
            <a:graphicFrameLocks noChangeAspect="1"/>
          </p:cNvGraphicFramePr>
          <p:nvPr/>
        </p:nvGraphicFramePr>
        <p:xfrm>
          <a:off x="5724525" y="3357563"/>
          <a:ext cx="9017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9" name="公式" r:id="rId9" imgW="901065" imgH="304800" progId="Equation.3">
                  <p:embed/>
                </p:oleObj>
              </mc:Choice>
              <mc:Fallback>
                <p:oleObj name="公式" r:id="rId9" imgW="901065" imgH="304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3357563"/>
                        <a:ext cx="9017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6" name="Object 5"/>
          <p:cNvGraphicFramePr>
            <a:graphicFrameLocks noChangeAspect="1"/>
          </p:cNvGraphicFramePr>
          <p:nvPr/>
        </p:nvGraphicFramePr>
        <p:xfrm>
          <a:off x="6948488" y="3141663"/>
          <a:ext cx="1295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70" name="公式" r:id="rId10" imgW="571500" imgH="355600" progId="Equation.3">
                  <p:embed/>
                </p:oleObj>
              </mc:Choice>
              <mc:Fallback>
                <p:oleObj name="公式" r:id="rId10" imgW="571500" imgH="355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3141663"/>
                        <a:ext cx="12954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9" name="Object 6"/>
          <p:cNvGraphicFramePr>
            <a:graphicFrameLocks noChangeAspect="1"/>
          </p:cNvGraphicFramePr>
          <p:nvPr/>
        </p:nvGraphicFramePr>
        <p:xfrm>
          <a:off x="663575" y="4125913"/>
          <a:ext cx="30226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71" name="Equation" r:id="rId12" imgW="1333500" imgH="228600" progId="Equation.DSMT4">
                  <p:embed/>
                </p:oleObj>
              </mc:Choice>
              <mc:Fallback>
                <p:oleObj name="Equation" r:id="rId12" imgW="13335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4125913"/>
                        <a:ext cx="302260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0" name="Object 7"/>
          <p:cNvGraphicFramePr>
            <a:graphicFrameLocks noChangeAspect="1"/>
          </p:cNvGraphicFramePr>
          <p:nvPr/>
        </p:nvGraphicFramePr>
        <p:xfrm>
          <a:off x="136525" y="5102225"/>
          <a:ext cx="1243013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72" name="Equation" r:id="rId14" imgW="558800" imgH="406400" progId="Equation.DSMT4">
                  <p:embed/>
                </p:oleObj>
              </mc:Choice>
              <mc:Fallback>
                <p:oleObj name="Equation" r:id="rId14" imgW="558800" imgH="406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" y="5102225"/>
                        <a:ext cx="1243013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1" name="Object 8"/>
          <p:cNvGraphicFramePr>
            <a:graphicFrameLocks noChangeAspect="1"/>
          </p:cNvGraphicFramePr>
          <p:nvPr/>
        </p:nvGraphicFramePr>
        <p:xfrm>
          <a:off x="1331913" y="5157788"/>
          <a:ext cx="25590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73" name="Equation" r:id="rId16" imgW="2362200" imgH="914400" progId="Equation.DSMT4">
                  <p:embed/>
                </p:oleObj>
              </mc:Choice>
              <mc:Fallback>
                <p:oleObj name="Equation" r:id="rId16" imgW="2362200" imgH="914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157788"/>
                        <a:ext cx="25590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2" name="Object 9"/>
          <p:cNvGraphicFramePr>
            <a:graphicFrameLocks noChangeAspect="1"/>
          </p:cNvGraphicFramePr>
          <p:nvPr/>
        </p:nvGraphicFramePr>
        <p:xfrm>
          <a:off x="3851275" y="5157788"/>
          <a:ext cx="17907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74" name="公式" r:id="rId18" imgW="1790700" imgH="1320800" progId="Equation.3">
                  <p:embed/>
                </p:oleObj>
              </mc:Choice>
              <mc:Fallback>
                <p:oleObj name="公式" r:id="rId18" imgW="1790700" imgH="1320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5157788"/>
                        <a:ext cx="17907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3" name="Object 10"/>
          <p:cNvGraphicFramePr>
            <a:graphicFrameLocks noChangeAspect="1"/>
          </p:cNvGraphicFramePr>
          <p:nvPr/>
        </p:nvGraphicFramePr>
        <p:xfrm>
          <a:off x="5867400" y="5157788"/>
          <a:ext cx="5715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75" name="公式" r:id="rId20" imgW="571500" imgH="812165" progId="Equation.3">
                  <p:embed/>
                </p:oleObj>
              </mc:Choice>
              <mc:Fallback>
                <p:oleObj name="公式" r:id="rId20" imgW="571500" imgH="81216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157788"/>
                        <a:ext cx="5715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4"/>
          <p:cNvGrpSpPr/>
          <p:nvPr/>
        </p:nvGrpSpPr>
        <p:grpSpPr bwMode="auto">
          <a:xfrm>
            <a:off x="5580063" y="5445125"/>
            <a:ext cx="304800" cy="304800"/>
            <a:chOff x="4608" y="3168"/>
            <a:chExt cx="192" cy="192"/>
          </a:xfrm>
        </p:grpSpPr>
        <p:sp>
          <p:nvSpPr>
            <p:cNvPr id="115740" name="Line 35"/>
            <p:cNvSpPr>
              <a:spLocks noChangeShapeType="1"/>
            </p:cNvSpPr>
            <p:nvPr/>
          </p:nvSpPr>
          <p:spPr bwMode="auto">
            <a:xfrm>
              <a:off x="4608" y="3168"/>
              <a:ext cx="192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5741" name="Line 36"/>
            <p:cNvSpPr>
              <a:spLocks noChangeShapeType="1"/>
            </p:cNvSpPr>
            <p:nvPr/>
          </p:nvSpPr>
          <p:spPr bwMode="auto">
            <a:xfrm flipH="1">
              <a:off x="4608" y="3264"/>
              <a:ext cx="192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  <p:sp>
        <p:nvSpPr>
          <p:cNvPr id="81957" name="AutoShape 37"/>
          <p:cNvSpPr/>
          <p:nvPr/>
        </p:nvSpPr>
        <p:spPr bwMode="auto">
          <a:xfrm>
            <a:off x="6372225" y="4953000"/>
            <a:ext cx="304800" cy="13716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>
            <a:solidFill>
              <a:srgbClr val="FF00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81958" name="Text Box 38"/>
          <p:cNvSpPr txBox="1">
            <a:spLocks noChangeArrowheads="1"/>
          </p:cNvSpPr>
          <p:nvPr/>
        </p:nvSpPr>
        <p:spPr bwMode="auto">
          <a:xfrm>
            <a:off x="6524625" y="4813300"/>
            <a:ext cx="29718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与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t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的位置无关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81959" name="Text Box 39"/>
          <p:cNvSpPr txBox="1">
            <a:spLocks noChangeArrowheads="1"/>
          </p:cNvSpPr>
          <p:nvPr/>
        </p:nvSpPr>
        <p:spPr bwMode="auto">
          <a:xfrm>
            <a:off x="6661150" y="5264150"/>
            <a:ext cx="1404938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t</a:t>
            </a:r>
            <a:r>
              <a:rPr lang="en-US" altLang="zh-CN" sz="2800" b="1" i="1" dirty="0">
                <a:latin typeface="+mn-lt"/>
              </a:rPr>
              <a:t> </a:t>
            </a:r>
            <a:r>
              <a:rPr lang="en-US" altLang="zh-CN" sz="2800" b="1" dirty="0">
                <a:solidFill>
                  <a:srgbClr val="CC0066"/>
                </a:solidFill>
                <a:latin typeface="+mn-lt"/>
                <a:sym typeface="Symbol" panose="05050102010706020507" pitchFamily="18" charset="2"/>
              </a:rPr>
              <a:t></a:t>
            </a:r>
            <a:r>
              <a:rPr lang="zh-CN" altLang="en-US" sz="2800" b="1" dirty="0">
                <a:latin typeface="+mn-lt"/>
                <a:sym typeface="Symbol" panose="05050102010706020507" pitchFamily="18" charset="2"/>
              </a:rPr>
              <a:t>、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solidFill>
                  <a:srgbClr val="CC0066"/>
                </a:solidFill>
                <a:latin typeface="+mn-lt"/>
                <a:sym typeface="Symbol" panose="05050102010706020507" pitchFamily="18" charset="2"/>
              </a:rPr>
              <a:t></a:t>
            </a:r>
            <a:endParaRPr lang="en-US" altLang="zh-CN" sz="2800" b="1" dirty="0">
              <a:latin typeface="+mn-lt"/>
            </a:endParaRPr>
          </a:p>
        </p:txBody>
      </p:sp>
      <p:sp>
        <p:nvSpPr>
          <p:cNvPr id="81960" name="Text Box 40"/>
          <p:cNvSpPr txBox="1">
            <a:spLocks noChangeArrowheads="1"/>
          </p:cNvSpPr>
          <p:nvPr/>
        </p:nvSpPr>
        <p:spPr bwMode="auto">
          <a:xfrm>
            <a:off x="6584950" y="5880100"/>
            <a:ext cx="127317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t=d</a:t>
            </a:r>
            <a:r>
              <a:rPr lang="en-US" altLang="zh-CN" sz="2800" b="1" dirty="0">
                <a:solidFill>
                  <a:srgbClr val="080808"/>
                </a:solidFill>
                <a:latin typeface="+mn-lt"/>
              </a:rPr>
              <a:t>,</a:t>
            </a:r>
            <a:endParaRPr lang="en-US" altLang="zh-CN" sz="2800" b="1" dirty="0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81961" name="Object 11"/>
          <p:cNvGraphicFramePr>
            <a:graphicFrameLocks noChangeAspect="1"/>
          </p:cNvGraphicFramePr>
          <p:nvPr/>
        </p:nvGraphicFramePr>
        <p:xfrm>
          <a:off x="7429500" y="5727700"/>
          <a:ext cx="14478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76" name="公式" r:id="rId22" imgW="1447165" imgH="812165" progId="Equation.3">
                  <p:embed/>
                </p:oleObj>
              </mc:Choice>
              <mc:Fallback>
                <p:oleObj name="公式" r:id="rId22" imgW="1447165" imgH="81216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0" y="5727700"/>
                        <a:ext cx="14478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6" name="Object 12"/>
          <p:cNvGraphicFramePr>
            <a:graphicFrameLocks noChangeAspect="1"/>
          </p:cNvGraphicFramePr>
          <p:nvPr/>
        </p:nvGraphicFramePr>
        <p:xfrm>
          <a:off x="3729038" y="3930650"/>
          <a:ext cx="3136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77" name="Equation" r:id="rId24" imgW="3136900" imgH="901700" progId="Equation.DSMT4">
                  <p:embed/>
                </p:oleObj>
              </mc:Choice>
              <mc:Fallback>
                <p:oleObj name="Equation" r:id="rId24" imgW="3136900" imgH="901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038" y="3930650"/>
                        <a:ext cx="3136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75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75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75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1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1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1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1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8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1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1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8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500"/>
                                        <p:tgtEl>
                                          <p:spTgt spid="8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8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8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4" dur="500"/>
                                        <p:tgtEl>
                                          <p:spTgt spid="8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3" dur="500"/>
                                        <p:tgtEl>
                                          <p:spTgt spid="8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1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1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1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1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5" dur="75"/>
                                        <p:tgtEl>
                                          <p:spTgt spid="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0" dur="500"/>
                                        <p:tgtEl>
                                          <p:spTgt spid="8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5" dur="500"/>
                                        <p:tgtEl>
                                          <p:spTgt spid="8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1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1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autoUpdateAnimBg="0"/>
      <p:bldP spid="81937" grpId="0" autoUpdateAnimBg="0"/>
      <p:bldP spid="81939" grpId="0" autoUpdateAnimBg="0"/>
      <p:bldP spid="81940" grpId="0" autoUpdateAnimBg="0"/>
      <p:bldP spid="81941" grpId="0" autoUpdateAnimBg="0"/>
      <p:bldP spid="81944" grpId="0" autoUpdateAnimBg="0"/>
      <p:bldP spid="81957" grpId="0" animBg="1"/>
      <p:bldP spid="81958" grpId="0" autoUpdateAnimBg="0"/>
      <p:bldP spid="81959" grpId="0" autoUpdateAnimBg="0"/>
      <p:bldP spid="8196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27AB52F8-D1DA-4EE0-819C-9F56452E3B92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08546" name="Text Box 1026"/>
          <p:cNvSpPr txBox="1">
            <a:spLocks noChangeArrowheads="1"/>
          </p:cNvSpPr>
          <p:nvPr/>
        </p:nvSpPr>
        <p:spPr bwMode="auto">
          <a:xfrm>
            <a:off x="130175" y="111125"/>
            <a:ext cx="4213225" cy="523875"/>
          </a:xfrm>
          <a:prstGeom prst="rect">
            <a:avLst/>
          </a:prstGeom>
          <a:solidFill>
            <a:srgbClr val="FFBDFF"/>
          </a:solidFill>
          <a:ln w="9525">
            <a:noFill/>
            <a:miter lim="800000"/>
          </a:ln>
          <a:effectLst>
            <a:prstShdw prst="shdw13" dist="53882" dir="13500000">
              <a:srgbClr val="808080"/>
            </a:prst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80808"/>
                </a:solidFill>
                <a:latin typeface="+mn-lt"/>
              </a:rPr>
              <a:t>4. 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电容器的串联和并联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08547" name="Text Box 1027"/>
          <p:cNvSpPr txBox="1">
            <a:spLocks noChangeArrowheads="1"/>
          </p:cNvSpPr>
          <p:nvPr/>
        </p:nvSpPr>
        <p:spPr bwMode="auto">
          <a:xfrm>
            <a:off x="158750" y="2743200"/>
            <a:ext cx="898525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在电路中，一个电容器的电容量或耐压能力不够时，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08548" name="Text Box 1028"/>
          <p:cNvSpPr txBox="1">
            <a:spLocks noChangeArrowheads="1"/>
          </p:cNvSpPr>
          <p:nvPr/>
        </p:nvSpPr>
        <p:spPr bwMode="auto">
          <a:xfrm>
            <a:off x="158750" y="3219450"/>
            <a:ext cx="5484813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可采用多个电容连接：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08549" name="Text Box 1029"/>
          <p:cNvSpPr txBox="1">
            <a:spLocks noChangeArrowheads="1"/>
          </p:cNvSpPr>
          <p:nvPr/>
        </p:nvSpPr>
        <p:spPr bwMode="auto">
          <a:xfrm>
            <a:off x="1476375" y="620713"/>
            <a:ext cx="76676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衡量一个电容器性能的主要指标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08550" name="AutoShape 1030"/>
          <p:cNvSpPr/>
          <p:nvPr/>
        </p:nvSpPr>
        <p:spPr bwMode="auto">
          <a:xfrm>
            <a:off x="6629400" y="609600"/>
            <a:ext cx="228600" cy="685800"/>
          </a:xfrm>
          <a:prstGeom prst="leftBrace">
            <a:avLst>
              <a:gd name="adj1" fmla="val 25000"/>
              <a:gd name="adj2" fmla="val 50000"/>
            </a:avLst>
          </a:prstGeom>
          <a:noFill/>
          <a:ln w="38100">
            <a:solidFill>
              <a:srgbClr val="FF00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08551" name="Text Box 1031"/>
          <p:cNvSpPr txBox="1">
            <a:spLocks noChangeArrowheads="1"/>
          </p:cNvSpPr>
          <p:nvPr/>
        </p:nvSpPr>
        <p:spPr bwMode="auto">
          <a:xfrm>
            <a:off x="6858000" y="381000"/>
            <a:ext cx="18796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i="1">
                <a:solidFill>
                  <a:srgbClr val="FF3300"/>
                </a:solidFill>
                <a:latin typeface="+mn-lt"/>
              </a:rPr>
              <a:t>C</a:t>
            </a:r>
            <a:r>
              <a:rPr lang="zh-CN" altLang="en-US" sz="2800" b="1">
                <a:solidFill>
                  <a:srgbClr val="FF3300"/>
                </a:solidFill>
                <a:latin typeface="+mn-lt"/>
              </a:rPr>
              <a:t>的大小</a:t>
            </a:r>
            <a:endParaRPr lang="zh-CN" altLang="en-US" sz="2800" b="1">
              <a:solidFill>
                <a:srgbClr val="FF3300"/>
              </a:solidFill>
              <a:latin typeface="+mn-lt"/>
            </a:endParaRPr>
          </a:p>
        </p:txBody>
      </p:sp>
      <p:sp>
        <p:nvSpPr>
          <p:cNvPr id="108552" name="Text Box 1032"/>
          <p:cNvSpPr txBox="1">
            <a:spLocks noChangeArrowheads="1"/>
          </p:cNvSpPr>
          <p:nvPr/>
        </p:nvSpPr>
        <p:spPr bwMode="auto">
          <a:xfrm>
            <a:off x="6858000" y="914400"/>
            <a:ext cx="19812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0000FF"/>
                </a:solidFill>
                <a:latin typeface="+mn-lt"/>
              </a:rPr>
              <a:t>耐压能力</a:t>
            </a:r>
            <a:endParaRPr lang="zh-CN" altLang="en-US" sz="2800" b="1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08553" name="Text Box 1033"/>
          <p:cNvSpPr txBox="1">
            <a:spLocks noChangeArrowheads="1"/>
          </p:cNvSpPr>
          <p:nvPr/>
        </p:nvSpPr>
        <p:spPr bwMode="auto">
          <a:xfrm>
            <a:off x="2743200" y="1219200"/>
            <a:ext cx="42926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80808"/>
                </a:solidFill>
                <a:latin typeface="+mn-lt"/>
              </a:rPr>
              <a:t>100</a:t>
            </a:r>
            <a:r>
              <a:rPr lang="en-US" altLang="zh-CN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</a:t>
            </a:r>
            <a:r>
              <a:rPr lang="en-US" altLang="zh-CN" sz="2800" b="1" dirty="0">
                <a:solidFill>
                  <a:srgbClr val="080808"/>
                </a:solidFill>
                <a:latin typeface="+mn-lt"/>
              </a:rPr>
              <a:t>F25V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、</a:t>
            </a:r>
            <a:r>
              <a:rPr lang="en-US" altLang="zh-CN" sz="2800" b="1" dirty="0">
                <a:solidFill>
                  <a:srgbClr val="080808"/>
                </a:solidFill>
                <a:latin typeface="+mn-lt"/>
              </a:rPr>
              <a:t>470pF60V</a:t>
            </a:r>
            <a:endParaRPr lang="en-US" altLang="zh-CN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08554" name="Text Box 1034"/>
          <p:cNvSpPr txBox="1">
            <a:spLocks noChangeArrowheads="1"/>
          </p:cNvSpPr>
          <p:nvPr/>
        </p:nvSpPr>
        <p:spPr bwMode="auto">
          <a:xfrm>
            <a:off x="468313" y="1219200"/>
            <a:ext cx="30480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lt"/>
              </a:rPr>
              <a:t>电容器标识：</a:t>
            </a:r>
            <a:endParaRPr lang="zh-CN" altLang="en-US" sz="28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08555" name="Text Box 1035"/>
          <p:cNvSpPr txBox="1">
            <a:spLocks noChangeArrowheads="1"/>
          </p:cNvSpPr>
          <p:nvPr/>
        </p:nvSpPr>
        <p:spPr bwMode="auto">
          <a:xfrm>
            <a:off x="457200" y="2057400"/>
            <a:ext cx="51816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80808"/>
                </a:solidFill>
                <a:latin typeface="+mn-lt"/>
              </a:rPr>
              <a:t>电介质在电容器中的作用</a:t>
            </a:r>
            <a:endParaRPr lang="zh-CN" altLang="en-US" sz="2800" b="1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08557" name="AutoShape 1037"/>
          <p:cNvSpPr/>
          <p:nvPr/>
        </p:nvSpPr>
        <p:spPr bwMode="auto">
          <a:xfrm>
            <a:off x="4572000" y="1906588"/>
            <a:ext cx="207963" cy="779462"/>
          </a:xfrm>
          <a:prstGeom prst="leftBrace">
            <a:avLst>
              <a:gd name="adj1" fmla="val 25000"/>
              <a:gd name="adj2" fmla="val 50000"/>
            </a:avLst>
          </a:prstGeom>
          <a:noFill/>
          <a:ln w="38100">
            <a:solidFill>
              <a:srgbClr val="FF00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  <p:sp>
        <p:nvSpPr>
          <p:cNvPr id="108558" name="Text Box 1038"/>
          <p:cNvSpPr txBox="1">
            <a:spLocks noChangeArrowheads="1"/>
          </p:cNvSpPr>
          <p:nvPr/>
        </p:nvSpPr>
        <p:spPr bwMode="auto">
          <a:xfrm>
            <a:off x="4800600" y="1752600"/>
            <a:ext cx="25241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lt"/>
              </a:rPr>
              <a:t>增大电容</a:t>
            </a:r>
            <a:endParaRPr lang="zh-CN" altLang="en-US" sz="28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08559" name="Text Box 1039"/>
          <p:cNvSpPr txBox="1">
            <a:spLocks noChangeArrowheads="1"/>
          </p:cNvSpPr>
          <p:nvPr/>
        </p:nvSpPr>
        <p:spPr bwMode="auto">
          <a:xfrm>
            <a:off x="4800600" y="2286000"/>
            <a:ext cx="43434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lt"/>
              </a:rPr>
              <a:t>提高电容器的耐压能力</a:t>
            </a:r>
            <a:endParaRPr lang="zh-CN" altLang="en-US" sz="28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08560" name="Text Box 1040"/>
          <p:cNvSpPr txBox="1">
            <a:spLocks noChangeArrowheads="1"/>
          </p:cNvSpPr>
          <p:nvPr/>
        </p:nvSpPr>
        <p:spPr bwMode="auto">
          <a:xfrm>
            <a:off x="158750" y="3706813"/>
            <a:ext cx="6272213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如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</a:rPr>
              <a:t>增大电容</a:t>
            </a:r>
            <a:r>
              <a:rPr lang="zh-CN" altLang="en-US" sz="2800" b="1" dirty="0">
                <a:latin typeface="+mn-lt"/>
              </a:rPr>
              <a:t>，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可将多个电容</a:t>
            </a:r>
            <a:r>
              <a:rPr lang="zh-CN" altLang="en-US" sz="2800" b="1" dirty="0">
                <a:solidFill>
                  <a:srgbClr val="FF3300"/>
                </a:solidFill>
                <a:latin typeface="+mn-lt"/>
              </a:rPr>
              <a:t>并联</a:t>
            </a:r>
            <a:r>
              <a:rPr lang="zh-CN" altLang="en-US" sz="2800" b="1" dirty="0">
                <a:latin typeface="+mn-lt"/>
              </a:rPr>
              <a:t>：</a:t>
            </a:r>
            <a:endParaRPr lang="zh-CN" altLang="en-US" sz="2800" b="1" dirty="0">
              <a:latin typeface="+mn-lt"/>
            </a:endParaRPr>
          </a:p>
        </p:txBody>
      </p:sp>
      <p:grpSp>
        <p:nvGrpSpPr>
          <p:cNvPr id="2" name="Group 1097"/>
          <p:cNvGrpSpPr/>
          <p:nvPr/>
        </p:nvGrpSpPr>
        <p:grpSpPr bwMode="auto">
          <a:xfrm>
            <a:off x="6707188" y="3722688"/>
            <a:ext cx="2209800" cy="1900237"/>
            <a:chOff x="0" y="2688"/>
            <a:chExt cx="1392" cy="1197"/>
          </a:xfrm>
        </p:grpSpPr>
        <p:sp>
          <p:nvSpPr>
            <p:cNvPr id="117794" name="Line 1067"/>
            <p:cNvSpPr>
              <a:spLocks noChangeShapeType="1"/>
            </p:cNvSpPr>
            <p:nvPr/>
          </p:nvSpPr>
          <p:spPr bwMode="auto">
            <a:xfrm>
              <a:off x="720" y="2858"/>
              <a:ext cx="0" cy="171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7795" name="Line 1068"/>
            <p:cNvSpPr>
              <a:spLocks noChangeShapeType="1"/>
            </p:cNvSpPr>
            <p:nvPr/>
          </p:nvSpPr>
          <p:spPr bwMode="auto">
            <a:xfrm>
              <a:off x="816" y="2858"/>
              <a:ext cx="0" cy="171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7796" name="Line 1069"/>
            <p:cNvSpPr>
              <a:spLocks noChangeShapeType="1"/>
            </p:cNvSpPr>
            <p:nvPr/>
          </p:nvSpPr>
          <p:spPr bwMode="auto">
            <a:xfrm>
              <a:off x="720" y="3200"/>
              <a:ext cx="0" cy="171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7797" name="Line 1070"/>
            <p:cNvSpPr>
              <a:spLocks noChangeShapeType="1"/>
            </p:cNvSpPr>
            <p:nvPr/>
          </p:nvSpPr>
          <p:spPr bwMode="auto">
            <a:xfrm>
              <a:off x="816" y="3200"/>
              <a:ext cx="0" cy="171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7798" name="Line 1071"/>
            <p:cNvSpPr>
              <a:spLocks noChangeShapeType="1"/>
            </p:cNvSpPr>
            <p:nvPr/>
          </p:nvSpPr>
          <p:spPr bwMode="auto">
            <a:xfrm>
              <a:off x="720" y="3714"/>
              <a:ext cx="0" cy="171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7799" name="Line 1072"/>
            <p:cNvSpPr>
              <a:spLocks noChangeShapeType="1"/>
            </p:cNvSpPr>
            <p:nvPr/>
          </p:nvSpPr>
          <p:spPr bwMode="auto">
            <a:xfrm>
              <a:off x="816" y="3714"/>
              <a:ext cx="0" cy="171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7800" name="Line 1073"/>
            <p:cNvSpPr>
              <a:spLocks noChangeShapeType="1"/>
            </p:cNvSpPr>
            <p:nvPr/>
          </p:nvSpPr>
          <p:spPr bwMode="auto">
            <a:xfrm>
              <a:off x="816" y="2943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7801" name="Line 1074"/>
            <p:cNvSpPr>
              <a:spLocks noChangeShapeType="1"/>
            </p:cNvSpPr>
            <p:nvPr/>
          </p:nvSpPr>
          <p:spPr bwMode="auto">
            <a:xfrm>
              <a:off x="816" y="326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7802" name="Line 1075"/>
            <p:cNvSpPr>
              <a:spLocks noChangeShapeType="1"/>
            </p:cNvSpPr>
            <p:nvPr/>
          </p:nvSpPr>
          <p:spPr bwMode="auto">
            <a:xfrm>
              <a:off x="816" y="3799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7803" name="Line 1076"/>
            <p:cNvSpPr>
              <a:spLocks noChangeShapeType="1"/>
            </p:cNvSpPr>
            <p:nvPr/>
          </p:nvSpPr>
          <p:spPr bwMode="auto">
            <a:xfrm flipV="1">
              <a:off x="336" y="292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7804" name="Text Box 1079"/>
            <p:cNvSpPr txBox="1">
              <a:spLocks noChangeArrowheads="1"/>
            </p:cNvSpPr>
            <p:nvPr/>
          </p:nvSpPr>
          <p:spPr bwMode="auto">
            <a:xfrm>
              <a:off x="621" y="3371"/>
              <a:ext cx="388" cy="2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eaVert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>
                  <a:solidFill>
                    <a:srgbClr val="0000FF"/>
                  </a:solidFill>
                  <a:latin typeface="+mn-lt"/>
                </a:rPr>
                <a:t>…</a:t>
              </a:r>
              <a:endParaRPr lang="en-US" altLang="zh-CN" sz="2800" b="1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17805" name="Line 1080"/>
            <p:cNvSpPr>
              <a:spLocks noChangeShapeType="1"/>
            </p:cNvSpPr>
            <p:nvPr/>
          </p:nvSpPr>
          <p:spPr bwMode="auto">
            <a:xfrm>
              <a:off x="336" y="2928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7806" name="Line 1081"/>
            <p:cNvSpPr>
              <a:spLocks noChangeShapeType="1"/>
            </p:cNvSpPr>
            <p:nvPr/>
          </p:nvSpPr>
          <p:spPr bwMode="auto">
            <a:xfrm>
              <a:off x="1008" y="2943"/>
              <a:ext cx="0" cy="8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graphicFrame>
          <p:nvGraphicFramePr>
            <p:cNvPr id="72748" name="Object 7"/>
            <p:cNvGraphicFramePr>
              <a:graphicFrameLocks noChangeAspect="1"/>
            </p:cNvGraphicFramePr>
            <p:nvPr/>
          </p:nvGraphicFramePr>
          <p:xfrm>
            <a:off x="480" y="2688"/>
            <a:ext cx="223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59" name="Equation" r:id="rId1" imgW="355600" imgH="419100" progId="Equation.3">
                    <p:embed/>
                  </p:oleObj>
                </mc:Choice>
                <mc:Fallback>
                  <p:oleObj name="Equation" r:id="rId1" imgW="355600" imgH="4191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688"/>
                          <a:ext cx="223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49" name="Object 8"/>
            <p:cNvGraphicFramePr>
              <a:graphicFrameLocks noChangeAspect="1"/>
            </p:cNvGraphicFramePr>
            <p:nvPr/>
          </p:nvGraphicFramePr>
          <p:xfrm>
            <a:off x="456" y="3024"/>
            <a:ext cx="232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60" name="公式" r:id="rId3" imgW="368300" imgH="419100" progId="Equation.3">
                    <p:embed/>
                  </p:oleObj>
                </mc:Choice>
                <mc:Fallback>
                  <p:oleObj name="公式" r:id="rId3" imgW="368300" imgH="4191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" y="3024"/>
                          <a:ext cx="232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50" name="Object 9"/>
            <p:cNvGraphicFramePr>
              <a:graphicFrameLocks noChangeAspect="1"/>
            </p:cNvGraphicFramePr>
            <p:nvPr/>
          </p:nvGraphicFramePr>
          <p:xfrm>
            <a:off x="432" y="3552"/>
            <a:ext cx="24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61" name="公式" r:id="rId5" imgW="381000" imgH="419100" progId="Equation.3">
                    <p:embed/>
                  </p:oleObj>
                </mc:Choice>
                <mc:Fallback>
                  <p:oleObj name="公式" r:id="rId5" imgW="381000" imgH="4191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3552"/>
                          <a:ext cx="240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807" name="Line 1085"/>
            <p:cNvSpPr>
              <a:spLocks noChangeShapeType="1"/>
            </p:cNvSpPr>
            <p:nvPr/>
          </p:nvSpPr>
          <p:spPr bwMode="auto">
            <a:xfrm>
              <a:off x="0" y="345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7808" name="Line 1086"/>
            <p:cNvSpPr>
              <a:spLocks noChangeShapeType="1"/>
            </p:cNvSpPr>
            <p:nvPr/>
          </p:nvSpPr>
          <p:spPr bwMode="auto">
            <a:xfrm flipV="1">
              <a:off x="1008" y="3456"/>
              <a:ext cx="38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7809" name="Line 1092"/>
            <p:cNvSpPr>
              <a:spLocks noChangeShapeType="1"/>
            </p:cNvSpPr>
            <p:nvPr/>
          </p:nvSpPr>
          <p:spPr bwMode="auto">
            <a:xfrm flipV="1">
              <a:off x="336" y="326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7810" name="Line 1093"/>
            <p:cNvSpPr>
              <a:spLocks noChangeShapeType="1"/>
            </p:cNvSpPr>
            <p:nvPr/>
          </p:nvSpPr>
          <p:spPr bwMode="auto">
            <a:xfrm flipV="1">
              <a:off x="336" y="379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  <p:grpSp>
        <p:nvGrpSpPr>
          <p:cNvPr id="3" name="Group 1098"/>
          <p:cNvGrpSpPr/>
          <p:nvPr/>
        </p:nvGrpSpPr>
        <p:grpSpPr bwMode="auto">
          <a:xfrm>
            <a:off x="6859588" y="5856288"/>
            <a:ext cx="2019300" cy="400050"/>
            <a:chOff x="180" y="3960"/>
            <a:chExt cx="1272" cy="252"/>
          </a:xfrm>
        </p:grpSpPr>
        <p:sp>
          <p:nvSpPr>
            <p:cNvPr id="117790" name="Line 1087"/>
            <p:cNvSpPr>
              <a:spLocks noChangeShapeType="1"/>
            </p:cNvSpPr>
            <p:nvPr/>
          </p:nvSpPr>
          <p:spPr bwMode="auto">
            <a:xfrm flipH="1">
              <a:off x="180" y="4128"/>
              <a:ext cx="624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7791" name="Line 1088"/>
            <p:cNvSpPr>
              <a:spLocks noChangeShapeType="1"/>
            </p:cNvSpPr>
            <p:nvPr/>
          </p:nvSpPr>
          <p:spPr bwMode="auto">
            <a:xfrm>
              <a:off x="924" y="4128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graphicFrame>
          <p:nvGraphicFramePr>
            <p:cNvPr id="72732" name="Object 6"/>
            <p:cNvGraphicFramePr>
              <a:graphicFrameLocks noChangeAspect="1"/>
            </p:cNvGraphicFramePr>
            <p:nvPr/>
          </p:nvGraphicFramePr>
          <p:xfrm>
            <a:off x="600" y="3960"/>
            <a:ext cx="183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62" name="公式" r:id="rId7" imgW="292100" imgH="304800" progId="Equation.3">
                    <p:embed/>
                  </p:oleObj>
                </mc:Choice>
                <mc:Fallback>
                  <p:oleObj name="公式" r:id="rId7" imgW="292100" imgH="3048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" y="3960"/>
                          <a:ext cx="183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792" name="Line 1094"/>
            <p:cNvSpPr>
              <a:spLocks noChangeShapeType="1"/>
            </p:cNvSpPr>
            <p:nvPr/>
          </p:nvSpPr>
          <p:spPr bwMode="auto">
            <a:xfrm>
              <a:off x="816" y="4041"/>
              <a:ext cx="0" cy="171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7793" name="Line 1095"/>
            <p:cNvSpPr>
              <a:spLocks noChangeShapeType="1"/>
            </p:cNvSpPr>
            <p:nvPr/>
          </p:nvSpPr>
          <p:spPr bwMode="auto">
            <a:xfrm>
              <a:off x="912" y="4041"/>
              <a:ext cx="0" cy="171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  <p:graphicFrame>
        <p:nvGraphicFramePr>
          <p:cNvPr id="108632" name="Object 2"/>
          <p:cNvGraphicFramePr>
            <a:graphicFrameLocks noChangeAspect="1"/>
          </p:cNvGraphicFramePr>
          <p:nvPr/>
        </p:nvGraphicFramePr>
        <p:xfrm>
          <a:off x="568325" y="4203700"/>
          <a:ext cx="12192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3" name="Equation" r:id="rId9" imgW="558800" imgH="406400" progId="Equation.3">
                  <p:embed/>
                </p:oleObj>
              </mc:Choice>
              <mc:Fallback>
                <p:oleObj name="Equation" r:id="rId9" imgW="558800" imgH="40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4203700"/>
                        <a:ext cx="121920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33" name="Object 3"/>
          <p:cNvGraphicFramePr>
            <a:graphicFrameLocks noChangeAspect="1"/>
          </p:cNvGraphicFramePr>
          <p:nvPr/>
        </p:nvGraphicFramePr>
        <p:xfrm>
          <a:off x="1787525" y="4164013"/>
          <a:ext cx="19812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4" name="Equation" r:id="rId11" imgW="862965" imgH="406400" progId="Equation.3">
                  <p:embed/>
                </p:oleObj>
              </mc:Choice>
              <mc:Fallback>
                <p:oleObj name="Equation" r:id="rId11" imgW="862965" imgH="40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4164013"/>
                        <a:ext cx="1981200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34" name="Object 4"/>
          <p:cNvGraphicFramePr>
            <a:graphicFrameLocks noChangeAspect="1"/>
          </p:cNvGraphicFramePr>
          <p:nvPr/>
        </p:nvGraphicFramePr>
        <p:xfrm>
          <a:off x="3692525" y="4356100"/>
          <a:ext cx="19145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5" name="Equation" r:id="rId13" imgW="901065" imgH="215900" progId="Equation.3">
                  <p:embed/>
                </p:oleObj>
              </mc:Choice>
              <mc:Fallback>
                <p:oleObj name="Equation" r:id="rId13" imgW="901065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525" y="4356100"/>
                        <a:ext cx="19145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35" name="Object 5"/>
          <p:cNvGraphicFramePr>
            <a:graphicFrameLocks noChangeAspect="1"/>
          </p:cNvGraphicFramePr>
          <p:nvPr/>
        </p:nvGraphicFramePr>
        <p:xfrm>
          <a:off x="5597525" y="4279900"/>
          <a:ext cx="1168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6" name="Equation" r:id="rId15" imgW="508000" imgH="342900" progId="Equation.3">
                  <p:embed/>
                </p:oleObj>
              </mc:Choice>
              <mc:Fallback>
                <p:oleObj name="Equation" r:id="rId15" imgW="508000" imgH="342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7525" y="4279900"/>
                        <a:ext cx="1168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636" name="Text Box 1116"/>
          <p:cNvSpPr txBox="1">
            <a:spLocks noChangeArrowheads="1"/>
          </p:cNvSpPr>
          <p:nvPr/>
        </p:nvSpPr>
        <p:spPr bwMode="auto">
          <a:xfrm>
            <a:off x="585788" y="5106988"/>
            <a:ext cx="4495800" cy="576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+mn-lt"/>
              </a:rPr>
              <a:t>电容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增大；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08637" name="Text Box 1117"/>
          <p:cNvSpPr txBox="1">
            <a:spLocks noChangeArrowheads="1"/>
          </p:cNvSpPr>
          <p:nvPr/>
        </p:nvSpPr>
        <p:spPr bwMode="auto">
          <a:xfrm>
            <a:off x="585788" y="5640388"/>
            <a:ext cx="6248400" cy="996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电容器组的</a:t>
            </a:r>
            <a:r>
              <a:rPr lang="zh-CN" altLang="en-US" sz="2800" b="1" dirty="0">
                <a:solidFill>
                  <a:srgbClr val="FF3300"/>
                </a:solidFill>
                <a:latin typeface="+mn-lt"/>
              </a:rPr>
              <a:t>耐压能力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受到耐压最低的电容的限制。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08638" name="AutoShape 1118"/>
          <p:cNvSpPr/>
          <p:nvPr/>
        </p:nvSpPr>
        <p:spPr bwMode="auto">
          <a:xfrm>
            <a:off x="349250" y="5299075"/>
            <a:ext cx="271463" cy="1222375"/>
          </a:xfrm>
          <a:prstGeom prst="leftBrace">
            <a:avLst>
              <a:gd name="adj1" fmla="val 25000"/>
              <a:gd name="adj2" fmla="val 50000"/>
            </a:avLst>
          </a:prstGeom>
          <a:noFill/>
          <a:ln w="38100">
            <a:solidFill>
              <a:srgbClr val="FF00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75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75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75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" fill="hold"/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" fill="hold"/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" fill="hold"/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" fill="hold"/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75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75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75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25"/>
                            </p:stCondLst>
                            <p:childTnLst>
                              <p:par>
                                <p:cTn id="7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75"/>
                                        <p:tgtEl>
                                          <p:spTgt spid="10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0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0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0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8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08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8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8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08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08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0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0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animBg="1" autoUpdateAnimBg="0"/>
      <p:bldP spid="108547" grpId="0" autoUpdateAnimBg="0"/>
      <p:bldP spid="108548" grpId="0" autoUpdateAnimBg="0"/>
      <p:bldP spid="108549" grpId="0" autoUpdateAnimBg="0"/>
      <p:bldP spid="108550" grpId="0" animBg="1"/>
      <p:bldP spid="108551" grpId="0" autoUpdateAnimBg="0"/>
      <p:bldP spid="108552" grpId="0" autoUpdateAnimBg="0"/>
      <p:bldP spid="108553" grpId="0" autoUpdateAnimBg="0"/>
      <p:bldP spid="108554" grpId="0" autoUpdateAnimBg="0"/>
      <p:bldP spid="108555" grpId="0" autoUpdateAnimBg="0"/>
      <p:bldP spid="108557" grpId="0" animBg="1"/>
      <p:bldP spid="108558" grpId="0" autoUpdateAnimBg="0"/>
      <p:bldP spid="108559" grpId="0" autoUpdateAnimBg="0"/>
      <p:bldP spid="108560" grpId="0" autoUpdateAnimBg="0"/>
      <p:bldP spid="108636" grpId="0" autoUpdateAnimBg="0"/>
      <p:bldP spid="108637" grpId="0" autoUpdateAnimBg="0"/>
      <p:bldP spid="10863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12CA2C2B-551F-498E-8507-362C9E626535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07552" name="Text Box 1056"/>
          <p:cNvSpPr txBox="1">
            <a:spLocks noChangeArrowheads="1"/>
          </p:cNvSpPr>
          <p:nvPr/>
        </p:nvSpPr>
        <p:spPr bwMode="auto">
          <a:xfrm>
            <a:off x="304800" y="228600"/>
            <a:ext cx="75755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若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</a:rPr>
              <a:t>增强耐压</a:t>
            </a:r>
            <a:r>
              <a:rPr lang="zh-CN" altLang="en-US" sz="2800" b="1" dirty="0">
                <a:latin typeface="+mn-lt"/>
              </a:rPr>
              <a:t>，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可将多个电容</a:t>
            </a:r>
            <a:r>
              <a:rPr lang="zh-CN" altLang="en-US" sz="2800" b="1" dirty="0">
                <a:solidFill>
                  <a:srgbClr val="FF3300"/>
                </a:solidFill>
                <a:latin typeface="+mn-lt"/>
              </a:rPr>
              <a:t>串联</a:t>
            </a:r>
            <a:r>
              <a:rPr lang="zh-CN" altLang="en-US" sz="2800" b="1" dirty="0">
                <a:latin typeface="+mn-lt"/>
              </a:rPr>
              <a:t>：</a:t>
            </a:r>
            <a:endParaRPr lang="zh-CN" altLang="en-US" sz="2800" b="1" dirty="0">
              <a:latin typeface="+mn-lt"/>
            </a:endParaRPr>
          </a:p>
        </p:txBody>
      </p:sp>
      <p:grpSp>
        <p:nvGrpSpPr>
          <p:cNvPr id="2" name="Group 1095"/>
          <p:cNvGrpSpPr/>
          <p:nvPr/>
        </p:nvGrpSpPr>
        <p:grpSpPr bwMode="auto">
          <a:xfrm>
            <a:off x="381000" y="990600"/>
            <a:ext cx="2819400" cy="715963"/>
            <a:chOff x="240" y="624"/>
            <a:chExt cx="1776" cy="451"/>
          </a:xfrm>
        </p:grpSpPr>
        <p:graphicFrame>
          <p:nvGraphicFramePr>
            <p:cNvPr id="73750" name="Object 7"/>
            <p:cNvGraphicFramePr>
              <a:graphicFrameLocks noChangeAspect="1"/>
            </p:cNvGraphicFramePr>
            <p:nvPr/>
          </p:nvGraphicFramePr>
          <p:xfrm>
            <a:off x="480" y="624"/>
            <a:ext cx="223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73" name="公式" r:id="rId1" imgW="355600" imgH="419100" progId="Equation.3">
                    <p:embed/>
                  </p:oleObj>
                </mc:Choice>
                <mc:Fallback>
                  <p:oleObj name="公式" r:id="rId1" imgW="355600" imgH="4191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624"/>
                          <a:ext cx="223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51" name="Object 8"/>
            <p:cNvGraphicFramePr>
              <a:graphicFrameLocks noChangeAspect="1"/>
            </p:cNvGraphicFramePr>
            <p:nvPr/>
          </p:nvGraphicFramePr>
          <p:xfrm>
            <a:off x="816" y="624"/>
            <a:ext cx="232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74" name="公式" r:id="rId3" imgW="368300" imgH="419100" progId="Equation.3">
                    <p:embed/>
                  </p:oleObj>
                </mc:Choice>
                <mc:Fallback>
                  <p:oleObj name="公式" r:id="rId3" imgW="368300" imgH="4191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624"/>
                          <a:ext cx="232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52" name="Object 9"/>
            <p:cNvGraphicFramePr>
              <a:graphicFrameLocks noChangeAspect="1"/>
            </p:cNvGraphicFramePr>
            <p:nvPr/>
          </p:nvGraphicFramePr>
          <p:xfrm>
            <a:off x="1632" y="624"/>
            <a:ext cx="24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75" name="公式" r:id="rId5" imgW="381000" imgH="419100" progId="Equation.3">
                    <p:embed/>
                  </p:oleObj>
                </mc:Choice>
                <mc:Fallback>
                  <p:oleObj name="公式" r:id="rId5" imgW="381000" imgH="4191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624"/>
                          <a:ext cx="240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3753" name="Group 1058"/>
            <p:cNvGrpSpPr/>
            <p:nvPr/>
          </p:nvGrpSpPr>
          <p:grpSpPr bwMode="auto">
            <a:xfrm>
              <a:off x="528" y="883"/>
              <a:ext cx="96" cy="192"/>
              <a:chOff x="4752" y="3312"/>
              <a:chExt cx="96" cy="192"/>
            </a:xfrm>
          </p:grpSpPr>
          <p:sp>
            <p:nvSpPr>
              <p:cNvPr id="118823" name="Line 1059"/>
              <p:cNvSpPr>
                <a:spLocks noChangeShapeType="1"/>
              </p:cNvSpPr>
              <p:nvPr/>
            </p:nvSpPr>
            <p:spPr bwMode="auto">
              <a:xfrm>
                <a:off x="4752" y="3312"/>
                <a:ext cx="0" cy="192"/>
              </a:xfrm>
              <a:prstGeom prst="line">
                <a:avLst/>
              </a:prstGeom>
              <a:noFill/>
              <a:ln w="50800">
                <a:solidFill>
                  <a:srgbClr val="0000FF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sp>
            <p:nvSpPr>
              <p:cNvPr id="118824" name="Line 1060"/>
              <p:cNvSpPr>
                <a:spLocks noChangeShapeType="1"/>
              </p:cNvSpPr>
              <p:nvPr/>
            </p:nvSpPr>
            <p:spPr bwMode="auto">
              <a:xfrm>
                <a:off x="4848" y="3312"/>
                <a:ext cx="0" cy="192"/>
              </a:xfrm>
              <a:prstGeom prst="line">
                <a:avLst/>
              </a:prstGeom>
              <a:noFill/>
              <a:ln w="50800">
                <a:solidFill>
                  <a:srgbClr val="0000FF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</p:grpSp>
        <p:grpSp>
          <p:nvGrpSpPr>
            <p:cNvPr id="73754" name="Group 1061"/>
            <p:cNvGrpSpPr/>
            <p:nvPr/>
          </p:nvGrpSpPr>
          <p:grpSpPr bwMode="auto">
            <a:xfrm>
              <a:off x="864" y="883"/>
              <a:ext cx="96" cy="192"/>
              <a:chOff x="4752" y="3312"/>
              <a:chExt cx="96" cy="192"/>
            </a:xfrm>
          </p:grpSpPr>
          <p:sp>
            <p:nvSpPr>
              <p:cNvPr id="118821" name="Line 1062"/>
              <p:cNvSpPr>
                <a:spLocks noChangeShapeType="1"/>
              </p:cNvSpPr>
              <p:nvPr/>
            </p:nvSpPr>
            <p:spPr bwMode="auto">
              <a:xfrm>
                <a:off x="4752" y="3312"/>
                <a:ext cx="0" cy="192"/>
              </a:xfrm>
              <a:prstGeom prst="line">
                <a:avLst/>
              </a:prstGeom>
              <a:noFill/>
              <a:ln w="50800">
                <a:solidFill>
                  <a:srgbClr val="0000FF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sp>
            <p:nvSpPr>
              <p:cNvPr id="118822" name="Line 1063"/>
              <p:cNvSpPr>
                <a:spLocks noChangeShapeType="1"/>
              </p:cNvSpPr>
              <p:nvPr/>
            </p:nvSpPr>
            <p:spPr bwMode="auto">
              <a:xfrm>
                <a:off x="4848" y="3312"/>
                <a:ext cx="0" cy="192"/>
              </a:xfrm>
              <a:prstGeom prst="line">
                <a:avLst/>
              </a:prstGeom>
              <a:noFill/>
              <a:ln w="50800">
                <a:solidFill>
                  <a:srgbClr val="0000FF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</p:grpSp>
        <p:grpSp>
          <p:nvGrpSpPr>
            <p:cNvPr id="73755" name="Group 1064"/>
            <p:cNvGrpSpPr/>
            <p:nvPr/>
          </p:nvGrpSpPr>
          <p:grpSpPr bwMode="auto">
            <a:xfrm>
              <a:off x="1680" y="883"/>
              <a:ext cx="96" cy="192"/>
              <a:chOff x="4752" y="3312"/>
              <a:chExt cx="96" cy="192"/>
            </a:xfrm>
          </p:grpSpPr>
          <p:sp>
            <p:nvSpPr>
              <p:cNvPr id="118819" name="Line 1065"/>
              <p:cNvSpPr>
                <a:spLocks noChangeShapeType="1"/>
              </p:cNvSpPr>
              <p:nvPr/>
            </p:nvSpPr>
            <p:spPr bwMode="auto">
              <a:xfrm>
                <a:off x="4752" y="3312"/>
                <a:ext cx="0" cy="192"/>
              </a:xfrm>
              <a:prstGeom prst="line">
                <a:avLst/>
              </a:prstGeom>
              <a:noFill/>
              <a:ln w="50800">
                <a:solidFill>
                  <a:srgbClr val="0000FF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sp>
            <p:nvSpPr>
              <p:cNvPr id="118820" name="Line 1066"/>
              <p:cNvSpPr>
                <a:spLocks noChangeShapeType="1"/>
              </p:cNvSpPr>
              <p:nvPr/>
            </p:nvSpPr>
            <p:spPr bwMode="auto">
              <a:xfrm>
                <a:off x="4848" y="3312"/>
                <a:ext cx="0" cy="192"/>
              </a:xfrm>
              <a:prstGeom prst="line">
                <a:avLst/>
              </a:prstGeom>
              <a:noFill/>
              <a:ln w="50800">
                <a:solidFill>
                  <a:srgbClr val="0000FF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</p:grpSp>
        <p:sp>
          <p:nvSpPr>
            <p:cNvPr id="118812" name="Line 1067"/>
            <p:cNvSpPr>
              <a:spLocks noChangeShapeType="1"/>
            </p:cNvSpPr>
            <p:nvPr/>
          </p:nvSpPr>
          <p:spPr bwMode="auto">
            <a:xfrm>
              <a:off x="288" y="97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8813" name="Line 1068"/>
            <p:cNvSpPr>
              <a:spLocks noChangeShapeType="1"/>
            </p:cNvSpPr>
            <p:nvPr/>
          </p:nvSpPr>
          <p:spPr bwMode="auto">
            <a:xfrm>
              <a:off x="624" y="97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8814" name="Line 1069"/>
            <p:cNvSpPr>
              <a:spLocks noChangeShapeType="1"/>
            </p:cNvSpPr>
            <p:nvPr/>
          </p:nvSpPr>
          <p:spPr bwMode="auto">
            <a:xfrm>
              <a:off x="240" y="97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8815" name="Line 1070"/>
            <p:cNvSpPr>
              <a:spLocks noChangeShapeType="1"/>
            </p:cNvSpPr>
            <p:nvPr/>
          </p:nvSpPr>
          <p:spPr bwMode="auto">
            <a:xfrm>
              <a:off x="960" y="97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8816" name="Text Box 1071"/>
            <p:cNvSpPr txBox="1">
              <a:spLocks noChangeArrowheads="1"/>
            </p:cNvSpPr>
            <p:nvPr/>
          </p:nvSpPr>
          <p:spPr bwMode="auto">
            <a:xfrm>
              <a:off x="1164" y="748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>
                  <a:solidFill>
                    <a:srgbClr val="0000FF"/>
                  </a:solidFill>
                  <a:latin typeface="+mn-lt"/>
                </a:rPr>
                <a:t>…</a:t>
              </a:r>
              <a:endParaRPr lang="en-US" altLang="zh-CN" sz="2800" b="1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18817" name="Line 1072"/>
            <p:cNvSpPr>
              <a:spLocks noChangeShapeType="1"/>
            </p:cNvSpPr>
            <p:nvPr/>
          </p:nvSpPr>
          <p:spPr bwMode="auto">
            <a:xfrm>
              <a:off x="1440" y="97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8818" name="Line 1074"/>
            <p:cNvSpPr>
              <a:spLocks noChangeShapeType="1"/>
            </p:cNvSpPr>
            <p:nvPr/>
          </p:nvSpPr>
          <p:spPr bwMode="auto">
            <a:xfrm>
              <a:off x="1776" y="97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  <p:sp>
        <p:nvSpPr>
          <p:cNvPr id="107578" name="Text Box 1082"/>
          <p:cNvSpPr txBox="1">
            <a:spLocks noChangeArrowheads="1"/>
          </p:cNvSpPr>
          <p:nvPr/>
        </p:nvSpPr>
        <p:spPr bwMode="auto">
          <a:xfrm>
            <a:off x="838200" y="3048000"/>
            <a:ext cx="258603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耐压强度：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107579" name="Object 2"/>
          <p:cNvGraphicFramePr>
            <a:graphicFrameLocks noChangeAspect="1"/>
          </p:cNvGraphicFramePr>
          <p:nvPr/>
        </p:nvGraphicFramePr>
        <p:xfrm>
          <a:off x="2667000" y="3048000"/>
          <a:ext cx="37338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6" name="Equation" r:id="rId7" imgW="1282700" imgH="228600" progId="Equation.3">
                  <p:embed/>
                </p:oleObj>
              </mc:Choice>
              <mc:Fallback>
                <p:oleObj name="Equation" r:id="rId7" imgW="12827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048000"/>
                        <a:ext cx="37338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80" name="Text Box 1084"/>
          <p:cNvSpPr txBox="1">
            <a:spLocks noChangeArrowheads="1"/>
          </p:cNvSpPr>
          <p:nvPr/>
        </p:nvSpPr>
        <p:spPr bwMode="auto">
          <a:xfrm>
            <a:off x="836613" y="3581400"/>
            <a:ext cx="4495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+mn-lt"/>
              </a:rPr>
              <a:t>电容减小</a:t>
            </a:r>
            <a:r>
              <a:rPr lang="zh-CN" altLang="en-US" sz="2800" b="1" dirty="0">
                <a:latin typeface="+mn-lt"/>
              </a:rPr>
              <a:t>。</a:t>
            </a:r>
            <a:endParaRPr lang="zh-CN" altLang="en-US" sz="2800" b="1" dirty="0">
              <a:latin typeface="+mn-lt"/>
            </a:endParaRPr>
          </a:p>
        </p:txBody>
      </p:sp>
      <p:graphicFrame>
        <p:nvGraphicFramePr>
          <p:cNvPr id="107581" name="Object 3"/>
          <p:cNvGraphicFramePr>
            <a:graphicFrameLocks noChangeAspect="1"/>
          </p:cNvGraphicFramePr>
          <p:nvPr/>
        </p:nvGraphicFramePr>
        <p:xfrm>
          <a:off x="3886200" y="1905000"/>
          <a:ext cx="3073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7" name="公式" r:id="rId9" imgW="5905500" imgH="1562100" progId="Equation.3">
                  <p:embed/>
                </p:oleObj>
              </mc:Choice>
              <mc:Fallback>
                <p:oleObj name="公式" r:id="rId9" imgW="5905500" imgH="1562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905000"/>
                        <a:ext cx="3073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096"/>
          <p:cNvGrpSpPr/>
          <p:nvPr/>
        </p:nvGrpSpPr>
        <p:grpSpPr bwMode="auto">
          <a:xfrm>
            <a:off x="381000" y="2209800"/>
            <a:ext cx="2514600" cy="650875"/>
            <a:chOff x="240" y="1392"/>
            <a:chExt cx="1584" cy="410"/>
          </a:xfrm>
        </p:grpSpPr>
        <p:graphicFrame>
          <p:nvGraphicFramePr>
            <p:cNvPr id="73745" name="Object 6"/>
            <p:cNvGraphicFramePr>
              <a:graphicFrameLocks noChangeAspect="1"/>
            </p:cNvGraphicFramePr>
            <p:nvPr/>
          </p:nvGraphicFramePr>
          <p:xfrm>
            <a:off x="960" y="1632"/>
            <a:ext cx="183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78" name="公式" r:id="rId11" imgW="292100" imgH="304800" progId="Equation.3">
                    <p:embed/>
                  </p:oleObj>
                </mc:Choice>
                <mc:Fallback>
                  <p:oleObj name="公式" r:id="rId11" imgW="292100" imgH="3048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632"/>
                          <a:ext cx="183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805" name="Line 1077"/>
            <p:cNvSpPr>
              <a:spLocks noChangeShapeType="1"/>
            </p:cNvSpPr>
            <p:nvPr/>
          </p:nvSpPr>
          <p:spPr bwMode="auto">
            <a:xfrm flipH="1">
              <a:off x="240" y="1488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8806" name="Line 1078"/>
            <p:cNvSpPr>
              <a:spLocks noChangeShapeType="1"/>
            </p:cNvSpPr>
            <p:nvPr/>
          </p:nvSpPr>
          <p:spPr bwMode="auto">
            <a:xfrm>
              <a:off x="1056" y="1488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8807" name="Line 1093"/>
            <p:cNvSpPr>
              <a:spLocks noChangeShapeType="1"/>
            </p:cNvSpPr>
            <p:nvPr/>
          </p:nvSpPr>
          <p:spPr bwMode="auto">
            <a:xfrm>
              <a:off x="1056" y="1392"/>
              <a:ext cx="0" cy="193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8808" name="Line 1094"/>
            <p:cNvSpPr>
              <a:spLocks noChangeShapeType="1"/>
            </p:cNvSpPr>
            <p:nvPr/>
          </p:nvSpPr>
          <p:spPr bwMode="auto">
            <a:xfrm>
              <a:off x="960" y="1392"/>
              <a:ext cx="0" cy="193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  <p:graphicFrame>
        <p:nvGraphicFramePr>
          <p:cNvPr id="107593" name="Object 4"/>
          <p:cNvGraphicFramePr>
            <a:graphicFrameLocks noChangeAspect="1"/>
          </p:cNvGraphicFramePr>
          <p:nvPr/>
        </p:nvGraphicFramePr>
        <p:xfrm>
          <a:off x="3733800" y="838200"/>
          <a:ext cx="12192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9" name="Equation" r:id="rId13" imgW="558800" imgH="406400" progId="Equation.3">
                  <p:embed/>
                </p:oleObj>
              </mc:Choice>
              <mc:Fallback>
                <p:oleObj name="Equation" r:id="rId13" imgW="558800" imgH="40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838200"/>
                        <a:ext cx="121920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94" name="Object 5"/>
          <p:cNvGraphicFramePr>
            <a:graphicFrameLocks noChangeAspect="1"/>
          </p:cNvGraphicFramePr>
          <p:nvPr/>
        </p:nvGraphicFramePr>
        <p:xfrm>
          <a:off x="5014913" y="795338"/>
          <a:ext cx="20097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0" name="Equation" r:id="rId15" imgW="875665" imgH="444500" progId="Equation.3">
                  <p:embed/>
                </p:oleObj>
              </mc:Choice>
              <mc:Fallback>
                <p:oleObj name="Equation" r:id="rId15" imgW="875665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913" y="795338"/>
                        <a:ext cx="200977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95" name="Text Box 1099"/>
          <p:cNvSpPr txBox="1">
            <a:spLocks noChangeArrowheads="1"/>
          </p:cNvSpPr>
          <p:nvPr/>
        </p:nvSpPr>
        <p:spPr bwMode="auto">
          <a:xfrm>
            <a:off x="6477000" y="3048000"/>
            <a:ext cx="1447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latin typeface="+mn-lt"/>
              </a:rPr>
              <a:t>增强</a:t>
            </a:r>
            <a:r>
              <a:rPr lang="zh-CN" altLang="en-US" sz="2800" b="1">
                <a:latin typeface="+mn-lt"/>
              </a:rPr>
              <a:t>；</a:t>
            </a:r>
            <a:endParaRPr lang="zh-CN" altLang="en-US" sz="2800" b="1">
              <a:latin typeface="+mn-lt"/>
            </a:endParaRPr>
          </a:p>
        </p:txBody>
      </p:sp>
      <p:sp>
        <p:nvSpPr>
          <p:cNvPr id="107596" name="Rectangle 1100"/>
          <p:cNvSpPr>
            <a:spLocks noChangeArrowheads="1"/>
          </p:cNvSpPr>
          <p:nvPr/>
        </p:nvSpPr>
        <p:spPr bwMode="auto">
          <a:xfrm>
            <a:off x="314325" y="4229100"/>
            <a:ext cx="7083425" cy="954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串联使用可以提高耐压能力。</a:t>
            </a:r>
            <a:endParaRPr lang="en-US" altLang="zh-CN" sz="2800" b="1" dirty="0">
              <a:solidFill>
                <a:srgbClr val="080808"/>
              </a:solidFill>
              <a:latin typeface="+mn-lt"/>
            </a:endParaRPr>
          </a:p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并联使用可以提高容量。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07597" name="Text Box 1101"/>
          <p:cNvSpPr txBox="1">
            <a:spLocks noChangeArrowheads="1"/>
          </p:cNvSpPr>
          <p:nvPr/>
        </p:nvSpPr>
        <p:spPr bwMode="auto">
          <a:xfrm>
            <a:off x="977900" y="5227638"/>
            <a:ext cx="7924800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lt"/>
              </a:rPr>
              <a:t>利用串、并联等效电容公式可计算复杂电容器的电容。</a:t>
            </a:r>
            <a:endParaRPr lang="zh-CN" altLang="en-US" sz="28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07598" name="Rectangle 1102"/>
          <p:cNvSpPr>
            <a:spLocks noChangeArrowheads="1"/>
          </p:cNvSpPr>
          <p:nvPr/>
        </p:nvSpPr>
        <p:spPr bwMode="auto">
          <a:xfrm>
            <a:off x="314325" y="5227638"/>
            <a:ext cx="1836738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注：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07599" name="AutoShape 1103"/>
          <p:cNvSpPr/>
          <p:nvPr/>
        </p:nvSpPr>
        <p:spPr bwMode="auto">
          <a:xfrm>
            <a:off x="571500" y="3097213"/>
            <a:ext cx="228600" cy="979487"/>
          </a:xfrm>
          <a:prstGeom prst="leftBrace">
            <a:avLst>
              <a:gd name="adj1" fmla="val 25000"/>
              <a:gd name="adj2" fmla="val 50000"/>
            </a:avLst>
          </a:prstGeom>
          <a:noFill/>
          <a:ln w="38100">
            <a:solidFill>
              <a:srgbClr val="FF0000"/>
            </a:solidFill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 b="1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07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7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7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7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7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7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7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75"/>
                                        <p:tgtEl>
                                          <p:spTgt spid="10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75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10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75"/>
                            </p:stCondLst>
                            <p:childTnLst>
                              <p:par>
                                <p:cTn id="5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0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75"/>
                                        <p:tgtEl>
                                          <p:spTgt spid="107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5" dur="500"/>
                                        <p:tgtEl>
                                          <p:spTgt spid="10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7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7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" fill="hold"/>
                                        <p:tgtEl>
                                          <p:spTgt spid="107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" fill="hold"/>
                                        <p:tgtEl>
                                          <p:spTgt spid="107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" fill="hold"/>
                                        <p:tgtEl>
                                          <p:spTgt spid="107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" fill="hold"/>
                                        <p:tgtEl>
                                          <p:spTgt spid="107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52" grpId="0" autoUpdateAnimBg="0"/>
      <p:bldP spid="107578" grpId="0" autoUpdateAnimBg="0"/>
      <p:bldP spid="107580" grpId="0" autoUpdateAnimBg="0"/>
      <p:bldP spid="107595" grpId="0" autoUpdateAnimBg="0"/>
      <p:bldP spid="107596" grpId="0" autoUpdateAnimBg="0"/>
      <p:bldP spid="107597" grpId="0" autoUpdateAnimBg="0"/>
      <p:bldP spid="107598" grpId="0" autoUpdateAnimBg="0"/>
      <p:bldP spid="10759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943100" y="522288"/>
            <a:ext cx="6953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Arial" panose="020B0604020202020204" pitchFamily="34" charset="0"/>
              </a:rPr>
              <a:t>下面图形是什么连接？如何求总电容？</a:t>
            </a:r>
            <a:endParaRPr kumimoji="0" lang="zh-CN" altLang="en-US" sz="2800">
              <a:latin typeface="Arial" panose="020B0604020202020204" pitchFamily="34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147763" y="1562100"/>
            <a:ext cx="1752600" cy="1143000"/>
            <a:chOff x="816" y="672"/>
            <a:chExt cx="1056" cy="720"/>
          </a:xfrm>
        </p:grpSpPr>
        <p:sp>
          <p:nvSpPr>
            <p:cNvPr id="34865" name="Rectangle 4" descr="蓝色面巾纸"/>
            <p:cNvSpPr>
              <a:spLocks noChangeArrowheads="1"/>
            </p:cNvSpPr>
            <p:nvPr/>
          </p:nvSpPr>
          <p:spPr bwMode="auto">
            <a:xfrm>
              <a:off x="816" y="929"/>
              <a:ext cx="352" cy="206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2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66" name="Rectangle 5" descr="画布"/>
            <p:cNvSpPr>
              <a:spLocks noChangeArrowheads="1"/>
            </p:cNvSpPr>
            <p:nvPr/>
          </p:nvSpPr>
          <p:spPr bwMode="auto">
            <a:xfrm>
              <a:off x="1168" y="929"/>
              <a:ext cx="704" cy="20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2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67" name="Line 6"/>
            <p:cNvSpPr>
              <a:spLocks noChangeShapeType="1"/>
            </p:cNvSpPr>
            <p:nvPr/>
          </p:nvSpPr>
          <p:spPr bwMode="auto">
            <a:xfrm>
              <a:off x="816" y="929"/>
              <a:ext cx="105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8" name="Line 7"/>
            <p:cNvSpPr>
              <a:spLocks noChangeShapeType="1"/>
            </p:cNvSpPr>
            <p:nvPr/>
          </p:nvSpPr>
          <p:spPr bwMode="auto">
            <a:xfrm>
              <a:off x="816" y="1135"/>
              <a:ext cx="105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9" name="Line 8"/>
            <p:cNvSpPr>
              <a:spLocks noChangeShapeType="1"/>
            </p:cNvSpPr>
            <p:nvPr/>
          </p:nvSpPr>
          <p:spPr bwMode="auto">
            <a:xfrm flipV="1">
              <a:off x="1309" y="672"/>
              <a:ext cx="0" cy="2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0" name="Line 9"/>
            <p:cNvSpPr>
              <a:spLocks noChangeShapeType="1"/>
            </p:cNvSpPr>
            <p:nvPr/>
          </p:nvSpPr>
          <p:spPr bwMode="auto">
            <a:xfrm flipV="1">
              <a:off x="1309" y="1135"/>
              <a:ext cx="0" cy="2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/>
          <p:nvPr/>
        </p:nvGrpSpPr>
        <p:grpSpPr bwMode="auto">
          <a:xfrm>
            <a:off x="3511550" y="1343025"/>
            <a:ext cx="1828800" cy="1600200"/>
            <a:chOff x="768" y="1776"/>
            <a:chExt cx="1152" cy="1008"/>
          </a:xfrm>
        </p:grpSpPr>
        <p:sp>
          <p:nvSpPr>
            <p:cNvPr id="34859" name="Rectangle 11" descr="软木塞"/>
            <p:cNvSpPr>
              <a:spLocks noChangeArrowheads="1"/>
            </p:cNvSpPr>
            <p:nvPr/>
          </p:nvSpPr>
          <p:spPr bwMode="auto">
            <a:xfrm>
              <a:off x="768" y="2064"/>
              <a:ext cx="1152" cy="24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2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60" name="Rectangle 12" descr="花岗岩"/>
            <p:cNvSpPr>
              <a:spLocks noChangeArrowheads="1"/>
            </p:cNvSpPr>
            <p:nvPr/>
          </p:nvSpPr>
          <p:spPr bwMode="auto">
            <a:xfrm>
              <a:off x="768" y="2304"/>
              <a:ext cx="1152" cy="19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chemeClr val="tx2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61" name="Line 13"/>
            <p:cNvSpPr>
              <a:spLocks noChangeShapeType="1"/>
            </p:cNvSpPr>
            <p:nvPr/>
          </p:nvSpPr>
          <p:spPr bwMode="auto">
            <a:xfrm>
              <a:off x="768" y="2064"/>
              <a:ext cx="115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2" name="Line 14"/>
            <p:cNvSpPr>
              <a:spLocks noChangeShapeType="1"/>
            </p:cNvSpPr>
            <p:nvPr/>
          </p:nvSpPr>
          <p:spPr bwMode="auto">
            <a:xfrm>
              <a:off x="768" y="2496"/>
              <a:ext cx="115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3" name="Line 15"/>
            <p:cNvSpPr>
              <a:spLocks noChangeShapeType="1"/>
            </p:cNvSpPr>
            <p:nvPr/>
          </p:nvSpPr>
          <p:spPr bwMode="auto">
            <a:xfrm>
              <a:off x="1344" y="2496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4" name="Line 16"/>
            <p:cNvSpPr>
              <a:spLocks noChangeShapeType="1"/>
            </p:cNvSpPr>
            <p:nvPr/>
          </p:nvSpPr>
          <p:spPr bwMode="auto">
            <a:xfrm>
              <a:off x="1344" y="1776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7"/>
          <p:cNvGrpSpPr/>
          <p:nvPr/>
        </p:nvGrpSpPr>
        <p:grpSpPr bwMode="auto">
          <a:xfrm>
            <a:off x="6353175" y="1327150"/>
            <a:ext cx="1828800" cy="1600200"/>
            <a:chOff x="768" y="2928"/>
            <a:chExt cx="1152" cy="1008"/>
          </a:xfrm>
        </p:grpSpPr>
        <p:sp>
          <p:nvSpPr>
            <p:cNvPr id="34854" name="Rectangle 18" descr="沙滩"/>
            <p:cNvSpPr>
              <a:spLocks noChangeArrowheads="1"/>
            </p:cNvSpPr>
            <p:nvPr/>
          </p:nvSpPr>
          <p:spPr bwMode="auto">
            <a:xfrm>
              <a:off x="768" y="3360"/>
              <a:ext cx="576" cy="144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solidFill>
                <a:schemeClr val="tx2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55" name="Line 19"/>
            <p:cNvSpPr>
              <a:spLocks noChangeShapeType="1"/>
            </p:cNvSpPr>
            <p:nvPr/>
          </p:nvSpPr>
          <p:spPr bwMode="auto">
            <a:xfrm>
              <a:off x="768" y="3216"/>
              <a:ext cx="115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6" name="Line 20"/>
            <p:cNvSpPr>
              <a:spLocks noChangeShapeType="1"/>
            </p:cNvSpPr>
            <p:nvPr/>
          </p:nvSpPr>
          <p:spPr bwMode="auto">
            <a:xfrm>
              <a:off x="768" y="3648"/>
              <a:ext cx="115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7" name="Line 21"/>
            <p:cNvSpPr>
              <a:spLocks noChangeShapeType="1"/>
            </p:cNvSpPr>
            <p:nvPr/>
          </p:nvSpPr>
          <p:spPr bwMode="auto">
            <a:xfrm>
              <a:off x="1344" y="3648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8" name="Line 22"/>
            <p:cNvSpPr>
              <a:spLocks noChangeShapeType="1"/>
            </p:cNvSpPr>
            <p:nvPr/>
          </p:nvSpPr>
          <p:spPr bwMode="auto">
            <a:xfrm>
              <a:off x="1344" y="2928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3"/>
          <p:cNvGrpSpPr/>
          <p:nvPr/>
        </p:nvGrpSpPr>
        <p:grpSpPr bwMode="auto">
          <a:xfrm>
            <a:off x="1879600" y="3644900"/>
            <a:ext cx="1981200" cy="2209800"/>
            <a:chOff x="2976" y="1680"/>
            <a:chExt cx="1248" cy="1392"/>
          </a:xfrm>
        </p:grpSpPr>
        <p:sp>
          <p:nvSpPr>
            <p:cNvPr id="34849" name="Oval 24" descr="沙滩"/>
            <p:cNvSpPr>
              <a:spLocks noChangeArrowheads="1"/>
            </p:cNvSpPr>
            <p:nvPr/>
          </p:nvSpPr>
          <p:spPr bwMode="auto">
            <a:xfrm>
              <a:off x="2976" y="1872"/>
              <a:ext cx="1200" cy="1200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38100">
              <a:solidFill>
                <a:srgbClr val="FF33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50" name="Oval 25" descr="花岗岩"/>
            <p:cNvSpPr>
              <a:spLocks noChangeArrowheads="1"/>
            </p:cNvSpPr>
            <p:nvPr/>
          </p:nvSpPr>
          <p:spPr bwMode="auto">
            <a:xfrm>
              <a:off x="3168" y="2064"/>
              <a:ext cx="816" cy="816"/>
            </a:xfrm>
            <a:prstGeom prst="ellips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chemeClr val="tx2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51" name="Oval 26"/>
            <p:cNvSpPr>
              <a:spLocks noChangeArrowheads="1"/>
            </p:cNvSpPr>
            <p:nvPr/>
          </p:nvSpPr>
          <p:spPr bwMode="auto">
            <a:xfrm>
              <a:off x="3360" y="2256"/>
              <a:ext cx="432" cy="432"/>
            </a:xfrm>
            <a:prstGeom prst="ellipse">
              <a:avLst/>
            </a:prstGeom>
            <a:gradFill rotWithShape="0">
              <a:gsLst>
                <a:gs pos="0">
                  <a:srgbClr val="FFB5A3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33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852" name="Line 27"/>
            <p:cNvSpPr>
              <a:spLocks noChangeShapeType="1"/>
            </p:cNvSpPr>
            <p:nvPr/>
          </p:nvSpPr>
          <p:spPr bwMode="auto">
            <a:xfrm flipV="1">
              <a:off x="3648" y="1680"/>
              <a:ext cx="240" cy="5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3" name="Line 28"/>
            <p:cNvSpPr>
              <a:spLocks noChangeShapeType="1"/>
            </p:cNvSpPr>
            <p:nvPr/>
          </p:nvSpPr>
          <p:spPr bwMode="auto">
            <a:xfrm flipV="1">
              <a:off x="4032" y="1872"/>
              <a:ext cx="192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0381" name="AutoShape 29" descr="斜纹布"/>
          <p:cNvSpPr>
            <a:spLocks noChangeArrowheads="1"/>
          </p:cNvSpPr>
          <p:nvPr/>
        </p:nvSpPr>
        <p:spPr bwMode="auto">
          <a:xfrm>
            <a:off x="5148263" y="4043363"/>
            <a:ext cx="1828800" cy="18288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7444" y="10800"/>
                </a:moveTo>
                <a:cubicBezTo>
                  <a:pt x="7444" y="8946"/>
                  <a:pt x="8946" y="7444"/>
                  <a:pt x="10800" y="7444"/>
                </a:cubicBezTo>
                <a:cubicBezTo>
                  <a:pt x="12653" y="7443"/>
                  <a:pt x="14155" y="8946"/>
                  <a:pt x="141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7444" y="10800"/>
                </a:lnTo>
                <a:close/>
              </a:path>
            </a:pathLst>
          </a:custGeom>
          <a:blipFill dpi="0" rotWithShape="0">
            <a:blip r:embed="rId6"/>
            <a:srcRect/>
            <a:tile tx="0" ty="0" sx="100000" sy="100000" flip="none" algn="tl"/>
          </a:blipFill>
          <a:ln w="19050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2" name="AutoShape 30" descr="编织物"/>
          <p:cNvSpPr>
            <a:spLocks noChangeArrowheads="1"/>
          </p:cNvSpPr>
          <p:nvPr/>
        </p:nvSpPr>
        <p:spPr bwMode="auto">
          <a:xfrm flipV="1">
            <a:off x="5148263" y="4024313"/>
            <a:ext cx="1828800" cy="17526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7574" y="10800"/>
                </a:moveTo>
                <a:cubicBezTo>
                  <a:pt x="7574" y="9018"/>
                  <a:pt x="9018" y="7574"/>
                  <a:pt x="10800" y="7574"/>
                </a:cubicBezTo>
                <a:cubicBezTo>
                  <a:pt x="12581" y="7573"/>
                  <a:pt x="14025" y="9018"/>
                  <a:pt x="1402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7574" y="10800"/>
                </a:lnTo>
                <a:close/>
              </a:path>
            </a:pathLst>
          </a:custGeom>
          <a:blipFill dpi="0" rotWithShape="0">
            <a:blip r:embed="rId7"/>
            <a:srcRect/>
            <a:tile tx="0" ty="0" sx="100000" sy="100000" flip="none" algn="tl"/>
          </a:blipFill>
          <a:ln w="9525">
            <a:solidFill>
              <a:srgbClr val="FFCCCC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3" name="Oval 31"/>
          <p:cNvSpPr>
            <a:spLocks noChangeArrowheads="1"/>
          </p:cNvSpPr>
          <p:nvPr/>
        </p:nvSpPr>
        <p:spPr bwMode="auto">
          <a:xfrm>
            <a:off x="5148263" y="4024313"/>
            <a:ext cx="1828800" cy="17526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0384" name="Oval 32"/>
          <p:cNvSpPr>
            <a:spLocks noChangeArrowheads="1"/>
          </p:cNvSpPr>
          <p:nvPr/>
        </p:nvSpPr>
        <p:spPr bwMode="auto">
          <a:xfrm>
            <a:off x="5681663" y="4557713"/>
            <a:ext cx="685800" cy="685800"/>
          </a:xfrm>
          <a:prstGeom prst="ellipse">
            <a:avLst/>
          </a:prstGeom>
          <a:gradFill rotWithShape="0">
            <a:gsLst>
              <a:gs pos="0">
                <a:srgbClr val="FF9E86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38100">
            <a:solidFill>
              <a:srgbClr val="FF3300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0385" name="Line 33"/>
          <p:cNvSpPr>
            <a:spLocks noChangeShapeType="1"/>
          </p:cNvSpPr>
          <p:nvPr/>
        </p:nvSpPr>
        <p:spPr bwMode="auto">
          <a:xfrm flipV="1">
            <a:off x="6215063" y="3948113"/>
            <a:ext cx="68580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86" name="Line 34"/>
          <p:cNvSpPr>
            <a:spLocks noChangeShapeType="1"/>
          </p:cNvSpPr>
          <p:nvPr/>
        </p:nvSpPr>
        <p:spPr bwMode="auto">
          <a:xfrm flipV="1">
            <a:off x="6824663" y="4176713"/>
            <a:ext cx="30480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0387" name="Object 2"/>
          <p:cNvGraphicFramePr>
            <a:graphicFrameLocks noChangeAspect="1"/>
          </p:cNvGraphicFramePr>
          <p:nvPr/>
        </p:nvGraphicFramePr>
        <p:xfrm>
          <a:off x="2205038" y="1912938"/>
          <a:ext cx="31908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0" name="Equation" r:id="rId8" imgW="317500" imgH="431165" progId="Equation.DSMT4">
                  <p:embed/>
                </p:oleObj>
              </mc:Choice>
              <mc:Fallback>
                <p:oleObj name="Equation" r:id="rId8" imgW="317500" imgH="431165" progId="Equation.DSMT4">
                  <p:embed/>
                  <p:pic>
                    <p:nvPicPr>
                      <p:cNvPr id="0" name="图片 1147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912938"/>
                        <a:ext cx="319087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88" name="Object 3"/>
          <p:cNvGraphicFramePr>
            <a:graphicFrameLocks noChangeAspect="1"/>
          </p:cNvGraphicFramePr>
          <p:nvPr/>
        </p:nvGraphicFramePr>
        <p:xfrm>
          <a:off x="4714875" y="2079625"/>
          <a:ext cx="34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1" name="Equation" r:id="rId10" imgW="342900" imgH="431800" progId="Equation.DSMT4">
                  <p:embed/>
                </p:oleObj>
              </mc:Choice>
              <mc:Fallback>
                <p:oleObj name="Equation" r:id="rId10" imgW="342900" imgH="431800" progId="Equation.DSMT4">
                  <p:embed/>
                  <p:pic>
                    <p:nvPicPr>
                      <p:cNvPr id="0" name="图片 1147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2079625"/>
                        <a:ext cx="342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89" name="Object 4"/>
          <p:cNvGraphicFramePr>
            <a:graphicFrameLocks noChangeAspect="1"/>
          </p:cNvGraphicFramePr>
          <p:nvPr/>
        </p:nvGraphicFramePr>
        <p:xfrm>
          <a:off x="4779963" y="1719263"/>
          <a:ext cx="3159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2" name="Equation" r:id="rId12" imgW="317500" imgH="431165" progId="Equation.DSMT4">
                  <p:embed/>
                </p:oleObj>
              </mc:Choice>
              <mc:Fallback>
                <p:oleObj name="Equation" r:id="rId12" imgW="317500" imgH="431165" progId="Equation.DSMT4">
                  <p:embed/>
                  <p:pic>
                    <p:nvPicPr>
                      <p:cNvPr id="0" name="图片 1147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963" y="1719263"/>
                        <a:ext cx="3159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90" name="Object 5"/>
          <p:cNvGraphicFramePr>
            <a:graphicFrameLocks noChangeAspect="1"/>
          </p:cNvGraphicFramePr>
          <p:nvPr/>
        </p:nvGraphicFramePr>
        <p:xfrm>
          <a:off x="7596188" y="1882775"/>
          <a:ext cx="3159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3" name="Equation" r:id="rId14" imgW="317500" imgH="431165" progId="Equation.DSMT4">
                  <p:embed/>
                </p:oleObj>
              </mc:Choice>
              <mc:Fallback>
                <p:oleObj name="Equation" r:id="rId14" imgW="317500" imgH="431165" progId="Equation.DSMT4">
                  <p:embed/>
                  <p:pic>
                    <p:nvPicPr>
                      <p:cNvPr id="0" name="图片 1147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1882775"/>
                        <a:ext cx="3159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91" name="Object 6"/>
          <p:cNvGraphicFramePr>
            <a:graphicFrameLocks noChangeAspect="1"/>
          </p:cNvGraphicFramePr>
          <p:nvPr/>
        </p:nvGraphicFramePr>
        <p:xfrm>
          <a:off x="2349500" y="4270375"/>
          <a:ext cx="3175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4" name="Equation" r:id="rId16" imgW="317500" imgH="431165" progId="Equation.DSMT4">
                  <p:embed/>
                </p:oleObj>
              </mc:Choice>
              <mc:Fallback>
                <p:oleObj name="Equation" r:id="rId16" imgW="317500" imgH="431165" progId="Equation.DSMT4">
                  <p:embed/>
                  <p:pic>
                    <p:nvPicPr>
                      <p:cNvPr id="0" name="图片 1147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4270375"/>
                        <a:ext cx="3175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92" name="Object 7"/>
          <p:cNvGraphicFramePr>
            <a:graphicFrameLocks noChangeAspect="1"/>
          </p:cNvGraphicFramePr>
          <p:nvPr/>
        </p:nvGraphicFramePr>
        <p:xfrm>
          <a:off x="5749925" y="4071938"/>
          <a:ext cx="31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5" name="Equation" r:id="rId18" imgW="317500" imgH="431165" progId="Equation.DSMT4">
                  <p:embed/>
                </p:oleObj>
              </mc:Choice>
              <mc:Fallback>
                <p:oleObj name="Equation" r:id="rId18" imgW="317500" imgH="431165" progId="Equation.DSMT4">
                  <p:embed/>
                  <p:pic>
                    <p:nvPicPr>
                      <p:cNvPr id="0" name="图片 1147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925" y="4071938"/>
                        <a:ext cx="317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93" name="Object 8"/>
          <p:cNvGraphicFramePr>
            <a:graphicFrameLocks noChangeAspect="1"/>
          </p:cNvGraphicFramePr>
          <p:nvPr/>
        </p:nvGraphicFramePr>
        <p:xfrm>
          <a:off x="1257300" y="1912938"/>
          <a:ext cx="3429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6" name="Equation" r:id="rId20" imgW="342900" imgH="431800" progId="Equation.DSMT4">
                  <p:embed/>
                </p:oleObj>
              </mc:Choice>
              <mc:Fallback>
                <p:oleObj name="Equation" r:id="rId20" imgW="342900" imgH="431800" progId="Equation.DSMT4">
                  <p:embed/>
                  <p:pic>
                    <p:nvPicPr>
                      <p:cNvPr id="0" name="图片 1147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1912938"/>
                        <a:ext cx="3429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94" name="Object 9"/>
          <p:cNvGraphicFramePr>
            <a:graphicFrameLocks noChangeAspect="1"/>
          </p:cNvGraphicFramePr>
          <p:nvPr/>
        </p:nvGraphicFramePr>
        <p:xfrm>
          <a:off x="6037263" y="1898650"/>
          <a:ext cx="34448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7" name="Equation" r:id="rId22" imgW="342900" imgH="431800" progId="Equation.DSMT4">
                  <p:embed/>
                </p:oleObj>
              </mc:Choice>
              <mc:Fallback>
                <p:oleObj name="Equation" r:id="rId22" imgW="342900" imgH="431800" progId="Equation.DSMT4">
                  <p:embed/>
                  <p:pic>
                    <p:nvPicPr>
                      <p:cNvPr id="0" name="图片 1147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7263" y="1898650"/>
                        <a:ext cx="344487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95" name="Object 10"/>
          <p:cNvGraphicFramePr>
            <a:graphicFrameLocks noChangeAspect="1"/>
          </p:cNvGraphicFramePr>
          <p:nvPr/>
        </p:nvGraphicFramePr>
        <p:xfrm>
          <a:off x="1870075" y="4630738"/>
          <a:ext cx="34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8" name="Equation" r:id="rId24" imgW="342900" imgH="431800" progId="Equation.DSMT4">
                  <p:embed/>
                </p:oleObj>
              </mc:Choice>
              <mc:Fallback>
                <p:oleObj name="Equation" r:id="rId24" imgW="342900" imgH="431800" progId="Equation.DSMT4">
                  <p:embed/>
                  <p:pic>
                    <p:nvPicPr>
                      <p:cNvPr id="0" name="图片 1147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75" y="4630738"/>
                        <a:ext cx="342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96" name="Object 11"/>
          <p:cNvGraphicFramePr>
            <a:graphicFrameLocks noChangeAspect="1"/>
          </p:cNvGraphicFramePr>
          <p:nvPr/>
        </p:nvGraphicFramePr>
        <p:xfrm>
          <a:off x="5407025" y="5080000"/>
          <a:ext cx="34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9" name="Equation" r:id="rId26" imgW="342900" imgH="431800" progId="Equation.DSMT4">
                  <p:embed/>
                </p:oleObj>
              </mc:Choice>
              <mc:Fallback>
                <p:oleObj name="Equation" r:id="rId26" imgW="342900" imgH="431800" progId="Equation.DSMT4">
                  <p:embed/>
                  <p:pic>
                    <p:nvPicPr>
                      <p:cNvPr id="0" name="图片 1147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025" y="5080000"/>
                        <a:ext cx="342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97" name="Object 12"/>
          <p:cNvGraphicFramePr>
            <a:graphicFrameLocks noChangeAspect="1"/>
          </p:cNvGraphicFramePr>
          <p:nvPr/>
        </p:nvGraphicFramePr>
        <p:xfrm>
          <a:off x="2087563" y="1450975"/>
          <a:ext cx="3397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0" name="Equation" r:id="rId28" imgW="419100" imgH="685800" progId="Equation.DSMT4">
                  <p:embed/>
                </p:oleObj>
              </mc:Choice>
              <mc:Fallback>
                <p:oleObj name="Equation" r:id="rId28" imgW="419100" imgH="685800" progId="Equation.DSMT4">
                  <p:embed/>
                  <p:pic>
                    <p:nvPicPr>
                      <p:cNvPr id="0" name="图片 1147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1450975"/>
                        <a:ext cx="3397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98" name="Object 13"/>
          <p:cNvGraphicFramePr>
            <a:graphicFrameLocks noChangeAspect="1"/>
          </p:cNvGraphicFramePr>
          <p:nvPr/>
        </p:nvGraphicFramePr>
        <p:xfrm>
          <a:off x="1260475" y="1450975"/>
          <a:ext cx="3683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1" name="Equation" r:id="rId30" imgW="457200" imgH="685800" progId="Equation.DSMT4">
                  <p:embed/>
                </p:oleObj>
              </mc:Choice>
              <mc:Fallback>
                <p:oleObj name="Equation" r:id="rId30" imgW="457200" imgH="685800" progId="Equation.DSMT4">
                  <p:embed/>
                  <p:pic>
                    <p:nvPicPr>
                      <p:cNvPr id="0" name="图片 1147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1450975"/>
                        <a:ext cx="3683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401" name="Text Box 49"/>
          <p:cNvSpPr txBox="1">
            <a:spLocks noChangeArrowheads="1"/>
          </p:cNvSpPr>
          <p:nvPr/>
        </p:nvSpPr>
        <p:spPr bwMode="auto">
          <a:xfrm>
            <a:off x="6499225" y="3132138"/>
            <a:ext cx="2185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Arial" panose="020B0604020202020204" pitchFamily="34" charset="0"/>
                <a:ea typeface="楷体_GB2312" pitchFamily="49" charset="-122"/>
              </a:rPr>
              <a:t>串并联</a:t>
            </a:r>
            <a:endParaRPr kumimoji="0" lang="zh-CN" altLang="en-US" sz="28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0402" name="Text Box 50"/>
          <p:cNvSpPr txBox="1">
            <a:spLocks noChangeArrowheads="1"/>
          </p:cNvSpPr>
          <p:nvPr/>
        </p:nvSpPr>
        <p:spPr bwMode="auto">
          <a:xfrm>
            <a:off x="5178425" y="593566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Arial" panose="020B0604020202020204" pitchFamily="34" charset="0"/>
                <a:ea typeface="楷体_GB2312" pitchFamily="49" charset="-122"/>
              </a:rPr>
              <a:t>并联</a:t>
            </a:r>
            <a:endParaRPr kumimoji="0" lang="zh-CN" altLang="en-US" sz="28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0403" name="Text Box 51"/>
          <p:cNvSpPr txBox="1">
            <a:spLocks noChangeArrowheads="1"/>
          </p:cNvSpPr>
          <p:nvPr/>
        </p:nvSpPr>
        <p:spPr bwMode="auto">
          <a:xfrm>
            <a:off x="1943100" y="59563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Arial" panose="020B0604020202020204" pitchFamily="34" charset="0"/>
                <a:ea typeface="楷体_GB2312" pitchFamily="49" charset="-122"/>
              </a:rPr>
              <a:t>串联</a:t>
            </a:r>
            <a:endParaRPr kumimoji="0" lang="zh-CN" altLang="en-US" sz="28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0405" name="AutoShape 53"/>
          <p:cNvSpPr>
            <a:spLocks noChangeArrowheads="1"/>
          </p:cNvSpPr>
          <p:nvPr/>
        </p:nvSpPr>
        <p:spPr bwMode="auto">
          <a:xfrm>
            <a:off x="357188" y="117475"/>
            <a:ext cx="1600200" cy="1268413"/>
          </a:xfrm>
          <a:prstGeom prst="irregularSeal1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zh-CN" sz="2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00407" name="Text Box 55"/>
          <p:cNvSpPr txBox="1">
            <a:spLocks noChangeArrowheads="1"/>
          </p:cNvSpPr>
          <p:nvPr/>
        </p:nvSpPr>
        <p:spPr bwMode="auto">
          <a:xfrm>
            <a:off x="681038" y="449263"/>
            <a:ext cx="20367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>
                <a:solidFill>
                  <a:srgbClr val="FF00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讨论</a:t>
            </a:r>
            <a:endParaRPr kumimoji="0" lang="zh-CN" altLang="en-US">
              <a:solidFill>
                <a:srgbClr val="FF0000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348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78DEDC9B-7D97-4AB0-AE6A-D2F8F0B9CE9B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574675" y="3128963"/>
            <a:ext cx="2820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电压相等</a:t>
            </a:r>
            <a:r>
              <a:rPr kumimoji="0" lang="en-US" altLang="zh-CN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0" lang="zh-CN" altLang="en-US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并联。</a:t>
            </a:r>
            <a:endParaRPr kumimoji="0" lang="zh-CN" altLang="en-US" sz="280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8" name="Text Box 30"/>
          <p:cNvSpPr txBox="1">
            <a:spLocks noChangeArrowheads="1"/>
          </p:cNvSpPr>
          <p:nvPr/>
        </p:nvSpPr>
        <p:spPr bwMode="auto">
          <a:xfrm>
            <a:off x="3338513" y="3128963"/>
            <a:ext cx="3770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电量相等</a:t>
            </a:r>
            <a:r>
              <a:rPr kumimoji="0" lang="en-US" altLang="zh-CN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0" lang="zh-CN" altLang="en-US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串联。</a:t>
            </a:r>
            <a:endParaRPr kumimoji="0" lang="zh-CN" altLang="en-US" sz="280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75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75"/>
                                        <p:tgtEl>
                                          <p:spTgt spid="100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75"/>
                                        <p:tgtEl>
                                          <p:spTgt spid="10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00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00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00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0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00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75"/>
                                        <p:tgtEl>
                                          <p:spTgt spid="10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autoUpdateAnimBg="0"/>
      <p:bldP spid="100381" grpId="0" animBg="1"/>
      <p:bldP spid="100382" grpId="0" animBg="1"/>
      <p:bldP spid="100383" grpId="0" animBg="1"/>
      <p:bldP spid="100384" grpId="0" animBg="1"/>
      <p:bldP spid="100385" grpId="0" animBg="1"/>
      <p:bldP spid="100386" grpId="0" animBg="1"/>
      <p:bldP spid="100401" grpId="0" autoUpdateAnimBg="0"/>
      <p:bldP spid="100402" grpId="0" autoUpdateAnimBg="0"/>
      <p:bldP spid="100403" grpId="0" autoUpdateAnimBg="0"/>
      <p:bldP spid="100405" grpId="0" animBg="1" autoUpdateAnimBg="0"/>
      <p:bldP spid="100407" grpId="0"/>
      <p:bldP spid="57" grpId="0" autoUpdateAnimBg="0"/>
      <p:bldP spid="5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5006F78A-C86F-4724-8ACC-229D3C15D09C}" type="slidenum">
              <a:rPr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TextBox 22"/>
          <p:cNvSpPr txBox="1">
            <a:spLocks noChangeArrowheads="1"/>
          </p:cNvSpPr>
          <p:nvPr/>
        </p:nvSpPr>
        <p:spPr bwMode="auto">
          <a:xfrm>
            <a:off x="6099175" y="0"/>
            <a:ext cx="2860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latin typeface="Arial" panose="020B0604020202020204" pitchFamily="34" charset="0"/>
              </a:rPr>
              <a:t>上节回顾</a:t>
            </a:r>
            <a:endParaRPr lang="zh-CN" altLang="en-US" sz="3600" b="1">
              <a:latin typeface="Arial" panose="020B0604020202020204" pitchFamily="34" charset="0"/>
            </a:endParaRPr>
          </a:p>
        </p:txBody>
      </p:sp>
      <p:sp>
        <p:nvSpPr>
          <p:cNvPr id="17" name="Text Box 49"/>
          <p:cNvSpPr txBox="1">
            <a:spLocks noChangeArrowheads="1"/>
          </p:cNvSpPr>
          <p:nvPr/>
        </p:nvSpPr>
        <p:spPr bwMode="auto">
          <a:xfrm>
            <a:off x="781050" y="2193471"/>
            <a:ext cx="556260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有导体存在时静电场的计算</a:t>
            </a:r>
            <a:endParaRPr kumimoji="1" lang="zh-CN" altLang="en-US" sz="2800" b="1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" name="Text Box 50"/>
          <p:cNvSpPr txBox="1">
            <a:spLocks noChangeArrowheads="1"/>
          </p:cNvSpPr>
          <p:nvPr/>
        </p:nvSpPr>
        <p:spPr bwMode="auto">
          <a:xfrm>
            <a:off x="1071336" y="2932906"/>
            <a:ext cx="7215188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电场叠加原理、高斯定理、电势概念、电荷守恒定律、导体静电平衡条件。</a:t>
            </a:r>
            <a:endParaRPr kumimoji="1" lang="zh-CN" altLang="en-US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" name="Text Box 44"/>
          <p:cNvSpPr txBox="1">
            <a:spLocks noChangeArrowheads="1"/>
          </p:cNvSpPr>
          <p:nvPr/>
        </p:nvSpPr>
        <p:spPr bwMode="auto">
          <a:xfrm>
            <a:off x="3073400" y="870744"/>
            <a:ext cx="4121150" cy="954088"/>
          </a:xfrm>
          <a:prstGeom prst="rect">
            <a:avLst/>
          </a:prstGeom>
          <a:solidFill>
            <a:srgbClr val="FFFF99"/>
          </a:solidFill>
          <a:ln w="9525">
            <a:solidFill>
              <a:srgbClr val="996633"/>
            </a:solidFill>
            <a:miter lim="800000"/>
          </a:ln>
          <a:effectLst>
            <a:prstShdw prst="shdw13" dist="53882" dir="13500000">
              <a:srgbClr val="808080"/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一个接地的空腔导体可以隔离内外静电场的影响。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" name="Text Box 49"/>
          <p:cNvSpPr txBox="1">
            <a:spLocks noChangeArrowheads="1"/>
          </p:cNvSpPr>
          <p:nvPr/>
        </p:nvSpPr>
        <p:spPr bwMode="auto">
          <a:xfrm>
            <a:off x="781050" y="1083469"/>
            <a:ext cx="556260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静电屏蔽</a:t>
            </a:r>
            <a:endParaRPr kumimoji="1" lang="zh-CN" altLang="en-US" sz="2800" b="1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828800" y="4416878"/>
            <a:ext cx="5181600" cy="585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节  静电场中的电介质</a:t>
            </a:r>
            <a:endParaRPr lang="zh-CN" alt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77157" y="5487420"/>
            <a:ext cx="3602038" cy="520700"/>
          </a:xfrm>
          <a:prstGeom prst="rect">
            <a:avLst/>
          </a:prstGeom>
          <a:solidFill>
            <a:srgbClr val="FFB9FF"/>
          </a:solidFill>
          <a:ln w="9525">
            <a:noFill/>
            <a:miter lim="800000"/>
          </a:ln>
          <a:effectLst>
            <a:outerShdw dist="107763" dir="135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一、电介质的极化</a:t>
            </a:r>
            <a:endParaRPr lang="zh-CN" altLang="en-US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4774520" y="5468370"/>
          <a:ext cx="20224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4" name="Equation" r:id="rId1" imgW="3632200" imgH="876300" progId="Equation.DSMT4">
                  <p:embed/>
                </p:oleObj>
              </mc:Choice>
              <mc:Fallback>
                <p:oleObj name="Equation" r:id="rId1" imgW="3632200" imgH="876300" progId="Equation.DSMT4">
                  <p:embed/>
                  <p:pic>
                    <p:nvPicPr>
                      <p:cNvPr id="0" name="图片 1136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4520" y="5468370"/>
                        <a:ext cx="202247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0" dur="75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utoUpdateAnimBg="0"/>
      <p:bldP spid="13" grpId="0" animBg="1" autoUpdateAnimBg="0"/>
      <p:bldP spid="15" grpId="0"/>
      <p:bldP spid="8" grpId="0"/>
      <p:bldP spid="11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6441E6B4-58EE-4399-8DCE-B4971D991148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29"/>
          <p:cNvGrpSpPr/>
          <p:nvPr/>
        </p:nvGrpSpPr>
        <p:grpSpPr bwMode="auto">
          <a:xfrm>
            <a:off x="228600" y="200025"/>
            <a:ext cx="8591550" cy="1066800"/>
            <a:chOff x="144" y="432"/>
            <a:chExt cx="5412" cy="672"/>
          </a:xfrm>
        </p:grpSpPr>
        <p:sp>
          <p:nvSpPr>
            <p:cNvPr id="119849" name="Rectangle 2"/>
            <p:cNvSpPr>
              <a:spLocks noChangeArrowheads="1"/>
            </p:cNvSpPr>
            <p:nvPr/>
          </p:nvSpPr>
          <p:spPr bwMode="auto">
            <a:xfrm>
              <a:off x="144" y="432"/>
              <a:ext cx="2016" cy="48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9850" name="Rectangle 3"/>
            <p:cNvSpPr>
              <a:spLocks noChangeArrowheads="1"/>
            </p:cNvSpPr>
            <p:nvPr/>
          </p:nvSpPr>
          <p:spPr bwMode="auto">
            <a:xfrm>
              <a:off x="144" y="1056"/>
              <a:ext cx="2016" cy="48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9851" name="Rectangle 4"/>
            <p:cNvSpPr>
              <a:spLocks noChangeArrowheads="1"/>
            </p:cNvSpPr>
            <p:nvPr/>
          </p:nvSpPr>
          <p:spPr bwMode="auto">
            <a:xfrm>
              <a:off x="3216" y="1056"/>
              <a:ext cx="2016" cy="48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9852" name="Rectangle 5"/>
            <p:cNvSpPr>
              <a:spLocks noChangeArrowheads="1"/>
            </p:cNvSpPr>
            <p:nvPr/>
          </p:nvSpPr>
          <p:spPr bwMode="auto">
            <a:xfrm>
              <a:off x="3216" y="432"/>
              <a:ext cx="2016" cy="48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9853" name="Rectangle 6"/>
            <p:cNvSpPr>
              <a:spLocks noChangeArrowheads="1"/>
            </p:cNvSpPr>
            <p:nvPr/>
          </p:nvSpPr>
          <p:spPr bwMode="auto">
            <a:xfrm>
              <a:off x="144" y="480"/>
              <a:ext cx="2016" cy="288"/>
            </a:xfrm>
            <a:prstGeom prst="rect">
              <a:avLst/>
            </a:prstGeom>
            <a:solidFill>
              <a:srgbClr val="808000">
                <a:alpha val="50195"/>
              </a:srgb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9854" name="Rectangle 7"/>
            <p:cNvSpPr>
              <a:spLocks noChangeArrowheads="1"/>
            </p:cNvSpPr>
            <p:nvPr/>
          </p:nvSpPr>
          <p:spPr bwMode="auto">
            <a:xfrm>
              <a:off x="144" y="768"/>
              <a:ext cx="2016" cy="28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9855" name="Rectangle 8"/>
            <p:cNvSpPr>
              <a:spLocks noChangeArrowheads="1"/>
            </p:cNvSpPr>
            <p:nvPr/>
          </p:nvSpPr>
          <p:spPr bwMode="auto">
            <a:xfrm>
              <a:off x="3216" y="480"/>
              <a:ext cx="1008" cy="576"/>
            </a:xfrm>
            <a:prstGeom prst="rect">
              <a:avLst/>
            </a:prstGeom>
            <a:solidFill>
              <a:srgbClr val="808000">
                <a:alpha val="50195"/>
              </a:srgb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9856" name="Rectangle 9"/>
            <p:cNvSpPr>
              <a:spLocks noChangeArrowheads="1"/>
            </p:cNvSpPr>
            <p:nvPr/>
          </p:nvSpPr>
          <p:spPr bwMode="auto">
            <a:xfrm>
              <a:off x="4224" y="480"/>
              <a:ext cx="1008" cy="576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grpSp>
          <p:nvGrpSpPr>
            <p:cNvPr id="35883" name="Group 24"/>
            <p:cNvGrpSpPr/>
            <p:nvPr/>
          </p:nvGrpSpPr>
          <p:grpSpPr bwMode="auto">
            <a:xfrm>
              <a:off x="2496" y="462"/>
              <a:ext cx="373" cy="624"/>
              <a:chOff x="2496" y="486"/>
              <a:chExt cx="373" cy="624"/>
            </a:xfrm>
          </p:grpSpPr>
          <p:sp>
            <p:nvSpPr>
              <p:cNvPr id="119858" name="Line 14"/>
              <p:cNvSpPr>
                <a:spLocks noChangeShapeType="1"/>
              </p:cNvSpPr>
              <p:nvPr/>
            </p:nvSpPr>
            <p:spPr bwMode="auto">
              <a:xfrm>
                <a:off x="2496" y="48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sp>
            <p:nvSpPr>
              <p:cNvPr id="119859" name="Line 15"/>
              <p:cNvSpPr>
                <a:spLocks noChangeShapeType="1"/>
              </p:cNvSpPr>
              <p:nvPr/>
            </p:nvSpPr>
            <p:spPr bwMode="auto">
              <a:xfrm>
                <a:off x="2496" y="1110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cxnSp>
            <p:nvCxnSpPr>
              <p:cNvPr id="35892" name="AutoShape 16"/>
              <p:cNvCxnSpPr>
                <a:cxnSpLocks noChangeShapeType="1"/>
              </p:cNvCxnSpPr>
              <p:nvPr/>
            </p:nvCxnSpPr>
            <p:spPr bwMode="auto">
              <a:xfrm>
                <a:off x="2640" y="486"/>
                <a:ext cx="0" cy="624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9861" name="Text Box 17"/>
              <p:cNvSpPr txBox="1">
                <a:spLocks noChangeArrowheads="1"/>
              </p:cNvSpPr>
              <p:nvPr/>
            </p:nvSpPr>
            <p:spPr bwMode="auto">
              <a:xfrm>
                <a:off x="2640" y="624"/>
                <a:ext cx="229" cy="3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b="1" i="1">
                    <a:latin typeface="+mn-lt"/>
                  </a:rPr>
                  <a:t>d</a:t>
                </a:r>
                <a:endParaRPr lang="en-US" altLang="zh-CN" sz="2800" b="1">
                  <a:latin typeface="+mn-lt"/>
                </a:endParaRPr>
              </a:p>
            </p:txBody>
          </p:sp>
        </p:grpSp>
        <p:graphicFrame>
          <p:nvGraphicFramePr>
            <p:cNvPr id="35884" name="Object 16"/>
            <p:cNvGraphicFramePr>
              <a:graphicFrameLocks noChangeAspect="1"/>
            </p:cNvGraphicFramePr>
            <p:nvPr/>
          </p:nvGraphicFramePr>
          <p:xfrm>
            <a:off x="2160" y="432"/>
            <a:ext cx="305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14" name="Equation" r:id="rId1" imgW="203200" imgH="215900" progId="Equation.3">
                    <p:embed/>
                  </p:oleObj>
                </mc:Choice>
                <mc:Fallback>
                  <p:oleObj name="Equation" r:id="rId1" imgW="203200" imgH="215900" progId="Equation.3">
                    <p:embed/>
                    <p:pic>
                      <p:nvPicPr>
                        <p:cNvPr id="0" name="图片 1158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432"/>
                          <a:ext cx="305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5" name="Object 17"/>
            <p:cNvGraphicFramePr>
              <a:graphicFrameLocks noChangeAspect="1"/>
            </p:cNvGraphicFramePr>
            <p:nvPr/>
          </p:nvGraphicFramePr>
          <p:xfrm>
            <a:off x="1866" y="471"/>
            <a:ext cx="231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15" name="Equation" r:id="rId3" imgW="152400" imgH="177800" progId="Equation.3">
                    <p:embed/>
                  </p:oleObj>
                </mc:Choice>
                <mc:Fallback>
                  <p:oleObj name="Equation" r:id="rId3" imgW="152400" imgH="177800" progId="Equation.3">
                    <p:embed/>
                    <p:pic>
                      <p:nvPicPr>
                        <p:cNvPr id="0" name="图片 1158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6" y="471"/>
                          <a:ext cx="231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6" name="Object 18"/>
            <p:cNvGraphicFramePr>
              <a:graphicFrameLocks noChangeAspect="1"/>
            </p:cNvGraphicFramePr>
            <p:nvPr/>
          </p:nvGraphicFramePr>
          <p:xfrm>
            <a:off x="2160" y="768"/>
            <a:ext cx="324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16" name="Equation" r:id="rId5" imgW="215900" imgH="215900" progId="Equation.3">
                    <p:embed/>
                  </p:oleObj>
                </mc:Choice>
                <mc:Fallback>
                  <p:oleObj name="Equation" r:id="rId5" imgW="215900" imgH="215900" progId="Equation.3">
                    <p:embed/>
                    <p:pic>
                      <p:nvPicPr>
                        <p:cNvPr id="0" name="图片 1158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768"/>
                          <a:ext cx="324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7" name="Object 19"/>
            <p:cNvGraphicFramePr>
              <a:graphicFrameLocks noChangeAspect="1"/>
            </p:cNvGraphicFramePr>
            <p:nvPr/>
          </p:nvGraphicFramePr>
          <p:xfrm>
            <a:off x="2928" y="624"/>
            <a:ext cx="305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17" name="Equation" r:id="rId7" imgW="203200" imgH="215900" progId="Equation.3">
                    <p:embed/>
                  </p:oleObj>
                </mc:Choice>
                <mc:Fallback>
                  <p:oleObj name="Equation" r:id="rId7" imgW="203200" imgH="215900" progId="Equation.3">
                    <p:embed/>
                    <p:pic>
                      <p:nvPicPr>
                        <p:cNvPr id="0" name="图片 1158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624"/>
                          <a:ext cx="305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8" name="Object 20"/>
            <p:cNvGraphicFramePr>
              <a:graphicFrameLocks noChangeAspect="1"/>
            </p:cNvGraphicFramePr>
            <p:nvPr/>
          </p:nvGraphicFramePr>
          <p:xfrm>
            <a:off x="5232" y="624"/>
            <a:ext cx="324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18" name="Equation" r:id="rId9" imgW="215900" imgH="215900" progId="Equation.3">
                    <p:embed/>
                  </p:oleObj>
                </mc:Choice>
                <mc:Fallback>
                  <p:oleObj name="Equation" r:id="rId9" imgW="215900" imgH="215900" progId="Equation.3">
                    <p:embed/>
                    <p:pic>
                      <p:nvPicPr>
                        <p:cNvPr id="0" name="图片 1158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624"/>
                          <a:ext cx="324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9" name="Object 21"/>
            <p:cNvGraphicFramePr>
              <a:graphicFrameLocks noChangeAspect="1"/>
            </p:cNvGraphicFramePr>
            <p:nvPr/>
          </p:nvGraphicFramePr>
          <p:xfrm>
            <a:off x="3273" y="477"/>
            <a:ext cx="231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19" name="Equation" r:id="rId10" imgW="152400" imgH="177800" progId="Equation.3">
                    <p:embed/>
                  </p:oleObj>
                </mc:Choice>
                <mc:Fallback>
                  <p:oleObj name="Equation" r:id="rId10" imgW="152400" imgH="177800" progId="Equation.3">
                    <p:embed/>
                    <p:pic>
                      <p:nvPicPr>
                        <p:cNvPr id="0" name="图片 1158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3" y="477"/>
                          <a:ext cx="231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0622" name="Text Box 30"/>
          <p:cNvSpPr txBox="1">
            <a:spLocks noChangeArrowheads="1"/>
          </p:cNvSpPr>
          <p:nvPr/>
        </p:nvSpPr>
        <p:spPr bwMode="auto">
          <a:xfrm>
            <a:off x="333375" y="1476375"/>
            <a:ext cx="3770313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+mn-lt"/>
              </a:rPr>
              <a:t>电量相等，为串联。</a:t>
            </a:r>
            <a:endParaRPr lang="zh-CN" altLang="en-US" sz="2800" b="1" dirty="0">
              <a:solidFill>
                <a:srgbClr val="FF3300"/>
              </a:solidFill>
              <a:latin typeface="+mn-lt"/>
            </a:endParaRPr>
          </a:p>
        </p:txBody>
      </p:sp>
      <p:sp>
        <p:nvSpPr>
          <p:cNvPr id="110623" name="Text Box 31"/>
          <p:cNvSpPr txBox="1">
            <a:spLocks noChangeArrowheads="1"/>
          </p:cNvSpPr>
          <p:nvPr/>
        </p:nvSpPr>
        <p:spPr bwMode="auto">
          <a:xfrm>
            <a:off x="5091113" y="1462088"/>
            <a:ext cx="37306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+mn-lt"/>
              </a:rPr>
              <a:t>电压相等，为并联。</a:t>
            </a:r>
            <a:endParaRPr lang="zh-CN" altLang="en-US" sz="2800" b="1" dirty="0">
              <a:solidFill>
                <a:srgbClr val="FF3300"/>
              </a:solidFill>
              <a:latin typeface="+mn-lt"/>
            </a:endParaRPr>
          </a:p>
        </p:txBody>
      </p:sp>
      <p:graphicFrame>
        <p:nvGraphicFramePr>
          <p:cNvPr id="110624" name="Object 2"/>
          <p:cNvGraphicFramePr>
            <a:graphicFrameLocks noChangeAspect="1"/>
          </p:cNvGraphicFramePr>
          <p:nvPr/>
        </p:nvGraphicFramePr>
        <p:xfrm>
          <a:off x="228600" y="1924050"/>
          <a:ext cx="172085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0" name="Equation" r:id="rId11" imgW="774065" imgH="431800" progId="Equation.3">
                  <p:embed/>
                </p:oleObj>
              </mc:Choice>
              <mc:Fallback>
                <p:oleObj name="Equation" r:id="rId11" imgW="774065" imgH="431800" progId="Equation.3">
                  <p:embed/>
                  <p:pic>
                    <p:nvPicPr>
                      <p:cNvPr id="0" name="图片 1158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924050"/>
                        <a:ext cx="172085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5" name="Object 3"/>
          <p:cNvGraphicFramePr>
            <a:graphicFrameLocks noChangeAspect="1"/>
          </p:cNvGraphicFramePr>
          <p:nvPr/>
        </p:nvGraphicFramePr>
        <p:xfrm>
          <a:off x="2209800" y="1924050"/>
          <a:ext cx="1804988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1" name="Equation" r:id="rId13" imgW="812165" imgH="431800" progId="Equation.3">
                  <p:embed/>
                </p:oleObj>
              </mc:Choice>
              <mc:Fallback>
                <p:oleObj name="Equation" r:id="rId13" imgW="812165" imgH="431800" progId="Equation.3">
                  <p:embed/>
                  <p:pic>
                    <p:nvPicPr>
                      <p:cNvPr id="0" name="图片 1158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24050"/>
                        <a:ext cx="1804988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6" name="Object 4"/>
          <p:cNvGraphicFramePr>
            <a:graphicFrameLocks noChangeAspect="1"/>
          </p:cNvGraphicFramePr>
          <p:nvPr/>
        </p:nvGraphicFramePr>
        <p:xfrm>
          <a:off x="1104900" y="2757488"/>
          <a:ext cx="175260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2" name="Equation" r:id="rId15" imgW="1524000" imgH="723900" progId="Equation.3">
                  <p:embed/>
                </p:oleObj>
              </mc:Choice>
              <mc:Fallback>
                <p:oleObj name="Equation" r:id="rId15" imgW="1524000" imgH="723900" progId="Equation.3">
                  <p:embed/>
                  <p:pic>
                    <p:nvPicPr>
                      <p:cNvPr id="0" name="图片 1158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2757488"/>
                        <a:ext cx="1752600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7" name="Object 5"/>
          <p:cNvGraphicFramePr>
            <a:graphicFrameLocks noChangeAspect="1"/>
          </p:cNvGraphicFramePr>
          <p:nvPr/>
        </p:nvGraphicFramePr>
        <p:xfrm>
          <a:off x="4495800" y="1924050"/>
          <a:ext cx="208756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3" name="Equation" r:id="rId17" imgW="939165" imgH="406400" progId="Equation.3">
                  <p:embed/>
                </p:oleObj>
              </mc:Choice>
              <mc:Fallback>
                <p:oleObj name="Equation" r:id="rId17" imgW="939165" imgH="406400" progId="Equation.3">
                  <p:embed/>
                  <p:pic>
                    <p:nvPicPr>
                      <p:cNvPr id="0" name="图片 1158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924050"/>
                        <a:ext cx="2087563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8" name="Object 6"/>
          <p:cNvGraphicFramePr>
            <a:graphicFrameLocks noChangeAspect="1"/>
          </p:cNvGraphicFramePr>
          <p:nvPr/>
        </p:nvGraphicFramePr>
        <p:xfrm>
          <a:off x="6781800" y="1924050"/>
          <a:ext cx="214471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4" name="Equation" r:id="rId19" imgW="964565" imgH="406400" progId="Equation.3">
                  <p:embed/>
                </p:oleObj>
              </mc:Choice>
              <mc:Fallback>
                <p:oleObj name="Equation" r:id="rId19" imgW="964565" imgH="406400" progId="Equation.3">
                  <p:embed/>
                  <p:pic>
                    <p:nvPicPr>
                      <p:cNvPr id="0" name="图片 1158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924050"/>
                        <a:ext cx="2144713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9" name="Object 7"/>
          <p:cNvGraphicFramePr>
            <a:graphicFrameLocks noChangeAspect="1"/>
          </p:cNvGraphicFramePr>
          <p:nvPr/>
        </p:nvGraphicFramePr>
        <p:xfrm>
          <a:off x="6134100" y="2838450"/>
          <a:ext cx="161766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5" name="Equation" r:id="rId21" imgW="761365" imgH="215900" progId="Equation.3">
                  <p:embed/>
                </p:oleObj>
              </mc:Choice>
              <mc:Fallback>
                <p:oleObj name="Equation" r:id="rId21" imgW="761365" imgH="215900" progId="Equation.3">
                  <p:embed/>
                  <p:pic>
                    <p:nvPicPr>
                      <p:cNvPr id="0" name="图片 1158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2838450"/>
                        <a:ext cx="1617663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8"/>
          <p:cNvGrpSpPr/>
          <p:nvPr/>
        </p:nvGrpSpPr>
        <p:grpSpPr bwMode="auto">
          <a:xfrm>
            <a:off x="117475" y="3729038"/>
            <a:ext cx="3636963" cy="1295400"/>
            <a:chOff x="50" y="1776"/>
            <a:chExt cx="2291" cy="816"/>
          </a:xfrm>
        </p:grpSpPr>
        <p:sp>
          <p:nvSpPr>
            <p:cNvPr id="119839" name="Rectangle 39"/>
            <p:cNvSpPr>
              <a:spLocks noChangeArrowheads="1"/>
            </p:cNvSpPr>
            <p:nvPr/>
          </p:nvSpPr>
          <p:spPr bwMode="auto">
            <a:xfrm>
              <a:off x="240" y="1776"/>
              <a:ext cx="172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9840" name="Rectangle 40"/>
            <p:cNvSpPr>
              <a:spLocks noChangeArrowheads="1"/>
            </p:cNvSpPr>
            <p:nvPr/>
          </p:nvSpPr>
          <p:spPr bwMode="auto">
            <a:xfrm>
              <a:off x="240" y="2496"/>
              <a:ext cx="172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9841" name="Rectangle 41"/>
            <p:cNvSpPr>
              <a:spLocks noChangeArrowheads="1"/>
            </p:cNvSpPr>
            <p:nvPr/>
          </p:nvSpPr>
          <p:spPr bwMode="auto">
            <a:xfrm>
              <a:off x="240" y="2112"/>
              <a:ext cx="1728" cy="24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9842" name="Line 42"/>
            <p:cNvSpPr>
              <a:spLocks noChangeShapeType="1"/>
            </p:cNvSpPr>
            <p:nvPr/>
          </p:nvSpPr>
          <p:spPr bwMode="auto">
            <a:xfrm>
              <a:off x="1968" y="187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9843" name="Line 43"/>
            <p:cNvSpPr>
              <a:spLocks noChangeShapeType="1"/>
            </p:cNvSpPr>
            <p:nvPr/>
          </p:nvSpPr>
          <p:spPr bwMode="auto">
            <a:xfrm>
              <a:off x="1968" y="249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cxnSp>
          <p:nvCxnSpPr>
            <p:cNvPr id="35868" name="AutoShape 44"/>
            <p:cNvCxnSpPr>
              <a:cxnSpLocks noChangeShapeType="1"/>
            </p:cNvCxnSpPr>
            <p:nvPr/>
          </p:nvCxnSpPr>
          <p:spPr bwMode="auto">
            <a:xfrm>
              <a:off x="2112" y="1872"/>
              <a:ext cx="0" cy="6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9845" name="Text Box 45"/>
            <p:cNvSpPr txBox="1">
              <a:spLocks noChangeArrowheads="1"/>
            </p:cNvSpPr>
            <p:nvPr/>
          </p:nvSpPr>
          <p:spPr bwMode="auto">
            <a:xfrm>
              <a:off x="2112" y="2010"/>
              <a:ext cx="229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latin typeface="+mn-lt"/>
                </a:rPr>
                <a:t>d</a:t>
              </a:r>
              <a:endParaRPr lang="en-US" altLang="zh-CN" sz="2800" b="1">
                <a:latin typeface="+mn-lt"/>
              </a:endParaRPr>
            </a:p>
          </p:txBody>
        </p:sp>
        <p:graphicFrame>
          <p:nvGraphicFramePr>
            <p:cNvPr id="35870" name="Object 14"/>
            <p:cNvGraphicFramePr>
              <a:graphicFrameLocks noChangeAspect="1"/>
            </p:cNvGraphicFramePr>
            <p:nvPr/>
          </p:nvGraphicFramePr>
          <p:xfrm>
            <a:off x="885" y="2064"/>
            <a:ext cx="226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26" name="Equation" r:id="rId23" imgW="165100" imgH="228600" progId="Equation.DSMT4">
                    <p:embed/>
                  </p:oleObj>
                </mc:Choice>
                <mc:Fallback>
                  <p:oleObj name="Equation" r:id="rId23" imgW="165100" imgH="228600" progId="Equation.DSMT4">
                    <p:embed/>
                    <p:pic>
                      <p:nvPicPr>
                        <p:cNvPr id="0" name="图片 1158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2064"/>
                          <a:ext cx="226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846" name="Line 47"/>
            <p:cNvSpPr>
              <a:spLocks noChangeShapeType="1"/>
            </p:cNvSpPr>
            <p:nvPr/>
          </p:nvSpPr>
          <p:spPr bwMode="auto">
            <a:xfrm>
              <a:off x="144" y="21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9847" name="Line 48"/>
            <p:cNvSpPr>
              <a:spLocks noChangeShapeType="1"/>
            </p:cNvSpPr>
            <p:nvPr/>
          </p:nvSpPr>
          <p:spPr bwMode="auto">
            <a:xfrm>
              <a:off x="144" y="23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graphicFrame>
          <p:nvGraphicFramePr>
            <p:cNvPr id="35873" name="Object 15"/>
            <p:cNvGraphicFramePr>
              <a:graphicFrameLocks noChangeAspect="1"/>
            </p:cNvGraphicFramePr>
            <p:nvPr/>
          </p:nvGraphicFramePr>
          <p:xfrm>
            <a:off x="50" y="2089"/>
            <a:ext cx="169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27" name="Equation" r:id="rId25" imgW="101600" imgH="165100" progId="Equation.DSMT4">
                    <p:embed/>
                  </p:oleObj>
                </mc:Choice>
                <mc:Fallback>
                  <p:oleObj name="Equation" r:id="rId25" imgW="101600" imgH="165100" progId="Equation.DSMT4">
                    <p:embed/>
                    <p:pic>
                      <p:nvPicPr>
                        <p:cNvPr id="0" name="图片 1158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" y="2089"/>
                          <a:ext cx="169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5874" name="AutoShape 50"/>
            <p:cNvCxnSpPr>
              <a:cxnSpLocks noChangeShapeType="1"/>
            </p:cNvCxnSpPr>
            <p:nvPr/>
          </p:nvCxnSpPr>
          <p:spPr bwMode="auto">
            <a:xfrm>
              <a:off x="192" y="2112"/>
              <a:ext cx="0" cy="2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0643" name="Text Box 51"/>
          <p:cNvSpPr txBox="1">
            <a:spLocks noChangeArrowheads="1"/>
          </p:cNvSpPr>
          <p:nvPr/>
        </p:nvSpPr>
        <p:spPr bwMode="auto">
          <a:xfrm>
            <a:off x="3648075" y="3214688"/>
            <a:ext cx="1981200" cy="523875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</a:ln>
          <a:effectLst>
            <a:outerShdw dist="74053" dir="12657825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重解例</a:t>
            </a:r>
            <a:r>
              <a:rPr lang="en-US" altLang="zh-CN" sz="2800" b="1" dirty="0">
                <a:solidFill>
                  <a:srgbClr val="080808"/>
                </a:solidFill>
                <a:latin typeface="+mn-lt"/>
              </a:rPr>
              <a:t>1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：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10644" name="Text Box 52"/>
          <p:cNvSpPr txBox="1">
            <a:spLocks noChangeArrowheads="1"/>
          </p:cNvSpPr>
          <p:nvPr/>
        </p:nvSpPr>
        <p:spPr bwMode="auto">
          <a:xfrm>
            <a:off x="3805238" y="3781425"/>
            <a:ext cx="1809750" cy="954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lt"/>
              </a:rPr>
              <a:t>为两电容器串联：</a:t>
            </a:r>
            <a:endParaRPr lang="zh-CN" altLang="en-US" sz="2800" b="1" dirty="0">
              <a:solidFill>
                <a:srgbClr val="0000FF"/>
              </a:solidFill>
              <a:latin typeface="+mn-lt"/>
            </a:endParaRPr>
          </a:p>
        </p:txBody>
      </p:sp>
      <p:graphicFrame>
        <p:nvGraphicFramePr>
          <p:cNvPr id="110645" name="Object 8"/>
          <p:cNvGraphicFramePr>
            <a:graphicFrameLocks noChangeAspect="1"/>
          </p:cNvGraphicFramePr>
          <p:nvPr/>
        </p:nvGraphicFramePr>
        <p:xfrm>
          <a:off x="5643563" y="3929063"/>
          <a:ext cx="14668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8" name="Equation" r:id="rId27" imgW="660400" imgH="406400" progId="Equation.3">
                  <p:embed/>
                </p:oleObj>
              </mc:Choice>
              <mc:Fallback>
                <p:oleObj name="Equation" r:id="rId27" imgW="660400" imgH="406400" progId="Equation.3">
                  <p:embed/>
                  <p:pic>
                    <p:nvPicPr>
                      <p:cNvPr id="0" name="图片 1158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3929063"/>
                        <a:ext cx="146685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46" name="Object 9"/>
          <p:cNvGraphicFramePr>
            <a:graphicFrameLocks noChangeAspect="1"/>
          </p:cNvGraphicFramePr>
          <p:nvPr/>
        </p:nvGraphicFramePr>
        <p:xfrm>
          <a:off x="7323138" y="3943350"/>
          <a:ext cx="16922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9" name="Equation" r:id="rId29" imgW="761365" imgH="406400" progId="Equation.3">
                  <p:embed/>
                </p:oleObj>
              </mc:Choice>
              <mc:Fallback>
                <p:oleObj name="Equation" r:id="rId29" imgW="761365" imgH="406400" progId="Equation.3">
                  <p:embed/>
                  <p:pic>
                    <p:nvPicPr>
                      <p:cNvPr id="0" name="图片 1158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3138" y="3943350"/>
                        <a:ext cx="169227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5"/>
          <p:cNvGrpSpPr/>
          <p:nvPr/>
        </p:nvGrpSpPr>
        <p:grpSpPr bwMode="auto">
          <a:xfrm>
            <a:off x="0" y="5257800"/>
            <a:ext cx="2749550" cy="1320800"/>
            <a:chOff x="228" y="2352"/>
            <a:chExt cx="1732" cy="832"/>
          </a:xfrm>
        </p:grpSpPr>
        <p:graphicFrame>
          <p:nvGraphicFramePr>
            <p:cNvPr id="35861" name="Object 13"/>
            <p:cNvGraphicFramePr>
              <a:graphicFrameLocks noChangeAspect="1"/>
            </p:cNvGraphicFramePr>
            <p:nvPr/>
          </p:nvGraphicFramePr>
          <p:xfrm>
            <a:off x="632" y="2352"/>
            <a:ext cx="1328" cy="8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30" name="公式" r:id="rId31" imgW="2108200" imgH="1320800" progId="Equation.3">
                    <p:embed/>
                  </p:oleObj>
                </mc:Choice>
                <mc:Fallback>
                  <p:oleObj name="公式" r:id="rId31" imgW="2108200" imgH="1320800" progId="Equation.3">
                    <p:embed/>
                    <p:pic>
                      <p:nvPicPr>
                        <p:cNvPr id="0" name="图片 1158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" y="2352"/>
                          <a:ext cx="1328" cy="832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38100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5862" name="Picture 57" descr="RY_145"/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" y="2472"/>
              <a:ext cx="405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10650" name="Object 10"/>
          <p:cNvGraphicFramePr>
            <a:graphicFrameLocks noChangeAspect="1"/>
          </p:cNvGraphicFramePr>
          <p:nvPr/>
        </p:nvGraphicFramePr>
        <p:xfrm>
          <a:off x="2971800" y="5410200"/>
          <a:ext cx="1150938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31" name="Equation" r:id="rId34" imgW="952500" imgH="723900" progId="Equation.3">
                  <p:embed/>
                </p:oleObj>
              </mc:Choice>
              <mc:Fallback>
                <p:oleObj name="Equation" r:id="rId34" imgW="952500" imgH="723900" progId="Equation.3">
                  <p:embed/>
                  <p:pic>
                    <p:nvPicPr>
                      <p:cNvPr id="0" name="图片 1158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410200"/>
                        <a:ext cx="1150938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51" name="Object 11"/>
          <p:cNvGraphicFramePr>
            <a:graphicFrameLocks noChangeAspect="1"/>
          </p:cNvGraphicFramePr>
          <p:nvPr/>
        </p:nvGraphicFramePr>
        <p:xfrm>
          <a:off x="4114800" y="5334000"/>
          <a:ext cx="262255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32" name="Equation" r:id="rId36" imgW="1180465" imgH="482600" progId="Equation.3">
                  <p:embed/>
                </p:oleObj>
              </mc:Choice>
              <mc:Fallback>
                <p:oleObj name="Equation" r:id="rId36" imgW="1180465" imgH="482600" progId="Equation.3">
                  <p:embed/>
                  <p:pic>
                    <p:nvPicPr>
                      <p:cNvPr id="0" name="图片 1158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334000"/>
                        <a:ext cx="2622550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52" name="Object 12"/>
          <p:cNvGraphicFramePr>
            <a:graphicFrameLocks noChangeAspect="1"/>
          </p:cNvGraphicFramePr>
          <p:nvPr/>
        </p:nvGraphicFramePr>
        <p:xfrm>
          <a:off x="6781800" y="4953000"/>
          <a:ext cx="1889125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33" name="Equation" r:id="rId38" imgW="850900" imgH="647700" progId="Equation.3">
                  <p:embed/>
                </p:oleObj>
              </mc:Choice>
              <mc:Fallback>
                <p:oleObj name="Equation" r:id="rId38" imgW="850900" imgH="647700" progId="Equation.3">
                  <p:embed/>
                  <p:pic>
                    <p:nvPicPr>
                      <p:cNvPr id="0" name="图片 1158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953000"/>
                        <a:ext cx="1889125" cy="144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0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0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0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0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0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11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0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0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0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0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0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0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0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0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0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10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22" grpId="0" autoUpdateAnimBg="0"/>
      <p:bldP spid="110623" grpId="0" autoUpdateAnimBg="0"/>
      <p:bldP spid="110643" grpId="0" animBg="1" autoUpdateAnimBg="0"/>
      <p:bldP spid="11064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515E6CF9-E70A-4C0A-84DF-3FE05A003B68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0" y="123825"/>
            <a:ext cx="9144000" cy="1800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2.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一平行板电容器，两极板间距为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d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、面积为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S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，在其间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      平行地插入一厚度为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t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，相对介电常数为</a:t>
            </a:r>
            <a:r>
              <a:rPr lang="zh-CN" altLang="en-US" sz="2800" b="1" i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</a:t>
            </a:r>
            <a:r>
              <a:rPr lang="en-US" altLang="zh-CN" sz="2800" b="1" i="1" baseline="-25000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r</a:t>
            </a:r>
            <a:r>
              <a:rPr lang="zh-CN" altLang="en-US" sz="2800" b="1" baseline="-25000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，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面积为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S</a:t>
            </a:r>
            <a:r>
              <a:rPr lang="en-US" altLang="zh-CN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/2</a:t>
            </a:r>
            <a:endParaRPr lang="en-US" altLang="zh-CN" sz="2800" b="1" dirty="0">
              <a:solidFill>
                <a:srgbClr val="080808"/>
              </a:solidFill>
              <a:latin typeface="+mn-lt"/>
              <a:sym typeface="Symbol" panose="05050102010706020507" pitchFamily="18" charset="2"/>
            </a:endParaRPr>
          </a:p>
          <a:p>
            <a:pPr eaLnBrk="1" hangingPunct="1">
              <a:defRPr/>
            </a:pPr>
            <a:r>
              <a:rPr lang="en-US" altLang="zh-CN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     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均匀介质板。设极板带电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</a:rPr>
              <a:t>Q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，忽略边缘效应。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  <a:p>
            <a:pPr eaLnBrk="1" hangingPunct="1">
              <a:defRPr/>
            </a:pPr>
            <a:r>
              <a:rPr lang="zh-CN" altLang="en-US" sz="2800" b="1" baseline="-25000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       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求</a:t>
            </a:r>
            <a:r>
              <a:rPr lang="en-US" altLang="zh-CN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(1)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 电容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C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(2)</a:t>
            </a:r>
            <a:r>
              <a:rPr lang="zh-CN" altLang="zh-CN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两极板间的电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势</a:t>
            </a:r>
            <a:r>
              <a:rPr lang="zh-CN" altLang="zh-CN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差</a:t>
            </a:r>
            <a:r>
              <a:rPr lang="en-US" altLang="zh-CN" sz="2800" b="1" i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U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  <a:sym typeface="Symbol" panose="05050102010706020507" pitchFamily="18" charset="2"/>
              </a:rPr>
              <a:t>。</a:t>
            </a:r>
            <a:r>
              <a:rPr lang="en-US" altLang="zh-CN" sz="2800" b="1" dirty="0">
                <a:solidFill>
                  <a:srgbClr val="FF3300"/>
                </a:solidFill>
                <a:latin typeface="+mn-lt"/>
                <a:sym typeface="Symbol" panose="05050102010706020507" pitchFamily="18" charset="2"/>
              </a:rPr>
              <a:t>(6-T23)</a:t>
            </a:r>
            <a:endParaRPr lang="zh-CN" altLang="en-US" sz="2800" b="1" dirty="0">
              <a:solidFill>
                <a:srgbClr val="FF3300"/>
              </a:solidFill>
              <a:latin typeface="+mn-lt"/>
              <a:sym typeface="Symbol" panose="05050102010706020507" pitchFamily="18" charset="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60325" y="2286000"/>
            <a:ext cx="3656013" cy="1295400"/>
            <a:chOff x="38" y="1344"/>
            <a:chExt cx="2303" cy="816"/>
          </a:xfrm>
        </p:grpSpPr>
        <p:sp>
          <p:nvSpPr>
            <p:cNvPr id="120855" name="Rectangle 4"/>
            <p:cNvSpPr>
              <a:spLocks noChangeArrowheads="1"/>
            </p:cNvSpPr>
            <p:nvPr/>
          </p:nvSpPr>
          <p:spPr bwMode="auto">
            <a:xfrm>
              <a:off x="240" y="1344"/>
              <a:ext cx="1728" cy="96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20856" name="Rectangle 5"/>
            <p:cNvSpPr>
              <a:spLocks noChangeArrowheads="1"/>
            </p:cNvSpPr>
            <p:nvPr/>
          </p:nvSpPr>
          <p:spPr bwMode="auto">
            <a:xfrm>
              <a:off x="240" y="2064"/>
              <a:ext cx="1728" cy="96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20857" name="Rectangle 6"/>
            <p:cNvSpPr>
              <a:spLocks noChangeArrowheads="1"/>
            </p:cNvSpPr>
            <p:nvPr/>
          </p:nvSpPr>
          <p:spPr bwMode="auto">
            <a:xfrm>
              <a:off x="240" y="1680"/>
              <a:ext cx="864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20858" name="Line 7"/>
            <p:cNvSpPr>
              <a:spLocks noChangeShapeType="1"/>
            </p:cNvSpPr>
            <p:nvPr/>
          </p:nvSpPr>
          <p:spPr bwMode="auto">
            <a:xfrm>
              <a:off x="1968" y="144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20859" name="Line 8"/>
            <p:cNvSpPr>
              <a:spLocks noChangeShapeType="1"/>
            </p:cNvSpPr>
            <p:nvPr/>
          </p:nvSpPr>
          <p:spPr bwMode="auto">
            <a:xfrm>
              <a:off x="1968" y="206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cxnSp>
          <p:nvCxnSpPr>
            <p:cNvPr id="76825" name="AutoShape 9"/>
            <p:cNvCxnSpPr>
              <a:cxnSpLocks noChangeShapeType="1"/>
            </p:cNvCxnSpPr>
            <p:nvPr/>
          </p:nvCxnSpPr>
          <p:spPr bwMode="auto">
            <a:xfrm>
              <a:off x="2112" y="1440"/>
              <a:ext cx="0" cy="6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0861" name="Text Box 10"/>
            <p:cNvSpPr txBox="1">
              <a:spLocks noChangeArrowheads="1"/>
            </p:cNvSpPr>
            <p:nvPr/>
          </p:nvSpPr>
          <p:spPr bwMode="auto">
            <a:xfrm>
              <a:off x="2112" y="1578"/>
              <a:ext cx="229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i="1">
                  <a:latin typeface="+mn-lt"/>
                </a:rPr>
                <a:t>d</a:t>
              </a:r>
              <a:endParaRPr lang="en-US" altLang="zh-CN" sz="2800" b="1">
                <a:latin typeface="+mn-lt"/>
              </a:endParaRPr>
            </a:p>
          </p:txBody>
        </p:sp>
        <p:graphicFrame>
          <p:nvGraphicFramePr>
            <p:cNvPr id="76827" name="Object 9"/>
            <p:cNvGraphicFramePr>
              <a:graphicFrameLocks noChangeAspect="1"/>
            </p:cNvGraphicFramePr>
            <p:nvPr/>
          </p:nvGraphicFramePr>
          <p:xfrm>
            <a:off x="445" y="1638"/>
            <a:ext cx="227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63" name="Equation" r:id="rId1" imgW="165100" imgH="228600" progId="Equation.DSMT4">
                    <p:embed/>
                  </p:oleObj>
                </mc:Choice>
                <mc:Fallback>
                  <p:oleObj name="Equation" r:id="rId1" imgW="16510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" y="1638"/>
                          <a:ext cx="227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862" name="Line 12"/>
            <p:cNvSpPr>
              <a:spLocks noChangeShapeType="1"/>
            </p:cNvSpPr>
            <p:nvPr/>
          </p:nvSpPr>
          <p:spPr bwMode="auto">
            <a:xfrm>
              <a:off x="144" y="168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20863" name="Line 13"/>
            <p:cNvSpPr>
              <a:spLocks noChangeShapeType="1"/>
            </p:cNvSpPr>
            <p:nvPr/>
          </p:nvSpPr>
          <p:spPr bwMode="auto">
            <a:xfrm>
              <a:off x="144" y="192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 b="1">
                <a:latin typeface="+mn-lt"/>
              </a:endParaRPr>
            </a:p>
          </p:txBody>
        </p:sp>
        <p:graphicFrame>
          <p:nvGraphicFramePr>
            <p:cNvPr id="76830" name="Object 10"/>
            <p:cNvGraphicFramePr>
              <a:graphicFrameLocks noChangeAspect="1"/>
            </p:cNvGraphicFramePr>
            <p:nvPr/>
          </p:nvGraphicFramePr>
          <p:xfrm>
            <a:off x="38" y="1680"/>
            <a:ext cx="144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64" name="Equation" r:id="rId3" imgW="101600" imgH="165100" progId="Equation.DSMT4">
                    <p:embed/>
                  </p:oleObj>
                </mc:Choice>
                <mc:Fallback>
                  <p:oleObj name="Equation" r:id="rId3" imgW="101600" imgH="1651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" y="1680"/>
                          <a:ext cx="144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6831" name="AutoShape 15"/>
            <p:cNvCxnSpPr>
              <a:cxnSpLocks noChangeShapeType="1"/>
            </p:cNvCxnSpPr>
            <p:nvPr/>
          </p:nvCxnSpPr>
          <p:spPr bwMode="auto">
            <a:xfrm>
              <a:off x="192" y="1680"/>
              <a:ext cx="0" cy="2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76832" name="Object 11"/>
            <p:cNvGraphicFramePr>
              <a:graphicFrameLocks noChangeAspect="1"/>
            </p:cNvGraphicFramePr>
            <p:nvPr/>
          </p:nvGraphicFramePr>
          <p:xfrm>
            <a:off x="576" y="1488"/>
            <a:ext cx="277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65" name="公式" r:id="rId5" imgW="508000" imgH="419100" progId="Equation.3">
                    <p:embed/>
                  </p:oleObj>
                </mc:Choice>
                <mc:Fallback>
                  <p:oleObj name="公式" r:id="rId5" imgW="508000" imgH="4191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488"/>
                          <a:ext cx="277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3795713" y="2047875"/>
            <a:ext cx="2971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解：</a:t>
            </a:r>
            <a:r>
              <a:rPr lang="zh-CN" altLang="zh-CN" sz="2800" b="1" dirty="0">
                <a:latin typeface="+mn-lt"/>
              </a:rPr>
              <a:t>（1）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83986" name="Text Box 18"/>
          <p:cNvSpPr txBox="1">
            <a:spLocks noChangeArrowheads="1"/>
          </p:cNvSpPr>
          <p:nvPr/>
        </p:nvSpPr>
        <p:spPr bwMode="auto">
          <a:xfrm>
            <a:off x="5394325" y="2016125"/>
            <a:ext cx="37496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等效两电容的并联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83987" name="Text Box 19"/>
          <p:cNvSpPr txBox="1">
            <a:spLocks noChangeArrowheads="1"/>
          </p:cNvSpPr>
          <p:nvPr/>
        </p:nvSpPr>
        <p:spPr bwMode="auto">
          <a:xfrm>
            <a:off x="4556125" y="2667000"/>
            <a:ext cx="29876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080808"/>
                </a:solidFill>
                <a:latin typeface="+mn-lt"/>
              </a:rPr>
              <a:t>左半部：</a:t>
            </a:r>
            <a:endParaRPr lang="zh-CN" altLang="en-US" sz="2800" b="1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83988" name="Object 2"/>
          <p:cNvGraphicFramePr>
            <a:graphicFrameLocks noChangeAspect="1"/>
          </p:cNvGraphicFramePr>
          <p:nvPr/>
        </p:nvGraphicFramePr>
        <p:xfrm>
          <a:off x="6057900" y="3786188"/>
          <a:ext cx="17145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66" name="公式" r:id="rId7" imgW="1714500" imgH="812800" progId="Equation.3">
                  <p:embed/>
                </p:oleObj>
              </mc:Choice>
              <mc:Fallback>
                <p:oleObj name="公式" r:id="rId7" imgW="1714500" imgH="812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3786188"/>
                        <a:ext cx="17145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9" name="Object 3"/>
          <p:cNvGraphicFramePr>
            <a:graphicFrameLocks noChangeAspect="1"/>
          </p:cNvGraphicFramePr>
          <p:nvPr/>
        </p:nvGraphicFramePr>
        <p:xfrm>
          <a:off x="5981700" y="2546350"/>
          <a:ext cx="22987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67" name="公式" r:id="rId9" imgW="2298700" imgH="1320800" progId="Equation.3">
                  <p:embed/>
                </p:oleObj>
              </mc:Choice>
              <mc:Fallback>
                <p:oleObj name="公式" r:id="rId9" imgW="2298700" imgH="1320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2546350"/>
                        <a:ext cx="22987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90" name="Text Box 22"/>
          <p:cNvSpPr txBox="1">
            <a:spLocks noChangeArrowheads="1"/>
          </p:cNvSpPr>
          <p:nvPr/>
        </p:nvSpPr>
        <p:spPr bwMode="auto">
          <a:xfrm>
            <a:off x="4572000" y="3900488"/>
            <a:ext cx="35052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080808"/>
                </a:solidFill>
                <a:latin typeface="+mn-lt"/>
              </a:rPr>
              <a:t>右半部：</a:t>
            </a:r>
            <a:endParaRPr lang="zh-CN" altLang="en-US" sz="2800" b="1">
              <a:solidFill>
                <a:srgbClr val="080808"/>
              </a:solidFill>
              <a:latin typeface="+mn-lt"/>
            </a:endParaRPr>
          </a:p>
        </p:txBody>
      </p:sp>
      <p:sp>
        <p:nvSpPr>
          <p:cNvPr id="83991" name="Text Box 23"/>
          <p:cNvSpPr txBox="1">
            <a:spLocks noChangeArrowheads="1"/>
          </p:cNvSpPr>
          <p:nvPr/>
        </p:nvSpPr>
        <p:spPr bwMode="auto">
          <a:xfrm>
            <a:off x="581025" y="5038725"/>
            <a:ext cx="46767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电容并联相加：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83992" name="Object 4"/>
          <p:cNvGraphicFramePr>
            <a:graphicFrameLocks noChangeAspect="1"/>
          </p:cNvGraphicFramePr>
          <p:nvPr/>
        </p:nvGraphicFramePr>
        <p:xfrm>
          <a:off x="3365500" y="5056188"/>
          <a:ext cx="18034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68" name="公式" r:id="rId11" imgW="1803400" imgH="431800" progId="Equation.3">
                  <p:embed/>
                </p:oleObj>
              </mc:Choice>
              <mc:Fallback>
                <p:oleObj name="公式" r:id="rId11" imgW="18034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5056188"/>
                        <a:ext cx="18034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3" name="Object 5"/>
          <p:cNvGraphicFramePr>
            <a:graphicFrameLocks noChangeAspect="1"/>
          </p:cNvGraphicFramePr>
          <p:nvPr/>
        </p:nvGraphicFramePr>
        <p:xfrm>
          <a:off x="5257800" y="4806950"/>
          <a:ext cx="3124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69" name="公式" r:id="rId13" imgW="3124200" imgH="889000" progId="Equation.3">
                  <p:embed/>
                </p:oleObj>
              </mc:Choice>
              <mc:Fallback>
                <p:oleObj name="公式" r:id="rId13" imgW="3124200" imgH="889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806950"/>
                        <a:ext cx="3124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94" name="Text Box 26"/>
          <p:cNvSpPr txBox="1">
            <a:spLocks noChangeArrowheads="1"/>
          </p:cNvSpPr>
          <p:nvPr/>
        </p:nvSpPr>
        <p:spPr bwMode="auto">
          <a:xfrm>
            <a:off x="517525" y="5972175"/>
            <a:ext cx="30638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（</a:t>
            </a:r>
            <a:r>
              <a:rPr lang="en-US" altLang="zh-CN" sz="2800" b="1" dirty="0">
                <a:solidFill>
                  <a:srgbClr val="080808"/>
                </a:solidFill>
                <a:latin typeface="+mn-lt"/>
              </a:rPr>
              <a:t>2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）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83995" name="Object 6"/>
          <p:cNvGraphicFramePr>
            <a:graphicFrameLocks noChangeAspect="1"/>
          </p:cNvGraphicFramePr>
          <p:nvPr/>
        </p:nvGraphicFramePr>
        <p:xfrm>
          <a:off x="1695450" y="5824538"/>
          <a:ext cx="11684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70" name="公式" r:id="rId15" imgW="1167765" imgH="812165" progId="Equation.3">
                  <p:embed/>
                </p:oleObj>
              </mc:Choice>
              <mc:Fallback>
                <p:oleObj name="公式" r:id="rId15" imgW="1167765" imgH="81216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5824538"/>
                        <a:ext cx="11684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6" name="Object 7"/>
          <p:cNvGraphicFramePr>
            <a:graphicFrameLocks noChangeAspect="1"/>
          </p:cNvGraphicFramePr>
          <p:nvPr/>
        </p:nvGraphicFramePr>
        <p:xfrm>
          <a:off x="2984500" y="5829300"/>
          <a:ext cx="3124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71" name="公式" r:id="rId17" imgW="3124200" imgH="901700" progId="Equation.3">
                  <p:embed/>
                </p:oleObj>
              </mc:Choice>
              <mc:Fallback>
                <p:oleObj name="公式" r:id="rId17" imgW="3124200" imgH="901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5829300"/>
                        <a:ext cx="3124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9"/>
          <p:cNvGrpSpPr/>
          <p:nvPr/>
        </p:nvGrpSpPr>
        <p:grpSpPr bwMode="auto">
          <a:xfrm>
            <a:off x="361950" y="3670300"/>
            <a:ext cx="2749550" cy="1320800"/>
            <a:chOff x="228" y="2352"/>
            <a:chExt cx="1732" cy="832"/>
          </a:xfrm>
        </p:grpSpPr>
        <p:graphicFrame>
          <p:nvGraphicFramePr>
            <p:cNvPr id="76818" name="Object 8"/>
            <p:cNvGraphicFramePr>
              <a:graphicFrameLocks noChangeAspect="1"/>
            </p:cNvGraphicFramePr>
            <p:nvPr/>
          </p:nvGraphicFramePr>
          <p:xfrm>
            <a:off x="632" y="2352"/>
            <a:ext cx="1328" cy="8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72" name="公式" r:id="rId19" imgW="2108200" imgH="1320800" progId="Equation.3">
                    <p:embed/>
                  </p:oleObj>
                </mc:Choice>
                <mc:Fallback>
                  <p:oleObj name="公式" r:id="rId19" imgW="2108200" imgH="1320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" y="2352"/>
                          <a:ext cx="1328" cy="832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38100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76819" name="Picture 31" descr="RY_145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" y="2472"/>
              <a:ext cx="405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75"/>
                                        <p:tgtEl>
                                          <p:spTgt spid="8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3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3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3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3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8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75"/>
                                        <p:tgtEl>
                                          <p:spTgt spid="8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8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75"/>
                                        <p:tgtEl>
                                          <p:spTgt spid="8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8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6" dur="500"/>
                                        <p:tgtEl>
                                          <p:spTgt spid="8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3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3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autoUpdateAnimBg="0"/>
      <p:bldP spid="83985" grpId="0" autoUpdateAnimBg="0"/>
      <p:bldP spid="83986" grpId="0" autoUpdateAnimBg="0"/>
      <p:bldP spid="83987" grpId="0" autoUpdateAnimBg="0"/>
      <p:bldP spid="83990" grpId="0" autoUpdateAnimBg="0"/>
      <p:bldP spid="83991" grpId="0" autoUpdateAnimBg="0"/>
      <p:bldP spid="8399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899058D2-B207-4C3B-AD29-02A11C9633EF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2590800" cy="519113"/>
          </a:xfrm>
          <a:prstGeom prst="rect">
            <a:avLst/>
          </a:prstGeom>
          <a:solidFill>
            <a:srgbClr val="FFB9FF"/>
          </a:solidFill>
          <a:ln>
            <a:noFill/>
          </a:ln>
          <a:effectLst>
            <a:prstShdw prst="shdw13" dist="53882" dir="13500000">
              <a:srgbClr val="80808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 b="1">
                <a:solidFill>
                  <a:srgbClr val="000000"/>
                </a:solidFill>
                <a:ea typeface="楷体_GB2312" pitchFamily="49" charset="-122"/>
              </a:rPr>
              <a:t>3. </a:t>
            </a:r>
            <a:r>
              <a:rPr kumimoji="0" lang="zh-CN" altLang="en-US" sz="2800" b="1">
                <a:solidFill>
                  <a:srgbClr val="000000"/>
                </a:solidFill>
                <a:ea typeface="楷体_GB2312" pitchFamily="49" charset="-122"/>
              </a:rPr>
              <a:t>电极化现象</a:t>
            </a:r>
            <a:endParaRPr kumimoji="0"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696786" y="5616533"/>
            <a:ext cx="3416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olidFill>
                  <a:srgbClr val="000000"/>
                </a:solidFill>
                <a:ea typeface="楷体_GB2312" pitchFamily="49" charset="-122"/>
              </a:rPr>
              <a:t>宏观效果：</a:t>
            </a:r>
            <a:endParaRPr kumimoji="0"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22887" name="Text Box 7"/>
          <p:cNvSpPr txBox="1">
            <a:spLocks noChangeArrowheads="1"/>
          </p:cNvSpPr>
          <p:nvPr/>
        </p:nvSpPr>
        <p:spPr bwMode="auto">
          <a:xfrm>
            <a:off x="2528761" y="5616533"/>
            <a:ext cx="6043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电介质的</a:t>
            </a:r>
            <a:r>
              <a:rPr kumimoji="0" lang="zh-CN" altLang="en-US" sz="2800" b="1" dirty="0">
                <a:solidFill>
                  <a:srgbClr val="FF3300"/>
                </a:solidFill>
                <a:ea typeface="黑体" panose="02010609060101010101" pitchFamily="49" charset="-122"/>
              </a:rPr>
              <a:t>表面上出现电荷</a:t>
            </a:r>
            <a:endParaRPr kumimoji="0" lang="zh-CN" altLang="en-US" sz="2800" b="1" dirty="0">
              <a:solidFill>
                <a:srgbClr val="FF3300"/>
              </a:solidFill>
              <a:ea typeface="黑体" panose="02010609060101010101" pitchFamily="49" charset="-122"/>
            </a:endParaRPr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4176859" y="6154819"/>
            <a:ext cx="4895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极化电荷、束缚电荷</a:t>
            </a:r>
            <a:endParaRPr kumimoji="0" lang="zh-CN" altLang="en-US" sz="2800" b="1" dirty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5992" y="35513"/>
            <a:ext cx="3279942" cy="16339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35" y="3708704"/>
            <a:ext cx="3705342" cy="17893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35" y="1780678"/>
            <a:ext cx="3705342" cy="17893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397" y="1785286"/>
            <a:ext cx="3695799" cy="17847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967" y="3713696"/>
            <a:ext cx="3695004" cy="1784371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6" grpId="0" autoUpdateAnimBg="0"/>
      <p:bldP spid="122887" grpId="0" autoUpdateAnimBg="0"/>
      <p:bldP spid="12288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366713" y="0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 b="1">
                <a:solidFill>
                  <a:srgbClr val="333333"/>
                </a:solidFill>
                <a:ea typeface="楷体_GB2312" pitchFamily="49" charset="-122"/>
              </a:rPr>
              <a:t>(4)</a:t>
            </a:r>
            <a:r>
              <a:rPr kumimoji="0" lang="zh-CN" altLang="en-US" sz="2800" b="1">
                <a:solidFill>
                  <a:srgbClr val="333333"/>
                </a:solidFill>
                <a:ea typeface="楷体_GB2312" pitchFamily="49" charset="-122"/>
              </a:rPr>
              <a:t>电介质的电极化与导体的区别：</a:t>
            </a:r>
            <a:endParaRPr kumimoji="0" lang="zh-CN" altLang="en-US" sz="2800" b="1">
              <a:solidFill>
                <a:srgbClr val="333333"/>
              </a:solidFill>
              <a:ea typeface="楷体_GB2312" pitchFamily="49" charset="-122"/>
            </a:endParaRPr>
          </a:p>
        </p:txBody>
      </p:sp>
      <p:sp>
        <p:nvSpPr>
          <p:cNvPr id="73731" name="Rectangle 3" descr="再生纸"/>
          <p:cNvSpPr>
            <a:spLocks noChangeArrowheads="1"/>
          </p:cNvSpPr>
          <p:nvPr/>
        </p:nvSpPr>
        <p:spPr bwMode="auto">
          <a:xfrm>
            <a:off x="2278063" y="868363"/>
            <a:ext cx="1524000" cy="4572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2278063" y="868363"/>
            <a:ext cx="1524000" cy="457200"/>
            <a:chOff x="1248" y="672"/>
            <a:chExt cx="960" cy="288"/>
          </a:xfrm>
        </p:grpSpPr>
        <p:grpSp>
          <p:nvGrpSpPr>
            <p:cNvPr id="56496" name="Group 5"/>
            <p:cNvGrpSpPr/>
            <p:nvPr/>
          </p:nvGrpSpPr>
          <p:grpSpPr bwMode="auto">
            <a:xfrm>
              <a:off x="2112" y="672"/>
              <a:ext cx="96" cy="288"/>
              <a:chOff x="2112" y="672"/>
              <a:chExt cx="96" cy="288"/>
            </a:xfrm>
          </p:grpSpPr>
          <p:grpSp>
            <p:nvGrpSpPr>
              <p:cNvPr id="56507" name="Group 6"/>
              <p:cNvGrpSpPr/>
              <p:nvPr/>
            </p:nvGrpSpPr>
            <p:grpSpPr bwMode="auto">
              <a:xfrm>
                <a:off x="2112" y="672"/>
                <a:ext cx="96" cy="96"/>
                <a:chOff x="3744" y="2832"/>
                <a:chExt cx="192" cy="192"/>
              </a:xfrm>
            </p:grpSpPr>
            <p:sp>
              <p:nvSpPr>
                <p:cNvPr id="56516" name="Oval 7"/>
                <p:cNvSpPr>
                  <a:spLocks noChangeArrowheads="1"/>
                </p:cNvSpPr>
                <p:nvPr/>
              </p:nvSpPr>
              <p:spPr bwMode="auto">
                <a:xfrm>
                  <a:off x="3744" y="2832"/>
                  <a:ext cx="192" cy="192"/>
                </a:xfrm>
                <a:prstGeom prst="ellipse">
                  <a:avLst/>
                </a:prstGeom>
                <a:solidFill>
                  <a:srgbClr val="FF0066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6517" name="Line 8"/>
                <p:cNvSpPr>
                  <a:spLocks noChangeShapeType="1"/>
                </p:cNvSpPr>
                <p:nvPr/>
              </p:nvSpPr>
              <p:spPr bwMode="auto">
                <a:xfrm>
                  <a:off x="3744" y="292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518" name="Line 9"/>
                <p:cNvSpPr>
                  <a:spLocks noChangeShapeType="1"/>
                </p:cNvSpPr>
                <p:nvPr/>
              </p:nvSpPr>
              <p:spPr bwMode="auto">
                <a:xfrm>
                  <a:off x="3840" y="2832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508" name="Group 10"/>
              <p:cNvGrpSpPr/>
              <p:nvPr/>
            </p:nvGrpSpPr>
            <p:grpSpPr bwMode="auto">
              <a:xfrm>
                <a:off x="2112" y="768"/>
                <a:ext cx="96" cy="96"/>
                <a:chOff x="3744" y="2832"/>
                <a:chExt cx="192" cy="192"/>
              </a:xfrm>
            </p:grpSpPr>
            <p:sp>
              <p:nvSpPr>
                <p:cNvPr id="56513" name="Oval 11"/>
                <p:cNvSpPr>
                  <a:spLocks noChangeArrowheads="1"/>
                </p:cNvSpPr>
                <p:nvPr/>
              </p:nvSpPr>
              <p:spPr bwMode="auto">
                <a:xfrm>
                  <a:off x="3744" y="2832"/>
                  <a:ext cx="192" cy="192"/>
                </a:xfrm>
                <a:prstGeom prst="ellipse">
                  <a:avLst/>
                </a:prstGeom>
                <a:solidFill>
                  <a:srgbClr val="FF0066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6514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292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515" name="Line 13"/>
                <p:cNvSpPr>
                  <a:spLocks noChangeShapeType="1"/>
                </p:cNvSpPr>
                <p:nvPr/>
              </p:nvSpPr>
              <p:spPr bwMode="auto">
                <a:xfrm>
                  <a:off x="3840" y="2832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509" name="Group 14"/>
              <p:cNvGrpSpPr/>
              <p:nvPr/>
            </p:nvGrpSpPr>
            <p:grpSpPr bwMode="auto">
              <a:xfrm>
                <a:off x="2112" y="864"/>
                <a:ext cx="96" cy="96"/>
                <a:chOff x="3744" y="2832"/>
                <a:chExt cx="192" cy="192"/>
              </a:xfrm>
            </p:grpSpPr>
            <p:sp>
              <p:nvSpPr>
                <p:cNvPr id="56510" name="Oval 15"/>
                <p:cNvSpPr>
                  <a:spLocks noChangeArrowheads="1"/>
                </p:cNvSpPr>
                <p:nvPr/>
              </p:nvSpPr>
              <p:spPr bwMode="auto">
                <a:xfrm>
                  <a:off x="3744" y="2832"/>
                  <a:ext cx="192" cy="192"/>
                </a:xfrm>
                <a:prstGeom prst="ellipse">
                  <a:avLst/>
                </a:prstGeom>
                <a:solidFill>
                  <a:srgbClr val="FF0066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6511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292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512" name="Line 17"/>
                <p:cNvSpPr>
                  <a:spLocks noChangeShapeType="1"/>
                </p:cNvSpPr>
                <p:nvPr/>
              </p:nvSpPr>
              <p:spPr bwMode="auto">
                <a:xfrm>
                  <a:off x="3840" y="2832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6497" name="Group 18"/>
            <p:cNvGrpSpPr/>
            <p:nvPr/>
          </p:nvGrpSpPr>
          <p:grpSpPr bwMode="auto">
            <a:xfrm>
              <a:off x="1248" y="672"/>
              <a:ext cx="96" cy="288"/>
              <a:chOff x="1248" y="672"/>
              <a:chExt cx="96" cy="288"/>
            </a:xfrm>
          </p:grpSpPr>
          <p:grpSp>
            <p:nvGrpSpPr>
              <p:cNvPr id="56498" name="Group 19"/>
              <p:cNvGrpSpPr/>
              <p:nvPr/>
            </p:nvGrpSpPr>
            <p:grpSpPr bwMode="auto">
              <a:xfrm>
                <a:off x="1248" y="864"/>
                <a:ext cx="96" cy="96"/>
                <a:chOff x="2976" y="3072"/>
                <a:chExt cx="192" cy="192"/>
              </a:xfrm>
            </p:grpSpPr>
            <p:sp>
              <p:nvSpPr>
                <p:cNvPr id="56505" name="Oval 20"/>
                <p:cNvSpPr>
                  <a:spLocks noChangeArrowheads="1"/>
                </p:cNvSpPr>
                <p:nvPr/>
              </p:nvSpPr>
              <p:spPr bwMode="auto">
                <a:xfrm>
                  <a:off x="2976" y="3072"/>
                  <a:ext cx="192" cy="192"/>
                </a:xfrm>
                <a:prstGeom prst="ellipse">
                  <a:avLst/>
                </a:prstGeom>
                <a:solidFill>
                  <a:srgbClr val="3399FF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6506" name="Line 21"/>
                <p:cNvSpPr>
                  <a:spLocks noChangeShapeType="1"/>
                </p:cNvSpPr>
                <p:nvPr/>
              </p:nvSpPr>
              <p:spPr bwMode="auto">
                <a:xfrm>
                  <a:off x="2976" y="316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499" name="Group 22"/>
              <p:cNvGrpSpPr/>
              <p:nvPr/>
            </p:nvGrpSpPr>
            <p:grpSpPr bwMode="auto">
              <a:xfrm>
                <a:off x="1248" y="768"/>
                <a:ext cx="96" cy="96"/>
                <a:chOff x="2976" y="3072"/>
                <a:chExt cx="192" cy="192"/>
              </a:xfrm>
            </p:grpSpPr>
            <p:sp>
              <p:nvSpPr>
                <p:cNvPr id="56503" name="Oval 23"/>
                <p:cNvSpPr>
                  <a:spLocks noChangeArrowheads="1"/>
                </p:cNvSpPr>
                <p:nvPr/>
              </p:nvSpPr>
              <p:spPr bwMode="auto">
                <a:xfrm>
                  <a:off x="2976" y="3072"/>
                  <a:ext cx="192" cy="192"/>
                </a:xfrm>
                <a:prstGeom prst="ellipse">
                  <a:avLst/>
                </a:prstGeom>
                <a:solidFill>
                  <a:srgbClr val="3399FF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6504" name="Line 24"/>
                <p:cNvSpPr>
                  <a:spLocks noChangeShapeType="1"/>
                </p:cNvSpPr>
                <p:nvPr/>
              </p:nvSpPr>
              <p:spPr bwMode="auto">
                <a:xfrm>
                  <a:off x="2976" y="316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500" name="Group 25"/>
              <p:cNvGrpSpPr/>
              <p:nvPr/>
            </p:nvGrpSpPr>
            <p:grpSpPr bwMode="auto">
              <a:xfrm>
                <a:off x="1248" y="672"/>
                <a:ext cx="96" cy="96"/>
                <a:chOff x="2976" y="3072"/>
                <a:chExt cx="192" cy="192"/>
              </a:xfrm>
            </p:grpSpPr>
            <p:sp>
              <p:nvSpPr>
                <p:cNvPr id="56501" name="Oval 26"/>
                <p:cNvSpPr>
                  <a:spLocks noChangeArrowheads="1"/>
                </p:cNvSpPr>
                <p:nvPr/>
              </p:nvSpPr>
              <p:spPr bwMode="auto">
                <a:xfrm>
                  <a:off x="2976" y="3072"/>
                  <a:ext cx="192" cy="192"/>
                </a:xfrm>
                <a:prstGeom prst="ellipse">
                  <a:avLst/>
                </a:prstGeom>
                <a:solidFill>
                  <a:srgbClr val="3399FF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6502" name="Line 27"/>
                <p:cNvSpPr>
                  <a:spLocks noChangeShapeType="1"/>
                </p:cNvSpPr>
                <p:nvPr/>
              </p:nvSpPr>
              <p:spPr bwMode="auto">
                <a:xfrm>
                  <a:off x="2976" y="316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73756" name="Line 28"/>
          <p:cNvSpPr>
            <a:spLocks noChangeShapeType="1"/>
          </p:cNvSpPr>
          <p:nvPr/>
        </p:nvSpPr>
        <p:spPr bwMode="auto">
          <a:xfrm>
            <a:off x="2049463" y="779463"/>
            <a:ext cx="1981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757" name="Object 2"/>
          <p:cNvGraphicFramePr>
            <a:graphicFrameLocks noChangeAspect="1"/>
          </p:cNvGraphicFramePr>
          <p:nvPr/>
        </p:nvGraphicFramePr>
        <p:xfrm>
          <a:off x="4056063" y="514350"/>
          <a:ext cx="41751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81" name="Equation" r:id="rId2" imgW="749300" imgH="901700" progId="Equation.DSMT4">
                  <p:embed/>
                </p:oleObj>
              </mc:Choice>
              <mc:Fallback>
                <p:oleObj name="Equation" r:id="rId2" imgW="749300" imgH="901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6063" y="514350"/>
                        <a:ext cx="41751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8" name="Line 30"/>
          <p:cNvSpPr>
            <a:spLocks noChangeShapeType="1"/>
          </p:cNvSpPr>
          <p:nvPr/>
        </p:nvSpPr>
        <p:spPr bwMode="auto">
          <a:xfrm flipH="1">
            <a:off x="2506663" y="1096963"/>
            <a:ext cx="990600" cy="0"/>
          </a:xfrm>
          <a:prstGeom prst="line">
            <a:avLst/>
          </a:prstGeom>
          <a:noFill/>
          <a:ln w="28575">
            <a:solidFill>
              <a:srgbClr val="00336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759" name="Object 3"/>
          <p:cNvGraphicFramePr>
            <a:graphicFrameLocks noChangeAspect="1"/>
          </p:cNvGraphicFramePr>
          <p:nvPr/>
        </p:nvGraphicFramePr>
        <p:xfrm>
          <a:off x="2963863" y="868363"/>
          <a:ext cx="341312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82" name="公式" r:id="rId4" imgW="342900" imgH="355600" progId="Equation.3">
                  <p:embed/>
                </p:oleObj>
              </mc:Choice>
              <mc:Fallback>
                <p:oleObj name="公式" r:id="rId4" imgW="342900" imgH="355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863" y="868363"/>
                        <a:ext cx="341312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60" name="Object 4"/>
          <p:cNvGraphicFramePr>
            <a:graphicFrameLocks noChangeAspect="1"/>
          </p:cNvGraphicFramePr>
          <p:nvPr/>
        </p:nvGraphicFramePr>
        <p:xfrm>
          <a:off x="3841750" y="1001713"/>
          <a:ext cx="952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83" name="Equation" r:id="rId6" imgW="951865" imgH="482600" progId="Equation.DSMT4">
                  <p:embed/>
                </p:oleObj>
              </mc:Choice>
              <mc:Fallback>
                <p:oleObj name="Equation" r:id="rId6" imgW="951865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0" y="1001713"/>
                        <a:ext cx="952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61" name="Rectangle 33"/>
          <p:cNvSpPr>
            <a:spLocks noChangeArrowheads="1"/>
          </p:cNvSpPr>
          <p:nvPr/>
        </p:nvSpPr>
        <p:spPr bwMode="auto">
          <a:xfrm>
            <a:off x="6084888" y="868363"/>
            <a:ext cx="1524000" cy="4572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11" name="Group 34"/>
          <p:cNvGrpSpPr/>
          <p:nvPr/>
        </p:nvGrpSpPr>
        <p:grpSpPr bwMode="auto">
          <a:xfrm>
            <a:off x="7456488" y="881063"/>
            <a:ext cx="152400" cy="457200"/>
            <a:chOff x="4691" y="632"/>
            <a:chExt cx="96" cy="288"/>
          </a:xfrm>
        </p:grpSpPr>
        <p:grpSp>
          <p:nvGrpSpPr>
            <p:cNvPr id="56484" name="Group 35"/>
            <p:cNvGrpSpPr/>
            <p:nvPr/>
          </p:nvGrpSpPr>
          <p:grpSpPr bwMode="auto">
            <a:xfrm>
              <a:off x="4691" y="632"/>
              <a:ext cx="96" cy="96"/>
              <a:chOff x="3744" y="2832"/>
              <a:chExt cx="192" cy="192"/>
            </a:xfrm>
          </p:grpSpPr>
          <p:sp>
            <p:nvSpPr>
              <p:cNvPr id="56493" name="Oval 36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192" cy="192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94" name="Line 37"/>
              <p:cNvSpPr>
                <a:spLocks noChangeShapeType="1"/>
              </p:cNvSpPr>
              <p:nvPr/>
            </p:nvSpPr>
            <p:spPr bwMode="auto">
              <a:xfrm>
                <a:off x="3744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95" name="Line 38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485" name="Group 39"/>
            <p:cNvGrpSpPr/>
            <p:nvPr/>
          </p:nvGrpSpPr>
          <p:grpSpPr bwMode="auto">
            <a:xfrm>
              <a:off x="4691" y="728"/>
              <a:ext cx="96" cy="96"/>
              <a:chOff x="3744" y="2832"/>
              <a:chExt cx="192" cy="192"/>
            </a:xfrm>
          </p:grpSpPr>
          <p:sp>
            <p:nvSpPr>
              <p:cNvPr id="56490" name="Oval 40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192" cy="192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91" name="Line 41"/>
              <p:cNvSpPr>
                <a:spLocks noChangeShapeType="1"/>
              </p:cNvSpPr>
              <p:nvPr/>
            </p:nvSpPr>
            <p:spPr bwMode="auto">
              <a:xfrm>
                <a:off x="3744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92" name="Line 42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486" name="Group 43"/>
            <p:cNvGrpSpPr/>
            <p:nvPr/>
          </p:nvGrpSpPr>
          <p:grpSpPr bwMode="auto">
            <a:xfrm>
              <a:off x="4691" y="824"/>
              <a:ext cx="96" cy="96"/>
              <a:chOff x="3744" y="2832"/>
              <a:chExt cx="192" cy="192"/>
            </a:xfrm>
          </p:grpSpPr>
          <p:sp>
            <p:nvSpPr>
              <p:cNvPr id="56487" name="Oval 44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192" cy="192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88" name="Line 45"/>
              <p:cNvSpPr>
                <a:spLocks noChangeShapeType="1"/>
              </p:cNvSpPr>
              <p:nvPr/>
            </p:nvSpPr>
            <p:spPr bwMode="auto">
              <a:xfrm>
                <a:off x="3744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89" name="Line 46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Group 47"/>
          <p:cNvGrpSpPr/>
          <p:nvPr/>
        </p:nvGrpSpPr>
        <p:grpSpPr bwMode="auto">
          <a:xfrm>
            <a:off x="6084888" y="881063"/>
            <a:ext cx="152400" cy="457200"/>
            <a:chOff x="3827" y="632"/>
            <a:chExt cx="96" cy="288"/>
          </a:xfrm>
        </p:grpSpPr>
        <p:grpSp>
          <p:nvGrpSpPr>
            <p:cNvPr id="56475" name="Group 48"/>
            <p:cNvGrpSpPr/>
            <p:nvPr/>
          </p:nvGrpSpPr>
          <p:grpSpPr bwMode="auto">
            <a:xfrm>
              <a:off x="3827" y="824"/>
              <a:ext cx="96" cy="96"/>
              <a:chOff x="2976" y="3072"/>
              <a:chExt cx="192" cy="192"/>
            </a:xfrm>
          </p:grpSpPr>
          <p:sp>
            <p:nvSpPr>
              <p:cNvPr id="56482" name="Oval 49"/>
              <p:cNvSpPr>
                <a:spLocks noChangeArrowheads="1"/>
              </p:cNvSpPr>
              <p:nvPr/>
            </p:nvSpPr>
            <p:spPr bwMode="auto">
              <a:xfrm>
                <a:off x="2976" y="3072"/>
                <a:ext cx="192" cy="192"/>
              </a:xfrm>
              <a:prstGeom prst="ellipse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83" name="Line 50"/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476" name="Group 51"/>
            <p:cNvGrpSpPr/>
            <p:nvPr/>
          </p:nvGrpSpPr>
          <p:grpSpPr bwMode="auto">
            <a:xfrm>
              <a:off x="3827" y="728"/>
              <a:ext cx="96" cy="96"/>
              <a:chOff x="2976" y="3072"/>
              <a:chExt cx="192" cy="192"/>
            </a:xfrm>
          </p:grpSpPr>
          <p:sp>
            <p:nvSpPr>
              <p:cNvPr id="56480" name="Oval 52"/>
              <p:cNvSpPr>
                <a:spLocks noChangeArrowheads="1"/>
              </p:cNvSpPr>
              <p:nvPr/>
            </p:nvSpPr>
            <p:spPr bwMode="auto">
              <a:xfrm>
                <a:off x="2976" y="3072"/>
                <a:ext cx="192" cy="192"/>
              </a:xfrm>
              <a:prstGeom prst="ellipse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81" name="Line 53"/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477" name="Group 54"/>
            <p:cNvGrpSpPr/>
            <p:nvPr/>
          </p:nvGrpSpPr>
          <p:grpSpPr bwMode="auto">
            <a:xfrm>
              <a:off x="3827" y="632"/>
              <a:ext cx="96" cy="96"/>
              <a:chOff x="2976" y="3072"/>
              <a:chExt cx="192" cy="192"/>
            </a:xfrm>
          </p:grpSpPr>
          <p:sp>
            <p:nvSpPr>
              <p:cNvPr id="56478" name="Oval 55"/>
              <p:cNvSpPr>
                <a:spLocks noChangeArrowheads="1"/>
              </p:cNvSpPr>
              <p:nvPr/>
            </p:nvSpPr>
            <p:spPr bwMode="auto">
              <a:xfrm>
                <a:off x="2976" y="3072"/>
                <a:ext cx="192" cy="192"/>
              </a:xfrm>
              <a:prstGeom prst="ellipse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79" name="Line 56"/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73785" name="Object 5"/>
          <p:cNvGraphicFramePr>
            <a:graphicFrameLocks noChangeAspect="1"/>
          </p:cNvGraphicFramePr>
          <p:nvPr/>
        </p:nvGraphicFramePr>
        <p:xfrm>
          <a:off x="7686675" y="1001713"/>
          <a:ext cx="952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84" name="Equation" r:id="rId8" imgW="951865" imgH="482600" progId="Equation.DSMT4">
                  <p:embed/>
                </p:oleObj>
              </mc:Choice>
              <mc:Fallback>
                <p:oleObj name="Equation" r:id="rId8" imgW="951865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6675" y="1001713"/>
                        <a:ext cx="952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86" name="Line 58"/>
          <p:cNvSpPr>
            <a:spLocks noChangeShapeType="1"/>
          </p:cNvSpPr>
          <p:nvPr/>
        </p:nvSpPr>
        <p:spPr bwMode="auto">
          <a:xfrm>
            <a:off x="6846888" y="79216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87" name="Rectangle 59"/>
          <p:cNvSpPr>
            <a:spLocks noChangeArrowheads="1"/>
          </p:cNvSpPr>
          <p:nvPr/>
        </p:nvSpPr>
        <p:spPr bwMode="auto">
          <a:xfrm>
            <a:off x="5932488" y="1636713"/>
            <a:ext cx="838200" cy="4572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73788" name="Rectangle 60"/>
          <p:cNvSpPr>
            <a:spLocks noChangeArrowheads="1"/>
          </p:cNvSpPr>
          <p:nvPr/>
        </p:nvSpPr>
        <p:spPr bwMode="auto">
          <a:xfrm>
            <a:off x="6923088" y="1636713"/>
            <a:ext cx="838200" cy="4572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19" name="Group 61"/>
          <p:cNvGrpSpPr/>
          <p:nvPr/>
        </p:nvGrpSpPr>
        <p:grpSpPr bwMode="auto">
          <a:xfrm>
            <a:off x="7151688" y="1712913"/>
            <a:ext cx="304800" cy="304800"/>
            <a:chOff x="3744" y="2832"/>
            <a:chExt cx="192" cy="192"/>
          </a:xfrm>
        </p:grpSpPr>
        <p:sp>
          <p:nvSpPr>
            <p:cNvPr id="56472" name="Oval 62"/>
            <p:cNvSpPr>
              <a:spLocks noChangeArrowheads="1"/>
            </p:cNvSpPr>
            <p:nvPr/>
          </p:nvSpPr>
          <p:spPr bwMode="auto">
            <a:xfrm>
              <a:off x="3744" y="2832"/>
              <a:ext cx="192" cy="192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6473" name="Line 63"/>
            <p:cNvSpPr>
              <a:spLocks noChangeShapeType="1"/>
            </p:cNvSpPr>
            <p:nvPr/>
          </p:nvSpPr>
          <p:spPr bwMode="auto">
            <a:xfrm>
              <a:off x="3744" y="292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74" name="Line 64"/>
            <p:cNvSpPr>
              <a:spLocks noChangeShapeType="1"/>
            </p:cNvSpPr>
            <p:nvPr/>
          </p:nvSpPr>
          <p:spPr bwMode="auto">
            <a:xfrm>
              <a:off x="3840" y="283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65"/>
          <p:cNvGrpSpPr/>
          <p:nvPr/>
        </p:nvGrpSpPr>
        <p:grpSpPr bwMode="auto">
          <a:xfrm>
            <a:off x="6161088" y="1712913"/>
            <a:ext cx="304800" cy="304800"/>
            <a:chOff x="2976" y="3072"/>
            <a:chExt cx="192" cy="192"/>
          </a:xfrm>
        </p:grpSpPr>
        <p:sp>
          <p:nvSpPr>
            <p:cNvPr id="56470" name="Oval 66"/>
            <p:cNvSpPr>
              <a:spLocks noChangeArrowheads="1"/>
            </p:cNvSpPr>
            <p:nvPr/>
          </p:nvSpPr>
          <p:spPr bwMode="auto">
            <a:xfrm>
              <a:off x="2976" y="3072"/>
              <a:ext cx="192" cy="192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6471" name="Line 67"/>
            <p:cNvSpPr>
              <a:spLocks noChangeShapeType="1"/>
            </p:cNvSpPr>
            <p:nvPr/>
          </p:nvSpPr>
          <p:spPr bwMode="auto">
            <a:xfrm>
              <a:off x="2976" y="316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68"/>
          <p:cNvGrpSpPr/>
          <p:nvPr/>
        </p:nvGrpSpPr>
        <p:grpSpPr bwMode="auto">
          <a:xfrm>
            <a:off x="2049463" y="1636713"/>
            <a:ext cx="1905000" cy="457200"/>
            <a:chOff x="1104" y="1008"/>
            <a:chExt cx="1200" cy="288"/>
          </a:xfrm>
        </p:grpSpPr>
        <p:sp>
          <p:nvSpPr>
            <p:cNvPr id="56426" name="Rectangle 69" descr="再生纸"/>
            <p:cNvSpPr>
              <a:spLocks noChangeArrowheads="1"/>
            </p:cNvSpPr>
            <p:nvPr/>
          </p:nvSpPr>
          <p:spPr bwMode="auto">
            <a:xfrm>
              <a:off x="1776" y="1008"/>
              <a:ext cx="528" cy="288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56427" name="Group 70"/>
            <p:cNvGrpSpPr/>
            <p:nvPr/>
          </p:nvGrpSpPr>
          <p:grpSpPr bwMode="auto">
            <a:xfrm>
              <a:off x="1776" y="1200"/>
              <a:ext cx="96" cy="96"/>
              <a:chOff x="2976" y="3072"/>
              <a:chExt cx="192" cy="192"/>
            </a:xfrm>
          </p:grpSpPr>
          <p:sp>
            <p:nvSpPr>
              <p:cNvPr id="56468" name="Oval 71"/>
              <p:cNvSpPr>
                <a:spLocks noChangeArrowheads="1"/>
              </p:cNvSpPr>
              <p:nvPr/>
            </p:nvSpPr>
            <p:spPr bwMode="auto">
              <a:xfrm>
                <a:off x="2976" y="3072"/>
                <a:ext cx="192" cy="192"/>
              </a:xfrm>
              <a:prstGeom prst="ellipse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69" name="Line 72"/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428" name="Group 73"/>
            <p:cNvGrpSpPr/>
            <p:nvPr/>
          </p:nvGrpSpPr>
          <p:grpSpPr bwMode="auto">
            <a:xfrm>
              <a:off x="1776" y="1104"/>
              <a:ext cx="96" cy="96"/>
              <a:chOff x="2976" y="3072"/>
              <a:chExt cx="192" cy="192"/>
            </a:xfrm>
          </p:grpSpPr>
          <p:sp>
            <p:nvSpPr>
              <p:cNvPr id="56466" name="Oval 74"/>
              <p:cNvSpPr>
                <a:spLocks noChangeArrowheads="1"/>
              </p:cNvSpPr>
              <p:nvPr/>
            </p:nvSpPr>
            <p:spPr bwMode="auto">
              <a:xfrm>
                <a:off x="2976" y="3072"/>
                <a:ext cx="192" cy="192"/>
              </a:xfrm>
              <a:prstGeom prst="ellipse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67" name="Line 75"/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429" name="Group 76"/>
            <p:cNvGrpSpPr/>
            <p:nvPr/>
          </p:nvGrpSpPr>
          <p:grpSpPr bwMode="auto">
            <a:xfrm>
              <a:off x="1776" y="1008"/>
              <a:ext cx="96" cy="96"/>
              <a:chOff x="2976" y="3072"/>
              <a:chExt cx="192" cy="192"/>
            </a:xfrm>
          </p:grpSpPr>
          <p:sp>
            <p:nvSpPr>
              <p:cNvPr id="56464" name="Oval 77"/>
              <p:cNvSpPr>
                <a:spLocks noChangeArrowheads="1"/>
              </p:cNvSpPr>
              <p:nvPr/>
            </p:nvSpPr>
            <p:spPr bwMode="auto">
              <a:xfrm>
                <a:off x="2976" y="3072"/>
                <a:ext cx="192" cy="192"/>
              </a:xfrm>
              <a:prstGeom prst="ellipse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65" name="Line 78"/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430" name="Group 79"/>
            <p:cNvGrpSpPr/>
            <p:nvPr/>
          </p:nvGrpSpPr>
          <p:grpSpPr bwMode="auto">
            <a:xfrm>
              <a:off x="2208" y="1008"/>
              <a:ext cx="96" cy="96"/>
              <a:chOff x="3744" y="2832"/>
              <a:chExt cx="192" cy="192"/>
            </a:xfrm>
          </p:grpSpPr>
          <p:sp>
            <p:nvSpPr>
              <p:cNvPr id="56461" name="Oval 80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192" cy="192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62" name="Line 81"/>
              <p:cNvSpPr>
                <a:spLocks noChangeShapeType="1"/>
              </p:cNvSpPr>
              <p:nvPr/>
            </p:nvSpPr>
            <p:spPr bwMode="auto">
              <a:xfrm>
                <a:off x="3744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63" name="Line 82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431" name="Group 83"/>
            <p:cNvGrpSpPr/>
            <p:nvPr/>
          </p:nvGrpSpPr>
          <p:grpSpPr bwMode="auto">
            <a:xfrm>
              <a:off x="2208" y="1104"/>
              <a:ext cx="96" cy="96"/>
              <a:chOff x="3744" y="2832"/>
              <a:chExt cx="192" cy="192"/>
            </a:xfrm>
          </p:grpSpPr>
          <p:sp>
            <p:nvSpPr>
              <p:cNvPr id="56458" name="Oval 84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192" cy="192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59" name="Line 85"/>
              <p:cNvSpPr>
                <a:spLocks noChangeShapeType="1"/>
              </p:cNvSpPr>
              <p:nvPr/>
            </p:nvSpPr>
            <p:spPr bwMode="auto">
              <a:xfrm>
                <a:off x="3744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60" name="Line 86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432" name="Group 87"/>
            <p:cNvGrpSpPr/>
            <p:nvPr/>
          </p:nvGrpSpPr>
          <p:grpSpPr bwMode="auto">
            <a:xfrm>
              <a:off x="2208" y="1200"/>
              <a:ext cx="96" cy="96"/>
              <a:chOff x="3744" y="2832"/>
              <a:chExt cx="192" cy="192"/>
            </a:xfrm>
          </p:grpSpPr>
          <p:sp>
            <p:nvSpPr>
              <p:cNvPr id="56455" name="Oval 88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192" cy="192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56" name="Line 89"/>
              <p:cNvSpPr>
                <a:spLocks noChangeShapeType="1"/>
              </p:cNvSpPr>
              <p:nvPr/>
            </p:nvSpPr>
            <p:spPr bwMode="auto">
              <a:xfrm>
                <a:off x="3744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57" name="Line 90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433" name="Rectangle 91" descr="再生纸"/>
            <p:cNvSpPr>
              <a:spLocks noChangeArrowheads="1"/>
            </p:cNvSpPr>
            <p:nvPr/>
          </p:nvSpPr>
          <p:spPr bwMode="auto">
            <a:xfrm>
              <a:off x="1104" y="1008"/>
              <a:ext cx="528" cy="288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56434" name="Group 92"/>
            <p:cNvGrpSpPr/>
            <p:nvPr/>
          </p:nvGrpSpPr>
          <p:grpSpPr bwMode="auto">
            <a:xfrm>
              <a:off x="1104" y="1200"/>
              <a:ext cx="96" cy="96"/>
              <a:chOff x="2976" y="3072"/>
              <a:chExt cx="192" cy="192"/>
            </a:xfrm>
          </p:grpSpPr>
          <p:sp>
            <p:nvSpPr>
              <p:cNvPr id="56453" name="Oval 93"/>
              <p:cNvSpPr>
                <a:spLocks noChangeArrowheads="1"/>
              </p:cNvSpPr>
              <p:nvPr/>
            </p:nvSpPr>
            <p:spPr bwMode="auto">
              <a:xfrm>
                <a:off x="2976" y="3072"/>
                <a:ext cx="192" cy="192"/>
              </a:xfrm>
              <a:prstGeom prst="ellipse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54" name="Line 94"/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435" name="Group 95"/>
            <p:cNvGrpSpPr/>
            <p:nvPr/>
          </p:nvGrpSpPr>
          <p:grpSpPr bwMode="auto">
            <a:xfrm>
              <a:off x="1104" y="1104"/>
              <a:ext cx="96" cy="96"/>
              <a:chOff x="2976" y="3072"/>
              <a:chExt cx="192" cy="192"/>
            </a:xfrm>
          </p:grpSpPr>
          <p:sp>
            <p:nvSpPr>
              <p:cNvPr id="56451" name="Oval 96"/>
              <p:cNvSpPr>
                <a:spLocks noChangeArrowheads="1"/>
              </p:cNvSpPr>
              <p:nvPr/>
            </p:nvSpPr>
            <p:spPr bwMode="auto">
              <a:xfrm>
                <a:off x="2976" y="3072"/>
                <a:ext cx="192" cy="192"/>
              </a:xfrm>
              <a:prstGeom prst="ellipse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52" name="Line 97"/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436" name="Group 98"/>
            <p:cNvGrpSpPr/>
            <p:nvPr/>
          </p:nvGrpSpPr>
          <p:grpSpPr bwMode="auto">
            <a:xfrm>
              <a:off x="1104" y="1008"/>
              <a:ext cx="96" cy="96"/>
              <a:chOff x="2976" y="3072"/>
              <a:chExt cx="192" cy="192"/>
            </a:xfrm>
          </p:grpSpPr>
          <p:sp>
            <p:nvSpPr>
              <p:cNvPr id="56449" name="Oval 99"/>
              <p:cNvSpPr>
                <a:spLocks noChangeArrowheads="1"/>
              </p:cNvSpPr>
              <p:nvPr/>
            </p:nvSpPr>
            <p:spPr bwMode="auto">
              <a:xfrm>
                <a:off x="2976" y="3072"/>
                <a:ext cx="192" cy="192"/>
              </a:xfrm>
              <a:prstGeom prst="ellipse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50" name="Line 100"/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437" name="Group 101"/>
            <p:cNvGrpSpPr/>
            <p:nvPr/>
          </p:nvGrpSpPr>
          <p:grpSpPr bwMode="auto">
            <a:xfrm>
              <a:off x="1536" y="1008"/>
              <a:ext cx="96" cy="96"/>
              <a:chOff x="3744" y="2832"/>
              <a:chExt cx="192" cy="192"/>
            </a:xfrm>
          </p:grpSpPr>
          <p:sp>
            <p:nvSpPr>
              <p:cNvPr id="56446" name="Oval 102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192" cy="192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47" name="Line 103"/>
              <p:cNvSpPr>
                <a:spLocks noChangeShapeType="1"/>
              </p:cNvSpPr>
              <p:nvPr/>
            </p:nvSpPr>
            <p:spPr bwMode="auto">
              <a:xfrm>
                <a:off x="3744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48" name="Line 104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438" name="Group 105"/>
            <p:cNvGrpSpPr/>
            <p:nvPr/>
          </p:nvGrpSpPr>
          <p:grpSpPr bwMode="auto">
            <a:xfrm>
              <a:off x="1536" y="1104"/>
              <a:ext cx="96" cy="96"/>
              <a:chOff x="3744" y="2832"/>
              <a:chExt cx="192" cy="192"/>
            </a:xfrm>
          </p:grpSpPr>
          <p:sp>
            <p:nvSpPr>
              <p:cNvPr id="56443" name="Oval 106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192" cy="192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44" name="Line 107"/>
              <p:cNvSpPr>
                <a:spLocks noChangeShapeType="1"/>
              </p:cNvSpPr>
              <p:nvPr/>
            </p:nvSpPr>
            <p:spPr bwMode="auto">
              <a:xfrm>
                <a:off x="3744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45" name="Line 108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439" name="Group 109"/>
            <p:cNvGrpSpPr/>
            <p:nvPr/>
          </p:nvGrpSpPr>
          <p:grpSpPr bwMode="auto">
            <a:xfrm>
              <a:off x="1536" y="1200"/>
              <a:ext cx="96" cy="96"/>
              <a:chOff x="3744" y="2832"/>
              <a:chExt cx="192" cy="192"/>
            </a:xfrm>
          </p:grpSpPr>
          <p:sp>
            <p:nvSpPr>
              <p:cNvPr id="56440" name="Oval 110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192" cy="192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441" name="Line 111"/>
              <p:cNvSpPr>
                <a:spLocks noChangeShapeType="1"/>
              </p:cNvSpPr>
              <p:nvPr/>
            </p:nvSpPr>
            <p:spPr bwMode="auto">
              <a:xfrm>
                <a:off x="3744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42" name="Line 112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3841" name="Text Box 113"/>
          <p:cNvSpPr txBox="1">
            <a:spLocks noChangeArrowheads="1"/>
          </p:cNvSpPr>
          <p:nvPr/>
        </p:nvSpPr>
        <p:spPr bwMode="auto">
          <a:xfrm>
            <a:off x="814388" y="792163"/>
            <a:ext cx="1920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latin typeface="Arial" panose="020B0604020202020204" pitchFamily="34" charset="0"/>
              </a:rPr>
              <a:t>电介质</a:t>
            </a:r>
            <a:endParaRPr kumimoji="0" lang="zh-CN" altLang="en-US" sz="2800" b="1">
              <a:latin typeface="Arial" panose="020B0604020202020204" pitchFamily="34" charset="0"/>
            </a:endParaRPr>
          </a:p>
        </p:txBody>
      </p:sp>
      <p:sp>
        <p:nvSpPr>
          <p:cNvPr id="73842" name="Text Box 114"/>
          <p:cNvSpPr txBox="1">
            <a:spLocks noChangeArrowheads="1"/>
          </p:cNvSpPr>
          <p:nvPr/>
        </p:nvSpPr>
        <p:spPr bwMode="auto">
          <a:xfrm>
            <a:off x="4886325" y="760413"/>
            <a:ext cx="1603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latin typeface="Arial" panose="020B0604020202020204" pitchFamily="34" charset="0"/>
              </a:rPr>
              <a:t>导体</a:t>
            </a:r>
            <a:endParaRPr kumimoji="0" lang="zh-CN" altLang="en-US" sz="2800" b="1">
              <a:latin typeface="Arial" panose="020B0604020202020204" pitchFamily="34" charset="0"/>
            </a:endParaRPr>
          </a:p>
        </p:txBody>
      </p:sp>
      <p:grpSp>
        <p:nvGrpSpPr>
          <p:cNvPr id="102402" name="Group 116"/>
          <p:cNvGrpSpPr/>
          <p:nvPr/>
        </p:nvGrpSpPr>
        <p:grpSpPr bwMode="auto">
          <a:xfrm>
            <a:off x="458788" y="3240088"/>
            <a:ext cx="6629400" cy="519112"/>
            <a:chOff x="480" y="2025"/>
            <a:chExt cx="4176" cy="327"/>
          </a:xfrm>
        </p:grpSpPr>
        <p:sp>
          <p:nvSpPr>
            <p:cNvPr id="56424" name="Text Box 117"/>
            <p:cNvSpPr txBox="1">
              <a:spLocks noChangeArrowheads="1"/>
            </p:cNvSpPr>
            <p:nvPr/>
          </p:nvSpPr>
          <p:spPr bwMode="auto">
            <a:xfrm>
              <a:off x="480" y="2025"/>
              <a:ext cx="41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 b="1">
                  <a:latin typeface="楷体_GB2312" pitchFamily="49" charset="-122"/>
                  <a:ea typeface="楷体_GB2312" pitchFamily="49" charset="-122"/>
                </a:rPr>
                <a:t>束缚电荷产生场   影响原来的场</a:t>
              </a:r>
              <a:endParaRPr kumimoji="0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56425" name="Object 19"/>
            <p:cNvGraphicFramePr>
              <a:graphicFrameLocks noChangeAspect="1"/>
            </p:cNvGraphicFramePr>
            <p:nvPr/>
          </p:nvGraphicFramePr>
          <p:xfrm>
            <a:off x="2152" y="2037"/>
            <a:ext cx="329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85" name="Equation" r:id="rId10" imgW="723900" imgH="647700" progId="Equation.DSMT4">
                    <p:embed/>
                  </p:oleObj>
                </mc:Choice>
                <mc:Fallback>
                  <p:oleObj name="Equation" r:id="rId10" imgW="723900" imgH="6477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2" y="2037"/>
                          <a:ext cx="329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403" name="Group 119"/>
          <p:cNvGrpSpPr/>
          <p:nvPr/>
        </p:nvGrpSpPr>
        <p:grpSpPr bwMode="auto">
          <a:xfrm>
            <a:off x="1063625" y="3892550"/>
            <a:ext cx="2800350" cy="1454150"/>
            <a:chOff x="816" y="2392"/>
            <a:chExt cx="2059" cy="1112"/>
          </a:xfrm>
        </p:grpSpPr>
        <p:grpSp>
          <p:nvGrpSpPr>
            <p:cNvPr id="56402" name="Group 120"/>
            <p:cNvGrpSpPr/>
            <p:nvPr/>
          </p:nvGrpSpPr>
          <p:grpSpPr bwMode="auto">
            <a:xfrm>
              <a:off x="1200" y="2651"/>
              <a:ext cx="979" cy="579"/>
              <a:chOff x="1776" y="3408"/>
              <a:chExt cx="979" cy="579"/>
            </a:xfrm>
          </p:grpSpPr>
          <p:sp>
            <p:nvSpPr>
              <p:cNvPr id="56417" name="Oval 121"/>
              <p:cNvSpPr>
                <a:spLocks noChangeArrowheads="1"/>
              </p:cNvSpPr>
              <p:nvPr/>
            </p:nvSpPr>
            <p:spPr bwMode="auto">
              <a:xfrm>
                <a:off x="1776" y="3408"/>
                <a:ext cx="897" cy="57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56418" name="Object 16"/>
              <p:cNvGraphicFramePr>
                <a:graphicFrameLocks noChangeAspect="1"/>
              </p:cNvGraphicFramePr>
              <p:nvPr/>
            </p:nvGraphicFramePr>
            <p:xfrm>
              <a:off x="2429" y="3739"/>
              <a:ext cx="244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686" name="公式" r:id="rId12" imgW="139700" imgH="139700" progId="Equation.3">
                      <p:embed/>
                    </p:oleObj>
                  </mc:Choice>
                  <mc:Fallback>
                    <p:oleObj name="公式" r:id="rId12" imgW="139700" imgH="13970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29" y="3739"/>
                            <a:ext cx="244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419" name="Object 17"/>
              <p:cNvGraphicFramePr>
                <a:graphicFrameLocks noChangeAspect="1"/>
              </p:cNvGraphicFramePr>
              <p:nvPr/>
            </p:nvGraphicFramePr>
            <p:xfrm>
              <a:off x="2510" y="3573"/>
              <a:ext cx="245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687" name="公式" r:id="rId14" imgW="139700" imgH="139700" progId="Equation.3">
                      <p:embed/>
                    </p:oleObj>
                  </mc:Choice>
                  <mc:Fallback>
                    <p:oleObj name="公式" r:id="rId14" imgW="139700" imgH="13970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10" y="3573"/>
                            <a:ext cx="245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420" name="Object 18"/>
              <p:cNvGraphicFramePr>
                <a:graphicFrameLocks noChangeAspect="1"/>
              </p:cNvGraphicFramePr>
              <p:nvPr/>
            </p:nvGraphicFramePr>
            <p:xfrm>
              <a:off x="2429" y="3408"/>
              <a:ext cx="244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688" name="公式" r:id="rId15" imgW="139700" imgH="139700" progId="Equation.3">
                      <p:embed/>
                    </p:oleObj>
                  </mc:Choice>
                  <mc:Fallback>
                    <p:oleObj name="公式" r:id="rId15" imgW="139700" imgH="1397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29" y="3408"/>
                            <a:ext cx="244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421" name="Line 125"/>
              <p:cNvSpPr>
                <a:spLocks noChangeShapeType="1"/>
              </p:cNvSpPr>
              <p:nvPr/>
            </p:nvSpPr>
            <p:spPr bwMode="auto">
              <a:xfrm>
                <a:off x="1858" y="3573"/>
                <a:ext cx="1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22" name="Line 126"/>
              <p:cNvSpPr>
                <a:spLocks noChangeShapeType="1"/>
              </p:cNvSpPr>
              <p:nvPr/>
            </p:nvSpPr>
            <p:spPr bwMode="auto">
              <a:xfrm>
                <a:off x="1776" y="3739"/>
                <a:ext cx="1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23" name="Line 127"/>
              <p:cNvSpPr>
                <a:spLocks noChangeShapeType="1"/>
              </p:cNvSpPr>
              <p:nvPr/>
            </p:nvSpPr>
            <p:spPr bwMode="auto">
              <a:xfrm>
                <a:off x="1858" y="3904"/>
                <a:ext cx="1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403" name="Line 128"/>
            <p:cNvSpPr>
              <a:spLocks noChangeShapeType="1"/>
            </p:cNvSpPr>
            <p:nvPr/>
          </p:nvSpPr>
          <p:spPr bwMode="auto">
            <a:xfrm>
              <a:off x="912" y="2976"/>
              <a:ext cx="327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04" name="Line 129"/>
            <p:cNvSpPr>
              <a:spLocks noChangeShapeType="1"/>
            </p:cNvSpPr>
            <p:nvPr/>
          </p:nvSpPr>
          <p:spPr bwMode="auto">
            <a:xfrm>
              <a:off x="2137" y="2976"/>
              <a:ext cx="325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05" name="Arc 130"/>
            <p:cNvSpPr/>
            <p:nvPr/>
          </p:nvSpPr>
          <p:spPr bwMode="auto">
            <a:xfrm>
              <a:off x="1158" y="2400"/>
              <a:ext cx="1002" cy="387"/>
            </a:xfrm>
            <a:custGeom>
              <a:avLst/>
              <a:gdLst>
                <a:gd name="T0" fmla="*/ 0 w 43200"/>
                <a:gd name="T1" fmla="*/ 0 h 37217"/>
                <a:gd name="T2" fmla="*/ 0 w 43200"/>
                <a:gd name="T3" fmla="*/ 0 h 37217"/>
                <a:gd name="T4" fmla="*/ 0 w 43200"/>
                <a:gd name="T5" fmla="*/ 0 h 37217"/>
                <a:gd name="T6" fmla="*/ 0 60000 65536"/>
                <a:gd name="T7" fmla="*/ 0 60000 65536"/>
                <a:gd name="T8" fmla="*/ 0 60000 65536"/>
                <a:gd name="T9" fmla="*/ 0 w 43200"/>
                <a:gd name="T10" fmla="*/ 0 h 37217"/>
                <a:gd name="T11" fmla="*/ 43200 w 43200"/>
                <a:gd name="T12" fmla="*/ 37217 h 372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7217" fill="none" extrusionOk="0">
                  <a:moveTo>
                    <a:pt x="6296" y="36842"/>
                  </a:moveTo>
                  <a:cubicBezTo>
                    <a:pt x="2263" y="32794"/>
                    <a:pt x="0" y="2731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7499"/>
                    <a:pt x="40787" y="33141"/>
                    <a:pt x="36522" y="37217"/>
                  </a:cubicBezTo>
                </a:path>
                <a:path w="43200" h="37217" stroke="0" extrusionOk="0">
                  <a:moveTo>
                    <a:pt x="6296" y="36842"/>
                  </a:moveTo>
                  <a:cubicBezTo>
                    <a:pt x="2263" y="32794"/>
                    <a:pt x="0" y="2731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7499"/>
                    <a:pt x="40787" y="33141"/>
                    <a:pt x="36522" y="37217"/>
                  </a:cubicBezTo>
                  <a:lnTo>
                    <a:pt x="21600" y="21600"/>
                  </a:lnTo>
                  <a:lnTo>
                    <a:pt x="6296" y="36842"/>
                  </a:lnTo>
                  <a:close/>
                </a:path>
              </a:pathLst>
            </a:custGeom>
            <a:noFill/>
            <a:ln w="28575">
              <a:solidFill>
                <a:srgbClr val="000099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06" name="Arc 131"/>
            <p:cNvSpPr/>
            <p:nvPr/>
          </p:nvSpPr>
          <p:spPr bwMode="auto">
            <a:xfrm flipV="1">
              <a:off x="1158" y="3141"/>
              <a:ext cx="1002" cy="363"/>
            </a:xfrm>
            <a:custGeom>
              <a:avLst/>
              <a:gdLst>
                <a:gd name="T0" fmla="*/ 0 w 43200"/>
                <a:gd name="T1" fmla="*/ 0 h 37217"/>
                <a:gd name="T2" fmla="*/ 0 w 43200"/>
                <a:gd name="T3" fmla="*/ 0 h 37217"/>
                <a:gd name="T4" fmla="*/ 0 w 43200"/>
                <a:gd name="T5" fmla="*/ 0 h 37217"/>
                <a:gd name="T6" fmla="*/ 0 60000 65536"/>
                <a:gd name="T7" fmla="*/ 0 60000 65536"/>
                <a:gd name="T8" fmla="*/ 0 60000 65536"/>
                <a:gd name="T9" fmla="*/ 0 w 43200"/>
                <a:gd name="T10" fmla="*/ 0 h 37217"/>
                <a:gd name="T11" fmla="*/ 43200 w 43200"/>
                <a:gd name="T12" fmla="*/ 37217 h 372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7217" fill="none" extrusionOk="0">
                  <a:moveTo>
                    <a:pt x="6296" y="36842"/>
                  </a:moveTo>
                  <a:cubicBezTo>
                    <a:pt x="2263" y="32794"/>
                    <a:pt x="0" y="2731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7499"/>
                    <a:pt x="40787" y="33141"/>
                    <a:pt x="36522" y="37217"/>
                  </a:cubicBezTo>
                </a:path>
                <a:path w="43200" h="37217" stroke="0" extrusionOk="0">
                  <a:moveTo>
                    <a:pt x="6296" y="36842"/>
                  </a:moveTo>
                  <a:cubicBezTo>
                    <a:pt x="2263" y="32794"/>
                    <a:pt x="0" y="2731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7499"/>
                    <a:pt x="40787" y="33141"/>
                    <a:pt x="36522" y="37217"/>
                  </a:cubicBezTo>
                  <a:lnTo>
                    <a:pt x="21600" y="21600"/>
                  </a:lnTo>
                  <a:lnTo>
                    <a:pt x="6296" y="36842"/>
                  </a:lnTo>
                  <a:close/>
                </a:path>
              </a:pathLst>
            </a:custGeom>
            <a:noFill/>
            <a:ln w="28575">
              <a:solidFill>
                <a:srgbClr val="000099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07" name="Line 132"/>
            <p:cNvSpPr>
              <a:spLocks noChangeShapeType="1"/>
            </p:cNvSpPr>
            <p:nvPr/>
          </p:nvSpPr>
          <p:spPr bwMode="auto">
            <a:xfrm flipH="1">
              <a:off x="1484" y="2811"/>
              <a:ext cx="408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6408" name="Object 14"/>
            <p:cNvGraphicFramePr>
              <a:graphicFrameLocks noChangeAspect="1"/>
            </p:cNvGraphicFramePr>
            <p:nvPr/>
          </p:nvGraphicFramePr>
          <p:xfrm>
            <a:off x="1614" y="2795"/>
            <a:ext cx="27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89" name="Equation" r:id="rId16" imgW="723900" imgH="774700" progId="Equation.3">
                    <p:embed/>
                  </p:oleObj>
                </mc:Choice>
                <mc:Fallback>
                  <p:oleObj name="Equation" r:id="rId16" imgW="723900" imgH="7747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4" y="2795"/>
                          <a:ext cx="27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409" name="Line 134"/>
            <p:cNvSpPr>
              <a:spLocks noChangeShapeType="1"/>
            </p:cNvSpPr>
            <p:nvPr/>
          </p:nvSpPr>
          <p:spPr bwMode="auto">
            <a:xfrm flipH="1">
              <a:off x="1484" y="3141"/>
              <a:ext cx="408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6410" name="Group 135"/>
            <p:cNvGrpSpPr/>
            <p:nvPr/>
          </p:nvGrpSpPr>
          <p:grpSpPr bwMode="auto">
            <a:xfrm>
              <a:off x="816" y="2507"/>
              <a:ext cx="1776" cy="864"/>
              <a:chOff x="432" y="2098"/>
              <a:chExt cx="2202" cy="1156"/>
            </a:xfrm>
          </p:grpSpPr>
          <p:sp>
            <p:nvSpPr>
              <p:cNvPr id="56412" name="Line 136"/>
              <p:cNvSpPr>
                <a:spLocks noChangeShapeType="1"/>
              </p:cNvSpPr>
              <p:nvPr/>
            </p:nvSpPr>
            <p:spPr bwMode="auto">
              <a:xfrm>
                <a:off x="432" y="2688"/>
                <a:ext cx="220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3" name="Line 137"/>
              <p:cNvSpPr>
                <a:spLocks noChangeShapeType="1"/>
              </p:cNvSpPr>
              <p:nvPr/>
            </p:nvSpPr>
            <p:spPr bwMode="auto">
              <a:xfrm>
                <a:off x="432" y="3254"/>
                <a:ext cx="220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4" name="Line 138"/>
              <p:cNvSpPr>
                <a:spLocks noChangeShapeType="1"/>
              </p:cNvSpPr>
              <p:nvPr/>
            </p:nvSpPr>
            <p:spPr bwMode="auto">
              <a:xfrm>
                <a:off x="432" y="2976"/>
                <a:ext cx="220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5" name="Line 139"/>
              <p:cNvSpPr>
                <a:spLocks noChangeShapeType="1"/>
              </p:cNvSpPr>
              <p:nvPr/>
            </p:nvSpPr>
            <p:spPr bwMode="auto">
              <a:xfrm>
                <a:off x="432" y="2400"/>
                <a:ext cx="220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6" name="Line 140"/>
              <p:cNvSpPr>
                <a:spLocks noChangeShapeType="1"/>
              </p:cNvSpPr>
              <p:nvPr/>
            </p:nvSpPr>
            <p:spPr bwMode="auto">
              <a:xfrm>
                <a:off x="432" y="2098"/>
                <a:ext cx="220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56411" name="Object 15"/>
            <p:cNvGraphicFramePr>
              <a:graphicFrameLocks noChangeAspect="1"/>
            </p:cNvGraphicFramePr>
            <p:nvPr/>
          </p:nvGraphicFramePr>
          <p:xfrm>
            <a:off x="2592" y="2392"/>
            <a:ext cx="283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90" name="Equation" r:id="rId18" imgW="749300" imgH="901700" progId="Equation.DSMT4">
                    <p:embed/>
                  </p:oleObj>
                </mc:Choice>
                <mc:Fallback>
                  <p:oleObj name="Equation" r:id="rId18" imgW="749300" imgH="9017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392"/>
                          <a:ext cx="283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3870" name="Object 6"/>
          <p:cNvGraphicFramePr>
            <a:graphicFrameLocks noChangeAspect="1"/>
          </p:cNvGraphicFramePr>
          <p:nvPr/>
        </p:nvGraphicFramePr>
        <p:xfrm>
          <a:off x="3949700" y="4500563"/>
          <a:ext cx="17145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91" name="Equation" r:id="rId20" imgW="3340100" imgH="901700" progId="Equation.DSMT4">
                  <p:embed/>
                </p:oleObj>
              </mc:Choice>
              <mc:Fallback>
                <p:oleObj name="Equation" r:id="rId20" imgW="3340100" imgH="901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4500563"/>
                        <a:ext cx="17145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06" name="Group 143"/>
          <p:cNvGrpSpPr/>
          <p:nvPr/>
        </p:nvGrpSpPr>
        <p:grpSpPr bwMode="auto">
          <a:xfrm>
            <a:off x="5943600" y="3667125"/>
            <a:ext cx="2736850" cy="1557338"/>
            <a:chOff x="3390" y="2114"/>
            <a:chExt cx="2138" cy="1246"/>
          </a:xfrm>
        </p:grpSpPr>
        <p:sp>
          <p:nvSpPr>
            <p:cNvPr id="56383" name="Line 144"/>
            <p:cNvSpPr>
              <a:spLocks noChangeShapeType="1"/>
            </p:cNvSpPr>
            <p:nvPr/>
          </p:nvSpPr>
          <p:spPr bwMode="auto">
            <a:xfrm>
              <a:off x="4620" y="2803"/>
              <a:ext cx="60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84" name="Line 145"/>
            <p:cNvSpPr>
              <a:spLocks noChangeShapeType="1"/>
            </p:cNvSpPr>
            <p:nvPr/>
          </p:nvSpPr>
          <p:spPr bwMode="auto">
            <a:xfrm>
              <a:off x="3427" y="2751"/>
              <a:ext cx="55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85" name="Arc 146"/>
            <p:cNvSpPr/>
            <p:nvPr/>
          </p:nvSpPr>
          <p:spPr bwMode="auto">
            <a:xfrm>
              <a:off x="4550" y="2477"/>
              <a:ext cx="607" cy="307"/>
            </a:xfrm>
            <a:custGeom>
              <a:avLst/>
              <a:gdLst>
                <a:gd name="T0" fmla="*/ 0 w 19812"/>
                <a:gd name="T1" fmla="*/ 0 h 21599"/>
                <a:gd name="T2" fmla="*/ 0 w 19812"/>
                <a:gd name="T3" fmla="*/ 0 h 21599"/>
                <a:gd name="T4" fmla="*/ 0 w 19812"/>
                <a:gd name="T5" fmla="*/ 0 h 21599"/>
                <a:gd name="T6" fmla="*/ 0 60000 65536"/>
                <a:gd name="T7" fmla="*/ 0 60000 65536"/>
                <a:gd name="T8" fmla="*/ 0 60000 65536"/>
                <a:gd name="T9" fmla="*/ 0 w 19812"/>
                <a:gd name="T10" fmla="*/ 0 h 21599"/>
                <a:gd name="T11" fmla="*/ 19812 w 19812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812" h="21599" fill="none" extrusionOk="0">
                  <a:moveTo>
                    <a:pt x="0" y="12994"/>
                  </a:moveTo>
                  <a:cubicBezTo>
                    <a:pt x="3394" y="5178"/>
                    <a:pt x="11066" y="88"/>
                    <a:pt x="19587" y="0"/>
                  </a:cubicBezTo>
                </a:path>
                <a:path w="19812" h="21599" stroke="0" extrusionOk="0">
                  <a:moveTo>
                    <a:pt x="0" y="12994"/>
                  </a:moveTo>
                  <a:cubicBezTo>
                    <a:pt x="3394" y="5178"/>
                    <a:pt x="11066" y="88"/>
                    <a:pt x="19587" y="0"/>
                  </a:cubicBezTo>
                  <a:lnTo>
                    <a:pt x="19812" y="21599"/>
                  </a:lnTo>
                  <a:lnTo>
                    <a:pt x="0" y="12994"/>
                  </a:lnTo>
                  <a:close/>
                </a:path>
              </a:pathLst>
            </a:cu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86" name="Arc 147"/>
            <p:cNvSpPr/>
            <p:nvPr/>
          </p:nvSpPr>
          <p:spPr bwMode="auto">
            <a:xfrm flipV="1">
              <a:off x="4550" y="2784"/>
              <a:ext cx="641" cy="306"/>
            </a:xfrm>
            <a:custGeom>
              <a:avLst/>
              <a:gdLst>
                <a:gd name="T0" fmla="*/ 0 w 20850"/>
                <a:gd name="T1" fmla="*/ 0 h 21599"/>
                <a:gd name="T2" fmla="*/ 0 w 20850"/>
                <a:gd name="T3" fmla="*/ 0 h 21599"/>
                <a:gd name="T4" fmla="*/ 0 w 20850"/>
                <a:gd name="T5" fmla="*/ 0 h 21599"/>
                <a:gd name="T6" fmla="*/ 0 60000 65536"/>
                <a:gd name="T7" fmla="*/ 0 60000 65536"/>
                <a:gd name="T8" fmla="*/ 0 60000 65536"/>
                <a:gd name="T9" fmla="*/ 0 w 20850"/>
                <a:gd name="T10" fmla="*/ 0 h 21599"/>
                <a:gd name="T11" fmla="*/ 20850 w 2085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850" h="21599" fill="none" extrusionOk="0">
                  <a:moveTo>
                    <a:pt x="-1" y="15957"/>
                  </a:moveTo>
                  <a:cubicBezTo>
                    <a:pt x="2525" y="6620"/>
                    <a:pt x="10952" y="100"/>
                    <a:pt x="20625" y="0"/>
                  </a:cubicBezTo>
                </a:path>
                <a:path w="20850" h="21599" stroke="0" extrusionOk="0">
                  <a:moveTo>
                    <a:pt x="-1" y="15957"/>
                  </a:moveTo>
                  <a:cubicBezTo>
                    <a:pt x="2525" y="6620"/>
                    <a:pt x="10952" y="100"/>
                    <a:pt x="20625" y="0"/>
                  </a:cubicBezTo>
                  <a:lnTo>
                    <a:pt x="20850" y="21599"/>
                  </a:lnTo>
                  <a:lnTo>
                    <a:pt x="-1" y="15957"/>
                  </a:lnTo>
                  <a:close/>
                </a:path>
              </a:pathLst>
            </a:cu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87" name="Arc 148"/>
            <p:cNvSpPr/>
            <p:nvPr/>
          </p:nvSpPr>
          <p:spPr bwMode="auto">
            <a:xfrm flipH="1" flipV="1">
              <a:off x="3390" y="2736"/>
              <a:ext cx="594" cy="306"/>
            </a:xfrm>
            <a:custGeom>
              <a:avLst/>
              <a:gdLst>
                <a:gd name="T0" fmla="*/ 0 w 19445"/>
                <a:gd name="T1" fmla="*/ 0 h 21427"/>
                <a:gd name="T2" fmla="*/ 0 w 19445"/>
                <a:gd name="T3" fmla="*/ 0 h 21427"/>
                <a:gd name="T4" fmla="*/ 0 w 19445"/>
                <a:gd name="T5" fmla="*/ 0 h 21427"/>
                <a:gd name="T6" fmla="*/ 0 60000 65536"/>
                <a:gd name="T7" fmla="*/ 0 60000 65536"/>
                <a:gd name="T8" fmla="*/ 0 60000 65536"/>
                <a:gd name="T9" fmla="*/ 0 w 19445"/>
                <a:gd name="T10" fmla="*/ 0 h 21427"/>
                <a:gd name="T11" fmla="*/ 19445 w 19445"/>
                <a:gd name="T12" fmla="*/ 21427 h 214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45" h="21427" fill="none" extrusionOk="0">
                  <a:moveTo>
                    <a:pt x="0" y="12022"/>
                  </a:moveTo>
                  <a:cubicBezTo>
                    <a:pt x="3181" y="5445"/>
                    <a:pt x="9470" y="922"/>
                    <a:pt x="16717" y="-1"/>
                  </a:cubicBezTo>
                </a:path>
                <a:path w="19445" h="21427" stroke="0" extrusionOk="0">
                  <a:moveTo>
                    <a:pt x="0" y="12022"/>
                  </a:moveTo>
                  <a:cubicBezTo>
                    <a:pt x="3181" y="5445"/>
                    <a:pt x="9470" y="922"/>
                    <a:pt x="16717" y="-1"/>
                  </a:cubicBezTo>
                  <a:lnTo>
                    <a:pt x="19445" y="21427"/>
                  </a:lnTo>
                  <a:lnTo>
                    <a:pt x="0" y="12022"/>
                  </a:lnTo>
                  <a:close/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88" name="Arc 149"/>
            <p:cNvSpPr/>
            <p:nvPr/>
          </p:nvSpPr>
          <p:spPr bwMode="auto">
            <a:xfrm flipH="1">
              <a:off x="3408" y="2429"/>
              <a:ext cx="607" cy="307"/>
            </a:xfrm>
            <a:custGeom>
              <a:avLst/>
              <a:gdLst>
                <a:gd name="T0" fmla="*/ 0 w 19812"/>
                <a:gd name="T1" fmla="*/ 0 h 21521"/>
                <a:gd name="T2" fmla="*/ 0 w 19812"/>
                <a:gd name="T3" fmla="*/ 0 h 21521"/>
                <a:gd name="T4" fmla="*/ 0 w 19812"/>
                <a:gd name="T5" fmla="*/ 0 h 21521"/>
                <a:gd name="T6" fmla="*/ 0 60000 65536"/>
                <a:gd name="T7" fmla="*/ 0 60000 65536"/>
                <a:gd name="T8" fmla="*/ 0 60000 65536"/>
                <a:gd name="T9" fmla="*/ 0 w 19812"/>
                <a:gd name="T10" fmla="*/ 0 h 21521"/>
                <a:gd name="T11" fmla="*/ 19812 w 19812"/>
                <a:gd name="T12" fmla="*/ 21521 h 215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812" h="21521" fill="none" extrusionOk="0">
                  <a:moveTo>
                    <a:pt x="0" y="12916"/>
                  </a:moveTo>
                  <a:cubicBezTo>
                    <a:pt x="3161" y="5637"/>
                    <a:pt x="10058" y="678"/>
                    <a:pt x="17965" y="0"/>
                  </a:cubicBezTo>
                </a:path>
                <a:path w="19812" h="21521" stroke="0" extrusionOk="0">
                  <a:moveTo>
                    <a:pt x="0" y="12916"/>
                  </a:moveTo>
                  <a:cubicBezTo>
                    <a:pt x="3161" y="5637"/>
                    <a:pt x="10058" y="678"/>
                    <a:pt x="17965" y="0"/>
                  </a:cubicBezTo>
                  <a:lnTo>
                    <a:pt x="19812" y="21521"/>
                  </a:lnTo>
                  <a:lnTo>
                    <a:pt x="0" y="12916"/>
                  </a:lnTo>
                  <a:close/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6389" name="Object 9"/>
            <p:cNvGraphicFramePr>
              <a:graphicFrameLocks noChangeAspect="1"/>
            </p:cNvGraphicFramePr>
            <p:nvPr/>
          </p:nvGraphicFramePr>
          <p:xfrm>
            <a:off x="5184" y="2240"/>
            <a:ext cx="344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92" name="Equation" r:id="rId22" imgW="1054100" imgH="927100" progId="Equation.3">
                    <p:embed/>
                  </p:oleObj>
                </mc:Choice>
                <mc:Fallback>
                  <p:oleObj name="Equation" r:id="rId22" imgW="1054100" imgH="9271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240"/>
                          <a:ext cx="344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90" name="Arc 151"/>
            <p:cNvSpPr/>
            <p:nvPr/>
          </p:nvSpPr>
          <p:spPr bwMode="auto">
            <a:xfrm>
              <a:off x="3552" y="3168"/>
              <a:ext cx="1632" cy="192"/>
            </a:xfrm>
            <a:custGeom>
              <a:avLst/>
              <a:gdLst>
                <a:gd name="T0" fmla="*/ 0 w 38854"/>
                <a:gd name="T1" fmla="*/ 0 h 21600"/>
                <a:gd name="T2" fmla="*/ 0 w 38854"/>
                <a:gd name="T3" fmla="*/ 0 h 21600"/>
                <a:gd name="T4" fmla="*/ 0 w 38854"/>
                <a:gd name="T5" fmla="*/ 0 h 21600"/>
                <a:gd name="T6" fmla="*/ 0 60000 65536"/>
                <a:gd name="T7" fmla="*/ 0 60000 65536"/>
                <a:gd name="T8" fmla="*/ 0 60000 65536"/>
                <a:gd name="T9" fmla="*/ 0 w 38854"/>
                <a:gd name="T10" fmla="*/ 0 h 21600"/>
                <a:gd name="T11" fmla="*/ 38854 w 3885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854" h="21600" fill="none" extrusionOk="0">
                  <a:moveTo>
                    <a:pt x="0" y="10909"/>
                  </a:moveTo>
                  <a:cubicBezTo>
                    <a:pt x="3841" y="4164"/>
                    <a:pt x="11007" y="-1"/>
                    <a:pt x="18769" y="0"/>
                  </a:cubicBezTo>
                  <a:cubicBezTo>
                    <a:pt x="27631" y="0"/>
                    <a:pt x="35594" y="5413"/>
                    <a:pt x="38854" y="13653"/>
                  </a:cubicBezTo>
                </a:path>
                <a:path w="38854" h="21600" stroke="0" extrusionOk="0">
                  <a:moveTo>
                    <a:pt x="0" y="10909"/>
                  </a:moveTo>
                  <a:cubicBezTo>
                    <a:pt x="3841" y="4164"/>
                    <a:pt x="11007" y="-1"/>
                    <a:pt x="18769" y="0"/>
                  </a:cubicBezTo>
                  <a:cubicBezTo>
                    <a:pt x="27631" y="0"/>
                    <a:pt x="35594" y="5413"/>
                    <a:pt x="38854" y="13653"/>
                  </a:cubicBezTo>
                  <a:lnTo>
                    <a:pt x="18769" y="21600"/>
                  </a:lnTo>
                  <a:lnTo>
                    <a:pt x="0" y="10909"/>
                  </a:lnTo>
                  <a:close/>
                </a:path>
              </a:pathLst>
            </a:cu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91" name="Arc 152"/>
            <p:cNvSpPr/>
            <p:nvPr/>
          </p:nvSpPr>
          <p:spPr bwMode="auto">
            <a:xfrm rot="10800000">
              <a:off x="3552" y="2114"/>
              <a:ext cx="1488" cy="238"/>
            </a:xfrm>
            <a:custGeom>
              <a:avLst/>
              <a:gdLst>
                <a:gd name="T0" fmla="*/ 0 w 38854"/>
                <a:gd name="T1" fmla="*/ 0 h 21600"/>
                <a:gd name="T2" fmla="*/ 0 w 38854"/>
                <a:gd name="T3" fmla="*/ 0 h 21600"/>
                <a:gd name="T4" fmla="*/ 0 w 38854"/>
                <a:gd name="T5" fmla="*/ 0 h 21600"/>
                <a:gd name="T6" fmla="*/ 0 60000 65536"/>
                <a:gd name="T7" fmla="*/ 0 60000 65536"/>
                <a:gd name="T8" fmla="*/ 0 60000 65536"/>
                <a:gd name="T9" fmla="*/ 0 w 38854"/>
                <a:gd name="T10" fmla="*/ 0 h 21600"/>
                <a:gd name="T11" fmla="*/ 38854 w 3885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854" h="21600" fill="none" extrusionOk="0">
                  <a:moveTo>
                    <a:pt x="0" y="10909"/>
                  </a:moveTo>
                  <a:cubicBezTo>
                    <a:pt x="3841" y="4164"/>
                    <a:pt x="11007" y="-1"/>
                    <a:pt x="18769" y="0"/>
                  </a:cubicBezTo>
                  <a:cubicBezTo>
                    <a:pt x="27631" y="0"/>
                    <a:pt x="35594" y="5413"/>
                    <a:pt x="38854" y="13653"/>
                  </a:cubicBezTo>
                </a:path>
                <a:path w="38854" h="21600" stroke="0" extrusionOk="0">
                  <a:moveTo>
                    <a:pt x="0" y="10909"/>
                  </a:moveTo>
                  <a:cubicBezTo>
                    <a:pt x="3841" y="4164"/>
                    <a:pt x="11007" y="-1"/>
                    <a:pt x="18769" y="0"/>
                  </a:cubicBezTo>
                  <a:cubicBezTo>
                    <a:pt x="27631" y="0"/>
                    <a:pt x="35594" y="5413"/>
                    <a:pt x="38854" y="13653"/>
                  </a:cubicBezTo>
                  <a:lnTo>
                    <a:pt x="18769" y="21600"/>
                  </a:lnTo>
                  <a:lnTo>
                    <a:pt x="0" y="10909"/>
                  </a:lnTo>
                  <a:close/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6392" name="Group 153"/>
            <p:cNvGrpSpPr/>
            <p:nvPr/>
          </p:nvGrpSpPr>
          <p:grpSpPr bwMode="auto">
            <a:xfrm>
              <a:off x="3936" y="2447"/>
              <a:ext cx="864" cy="625"/>
              <a:chOff x="4002" y="2447"/>
              <a:chExt cx="645" cy="592"/>
            </a:xfrm>
          </p:grpSpPr>
          <p:sp>
            <p:nvSpPr>
              <p:cNvPr id="56393" name="Oval 154"/>
              <p:cNvSpPr>
                <a:spLocks noChangeArrowheads="1"/>
              </p:cNvSpPr>
              <p:nvPr/>
            </p:nvSpPr>
            <p:spPr bwMode="auto">
              <a:xfrm>
                <a:off x="4002" y="2449"/>
                <a:ext cx="626" cy="590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2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56394" name="Object 10"/>
              <p:cNvGraphicFramePr>
                <a:graphicFrameLocks noChangeAspect="1"/>
              </p:cNvGraphicFramePr>
              <p:nvPr/>
            </p:nvGraphicFramePr>
            <p:xfrm>
              <a:off x="4445" y="2496"/>
              <a:ext cx="123" cy="1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693" name="Equation" r:id="rId24" imgW="266700" imgH="254000" progId="Equation.3">
                      <p:embed/>
                    </p:oleObj>
                  </mc:Choice>
                  <mc:Fallback>
                    <p:oleObj name="Equation" r:id="rId24" imgW="266700" imgH="25400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5" y="2496"/>
                            <a:ext cx="123" cy="1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395" name="Line 156"/>
              <p:cNvSpPr>
                <a:spLocks noChangeShapeType="1"/>
              </p:cNvSpPr>
              <p:nvPr/>
            </p:nvSpPr>
            <p:spPr bwMode="auto">
              <a:xfrm>
                <a:off x="4053" y="2580"/>
                <a:ext cx="10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6" name="Line 157"/>
              <p:cNvSpPr>
                <a:spLocks noChangeShapeType="1"/>
              </p:cNvSpPr>
              <p:nvPr/>
            </p:nvSpPr>
            <p:spPr bwMode="auto">
              <a:xfrm>
                <a:off x="4002" y="2777"/>
                <a:ext cx="1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7" name="Line 158"/>
              <p:cNvSpPr>
                <a:spLocks noChangeShapeType="1"/>
              </p:cNvSpPr>
              <p:nvPr/>
            </p:nvSpPr>
            <p:spPr bwMode="auto">
              <a:xfrm>
                <a:off x="4059" y="2905"/>
                <a:ext cx="1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6398" name="Object 11"/>
              <p:cNvGraphicFramePr>
                <a:graphicFrameLocks noChangeAspect="1"/>
              </p:cNvGraphicFramePr>
              <p:nvPr/>
            </p:nvGraphicFramePr>
            <p:xfrm>
              <a:off x="4524" y="2711"/>
              <a:ext cx="123" cy="1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694" name="Equation" r:id="rId26" imgW="266700" imgH="254000" progId="Equation.3">
                      <p:embed/>
                    </p:oleObj>
                  </mc:Choice>
                  <mc:Fallback>
                    <p:oleObj name="Equation" r:id="rId26" imgW="266700" imgH="2540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24" y="2711"/>
                            <a:ext cx="123" cy="1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399" name="Object 12"/>
              <p:cNvGraphicFramePr>
                <a:graphicFrameLocks noChangeAspect="1"/>
              </p:cNvGraphicFramePr>
              <p:nvPr/>
            </p:nvGraphicFramePr>
            <p:xfrm>
              <a:off x="4445" y="2854"/>
              <a:ext cx="123" cy="1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695" name="Equation" r:id="rId27" imgW="266700" imgH="254000" progId="Equation.3">
                      <p:embed/>
                    </p:oleObj>
                  </mc:Choice>
                  <mc:Fallback>
                    <p:oleObj name="Equation" r:id="rId27" imgW="266700" imgH="2540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5" y="2854"/>
                            <a:ext cx="123" cy="1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400" name="Line 161"/>
              <p:cNvSpPr>
                <a:spLocks noChangeShapeType="1"/>
              </p:cNvSpPr>
              <p:nvPr/>
            </p:nvSpPr>
            <p:spPr bwMode="auto">
              <a:xfrm rot="10800000" flipH="1">
                <a:off x="4157" y="2776"/>
                <a:ext cx="367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6401" name="Object 13"/>
              <p:cNvGraphicFramePr>
                <a:graphicFrameLocks noChangeAspect="1"/>
              </p:cNvGraphicFramePr>
              <p:nvPr/>
            </p:nvGraphicFramePr>
            <p:xfrm>
              <a:off x="4195" y="2447"/>
              <a:ext cx="258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696" name="Equation" r:id="rId28" imgW="952500" imgH="952500" progId="Equation.3">
                      <p:embed/>
                    </p:oleObj>
                  </mc:Choice>
                  <mc:Fallback>
                    <p:oleObj name="Equation" r:id="rId28" imgW="952500" imgH="95250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5" y="2447"/>
                            <a:ext cx="258" cy="3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73891" name="Text Box 163"/>
          <p:cNvSpPr txBox="1">
            <a:spLocks noChangeArrowheads="1"/>
          </p:cNvSpPr>
          <p:nvPr/>
        </p:nvSpPr>
        <p:spPr bwMode="auto">
          <a:xfrm>
            <a:off x="842963" y="53863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latin typeface="Arial" panose="020B0604020202020204" pitchFamily="34" charset="0"/>
              </a:rPr>
              <a:t>内部：削弱场</a:t>
            </a:r>
            <a:endParaRPr kumimoji="0" lang="zh-CN" altLang="en-US" sz="2800" b="1">
              <a:latin typeface="Arial" panose="020B0604020202020204" pitchFamily="34" charset="0"/>
            </a:endParaRPr>
          </a:p>
        </p:txBody>
      </p:sp>
      <p:sp>
        <p:nvSpPr>
          <p:cNvPr id="73892" name="Rectangle 164"/>
          <p:cNvSpPr>
            <a:spLocks noChangeArrowheads="1"/>
          </p:cNvSpPr>
          <p:nvPr/>
        </p:nvSpPr>
        <p:spPr bwMode="auto">
          <a:xfrm>
            <a:off x="5754688" y="535463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latin typeface="Arial" panose="020B0604020202020204" pitchFamily="34" charset="0"/>
              </a:rPr>
              <a:t>外部：改变场</a:t>
            </a:r>
            <a:endParaRPr kumimoji="0" lang="zh-CN" altLang="en-US" sz="2800" b="1">
              <a:latin typeface="Arial" panose="020B0604020202020204" pitchFamily="34" charset="0"/>
            </a:endParaRPr>
          </a:p>
        </p:txBody>
      </p:sp>
      <p:graphicFrame>
        <p:nvGraphicFramePr>
          <p:cNvPr id="73893" name="Object 7"/>
          <p:cNvGraphicFramePr>
            <a:graphicFrameLocks noChangeAspect="1"/>
          </p:cNvGraphicFramePr>
          <p:nvPr/>
        </p:nvGraphicFramePr>
        <p:xfrm>
          <a:off x="3330575" y="5405438"/>
          <a:ext cx="13589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97" name="Equation" r:id="rId30" imgW="2628900" imgH="952500" progId="Equation.DSMT4">
                  <p:embed/>
                </p:oleObj>
              </mc:Choice>
              <mc:Fallback>
                <p:oleObj name="Equation" r:id="rId30" imgW="2628900" imgH="952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575" y="5405438"/>
                        <a:ext cx="135890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08" name="Group 166"/>
          <p:cNvGrpSpPr/>
          <p:nvPr/>
        </p:nvGrpSpPr>
        <p:grpSpPr bwMode="auto">
          <a:xfrm>
            <a:off x="2051050" y="2655888"/>
            <a:ext cx="1905000" cy="457200"/>
            <a:chOff x="2400" y="1248"/>
            <a:chExt cx="1200" cy="288"/>
          </a:xfrm>
        </p:grpSpPr>
        <p:sp>
          <p:nvSpPr>
            <p:cNvPr id="56381" name="Rectangle 167" descr="再生纸"/>
            <p:cNvSpPr>
              <a:spLocks noChangeArrowheads="1"/>
            </p:cNvSpPr>
            <p:nvPr/>
          </p:nvSpPr>
          <p:spPr bwMode="auto">
            <a:xfrm>
              <a:off x="3072" y="1248"/>
              <a:ext cx="528" cy="288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6382" name="Rectangle 168" descr="再生纸"/>
            <p:cNvSpPr>
              <a:spLocks noChangeArrowheads="1"/>
            </p:cNvSpPr>
            <p:nvPr/>
          </p:nvSpPr>
          <p:spPr bwMode="auto">
            <a:xfrm>
              <a:off x="2400" y="1248"/>
              <a:ext cx="528" cy="288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73898" name="Rectangle 170"/>
          <p:cNvSpPr>
            <a:spLocks noChangeArrowheads="1"/>
          </p:cNvSpPr>
          <p:nvPr/>
        </p:nvSpPr>
        <p:spPr bwMode="auto">
          <a:xfrm>
            <a:off x="6943725" y="2663825"/>
            <a:ext cx="838200" cy="4572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73911" name="Rectangle 183"/>
          <p:cNvSpPr>
            <a:spLocks noChangeArrowheads="1"/>
          </p:cNvSpPr>
          <p:nvPr/>
        </p:nvSpPr>
        <p:spPr bwMode="auto">
          <a:xfrm>
            <a:off x="5953125" y="2663825"/>
            <a:ext cx="838200" cy="4572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102420" name="Group 198"/>
          <p:cNvGrpSpPr/>
          <p:nvPr/>
        </p:nvGrpSpPr>
        <p:grpSpPr bwMode="auto">
          <a:xfrm>
            <a:off x="6638925" y="2663825"/>
            <a:ext cx="457200" cy="457200"/>
            <a:chOff x="4176" y="1584"/>
            <a:chExt cx="288" cy="288"/>
          </a:xfrm>
        </p:grpSpPr>
        <p:grpSp>
          <p:nvGrpSpPr>
            <p:cNvPr id="56360" name="Group 171"/>
            <p:cNvGrpSpPr/>
            <p:nvPr/>
          </p:nvGrpSpPr>
          <p:grpSpPr bwMode="auto">
            <a:xfrm>
              <a:off x="4368" y="1584"/>
              <a:ext cx="96" cy="96"/>
              <a:chOff x="3744" y="2832"/>
              <a:chExt cx="192" cy="192"/>
            </a:xfrm>
          </p:grpSpPr>
          <p:sp>
            <p:nvSpPr>
              <p:cNvPr id="56378" name="Oval 172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192" cy="192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379" name="Line 173"/>
              <p:cNvSpPr>
                <a:spLocks noChangeShapeType="1"/>
              </p:cNvSpPr>
              <p:nvPr/>
            </p:nvSpPr>
            <p:spPr bwMode="auto">
              <a:xfrm>
                <a:off x="3744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0" name="Line 174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361" name="Group 175"/>
            <p:cNvGrpSpPr/>
            <p:nvPr/>
          </p:nvGrpSpPr>
          <p:grpSpPr bwMode="auto">
            <a:xfrm>
              <a:off x="4368" y="1680"/>
              <a:ext cx="96" cy="96"/>
              <a:chOff x="3744" y="2832"/>
              <a:chExt cx="192" cy="192"/>
            </a:xfrm>
          </p:grpSpPr>
          <p:sp>
            <p:nvSpPr>
              <p:cNvPr id="56375" name="Oval 176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192" cy="192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376" name="Line 177"/>
              <p:cNvSpPr>
                <a:spLocks noChangeShapeType="1"/>
              </p:cNvSpPr>
              <p:nvPr/>
            </p:nvSpPr>
            <p:spPr bwMode="auto">
              <a:xfrm>
                <a:off x="3744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77" name="Line 178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362" name="Group 179"/>
            <p:cNvGrpSpPr/>
            <p:nvPr/>
          </p:nvGrpSpPr>
          <p:grpSpPr bwMode="auto">
            <a:xfrm>
              <a:off x="4368" y="1776"/>
              <a:ext cx="96" cy="96"/>
              <a:chOff x="3744" y="2832"/>
              <a:chExt cx="192" cy="192"/>
            </a:xfrm>
          </p:grpSpPr>
          <p:sp>
            <p:nvSpPr>
              <p:cNvPr id="56372" name="Oval 180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192" cy="192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373" name="Line 181"/>
              <p:cNvSpPr>
                <a:spLocks noChangeShapeType="1"/>
              </p:cNvSpPr>
              <p:nvPr/>
            </p:nvSpPr>
            <p:spPr bwMode="auto">
              <a:xfrm>
                <a:off x="3744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74" name="Line 182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363" name="Group 184"/>
            <p:cNvGrpSpPr/>
            <p:nvPr/>
          </p:nvGrpSpPr>
          <p:grpSpPr bwMode="auto">
            <a:xfrm>
              <a:off x="4176" y="1776"/>
              <a:ext cx="96" cy="96"/>
              <a:chOff x="2976" y="3072"/>
              <a:chExt cx="192" cy="192"/>
            </a:xfrm>
          </p:grpSpPr>
          <p:sp>
            <p:nvSpPr>
              <p:cNvPr id="56370" name="Oval 185"/>
              <p:cNvSpPr>
                <a:spLocks noChangeArrowheads="1"/>
              </p:cNvSpPr>
              <p:nvPr/>
            </p:nvSpPr>
            <p:spPr bwMode="auto">
              <a:xfrm>
                <a:off x="2976" y="3072"/>
                <a:ext cx="192" cy="192"/>
              </a:xfrm>
              <a:prstGeom prst="ellipse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371" name="Line 186"/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364" name="Group 187"/>
            <p:cNvGrpSpPr/>
            <p:nvPr/>
          </p:nvGrpSpPr>
          <p:grpSpPr bwMode="auto">
            <a:xfrm>
              <a:off x="4176" y="1680"/>
              <a:ext cx="96" cy="96"/>
              <a:chOff x="2976" y="3072"/>
              <a:chExt cx="192" cy="192"/>
            </a:xfrm>
          </p:grpSpPr>
          <p:sp>
            <p:nvSpPr>
              <p:cNvPr id="56368" name="Oval 188"/>
              <p:cNvSpPr>
                <a:spLocks noChangeArrowheads="1"/>
              </p:cNvSpPr>
              <p:nvPr/>
            </p:nvSpPr>
            <p:spPr bwMode="auto">
              <a:xfrm>
                <a:off x="2976" y="3072"/>
                <a:ext cx="192" cy="192"/>
              </a:xfrm>
              <a:prstGeom prst="ellipse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369" name="Line 189"/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365" name="Group 190"/>
            <p:cNvGrpSpPr/>
            <p:nvPr/>
          </p:nvGrpSpPr>
          <p:grpSpPr bwMode="auto">
            <a:xfrm>
              <a:off x="4176" y="1584"/>
              <a:ext cx="96" cy="96"/>
              <a:chOff x="2976" y="3072"/>
              <a:chExt cx="192" cy="192"/>
            </a:xfrm>
          </p:grpSpPr>
          <p:sp>
            <p:nvSpPr>
              <p:cNvPr id="56366" name="Oval 191"/>
              <p:cNvSpPr>
                <a:spLocks noChangeArrowheads="1"/>
              </p:cNvSpPr>
              <p:nvPr/>
            </p:nvSpPr>
            <p:spPr bwMode="auto">
              <a:xfrm>
                <a:off x="2976" y="3072"/>
                <a:ext cx="192" cy="192"/>
              </a:xfrm>
              <a:prstGeom prst="ellipse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6367" name="Line 192"/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3921" name="Text Box 193"/>
          <p:cNvSpPr txBox="1">
            <a:spLocks noChangeArrowheads="1"/>
          </p:cNvSpPr>
          <p:nvPr/>
        </p:nvSpPr>
        <p:spPr bwMode="auto">
          <a:xfrm>
            <a:off x="3551238" y="2103438"/>
            <a:ext cx="444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latin typeface="Arial" panose="020B0604020202020204" pitchFamily="34" charset="0"/>
              </a:rPr>
              <a:t>撤去外电场场后</a:t>
            </a:r>
            <a:endParaRPr kumimoji="0" lang="zh-CN" altLang="en-US" sz="2800" b="1">
              <a:latin typeface="Arial" panose="020B0604020202020204" pitchFamily="34" charset="0"/>
            </a:endParaRPr>
          </a:p>
        </p:txBody>
      </p:sp>
      <p:sp>
        <p:nvSpPr>
          <p:cNvPr id="73922" name="Line 194"/>
          <p:cNvSpPr>
            <a:spLocks noChangeShapeType="1"/>
          </p:cNvSpPr>
          <p:nvPr/>
        </p:nvSpPr>
        <p:spPr bwMode="auto">
          <a:xfrm>
            <a:off x="5876925" y="739775"/>
            <a:ext cx="1981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923" name="Object 8"/>
          <p:cNvGraphicFramePr>
            <a:graphicFrameLocks noChangeAspect="1"/>
          </p:cNvGraphicFramePr>
          <p:nvPr/>
        </p:nvGraphicFramePr>
        <p:xfrm>
          <a:off x="7883525" y="476250"/>
          <a:ext cx="41751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98" name="Equation" r:id="rId32" imgW="749300" imgH="901700" progId="Equation.DSMT4">
                  <p:embed/>
                </p:oleObj>
              </mc:Choice>
              <mc:Fallback>
                <p:oleObj name="Equation" r:id="rId32" imgW="749300" imgH="901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3525" y="476250"/>
                        <a:ext cx="41751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927" name="Text Box 199"/>
          <p:cNvSpPr txBox="1">
            <a:spLocks noChangeArrowheads="1"/>
          </p:cNvSpPr>
          <p:nvPr/>
        </p:nvSpPr>
        <p:spPr bwMode="auto">
          <a:xfrm>
            <a:off x="7864475" y="1135063"/>
            <a:ext cx="677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600" b="1">
                <a:latin typeface="Arial" panose="020B0604020202020204" pitchFamily="34" charset="0"/>
              </a:rPr>
              <a:t>内</a:t>
            </a:r>
            <a:endParaRPr kumimoji="0" lang="zh-CN" altLang="en-US" sz="1600" b="1">
              <a:latin typeface="Arial" panose="020B0604020202020204" pitchFamily="34" charset="0"/>
            </a:endParaRPr>
          </a:p>
        </p:txBody>
      </p:sp>
      <p:sp>
        <p:nvSpPr>
          <p:cNvPr id="73928" name="Text Box 200"/>
          <p:cNvSpPr txBox="1">
            <a:spLocks noChangeArrowheads="1"/>
          </p:cNvSpPr>
          <p:nvPr/>
        </p:nvSpPr>
        <p:spPr bwMode="auto">
          <a:xfrm>
            <a:off x="4005263" y="1162050"/>
            <a:ext cx="677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600" b="1">
                <a:latin typeface="Arial" panose="020B0604020202020204" pitchFamily="34" charset="0"/>
              </a:rPr>
              <a:t>内</a:t>
            </a:r>
            <a:endParaRPr kumimoji="0" lang="zh-CN" altLang="en-US" sz="1600" b="1">
              <a:latin typeface="Arial" panose="020B0604020202020204" pitchFamily="34" charset="0"/>
            </a:endParaRPr>
          </a:p>
        </p:txBody>
      </p:sp>
      <p:sp>
        <p:nvSpPr>
          <p:cNvPr id="563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7BD8F6C0-3C1C-4D21-BA1C-507928773DBA}" type="slidenum">
              <a:rPr kumimoji="0"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kumimoji="0"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98" name="Text Box 7"/>
          <p:cNvSpPr txBox="1">
            <a:spLocks noChangeArrowheads="1"/>
          </p:cNvSpPr>
          <p:nvPr/>
        </p:nvSpPr>
        <p:spPr bwMode="auto">
          <a:xfrm>
            <a:off x="279400" y="5903913"/>
            <a:ext cx="85201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latin typeface="楷体_GB2312" pitchFamily="49" charset="-122"/>
                <a:ea typeface="楷体_GB2312" pitchFamily="49" charset="-122"/>
              </a:rPr>
              <a:t>在静电场中，电介质内部可以存在电场，这是电介质与导体的基本区别。</a:t>
            </a:r>
            <a:endParaRPr kumimoji="0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73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73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" fill="hold"/>
                                        <p:tgtEl>
                                          <p:spTgt spid="73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" fill="hold"/>
                                        <p:tgtEl>
                                          <p:spTgt spid="73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3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7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3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3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73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7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7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3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3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3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3" dur="500"/>
                                        <p:tgtEl>
                                          <p:spTgt spid="7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7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3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3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3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3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0" dur="500"/>
                                        <p:tgtEl>
                                          <p:spTgt spid="7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4" dur="500"/>
                                        <p:tgtEl>
                                          <p:spTgt spid="7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10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3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3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3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3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3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75"/>
                                        <p:tgtEl>
                                          <p:spTgt spid="7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450"/>
                            </p:stCondLst>
                            <p:childTnLst>
                              <p:par>
                                <p:cTn id="16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73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73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3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3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75"/>
                                        <p:tgtEl>
                                          <p:spTgt spid="7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autoUpdateAnimBg="0"/>
      <p:bldP spid="73731" grpId="0" bldLvl="0" animBg="1"/>
      <p:bldP spid="73756" grpId="0" bldLvl="0" animBg="1"/>
      <p:bldP spid="73758" grpId="0" bldLvl="0" animBg="1"/>
      <p:bldP spid="73761" grpId="0" bldLvl="0" animBg="1"/>
      <p:bldP spid="73786" grpId="0" bldLvl="0" animBg="1"/>
      <p:bldP spid="73787" grpId="0" bldLvl="0" animBg="1"/>
      <p:bldP spid="73788" grpId="0" bldLvl="0" animBg="1"/>
      <p:bldP spid="73841" grpId="0" autoUpdateAnimBg="0"/>
      <p:bldP spid="73842" grpId="0" autoUpdateAnimBg="0"/>
      <p:bldP spid="73891" grpId="0" autoUpdateAnimBg="0"/>
      <p:bldP spid="73892" grpId="0" autoUpdateAnimBg="0"/>
      <p:bldP spid="73898" grpId="0" bldLvl="0" animBg="1"/>
      <p:bldP spid="73911" grpId="0" bldLvl="0" animBg="1"/>
      <p:bldP spid="73921" grpId="0" autoUpdateAnimBg="0"/>
      <p:bldP spid="73922" grpId="0" bldLvl="0" animBg="1"/>
      <p:bldP spid="73927" grpId="0"/>
      <p:bldP spid="73928" grpId="0"/>
      <p:bldP spid="19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2"/>
          <p:cNvGrpSpPr/>
          <p:nvPr/>
        </p:nvGrpSpPr>
        <p:grpSpPr bwMode="auto">
          <a:xfrm>
            <a:off x="3090863" y="1663700"/>
            <a:ext cx="1874837" cy="1393825"/>
            <a:chOff x="6189673" y="3886202"/>
            <a:chExt cx="1874848" cy="1393408"/>
          </a:xfrm>
        </p:grpSpPr>
        <p:cxnSp>
          <p:nvCxnSpPr>
            <p:cNvPr id="10" name="直接箭头连接符 9"/>
            <p:cNvCxnSpPr/>
            <p:nvPr/>
          </p:nvCxnSpPr>
          <p:spPr>
            <a:xfrm rot="5400000">
              <a:off x="5506459" y="4582112"/>
              <a:ext cx="1368016" cy="158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rot="5400000">
              <a:off x="5973186" y="4594809"/>
              <a:ext cx="1368016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rot="5400000">
              <a:off x="6446264" y="4582112"/>
              <a:ext cx="1368016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rot="5400000">
              <a:off x="6935217" y="4582112"/>
              <a:ext cx="1368016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rot="5400000">
              <a:off x="7379720" y="4569416"/>
              <a:ext cx="1368016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圆角矩形 13"/>
          <p:cNvSpPr/>
          <p:nvPr/>
        </p:nvSpPr>
        <p:spPr>
          <a:xfrm>
            <a:off x="2565400" y="1358900"/>
            <a:ext cx="2781300" cy="3048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800" b="1">
              <a:solidFill>
                <a:prstClr val="white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565400" y="3048000"/>
            <a:ext cx="2781300" cy="2794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800" b="1">
              <a:solidFill>
                <a:prstClr val="white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959100" y="1358900"/>
            <a:ext cx="252413" cy="25241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441700" y="1358900"/>
            <a:ext cx="252413" cy="25241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898900" y="1358900"/>
            <a:ext cx="252413" cy="25241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394200" y="1371600"/>
            <a:ext cx="252413" cy="25241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7357" name="组合 19"/>
          <p:cNvGrpSpPr/>
          <p:nvPr/>
        </p:nvGrpSpPr>
        <p:grpSpPr bwMode="auto">
          <a:xfrm>
            <a:off x="2959100" y="2870200"/>
            <a:ext cx="277813" cy="523875"/>
            <a:chOff x="6527800" y="5092700"/>
            <a:chExt cx="277400" cy="523220"/>
          </a:xfrm>
        </p:grpSpPr>
        <p:sp>
          <p:nvSpPr>
            <p:cNvPr id="21" name="椭圆 20"/>
            <p:cNvSpPr/>
            <p:nvPr/>
          </p:nvSpPr>
          <p:spPr>
            <a:xfrm>
              <a:off x="6553162" y="5282962"/>
              <a:ext cx="252038" cy="2520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440" name="TextBox 21"/>
            <p:cNvSpPr txBox="1">
              <a:spLocks noChangeArrowheads="1"/>
            </p:cNvSpPr>
            <p:nvPr/>
          </p:nvSpPr>
          <p:spPr bwMode="auto">
            <a:xfrm>
              <a:off x="6527800" y="5092700"/>
              <a:ext cx="2413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Arial" panose="020B0604020202020204" pitchFamily="34" charset="0"/>
                </a:rPr>
                <a:t>-</a:t>
              </a:r>
              <a:endParaRPr lang="zh-CN" altLang="en-US" sz="2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7358" name="组合 22"/>
          <p:cNvGrpSpPr/>
          <p:nvPr/>
        </p:nvGrpSpPr>
        <p:grpSpPr bwMode="auto">
          <a:xfrm>
            <a:off x="3429000" y="2870200"/>
            <a:ext cx="277813" cy="523875"/>
            <a:chOff x="6527800" y="5092700"/>
            <a:chExt cx="277400" cy="523220"/>
          </a:xfrm>
        </p:grpSpPr>
        <p:sp>
          <p:nvSpPr>
            <p:cNvPr id="24" name="椭圆 23"/>
            <p:cNvSpPr/>
            <p:nvPr/>
          </p:nvSpPr>
          <p:spPr>
            <a:xfrm>
              <a:off x="6553162" y="5282962"/>
              <a:ext cx="252038" cy="2520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438" name="TextBox 24"/>
            <p:cNvSpPr txBox="1">
              <a:spLocks noChangeArrowheads="1"/>
            </p:cNvSpPr>
            <p:nvPr/>
          </p:nvSpPr>
          <p:spPr bwMode="auto">
            <a:xfrm>
              <a:off x="6527800" y="5092700"/>
              <a:ext cx="2413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Arial" panose="020B0604020202020204" pitchFamily="34" charset="0"/>
                </a:rPr>
                <a:t>-</a:t>
              </a:r>
              <a:endParaRPr lang="zh-CN" altLang="en-US" sz="2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7359" name="组合 25"/>
          <p:cNvGrpSpPr/>
          <p:nvPr/>
        </p:nvGrpSpPr>
        <p:grpSpPr bwMode="auto">
          <a:xfrm>
            <a:off x="3886200" y="2870200"/>
            <a:ext cx="277813" cy="523875"/>
            <a:chOff x="6527800" y="5092700"/>
            <a:chExt cx="277400" cy="523220"/>
          </a:xfrm>
        </p:grpSpPr>
        <p:sp>
          <p:nvSpPr>
            <p:cNvPr id="27" name="椭圆 26"/>
            <p:cNvSpPr/>
            <p:nvPr/>
          </p:nvSpPr>
          <p:spPr>
            <a:xfrm>
              <a:off x="6553162" y="5282962"/>
              <a:ext cx="252038" cy="2520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436" name="TextBox 27"/>
            <p:cNvSpPr txBox="1">
              <a:spLocks noChangeArrowheads="1"/>
            </p:cNvSpPr>
            <p:nvPr/>
          </p:nvSpPr>
          <p:spPr bwMode="auto">
            <a:xfrm>
              <a:off x="6527800" y="5092700"/>
              <a:ext cx="2413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Arial" panose="020B0604020202020204" pitchFamily="34" charset="0"/>
                </a:rPr>
                <a:t>-</a:t>
              </a:r>
              <a:endParaRPr lang="zh-CN" altLang="en-US" sz="2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57360" name="Object 1"/>
          <p:cNvGraphicFramePr>
            <a:graphicFrameLocks noChangeAspect="1"/>
          </p:cNvGraphicFramePr>
          <p:nvPr/>
        </p:nvGraphicFramePr>
        <p:xfrm>
          <a:off x="2360613" y="2154238"/>
          <a:ext cx="56673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5" name="Equation" r:id="rId1" imgW="215900" imgH="254000" progId="Equation.DSMT4">
                  <p:embed/>
                </p:oleObj>
              </mc:Choice>
              <mc:Fallback>
                <p:oleObj name="Equation" r:id="rId1" imgW="215900" imgH="254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2154238"/>
                        <a:ext cx="566737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Picture 46" descr="C:\Documents and Settings\开开\桌面\126468232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8170" y="863600"/>
            <a:ext cx="1676530" cy="10032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57362" name="组合 37"/>
          <p:cNvGrpSpPr/>
          <p:nvPr/>
        </p:nvGrpSpPr>
        <p:grpSpPr bwMode="auto">
          <a:xfrm>
            <a:off x="5067300" y="1600200"/>
            <a:ext cx="1047750" cy="1612900"/>
            <a:chOff x="5676900" y="787400"/>
            <a:chExt cx="1047750" cy="1613550"/>
          </a:xfrm>
        </p:grpSpPr>
        <p:cxnSp>
          <p:nvCxnSpPr>
            <p:cNvPr id="39" name="直接连接符 38"/>
            <p:cNvCxnSpPr/>
            <p:nvPr/>
          </p:nvCxnSpPr>
          <p:spPr>
            <a:xfrm>
              <a:off x="5676900" y="2375540"/>
              <a:ext cx="1041400" cy="127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6692900" y="787400"/>
              <a:ext cx="31750" cy="16135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接连接符 35"/>
          <p:cNvCxnSpPr/>
          <p:nvPr/>
        </p:nvCxnSpPr>
        <p:spPr>
          <a:xfrm>
            <a:off x="5181600" y="1435100"/>
            <a:ext cx="6985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rot="5400000">
            <a:off x="5740400" y="1524000"/>
            <a:ext cx="215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 bwMode="auto">
          <a:xfrm rot="5400000">
            <a:off x="4413248" y="2508252"/>
            <a:ext cx="647704" cy="406400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800" b="1">
              <a:solidFill>
                <a:prstClr val="white"/>
              </a:solidFill>
            </a:endParaRPr>
          </a:p>
        </p:txBody>
      </p:sp>
      <p:grpSp>
        <p:nvGrpSpPr>
          <p:cNvPr id="9" name="组合 48"/>
          <p:cNvGrpSpPr/>
          <p:nvPr/>
        </p:nvGrpSpPr>
        <p:grpSpPr bwMode="auto">
          <a:xfrm>
            <a:off x="3078163" y="2913063"/>
            <a:ext cx="1260475" cy="206375"/>
            <a:chOff x="3687763" y="2087563"/>
            <a:chExt cx="1260475" cy="206375"/>
          </a:xfrm>
        </p:grpSpPr>
        <p:sp>
          <p:nvSpPr>
            <p:cNvPr id="8" name="椭圆 7"/>
            <p:cNvSpPr/>
            <p:nvPr/>
          </p:nvSpPr>
          <p:spPr>
            <a:xfrm>
              <a:off x="4805363" y="2100263"/>
              <a:ext cx="142875" cy="142875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800" b="1">
                <a:solidFill>
                  <a:prstClr val="white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4589463" y="2087563"/>
              <a:ext cx="142875" cy="142875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800" b="1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386263" y="2112963"/>
              <a:ext cx="142875" cy="142875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800" b="1">
                <a:solidFill>
                  <a:prstClr val="white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4157663" y="2100263"/>
              <a:ext cx="142875" cy="142875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800" b="1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929063" y="2151063"/>
              <a:ext cx="142875" cy="142875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800" b="1">
                <a:solidFill>
                  <a:prstClr val="white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687763" y="2087563"/>
              <a:ext cx="142875" cy="142875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800" b="1">
                <a:solidFill>
                  <a:prstClr val="white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41300" y="330200"/>
            <a:ext cx="7366000" cy="523875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prstClr val="black"/>
                </a:solidFill>
              </a:rPr>
              <a:t>电介质在电场中为什么会受到电场力的作用？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pic>
        <p:nvPicPr>
          <p:cNvPr id="51" name="Picture 32" descr="F:\TDDOWNLOAD\7cd04275jw1dk0773eaxxg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椭圆 52"/>
          <p:cNvSpPr/>
          <p:nvPr/>
        </p:nvSpPr>
        <p:spPr>
          <a:xfrm>
            <a:off x="4851400" y="1358900"/>
            <a:ext cx="252413" cy="25241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7372" name="组合 28"/>
          <p:cNvGrpSpPr/>
          <p:nvPr/>
        </p:nvGrpSpPr>
        <p:grpSpPr bwMode="auto">
          <a:xfrm>
            <a:off x="4826000" y="2870200"/>
            <a:ext cx="277813" cy="523875"/>
            <a:chOff x="6527800" y="5105400"/>
            <a:chExt cx="277400" cy="523220"/>
          </a:xfrm>
        </p:grpSpPr>
        <p:sp>
          <p:nvSpPr>
            <p:cNvPr id="55" name="椭圆 54"/>
            <p:cNvSpPr/>
            <p:nvPr/>
          </p:nvSpPr>
          <p:spPr>
            <a:xfrm>
              <a:off x="6553162" y="5282978"/>
              <a:ext cx="252038" cy="2520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414" name="TextBox 30"/>
            <p:cNvSpPr txBox="1">
              <a:spLocks noChangeArrowheads="1"/>
            </p:cNvSpPr>
            <p:nvPr/>
          </p:nvSpPr>
          <p:spPr bwMode="auto">
            <a:xfrm>
              <a:off x="6527800" y="5105400"/>
              <a:ext cx="2413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Arial" panose="020B0604020202020204" pitchFamily="34" charset="0"/>
                </a:rPr>
                <a:t>-</a:t>
              </a:r>
              <a:endParaRPr lang="zh-CN" altLang="en-US" sz="2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2" name="组合 65"/>
          <p:cNvGrpSpPr/>
          <p:nvPr/>
        </p:nvGrpSpPr>
        <p:grpSpPr bwMode="auto">
          <a:xfrm>
            <a:off x="4457700" y="2641600"/>
            <a:ext cx="533400" cy="625475"/>
            <a:chOff x="4457700" y="2641602"/>
            <a:chExt cx="533400" cy="624882"/>
          </a:xfrm>
        </p:grpSpPr>
        <p:sp>
          <p:nvSpPr>
            <p:cNvPr id="57410" name="TextBox 57"/>
            <p:cNvSpPr txBox="1">
              <a:spLocks noChangeArrowheads="1"/>
            </p:cNvSpPr>
            <p:nvPr/>
          </p:nvSpPr>
          <p:spPr bwMode="auto">
            <a:xfrm>
              <a:off x="4559300" y="2743201"/>
              <a:ext cx="317500" cy="52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Arial" panose="020B0604020202020204" pitchFamily="34" charset="0"/>
                </a:rPr>
                <a:t>+</a:t>
              </a:r>
              <a:endParaRPr lang="zh-CN" altLang="en-US" sz="2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411" name="TextBox 58"/>
            <p:cNvSpPr txBox="1">
              <a:spLocks noChangeArrowheads="1"/>
            </p:cNvSpPr>
            <p:nvPr/>
          </p:nvSpPr>
          <p:spPr bwMode="auto">
            <a:xfrm>
              <a:off x="4673600" y="2641602"/>
              <a:ext cx="317500" cy="52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Arial" panose="020B0604020202020204" pitchFamily="34" charset="0"/>
                </a:rPr>
                <a:t>+</a:t>
              </a:r>
              <a:endParaRPr lang="zh-CN" altLang="en-US" sz="2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412" name="TextBox 60"/>
            <p:cNvSpPr txBox="1">
              <a:spLocks noChangeArrowheads="1"/>
            </p:cNvSpPr>
            <p:nvPr/>
          </p:nvSpPr>
          <p:spPr bwMode="auto">
            <a:xfrm>
              <a:off x="4457700" y="2641602"/>
              <a:ext cx="317500" cy="52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Arial" panose="020B0604020202020204" pitchFamily="34" charset="0"/>
                </a:rPr>
                <a:t>+</a:t>
              </a:r>
              <a:endParaRPr lang="zh-CN" altLang="en-US" sz="2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3" name="组合 56"/>
          <p:cNvGrpSpPr/>
          <p:nvPr/>
        </p:nvGrpSpPr>
        <p:grpSpPr bwMode="auto">
          <a:xfrm>
            <a:off x="4483100" y="2171700"/>
            <a:ext cx="520700" cy="638175"/>
            <a:chOff x="7505700" y="3505199"/>
            <a:chExt cx="520700" cy="637251"/>
          </a:xfrm>
        </p:grpSpPr>
        <p:sp>
          <p:nvSpPr>
            <p:cNvPr id="57407" name="TextBox 61"/>
            <p:cNvSpPr txBox="1">
              <a:spLocks noChangeArrowheads="1"/>
            </p:cNvSpPr>
            <p:nvPr/>
          </p:nvSpPr>
          <p:spPr bwMode="auto">
            <a:xfrm>
              <a:off x="7708900" y="3619501"/>
              <a:ext cx="317500" cy="522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Arial" panose="020B0604020202020204" pitchFamily="34" charset="0"/>
                </a:rPr>
                <a:t>-</a:t>
              </a:r>
              <a:endParaRPr lang="zh-CN" altLang="en-US" sz="2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408" name="TextBox 62"/>
            <p:cNvSpPr txBox="1">
              <a:spLocks noChangeArrowheads="1"/>
            </p:cNvSpPr>
            <p:nvPr/>
          </p:nvSpPr>
          <p:spPr bwMode="auto">
            <a:xfrm>
              <a:off x="7607300" y="3505199"/>
              <a:ext cx="215900" cy="522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Arial" panose="020B0604020202020204" pitchFamily="34" charset="0"/>
                </a:rPr>
                <a:t>-</a:t>
              </a:r>
              <a:endParaRPr lang="zh-CN" altLang="en-US" sz="2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409" name="TextBox 63"/>
            <p:cNvSpPr txBox="1">
              <a:spLocks noChangeArrowheads="1"/>
            </p:cNvSpPr>
            <p:nvPr/>
          </p:nvSpPr>
          <p:spPr bwMode="auto">
            <a:xfrm>
              <a:off x="7505700" y="3619498"/>
              <a:ext cx="266700" cy="522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Arial" panose="020B0604020202020204" pitchFamily="34" charset="0"/>
                </a:rPr>
                <a:t>-</a:t>
              </a:r>
              <a:endParaRPr lang="zh-CN" altLang="en-US" sz="2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648200" y="2641600"/>
            <a:ext cx="317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</a:rPr>
              <a:t>+</a:t>
            </a:r>
            <a:endParaRPr lang="zh-CN" altLang="en-US" sz="2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5" name="组合 28"/>
          <p:cNvGrpSpPr/>
          <p:nvPr/>
        </p:nvGrpSpPr>
        <p:grpSpPr bwMode="auto">
          <a:xfrm>
            <a:off x="4368800" y="2870200"/>
            <a:ext cx="277813" cy="523875"/>
            <a:chOff x="6527800" y="5105400"/>
            <a:chExt cx="277400" cy="523220"/>
          </a:xfrm>
        </p:grpSpPr>
        <p:sp>
          <p:nvSpPr>
            <p:cNvPr id="30" name="椭圆 29"/>
            <p:cNvSpPr/>
            <p:nvPr/>
          </p:nvSpPr>
          <p:spPr>
            <a:xfrm>
              <a:off x="6553162" y="5282978"/>
              <a:ext cx="252038" cy="2520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406" name="TextBox 30"/>
            <p:cNvSpPr txBox="1">
              <a:spLocks noChangeArrowheads="1"/>
            </p:cNvSpPr>
            <p:nvPr/>
          </p:nvSpPr>
          <p:spPr bwMode="auto">
            <a:xfrm>
              <a:off x="6527800" y="5105400"/>
              <a:ext cx="2413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Arial" panose="020B0604020202020204" pitchFamily="34" charset="0"/>
                </a:rPr>
                <a:t>-</a:t>
              </a:r>
              <a:endParaRPr lang="zh-CN" altLang="en-US" sz="2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7377" name="组合 28"/>
          <p:cNvGrpSpPr/>
          <p:nvPr/>
        </p:nvGrpSpPr>
        <p:grpSpPr bwMode="auto">
          <a:xfrm>
            <a:off x="4356100" y="2857500"/>
            <a:ext cx="277813" cy="523875"/>
            <a:chOff x="6527800" y="5105400"/>
            <a:chExt cx="277400" cy="523220"/>
          </a:xfrm>
        </p:grpSpPr>
        <p:sp>
          <p:nvSpPr>
            <p:cNvPr id="74" name="椭圆 73"/>
            <p:cNvSpPr/>
            <p:nvPr/>
          </p:nvSpPr>
          <p:spPr>
            <a:xfrm>
              <a:off x="6553162" y="5282978"/>
              <a:ext cx="252038" cy="2520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404" name="TextBox 30"/>
            <p:cNvSpPr txBox="1">
              <a:spLocks noChangeArrowheads="1"/>
            </p:cNvSpPr>
            <p:nvPr/>
          </p:nvSpPr>
          <p:spPr bwMode="auto">
            <a:xfrm>
              <a:off x="6527800" y="5105400"/>
              <a:ext cx="2413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Arial" panose="020B0604020202020204" pitchFamily="34" charset="0"/>
                </a:rPr>
                <a:t>-</a:t>
              </a:r>
              <a:endParaRPr lang="zh-CN" altLang="en-US" sz="2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4457700" y="2641600"/>
            <a:ext cx="317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</a:rPr>
              <a:t>+</a:t>
            </a:r>
            <a:endParaRPr lang="zh-CN" altLang="en-US" sz="2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82" name="直接箭头连接符 81"/>
          <p:cNvCxnSpPr/>
          <p:nvPr/>
        </p:nvCxnSpPr>
        <p:spPr>
          <a:xfrm flipV="1">
            <a:off x="4724400" y="1828800"/>
            <a:ext cx="0" cy="558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5207000" y="1816100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b="1" baseline="-25000">
                <a:solidFill>
                  <a:srgbClr val="000000"/>
                </a:solidFill>
                <a:latin typeface="Arial" panose="020B0604020202020204" pitchFamily="34" charset="0"/>
              </a:rPr>
              <a:t>合</a:t>
            </a:r>
            <a:endParaRPr lang="zh-CN" altLang="en-US" sz="2800" b="1" baseline="-25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8" name="组合 82"/>
          <p:cNvGrpSpPr/>
          <p:nvPr/>
        </p:nvGrpSpPr>
        <p:grpSpPr bwMode="auto">
          <a:xfrm>
            <a:off x="533400" y="2146300"/>
            <a:ext cx="892175" cy="876300"/>
            <a:chOff x="533400" y="2146300"/>
            <a:chExt cx="891951" cy="876300"/>
          </a:xfrm>
        </p:grpSpPr>
        <p:sp>
          <p:nvSpPr>
            <p:cNvPr id="69" name="椭圆 68"/>
            <p:cNvSpPr/>
            <p:nvPr/>
          </p:nvSpPr>
          <p:spPr>
            <a:xfrm>
              <a:off x="533400" y="2146300"/>
              <a:ext cx="876300" cy="8763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800" b="1">
                <a:solidFill>
                  <a:prstClr val="white"/>
                </a:solidFill>
              </a:endParaRPr>
            </a:p>
          </p:txBody>
        </p:sp>
        <p:sp>
          <p:nvSpPr>
            <p:cNvPr id="77" name="弧形 76"/>
            <p:cNvSpPr/>
            <p:nvPr/>
          </p:nvSpPr>
          <p:spPr>
            <a:xfrm rot="16850651">
              <a:off x="763459" y="2189259"/>
              <a:ext cx="561975" cy="761809"/>
            </a:xfrm>
            <a:prstGeom prst="arc">
              <a:avLst>
                <a:gd name="adj1" fmla="val 16200000"/>
                <a:gd name="adj2" fmla="val 166441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800" b="1">
                <a:solidFill>
                  <a:prstClr val="black"/>
                </a:solidFill>
              </a:endParaRPr>
            </a:p>
          </p:txBody>
        </p:sp>
      </p:grpSp>
      <p:sp>
        <p:nvSpPr>
          <p:cNvPr id="78" name="椭圆 77"/>
          <p:cNvSpPr/>
          <p:nvPr/>
        </p:nvSpPr>
        <p:spPr>
          <a:xfrm>
            <a:off x="7569200" y="2146300"/>
            <a:ext cx="876300" cy="8763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800" b="1">
              <a:solidFill>
                <a:prstClr val="white"/>
              </a:solidFill>
            </a:endParaRPr>
          </a:p>
        </p:txBody>
      </p:sp>
      <p:sp>
        <p:nvSpPr>
          <p:cNvPr id="81" name="弧形 80"/>
          <p:cNvSpPr/>
          <p:nvPr/>
        </p:nvSpPr>
        <p:spPr>
          <a:xfrm rot="16850651">
            <a:off x="7773987" y="2163763"/>
            <a:ext cx="561975" cy="762000"/>
          </a:xfrm>
          <a:prstGeom prst="arc">
            <a:avLst>
              <a:gd name="adj1" fmla="val 16200000"/>
              <a:gd name="adj2" fmla="val 2499533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800" b="1">
              <a:solidFill>
                <a:prstClr val="black"/>
              </a:solidFill>
            </a:endParaRPr>
          </a:p>
        </p:txBody>
      </p:sp>
      <p:sp>
        <p:nvSpPr>
          <p:cNvPr id="71" name="平行四边形 70"/>
          <p:cNvSpPr/>
          <p:nvPr/>
        </p:nvSpPr>
        <p:spPr>
          <a:xfrm>
            <a:off x="914400" y="1993900"/>
            <a:ext cx="7239000" cy="165100"/>
          </a:xfrm>
          <a:prstGeom prst="parallelogram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800" b="1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508000" y="3175000"/>
            <a:ext cx="1079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布匹</a:t>
            </a:r>
            <a:endParaRPr lang="zh-CN" altLang="en-US" sz="2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7632700" y="3073400"/>
            <a:ext cx="1079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成品</a:t>
            </a:r>
            <a:endParaRPr lang="zh-CN" altLang="en-US" sz="2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9" name="组合 88"/>
          <p:cNvGrpSpPr/>
          <p:nvPr/>
        </p:nvGrpSpPr>
        <p:grpSpPr bwMode="auto">
          <a:xfrm>
            <a:off x="1485900" y="2151063"/>
            <a:ext cx="1079500" cy="1687512"/>
            <a:chOff x="1485900" y="2151063"/>
            <a:chExt cx="1079500" cy="1686857"/>
          </a:xfrm>
        </p:grpSpPr>
        <p:pic>
          <p:nvPicPr>
            <p:cNvPr id="26628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74814" y="2151063"/>
              <a:ext cx="446086" cy="118361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57398" name="TextBox 87"/>
            <p:cNvSpPr txBox="1">
              <a:spLocks noChangeArrowheads="1"/>
            </p:cNvSpPr>
            <p:nvPr/>
          </p:nvSpPr>
          <p:spPr bwMode="auto">
            <a:xfrm>
              <a:off x="1485900" y="3314700"/>
              <a:ext cx="10795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000000"/>
                  </a:solidFill>
                  <a:latin typeface="Arial" panose="020B0604020202020204" pitchFamily="34" charset="0"/>
                </a:rPr>
                <a:t>涂胶</a:t>
              </a:r>
              <a:endParaRPr lang="zh-CN" altLang="en-US" sz="2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92" name="圆角矩形 91"/>
          <p:cNvSpPr/>
          <p:nvPr/>
        </p:nvSpPr>
        <p:spPr>
          <a:xfrm>
            <a:off x="3454400" y="3670300"/>
            <a:ext cx="2336800" cy="6223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b="1" dirty="0">
                <a:solidFill>
                  <a:prstClr val="black"/>
                </a:solidFill>
              </a:rPr>
              <a:t>静电植绒机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pic>
        <p:nvPicPr>
          <p:cNvPr id="79" name="Picture 3" descr="C:\Documents and Settings\Administrator\Application Data\Tencent\Users\7610404\QQ\WinTemp\RichOle\Z2BVLO(KVAKVPYEH[15(~~X.jpg"/>
          <p:cNvPicPr>
            <a:picLocks noChangeAspect="1" noChangeArrowheads="1"/>
          </p:cNvPicPr>
          <p:nvPr/>
        </p:nvPicPr>
        <p:blipFill>
          <a:blip r:embed="rId6" cstate="print"/>
          <a:srcRect l="3137" r="26706" b="3659"/>
          <a:stretch>
            <a:fillRect/>
          </a:stretch>
        </p:blipFill>
        <p:spPr bwMode="auto">
          <a:xfrm>
            <a:off x="203200" y="4483100"/>
            <a:ext cx="2159000" cy="200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247" name="Picture 103" descr="C:\Documents and Settings\Administrator\桌面\u=20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65400" y="4519613"/>
            <a:ext cx="3670300" cy="19360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102" descr="C:\Documents and Settings\Administrator\桌面\222.jpg"/>
          <p:cNvPicPr>
            <a:picLocks noChangeAspect="1" noChangeArrowheads="1"/>
          </p:cNvPicPr>
          <p:nvPr/>
        </p:nvPicPr>
        <p:blipFill>
          <a:blip r:embed="rId8" cstate="print"/>
          <a:srcRect l="14307" t="4978" r="5457" b="4978"/>
          <a:stretch>
            <a:fillRect/>
          </a:stretch>
        </p:blipFill>
        <p:spPr bwMode="auto">
          <a:xfrm>
            <a:off x="6375400" y="4483100"/>
            <a:ext cx="2616200" cy="20006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739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239000" y="64008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874425-9279-4607-83A4-26F31F648594}" type="slidenum">
              <a:rPr lang="en-US" altLang="zh-CN" sz="1800" b="1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lang="en-US" altLang="zh-CN" sz="1200" b="1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-2.22222E-6 -0.1962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56 0.00371 L 0.02222 -0.0277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0" y="-1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00556 L -0.00139 -0.1148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0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556 L 3.33333E-6 -0.1092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2000"/>
                                        <p:tgtEl>
                                          <p:spTgt spid="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65" grpId="0"/>
      <p:bldP spid="65" grpId="1"/>
      <p:bldP spid="76" grpId="0"/>
      <p:bldP spid="76" grpId="1"/>
      <p:bldP spid="86" grpId="0"/>
      <p:bldP spid="84" grpId="0"/>
      <p:bldP spid="85" grpId="0"/>
      <p:bldP spid="9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19D12A19-980B-4F67-A26E-4D104C70F735}" type="slidenum">
              <a:rPr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29024" name="Object 2"/>
          <p:cNvGraphicFramePr>
            <a:graphicFrameLocks noChangeAspect="1"/>
          </p:cNvGraphicFramePr>
          <p:nvPr/>
        </p:nvGraphicFramePr>
        <p:xfrm>
          <a:off x="2790825" y="1095375"/>
          <a:ext cx="1384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6" name="公式" r:id="rId1" imgW="1384300" imgH="876300" progId="Equation.3">
                  <p:embed/>
                </p:oleObj>
              </mc:Choice>
              <mc:Fallback>
                <p:oleObj name="公式" r:id="rId1" imgW="1384300" imgH="876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1095375"/>
                        <a:ext cx="13843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685800" y="2038350"/>
            <a:ext cx="3500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单位：</a:t>
            </a:r>
            <a:r>
              <a:rPr lang="en-US" altLang="zh-CN" sz="2800" b="1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C/m</a:t>
            </a:r>
            <a:r>
              <a:rPr lang="en-US" altLang="zh-CN" sz="2800" b="1" baseline="3000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sz="2800" b="1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619125" y="2701925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显然：</a:t>
            </a:r>
            <a:r>
              <a:rPr lang="en-US" altLang="zh-CN" sz="2800" b="1" i="1">
                <a:solidFill>
                  <a:srgbClr val="333333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en-US" sz="2800" b="1" baseline="-25000">
                <a:solidFill>
                  <a:srgbClr val="333333"/>
                </a:solidFill>
                <a:latin typeface="Times New Roman" panose="02020603050405020304" pitchFamily="18" charset="0"/>
                <a:ea typeface="楷体_GB2312" pitchFamily="49" charset="-122"/>
              </a:rPr>
              <a:t>外</a:t>
            </a:r>
            <a:r>
              <a:rPr lang="en-US" altLang="zh-CN" sz="2800" b="1">
                <a:solidFill>
                  <a:srgbClr val="333333"/>
                </a:solidFill>
                <a:latin typeface="Times New Roman" panose="02020603050405020304" pitchFamily="18" charset="0"/>
                <a:ea typeface="楷体_GB2312" pitchFamily="49" charset="-122"/>
              </a:rPr>
              <a:t>=0</a:t>
            </a:r>
            <a:endParaRPr lang="en-US" altLang="zh-CN" sz="2800" b="1">
              <a:solidFill>
                <a:srgbClr val="333333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9025" name="Object 3"/>
          <p:cNvGraphicFramePr>
            <a:graphicFrameLocks noChangeAspect="1"/>
          </p:cNvGraphicFramePr>
          <p:nvPr/>
        </p:nvGraphicFramePr>
        <p:xfrm>
          <a:off x="3025775" y="2713038"/>
          <a:ext cx="127793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7" name="公式" r:id="rId3" imgW="1269365" imgH="495300" progId="Equation.3">
                  <p:embed/>
                </p:oleObj>
              </mc:Choice>
              <mc:Fallback>
                <p:oleObj name="公式" r:id="rId3" imgW="1269365" imgH="495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775" y="2713038"/>
                        <a:ext cx="1277938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6" name="Object 4"/>
          <p:cNvGraphicFramePr>
            <a:graphicFrameLocks noChangeAspect="1"/>
          </p:cNvGraphicFramePr>
          <p:nvPr/>
        </p:nvGraphicFramePr>
        <p:xfrm>
          <a:off x="4538663" y="2790825"/>
          <a:ext cx="8001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8" name="公式" r:id="rId5" imgW="799465" imgH="342900" progId="Equation.3">
                  <p:embed/>
                </p:oleObj>
              </mc:Choice>
              <mc:Fallback>
                <p:oleObj name="公式" r:id="rId5" imgW="799465" imgH="342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8663" y="2790825"/>
                        <a:ext cx="8001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3" name="AutoShape 33"/>
          <p:cNvSpPr/>
          <p:nvPr/>
        </p:nvSpPr>
        <p:spPr bwMode="auto">
          <a:xfrm>
            <a:off x="4333875" y="981075"/>
            <a:ext cx="3646488" cy="984250"/>
          </a:xfrm>
          <a:prstGeom prst="borderCallout1">
            <a:avLst>
              <a:gd name="adj1" fmla="val 107741"/>
              <a:gd name="adj2" fmla="val 96866"/>
              <a:gd name="adj3" fmla="val 107741"/>
              <a:gd name="adj4" fmla="val -34782"/>
            </a:avLst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单位体积内所有分子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的电偶极矩矢量和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34"/>
          <p:cNvGrpSpPr/>
          <p:nvPr/>
        </p:nvGrpSpPr>
        <p:grpSpPr bwMode="auto">
          <a:xfrm>
            <a:off x="228600" y="1295400"/>
            <a:ext cx="2257425" cy="523875"/>
            <a:chOff x="84" y="523"/>
            <a:chExt cx="1422" cy="330"/>
          </a:xfrm>
        </p:grpSpPr>
        <p:sp>
          <p:nvSpPr>
            <p:cNvPr id="37922" name="Text Box 35"/>
            <p:cNvSpPr txBox="1">
              <a:spLocks noChangeArrowheads="1"/>
            </p:cNvSpPr>
            <p:nvPr/>
          </p:nvSpPr>
          <p:spPr bwMode="auto">
            <a:xfrm>
              <a:off x="84" y="523"/>
              <a:ext cx="14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3333FF"/>
                  </a:solidFill>
                  <a:latin typeface="Times New Roman" panose="02020603050405020304" pitchFamily="18" charset="0"/>
                </a:rPr>
                <a:t>①   </a:t>
              </a:r>
              <a:r>
                <a:rPr lang="zh-CN" altLang="en-US" sz="2800" b="1">
                  <a:solidFill>
                    <a:srgbClr val="333333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的定义：</a:t>
              </a:r>
              <a:endParaRPr lang="zh-CN" altLang="en-US" sz="2800" b="1">
                <a:solidFill>
                  <a:srgbClr val="333333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7923" name="Object 19"/>
            <p:cNvGraphicFramePr>
              <a:graphicFrameLocks noChangeAspect="1"/>
            </p:cNvGraphicFramePr>
            <p:nvPr/>
          </p:nvGraphicFramePr>
          <p:xfrm>
            <a:off x="357" y="579"/>
            <a:ext cx="18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09" name="Equation" r:id="rId7" imgW="292100" imgH="330200" progId="Equation.DSMT4">
                    <p:embed/>
                  </p:oleObj>
                </mc:Choice>
                <mc:Fallback>
                  <p:oleObj name="Equation" r:id="rId7" imgW="292100" imgH="3302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" y="579"/>
                          <a:ext cx="18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1"/>
          <p:cNvGrpSpPr/>
          <p:nvPr/>
        </p:nvGrpSpPr>
        <p:grpSpPr bwMode="auto">
          <a:xfrm>
            <a:off x="223838" y="3324225"/>
            <a:ext cx="2409825" cy="519113"/>
            <a:chOff x="132" y="1129"/>
            <a:chExt cx="1518" cy="327"/>
          </a:xfrm>
        </p:grpSpPr>
        <p:sp>
          <p:nvSpPr>
            <p:cNvPr id="37920" name="Text Box 42"/>
            <p:cNvSpPr txBox="1">
              <a:spLocks noChangeArrowheads="1"/>
            </p:cNvSpPr>
            <p:nvPr/>
          </p:nvSpPr>
          <p:spPr bwMode="auto">
            <a:xfrm>
              <a:off x="132" y="1129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3333FF"/>
                  </a:solidFill>
                  <a:latin typeface="Times New Roman" panose="02020603050405020304" pitchFamily="18" charset="0"/>
                </a:rPr>
                <a:t>②</a:t>
              </a:r>
              <a:endParaRPr lang="en-US" altLang="zh-CN" sz="2800" b="1">
                <a:solidFill>
                  <a:srgbClr val="3333FF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7921" name="Object 18"/>
            <p:cNvGraphicFramePr>
              <a:graphicFrameLocks noChangeAspect="1"/>
            </p:cNvGraphicFramePr>
            <p:nvPr/>
          </p:nvGraphicFramePr>
          <p:xfrm>
            <a:off x="474" y="1178"/>
            <a:ext cx="117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10" name="公式" r:id="rId9" imgW="1866900" imgH="368300" progId="Equation.3">
                    <p:embed/>
                  </p:oleObj>
                </mc:Choice>
                <mc:Fallback>
                  <p:oleObj name="公式" r:id="rId9" imgW="1866900" imgH="3683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" y="1178"/>
                          <a:ext cx="117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44" name="Text Box 44"/>
          <p:cNvSpPr txBox="1">
            <a:spLocks noChangeArrowheads="1"/>
          </p:cNvSpPr>
          <p:nvPr/>
        </p:nvSpPr>
        <p:spPr bwMode="auto">
          <a:xfrm>
            <a:off x="2138363" y="3886200"/>
            <a:ext cx="5481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对各向同性的电介质有</a:t>
            </a:r>
            <a:r>
              <a:rPr lang="zh-CN" altLang="en-US" sz="2800" b="1">
                <a:solidFill>
                  <a:srgbClr val="333333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lang="zh-CN" altLang="en-US" sz="2800" b="1">
              <a:solidFill>
                <a:srgbClr val="333333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45" name="Text Box 45"/>
          <p:cNvSpPr txBox="1">
            <a:spLocks noChangeArrowheads="1"/>
          </p:cNvSpPr>
          <p:nvPr/>
        </p:nvSpPr>
        <p:spPr bwMode="auto">
          <a:xfrm>
            <a:off x="285750" y="3905250"/>
            <a:ext cx="39814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楷体_GB2312" pitchFamily="49" charset="-122"/>
              </a:rPr>
              <a:t>实验结论：</a:t>
            </a:r>
            <a:endParaRPr lang="zh-CN" altLang="en-US" sz="2800" b="1" dirty="0">
              <a:solidFill>
                <a:srgbClr val="333333"/>
              </a:solidFill>
              <a:latin typeface="Times New Roman" panose="02020603050405020304"/>
              <a:ea typeface="楷体_GB2312" pitchFamily="49" charset="-122"/>
            </a:endParaRPr>
          </a:p>
        </p:txBody>
      </p:sp>
      <p:graphicFrame>
        <p:nvGraphicFramePr>
          <p:cNvPr id="129027" name="Object 5"/>
          <p:cNvGraphicFramePr>
            <a:graphicFrameLocks noChangeAspect="1"/>
          </p:cNvGraphicFramePr>
          <p:nvPr/>
        </p:nvGraphicFramePr>
        <p:xfrm>
          <a:off x="6164263" y="3954463"/>
          <a:ext cx="2197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1" name="公式" r:id="rId11" imgW="2197100" imgH="419100" progId="Equation.3">
                  <p:embed/>
                </p:oleObj>
              </mc:Choice>
              <mc:Fallback>
                <p:oleObj name="公式" r:id="rId11" imgW="21971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4263" y="3954463"/>
                        <a:ext cx="2197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8" name="Object 6"/>
          <p:cNvGraphicFramePr>
            <a:graphicFrameLocks noChangeAspect="1"/>
          </p:cNvGraphicFramePr>
          <p:nvPr/>
        </p:nvGraphicFramePr>
        <p:xfrm>
          <a:off x="446088" y="5200650"/>
          <a:ext cx="1485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2" name="公式" r:id="rId13" imgW="1485900" imgH="419100" progId="Equation.3">
                  <p:embed/>
                </p:oleObj>
              </mc:Choice>
              <mc:Fallback>
                <p:oleObj name="公式" r:id="rId13" imgW="14859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5200650"/>
                        <a:ext cx="1485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8"/>
          <p:cNvGrpSpPr/>
          <p:nvPr/>
        </p:nvGrpSpPr>
        <p:grpSpPr bwMode="auto">
          <a:xfrm>
            <a:off x="2609850" y="5153025"/>
            <a:ext cx="2317750" cy="519113"/>
            <a:chOff x="2760" y="2025"/>
            <a:chExt cx="1460" cy="327"/>
          </a:xfrm>
        </p:grpSpPr>
        <p:graphicFrame>
          <p:nvGraphicFramePr>
            <p:cNvPr id="37918" name="Object 17"/>
            <p:cNvGraphicFramePr>
              <a:graphicFrameLocks noChangeAspect="1"/>
            </p:cNvGraphicFramePr>
            <p:nvPr/>
          </p:nvGraphicFramePr>
          <p:xfrm>
            <a:off x="2760" y="2028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13" name="公式" r:id="rId15" imgW="381000" imgH="419100" progId="Equation.3">
                    <p:embed/>
                  </p:oleObj>
                </mc:Choice>
                <mc:Fallback>
                  <p:oleObj name="公式" r:id="rId15" imgW="381000" imgH="4191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0" y="2028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50" name="Text Box 50"/>
            <p:cNvSpPr txBox="1">
              <a:spLocks noChangeArrowheads="1"/>
            </p:cNvSpPr>
            <p:nvPr/>
          </p:nvSpPr>
          <p:spPr bwMode="auto">
            <a:xfrm>
              <a:off x="2976" y="2025"/>
              <a:ext cx="124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楷体_GB2312" pitchFamily="49" charset="-122"/>
                </a:rPr>
                <a:t>—</a:t>
              </a: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楷体_GB2312" pitchFamily="49" charset="-122"/>
                </a:rPr>
                <a:t>电极化率</a:t>
              </a:r>
              <a:endParaRPr lang="zh-CN" altLang="en-US" sz="2800" b="1">
                <a:solidFill>
                  <a:srgbClr val="333333"/>
                </a:solidFill>
                <a:latin typeface="Times New Roman" panose="02020603050405020304"/>
                <a:ea typeface="楷体_GB2312" pitchFamily="49" charset="-122"/>
              </a:endParaRPr>
            </a:p>
          </p:txBody>
        </p:sp>
      </p:grpSp>
      <p:graphicFrame>
        <p:nvGraphicFramePr>
          <p:cNvPr id="129029" name="Object 7"/>
          <p:cNvGraphicFramePr>
            <a:graphicFrameLocks noChangeAspect="1"/>
          </p:cNvGraphicFramePr>
          <p:nvPr/>
        </p:nvGraphicFramePr>
        <p:xfrm>
          <a:off x="442913" y="4629150"/>
          <a:ext cx="32766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4" name="公式" r:id="rId17" imgW="2921000" imgH="431800" progId="Equation.3">
                  <p:embed/>
                </p:oleObj>
              </mc:Choice>
              <mc:Fallback>
                <p:oleObj name="公式" r:id="rId17" imgW="29210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4629150"/>
                        <a:ext cx="32766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0" name="Object 8"/>
          <p:cNvGraphicFramePr>
            <a:graphicFrameLocks noChangeAspect="1"/>
          </p:cNvGraphicFramePr>
          <p:nvPr/>
        </p:nvGraphicFramePr>
        <p:xfrm>
          <a:off x="3581400" y="5884863"/>
          <a:ext cx="170338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5" name="公式" r:id="rId19" imgW="1524000" imgH="419100" progId="Equation.3">
                  <p:embed/>
                </p:oleObj>
              </mc:Choice>
              <mc:Fallback>
                <p:oleObj name="公式" r:id="rId19" imgW="15240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884863"/>
                        <a:ext cx="1703388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5" name="Text Box 55"/>
          <p:cNvSpPr txBox="1">
            <a:spLocks noChangeArrowheads="1"/>
          </p:cNvSpPr>
          <p:nvPr/>
        </p:nvSpPr>
        <p:spPr bwMode="auto">
          <a:xfrm>
            <a:off x="2800350" y="5884863"/>
            <a:ext cx="2305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即：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56" name="Text Box 56"/>
          <p:cNvSpPr txBox="1">
            <a:spLocks noChangeArrowheads="1"/>
          </p:cNvSpPr>
          <p:nvPr/>
        </p:nvSpPr>
        <p:spPr bwMode="auto">
          <a:xfrm>
            <a:off x="114300" y="138113"/>
            <a:ext cx="5067300" cy="519112"/>
          </a:xfrm>
          <a:prstGeom prst="rect">
            <a:avLst/>
          </a:prstGeom>
          <a:solidFill>
            <a:srgbClr val="FFB9FF"/>
          </a:solidFill>
          <a:ln>
            <a:noFill/>
          </a:ln>
          <a:effectLst>
            <a:outerShdw dist="107763" dir="135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333333"/>
                </a:solidFill>
                <a:latin typeface="Times New Roman" panose="02020603050405020304" pitchFamily="18" charset="0"/>
                <a:ea typeface="楷体_GB2312" pitchFamily="49" charset="-122"/>
              </a:rPr>
              <a:t>二、电极化强度与极化电荷</a:t>
            </a:r>
            <a:endParaRPr lang="zh-CN" altLang="en-US" sz="2800" b="1">
              <a:solidFill>
                <a:srgbClr val="333333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5" name="Group 57"/>
          <p:cNvGrpSpPr/>
          <p:nvPr/>
        </p:nvGrpSpPr>
        <p:grpSpPr bwMode="auto">
          <a:xfrm>
            <a:off x="228600" y="685800"/>
            <a:ext cx="3211513" cy="519113"/>
            <a:chOff x="54" y="105"/>
            <a:chExt cx="1939" cy="327"/>
          </a:xfrm>
        </p:grpSpPr>
        <p:sp>
          <p:nvSpPr>
            <p:cNvPr id="37916" name="Text Box 58"/>
            <p:cNvSpPr txBox="1">
              <a:spLocks noChangeArrowheads="1"/>
            </p:cNvSpPr>
            <p:nvPr/>
          </p:nvSpPr>
          <p:spPr bwMode="auto">
            <a:xfrm>
              <a:off x="54" y="105"/>
              <a:ext cx="18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333333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1.</a:t>
              </a:r>
              <a:r>
                <a:rPr lang="zh-CN" altLang="en-US" sz="2800" b="1">
                  <a:solidFill>
                    <a:srgbClr val="333333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电极化强度矢量</a:t>
              </a:r>
              <a:endParaRPr lang="zh-CN" altLang="en-US" sz="2800" b="1">
                <a:solidFill>
                  <a:srgbClr val="333333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7917" name="Object 16"/>
            <p:cNvGraphicFramePr>
              <a:graphicFrameLocks noChangeAspect="1"/>
            </p:cNvGraphicFramePr>
            <p:nvPr/>
          </p:nvGraphicFramePr>
          <p:xfrm>
            <a:off x="1810" y="159"/>
            <a:ext cx="18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16" name="公式" r:id="rId21" imgW="292100" imgH="330200" progId="Equation.3">
                    <p:embed/>
                  </p:oleObj>
                </mc:Choice>
                <mc:Fallback>
                  <p:oleObj name="公式" r:id="rId21" imgW="292100" imgH="330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0" y="159"/>
                          <a:ext cx="18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69"/>
          <p:cNvGrpSpPr/>
          <p:nvPr/>
        </p:nvGrpSpPr>
        <p:grpSpPr bwMode="auto">
          <a:xfrm>
            <a:off x="5643563" y="4595813"/>
            <a:ext cx="2351087" cy="519112"/>
            <a:chOff x="3744" y="2688"/>
            <a:chExt cx="1481" cy="327"/>
          </a:xfrm>
        </p:grpSpPr>
        <p:sp>
          <p:nvSpPr>
            <p:cNvPr id="37914" name="Text Box 62"/>
            <p:cNvSpPr txBox="1">
              <a:spLocks noChangeArrowheads="1"/>
            </p:cNvSpPr>
            <p:nvPr/>
          </p:nvSpPr>
          <p:spPr bwMode="auto">
            <a:xfrm>
              <a:off x="3744" y="2688"/>
              <a:ext cx="12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其它介质</a:t>
              </a:r>
              <a:endPara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7915" name="Object 15"/>
            <p:cNvGraphicFramePr>
              <a:graphicFrameLocks noChangeAspect="1"/>
            </p:cNvGraphicFramePr>
            <p:nvPr/>
          </p:nvGraphicFramePr>
          <p:xfrm>
            <a:off x="4704" y="2688"/>
            <a:ext cx="52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17" name="Equation" r:id="rId22" imgW="381000" imgH="215900" progId="Equation.3">
                    <p:embed/>
                  </p:oleObj>
                </mc:Choice>
                <mc:Fallback>
                  <p:oleObj name="Equation" r:id="rId22" imgW="381000" imgH="2159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688"/>
                          <a:ext cx="52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68"/>
          <p:cNvGrpSpPr/>
          <p:nvPr/>
        </p:nvGrpSpPr>
        <p:grpSpPr bwMode="auto">
          <a:xfrm>
            <a:off x="3729038" y="4595813"/>
            <a:ext cx="1692275" cy="519112"/>
            <a:chOff x="2592" y="2592"/>
            <a:chExt cx="1066" cy="327"/>
          </a:xfrm>
        </p:grpSpPr>
        <p:graphicFrame>
          <p:nvGraphicFramePr>
            <p:cNvPr id="37912" name="Object 14"/>
            <p:cNvGraphicFramePr>
              <a:graphicFrameLocks noChangeAspect="1"/>
            </p:cNvGraphicFramePr>
            <p:nvPr/>
          </p:nvGraphicFramePr>
          <p:xfrm>
            <a:off x="3120" y="2592"/>
            <a:ext cx="53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18" name="Equation" r:id="rId24" imgW="393065" imgH="215900" progId="Equation.3">
                    <p:embed/>
                  </p:oleObj>
                </mc:Choice>
                <mc:Fallback>
                  <p:oleObj name="Equation" r:id="rId24" imgW="393065" imgH="2159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592"/>
                          <a:ext cx="53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3" name="Text Box 67"/>
            <p:cNvSpPr txBox="1">
              <a:spLocks noChangeArrowheads="1"/>
            </p:cNvSpPr>
            <p:nvPr/>
          </p:nvSpPr>
          <p:spPr bwMode="auto">
            <a:xfrm>
              <a:off x="2592" y="2592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真空</a:t>
              </a:r>
              <a:endPara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129034" name="Object 12"/>
          <p:cNvGraphicFramePr>
            <a:graphicFrameLocks noChangeAspect="1"/>
          </p:cNvGraphicFramePr>
          <p:nvPr/>
        </p:nvGraphicFramePr>
        <p:xfrm>
          <a:off x="2719070" y="2784475"/>
          <a:ext cx="253365" cy="372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9" name="公式" r:id="rId26" imgW="114300" imgH="254000" progId="Equation.3">
                  <p:embed/>
                </p:oleObj>
              </mc:Choice>
              <mc:Fallback>
                <p:oleObj name="公式" r:id="rId26" imgW="114300" imgH="254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070" y="2784475"/>
                        <a:ext cx="253365" cy="372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75"/>
                                        <p:tgtEl>
                                          <p:spTgt spid="5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29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" fill="hold"/>
                                        <p:tgtEl>
                                          <p:spTgt spid="51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fill="hold"/>
                                        <p:tgtEl>
                                          <p:spTgt spid="51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" fill="hold"/>
                                        <p:tgtEl>
                                          <p:spTgt spid="51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" fill="hold"/>
                                        <p:tgtEl>
                                          <p:spTgt spid="51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129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75"/>
                                        <p:tgtEl>
                                          <p:spTgt spid="5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"/>
                            </p:stCondLst>
                            <p:childTnLst>
                              <p:par>
                                <p:cTn id="6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9" dur="75"/>
                                        <p:tgtEl>
                                          <p:spTgt spid="5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4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6" dur="500"/>
                                        <p:tgtEl>
                                          <p:spTgt spid="5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0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autoUpdateAnimBg="0"/>
      <p:bldP spid="51207" grpId="0" autoUpdateAnimBg="0"/>
      <p:bldP spid="51233" grpId="0" animBg="1" autoUpdateAnimBg="0"/>
      <p:bldP spid="51244" grpId="0" autoUpdateAnimBg="0"/>
      <p:bldP spid="51245" grpId="0" autoUpdateAnimBg="0"/>
      <p:bldP spid="51255" grpId="0" autoUpdateAnimBg="0"/>
      <p:bldP spid="5125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2F962C36-8653-4C18-9810-B3FC7F83DC55}" type="slidenum">
              <a:rPr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4718050" y="200025"/>
          <a:ext cx="22860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3" name="Equation" r:id="rId1" imgW="799465" imgH="241300" progId="Equation.3">
                  <p:embed/>
                </p:oleObj>
              </mc:Choice>
              <mc:Fallback>
                <p:oleObj name="Equation" r:id="rId1" imgW="799465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8050" y="200025"/>
                        <a:ext cx="22860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2306638" y="1277938"/>
          <a:ext cx="137160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4" name="公式" r:id="rId3" imgW="584200" imgH="355600" progId="Equation.3">
                  <p:embed/>
                </p:oleObj>
              </mc:Choice>
              <mc:Fallback>
                <p:oleObj name="公式" r:id="rId3" imgW="584200" imgH="355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1277938"/>
                        <a:ext cx="1371600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0"/>
          <p:cNvSpPr txBox="1">
            <a:spLocks noChangeArrowheads="1"/>
          </p:cNvSpPr>
          <p:nvPr/>
        </p:nvSpPr>
        <p:spPr bwMode="auto">
          <a:xfrm>
            <a:off x="165100" y="200025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③</a:t>
            </a:r>
            <a:r>
              <a:rPr lang="zh-CN" altLang="en-US" sz="2800" b="1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电介质内的静电场</a:t>
            </a:r>
            <a:endParaRPr lang="zh-CN" altLang="en-US" sz="2800" b="1">
              <a:solidFill>
                <a:srgbClr val="080808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" name="Group 86"/>
          <p:cNvGrpSpPr/>
          <p:nvPr/>
        </p:nvGrpSpPr>
        <p:grpSpPr bwMode="auto">
          <a:xfrm>
            <a:off x="3822700" y="962025"/>
            <a:ext cx="2114550" cy="1031875"/>
            <a:chOff x="2412" y="3504"/>
            <a:chExt cx="1332" cy="650"/>
          </a:xfrm>
        </p:grpSpPr>
        <p:sp>
          <p:nvSpPr>
            <p:cNvPr id="39962" name="AutoShape 79"/>
            <p:cNvSpPr>
              <a:spLocks noChangeArrowheads="1"/>
            </p:cNvSpPr>
            <p:nvPr/>
          </p:nvSpPr>
          <p:spPr bwMode="auto">
            <a:xfrm>
              <a:off x="2592" y="3504"/>
              <a:ext cx="960" cy="624"/>
            </a:xfrm>
            <a:prstGeom prst="wedgeRoundRectCallout">
              <a:avLst>
                <a:gd name="adj1" fmla="val 52190"/>
                <a:gd name="adj2" fmla="val -72116"/>
                <a:gd name="adj3" fmla="val 16667"/>
              </a:avLst>
            </a:prstGeom>
            <a:solidFill>
              <a:srgbClr val="FFB9FF"/>
            </a:solidFill>
            <a:ln w="9525">
              <a:solidFill>
                <a:srgbClr val="CC99FF"/>
              </a:solidFill>
              <a:miter lim="800000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800" b="1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9963" name="Object 13"/>
            <p:cNvGraphicFramePr>
              <a:graphicFrameLocks noChangeAspect="1"/>
            </p:cNvGraphicFramePr>
            <p:nvPr/>
          </p:nvGraphicFramePr>
          <p:xfrm>
            <a:off x="2412" y="3628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45" name="Equation" r:id="rId5" imgW="114300" imgH="215900" progId="Equation.3">
                    <p:embed/>
                  </p:oleObj>
                </mc:Choice>
                <mc:Fallback>
                  <p:oleObj name="Equation" r:id="rId5" imgW="114300" imgH="2159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2" y="3628"/>
                          <a:ext cx="7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4" name="Text Box 73"/>
            <p:cNvSpPr txBox="1">
              <a:spLocks noChangeArrowheads="1"/>
            </p:cNvSpPr>
            <p:nvPr/>
          </p:nvSpPr>
          <p:spPr bwMode="auto">
            <a:xfrm>
              <a:off x="2544" y="3504"/>
              <a:ext cx="1200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自由电荷的电场。</a:t>
              </a: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87"/>
          <p:cNvGrpSpPr/>
          <p:nvPr/>
        </p:nvGrpSpPr>
        <p:grpSpPr bwMode="auto">
          <a:xfrm>
            <a:off x="6546850" y="962025"/>
            <a:ext cx="2030413" cy="1022350"/>
            <a:chOff x="4128" y="3504"/>
            <a:chExt cx="1279" cy="644"/>
          </a:xfrm>
        </p:grpSpPr>
        <p:sp>
          <p:nvSpPr>
            <p:cNvPr id="39960" name="AutoShape 81"/>
            <p:cNvSpPr>
              <a:spLocks noChangeArrowheads="1"/>
            </p:cNvSpPr>
            <p:nvPr/>
          </p:nvSpPr>
          <p:spPr bwMode="auto">
            <a:xfrm>
              <a:off x="4176" y="3504"/>
              <a:ext cx="1152" cy="624"/>
            </a:xfrm>
            <a:prstGeom prst="wedgeRoundRectCallout">
              <a:avLst>
                <a:gd name="adj1" fmla="val -50259"/>
                <a:gd name="adj2" fmla="val -75963"/>
                <a:gd name="adj3" fmla="val 16667"/>
              </a:avLst>
            </a:prstGeom>
            <a:solidFill>
              <a:srgbClr val="FFCC00"/>
            </a:solidFill>
            <a:ln w="9525">
              <a:solidFill>
                <a:srgbClr val="CC99FF"/>
              </a:solidFill>
              <a:miter lim="800000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800" b="1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61" name="Text Box 76"/>
            <p:cNvSpPr txBox="1">
              <a:spLocks noChangeArrowheads="1"/>
            </p:cNvSpPr>
            <p:nvPr/>
          </p:nvSpPr>
          <p:spPr bwMode="auto">
            <a:xfrm>
              <a:off x="4128" y="3552"/>
              <a:ext cx="1279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极化电荷的退极化场。</a:t>
              </a:r>
              <a:r>
                <a:rPr lang="zh-CN" altLang="en-US" sz="2800" b="1">
                  <a:solidFill>
                    <a:srgbClr val="333333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sz="2800" b="1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3" name="Text Box 82"/>
          <p:cNvSpPr txBox="1">
            <a:spLocks noChangeArrowheads="1"/>
          </p:cNvSpPr>
          <p:nvPr/>
        </p:nvSpPr>
        <p:spPr bwMode="auto">
          <a:xfrm>
            <a:off x="317500" y="1343025"/>
            <a:ext cx="2209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楷体_GB2312" pitchFamily="49" charset="-122"/>
              </a:rPr>
              <a:t>实验证明：</a:t>
            </a:r>
            <a:endParaRPr lang="zh-CN" alt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/>
              <a:ea typeface="楷体_GB2312" pitchFamily="49" charset="-122"/>
            </a:endParaRPr>
          </a:p>
        </p:txBody>
      </p:sp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1498600" y="762000"/>
          <a:ext cx="112871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6" name="Equation" r:id="rId7" imgW="482600" imgH="228600" progId="Equation.3">
                  <p:embed/>
                </p:oleObj>
              </mc:Choice>
              <mc:Fallback>
                <p:oleObj name="Equation" r:id="rId7" imgW="4826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762000"/>
                        <a:ext cx="1128713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/>
        </p:nvGraphicFramePr>
        <p:xfrm>
          <a:off x="2174875" y="2608263"/>
          <a:ext cx="204946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7" name="公式" r:id="rId9" imgW="1524000" imgH="419100" progId="Equation.3">
                  <p:embed/>
                </p:oleObj>
              </mc:Choice>
              <mc:Fallback>
                <p:oleObj name="公式" r:id="rId9" imgW="15240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5" y="2608263"/>
                        <a:ext cx="2049463" cy="563562"/>
                      </a:xfrm>
                      <a:prstGeom prst="rect">
                        <a:avLst/>
                      </a:prstGeom>
                      <a:solidFill>
                        <a:srgbClr val="FF0000">
                          <a:alpha val="30196"/>
                        </a:srgbClr>
                      </a:soli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86"/>
          <p:cNvGrpSpPr/>
          <p:nvPr/>
        </p:nvGrpSpPr>
        <p:grpSpPr bwMode="auto">
          <a:xfrm>
            <a:off x="4737100" y="2247900"/>
            <a:ext cx="3190875" cy="1049338"/>
            <a:chOff x="1956" y="3438"/>
            <a:chExt cx="2010" cy="661"/>
          </a:xfrm>
        </p:grpSpPr>
        <p:sp>
          <p:nvSpPr>
            <p:cNvPr id="39957" name="AutoShape 79"/>
            <p:cNvSpPr>
              <a:spLocks noChangeArrowheads="1"/>
            </p:cNvSpPr>
            <p:nvPr/>
          </p:nvSpPr>
          <p:spPr bwMode="auto">
            <a:xfrm>
              <a:off x="1968" y="3438"/>
              <a:ext cx="1998" cy="618"/>
            </a:xfrm>
            <a:prstGeom prst="wedgeRoundRectCallout">
              <a:avLst>
                <a:gd name="adj1" fmla="val -62556"/>
                <a:gd name="adj2" fmla="val 18782"/>
                <a:gd name="adj3" fmla="val 16667"/>
              </a:avLst>
            </a:prstGeom>
            <a:solidFill>
              <a:srgbClr val="FFB9FF"/>
            </a:solidFill>
            <a:ln w="9525">
              <a:solidFill>
                <a:srgbClr val="CC99FF"/>
              </a:solidFill>
              <a:miter lim="800000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800" b="1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9958" name="Object 7"/>
            <p:cNvGraphicFramePr>
              <a:graphicFrameLocks noChangeAspect="1"/>
            </p:cNvGraphicFramePr>
            <p:nvPr/>
          </p:nvGraphicFramePr>
          <p:xfrm>
            <a:off x="2412" y="3628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48" name="Equation" r:id="rId11" imgW="114300" imgH="215900" progId="Equation.3">
                    <p:embed/>
                  </p:oleObj>
                </mc:Choice>
                <mc:Fallback>
                  <p:oleObj name="Equation" r:id="rId11" imgW="114300" imgH="2159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2" y="3628"/>
                          <a:ext cx="7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9" name="Text Box 73"/>
            <p:cNvSpPr txBox="1">
              <a:spLocks noChangeArrowheads="1"/>
            </p:cNvSpPr>
            <p:nvPr/>
          </p:nvSpPr>
          <p:spPr bwMode="auto">
            <a:xfrm>
              <a:off x="1956" y="3444"/>
              <a:ext cx="1992" cy="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不是原外场，是电介质内实际的电场</a:t>
              </a:r>
              <a:endPara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20" name="Text Box 2065"/>
          <p:cNvSpPr txBox="1">
            <a:spLocks noChangeArrowheads="1"/>
          </p:cNvSpPr>
          <p:nvPr/>
        </p:nvSpPr>
        <p:spPr bwMode="auto">
          <a:xfrm>
            <a:off x="165100" y="3390900"/>
            <a:ext cx="4667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④</a:t>
            </a:r>
            <a:r>
              <a:rPr lang="zh-CN" altLang="en-US" sz="2800" b="1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电击穿</a:t>
            </a:r>
            <a:r>
              <a:rPr lang="en-US" altLang="zh-CN" sz="2800" b="1">
                <a:solidFill>
                  <a:srgbClr val="080808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800" b="1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电介质的击穿</a:t>
            </a:r>
            <a:endParaRPr lang="zh-CN" altLang="en-US" sz="2800" b="1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1" name="Group 2066"/>
          <p:cNvGrpSpPr/>
          <p:nvPr/>
        </p:nvGrpSpPr>
        <p:grpSpPr bwMode="auto">
          <a:xfrm>
            <a:off x="692150" y="4410075"/>
            <a:ext cx="6683375" cy="523875"/>
            <a:chOff x="566" y="3302"/>
            <a:chExt cx="4210" cy="330"/>
          </a:xfrm>
        </p:grpSpPr>
        <p:sp>
          <p:nvSpPr>
            <p:cNvPr id="39955" name="Text Box 2067"/>
            <p:cNvSpPr txBox="1">
              <a:spLocks noChangeArrowheads="1"/>
            </p:cNvSpPr>
            <p:nvPr/>
          </p:nvSpPr>
          <p:spPr bwMode="auto">
            <a:xfrm>
              <a:off x="566" y="3302"/>
              <a:ext cx="421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080808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电介质</a:t>
              </a:r>
              <a:r>
                <a:rPr lang="zh-CN" altLang="en-US" sz="2800" b="1">
                  <a:solidFill>
                    <a:srgbClr val="080808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 </a:t>
              </a:r>
              <a:r>
                <a:rPr lang="zh-CN" altLang="en-US" sz="2800" b="1">
                  <a:solidFill>
                    <a:srgbClr val="080808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导体                  电介质击穿</a:t>
              </a:r>
              <a:endParaRPr lang="zh-CN" altLang="en-US" sz="2800" b="1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9956" name="AutoShape 2068"/>
            <p:cNvSpPr>
              <a:spLocks noChangeArrowheads="1"/>
            </p:cNvSpPr>
            <p:nvPr/>
          </p:nvSpPr>
          <p:spPr bwMode="auto">
            <a:xfrm>
              <a:off x="2154" y="3408"/>
              <a:ext cx="720" cy="144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4" name="Text Box 2069"/>
          <p:cNvSpPr txBox="1">
            <a:spLocks noChangeArrowheads="1"/>
          </p:cNvSpPr>
          <p:nvPr/>
        </p:nvSpPr>
        <p:spPr bwMode="auto">
          <a:xfrm>
            <a:off x="152400" y="5400675"/>
            <a:ext cx="78486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楷体_GB2312" pitchFamily="49" charset="-122"/>
              </a:rPr>
              <a:t>例：</a:t>
            </a:r>
            <a:r>
              <a:rPr lang="zh-CN" altLang="en-US" sz="2800" b="1" dirty="0">
                <a:solidFill>
                  <a:srgbClr val="080808"/>
                </a:solidFill>
                <a:latin typeface="Times New Roman" panose="02020603050405020304"/>
                <a:ea typeface="楷体_GB2312" pitchFamily="49" charset="-122"/>
              </a:rPr>
              <a:t>尖端放电，即空气电击穿  </a:t>
            </a:r>
            <a:r>
              <a:rPr lang="en-US" altLang="zh-CN" sz="2800" b="1" i="1" dirty="0">
                <a:solidFill>
                  <a:srgbClr val="333333"/>
                </a:solidFill>
                <a:latin typeface="Times New Roman" panose="02020603050405020304"/>
                <a:ea typeface="楷体_GB2312" pitchFamily="49" charset="-122"/>
              </a:rPr>
              <a:t>E</a:t>
            </a:r>
            <a:r>
              <a:rPr lang="en-US" altLang="zh-CN" sz="2800" b="1" dirty="0">
                <a:solidFill>
                  <a:srgbClr val="333333"/>
                </a:solidFill>
                <a:latin typeface="Times New Roman" panose="02020603050405020304"/>
                <a:ea typeface="楷体_GB2312" pitchFamily="49" charset="-122"/>
              </a:rPr>
              <a:t>=3</a:t>
            </a:r>
            <a:r>
              <a:rPr lang="en-US" altLang="zh-CN" sz="2800" b="1" i="1" dirty="0">
                <a:solidFill>
                  <a:srgbClr val="333333"/>
                </a:solidFill>
                <a:latin typeface="Times New Roman" panose="02020603050405020304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333333"/>
                </a:solidFill>
                <a:latin typeface="Times New Roman" panose="02020603050405020304"/>
                <a:ea typeface="楷体_GB2312" pitchFamily="49" charset="-122"/>
              </a:rPr>
              <a:t>kV/mm</a:t>
            </a:r>
            <a:endParaRPr lang="en-US" altLang="zh-CN" sz="2800" b="1" dirty="0">
              <a:solidFill>
                <a:srgbClr val="333333"/>
              </a:solidFill>
              <a:latin typeface="Times New Roman" panose="02020603050405020304"/>
              <a:ea typeface="楷体_GB2312" pitchFamily="49" charset="-122"/>
            </a:endParaRPr>
          </a:p>
        </p:txBody>
      </p:sp>
      <p:sp>
        <p:nvSpPr>
          <p:cNvPr id="25" name="Text Box 2071"/>
          <p:cNvSpPr txBox="1">
            <a:spLocks noChangeArrowheads="1"/>
          </p:cNvSpPr>
          <p:nvPr/>
        </p:nvSpPr>
        <p:spPr bwMode="auto">
          <a:xfrm>
            <a:off x="114300" y="3952875"/>
            <a:ext cx="939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lang="en-US" altLang="zh-CN" sz="2800" b="1" i="1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800" b="1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</a:t>
            </a:r>
            <a:r>
              <a:rPr lang="zh-CN" altLang="en-US" sz="2800" b="1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很强时，分子中正负电荷被拉开</a:t>
            </a:r>
            <a:r>
              <a:rPr lang="en-US" altLang="zh-CN" sz="2800" b="1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lang="zh-CN" altLang="en-US" sz="2800" b="1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自由电荷</a:t>
            </a:r>
            <a:endParaRPr lang="zh-CN" altLang="en-US" sz="2800" b="1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" name="Text Box 2072"/>
          <p:cNvSpPr txBox="1">
            <a:spLocks noChangeArrowheads="1"/>
          </p:cNvSpPr>
          <p:nvPr/>
        </p:nvSpPr>
        <p:spPr bwMode="auto">
          <a:xfrm>
            <a:off x="142875" y="4878388"/>
            <a:ext cx="914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电介质所能承受不被击穿的最大电场强度         击穿场强</a:t>
            </a:r>
            <a:endParaRPr lang="zh-CN" altLang="en-US" sz="2800" b="1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" name="Rectangle 2167"/>
          <p:cNvSpPr>
            <a:spLocks noChangeArrowheads="1"/>
          </p:cNvSpPr>
          <p:nvPr/>
        </p:nvSpPr>
        <p:spPr bwMode="auto">
          <a:xfrm>
            <a:off x="1146175" y="5924550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介质中总是场强最大的地方首先被击穿。</a:t>
            </a:r>
            <a:endParaRPr lang="zh-CN" altLang="en-US" sz="2800" b="1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AutoShape 2070"/>
          <p:cNvSpPr>
            <a:spLocks noChangeArrowheads="1"/>
          </p:cNvSpPr>
          <p:nvPr/>
        </p:nvSpPr>
        <p:spPr bwMode="auto">
          <a:xfrm>
            <a:off x="6888163" y="5040313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7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3" grpId="0" autoUpdateAnimBg="0"/>
      <p:bldP spid="20" grpId="0" autoUpdateAnimBg="0"/>
      <p:bldP spid="24" grpId="0" autoUpdateAnimBg="0"/>
      <p:bldP spid="25" grpId="0" autoUpdateAnimBg="0"/>
      <p:bldP spid="26" grpId="0" autoUpdateAnimBg="0"/>
      <p:bldP spid="27" grpId="0" autoUpdateAnimBg="0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BF3D0F9E-00F7-482A-817A-7E1126632A3F}" type="slidenum">
              <a:rPr lang="en-US" altLang="zh-CN" sz="1800" smtClean="0">
                <a:solidFill>
                  <a:srgbClr val="0000FF"/>
                </a:solidFill>
                <a:latin typeface="Arial" panose="020B0604020202020204" pitchFamily="34" charset="0"/>
              </a:rPr>
            </a:fld>
            <a:endParaRPr lang="en-US" altLang="zh-CN" sz="180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70686" name="Rectangle 2078"/>
          <p:cNvSpPr>
            <a:spLocks noChangeArrowheads="1"/>
          </p:cNvSpPr>
          <p:nvPr/>
        </p:nvSpPr>
        <p:spPr bwMode="auto">
          <a:xfrm>
            <a:off x="474663" y="1135063"/>
            <a:ext cx="1076325" cy="2644775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800" b="1">
              <a:latin typeface="+mn-lt"/>
            </a:endParaRPr>
          </a:p>
        </p:txBody>
      </p:sp>
      <p:graphicFrame>
        <p:nvGraphicFramePr>
          <p:cNvPr id="70687" name="Object 2"/>
          <p:cNvGraphicFramePr>
            <a:graphicFrameLocks noChangeAspect="1"/>
          </p:cNvGraphicFramePr>
          <p:nvPr/>
        </p:nvGraphicFramePr>
        <p:xfrm>
          <a:off x="1201738" y="3717925"/>
          <a:ext cx="5873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1" name="Equation" r:id="rId1" imgW="279400" imgH="254000" progId="Equation.3">
                  <p:embed/>
                </p:oleObj>
              </mc:Choice>
              <mc:Fallback>
                <p:oleObj name="Equation" r:id="rId1" imgW="2794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3717925"/>
                        <a:ext cx="58737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093"/>
          <p:cNvGrpSpPr/>
          <p:nvPr/>
        </p:nvGrpSpPr>
        <p:grpSpPr bwMode="auto">
          <a:xfrm>
            <a:off x="493713" y="1273175"/>
            <a:ext cx="190500" cy="2362200"/>
            <a:chOff x="1776" y="1536"/>
            <a:chExt cx="144" cy="1200"/>
          </a:xfrm>
        </p:grpSpPr>
        <p:sp>
          <p:nvSpPr>
            <p:cNvPr id="92241" name="Line 2094"/>
            <p:cNvSpPr>
              <a:spLocks noChangeShapeType="1"/>
            </p:cNvSpPr>
            <p:nvPr/>
          </p:nvSpPr>
          <p:spPr bwMode="auto">
            <a:xfrm>
              <a:off x="1776" y="2736"/>
              <a:ext cx="144" cy="0"/>
            </a:xfrm>
            <a:prstGeom prst="line">
              <a:avLst/>
            </a:prstGeom>
            <a:noFill/>
            <a:ln w="44450">
              <a:solidFill>
                <a:srgbClr val="FF00FF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92242" name="Line 2095"/>
            <p:cNvSpPr>
              <a:spLocks noChangeShapeType="1"/>
            </p:cNvSpPr>
            <p:nvPr/>
          </p:nvSpPr>
          <p:spPr bwMode="auto">
            <a:xfrm>
              <a:off x="1776" y="2448"/>
              <a:ext cx="144" cy="0"/>
            </a:xfrm>
            <a:prstGeom prst="line">
              <a:avLst/>
            </a:prstGeom>
            <a:noFill/>
            <a:ln w="44450">
              <a:solidFill>
                <a:srgbClr val="FF00FF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92243" name="Line 2096"/>
            <p:cNvSpPr>
              <a:spLocks noChangeShapeType="1"/>
            </p:cNvSpPr>
            <p:nvPr/>
          </p:nvSpPr>
          <p:spPr bwMode="auto">
            <a:xfrm>
              <a:off x="1776" y="2165"/>
              <a:ext cx="144" cy="0"/>
            </a:xfrm>
            <a:prstGeom prst="line">
              <a:avLst/>
            </a:prstGeom>
            <a:noFill/>
            <a:ln w="44450">
              <a:solidFill>
                <a:srgbClr val="FF00FF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92244" name="Line 2097"/>
            <p:cNvSpPr>
              <a:spLocks noChangeShapeType="1"/>
            </p:cNvSpPr>
            <p:nvPr/>
          </p:nvSpPr>
          <p:spPr bwMode="auto">
            <a:xfrm>
              <a:off x="1776" y="1851"/>
              <a:ext cx="144" cy="0"/>
            </a:xfrm>
            <a:prstGeom prst="line">
              <a:avLst/>
            </a:prstGeom>
            <a:noFill/>
            <a:ln w="44450">
              <a:solidFill>
                <a:srgbClr val="FF00FF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92245" name="Line 2098"/>
            <p:cNvSpPr>
              <a:spLocks noChangeShapeType="1"/>
            </p:cNvSpPr>
            <p:nvPr/>
          </p:nvSpPr>
          <p:spPr bwMode="auto">
            <a:xfrm>
              <a:off x="1776" y="1536"/>
              <a:ext cx="144" cy="0"/>
            </a:xfrm>
            <a:prstGeom prst="line">
              <a:avLst/>
            </a:prstGeom>
            <a:noFill/>
            <a:ln w="44450">
              <a:solidFill>
                <a:srgbClr val="FF00FF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  <p:grpSp>
        <p:nvGrpSpPr>
          <p:cNvPr id="4" name="Group 2186"/>
          <p:cNvGrpSpPr/>
          <p:nvPr/>
        </p:nvGrpSpPr>
        <p:grpSpPr bwMode="auto">
          <a:xfrm>
            <a:off x="1241425" y="977900"/>
            <a:ext cx="946150" cy="2886075"/>
            <a:chOff x="711" y="2289"/>
            <a:chExt cx="596" cy="1818"/>
          </a:xfrm>
        </p:grpSpPr>
        <p:sp>
          <p:nvSpPr>
            <p:cNvPr id="41061" name="Text Box 2100"/>
            <p:cNvSpPr txBox="1">
              <a:spLocks noChangeArrowheads="1"/>
            </p:cNvSpPr>
            <p:nvPr/>
          </p:nvSpPr>
          <p:spPr bwMode="auto">
            <a:xfrm>
              <a:off x="711" y="3423"/>
              <a:ext cx="59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 b="1">
                  <a:solidFill>
                    <a:srgbClr val="FF00FF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800" b="1">
                <a:solidFill>
                  <a:srgbClr val="FF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62" name="Text Box 2101"/>
            <p:cNvSpPr txBox="1">
              <a:spLocks noChangeArrowheads="1"/>
            </p:cNvSpPr>
            <p:nvPr/>
          </p:nvSpPr>
          <p:spPr bwMode="auto">
            <a:xfrm>
              <a:off x="711" y="3065"/>
              <a:ext cx="59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 b="1">
                  <a:solidFill>
                    <a:srgbClr val="FF00FF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800" b="1">
                <a:solidFill>
                  <a:srgbClr val="FF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63" name="Text Box 2102"/>
            <p:cNvSpPr txBox="1">
              <a:spLocks noChangeArrowheads="1"/>
            </p:cNvSpPr>
            <p:nvPr/>
          </p:nvSpPr>
          <p:spPr bwMode="auto">
            <a:xfrm>
              <a:off x="711" y="2673"/>
              <a:ext cx="59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 b="1">
                  <a:solidFill>
                    <a:srgbClr val="FF00FF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800" b="1">
                <a:solidFill>
                  <a:srgbClr val="FF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64" name="Text Box 2103"/>
            <p:cNvSpPr txBox="1">
              <a:spLocks noChangeArrowheads="1"/>
            </p:cNvSpPr>
            <p:nvPr/>
          </p:nvSpPr>
          <p:spPr bwMode="auto">
            <a:xfrm>
              <a:off x="711" y="2289"/>
              <a:ext cx="59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 b="1">
                  <a:solidFill>
                    <a:srgbClr val="FF00FF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800" b="1">
                <a:solidFill>
                  <a:srgbClr val="FF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65" name="Text Box 2104"/>
            <p:cNvSpPr txBox="1">
              <a:spLocks noChangeArrowheads="1"/>
            </p:cNvSpPr>
            <p:nvPr/>
          </p:nvSpPr>
          <p:spPr bwMode="auto">
            <a:xfrm>
              <a:off x="711" y="3777"/>
              <a:ext cx="59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 b="1">
                  <a:solidFill>
                    <a:srgbClr val="FF00FF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800" b="1">
                <a:solidFill>
                  <a:srgbClr val="FF00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2116"/>
          <p:cNvGrpSpPr/>
          <p:nvPr/>
        </p:nvGrpSpPr>
        <p:grpSpPr bwMode="auto">
          <a:xfrm>
            <a:off x="646113" y="1211263"/>
            <a:ext cx="685800" cy="596900"/>
            <a:chOff x="2880" y="2160"/>
            <a:chExt cx="432" cy="376"/>
          </a:xfrm>
        </p:grpSpPr>
        <p:sp>
          <p:nvSpPr>
            <p:cNvPr id="92235" name="Line 2106"/>
            <p:cNvSpPr>
              <a:spLocks noChangeShapeType="1"/>
            </p:cNvSpPr>
            <p:nvPr/>
          </p:nvSpPr>
          <p:spPr bwMode="auto">
            <a:xfrm>
              <a:off x="2880" y="2496"/>
              <a:ext cx="43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tailEnd type="arrow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graphicFrame>
          <p:nvGraphicFramePr>
            <p:cNvPr id="41060" name="Object 18"/>
            <p:cNvGraphicFramePr>
              <a:graphicFrameLocks noChangeAspect="1"/>
            </p:cNvGraphicFramePr>
            <p:nvPr/>
          </p:nvGraphicFramePr>
          <p:xfrm>
            <a:off x="2928" y="2160"/>
            <a:ext cx="287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32" name="Equation" r:id="rId3" imgW="304800" imgH="381000" progId="Equation.3">
                    <p:embed/>
                  </p:oleObj>
                </mc:Choice>
                <mc:Fallback>
                  <p:oleObj name="Equation" r:id="rId3" imgW="304800" imgH="3810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160"/>
                          <a:ext cx="287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117"/>
          <p:cNvGrpSpPr/>
          <p:nvPr/>
        </p:nvGrpSpPr>
        <p:grpSpPr bwMode="auto">
          <a:xfrm>
            <a:off x="722313" y="2944813"/>
            <a:ext cx="619125" cy="457200"/>
            <a:chOff x="3408" y="2784"/>
            <a:chExt cx="390" cy="288"/>
          </a:xfrm>
        </p:grpSpPr>
        <p:graphicFrame>
          <p:nvGraphicFramePr>
            <p:cNvPr id="41057" name="Object 17"/>
            <p:cNvGraphicFramePr>
              <a:graphicFrameLocks noChangeAspect="1"/>
            </p:cNvGraphicFramePr>
            <p:nvPr/>
          </p:nvGraphicFramePr>
          <p:xfrm>
            <a:off x="3491" y="2784"/>
            <a:ext cx="307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33" name="Equation" r:id="rId5" imgW="304800" imgH="279400" progId="Equation.3">
                    <p:embed/>
                  </p:oleObj>
                </mc:Choice>
                <mc:Fallback>
                  <p:oleObj name="Equation" r:id="rId5" imgW="304800" imgH="2794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1" y="2784"/>
                          <a:ext cx="307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34" name="Line 2110"/>
            <p:cNvSpPr>
              <a:spLocks noChangeShapeType="1"/>
            </p:cNvSpPr>
            <p:nvPr/>
          </p:nvSpPr>
          <p:spPr bwMode="auto">
            <a:xfrm>
              <a:off x="3408" y="3072"/>
              <a:ext cx="384" cy="0"/>
            </a:xfrm>
            <a:prstGeom prst="line">
              <a:avLst/>
            </a:prstGeom>
            <a:noFill/>
            <a:ln w="41275">
              <a:solidFill>
                <a:srgbClr val="FF00FF"/>
              </a:solidFill>
              <a:round/>
              <a:headEnd type="arrow" w="med" len="med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  <p:grpSp>
        <p:nvGrpSpPr>
          <p:cNvPr id="7" name="Group 2120"/>
          <p:cNvGrpSpPr/>
          <p:nvPr/>
        </p:nvGrpSpPr>
        <p:grpSpPr bwMode="auto">
          <a:xfrm>
            <a:off x="176213" y="704850"/>
            <a:ext cx="1931987" cy="3071813"/>
            <a:chOff x="40" y="2117"/>
            <a:chExt cx="1217" cy="1935"/>
          </a:xfrm>
        </p:grpSpPr>
        <p:sp>
          <p:nvSpPr>
            <p:cNvPr id="92230" name="Rectangle 2074"/>
            <p:cNvSpPr>
              <a:spLocks noChangeArrowheads="1"/>
            </p:cNvSpPr>
            <p:nvPr/>
          </p:nvSpPr>
          <p:spPr bwMode="auto">
            <a:xfrm>
              <a:off x="93" y="2388"/>
              <a:ext cx="129" cy="16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92231" name="Text Box 2076"/>
            <p:cNvSpPr txBox="1">
              <a:spLocks noChangeArrowheads="1"/>
            </p:cNvSpPr>
            <p:nvPr/>
          </p:nvSpPr>
          <p:spPr bwMode="auto">
            <a:xfrm>
              <a:off x="40" y="2117"/>
              <a:ext cx="424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+Q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232" name="Text Box 2077"/>
            <p:cNvSpPr txBox="1">
              <a:spLocks noChangeArrowheads="1"/>
            </p:cNvSpPr>
            <p:nvPr/>
          </p:nvSpPr>
          <p:spPr bwMode="auto">
            <a:xfrm>
              <a:off x="864" y="2126"/>
              <a:ext cx="393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–Q</a:t>
              </a:r>
              <a:endPara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233" name="Rectangle 2113"/>
            <p:cNvSpPr>
              <a:spLocks noChangeArrowheads="1"/>
            </p:cNvSpPr>
            <p:nvPr/>
          </p:nvSpPr>
          <p:spPr bwMode="auto">
            <a:xfrm>
              <a:off x="912" y="2388"/>
              <a:ext cx="129" cy="16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  <p:grpSp>
        <p:nvGrpSpPr>
          <p:cNvPr id="8" name="Group 2119"/>
          <p:cNvGrpSpPr/>
          <p:nvPr/>
        </p:nvGrpSpPr>
        <p:grpSpPr bwMode="auto">
          <a:xfrm>
            <a:off x="112713" y="3711575"/>
            <a:ext cx="771525" cy="528638"/>
            <a:chOff x="2967" y="3456"/>
            <a:chExt cx="486" cy="333"/>
          </a:xfrm>
        </p:grpSpPr>
        <p:graphicFrame>
          <p:nvGraphicFramePr>
            <p:cNvPr id="41051" name="Object 15"/>
            <p:cNvGraphicFramePr>
              <a:graphicFrameLocks noChangeAspect="1"/>
            </p:cNvGraphicFramePr>
            <p:nvPr/>
          </p:nvGraphicFramePr>
          <p:xfrm>
            <a:off x="2967" y="3552"/>
            <a:ext cx="256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34" name="Equation" r:id="rId7" imgW="177800" imgH="50800" progId="Equation.3">
                    <p:embed/>
                  </p:oleObj>
                </mc:Choice>
                <mc:Fallback>
                  <p:oleObj name="Equation" r:id="rId7" imgW="177800" imgH="508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7" y="3552"/>
                          <a:ext cx="256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52" name="Object 16"/>
            <p:cNvGraphicFramePr>
              <a:graphicFrameLocks noChangeAspect="1"/>
            </p:cNvGraphicFramePr>
            <p:nvPr/>
          </p:nvGraphicFramePr>
          <p:xfrm>
            <a:off x="3105" y="3456"/>
            <a:ext cx="34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35" name="Equation" r:id="rId9" imgW="279400" imgH="254000" progId="Equation.3">
                    <p:embed/>
                  </p:oleObj>
                </mc:Choice>
                <mc:Fallback>
                  <p:oleObj name="Equation" r:id="rId9" imgW="279400" imgH="2540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5" y="3456"/>
                          <a:ext cx="34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729" name="Text Box 2121"/>
          <p:cNvSpPr txBox="1">
            <a:spLocks noChangeArrowheads="1"/>
          </p:cNvSpPr>
          <p:nvPr/>
        </p:nvSpPr>
        <p:spPr bwMode="auto">
          <a:xfrm>
            <a:off x="463550" y="123825"/>
            <a:ext cx="6934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80808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2. 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  <a:ea typeface="楷体_GB2312" pitchFamily="49" charset="-122"/>
              </a:rPr>
              <a:t>极化强度与束缚电荷面密度的关系：</a:t>
            </a:r>
            <a:endParaRPr lang="zh-CN" altLang="en-US" sz="2800" b="1" dirty="0">
              <a:solidFill>
                <a:srgbClr val="080808"/>
              </a:solidFill>
              <a:latin typeface="+mn-lt"/>
              <a:ea typeface="楷体_GB2312" pitchFamily="49" charset="-122"/>
            </a:endParaRPr>
          </a:p>
        </p:txBody>
      </p:sp>
      <p:graphicFrame>
        <p:nvGraphicFramePr>
          <p:cNvPr id="70730" name="Object 3"/>
          <p:cNvGraphicFramePr>
            <a:graphicFrameLocks noChangeAspect="1"/>
          </p:cNvGraphicFramePr>
          <p:nvPr/>
        </p:nvGraphicFramePr>
        <p:xfrm>
          <a:off x="3400425" y="1196975"/>
          <a:ext cx="16002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6" name="Equation" r:id="rId11" imgW="711200" imgH="457200" progId="Equation.3">
                  <p:embed/>
                </p:oleObj>
              </mc:Choice>
              <mc:Fallback>
                <p:oleObj name="Equation" r:id="rId11" imgW="7112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425" y="1196975"/>
                        <a:ext cx="1600200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31" name="Object 4"/>
          <p:cNvGraphicFramePr>
            <a:graphicFrameLocks noChangeAspect="1"/>
          </p:cNvGraphicFramePr>
          <p:nvPr/>
        </p:nvGraphicFramePr>
        <p:xfrm>
          <a:off x="4951413" y="1230313"/>
          <a:ext cx="1655762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7" name="公式" r:id="rId13" imgW="584200" imgH="342900" progId="Equation.3">
                  <p:embed/>
                </p:oleObj>
              </mc:Choice>
              <mc:Fallback>
                <p:oleObj name="公式" r:id="rId13" imgW="584200" imgH="342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413" y="1230313"/>
                        <a:ext cx="1655762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32" name="Object 5"/>
          <p:cNvGraphicFramePr>
            <a:graphicFrameLocks noChangeAspect="1"/>
          </p:cNvGraphicFramePr>
          <p:nvPr/>
        </p:nvGraphicFramePr>
        <p:xfrm>
          <a:off x="6467475" y="1444625"/>
          <a:ext cx="9001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8" name="Equation" r:id="rId15" imgW="316865" imgH="177800" progId="Equation.3">
                  <p:embed/>
                </p:oleObj>
              </mc:Choice>
              <mc:Fallback>
                <p:oleObj name="Equation" r:id="rId15" imgW="316865" imgH="177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7475" y="1444625"/>
                        <a:ext cx="9001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134"/>
          <p:cNvGrpSpPr/>
          <p:nvPr/>
        </p:nvGrpSpPr>
        <p:grpSpPr bwMode="auto">
          <a:xfrm>
            <a:off x="2233613" y="2374900"/>
            <a:ext cx="4152900" cy="519113"/>
            <a:chOff x="1392" y="3036"/>
            <a:chExt cx="2616" cy="327"/>
          </a:xfrm>
        </p:grpSpPr>
        <p:graphicFrame>
          <p:nvGraphicFramePr>
            <p:cNvPr id="41048" name="Object 13"/>
            <p:cNvGraphicFramePr>
              <a:graphicFrameLocks noChangeAspect="1"/>
            </p:cNvGraphicFramePr>
            <p:nvPr/>
          </p:nvGraphicFramePr>
          <p:xfrm>
            <a:off x="1392" y="3048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39" name="Equation" r:id="rId17" imgW="228600" imgH="228600" progId="Equation.3">
                    <p:embed/>
                  </p:oleObj>
                </mc:Choice>
                <mc:Fallback>
                  <p:oleObj name="Equation" r:id="rId17" imgW="22860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048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49" name="Object 14"/>
            <p:cNvGraphicFramePr>
              <a:graphicFrameLocks noChangeAspect="1"/>
            </p:cNvGraphicFramePr>
            <p:nvPr/>
          </p:nvGraphicFramePr>
          <p:xfrm>
            <a:off x="1824" y="3065"/>
            <a:ext cx="288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40" name="Equation" r:id="rId19" imgW="279400" imgH="254000" progId="Equation.3">
                    <p:embed/>
                  </p:oleObj>
                </mc:Choice>
                <mc:Fallback>
                  <p:oleObj name="Equation" r:id="rId19" imgW="279400" imgH="2540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065"/>
                          <a:ext cx="288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29" name="Text Box 2128"/>
            <p:cNvSpPr txBox="1">
              <a:spLocks noChangeArrowheads="1"/>
            </p:cNvSpPr>
            <p:nvPr/>
          </p:nvSpPr>
          <p:spPr bwMode="auto">
            <a:xfrm>
              <a:off x="1560" y="3036"/>
              <a:ext cx="244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rgbClr val="0000FF"/>
                  </a:solidFill>
                  <a:latin typeface="+mn-lt"/>
                  <a:ea typeface="楷体_GB2312" pitchFamily="49" charset="-122"/>
                </a:rPr>
                <a:t>与     的一般关系为：</a:t>
              </a:r>
              <a:endParaRPr lang="zh-CN" altLang="en-US" sz="2800" b="1" dirty="0">
                <a:solidFill>
                  <a:srgbClr val="0000FF"/>
                </a:solidFill>
                <a:latin typeface="+mn-lt"/>
                <a:ea typeface="楷体_GB2312" pitchFamily="49" charset="-122"/>
              </a:endParaRPr>
            </a:p>
          </p:txBody>
        </p:sp>
      </p:grpSp>
      <p:graphicFrame>
        <p:nvGraphicFramePr>
          <p:cNvPr id="70737" name="Object 6"/>
          <p:cNvGraphicFramePr>
            <a:graphicFrameLocks noChangeAspect="1"/>
          </p:cNvGraphicFramePr>
          <p:nvPr/>
        </p:nvGraphicFramePr>
        <p:xfrm>
          <a:off x="2249488" y="3078163"/>
          <a:ext cx="290512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1" name="Equation" r:id="rId21" imgW="1079500" imgH="228600" progId="Equation.3">
                  <p:embed/>
                </p:oleObj>
              </mc:Choice>
              <mc:Fallback>
                <p:oleObj name="Equation" r:id="rId21" imgW="10795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3078163"/>
                        <a:ext cx="2905125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2158"/>
          <p:cNvGrpSpPr/>
          <p:nvPr/>
        </p:nvGrpSpPr>
        <p:grpSpPr bwMode="auto">
          <a:xfrm>
            <a:off x="2043113" y="3762375"/>
            <a:ext cx="5207000" cy="527050"/>
            <a:chOff x="1344" y="3744"/>
            <a:chExt cx="3280" cy="332"/>
          </a:xfrm>
        </p:grpSpPr>
        <p:sp>
          <p:nvSpPr>
            <p:cNvPr id="92228" name="Text Box 2131"/>
            <p:cNvSpPr txBox="1">
              <a:spLocks noChangeArrowheads="1"/>
            </p:cNvSpPr>
            <p:nvPr/>
          </p:nvSpPr>
          <p:spPr bwMode="auto">
            <a:xfrm>
              <a:off x="1344" y="3744"/>
              <a:ext cx="3280" cy="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defRPr/>
              </a:pPr>
              <a:r>
                <a:rPr lang="en-US" altLang="zh-CN" sz="2800" b="1" dirty="0">
                  <a:latin typeface="+mn-lt"/>
                </a:rPr>
                <a:t>    </a:t>
              </a:r>
              <a:r>
                <a:rPr lang="zh-CN" altLang="en-US" sz="2800" b="1" dirty="0">
                  <a:solidFill>
                    <a:srgbClr val="080808"/>
                  </a:solidFill>
                  <a:latin typeface="+mn-lt"/>
                </a:rPr>
                <a:t>与介质表面</a:t>
              </a:r>
              <a:r>
                <a:rPr lang="zh-CN" altLang="en-US" sz="2800" b="1" dirty="0">
                  <a:solidFill>
                    <a:srgbClr val="FF3300"/>
                  </a:solidFill>
                  <a:latin typeface="+mn-lt"/>
                </a:rPr>
                <a:t>外法线</a:t>
              </a:r>
              <a:r>
                <a:rPr lang="zh-CN" altLang="en-US" sz="2800" b="1" dirty="0">
                  <a:solidFill>
                    <a:srgbClr val="080808"/>
                  </a:solidFill>
                  <a:latin typeface="+mn-lt"/>
                </a:rPr>
                <a:t>的夹角</a:t>
              </a:r>
              <a:endParaRPr lang="zh-CN" altLang="en-US" sz="2800" b="1" dirty="0">
                <a:solidFill>
                  <a:srgbClr val="080808"/>
                </a:solidFill>
                <a:latin typeface="+mn-lt"/>
              </a:endParaRPr>
            </a:p>
          </p:txBody>
        </p:sp>
        <p:graphicFrame>
          <p:nvGraphicFramePr>
            <p:cNvPr id="41047" name="Object 12"/>
            <p:cNvGraphicFramePr>
              <a:graphicFrameLocks noChangeAspect="1"/>
            </p:cNvGraphicFramePr>
            <p:nvPr/>
          </p:nvGraphicFramePr>
          <p:xfrm>
            <a:off x="1392" y="3744"/>
            <a:ext cx="282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42" name="Equation" r:id="rId23" imgW="165100" imgH="190500" progId="Equation.3">
                    <p:embed/>
                  </p:oleObj>
                </mc:Choice>
                <mc:Fallback>
                  <p:oleObj name="Equation" r:id="rId23" imgW="165100" imgH="1905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744"/>
                          <a:ext cx="282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743" name="AutoShape 2135"/>
          <p:cNvSpPr>
            <a:spLocks noChangeArrowheads="1"/>
          </p:cNvSpPr>
          <p:nvPr/>
        </p:nvSpPr>
        <p:spPr bwMode="auto">
          <a:xfrm>
            <a:off x="4840288" y="3078163"/>
            <a:ext cx="304800" cy="457200"/>
          </a:xfrm>
          <a:prstGeom prst="wedgeRoundRectCallout">
            <a:avLst>
              <a:gd name="adj1" fmla="val 168657"/>
              <a:gd name="adj2" fmla="val 82157"/>
              <a:gd name="adj3" fmla="val 16667"/>
            </a:avLst>
          </a:prstGeom>
          <a:noFill/>
          <a:ln w="28575">
            <a:solidFill>
              <a:srgbClr val="FF00FF"/>
            </a:solidFill>
            <a:miter lim="800000"/>
          </a:ln>
        </p:spPr>
        <p:txBody>
          <a:bodyPr/>
          <a:lstStyle/>
          <a:p>
            <a:pPr algn="ctr">
              <a:defRPr/>
            </a:pPr>
            <a:endParaRPr lang="zh-CN" altLang="zh-CN" sz="2800" b="1">
              <a:latin typeface="+mn-lt"/>
            </a:endParaRPr>
          </a:p>
        </p:txBody>
      </p:sp>
      <p:sp>
        <p:nvSpPr>
          <p:cNvPr id="70744" name="Text Box 2136"/>
          <p:cNvSpPr txBox="1">
            <a:spLocks noChangeArrowheads="1"/>
          </p:cNvSpPr>
          <p:nvPr/>
        </p:nvSpPr>
        <p:spPr bwMode="auto">
          <a:xfrm>
            <a:off x="2063750" y="642938"/>
            <a:ext cx="30575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3333FF"/>
                </a:solidFill>
                <a:latin typeface="+mn-lt"/>
                <a:sym typeface="Symbol" panose="05050102010706020507" pitchFamily="18" charset="2"/>
              </a:rPr>
              <a:t>极化强度的大小：</a:t>
            </a:r>
            <a:endParaRPr lang="zh-CN" altLang="en-US" sz="2800" b="1">
              <a:solidFill>
                <a:srgbClr val="3333FF"/>
              </a:solidFill>
              <a:latin typeface="+mn-lt"/>
            </a:endParaRPr>
          </a:p>
        </p:txBody>
      </p:sp>
      <p:sp>
        <p:nvSpPr>
          <p:cNvPr id="70745" name="Freeform 2137"/>
          <p:cNvSpPr/>
          <p:nvPr/>
        </p:nvSpPr>
        <p:spPr bwMode="auto">
          <a:xfrm>
            <a:off x="6513513" y="2519363"/>
            <a:ext cx="1447800" cy="782637"/>
          </a:xfrm>
          <a:custGeom>
            <a:avLst/>
            <a:gdLst>
              <a:gd name="T0" fmla="*/ 2147483647 w 912"/>
              <a:gd name="T1" fmla="*/ 2147483647 h 493"/>
              <a:gd name="T2" fmla="*/ 2147483647 w 912"/>
              <a:gd name="T3" fmla="*/ 2147483647 h 493"/>
              <a:gd name="T4" fmla="*/ 2147483647 w 912"/>
              <a:gd name="T5" fmla="*/ 2147483647 h 493"/>
              <a:gd name="T6" fmla="*/ 2147483647 w 912"/>
              <a:gd name="T7" fmla="*/ 2147483647 h 493"/>
              <a:gd name="T8" fmla="*/ 2147483647 w 912"/>
              <a:gd name="T9" fmla="*/ 2147483647 h 493"/>
              <a:gd name="T10" fmla="*/ 2147483647 w 912"/>
              <a:gd name="T11" fmla="*/ 2147483647 h 493"/>
              <a:gd name="T12" fmla="*/ 2147483647 w 912"/>
              <a:gd name="T13" fmla="*/ 2147483647 h 493"/>
              <a:gd name="T14" fmla="*/ 2147483647 w 912"/>
              <a:gd name="T15" fmla="*/ 2147483647 h 493"/>
              <a:gd name="T16" fmla="*/ 2147483647 w 912"/>
              <a:gd name="T17" fmla="*/ 2147483647 h 493"/>
              <a:gd name="T18" fmla="*/ 2147483647 w 912"/>
              <a:gd name="T19" fmla="*/ 2147483647 h 493"/>
              <a:gd name="T20" fmla="*/ 0 w 912"/>
              <a:gd name="T21" fmla="*/ 2147483647 h 493"/>
              <a:gd name="T22" fmla="*/ 2147483647 w 912"/>
              <a:gd name="T23" fmla="*/ 2147483647 h 493"/>
              <a:gd name="T24" fmla="*/ 2147483647 w 912"/>
              <a:gd name="T25" fmla="*/ 2147483647 h 493"/>
              <a:gd name="T26" fmla="*/ 2147483647 w 912"/>
              <a:gd name="T27" fmla="*/ 2147483647 h 49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912"/>
              <a:gd name="T43" fmla="*/ 0 h 493"/>
              <a:gd name="T44" fmla="*/ 912 w 912"/>
              <a:gd name="T45" fmla="*/ 493 h 49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912" h="493">
                <a:moveTo>
                  <a:pt x="84" y="1"/>
                </a:moveTo>
                <a:cubicBezTo>
                  <a:pt x="315" y="40"/>
                  <a:pt x="549" y="58"/>
                  <a:pt x="780" y="97"/>
                </a:cubicBezTo>
                <a:cubicBezTo>
                  <a:pt x="836" y="153"/>
                  <a:pt x="807" y="119"/>
                  <a:pt x="864" y="205"/>
                </a:cubicBezTo>
                <a:cubicBezTo>
                  <a:pt x="872" y="217"/>
                  <a:pt x="880" y="229"/>
                  <a:pt x="888" y="241"/>
                </a:cubicBezTo>
                <a:cubicBezTo>
                  <a:pt x="896" y="253"/>
                  <a:pt x="912" y="277"/>
                  <a:pt x="912" y="277"/>
                </a:cubicBezTo>
                <a:cubicBezTo>
                  <a:pt x="908" y="305"/>
                  <a:pt x="908" y="334"/>
                  <a:pt x="900" y="361"/>
                </a:cubicBezTo>
                <a:cubicBezTo>
                  <a:pt x="876" y="440"/>
                  <a:pt x="752" y="470"/>
                  <a:pt x="684" y="493"/>
                </a:cubicBezTo>
                <a:cubicBezTo>
                  <a:pt x="669" y="492"/>
                  <a:pt x="256" y="476"/>
                  <a:pt x="204" y="469"/>
                </a:cubicBezTo>
                <a:cubicBezTo>
                  <a:pt x="163" y="464"/>
                  <a:pt x="125" y="443"/>
                  <a:pt x="84" y="433"/>
                </a:cubicBezTo>
                <a:cubicBezTo>
                  <a:pt x="51" y="411"/>
                  <a:pt x="41" y="411"/>
                  <a:pt x="24" y="373"/>
                </a:cubicBezTo>
                <a:cubicBezTo>
                  <a:pt x="14" y="350"/>
                  <a:pt x="0" y="301"/>
                  <a:pt x="0" y="301"/>
                </a:cubicBezTo>
                <a:cubicBezTo>
                  <a:pt x="4" y="221"/>
                  <a:pt x="5" y="141"/>
                  <a:pt x="12" y="61"/>
                </a:cubicBezTo>
                <a:cubicBezTo>
                  <a:pt x="13" y="48"/>
                  <a:pt x="14" y="32"/>
                  <a:pt x="24" y="25"/>
                </a:cubicBezTo>
                <a:cubicBezTo>
                  <a:pt x="59" y="0"/>
                  <a:pt x="128" y="1"/>
                  <a:pt x="84" y="1"/>
                </a:cubicBezTo>
                <a:close/>
              </a:path>
            </a:pathLst>
          </a:custGeom>
          <a:solidFill>
            <a:srgbClr val="33CCCC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 sz="2800" b="1">
              <a:latin typeface="+mn-lt"/>
            </a:endParaRPr>
          </a:p>
        </p:txBody>
      </p:sp>
      <p:grpSp>
        <p:nvGrpSpPr>
          <p:cNvPr id="11" name="Group 2173"/>
          <p:cNvGrpSpPr/>
          <p:nvPr/>
        </p:nvGrpSpPr>
        <p:grpSpPr bwMode="auto">
          <a:xfrm>
            <a:off x="7580313" y="2671763"/>
            <a:ext cx="360362" cy="588962"/>
            <a:chOff x="4656" y="3360"/>
            <a:chExt cx="227" cy="371"/>
          </a:xfrm>
        </p:grpSpPr>
        <p:grpSp>
          <p:nvGrpSpPr>
            <p:cNvPr id="41037" name="Group 2142"/>
            <p:cNvGrpSpPr/>
            <p:nvPr/>
          </p:nvGrpSpPr>
          <p:grpSpPr bwMode="auto">
            <a:xfrm>
              <a:off x="4656" y="3360"/>
              <a:ext cx="131" cy="131"/>
              <a:chOff x="4588" y="2976"/>
              <a:chExt cx="131" cy="131"/>
            </a:xfrm>
          </p:grpSpPr>
          <p:sp>
            <p:nvSpPr>
              <p:cNvPr id="92226" name="Line 2143"/>
              <p:cNvSpPr>
                <a:spLocks noChangeShapeType="1"/>
              </p:cNvSpPr>
              <p:nvPr/>
            </p:nvSpPr>
            <p:spPr bwMode="auto">
              <a:xfrm>
                <a:off x="4656" y="2976"/>
                <a:ext cx="0" cy="131"/>
              </a:xfrm>
              <a:prstGeom prst="line">
                <a:avLst/>
              </a:prstGeom>
              <a:noFill/>
              <a:ln w="41275">
                <a:solidFill>
                  <a:srgbClr val="FF00FF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sp>
            <p:nvSpPr>
              <p:cNvPr id="92227" name="Line 2144"/>
              <p:cNvSpPr>
                <a:spLocks noChangeShapeType="1"/>
              </p:cNvSpPr>
              <p:nvPr/>
            </p:nvSpPr>
            <p:spPr bwMode="auto">
              <a:xfrm rot="5400000">
                <a:off x="4654" y="2977"/>
                <a:ext cx="0" cy="131"/>
              </a:xfrm>
              <a:prstGeom prst="line">
                <a:avLst/>
              </a:prstGeom>
              <a:noFill/>
              <a:ln w="41275">
                <a:solidFill>
                  <a:srgbClr val="FF00FF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</p:grpSp>
        <p:grpSp>
          <p:nvGrpSpPr>
            <p:cNvPr id="41038" name="Group 2145"/>
            <p:cNvGrpSpPr/>
            <p:nvPr/>
          </p:nvGrpSpPr>
          <p:grpSpPr bwMode="auto">
            <a:xfrm>
              <a:off x="4752" y="3456"/>
              <a:ext cx="131" cy="131"/>
              <a:chOff x="4588" y="2976"/>
              <a:chExt cx="131" cy="131"/>
            </a:xfrm>
          </p:grpSpPr>
          <p:sp>
            <p:nvSpPr>
              <p:cNvPr id="92224" name="Line 2146"/>
              <p:cNvSpPr>
                <a:spLocks noChangeShapeType="1"/>
              </p:cNvSpPr>
              <p:nvPr/>
            </p:nvSpPr>
            <p:spPr bwMode="auto">
              <a:xfrm>
                <a:off x="4656" y="2976"/>
                <a:ext cx="0" cy="131"/>
              </a:xfrm>
              <a:prstGeom prst="line">
                <a:avLst/>
              </a:prstGeom>
              <a:noFill/>
              <a:ln w="41275">
                <a:solidFill>
                  <a:srgbClr val="FF00FF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sp>
            <p:nvSpPr>
              <p:cNvPr id="92225" name="Line 2147"/>
              <p:cNvSpPr>
                <a:spLocks noChangeShapeType="1"/>
              </p:cNvSpPr>
              <p:nvPr/>
            </p:nvSpPr>
            <p:spPr bwMode="auto">
              <a:xfrm rot="5400000">
                <a:off x="4654" y="2977"/>
                <a:ext cx="0" cy="131"/>
              </a:xfrm>
              <a:prstGeom prst="line">
                <a:avLst/>
              </a:prstGeom>
              <a:noFill/>
              <a:ln w="41275">
                <a:solidFill>
                  <a:srgbClr val="FF00FF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</p:grpSp>
        <p:grpSp>
          <p:nvGrpSpPr>
            <p:cNvPr id="41039" name="Group 2148"/>
            <p:cNvGrpSpPr/>
            <p:nvPr/>
          </p:nvGrpSpPr>
          <p:grpSpPr bwMode="auto">
            <a:xfrm>
              <a:off x="4752" y="3600"/>
              <a:ext cx="131" cy="131"/>
              <a:chOff x="4588" y="2976"/>
              <a:chExt cx="131" cy="131"/>
            </a:xfrm>
          </p:grpSpPr>
          <p:sp>
            <p:nvSpPr>
              <p:cNvPr id="92222" name="Line 2149"/>
              <p:cNvSpPr>
                <a:spLocks noChangeShapeType="1"/>
              </p:cNvSpPr>
              <p:nvPr/>
            </p:nvSpPr>
            <p:spPr bwMode="auto">
              <a:xfrm>
                <a:off x="4656" y="2976"/>
                <a:ext cx="0" cy="131"/>
              </a:xfrm>
              <a:prstGeom prst="line">
                <a:avLst/>
              </a:prstGeom>
              <a:noFill/>
              <a:ln w="41275">
                <a:solidFill>
                  <a:srgbClr val="FF00FF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sp>
            <p:nvSpPr>
              <p:cNvPr id="92223" name="Line 2150"/>
              <p:cNvSpPr>
                <a:spLocks noChangeShapeType="1"/>
              </p:cNvSpPr>
              <p:nvPr/>
            </p:nvSpPr>
            <p:spPr bwMode="auto">
              <a:xfrm rot="5400000">
                <a:off x="4654" y="2977"/>
                <a:ext cx="0" cy="131"/>
              </a:xfrm>
              <a:prstGeom prst="line">
                <a:avLst/>
              </a:prstGeom>
              <a:noFill/>
              <a:ln w="41275">
                <a:solidFill>
                  <a:srgbClr val="FF00FF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</p:grpSp>
      </p:grpSp>
      <p:grpSp>
        <p:nvGrpSpPr>
          <p:cNvPr id="16" name="Group 2172"/>
          <p:cNvGrpSpPr/>
          <p:nvPr/>
        </p:nvGrpSpPr>
        <p:grpSpPr bwMode="auto">
          <a:xfrm>
            <a:off x="6513513" y="2595563"/>
            <a:ext cx="284162" cy="533400"/>
            <a:chOff x="3984" y="3312"/>
            <a:chExt cx="179" cy="336"/>
          </a:xfrm>
        </p:grpSpPr>
        <p:sp>
          <p:nvSpPr>
            <p:cNvPr id="92216" name="Line 2141"/>
            <p:cNvSpPr>
              <a:spLocks noChangeShapeType="1"/>
            </p:cNvSpPr>
            <p:nvPr/>
          </p:nvSpPr>
          <p:spPr bwMode="auto">
            <a:xfrm>
              <a:off x="4032" y="3312"/>
              <a:ext cx="131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92217" name="Line 2151"/>
            <p:cNvSpPr>
              <a:spLocks noChangeShapeType="1"/>
            </p:cNvSpPr>
            <p:nvPr/>
          </p:nvSpPr>
          <p:spPr bwMode="auto">
            <a:xfrm>
              <a:off x="3984" y="3456"/>
              <a:ext cx="131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92218" name="Line 2152"/>
            <p:cNvSpPr>
              <a:spLocks noChangeShapeType="1"/>
            </p:cNvSpPr>
            <p:nvPr/>
          </p:nvSpPr>
          <p:spPr bwMode="auto">
            <a:xfrm>
              <a:off x="4032" y="3648"/>
              <a:ext cx="131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  <p:grpSp>
        <p:nvGrpSpPr>
          <p:cNvPr id="17" name="Group 2171"/>
          <p:cNvGrpSpPr/>
          <p:nvPr/>
        </p:nvGrpSpPr>
        <p:grpSpPr bwMode="auto">
          <a:xfrm>
            <a:off x="6818313" y="3281363"/>
            <a:ext cx="1598612" cy="596900"/>
            <a:chOff x="4176" y="3744"/>
            <a:chExt cx="1007" cy="376"/>
          </a:xfrm>
        </p:grpSpPr>
        <p:graphicFrame>
          <p:nvGraphicFramePr>
            <p:cNvPr id="41032" name="Object 11"/>
            <p:cNvGraphicFramePr>
              <a:graphicFrameLocks noChangeAspect="1"/>
            </p:cNvGraphicFramePr>
            <p:nvPr/>
          </p:nvGraphicFramePr>
          <p:xfrm>
            <a:off x="4896" y="3744"/>
            <a:ext cx="287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43" name="Equation" r:id="rId25" imgW="304800" imgH="381000" progId="Equation.3">
                    <p:embed/>
                  </p:oleObj>
                </mc:Choice>
                <mc:Fallback>
                  <p:oleObj name="Equation" r:id="rId25" imgW="304800" imgH="3810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3744"/>
                          <a:ext cx="287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15" name="Line 2159"/>
            <p:cNvSpPr>
              <a:spLocks noChangeShapeType="1"/>
            </p:cNvSpPr>
            <p:nvPr/>
          </p:nvSpPr>
          <p:spPr bwMode="auto">
            <a:xfrm>
              <a:off x="4176" y="3936"/>
              <a:ext cx="720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tailEnd type="arrow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  <p:grpSp>
        <p:nvGrpSpPr>
          <p:cNvPr id="18" name="Group 2174"/>
          <p:cNvGrpSpPr/>
          <p:nvPr/>
        </p:nvGrpSpPr>
        <p:grpSpPr bwMode="auto">
          <a:xfrm>
            <a:off x="7885113" y="2824163"/>
            <a:ext cx="1057275" cy="517525"/>
            <a:chOff x="4848" y="3456"/>
            <a:chExt cx="666" cy="326"/>
          </a:xfrm>
        </p:grpSpPr>
        <p:graphicFrame>
          <p:nvGraphicFramePr>
            <p:cNvPr id="41030" name="Object 10"/>
            <p:cNvGraphicFramePr>
              <a:graphicFrameLocks noChangeAspect="1"/>
            </p:cNvGraphicFramePr>
            <p:nvPr/>
          </p:nvGraphicFramePr>
          <p:xfrm>
            <a:off x="5232" y="3456"/>
            <a:ext cx="282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44" name="Equation" r:id="rId27" imgW="165100" imgH="190500" progId="Equation.3">
                    <p:embed/>
                  </p:oleObj>
                </mc:Choice>
                <mc:Fallback>
                  <p:oleObj name="Equation" r:id="rId27" imgW="165100" imgH="1905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3456"/>
                          <a:ext cx="282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14" name="Line 2161"/>
            <p:cNvSpPr>
              <a:spLocks noChangeShapeType="1"/>
            </p:cNvSpPr>
            <p:nvPr/>
          </p:nvSpPr>
          <p:spPr bwMode="auto">
            <a:xfrm flipV="1">
              <a:off x="4848" y="3456"/>
              <a:ext cx="528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arrow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  <p:grpSp>
        <p:nvGrpSpPr>
          <p:cNvPr id="19" name="Group 2175"/>
          <p:cNvGrpSpPr/>
          <p:nvPr/>
        </p:nvGrpSpPr>
        <p:grpSpPr bwMode="auto">
          <a:xfrm>
            <a:off x="7885113" y="1985963"/>
            <a:ext cx="685800" cy="885825"/>
            <a:chOff x="4848" y="2928"/>
            <a:chExt cx="432" cy="558"/>
          </a:xfrm>
        </p:grpSpPr>
        <p:graphicFrame>
          <p:nvGraphicFramePr>
            <p:cNvPr id="41026" name="Object 8"/>
            <p:cNvGraphicFramePr>
              <a:graphicFrameLocks noChangeAspect="1"/>
            </p:cNvGraphicFramePr>
            <p:nvPr/>
          </p:nvGraphicFramePr>
          <p:xfrm>
            <a:off x="5040" y="2928"/>
            <a:ext cx="236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45" name="Equation" r:id="rId28" imgW="139700" imgH="177800" progId="Equation.3">
                    <p:embed/>
                  </p:oleObj>
                </mc:Choice>
                <mc:Fallback>
                  <p:oleObj name="Equation" r:id="rId28" imgW="139700" imgH="177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2928"/>
                          <a:ext cx="236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12" name="Line 2160"/>
            <p:cNvSpPr>
              <a:spLocks noChangeShapeType="1"/>
            </p:cNvSpPr>
            <p:nvPr/>
          </p:nvSpPr>
          <p:spPr bwMode="auto">
            <a:xfrm flipV="1">
              <a:off x="4848" y="3120"/>
              <a:ext cx="432" cy="33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tailEnd type="arrow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graphicFrame>
          <p:nvGraphicFramePr>
            <p:cNvPr id="41028" name="Object 9"/>
            <p:cNvGraphicFramePr>
              <a:graphicFrameLocks noChangeAspect="1"/>
            </p:cNvGraphicFramePr>
            <p:nvPr/>
          </p:nvGraphicFramePr>
          <p:xfrm>
            <a:off x="5030" y="3264"/>
            <a:ext cx="174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46" name="Equation" r:id="rId30" imgW="139700" imgH="177800" progId="Equation.3">
                    <p:embed/>
                  </p:oleObj>
                </mc:Choice>
                <mc:Fallback>
                  <p:oleObj name="Equation" r:id="rId30" imgW="139700" imgH="1778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0" y="3264"/>
                          <a:ext cx="174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13" name="Freeform 2164"/>
            <p:cNvSpPr/>
            <p:nvPr/>
          </p:nvSpPr>
          <p:spPr bwMode="auto">
            <a:xfrm>
              <a:off x="4968" y="3360"/>
              <a:ext cx="48" cy="77"/>
            </a:xfrm>
            <a:custGeom>
              <a:avLst/>
              <a:gdLst>
                <a:gd name="T0" fmla="*/ 0 w 96"/>
                <a:gd name="T1" fmla="*/ 0 h 96"/>
                <a:gd name="T2" fmla="*/ 3 w 96"/>
                <a:gd name="T3" fmla="*/ 16 h 96"/>
                <a:gd name="T4" fmla="*/ 0 w 96"/>
                <a:gd name="T5" fmla="*/ 32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0"/>
                  </a:moveTo>
                  <a:cubicBezTo>
                    <a:pt x="48" y="16"/>
                    <a:pt x="96" y="32"/>
                    <a:pt x="96" y="48"/>
                  </a:cubicBezTo>
                  <a:cubicBezTo>
                    <a:pt x="96" y="64"/>
                    <a:pt x="48" y="80"/>
                    <a:pt x="0" y="96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  <p:graphicFrame>
        <p:nvGraphicFramePr>
          <p:cNvPr id="70774" name="Object 7"/>
          <p:cNvGraphicFramePr>
            <a:graphicFrameLocks noChangeAspect="1"/>
          </p:cNvGraphicFramePr>
          <p:nvPr/>
        </p:nvGraphicFramePr>
        <p:xfrm>
          <a:off x="7427913" y="2138363"/>
          <a:ext cx="5873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7" name="Equation" r:id="rId32" imgW="279400" imgH="254000" progId="Equation.3">
                  <p:embed/>
                </p:oleObj>
              </mc:Choice>
              <mc:Fallback>
                <p:oleObj name="Equation" r:id="rId32" imgW="279400" imgH="25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7913" y="2138363"/>
                        <a:ext cx="587375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2183"/>
          <p:cNvGrpSpPr/>
          <p:nvPr/>
        </p:nvGrpSpPr>
        <p:grpSpPr bwMode="auto">
          <a:xfrm>
            <a:off x="434975" y="469900"/>
            <a:ext cx="1154113" cy="519113"/>
            <a:chOff x="203" y="1897"/>
            <a:chExt cx="727" cy="327"/>
          </a:xfrm>
        </p:grpSpPr>
        <p:sp>
          <p:nvSpPr>
            <p:cNvPr id="92207" name="Line 2177"/>
            <p:cNvSpPr>
              <a:spLocks noChangeShapeType="1"/>
            </p:cNvSpPr>
            <p:nvPr/>
          </p:nvSpPr>
          <p:spPr bwMode="auto">
            <a:xfrm>
              <a:off x="203" y="1979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92208" name="Line 2178"/>
            <p:cNvSpPr>
              <a:spLocks noChangeShapeType="1"/>
            </p:cNvSpPr>
            <p:nvPr/>
          </p:nvSpPr>
          <p:spPr bwMode="auto">
            <a:xfrm>
              <a:off x="930" y="1981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92209" name="Line 2179"/>
            <p:cNvSpPr>
              <a:spLocks noChangeShapeType="1"/>
            </p:cNvSpPr>
            <p:nvPr/>
          </p:nvSpPr>
          <p:spPr bwMode="auto">
            <a:xfrm>
              <a:off x="703" y="2069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92210" name="Line 2180"/>
            <p:cNvSpPr>
              <a:spLocks noChangeShapeType="1"/>
            </p:cNvSpPr>
            <p:nvPr/>
          </p:nvSpPr>
          <p:spPr bwMode="auto">
            <a:xfrm flipH="1">
              <a:off x="203" y="2069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41025" name="Text Box 2181"/>
            <p:cNvSpPr txBox="1">
              <a:spLocks noChangeArrowheads="1"/>
            </p:cNvSpPr>
            <p:nvPr/>
          </p:nvSpPr>
          <p:spPr bwMode="auto">
            <a:xfrm>
              <a:off x="476" y="1897"/>
              <a:ext cx="3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d</a:t>
              </a:r>
              <a:endParaRPr lang="en-US" altLang="zh-CN" sz="2800" b="1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70792" name="AutoShape 2184"/>
          <p:cNvSpPr>
            <a:spLocks noChangeArrowheads="1"/>
          </p:cNvSpPr>
          <p:nvPr/>
        </p:nvSpPr>
        <p:spPr bwMode="auto">
          <a:xfrm rot="5400000">
            <a:off x="807244" y="1891506"/>
            <a:ext cx="469900" cy="1227138"/>
          </a:xfrm>
          <a:prstGeom prst="can">
            <a:avLst>
              <a:gd name="adj" fmla="val 32039"/>
            </a:avLst>
          </a:prstGeom>
          <a:solidFill>
            <a:srgbClr val="CCFF99">
              <a:alpha val="50195"/>
            </a:srgbClr>
          </a:solidFill>
          <a:ln w="38100">
            <a:solidFill>
              <a:srgbClr val="009900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 sz="2800" b="1">
              <a:latin typeface="+mn-lt"/>
            </a:endParaRPr>
          </a:p>
        </p:txBody>
      </p:sp>
      <p:graphicFrame>
        <p:nvGraphicFramePr>
          <p:cNvPr id="12" name="Object 88"/>
          <p:cNvGraphicFramePr>
            <a:graphicFrameLocks noChangeAspect="1"/>
          </p:cNvGraphicFramePr>
          <p:nvPr/>
        </p:nvGraphicFramePr>
        <p:xfrm>
          <a:off x="5118100" y="3021013"/>
          <a:ext cx="11969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8" name="Equation" r:id="rId34" imgW="443865" imgH="215900" progId="Equation.DSMT4">
                  <p:embed/>
                </p:oleObj>
              </mc:Choice>
              <mc:Fallback>
                <p:oleObj name="Equation" r:id="rId34" imgW="443865" imgH="215900" progId="Equation.DSMT4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3021013"/>
                        <a:ext cx="11969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" name="Group 74"/>
          <p:cNvGrpSpPr/>
          <p:nvPr/>
        </p:nvGrpSpPr>
        <p:grpSpPr bwMode="auto">
          <a:xfrm>
            <a:off x="6080351" y="4377871"/>
            <a:ext cx="2532063" cy="2314575"/>
            <a:chOff x="3413" y="848"/>
            <a:chExt cx="2243" cy="2092"/>
          </a:xfrm>
        </p:grpSpPr>
        <p:sp>
          <p:nvSpPr>
            <p:cNvPr id="90" name="Rectangle 32"/>
            <p:cNvSpPr>
              <a:spLocks noChangeArrowheads="1"/>
            </p:cNvSpPr>
            <p:nvPr/>
          </p:nvSpPr>
          <p:spPr bwMode="auto">
            <a:xfrm>
              <a:off x="3413" y="903"/>
              <a:ext cx="2114" cy="1887"/>
            </a:xfrm>
            <a:prstGeom prst="rect">
              <a:avLst/>
            </a:prstGeom>
            <a:solidFill>
              <a:srgbClr val="E5E5E5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91" name="Oval 33"/>
            <p:cNvSpPr>
              <a:spLocks noChangeArrowheads="1"/>
            </p:cNvSpPr>
            <p:nvPr/>
          </p:nvSpPr>
          <p:spPr bwMode="auto">
            <a:xfrm>
              <a:off x="3495" y="1600"/>
              <a:ext cx="1430" cy="958"/>
            </a:xfrm>
            <a:prstGeom prst="ellipse">
              <a:avLst/>
            </a:prstGeom>
            <a:noFill/>
            <a:ln w="50800">
              <a:solidFill>
                <a:srgbClr val="737373"/>
              </a:solidFill>
              <a:prstDash val="dash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92" name="Rectangle 34"/>
            <p:cNvSpPr>
              <a:spLocks noChangeArrowheads="1"/>
            </p:cNvSpPr>
            <p:nvPr/>
          </p:nvSpPr>
          <p:spPr bwMode="auto">
            <a:xfrm>
              <a:off x="4559" y="848"/>
              <a:ext cx="634" cy="5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93" name="Rectangle 35"/>
            <p:cNvSpPr>
              <a:spLocks noChangeArrowheads="1"/>
            </p:cNvSpPr>
            <p:nvPr/>
          </p:nvSpPr>
          <p:spPr bwMode="auto">
            <a:xfrm>
              <a:off x="4601" y="969"/>
              <a:ext cx="337" cy="3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800" b="1" i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39"/>
            <p:cNvSpPr>
              <a:spLocks noChangeArrowheads="1"/>
            </p:cNvSpPr>
            <p:nvPr/>
          </p:nvSpPr>
          <p:spPr bwMode="auto">
            <a:xfrm>
              <a:off x="5183" y="1175"/>
              <a:ext cx="473" cy="54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95" name="Rectangle 40"/>
            <p:cNvSpPr>
              <a:spLocks noChangeArrowheads="1"/>
            </p:cNvSpPr>
            <p:nvPr/>
          </p:nvSpPr>
          <p:spPr bwMode="auto">
            <a:xfrm>
              <a:off x="5205" y="1197"/>
              <a:ext cx="180" cy="3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44"/>
            <p:cNvSpPr>
              <a:spLocks noChangeArrowheads="1"/>
            </p:cNvSpPr>
            <p:nvPr/>
          </p:nvSpPr>
          <p:spPr bwMode="auto">
            <a:xfrm>
              <a:off x="3721" y="1818"/>
              <a:ext cx="570" cy="4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97" name="Rectangle 45"/>
            <p:cNvSpPr>
              <a:spLocks noChangeArrowheads="1"/>
            </p:cNvSpPr>
            <p:nvPr/>
          </p:nvSpPr>
          <p:spPr bwMode="auto">
            <a:xfrm>
              <a:off x="3742" y="1850"/>
              <a:ext cx="212" cy="3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46"/>
            <p:cNvSpPr>
              <a:spLocks noChangeArrowheads="1"/>
            </p:cNvSpPr>
            <p:nvPr/>
          </p:nvSpPr>
          <p:spPr bwMode="auto">
            <a:xfrm>
              <a:off x="4226" y="1796"/>
              <a:ext cx="731" cy="5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99" name="Rectangle 47"/>
            <p:cNvSpPr>
              <a:spLocks noChangeArrowheads="1"/>
            </p:cNvSpPr>
            <p:nvPr/>
          </p:nvSpPr>
          <p:spPr bwMode="auto">
            <a:xfrm>
              <a:off x="4237" y="1806"/>
              <a:ext cx="56" cy="2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solidFill>
                    <a:srgbClr val="000000"/>
                  </a:solidFill>
                  <a:latin typeface="+mn-lt"/>
                </a:rPr>
                <a:t> </a:t>
              </a:r>
              <a:endParaRPr lang="en-US" altLang="zh-CN" sz="2800" b="1">
                <a:latin typeface="+mn-lt"/>
              </a:endParaRPr>
            </a:p>
          </p:txBody>
        </p:sp>
        <p:sp>
          <p:nvSpPr>
            <p:cNvPr id="100" name="Rectangle 48"/>
            <p:cNvSpPr>
              <a:spLocks noChangeArrowheads="1"/>
            </p:cNvSpPr>
            <p:nvPr/>
          </p:nvSpPr>
          <p:spPr bwMode="auto">
            <a:xfrm>
              <a:off x="4373" y="1918"/>
              <a:ext cx="230" cy="3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Freeform 49"/>
            <p:cNvSpPr/>
            <p:nvPr/>
          </p:nvSpPr>
          <p:spPr bwMode="auto">
            <a:xfrm>
              <a:off x="4568" y="1966"/>
              <a:ext cx="76" cy="95"/>
            </a:xfrm>
            <a:custGeom>
              <a:avLst/>
              <a:gdLst/>
              <a:ahLst/>
              <a:cxnLst>
                <a:cxn ang="0">
                  <a:pos x="108" y="11"/>
                </a:cxn>
                <a:cxn ang="0">
                  <a:pos x="75" y="0"/>
                </a:cxn>
                <a:cxn ang="0">
                  <a:pos x="0" y="109"/>
                </a:cxn>
                <a:cxn ang="0">
                  <a:pos x="32" y="120"/>
                </a:cxn>
                <a:cxn ang="0">
                  <a:pos x="108" y="11"/>
                </a:cxn>
              </a:cxnLst>
              <a:rect l="0" t="0" r="r" b="b"/>
              <a:pathLst>
                <a:path w="108" h="120">
                  <a:moveTo>
                    <a:pt x="108" y="11"/>
                  </a:moveTo>
                  <a:lnTo>
                    <a:pt x="75" y="0"/>
                  </a:lnTo>
                  <a:lnTo>
                    <a:pt x="0" y="109"/>
                  </a:lnTo>
                  <a:lnTo>
                    <a:pt x="32" y="120"/>
                  </a:lnTo>
                  <a:lnTo>
                    <a:pt x="108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02" name="Rectangle 51"/>
            <p:cNvSpPr>
              <a:spLocks noChangeArrowheads="1"/>
            </p:cNvSpPr>
            <p:nvPr/>
          </p:nvSpPr>
          <p:spPr bwMode="auto">
            <a:xfrm>
              <a:off x="4966" y="2175"/>
              <a:ext cx="451" cy="2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en-US" sz="2800" b="1">
                  <a:solidFill>
                    <a:srgbClr val="0000FF"/>
                  </a:solidFill>
                  <a:latin typeface="+mn-lt"/>
                </a:rPr>
                <a:t>介质</a:t>
              </a:r>
              <a:endParaRPr lang="zh-CN" altLang="en-US" sz="2800" b="1">
                <a:latin typeface="+mn-lt"/>
              </a:endParaRPr>
            </a:p>
          </p:txBody>
        </p:sp>
        <p:sp>
          <p:nvSpPr>
            <p:cNvPr id="103" name="Rectangle 52"/>
            <p:cNvSpPr>
              <a:spLocks noChangeArrowheads="1"/>
            </p:cNvSpPr>
            <p:nvPr/>
          </p:nvSpPr>
          <p:spPr bwMode="auto">
            <a:xfrm>
              <a:off x="4570" y="1992"/>
              <a:ext cx="558" cy="55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04" name="Rectangle 53"/>
            <p:cNvSpPr>
              <a:spLocks noChangeArrowheads="1"/>
            </p:cNvSpPr>
            <p:nvPr/>
          </p:nvSpPr>
          <p:spPr bwMode="auto">
            <a:xfrm>
              <a:off x="4556" y="2055"/>
              <a:ext cx="225" cy="2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rgbClr val="000000"/>
                  </a:solidFill>
                  <a:latin typeface="+mn-lt"/>
                </a:rPr>
                <a:t>内</a:t>
              </a:r>
              <a:endParaRPr lang="zh-CN" altLang="en-US" sz="2800" b="1" dirty="0">
                <a:latin typeface="+mn-lt"/>
              </a:endParaRPr>
            </a:p>
          </p:txBody>
        </p:sp>
        <p:sp>
          <p:nvSpPr>
            <p:cNvPr id="105" name="Rectangle 54"/>
            <p:cNvSpPr>
              <a:spLocks noChangeArrowheads="1"/>
            </p:cNvSpPr>
            <p:nvPr/>
          </p:nvSpPr>
          <p:spPr bwMode="auto">
            <a:xfrm>
              <a:off x="4601" y="2385"/>
              <a:ext cx="506" cy="5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06" name="Rectangle 55"/>
            <p:cNvSpPr>
              <a:spLocks noChangeArrowheads="1"/>
            </p:cNvSpPr>
            <p:nvPr/>
          </p:nvSpPr>
          <p:spPr bwMode="auto">
            <a:xfrm>
              <a:off x="4613" y="2418"/>
              <a:ext cx="178" cy="3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Freeform 56"/>
            <p:cNvSpPr/>
            <p:nvPr/>
          </p:nvSpPr>
          <p:spPr bwMode="auto">
            <a:xfrm>
              <a:off x="4378" y="1610"/>
              <a:ext cx="321" cy="197"/>
            </a:xfrm>
            <a:custGeom>
              <a:avLst/>
              <a:gdLst/>
              <a:ahLst/>
              <a:cxnLst>
                <a:cxn ang="0">
                  <a:pos x="193" y="11"/>
                </a:cxn>
                <a:cxn ang="0">
                  <a:pos x="129" y="0"/>
                </a:cxn>
                <a:cxn ang="0">
                  <a:pos x="75" y="0"/>
                </a:cxn>
                <a:cxn ang="0">
                  <a:pos x="32" y="11"/>
                </a:cxn>
                <a:cxn ang="0">
                  <a:pos x="0" y="44"/>
                </a:cxn>
                <a:cxn ang="0">
                  <a:pos x="0" y="77"/>
                </a:cxn>
                <a:cxn ang="0">
                  <a:pos x="32" y="120"/>
                </a:cxn>
                <a:cxn ang="0">
                  <a:pos x="75" y="153"/>
                </a:cxn>
                <a:cxn ang="0">
                  <a:pos x="139" y="186"/>
                </a:cxn>
                <a:cxn ang="0">
                  <a:pos x="204" y="197"/>
                </a:cxn>
                <a:cxn ang="0">
                  <a:pos x="258" y="197"/>
                </a:cxn>
                <a:cxn ang="0">
                  <a:pos x="301" y="186"/>
                </a:cxn>
                <a:cxn ang="0">
                  <a:pos x="322" y="153"/>
                </a:cxn>
                <a:cxn ang="0">
                  <a:pos x="322" y="120"/>
                </a:cxn>
                <a:cxn ang="0">
                  <a:pos x="301" y="77"/>
                </a:cxn>
                <a:cxn ang="0">
                  <a:pos x="258" y="44"/>
                </a:cxn>
                <a:cxn ang="0">
                  <a:pos x="193" y="11"/>
                </a:cxn>
              </a:cxnLst>
              <a:rect l="0" t="0" r="r" b="b"/>
              <a:pathLst>
                <a:path w="322" h="197">
                  <a:moveTo>
                    <a:pt x="193" y="11"/>
                  </a:moveTo>
                  <a:lnTo>
                    <a:pt x="129" y="0"/>
                  </a:lnTo>
                  <a:lnTo>
                    <a:pt x="75" y="0"/>
                  </a:lnTo>
                  <a:lnTo>
                    <a:pt x="32" y="11"/>
                  </a:lnTo>
                  <a:lnTo>
                    <a:pt x="0" y="44"/>
                  </a:lnTo>
                  <a:lnTo>
                    <a:pt x="0" y="77"/>
                  </a:lnTo>
                  <a:lnTo>
                    <a:pt x="32" y="120"/>
                  </a:lnTo>
                  <a:lnTo>
                    <a:pt x="75" y="153"/>
                  </a:lnTo>
                  <a:lnTo>
                    <a:pt x="139" y="186"/>
                  </a:lnTo>
                  <a:lnTo>
                    <a:pt x="204" y="197"/>
                  </a:lnTo>
                  <a:lnTo>
                    <a:pt x="258" y="197"/>
                  </a:lnTo>
                  <a:lnTo>
                    <a:pt x="301" y="186"/>
                  </a:lnTo>
                  <a:lnTo>
                    <a:pt x="322" y="153"/>
                  </a:lnTo>
                  <a:lnTo>
                    <a:pt x="322" y="120"/>
                  </a:lnTo>
                  <a:lnTo>
                    <a:pt x="301" y="77"/>
                  </a:lnTo>
                  <a:lnTo>
                    <a:pt x="258" y="44"/>
                  </a:lnTo>
                  <a:lnTo>
                    <a:pt x="193" y="11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grpSp>
          <p:nvGrpSpPr>
            <p:cNvPr id="41012" name="Group 62"/>
            <p:cNvGrpSpPr/>
            <p:nvPr/>
          </p:nvGrpSpPr>
          <p:grpSpPr bwMode="auto">
            <a:xfrm>
              <a:off x="4535" y="1229"/>
              <a:ext cx="237" cy="480"/>
              <a:chOff x="3704" y="911"/>
              <a:chExt cx="237" cy="480"/>
            </a:xfrm>
          </p:grpSpPr>
          <p:sp>
            <p:nvSpPr>
              <p:cNvPr id="115" name="Freeform 60"/>
              <p:cNvSpPr/>
              <p:nvPr/>
            </p:nvSpPr>
            <p:spPr bwMode="auto">
              <a:xfrm>
                <a:off x="3704" y="976"/>
                <a:ext cx="214" cy="415"/>
              </a:xfrm>
              <a:custGeom>
                <a:avLst/>
                <a:gdLst/>
                <a:ahLst/>
                <a:cxnLst>
                  <a:cxn ang="0">
                    <a:pos x="0" y="404"/>
                  </a:cxn>
                  <a:cxn ang="0">
                    <a:pos x="33" y="415"/>
                  </a:cxn>
                  <a:cxn ang="0">
                    <a:pos x="215" y="11"/>
                  </a:cxn>
                  <a:cxn ang="0">
                    <a:pos x="183" y="0"/>
                  </a:cxn>
                  <a:cxn ang="0">
                    <a:pos x="0" y="404"/>
                  </a:cxn>
                </a:cxnLst>
                <a:rect l="0" t="0" r="r" b="b"/>
                <a:pathLst>
                  <a:path w="215" h="415">
                    <a:moveTo>
                      <a:pt x="0" y="404"/>
                    </a:moveTo>
                    <a:lnTo>
                      <a:pt x="33" y="415"/>
                    </a:lnTo>
                    <a:lnTo>
                      <a:pt x="215" y="11"/>
                    </a:lnTo>
                    <a:lnTo>
                      <a:pt x="183" y="0"/>
                    </a:lnTo>
                    <a:lnTo>
                      <a:pt x="0" y="40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  <p:sp>
            <p:nvSpPr>
              <p:cNvPr id="116" name="Freeform 61"/>
              <p:cNvSpPr/>
              <p:nvPr/>
            </p:nvSpPr>
            <p:spPr bwMode="auto">
              <a:xfrm>
                <a:off x="3855" y="913"/>
                <a:ext cx="86" cy="109"/>
              </a:xfrm>
              <a:custGeom>
                <a:avLst/>
                <a:gdLst/>
                <a:ahLst/>
                <a:cxnLst>
                  <a:cxn ang="0">
                    <a:pos x="86" y="109"/>
                  </a:cxn>
                  <a:cxn ang="0">
                    <a:pos x="86" y="0"/>
                  </a:cxn>
                  <a:cxn ang="0">
                    <a:pos x="0" y="65"/>
                  </a:cxn>
                  <a:cxn ang="0">
                    <a:pos x="86" y="109"/>
                  </a:cxn>
                </a:cxnLst>
                <a:rect l="0" t="0" r="r" b="b"/>
                <a:pathLst>
                  <a:path w="86" h="109">
                    <a:moveTo>
                      <a:pt x="86" y="109"/>
                    </a:moveTo>
                    <a:lnTo>
                      <a:pt x="86" y="0"/>
                    </a:lnTo>
                    <a:lnTo>
                      <a:pt x="0" y="65"/>
                    </a:lnTo>
                    <a:lnTo>
                      <a:pt x="86" y="10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800" b="1">
                  <a:latin typeface="+mn-lt"/>
                </a:endParaRPr>
              </a:p>
            </p:txBody>
          </p:sp>
        </p:grpSp>
        <p:sp>
          <p:nvSpPr>
            <p:cNvPr id="109" name="Rectangle 63"/>
            <p:cNvSpPr>
              <a:spLocks noChangeArrowheads="1"/>
            </p:cNvSpPr>
            <p:nvPr/>
          </p:nvSpPr>
          <p:spPr bwMode="auto">
            <a:xfrm>
              <a:off x="4258" y="1197"/>
              <a:ext cx="570" cy="5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0" name="Rectangle 64"/>
            <p:cNvSpPr>
              <a:spLocks noChangeArrowheads="1"/>
            </p:cNvSpPr>
            <p:nvPr/>
          </p:nvSpPr>
          <p:spPr bwMode="auto">
            <a:xfrm>
              <a:off x="4355" y="1251"/>
              <a:ext cx="124" cy="3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Freeform 65"/>
            <p:cNvSpPr/>
            <p:nvPr/>
          </p:nvSpPr>
          <p:spPr bwMode="auto">
            <a:xfrm>
              <a:off x="4538" y="1344"/>
              <a:ext cx="75" cy="109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43" y="0"/>
                </a:cxn>
                <a:cxn ang="0">
                  <a:pos x="0" y="87"/>
                </a:cxn>
                <a:cxn ang="0">
                  <a:pos x="32" y="109"/>
                </a:cxn>
                <a:cxn ang="0">
                  <a:pos x="75" y="22"/>
                </a:cxn>
              </a:cxnLst>
              <a:rect l="0" t="0" r="r" b="b"/>
              <a:pathLst>
                <a:path w="75" h="109">
                  <a:moveTo>
                    <a:pt x="75" y="22"/>
                  </a:moveTo>
                  <a:lnTo>
                    <a:pt x="43" y="0"/>
                  </a:lnTo>
                  <a:lnTo>
                    <a:pt x="0" y="87"/>
                  </a:lnTo>
                  <a:lnTo>
                    <a:pt x="32" y="109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2" name="Line 66"/>
            <p:cNvSpPr>
              <a:spLocks noChangeShapeType="1"/>
            </p:cNvSpPr>
            <p:nvPr/>
          </p:nvSpPr>
          <p:spPr bwMode="auto">
            <a:xfrm>
              <a:off x="4746" y="981"/>
              <a:ext cx="11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3" name="Line 67"/>
            <p:cNvSpPr>
              <a:spLocks noChangeShapeType="1"/>
            </p:cNvSpPr>
            <p:nvPr/>
          </p:nvSpPr>
          <p:spPr bwMode="auto">
            <a:xfrm>
              <a:off x="5265" y="1224"/>
              <a:ext cx="12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  <p:sp>
          <p:nvSpPr>
            <p:cNvPr id="114" name="Line 68"/>
            <p:cNvSpPr>
              <a:spLocks noChangeShapeType="1"/>
            </p:cNvSpPr>
            <p:nvPr/>
          </p:nvSpPr>
          <p:spPr bwMode="auto">
            <a:xfrm flipV="1">
              <a:off x="4551" y="1339"/>
              <a:ext cx="616" cy="37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800" b="1">
                <a:latin typeface="+mn-lt"/>
              </a:endParaRPr>
            </a:p>
          </p:txBody>
        </p:sp>
      </p:grpSp>
      <p:sp>
        <p:nvSpPr>
          <p:cNvPr id="117" name="Rectangle 70"/>
          <p:cNvSpPr>
            <a:spLocks noChangeArrowheads="1"/>
          </p:cNvSpPr>
          <p:nvPr/>
        </p:nvSpPr>
        <p:spPr bwMode="auto">
          <a:xfrm>
            <a:off x="473075" y="4422775"/>
            <a:ext cx="558800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80808"/>
                </a:solidFill>
                <a:latin typeface="+mn-lt"/>
              </a:rPr>
              <a:t>3. 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封闭面</a:t>
            </a:r>
            <a:r>
              <a:rPr lang="en-US" altLang="zh-CN" sz="2800" b="1" i="1" dirty="0" smtClean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 smtClean="0">
                <a:solidFill>
                  <a:srgbClr val="080808"/>
                </a:solidFill>
                <a:latin typeface="+mn-lt"/>
              </a:rPr>
              <a:t>内</a:t>
            </a:r>
            <a:r>
              <a:rPr lang="zh-CN" altLang="en-US" sz="2800" b="1" dirty="0">
                <a:solidFill>
                  <a:srgbClr val="080808"/>
                </a:solidFill>
                <a:latin typeface="+mn-lt"/>
              </a:rPr>
              <a:t>的束缚电荷：</a:t>
            </a:r>
            <a:endParaRPr lang="zh-CN" altLang="en-US" sz="2800" b="1" dirty="0">
              <a:solidFill>
                <a:srgbClr val="080808"/>
              </a:solidFill>
              <a:latin typeface="+mn-lt"/>
            </a:endParaRPr>
          </a:p>
        </p:txBody>
      </p:sp>
      <p:graphicFrame>
        <p:nvGraphicFramePr>
          <p:cNvPr id="118" name="Object 14"/>
          <p:cNvGraphicFramePr>
            <a:graphicFrameLocks noChangeAspect="1"/>
          </p:cNvGraphicFramePr>
          <p:nvPr/>
        </p:nvGraphicFramePr>
        <p:xfrm>
          <a:off x="1265238" y="4948238"/>
          <a:ext cx="22256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9" name="Equation" r:id="rId36" imgW="33223200" imgH="12801600" progId="Equation.DSMT4">
                  <p:embed/>
                </p:oleObj>
              </mc:Choice>
              <mc:Fallback>
                <p:oleObj name="Equation" r:id="rId36" imgW="33223200" imgH="12801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4948238"/>
                        <a:ext cx="22256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Object 15"/>
          <p:cNvGraphicFramePr>
            <a:graphicFrameLocks noChangeAspect="1"/>
          </p:cNvGraphicFramePr>
          <p:nvPr/>
        </p:nvGraphicFramePr>
        <p:xfrm>
          <a:off x="1752600" y="5646738"/>
          <a:ext cx="3741738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0" name="Equation" r:id="rId38" imgW="53035200" imgH="13411200" progId="Equation.DSMT4">
                  <p:embed/>
                </p:oleObj>
              </mc:Choice>
              <mc:Fallback>
                <p:oleObj name="Equation" r:id="rId38" imgW="53035200" imgH="13411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646738"/>
                        <a:ext cx="3741738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07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7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7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1000"/>
                                        <p:tgtEl>
                                          <p:spTgt spid="7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7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7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0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0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7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7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7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86" grpId="0" animBg="1"/>
      <p:bldP spid="70729" grpId="0" autoUpdateAnimBg="0"/>
      <p:bldP spid="70743" grpId="0" animBg="1" autoUpdateAnimBg="0"/>
      <p:bldP spid="70744" grpId="0" autoUpdateAnimBg="0"/>
      <p:bldP spid="70792" grpId="0" animBg="1"/>
      <p:bldP spid="117" grpId="0" autoUpdateAnimBg="0"/>
    </p:bldLst>
  </p:timing>
</p:sld>
</file>

<file path=ppt/tags/tag1.xml><?xml version="1.0" encoding="utf-8"?>
<p:tagLst xmlns:p="http://schemas.openxmlformats.org/presentationml/2006/main">
  <p:tag name="TIMING" val="|3.7|13.9|42.4|21.6|6.7|31.5|13.8"/>
</p:tagLst>
</file>

<file path=ppt/theme/theme1.xml><?xml version="1.0" encoding="utf-8"?>
<a:theme xmlns:a="http://schemas.openxmlformats.org/drawingml/2006/main" name="1_默认设计模板">
  <a:themeElements>
    <a:clrScheme name="默认设计模板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0000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2D2D8A"/>
        </a:accent6>
        <a:hlink>
          <a:srgbClr val="009999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2D2D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场景型模板">
  <a:themeElements>
    <a:clrScheme name="场景型模板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2957</Words>
  <Application>WPS 演示</Application>
  <PresentationFormat>全屏显示(4:3)</PresentationFormat>
  <Paragraphs>723</Paragraphs>
  <Slides>31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326</vt:i4>
      </vt:variant>
      <vt:variant>
        <vt:lpstr>幻灯片标题</vt:lpstr>
      </vt:variant>
      <vt:variant>
        <vt:i4>31</vt:i4>
      </vt:variant>
    </vt:vector>
  </HeadingPairs>
  <TitlesOfParts>
    <vt:vector size="375" baseType="lpstr">
      <vt:lpstr>Arial</vt:lpstr>
      <vt:lpstr>宋体</vt:lpstr>
      <vt:lpstr>Wingdings</vt:lpstr>
      <vt:lpstr>Times New Roman</vt:lpstr>
      <vt:lpstr>Monotype Sorts</vt:lpstr>
      <vt:lpstr>Wingdings</vt:lpstr>
      <vt:lpstr>Calibri</vt:lpstr>
      <vt:lpstr>楷体_GB2312</vt:lpstr>
      <vt:lpstr>新宋体</vt:lpstr>
      <vt:lpstr>黑体</vt:lpstr>
      <vt:lpstr>Times New Roman</vt:lpstr>
      <vt:lpstr>Symbol</vt:lpstr>
      <vt:lpstr>华文新魏</vt:lpstr>
      <vt:lpstr>微软雅黑</vt:lpstr>
      <vt:lpstr>Arial Unicode MS</vt:lpstr>
      <vt:lpstr>1_默认设计模板</vt:lpstr>
      <vt:lpstr>2_场景型模板</vt:lpstr>
      <vt:lpstr>1_Office Theme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zhu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静电场</dc:title>
  <dc:creator>朱佑新</dc:creator>
  <cp:lastModifiedBy>kaiwa</cp:lastModifiedBy>
  <cp:revision>953</cp:revision>
  <cp:lastPrinted>2019-05-05T10:27:00Z</cp:lastPrinted>
  <dcterms:created xsi:type="dcterms:W3CDTF">2004-04-19T05:53:00Z</dcterms:created>
  <dcterms:modified xsi:type="dcterms:W3CDTF">2021-05-13T09:03:39Z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691B43F06DFB48AAA6727C61E9E5647E</vt:lpwstr>
  </property>
  <property fmtid="{D5CDD505-2E9C-101B-9397-08002B2CF9AE}" pid="3" name="KSOProductBuildVer">
    <vt:lpwstr>2052-11.1.0.10463</vt:lpwstr>
  </property>
</Properties>
</file>