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handoutMasterIdLst>
    <p:handoutMasterId r:id="rId32"/>
  </p:handoutMasterIdLst>
  <p:sldIdLst>
    <p:sldId id="550" r:id="rId4"/>
    <p:sldId id="549" r:id="rId5"/>
    <p:sldId id="568" r:id="rId7"/>
    <p:sldId id="569" r:id="rId8"/>
    <p:sldId id="570" r:id="rId9"/>
    <p:sldId id="571" r:id="rId10"/>
    <p:sldId id="572" r:id="rId11"/>
    <p:sldId id="573" r:id="rId12"/>
    <p:sldId id="574" r:id="rId13"/>
    <p:sldId id="575" r:id="rId14"/>
    <p:sldId id="576" r:id="rId15"/>
    <p:sldId id="488" r:id="rId16"/>
    <p:sldId id="399" r:id="rId17"/>
    <p:sldId id="400" r:id="rId18"/>
    <p:sldId id="401" r:id="rId19"/>
    <p:sldId id="402" r:id="rId20"/>
    <p:sldId id="546" r:id="rId21"/>
    <p:sldId id="547" r:id="rId22"/>
    <p:sldId id="396" r:id="rId23"/>
    <p:sldId id="397" r:id="rId24"/>
    <p:sldId id="470" r:id="rId25"/>
    <p:sldId id="398" r:id="rId26"/>
    <p:sldId id="489" r:id="rId27"/>
    <p:sldId id="457" r:id="rId28"/>
    <p:sldId id="458" r:id="rId29"/>
    <p:sldId id="459" r:id="rId30"/>
    <p:sldId id="460" r:id="rId31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080808"/>
    <a:srgbClr val="FF3300"/>
    <a:srgbClr val="FFFFFF"/>
    <a:srgbClr val="660033"/>
    <a:srgbClr val="FF9933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0932" autoAdjust="0"/>
  </p:normalViewPr>
  <p:slideViewPr>
    <p:cSldViewPr snapToGrid="0">
      <p:cViewPr varScale="1">
        <p:scale>
          <a:sx n="64" d="100"/>
          <a:sy n="64" d="100"/>
        </p:scale>
        <p:origin x="87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7.wmf"/><Relationship Id="rId8" Type="http://schemas.openxmlformats.org/officeDocument/2006/relationships/image" Target="../media/image126.wmf"/><Relationship Id="rId7" Type="http://schemas.openxmlformats.org/officeDocument/2006/relationships/image" Target="../media/image125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0" Type="http://schemas.openxmlformats.org/officeDocument/2006/relationships/image" Target="../media/image114.wmf"/><Relationship Id="rId1" Type="http://schemas.openxmlformats.org/officeDocument/2006/relationships/image" Target="../media/image119.w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7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6.wmf"/><Relationship Id="rId8" Type="http://schemas.openxmlformats.org/officeDocument/2006/relationships/image" Target="../media/image145.wmf"/><Relationship Id="rId7" Type="http://schemas.openxmlformats.org/officeDocument/2006/relationships/image" Target="../media/image144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5" Type="http://schemas.openxmlformats.org/officeDocument/2006/relationships/image" Target="../media/image152.wmf"/><Relationship Id="rId14" Type="http://schemas.openxmlformats.org/officeDocument/2006/relationships/image" Target="../media/image151.wmf"/><Relationship Id="rId13" Type="http://schemas.openxmlformats.org/officeDocument/2006/relationships/image" Target="../media/image150.wmf"/><Relationship Id="rId12" Type="http://schemas.openxmlformats.org/officeDocument/2006/relationships/image" Target="../media/image149.wmf"/><Relationship Id="rId11" Type="http://schemas.openxmlformats.org/officeDocument/2006/relationships/image" Target="../media/image148.wmf"/><Relationship Id="rId10" Type="http://schemas.openxmlformats.org/officeDocument/2006/relationships/image" Target="../media/image147.wmf"/><Relationship Id="rId1" Type="http://schemas.openxmlformats.org/officeDocument/2006/relationships/image" Target="../media/image138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1.wmf"/><Relationship Id="rId8" Type="http://schemas.openxmlformats.org/officeDocument/2006/relationships/image" Target="../media/image160.wmf"/><Relationship Id="rId7" Type="http://schemas.openxmlformats.org/officeDocument/2006/relationships/image" Target="../media/image159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1" Type="http://schemas.openxmlformats.org/officeDocument/2006/relationships/image" Target="../media/image163.wmf"/><Relationship Id="rId10" Type="http://schemas.openxmlformats.org/officeDocument/2006/relationships/image" Target="../media/image162.wmf"/><Relationship Id="rId1" Type="http://schemas.openxmlformats.org/officeDocument/2006/relationships/image" Target="../media/image15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7" Type="http://schemas.openxmlformats.org/officeDocument/2006/relationships/image" Target="../media/image170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emf"/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6.wmf"/><Relationship Id="rId8" Type="http://schemas.openxmlformats.org/officeDocument/2006/relationships/image" Target="../media/image185.wmf"/><Relationship Id="rId7" Type="http://schemas.openxmlformats.org/officeDocument/2006/relationships/image" Target="../media/image184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Relationship Id="rId3" Type="http://schemas.openxmlformats.org/officeDocument/2006/relationships/image" Target="../media/image180.wmf"/><Relationship Id="rId23" Type="http://schemas.openxmlformats.org/officeDocument/2006/relationships/image" Target="../media/image200.wmf"/><Relationship Id="rId22" Type="http://schemas.openxmlformats.org/officeDocument/2006/relationships/image" Target="../media/image199.wmf"/><Relationship Id="rId21" Type="http://schemas.openxmlformats.org/officeDocument/2006/relationships/image" Target="../media/image198.wmf"/><Relationship Id="rId20" Type="http://schemas.openxmlformats.org/officeDocument/2006/relationships/image" Target="../media/image197.wmf"/><Relationship Id="rId2" Type="http://schemas.openxmlformats.org/officeDocument/2006/relationships/image" Target="../media/image179.wmf"/><Relationship Id="rId19" Type="http://schemas.openxmlformats.org/officeDocument/2006/relationships/image" Target="../media/image196.wmf"/><Relationship Id="rId18" Type="http://schemas.openxmlformats.org/officeDocument/2006/relationships/image" Target="../media/image195.wmf"/><Relationship Id="rId17" Type="http://schemas.openxmlformats.org/officeDocument/2006/relationships/image" Target="../media/image194.wmf"/><Relationship Id="rId16" Type="http://schemas.openxmlformats.org/officeDocument/2006/relationships/image" Target="../media/image193.wmf"/><Relationship Id="rId15" Type="http://schemas.openxmlformats.org/officeDocument/2006/relationships/image" Target="../media/image192.wmf"/><Relationship Id="rId14" Type="http://schemas.openxmlformats.org/officeDocument/2006/relationships/image" Target="../media/image191.wmf"/><Relationship Id="rId13" Type="http://schemas.openxmlformats.org/officeDocument/2006/relationships/image" Target="../media/image190.wmf"/><Relationship Id="rId12" Type="http://schemas.openxmlformats.org/officeDocument/2006/relationships/image" Target="../media/image189.wmf"/><Relationship Id="rId11" Type="http://schemas.openxmlformats.org/officeDocument/2006/relationships/image" Target="../media/image188.wmf"/><Relationship Id="rId10" Type="http://schemas.openxmlformats.org/officeDocument/2006/relationships/image" Target="../media/image187.emf"/><Relationship Id="rId1" Type="http://schemas.openxmlformats.org/officeDocument/2006/relationships/image" Target="../media/image178.wmf"/></Relationships>
</file>

<file path=ppt/drawings/_rels/vmlDrawing17.vml.rels><?xml version="1.0" encoding="UTF-8" standalone="yes"?>
<Relationships xmlns="http://schemas.openxmlformats.org/package/2006/relationships"><Relationship Id="rId7" Type="http://schemas.openxmlformats.org/officeDocument/2006/relationships/image" Target="../media/image208.wmf"/><Relationship Id="rId6" Type="http://schemas.openxmlformats.org/officeDocument/2006/relationships/image" Target="../media/image207.wmf"/><Relationship Id="rId5" Type="http://schemas.openxmlformats.org/officeDocument/2006/relationships/image" Target="../media/image206.wmf"/><Relationship Id="rId4" Type="http://schemas.openxmlformats.org/officeDocument/2006/relationships/image" Target="../media/image205.wmf"/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/Relationships>
</file>

<file path=ppt/drawings/_rels/vmlDrawing18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4.wmf"/><Relationship Id="rId5" Type="http://schemas.openxmlformats.org/officeDocument/2006/relationships/image" Target="../media/image213.wmf"/><Relationship Id="rId4" Type="http://schemas.openxmlformats.org/officeDocument/2006/relationships/image" Target="../media/image212.wmf"/><Relationship Id="rId3" Type="http://schemas.openxmlformats.org/officeDocument/2006/relationships/image" Target="../media/image211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2" Type="http://schemas.openxmlformats.org/officeDocument/2006/relationships/image" Target="../media/image208.wmf"/><Relationship Id="rId1" Type="http://schemas.openxmlformats.org/officeDocument/2006/relationships/image" Target="../media/image215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6" Type="http://schemas.openxmlformats.org/officeDocument/2006/relationships/image" Target="../media/image28.wmf"/><Relationship Id="rId15" Type="http://schemas.openxmlformats.org/officeDocument/2006/relationships/image" Target="../media/image27.wmf"/><Relationship Id="rId14" Type="http://schemas.openxmlformats.org/officeDocument/2006/relationships/image" Target="../media/image26.wmf"/><Relationship Id="rId13" Type="http://schemas.openxmlformats.org/officeDocument/2006/relationships/image" Target="../media/image25.wmf"/><Relationship Id="rId12" Type="http://schemas.openxmlformats.org/officeDocument/2006/relationships/image" Target="../media/image24.wmf"/><Relationship Id="rId11" Type="http://schemas.openxmlformats.org/officeDocument/2006/relationships/image" Target="../media/image23.wmf"/><Relationship Id="rId10" Type="http://schemas.openxmlformats.org/officeDocument/2006/relationships/image" Target="../media/image22.wmf"/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5.wmf"/><Relationship Id="rId8" Type="http://schemas.openxmlformats.org/officeDocument/2006/relationships/image" Target="../media/image224.wmf"/><Relationship Id="rId7" Type="http://schemas.openxmlformats.org/officeDocument/2006/relationships/image" Target="../media/image223.wmf"/><Relationship Id="rId6" Type="http://schemas.openxmlformats.org/officeDocument/2006/relationships/image" Target="../media/image222.wmf"/><Relationship Id="rId5" Type="http://schemas.openxmlformats.org/officeDocument/2006/relationships/image" Target="../media/image221.wmf"/><Relationship Id="rId4" Type="http://schemas.openxmlformats.org/officeDocument/2006/relationships/image" Target="../media/image220.wmf"/><Relationship Id="rId3" Type="http://schemas.openxmlformats.org/officeDocument/2006/relationships/image" Target="../media/image219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7.wmf"/><Relationship Id="rId1" Type="http://schemas.openxmlformats.org/officeDocument/2006/relationships/image" Target="../media/image226.w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2.wmf"/><Relationship Id="rId4" Type="http://schemas.openxmlformats.org/officeDocument/2006/relationships/image" Target="../media/image231.wmf"/><Relationship Id="rId3" Type="http://schemas.openxmlformats.org/officeDocument/2006/relationships/image" Target="../media/image230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6.wmf"/><Relationship Id="rId3" Type="http://schemas.openxmlformats.org/officeDocument/2006/relationships/image" Target="../media/image235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/Relationships>
</file>

<file path=ppt/drawings/_rels/vmlDrawing2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9.wmf"/><Relationship Id="rId4" Type="http://schemas.openxmlformats.org/officeDocument/2006/relationships/image" Target="../media/image151.wmf"/><Relationship Id="rId3" Type="http://schemas.openxmlformats.org/officeDocument/2006/relationships/image" Target="../media/image238.wmf"/><Relationship Id="rId2" Type="http://schemas.openxmlformats.org/officeDocument/2006/relationships/image" Target="../media/image152.wmf"/><Relationship Id="rId1" Type="http://schemas.openxmlformats.org/officeDocument/2006/relationships/image" Target="../media/image237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image" Target="../media/image36.wmf"/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4" Type="http://schemas.openxmlformats.org/officeDocument/2006/relationships/image" Target="../media/image42.wmf"/><Relationship Id="rId13" Type="http://schemas.openxmlformats.org/officeDocument/2006/relationships/image" Target="../media/image41.wmf"/><Relationship Id="rId12" Type="http://schemas.openxmlformats.org/officeDocument/2006/relationships/image" Target="../media/image40.wmf"/><Relationship Id="rId11" Type="http://schemas.openxmlformats.org/officeDocument/2006/relationships/image" Target="../media/image39.wmf"/><Relationship Id="rId10" Type="http://schemas.openxmlformats.org/officeDocument/2006/relationships/image" Target="../media/image38.wmf"/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image" Target="../media/image50.wmf"/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5" Type="http://schemas.openxmlformats.org/officeDocument/2006/relationships/image" Target="../media/image57.emf"/><Relationship Id="rId14" Type="http://schemas.openxmlformats.org/officeDocument/2006/relationships/image" Target="../media/image56.emf"/><Relationship Id="rId13" Type="http://schemas.openxmlformats.org/officeDocument/2006/relationships/image" Target="../media/image55.wmf"/><Relationship Id="rId12" Type="http://schemas.openxmlformats.org/officeDocument/2006/relationships/image" Target="../media/image54.wmf"/><Relationship Id="rId11" Type="http://schemas.openxmlformats.org/officeDocument/2006/relationships/image" Target="../media/image53.wmf"/><Relationship Id="rId10" Type="http://schemas.openxmlformats.org/officeDocument/2006/relationships/image" Target="../media/image52.wmf"/><Relationship Id="rId1" Type="http://schemas.openxmlformats.org/officeDocument/2006/relationships/image" Target="../media/image43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66.wmf"/><Relationship Id="rId8" Type="http://schemas.openxmlformats.org/officeDocument/2006/relationships/image" Target="../media/image65.wmf"/><Relationship Id="rId7" Type="http://schemas.openxmlformats.org/officeDocument/2006/relationships/image" Target="../media/image64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2" Type="http://schemas.openxmlformats.org/officeDocument/2006/relationships/image" Target="../media/image69.wmf"/><Relationship Id="rId11" Type="http://schemas.openxmlformats.org/officeDocument/2006/relationships/image" Target="../media/image68.wmf"/><Relationship Id="rId10" Type="http://schemas.openxmlformats.org/officeDocument/2006/relationships/image" Target="../media/image67.wmf"/><Relationship Id="rId1" Type="http://schemas.openxmlformats.org/officeDocument/2006/relationships/image" Target="../media/image5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7" Type="http://schemas.openxmlformats.org/officeDocument/2006/relationships/image" Target="../media/image76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7" Type="http://schemas.openxmlformats.org/officeDocument/2006/relationships/image" Target="../media/image74.wmf"/><Relationship Id="rId6" Type="http://schemas.openxmlformats.org/officeDocument/2006/relationships/image" Target="../media/image73.wmf"/><Relationship Id="rId5" Type="http://schemas.openxmlformats.org/officeDocument/2006/relationships/image" Target="../media/image79.emf"/><Relationship Id="rId4" Type="http://schemas.openxmlformats.org/officeDocument/2006/relationships/image" Target="../media/image78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96.wmf"/><Relationship Id="rId8" Type="http://schemas.openxmlformats.org/officeDocument/2006/relationships/image" Target="../media/image95.wmf"/><Relationship Id="rId7" Type="http://schemas.openxmlformats.org/officeDocument/2006/relationships/image" Target="../media/image94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2" Type="http://schemas.openxmlformats.org/officeDocument/2006/relationships/image" Target="../media/image99.emf"/><Relationship Id="rId11" Type="http://schemas.openxmlformats.org/officeDocument/2006/relationships/image" Target="../media/image98.emf"/><Relationship Id="rId10" Type="http://schemas.openxmlformats.org/officeDocument/2006/relationships/image" Target="../media/image97.wmf"/><Relationship Id="rId1" Type="http://schemas.openxmlformats.org/officeDocument/2006/relationships/image" Target="../media/image88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8.wmf"/><Relationship Id="rId8" Type="http://schemas.openxmlformats.org/officeDocument/2006/relationships/image" Target="../media/image107.wmf"/><Relationship Id="rId7" Type="http://schemas.openxmlformats.org/officeDocument/2006/relationships/image" Target="../media/image106.e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8" Type="http://schemas.openxmlformats.org/officeDocument/2006/relationships/image" Target="../media/image118.wmf"/><Relationship Id="rId17" Type="http://schemas.openxmlformats.org/officeDocument/2006/relationships/image" Target="../media/image117.wmf"/><Relationship Id="rId16" Type="http://schemas.openxmlformats.org/officeDocument/2006/relationships/image" Target="../media/image116.emf"/><Relationship Id="rId15" Type="http://schemas.openxmlformats.org/officeDocument/2006/relationships/image" Target="../media/image114.wmf"/><Relationship Id="rId14" Type="http://schemas.openxmlformats.org/officeDocument/2006/relationships/image" Target="../media/image113.wmf"/><Relationship Id="rId13" Type="http://schemas.openxmlformats.org/officeDocument/2006/relationships/image" Target="../media/image112.wmf"/><Relationship Id="rId12" Type="http://schemas.openxmlformats.org/officeDocument/2006/relationships/image" Target="../media/image111.wmf"/><Relationship Id="rId11" Type="http://schemas.openxmlformats.org/officeDocument/2006/relationships/image" Target="../media/image110.wmf"/><Relationship Id="rId10" Type="http://schemas.openxmlformats.org/officeDocument/2006/relationships/image" Target="../media/image109.wmf"/><Relationship Id="rId1" Type="http://schemas.openxmlformats.org/officeDocument/2006/relationships/image" Target="../media/image10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575" cy="511175"/>
          </a:xfrm>
          <a:prstGeom prst="rect">
            <a:avLst/>
          </a:prstGeom>
        </p:spPr>
        <p:txBody>
          <a:bodyPr vert="horz" lIns="99034" tIns="49516" rIns="99034" bIns="49516" rtlCol="0"/>
          <a:lstStyle>
            <a:lvl1pPr algn="l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9" y="0"/>
            <a:ext cx="3076575" cy="511175"/>
          </a:xfrm>
          <a:prstGeom prst="rect">
            <a:avLst/>
          </a:prstGeom>
        </p:spPr>
        <p:txBody>
          <a:bodyPr vert="horz" lIns="99034" tIns="49516" rIns="99034" bIns="49516" rtlCol="0"/>
          <a:lstStyle>
            <a:lvl1pPr algn="r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B4B89F3-2016-47B5-895D-477458C0137C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851"/>
            <a:ext cx="3076575" cy="511175"/>
          </a:xfrm>
          <a:prstGeom prst="rect">
            <a:avLst/>
          </a:prstGeom>
        </p:spPr>
        <p:txBody>
          <a:bodyPr vert="horz" lIns="99034" tIns="49516" rIns="99034" bIns="49516" rtlCol="0" anchor="b"/>
          <a:lstStyle>
            <a:lvl1pPr algn="l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9" y="9721851"/>
            <a:ext cx="3076575" cy="511175"/>
          </a:xfrm>
          <a:prstGeom prst="rect">
            <a:avLst/>
          </a:prstGeom>
        </p:spPr>
        <p:txBody>
          <a:bodyPr vert="horz" wrap="square" lIns="99034" tIns="49516" rIns="99034" bIns="49516" numCol="1" anchor="b" anchorCtr="0" compatLnSpc="1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172A493A-8FEF-4056-946B-23E9C2E8B00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4" tIns="49516" rIns="99034" bIns="49516" numCol="1" anchor="t" anchorCtr="0" compatLnSpc="1"/>
          <a:lstStyle>
            <a:lvl1pPr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4" tIns="49516" rIns="99034" bIns="49516" numCol="1" anchor="t" anchorCtr="0" compatLnSpc="1"/>
          <a:lstStyle>
            <a:lvl1pPr algn="r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4" tIns="49516" rIns="99034" bIns="49516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4" tIns="49516" rIns="99034" bIns="49516" numCol="1" anchor="b" anchorCtr="0" compatLnSpc="1"/>
          <a:lstStyle>
            <a:lvl1pPr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4" tIns="49516" rIns="99034" bIns="49516" numCol="1" anchor="b" anchorCtr="0" compatLnSpc="1"/>
          <a:lstStyle>
            <a:lvl1pPr algn="r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9B7EA05-BB6B-4E28-A40D-4CFE9595E40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38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0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82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54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2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698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0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42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715FDF-60B6-4869-AB7B-60189F24F672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38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0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82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54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2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698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0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42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C2241F9-6680-4EE7-BE5A-6DBE69503536}" type="slidenum">
              <a:rPr lang="en-US" altLang="zh-CN" sz="1300"/>
            </a:fld>
            <a:endParaRPr lang="en-US" altLang="zh-CN" sz="13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7750" y="790575"/>
            <a:ext cx="5056188" cy="3792538"/>
          </a:xfrm>
          <a:solidFill>
            <a:srgbClr val="FFFFFF"/>
          </a:solidFill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899026"/>
            <a:ext cx="5199063" cy="45847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38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0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82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54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2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698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0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42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8CCECB-271E-49A7-944A-978CEE4CF22C}" type="slidenum">
              <a:rPr lang="en-US" altLang="zh-CN" sz="1300"/>
            </a:fld>
            <a:endParaRPr lang="en-US" altLang="zh-CN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7750" y="790575"/>
            <a:ext cx="5056188" cy="3792538"/>
          </a:xfrm>
          <a:solidFill>
            <a:srgbClr val="FFFFFF"/>
          </a:solidFill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899026"/>
            <a:ext cx="5199063" cy="45847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38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0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82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54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2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698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0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42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3D5B19E-990D-4EAF-B80C-39B27D37F801}" type="slidenum">
              <a:rPr lang="en-US" altLang="zh-CN" sz="1300"/>
            </a:fld>
            <a:endParaRPr lang="en-US" altLang="zh-CN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7750" y="790575"/>
            <a:ext cx="5056188" cy="3792538"/>
          </a:xfrm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899026"/>
            <a:ext cx="5199063" cy="4584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 smtClean="0"/>
              <a:t>任一带电体在静电场中都具有一定的电势能，</a:t>
            </a:r>
            <a:endParaRPr lang="zh-CN" altLang="en-US" b="1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38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0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82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54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2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698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0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42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0008CE6-21AC-489F-926B-AFE9269E5A52}" type="slidenum">
              <a:rPr lang="en-US" altLang="zh-CN" sz="1300"/>
            </a:fld>
            <a:endParaRPr lang="en-US" altLang="zh-CN" sz="13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7750" y="790575"/>
            <a:ext cx="5056188" cy="3792538"/>
          </a:xfrm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899026"/>
            <a:ext cx="5199063" cy="4584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00FF"/>
                </a:solidFill>
              </a:rPr>
              <a:t>电场力作功是以电势能减少为代价。</a:t>
            </a:r>
            <a:endParaRPr lang="zh-CN" altLang="en-US" b="1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38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0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82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54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2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698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0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42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5138A1-821E-4129-A707-AD4F37FEF851}" type="slidenum">
              <a:rPr lang="en-US" altLang="zh-CN" sz="1300"/>
            </a:fld>
            <a:endParaRPr lang="en-US" altLang="zh-CN" sz="13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 smtClean="0"/>
              <a:t>电荷系统由多个带电体构成</a:t>
            </a:r>
            <a:r>
              <a:rPr lang="zh-CN" altLang="en-US" smtClean="0"/>
              <a:t> 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38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0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82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54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2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698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0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42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EE994AD-4033-4704-8C30-52AB31F1D1A0}" type="slidenum">
              <a:rPr lang="en-US" altLang="zh-CN" sz="1300"/>
            </a:fld>
            <a:endParaRPr lang="en-US" altLang="zh-CN" sz="13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 smtClean="0"/>
              <a:t>在这过程中，到多个点电荷构成的带电系统</a:t>
            </a:r>
            <a:r>
              <a:rPr lang="zh-CN" altLang="en-US" smtClean="0"/>
              <a:t> 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38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0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82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54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2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698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0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42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3949B7-95CE-436E-96A5-00CD958F60CF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53732DE-EA17-4674-A98E-8A13034F1BE8}" type="slidenum">
              <a:rPr lang="en-US" altLang="zh-CN" sz="1300"/>
            </a:fld>
            <a:endParaRPr lang="en-US" altLang="zh-CN" sz="13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68350"/>
            <a:ext cx="4910138" cy="3684588"/>
          </a:xfrm>
          <a:solidFill>
            <a:srgbClr val="FFFFFF"/>
          </a:solidFill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299" y="4759205"/>
            <a:ext cx="4951434" cy="44538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6F10A6-DE1A-40F0-85E5-555C1BD89654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1A848BE-7D1C-48ED-BCCC-68A1A9DFCD81}" type="slidenum">
              <a:rPr lang="en-US" altLang="zh-CN" sz="1300"/>
            </a:fld>
            <a:endParaRPr lang="en-US" altLang="zh-CN" sz="13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kumimoji="0" lang="zh-CN" altLang="en-US" sz="2900" b="1"/>
              <a:t>同轴电缆</a:t>
            </a:r>
            <a:endParaRPr kumimoji="0" lang="zh-CN" altLang="en-US" sz="2900"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FCF3B79-0E44-45B4-91DE-38E933896432}" type="slidenum">
              <a:rPr lang="en-US" altLang="zh-CN" sz="1300"/>
            </a:fld>
            <a:endParaRPr lang="en-US" altLang="zh-CN" sz="13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68350"/>
            <a:ext cx="4910138" cy="3684588"/>
          </a:xfrm>
          <a:solidFill>
            <a:srgbClr val="FFFFFF"/>
          </a:solidFill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299" y="4759205"/>
            <a:ext cx="4951434" cy="44538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706F1F0-E289-4E8F-84E9-8485FBB2076D}" type="slidenum">
              <a:rPr lang="en-US" altLang="zh-CN" sz="1300"/>
            </a:fld>
            <a:endParaRPr lang="en-US" altLang="zh-CN" sz="13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68350"/>
            <a:ext cx="4910138" cy="3684588"/>
          </a:xfrm>
          <a:solidFill>
            <a:srgbClr val="FFFFFF"/>
          </a:solidFill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299" y="4759205"/>
            <a:ext cx="4951434" cy="44538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replicate in a lab environment the fusion reactions of a thermonuclear bomb, to better understand the physics involved. the Z machine produced plasmas with announced temperatures in excess of 2 billion kelvins. The Z machine uses the well known principle of Z-pinch where the fast discharge of capacitors in a tube causes its collapse towards its centerline, under the influence of Lorentz forces (current, magnetic field, force). </a:t>
            </a:r>
            <a:r>
              <a:rPr lang="en-US" altLang="zh-CN" dirty="0" err="1" smtClean="0"/>
              <a:t>Bennet</a:t>
            </a:r>
            <a:r>
              <a:rPr lang="en-US" altLang="zh-CN" dirty="0" smtClean="0"/>
              <a:t> researched successfully the application of Z-pinches to plasma compression. The Z machine layout is cylindrical. On the outside it houses huge capacitors discharging in Marx generators which discharge in about one microsecond. </a:t>
            </a:r>
            <a:r>
              <a:rPr lang="en-US" altLang="zh-CN" dirty="0" err="1" smtClean="0"/>
              <a:t>Yonas</a:t>
            </a:r>
            <a:r>
              <a:rPr lang="en-US" altLang="zh-CN" dirty="0" smtClean="0"/>
              <a:t> then uses a system to divide this time by a factor 10, using the dielectric power of water, to enable the creation of 100ns discharges.</a:t>
            </a:r>
            <a:endParaRPr lang="en-US" altLang="zh-CN" dirty="0" smtClean="0"/>
          </a:p>
          <a:p>
            <a:r>
              <a:rPr lang="zh-CN" altLang="en-US" dirty="0" smtClean="0"/>
              <a:t>一般电容器储能有限，但若电容器在短时间内放电，则可得到较大的功率，这在激光和受控热核反应中有重要的应用。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38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0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82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54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2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698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0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42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8F2C30E-965E-458E-87A7-88DA1479D934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38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0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82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54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2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698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0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42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2774B6-2523-4261-927E-B8FC7715D587}" type="slidenum">
              <a:rPr lang="en-US" altLang="zh-CN" sz="1300"/>
            </a:fld>
            <a:endParaRPr lang="en-US" altLang="zh-CN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7750" y="790575"/>
            <a:ext cx="5056188" cy="3792538"/>
          </a:xfrm>
          <a:solidFill>
            <a:srgbClr val="FFFFFF"/>
          </a:solidFill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899026"/>
            <a:ext cx="5199063" cy="45847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dirty="0" smtClean="0"/>
              <a:t>利用放电火花的热能甚至可以熔焊金属，即所谓的电容焊。</a:t>
            </a:r>
            <a:endParaRPr lang="en-US" altLang="zh-CN" dirty="0" smtClean="0"/>
          </a:p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38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0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82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54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2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698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0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42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D9BE58-5CFF-4F03-A939-3A58EB744DC0}" type="slidenum">
              <a:rPr lang="en-US" altLang="zh-CN" sz="1300"/>
            </a:fld>
            <a:endParaRPr lang="en-US" altLang="zh-CN" sz="13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7750" y="790575"/>
            <a:ext cx="5056188" cy="3792538"/>
          </a:xfrm>
          <a:solidFill>
            <a:srgbClr val="FFFFFF"/>
          </a:solidFill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899026"/>
            <a:ext cx="5199063" cy="45847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F52D3-1963-4DE8-9144-A6788977223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8EE35-5860-4103-97C7-B9FA03185F3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AB821-6B94-443A-8065-5A5D73D2F30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9108B286-2E45-4FB3-8124-BBDA1976763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F4748-6F6C-495D-A516-8302F63E589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FC992-0316-4FC5-B2A1-807320A4A8A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5A67E-446F-43EE-A9E1-1F9121C48C4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F758C-B11D-4BBA-A793-FB78FB7D10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0E4BC-E246-4DA0-B528-1B6AAACCDE4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914F5-9E04-42A7-A48E-1A635C6CB29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8026F-914D-4DA0-95F1-EAF68478A5B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48F05-020E-46E1-9174-A09432A026F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F5BC3-3194-4405-94F7-852CD4E197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9CFF-4EAD-4E0A-BAD6-EBC4E9DAD53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13980-B41B-4CED-A245-0B81B9F82A1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307138" y="-476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22:28:02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00913" y="6629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9B9A4-09DA-494C-B784-A8CD15D5E7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77B69-92FD-4595-AF87-31D2B3A33B3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8D279-759B-4C75-AB1F-E001C37F363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8A3FD-AF85-4487-A5B8-AC605DB282A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16F87-69C3-4069-BAE7-370B91AE7F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3275C-C32E-4F5F-A085-A44E2097FF9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53455-DAA7-49D0-9A7A-A25BF74B325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B4768-C419-4129-B5EF-A072A76D212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1">
                <a:solidFill>
                  <a:srgbClr val="080808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1">
                <a:solidFill>
                  <a:srgbClr val="080808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b="1"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CF48ADD6-A9FC-4239-8387-4FBFDB48F192}" type="slidenum">
              <a:rPr lang="en-US" altLang="zh-CN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8080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80808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80808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80808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80808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80808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80808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80808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80808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fontAlgn="base" hangingPunct="1">
              <a:spcBef>
                <a:spcPct val="50000"/>
              </a:spcBef>
              <a:defRPr sz="1400" b="1">
                <a:solidFill>
                  <a:srgbClr val="080808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fontAlgn="base" hangingPunct="1">
              <a:spcBef>
                <a:spcPct val="50000"/>
              </a:spcBef>
              <a:defRPr sz="1400" b="1">
                <a:solidFill>
                  <a:srgbClr val="080808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defRPr b="1"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55B78AC2-2CCE-48C4-9CD9-8146C613356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8080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80808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80808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80808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80808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rgbClr val="080808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rgbClr val="080808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rgbClr val="080808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rgbClr val="080808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103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4.bin"/><Relationship Id="rId41" Type="http://schemas.openxmlformats.org/officeDocument/2006/relationships/vmlDrawing" Target="../drawings/vmlDrawing9.vml"/><Relationship Id="rId40" Type="http://schemas.openxmlformats.org/officeDocument/2006/relationships/slideLayout" Target="../slideLayouts/slideLayout18.xml"/><Relationship Id="rId4" Type="http://schemas.openxmlformats.org/officeDocument/2006/relationships/image" Target="../media/image101.wmf"/><Relationship Id="rId39" Type="http://schemas.openxmlformats.org/officeDocument/2006/relationships/image" Target="../media/image118.wmf"/><Relationship Id="rId38" Type="http://schemas.openxmlformats.org/officeDocument/2006/relationships/oleObject" Target="../embeddings/oleObject121.bin"/><Relationship Id="rId37" Type="http://schemas.openxmlformats.org/officeDocument/2006/relationships/image" Target="../media/image117.wmf"/><Relationship Id="rId36" Type="http://schemas.openxmlformats.org/officeDocument/2006/relationships/oleObject" Target="../embeddings/oleObject120.bin"/><Relationship Id="rId35" Type="http://schemas.openxmlformats.org/officeDocument/2006/relationships/image" Target="../media/image116.emf"/><Relationship Id="rId34" Type="http://schemas.openxmlformats.org/officeDocument/2006/relationships/oleObject" Target="../embeddings/oleObject119.bin"/><Relationship Id="rId33" Type="http://schemas.openxmlformats.org/officeDocument/2006/relationships/image" Target="../media/image115.png"/><Relationship Id="rId32" Type="http://schemas.openxmlformats.org/officeDocument/2006/relationships/image" Target="../media/image114.wmf"/><Relationship Id="rId31" Type="http://schemas.openxmlformats.org/officeDocument/2006/relationships/oleObject" Target="../embeddings/oleObject118.bin"/><Relationship Id="rId30" Type="http://schemas.openxmlformats.org/officeDocument/2006/relationships/image" Target="../media/image113.wmf"/><Relationship Id="rId3" Type="http://schemas.openxmlformats.org/officeDocument/2006/relationships/oleObject" Target="../embeddings/oleObject103.bin"/><Relationship Id="rId29" Type="http://schemas.openxmlformats.org/officeDocument/2006/relationships/oleObject" Target="../embeddings/oleObject117.bin"/><Relationship Id="rId28" Type="http://schemas.openxmlformats.org/officeDocument/2006/relationships/image" Target="../media/image112.wmf"/><Relationship Id="rId27" Type="http://schemas.openxmlformats.org/officeDocument/2006/relationships/oleObject" Target="../embeddings/oleObject116.bin"/><Relationship Id="rId26" Type="http://schemas.openxmlformats.org/officeDocument/2006/relationships/image" Target="../media/image111.wmf"/><Relationship Id="rId25" Type="http://schemas.openxmlformats.org/officeDocument/2006/relationships/oleObject" Target="../embeddings/oleObject115.bin"/><Relationship Id="rId24" Type="http://schemas.openxmlformats.org/officeDocument/2006/relationships/image" Target="../media/image110.wmf"/><Relationship Id="rId23" Type="http://schemas.openxmlformats.org/officeDocument/2006/relationships/oleObject" Target="../embeddings/oleObject114.bin"/><Relationship Id="rId22" Type="http://schemas.openxmlformats.org/officeDocument/2006/relationships/image" Target="../media/image109.wmf"/><Relationship Id="rId21" Type="http://schemas.openxmlformats.org/officeDocument/2006/relationships/oleObject" Target="../embeddings/oleObject113.bin"/><Relationship Id="rId20" Type="http://schemas.openxmlformats.org/officeDocument/2006/relationships/image" Target="../media/image108.wmf"/><Relationship Id="rId2" Type="http://schemas.openxmlformats.org/officeDocument/2006/relationships/image" Target="../media/image100.wmf"/><Relationship Id="rId19" Type="http://schemas.openxmlformats.org/officeDocument/2006/relationships/oleObject" Target="../embeddings/oleObject112.bin"/><Relationship Id="rId18" Type="http://schemas.openxmlformats.org/officeDocument/2006/relationships/image" Target="../media/image107.wmf"/><Relationship Id="rId17" Type="http://schemas.openxmlformats.org/officeDocument/2006/relationships/oleObject" Target="../embeddings/oleObject111.bin"/><Relationship Id="rId16" Type="http://schemas.openxmlformats.org/officeDocument/2006/relationships/image" Target="../media/image106.emf"/><Relationship Id="rId15" Type="http://schemas.openxmlformats.org/officeDocument/2006/relationships/oleObject" Target="../embeddings/oleObject110.bin"/><Relationship Id="rId14" Type="http://schemas.openxmlformats.org/officeDocument/2006/relationships/image" Target="../media/image105.wmf"/><Relationship Id="rId13" Type="http://schemas.openxmlformats.org/officeDocument/2006/relationships/oleObject" Target="../embeddings/oleObject109.bin"/><Relationship Id="rId12" Type="http://schemas.openxmlformats.org/officeDocument/2006/relationships/image" Target="../media/image104.wmf"/><Relationship Id="rId11" Type="http://schemas.openxmlformats.org/officeDocument/2006/relationships/oleObject" Target="../embeddings/oleObject108.bin"/><Relationship Id="rId10" Type="http://schemas.openxmlformats.org/officeDocument/2006/relationships/oleObject" Target="../embeddings/oleObject107.bin"/><Relationship Id="rId1" Type="http://schemas.openxmlformats.org/officeDocument/2006/relationships/oleObject" Target="../embeddings/oleObject10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122.w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20.wmf"/><Relationship Id="rId3" Type="http://schemas.openxmlformats.org/officeDocument/2006/relationships/oleObject" Target="../embeddings/oleObject123.bin"/><Relationship Id="rId24" Type="http://schemas.openxmlformats.org/officeDocument/2006/relationships/notesSlide" Target="../notesSlides/notesSlide6.xml"/><Relationship Id="rId23" Type="http://schemas.openxmlformats.org/officeDocument/2006/relationships/vmlDrawing" Target="../drawings/vmlDrawing10.vml"/><Relationship Id="rId22" Type="http://schemas.openxmlformats.org/officeDocument/2006/relationships/slideLayout" Target="../slideLayouts/slideLayout18.xml"/><Relationship Id="rId21" Type="http://schemas.openxmlformats.org/officeDocument/2006/relationships/image" Target="../media/image115.png"/><Relationship Id="rId20" Type="http://schemas.openxmlformats.org/officeDocument/2006/relationships/image" Target="../media/image114.wmf"/><Relationship Id="rId2" Type="http://schemas.openxmlformats.org/officeDocument/2006/relationships/image" Target="../media/image119.wmf"/><Relationship Id="rId19" Type="http://schemas.openxmlformats.org/officeDocument/2006/relationships/oleObject" Target="../embeddings/oleObject131.bin"/><Relationship Id="rId18" Type="http://schemas.openxmlformats.org/officeDocument/2006/relationships/image" Target="../media/image127.wmf"/><Relationship Id="rId17" Type="http://schemas.openxmlformats.org/officeDocument/2006/relationships/oleObject" Target="../embeddings/oleObject130.bin"/><Relationship Id="rId16" Type="http://schemas.openxmlformats.org/officeDocument/2006/relationships/image" Target="../media/image126.wmf"/><Relationship Id="rId15" Type="http://schemas.openxmlformats.org/officeDocument/2006/relationships/oleObject" Target="../embeddings/oleObject129.bin"/><Relationship Id="rId14" Type="http://schemas.openxmlformats.org/officeDocument/2006/relationships/image" Target="../media/image125.wmf"/><Relationship Id="rId13" Type="http://schemas.openxmlformats.org/officeDocument/2006/relationships/oleObject" Target="../embeddings/oleObject128.bin"/><Relationship Id="rId12" Type="http://schemas.openxmlformats.org/officeDocument/2006/relationships/image" Target="../media/image124.wmf"/><Relationship Id="rId11" Type="http://schemas.openxmlformats.org/officeDocument/2006/relationships/oleObject" Target="../embeddings/oleObject127.bin"/><Relationship Id="rId10" Type="http://schemas.openxmlformats.org/officeDocument/2006/relationships/image" Target="../media/image123.wmf"/><Relationship Id="rId1" Type="http://schemas.openxmlformats.org/officeDocument/2006/relationships/oleObject" Target="../embeddings/oleObject122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30.jpeg"/><Relationship Id="rId2" Type="http://schemas.openxmlformats.org/officeDocument/2006/relationships/image" Target="../media/image129.jpeg"/><Relationship Id="rId1" Type="http://schemas.openxmlformats.org/officeDocument/2006/relationships/image" Target="../media/image128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6.bin"/><Relationship Id="rId8" Type="http://schemas.openxmlformats.org/officeDocument/2006/relationships/image" Target="../media/image134.wmf"/><Relationship Id="rId7" Type="http://schemas.openxmlformats.org/officeDocument/2006/relationships/oleObject" Target="../embeddings/oleObject135.bin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32.wmf"/><Relationship Id="rId3" Type="http://schemas.openxmlformats.org/officeDocument/2006/relationships/oleObject" Target="../embeddings/oleObject133.bin"/><Relationship Id="rId2" Type="http://schemas.openxmlformats.org/officeDocument/2006/relationships/image" Target="../media/image131.wmf"/><Relationship Id="rId18" Type="http://schemas.openxmlformats.org/officeDocument/2006/relationships/notesSlide" Target="../notesSlides/notesSlide8.xml"/><Relationship Id="rId17" Type="http://schemas.openxmlformats.org/officeDocument/2006/relationships/vmlDrawing" Target="../drawings/vmlDrawing11.vml"/><Relationship Id="rId16" Type="http://schemas.openxmlformats.org/officeDocument/2006/relationships/slideLayout" Target="../slideLayouts/slideLayout18.xml"/><Relationship Id="rId15" Type="http://schemas.openxmlformats.org/officeDocument/2006/relationships/image" Target="../media/image137.wmf"/><Relationship Id="rId14" Type="http://schemas.openxmlformats.org/officeDocument/2006/relationships/oleObject" Target="../embeddings/oleObject138.bin"/><Relationship Id="rId13" Type="http://schemas.openxmlformats.org/officeDocument/2006/relationships/image" Target="../media/image115.png"/><Relationship Id="rId12" Type="http://schemas.openxmlformats.org/officeDocument/2006/relationships/image" Target="../media/image136.wmf"/><Relationship Id="rId11" Type="http://schemas.openxmlformats.org/officeDocument/2006/relationships/oleObject" Target="../embeddings/oleObject137.bin"/><Relationship Id="rId10" Type="http://schemas.openxmlformats.org/officeDocument/2006/relationships/image" Target="../media/image135.wmf"/><Relationship Id="rId1" Type="http://schemas.openxmlformats.org/officeDocument/2006/relationships/oleObject" Target="../embeddings/oleObject132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3.bin"/><Relationship Id="rId8" Type="http://schemas.openxmlformats.org/officeDocument/2006/relationships/image" Target="../media/image141.wmf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39.wmf"/><Relationship Id="rId33" Type="http://schemas.openxmlformats.org/officeDocument/2006/relationships/notesSlide" Target="../notesSlides/notesSlide9.xml"/><Relationship Id="rId32" Type="http://schemas.openxmlformats.org/officeDocument/2006/relationships/vmlDrawing" Target="../drawings/vmlDrawing12.vml"/><Relationship Id="rId31" Type="http://schemas.openxmlformats.org/officeDocument/2006/relationships/slideLayout" Target="../slideLayouts/slideLayout18.xml"/><Relationship Id="rId30" Type="http://schemas.openxmlformats.org/officeDocument/2006/relationships/image" Target="../media/image152.wmf"/><Relationship Id="rId3" Type="http://schemas.openxmlformats.org/officeDocument/2006/relationships/oleObject" Target="../embeddings/oleObject140.bin"/><Relationship Id="rId29" Type="http://schemas.openxmlformats.org/officeDocument/2006/relationships/oleObject" Target="../embeddings/oleObject153.bin"/><Relationship Id="rId28" Type="http://schemas.openxmlformats.org/officeDocument/2006/relationships/image" Target="../media/image151.wmf"/><Relationship Id="rId27" Type="http://schemas.openxmlformats.org/officeDocument/2006/relationships/oleObject" Target="../embeddings/oleObject152.bin"/><Relationship Id="rId26" Type="http://schemas.openxmlformats.org/officeDocument/2006/relationships/image" Target="../media/image150.wmf"/><Relationship Id="rId25" Type="http://schemas.openxmlformats.org/officeDocument/2006/relationships/oleObject" Target="../embeddings/oleObject151.bin"/><Relationship Id="rId24" Type="http://schemas.openxmlformats.org/officeDocument/2006/relationships/image" Target="../media/image149.wmf"/><Relationship Id="rId23" Type="http://schemas.openxmlformats.org/officeDocument/2006/relationships/oleObject" Target="../embeddings/oleObject150.bin"/><Relationship Id="rId22" Type="http://schemas.openxmlformats.org/officeDocument/2006/relationships/image" Target="../media/image148.wmf"/><Relationship Id="rId21" Type="http://schemas.openxmlformats.org/officeDocument/2006/relationships/oleObject" Target="../embeddings/oleObject149.bin"/><Relationship Id="rId20" Type="http://schemas.openxmlformats.org/officeDocument/2006/relationships/image" Target="../media/image147.wmf"/><Relationship Id="rId2" Type="http://schemas.openxmlformats.org/officeDocument/2006/relationships/image" Target="../media/image138.wmf"/><Relationship Id="rId19" Type="http://schemas.openxmlformats.org/officeDocument/2006/relationships/oleObject" Target="../embeddings/oleObject148.bin"/><Relationship Id="rId18" Type="http://schemas.openxmlformats.org/officeDocument/2006/relationships/image" Target="../media/image146.wmf"/><Relationship Id="rId17" Type="http://schemas.openxmlformats.org/officeDocument/2006/relationships/oleObject" Target="../embeddings/oleObject147.bin"/><Relationship Id="rId16" Type="http://schemas.openxmlformats.org/officeDocument/2006/relationships/image" Target="../media/image145.wmf"/><Relationship Id="rId15" Type="http://schemas.openxmlformats.org/officeDocument/2006/relationships/oleObject" Target="../embeddings/oleObject146.bin"/><Relationship Id="rId14" Type="http://schemas.openxmlformats.org/officeDocument/2006/relationships/image" Target="../media/image144.wmf"/><Relationship Id="rId13" Type="http://schemas.openxmlformats.org/officeDocument/2006/relationships/oleObject" Target="../embeddings/oleObject145.bin"/><Relationship Id="rId12" Type="http://schemas.openxmlformats.org/officeDocument/2006/relationships/image" Target="../media/image143.wmf"/><Relationship Id="rId11" Type="http://schemas.openxmlformats.org/officeDocument/2006/relationships/oleObject" Target="../embeddings/oleObject144.bin"/><Relationship Id="rId10" Type="http://schemas.openxmlformats.org/officeDocument/2006/relationships/image" Target="../media/image142.wmf"/><Relationship Id="rId1" Type="http://schemas.openxmlformats.org/officeDocument/2006/relationships/oleObject" Target="../embeddings/oleObject139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8.bin"/><Relationship Id="rId8" Type="http://schemas.openxmlformats.org/officeDocument/2006/relationships/image" Target="../media/image156.wmf"/><Relationship Id="rId7" Type="http://schemas.openxmlformats.org/officeDocument/2006/relationships/oleObject" Target="../embeddings/oleObject157.bin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54.wmf"/><Relationship Id="rId3" Type="http://schemas.openxmlformats.org/officeDocument/2006/relationships/oleObject" Target="../embeddings/oleObject155.bin"/><Relationship Id="rId26" Type="http://schemas.openxmlformats.org/officeDocument/2006/relationships/notesSlide" Target="../notesSlides/notesSlide10.xml"/><Relationship Id="rId25" Type="http://schemas.openxmlformats.org/officeDocument/2006/relationships/vmlDrawing" Target="../drawings/vmlDrawing13.vml"/><Relationship Id="rId24" Type="http://schemas.openxmlformats.org/officeDocument/2006/relationships/slideLayout" Target="../slideLayouts/slideLayout18.xml"/><Relationship Id="rId23" Type="http://schemas.openxmlformats.org/officeDocument/2006/relationships/image" Target="../media/image163.wmf"/><Relationship Id="rId22" Type="http://schemas.openxmlformats.org/officeDocument/2006/relationships/oleObject" Target="../embeddings/oleObject164.bin"/><Relationship Id="rId21" Type="http://schemas.openxmlformats.org/officeDocument/2006/relationships/image" Target="../media/image115.png"/><Relationship Id="rId20" Type="http://schemas.openxmlformats.org/officeDocument/2006/relationships/image" Target="../media/image162.wmf"/><Relationship Id="rId2" Type="http://schemas.openxmlformats.org/officeDocument/2006/relationships/image" Target="../media/image153.wmf"/><Relationship Id="rId19" Type="http://schemas.openxmlformats.org/officeDocument/2006/relationships/oleObject" Target="../embeddings/oleObject163.bin"/><Relationship Id="rId18" Type="http://schemas.openxmlformats.org/officeDocument/2006/relationships/image" Target="../media/image161.wmf"/><Relationship Id="rId17" Type="http://schemas.openxmlformats.org/officeDocument/2006/relationships/oleObject" Target="../embeddings/oleObject162.bin"/><Relationship Id="rId16" Type="http://schemas.openxmlformats.org/officeDocument/2006/relationships/image" Target="../media/image160.wmf"/><Relationship Id="rId15" Type="http://schemas.openxmlformats.org/officeDocument/2006/relationships/oleObject" Target="../embeddings/oleObject161.bin"/><Relationship Id="rId14" Type="http://schemas.openxmlformats.org/officeDocument/2006/relationships/image" Target="../media/image159.wmf"/><Relationship Id="rId13" Type="http://schemas.openxmlformats.org/officeDocument/2006/relationships/oleObject" Target="../embeddings/oleObject160.bin"/><Relationship Id="rId12" Type="http://schemas.openxmlformats.org/officeDocument/2006/relationships/image" Target="../media/image158.wmf"/><Relationship Id="rId11" Type="http://schemas.openxmlformats.org/officeDocument/2006/relationships/oleObject" Target="../embeddings/oleObject159.bin"/><Relationship Id="rId10" Type="http://schemas.openxmlformats.org/officeDocument/2006/relationships/image" Target="../media/image157.wmf"/><Relationship Id="rId1" Type="http://schemas.openxmlformats.org/officeDocument/2006/relationships/oleObject" Target="../embeddings/oleObject154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9.bin"/><Relationship Id="rId8" Type="http://schemas.openxmlformats.org/officeDocument/2006/relationships/image" Target="../media/image167.wmf"/><Relationship Id="rId7" Type="http://schemas.openxmlformats.org/officeDocument/2006/relationships/oleObject" Target="../embeddings/oleObject168.bin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65.wmf"/><Relationship Id="rId3" Type="http://schemas.openxmlformats.org/officeDocument/2006/relationships/oleObject" Target="../embeddings/oleObject166.bin"/><Relationship Id="rId2" Type="http://schemas.openxmlformats.org/officeDocument/2006/relationships/image" Target="../media/image164.wmf"/><Relationship Id="rId19" Type="http://schemas.openxmlformats.org/officeDocument/2006/relationships/notesSlide" Target="../notesSlides/notesSlide11.xml"/><Relationship Id="rId18" Type="http://schemas.openxmlformats.org/officeDocument/2006/relationships/vmlDrawing" Target="../drawings/vmlDrawing14.vml"/><Relationship Id="rId17" Type="http://schemas.openxmlformats.org/officeDocument/2006/relationships/slideLayout" Target="../slideLayouts/slideLayout18.xml"/><Relationship Id="rId16" Type="http://schemas.openxmlformats.org/officeDocument/2006/relationships/image" Target="../media/image171.wmf"/><Relationship Id="rId15" Type="http://schemas.openxmlformats.org/officeDocument/2006/relationships/oleObject" Target="../embeddings/oleObject172.bin"/><Relationship Id="rId14" Type="http://schemas.openxmlformats.org/officeDocument/2006/relationships/image" Target="../media/image170.wmf"/><Relationship Id="rId13" Type="http://schemas.openxmlformats.org/officeDocument/2006/relationships/oleObject" Target="../embeddings/oleObject171.bin"/><Relationship Id="rId12" Type="http://schemas.openxmlformats.org/officeDocument/2006/relationships/image" Target="../media/image169.wmf"/><Relationship Id="rId11" Type="http://schemas.openxmlformats.org/officeDocument/2006/relationships/oleObject" Target="../embeddings/oleObject170.bin"/><Relationship Id="rId10" Type="http://schemas.openxmlformats.org/officeDocument/2006/relationships/image" Target="../media/image168.wmf"/><Relationship Id="rId1" Type="http://schemas.openxmlformats.org/officeDocument/2006/relationships/oleObject" Target="../embeddings/oleObject165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7.bin"/><Relationship Id="rId8" Type="http://schemas.openxmlformats.org/officeDocument/2006/relationships/image" Target="../media/image175.emf"/><Relationship Id="rId7" Type="http://schemas.openxmlformats.org/officeDocument/2006/relationships/oleObject" Target="../embeddings/oleObject176.bin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173.wmf"/><Relationship Id="rId3" Type="http://schemas.openxmlformats.org/officeDocument/2006/relationships/oleObject" Target="../embeddings/oleObject174.bin"/><Relationship Id="rId2" Type="http://schemas.openxmlformats.org/officeDocument/2006/relationships/image" Target="../media/image172.wmf"/><Relationship Id="rId15" Type="http://schemas.openxmlformats.org/officeDocument/2006/relationships/notesSlide" Target="../notesSlides/notesSlide12.xml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177.wmf"/><Relationship Id="rId11" Type="http://schemas.openxmlformats.org/officeDocument/2006/relationships/oleObject" Target="../embeddings/oleObject178.bin"/><Relationship Id="rId10" Type="http://schemas.openxmlformats.org/officeDocument/2006/relationships/image" Target="../media/image176.wmf"/><Relationship Id="rId1" Type="http://schemas.openxmlformats.org/officeDocument/2006/relationships/oleObject" Target="../embeddings/oleObject173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3.bin"/><Relationship Id="rId8" Type="http://schemas.openxmlformats.org/officeDocument/2006/relationships/image" Target="../media/image181.wmf"/><Relationship Id="rId7" Type="http://schemas.openxmlformats.org/officeDocument/2006/relationships/oleObject" Target="../embeddings/oleObject182.bin"/><Relationship Id="rId6" Type="http://schemas.openxmlformats.org/officeDocument/2006/relationships/image" Target="../media/image180.wmf"/><Relationship Id="rId50" Type="http://schemas.openxmlformats.org/officeDocument/2006/relationships/notesSlide" Target="../notesSlides/notesSlide13.xml"/><Relationship Id="rId5" Type="http://schemas.openxmlformats.org/officeDocument/2006/relationships/oleObject" Target="../embeddings/oleObject181.bin"/><Relationship Id="rId49" Type="http://schemas.openxmlformats.org/officeDocument/2006/relationships/vmlDrawing" Target="../drawings/vmlDrawing16.vml"/><Relationship Id="rId48" Type="http://schemas.openxmlformats.org/officeDocument/2006/relationships/slideLayout" Target="../slideLayouts/slideLayout18.xml"/><Relationship Id="rId47" Type="http://schemas.openxmlformats.org/officeDocument/2006/relationships/image" Target="../media/image200.wmf"/><Relationship Id="rId46" Type="http://schemas.openxmlformats.org/officeDocument/2006/relationships/oleObject" Target="../embeddings/oleObject201.bin"/><Relationship Id="rId45" Type="http://schemas.openxmlformats.org/officeDocument/2006/relationships/image" Target="../media/image199.wmf"/><Relationship Id="rId44" Type="http://schemas.openxmlformats.org/officeDocument/2006/relationships/oleObject" Target="../embeddings/oleObject200.bin"/><Relationship Id="rId43" Type="http://schemas.openxmlformats.org/officeDocument/2006/relationships/image" Target="../media/image198.wmf"/><Relationship Id="rId42" Type="http://schemas.openxmlformats.org/officeDocument/2006/relationships/oleObject" Target="../embeddings/oleObject199.bin"/><Relationship Id="rId41" Type="http://schemas.openxmlformats.org/officeDocument/2006/relationships/image" Target="../media/image197.wmf"/><Relationship Id="rId40" Type="http://schemas.openxmlformats.org/officeDocument/2006/relationships/oleObject" Target="../embeddings/oleObject198.bin"/><Relationship Id="rId4" Type="http://schemas.openxmlformats.org/officeDocument/2006/relationships/image" Target="../media/image179.wmf"/><Relationship Id="rId39" Type="http://schemas.openxmlformats.org/officeDocument/2006/relationships/image" Target="../media/image196.wmf"/><Relationship Id="rId38" Type="http://schemas.openxmlformats.org/officeDocument/2006/relationships/oleObject" Target="../embeddings/oleObject197.bin"/><Relationship Id="rId37" Type="http://schemas.openxmlformats.org/officeDocument/2006/relationships/image" Target="../media/image195.wmf"/><Relationship Id="rId36" Type="http://schemas.openxmlformats.org/officeDocument/2006/relationships/oleObject" Target="../embeddings/oleObject196.bin"/><Relationship Id="rId35" Type="http://schemas.openxmlformats.org/officeDocument/2006/relationships/image" Target="../media/image194.wmf"/><Relationship Id="rId34" Type="http://schemas.openxmlformats.org/officeDocument/2006/relationships/oleObject" Target="../embeddings/oleObject195.bin"/><Relationship Id="rId33" Type="http://schemas.openxmlformats.org/officeDocument/2006/relationships/image" Target="../media/image193.wmf"/><Relationship Id="rId32" Type="http://schemas.openxmlformats.org/officeDocument/2006/relationships/oleObject" Target="../embeddings/oleObject194.bin"/><Relationship Id="rId31" Type="http://schemas.openxmlformats.org/officeDocument/2006/relationships/image" Target="../media/image192.wmf"/><Relationship Id="rId30" Type="http://schemas.openxmlformats.org/officeDocument/2006/relationships/oleObject" Target="../embeddings/oleObject193.bin"/><Relationship Id="rId3" Type="http://schemas.openxmlformats.org/officeDocument/2006/relationships/oleObject" Target="../embeddings/oleObject180.bin"/><Relationship Id="rId29" Type="http://schemas.openxmlformats.org/officeDocument/2006/relationships/image" Target="../media/image191.wmf"/><Relationship Id="rId28" Type="http://schemas.openxmlformats.org/officeDocument/2006/relationships/oleObject" Target="../embeddings/oleObject192.bin"/><Relationship Id="rId27" Type="http://schemas.openxmlformats.org/officeDocument/2006/relationships/image" Target="../media/image115.png"/><Relationship Id="rId26" Type="http://schemas.openxmlformats.org/officeDocument/2006/relationships/image" Target="../media/image190.wmf"/><Relationship Id="rId25" Type="http://schemas.openxmlformats.org/officeDocument/2006/relationships/oleObject" Target="../embeddings/oleObject191.bin"/><Relationship Id="rId24" Type="http://schemas.openxmlformats.org/officeDocument/2006/relationships/image" Target="../media/image189.wmf"/><Relationship Id="rId23" Type="http://schemas.openxmlformats.org/officeDocument/2006/relationships/oleObject" Target="../embeddings/oleObject190.bin"/><Relationship Id="rId22" Type="http://schemas.openxmlformats.org/officeDocument/2006/relationships/image" Target="../media/image188.wmf"/><Relationship Id="rId21" Type="http://schemas.openxmlformats.org/officeDocument/2006/relationships/oleObject" Target="../embeddings/oleObject189.bin"/><Relationship Id="rId20" Type="http://schemas.openxmlformats.org/officeDocument/2006/relationships/image" Target="../media/image187.emf"/><Relationship Id="rId2" Type="http://schemas.openxmlformats.org/officeDocument/2006/relationships/image" Target="../media/image178.wmf"/><Relationship Id="rId19" Type="http://schemas.openxmlformats.org/officeDocument/2006/relationships/oleObject" Target="../embeddings/oleObject188.bin"/><Relationship Id="rId18" Type="http://schemas.openxmlformats.org/officeDocument/2006/relationships/image" Target="../media/image186.wmf"/><Relationship Id="rId17" Type="http://schemas.openxmlformats.org/officeDocument/2006/relationships/oleObject" Target="../embeddings/oleObject187.bin"/><Relationship Id="rId16" Type="http://schemas.openxmlformats.org/officeDocument/2006/relationships/image" Target="../media/image185.wmf"/><Relationship Id="rId15" Type="http://schemas.openxmlformats.org/officeDocument/2006/relationships/oleObject" Target="../embeddings/oleObject186.bin"/><Relationship Id="rId14" Type="http://schemas.openxmlformats.org/officeDocument/2006/relationships/image" Target="../media/image184.wmf"/><Relationship Id="rId13" Type="http://schemas.openxmlformats.org/officeDocument/2006/relationships/oleObject" Target="../embeddings/oleObject185.bin"/><Relationship Id="rId12" Type="http://schemas.openxmlformats.org/officeDocument/2006/relationships/image" Target="../media/image183.wmf"/><Relationship Id="rId11" Type="http://schemas.openxmlformats.org/officeDocument/2006/relationships/oleObject" Target="../embeddings/oleObject184.bin"/><Relationship Id="rId10" Type="http://schemas.openxmlformats.org/officeDocument/2006/relationships/image" Target="../media/image182.wmf"/><Relationship Id="rId1" Type="http://schemas.openxmlformats.org/officeDocument/2006/relationships/oleObject" Target="../embeddings/oleObject179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7" Type="http://schemas.openxmlformats.org/officeDocument/2006/relationships/notesSlide" Target="../notesSlides/notesSlide1.xml"/><Relationship Id="rId26" Type="http://schemas.openxmlformats.org/officeDocument/2006/relationships/vmlDrawing" Target="../drawings/vmlDrawing1.vml"/><Relationship Id="rId25" Type="http://schemas.openxmlformats.org/officeDocument/2006/relationships/slideLayout" Target="../slideLayouts/slideLayout18.xml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5.wmf"/><Relationship Id="rId8" Type="http://schemas.openxmlformats.org/officeDocument/2006/relationships/oleObject" Target="../embeddings/oleObject205.bin"/><Relationship Id="rId7" Type="http://schemas.openxmlformats.org/officeDocument/2006/relationships/image" Target="../media/image204.wmf"/><Relationship Id="rId6" Type="http://schemas.openxmlformats.org/officeDocument/2006/relationships/oleObject" Target="../embeddings/oleObject204.bin"/><Relationship Id="rId5" Type="http://schemas.openxmlformats.org/officeDocument/2006/relationships/image" Target="../media/image203.wmf"/><Relationship Id="rId4" Type="http://schemas.openxmlformats.org/officeDocument/2006/relationships/oleObject" Target="../embeddings/oleObject203.bin"/><Relationship Id="rId3" Type="http://schemas.openxmlformats.org/officeDocument/2006/relationships/image" Target="../media/image202.wmf"/><Relationship Id="rId2" Type="http://schemas.openxmlformats.org/officeDocument/2006/relationships/oleObject" Target="../embeddings/oleObject202.bin"/><Relationship Id="rId18" Type="http://schemas.openxmlformats.org/officeDocument/2006/relationships/notesSlide" Target="../notesSlides/notesSlide15.xml"/><Relationship Id="rId17" Type="http://schemas.openxmlformats.org/officeDocument/2006/relationships/vmlDrawing" Target="../drawings/vmlDrawing17.vml"/><Relationship Id="rId16" Type="http://schemas.openxmlformats.org/officeDocument/2006/relationships/slideLayout" Target="../slideLayouts/slideLayout18.xml"/><Relationship Id="rId15" Type="http://schemas.openxmlformats.org/officeDocument/2006/relationships/image" Target="../media/image208.wmf"/><Relationship Id="rId14" Type="http://schemas.openxmlformats.org/officeDocument/2006/relationships/oleObject" Target="../embeddings/oleObject208.bin"/><Relationship Id="rId13" Type="http://schemas.openxmlformats.org/officeDocument/2006/relationships/image" Target="../media/image207.wmf"/><Relationship Id="rId12" Type="http://schemas.openxmlformats.org/officeDocument/2006/relationships/oleObject" Target="../embeddings/oleObject207.bin"/><Relationship Id="rId11" Type="http://schemas.openxmlformats.org/officeDocument/2006/relationships/image" Target="../media/image206.wmf"/><Relationship Id="rId10" Type="http://schemas.openxmlformats.org/officeDocument/2006/relationships/oleObject" Target="../embeddings/oleObject206.bin"/><Relationship Id="rId1" Type="http://schemas.openxmlformats.org/officeDocument/2006/relationships/image" Target="../media/image20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3.bin"/><Relationship Id="rId8" Type="http://schemas.openxmlformats.org/officeDocument/2006/relationships/image" Target="../media/image212.wmf"/><Relationship Id="rId7" Type="http://schemas.openxmlformats.org/officeDocument/2006/relationships/oleObject" Target="../embeddings/oleObject212.bin"/><Relationship Id="rId6" Type="http://schemas.openxmlformats.org/officeDocument/2006/relationships/image" Target="../media/image211.wmf"/><Relationship Id="rId5" Type="http://schemas.openxmlformats.org/officeDocument/2006/relationships/oleObject" Target="../embeddings/oleObject211.bin"/><Relationship Id="rId4" Type="http://schemas.openxmlformats.org/officeDocument/2006/relationships/image" Target="../media/image210.wmf"/><Relationship Id="rId3" Type="http://schemas.openxmlformats.org/officeDocument/2006/relationships/oleObject" Target="../embeddings/oleObject210.bin"/><Relationship Id="rId2" Type="http://schemas.openxmlformats.org/officeDocument/2006/relationships/image" Target="../media/image209.wmf"/><Relationship Id="rId14" Type="http://schemas.openxmlformats.org/officeDocument/2006/relationships/vmlDrawing" Target="../drawings/vmlDrawing18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214.wmf"/><Relationship Id="rId11" Type="http://schemas.openxmlformats.org/officeDocument/2006/relationships/oleObject" Target="../embeddings/oleObject214.bin"/><Relationship Id="rId10" Type="http://schemas.openxmlformats.org/officeDocument/2006/relationships/image" Target="../media/image213.wmf"/><Relationship Id="rId1" Type="http://schemas.openxmlformats.org/officeDocument/2006/relationships/oleObject" Target="../embeddings/oleObject209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216.w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208.wmf"/><Relationship Id="rId3" Type="http://schemas.openxmlformats.org/officeDocument/2006/relationships/oleObject" Target="../embeddings/oleObject216.bin"/><Relationship Id="rId2" Type="http://schemas.openxmlformats.org/officeDocument/2006/relationships/image" Target="../media/image215.wmf"/><Relationship Id="rId1" Type="http://schemas.openxmlformats.org/officeDocument/2006/relationships/oleObject" Target="../embeddings/oleObject215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2.bin"/><Relationship Id="rId8" Type="http://schemas.openxmlformats.org/officeDocument/2006/relationships/image" Target="../media/image220.wmf"/><Relationship Id="rId7" Type="http://schemas.openxmlformats.org/officeDocument/2006/relationships/oleObject" Target="../embeddings/oleObject221.bin"/><Relationship Id="rId6" Type="http://schemas.openxmlformats.org/officeDocument/2006/relationships/image" Target="../media/image219.wmf"/><Relationship Id="rId5" Type="http://schemas.openxmlformats.org/officeDocument/2006/relationships/oleObject" Target="../embeddings/oleObject220.bin"/><Relationship Id="rId4" Type="http://schemas.openxmlformats.org/officeDocument/2006/relationships/image" Target="../media/image218.wmf"/><Relationship Id="rId3" Type="http://schemas.openxmlformats.org/officeDocument/2006/relationships/oleObject" Target="../embeddings/oleObject219.bin"/><Relationship Id="rId21" Type="http://schemas.openxmlformats.org/officeDocument/2006/relationships/vmlDrawing" Target="../drawings/vmlDrawing20.vml"/><Relationship Id="rId20" Type="http://schemas.openxmlformats.org/officeDocument/2006/relationships/slideLayout" Target="../slideLayouts/slideLayout23.xml"/><Relationship Id="rId2" Type="http://schemas.openxmlformats.org/officeDocument/2006/relationships/image" Target="../media/image217.wmf"/><Relationship Id="rId19" Type="http://schemas.openxmlformats.org/officeDocument/2006/relationships/oleObject" Target="../embeddings/oleObject227.bin"/><Relationship Id="rId18" Type="http://schemas.openxmlformats.org/officeDocument/2006/relationships/image" Target="../media/image225.wmf"/><Relationship Id="rId17" Type="http://schemas.openxmlformats.org/officeDocument/2006/relationships/oleObject" Target="../embeddings/oleObject226.bin"/><Relationship Id="rId16" Type="http://schemas.openxmlformats.org/officeDocument/2006/relationships/image" Target="../media/image224.wmf"/><Relationship Id="rId15" Type="http://schemas.openxmlformats.org/officeDocument/2006/relationships/oleObject" Target="../embeddings/oleObject225.bin"/><Relationship Id="rId14" Type="http://schemas.openxmlformats.org/officeDocument/2006/relationships/image" Target="../media/image223.wmf"/><Relationship Id="rId13" Type="http://schemas.openxmlformats.org/officeDocument/2006/relationships/oleObject" Target="../embeddings/oleObject224.bin"/><Relationship Id="rId12" Type="http://schemas.openxmlformats.org/officeDocument/2006/relationships/image" Target="../media/image222.wmf"/><Relationship Id="rId11" Type="http://schemas.openxmlformats.org/officeDocument/2006/relationships/oleObject" Target="../embeddings/oleObject223.bin"/><Relationship Id="rId10" Type="http://schemas.openxmlformats.org/officeDocument/2006/relationships/image" Target="../media/image221.wmf"/><Relationship Id="rId1" Type="http://schemas.openxmlformats.org/officeDocument/2006/relationships/oleObject" Target="../embeddings/oleObject218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27.wmf"/><Relationship Id="rId3" Type="http://schemas.openxmlformats.org/officeDocument/2006/relationships/oleObject" Target="../embeddings/oleObject229.bin"/><Relationship Id="rId2" Type="http://schemas.openxmlformats.org/officeDocument/2006/relationships/image" Target="../media/image226.wmf"/><Relationship Id="rId1" Type="http://schemas.openxmlformats.org/officeDocument/2006/relationships/oleObject" Target="../embeddings/oleObject228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4.bin"/><Relationship Id="rId8" Type="http://schemas.openxmlformats.org/officeDocument/2006/relationships/image" Target="../media/image231.wmf"/><Relationship Id="rId7" Type="http://schemas.openxmlformats.org/officeDocument/2006/relationships/oleObject" Target="../embeddings/oleObject233.bin"/><Relationship Id="rId6" Type="http://schemas.openxmlformats.org/officeDocument/2006/relationships/image" Target="../media/image230.wmf"/><Relationship Id="rId5" Type="http://schemas.openxmlformats.org/officeDocument/2006/relationships/oleObject" Target="../embeddings/oleObject232.bin"/><Relationship Id="rId4" Type="http://schemas.openxmlformats.org/officeDocument/2006/relationships/image" Target="../media/image229.wmf"/><Relationship Id="rId3" Type="http://schemas.openxmlformats.org/officeDocument/2006/relationships/oleObject" Target="../embeddings/oleObject231.bin"/><Relationship Id="rId2" Type="http://schemas.openxmlformats.org/officeDocument/2006/relationships/image" Target="../media/image228.wmf"/><Relationship Id="rId12" Type="http://schemas.openxmlformats.org/officeDocument/2006/relationships/vmlDrawing" Target="../drawings/vmlDrawing22.v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232.wmf"/><Relationship Id="rId1" Type="http://schemas.openxmlformats.org/officeDocument/2006/relationships/oleObject" Target="../embeddings/oleObject230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236.wmf"/><Relationship Id="rId7" Type="http://schemas.openxmlformats.org/officeDocument/2006/relationships/oleObject" Target="../embeddings/oleObject238.bin"/><Relationship Id="rId6" Type="http://schemas.openxmlformats.org/officeDocument/2006/relationships/image" Target="../media/image235.wmf"/><Relationship Id="rId5" Type="http://schemas.openxmlformats.org/officeDocument/2006/relationships/oleObject" Target="../embeddings/oleObject237.bin"/><Relationship Id="rId4" Type="http://schemas.openxmlformats.org/officeDocument/2006/relationships/image" Target="../media/image234.wmf"/><Relationship Id="rId3" Type="http://schemas.openxmlformats.org/officeDocument/2006/relationships/oleObject" Target="../embeddings/oleObject236.bin"/><Relationship Id="rId2" Type="http://schemas.openxmlformats.org/officeDocument/2006/relationships/image" Target="../media/image233.wmf"/><Relationship Id="rId10" Type="http://schemas.openxmlformats.org/officeDocument/2006/relationships/vmlDrawing" Target="../drawings/vmlDrawing23.vml"/><Relationship Id="rId1" Type="http://schemas.openxmlformats.org/officeDocument/2006/relationships/oleObject" Target="../embeddings/oleObject235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3.bin"/><Relationship Id="rId8" Type="http://schemas.openxmlformats.org/officeDocument/2006/relationships/image" Target="../media/image151.wmf"/><Relationship Id="rId7" Type="http://schemas.openxmlformats.org/officeDocument/2006/relationships/oleObject" Target="../embeddings/oleObject242.bin"/><Relationship Id="rId6" Type="http://schemas.openxmlformats.org/officeDocument/2006/relationships/image" Target="../media/image238.wmf"/><Relationship Id="rId5" Type="http://schemas.openxmlformats.org/officeDocument/2006/relationships/oleObject" Target="../embeddings/oleObject241.bin"/><Relationship Id="rId4" Type="http://schemas.openxmlformats.org/officeDocument/2006/relationships/image" Target="../media/image152.wmf"/><Relationship Id="rId3" Type="http://schemas.openxmlformats.org/officeDocument/2006/relationships/oleObject" Target="../embeddings/oleObject240.bin"/><Relationship Id="rId2" Type="http://schemas.openxmlformats.org/officeDocument/2006/relationships/image" Target="../media/image237.wmf"/><Relationship Id="rId12" Type="http://schemas.openxmlformats.org/officeDocument/2006/relationships/vmlDrawing" Target="../drawings/vmlDrawing24.v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239.wmf"/><Relationship Id="rId1" Type="http://schemas.openxmlformats.org/officeDocument/2006/relationships/oleObject" Target="../embeddings/oleObject239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Relationship Id="rId35" Type="http://schemas.openxmlformats.org/officeDocument/2006/relationships/notesSlide" Target="../notesSlides/notesSlide2.xml"/><Relationship Id="rId34" Type="http://schemas.openxmlformats.org/officeDocument/2006/relationships/vmlDrawing" Target="../drawings/vmlDrawing2.vml"/><Relationship Id="rId33" Type="http://schemas.openxmlformats.org/officeDocument/2006/relationships/slideLayout" Target="../slideLayouts/slideLayout18.xml"/><Relationship Id="rId32" Type="http://schemas.openxmlformats.org/officeDocument/2006/relationships/image" Target="../media/image28.wmf"/><Relationship Id="rId31" Type="http://schemas.openxmlformats.org/officeDocument/2006/relationships/oleObject" Target="../embeddings/oleObject28.bin"/><Relationship Id="rId30" Type="http://schemas.openxmlformats.org/officeDocument/2006/relationships/image" Target="../media/image27.wmf"/><Relationship Id="rId3" Type="http://schemas.openxmlformats.org/officeDocument/2006/relationships/oleObject" Target="../embeddings/oleObject14.bin"/><Relationship Id="rId29" Type="http://schemas.openxmlformats.org/officeDocument/2006/relationships/oleObject" Target="../embeddings/oleObject27.bin"/><Relationship Id="rId28" Type="http://schemas.openxmlformats.org/officeDocument/2006/relationships/image" Target="../media/image26.wmf"/><Relationship Id="rId27" Type="http://schemas.openxmlformats.org/officeDocument/2006/relationships/oleObject" Target="../embeddings/oleObject26.bin"/><Relationship Id="rId26" Type="http://schemas.openxmlformats.org/officeDocument/2006/relationships/image" Target="../media/image25.wmf"/><Relationship Id="rId25" Type="http://schemas.openxmlformats.org/officeDocument/2006/relationships/oleObject" Target="../embeddings/oleObject25.bin"/><Relationship Id="rId24" Type="http://schemas.openxmlformats.org/officeDocument/2006/relationships/image" Target="../media/image24.wmf"/><Relationship Id="rId23" Type="http://schemas.openxmlformats.org/officeDocument/2006/relationships/oleObject" Target="../embeddings/oleObject24.bin"/><Relationship Id="rId22" Type="http://schemas.openxmlformats.org/officeDocument/2006/relationships/image" Target="../media/image23.wmf"/><Relationship Id="rId21" Type="http://schemas.openxmlformats.org/officeDocument/2006/relationships/oleObject" Target="../embeddings/oleObject23.bin"/><Relationship Id="rId20" Type="http://schemas.openxmlformats.org/officeDocument/2006/relationships/image" Target="../media/image22.wmf"/><Relationship Id="rId2" Type="http://schemas.openxmlformats.org/officeDocument/2006/relationships/image" Target="../media/image13.wmf"/><Relationship Id="rId19" Type="http://schemas.openxmlformats.org/officeDocument/2006/relationships/oleObject" Target="../embeddings/oleObject22.bin"/><Relationship Id="rId18" Type="http://schemas.openxmlformats.org/officeDocument/2006/relationships/image" Target="../media/image21.wmf"/><Relationship Id="rId17" Type="http://schemas.openxmlformats.org/officeDocument/2006/relationships/oleObject" Target="../embeddings/oleObject21.bin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20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9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Relationship Id="rId34" Type="http://schemas.openxmlformats.org/officeDocument/2006/relationships/notesSlide" Target="../notesSlides/notesSlide3.xml"/><Relationship Id="rId33" Type="http://schemas.openxmlformats.org/officeDocument/2006/relationships/vmlDrawing" Target="../drawings/vmlDrawing3.vml"/><Relationship Id="rId32" Type="http://schemas.openxmlformats.org/officeDocument/2006/relationships/slideLayout" Target="../slideLayouts/slideLayout18.xml"/><Relationship Id="rId31" Type="http://schemas.openxmlformats.org/officeDocument/2006/relationships/image" Target="../media/image42.wmf"/><Relationship Id="rId30" Type="http://schemas.openxmlformats.org/officeDocument/2006/relationships/oleObject" Target="../embeddings/oleObject45.bin"/><Relationship Id="rId3" Type="http://schemas.openxmlformats.org/officeDocument/2006/relationships/oleObject" Target="../embeddings/oleObject30.bin"/><Relationship Id="rId29" Type="http://schemas.openxmlformats.org/officeDocument/2006/relationships/oleObject" Target="../embeddings/oleObject44.bin"/><Relationship Id="rId28" Type="http://schemas.openxmlformats.org/officeDocument/2006/relationships/oleObject" Target="../embeddings/oleObject43.bin"/><Relationship Id="rId27" Type="http://schemas.openxmlformats.org/officeDocument/2006/relationships/oleObject" Target="../embeddings/oleObject42.bin"/><Relationship Id="rId26" Type="http://schemas.openxmlformats.org/officeDocument/2006/relationships/image" Target="../media/image41.wmf"/><Relationship Id="rId25" Type="http://schemas.openxmlformats.org/officeDocument/2006/relationships/oleObject" Target="../embeddings/oleObject41.bin"/><Relationship Id="rId24" Type="http://schemas.openxmlformats.org/officeDocument/2006/relationships/image" Target="../media/image40.wmf"/><Relationship Id="rId23" Type="http://schemas.openxmlformats.org/officeDocument/2006/relationships/oleObject" Target="../embeddings/oleObject40.bin"/><Relationship Id="rId22" Type="http://schemas.openxmlformats.org/officeDocument/2006/relationships/image" Target="../media/image39.wmf"/><Relationship Id="rId21" Type="http://schemas.openxmlformats.org/officeDocument/2006/relationships/oleObject" Target="../embeddings/oleObject39.bin"/><Relationship Id="rId20" Type="http://schemas.openxmlformats.org/officeDocument/2006/relationships/image" Target="../media/image38.wmf"/><Relationship Id="rId2" Type="http://schemas.openxmlformats.org/officeDocument/2006/relationships/image" Target="../media/image29.wmf"/><Relationship Id="rId19" Type="http://schemas.openxmlformats.org/officeDocument/2006/relationships/oleObject" Target="../embeddings/oleObject38.bin"/><Relationship Id="rId18" Type="http://schemas.openxmlformats.org/officeDocument/2006/relationships/image" Target="../media/image37.wmf"/><Relationship Id="rId17" Type="http://schemas.openxmlformats.org/officeDocument/2006/relationships/oleObject" Target="../embeddings/oleObject37.bin"/><Relationship Id="rId16" Type="http://schemas.openxmlformats.org/officeDocument/2006/relationships/image" Target="../media/image36.wmf"/><Relationship Id="rId15" Type="http://schemas.openxmlformats.org/officeDocument/2006/relationships/oleObject" Target="../embeddings/oleObject36.bin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35.bin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29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4.wmf"/><Relationship Id="rId33" Type="http://schemas.openxmlformats.org/officeDocument/2006/relationships/notesSlide" Target="../notesSlides/notesSlide4.xml"/><Relationship Id="rId32" Type="http://schemas.openxmlformats.org/officeDocument/2006/relationships/vmlDrawing" Target="../drawings/vmlDrawing4.vml"/><Relationship Id="rId31" Type="http://schemas.openxmlformats.org/officeDocument/2006/relationships/slideLayout" Target="../slideLayouts/slideLayout18.xml"/><Relationship Id="rId30" Type="http://schemas.openxmlformats.org/officeDocument/2006/relationships/image" Target="../media/image57.emf"/><Relationship Id="rId3" Type="http://schemas.openxmlformats.org/officeDocument/2006/relationships/oleObject" Target="../embeddings/oleObject47.bin"/><Relationship Id="rId29" Type="http://schemas.openxmlformats.org/officeDocument/2006/relationships/oleObject" Target="../embeddings/oleObject60.bin"/><Relationship Id="rId28" Type="http://schemas.openxmlformats.org/officeDocument/2006/relationships/image" Target="../media/image56.emf"/><Relationship Id="rId27" Type="http://schemas.openxmlformats.org/officeDocument/2006/relationships/oleObject" Target="../embeddings/oleObject59.bin"/><Relationship Id="rId26" Type="http://schemas.openxmlformats.org/officeDocument/2006/relationships/image" Target="../media/image55.wmf"/><Relationship Id="rId25" Type="http://schemas.openxmlformats.org/officeDocument/2006/relationships/oleObject" Target="../embeddings/oleObject58.bin"/><Relationship Id="rId24" Type="http://schemas.openxmlformats.org/officeDocument/2006/relationships/image" Target="../media/image54.wmf"/><Relationship Id="rId23" Type="http://schemas.openxmlformats.org/officeDocument/2006/relationships/oleObject" Target="../embeddings/oleObject57.bin"/><Relationship Id="rId22" Type="http://schemas.openxmlformats.org/officeDocument/2006/relationships/image" Target="../media/image53.wmf"/><Relationship Id="rId21" Type="http://schemas.openxmlformats.org/officeDocument/2006/relationships/oleObject" Target="../embeddings/oleObject56.bin"/><Relationship Id="rId20" Type="http://schemas.openxmlformats.org/officeDocument/2006/relationships/image" Target="../media/image52.wmf"/><Relationship Id="rId2" Type="http://schemas.openxmlformats.org/officeDocument/2006/relationships/image" Target="../media/image43.wmf"/><Relationship Id="rId19" Type="http://schemas.openxmlformats.org/officeDocument/2006/relationships/oleObject" Target="../embeddings/oleObject55.bin"/><Relationship Id="rId18" Type="http://schemas.openxmlformats.org/officeDocument/2006/relationships/image" Target="../media/image51.wmf"/><Relationship Id="rId17" Type="http://schemas.openxmlformats.org/officeDocument/2006/relationships/oleObject" Target="../embeddings/oleObject54.bin"/><Relationship Id="rId16" Type="http://schemas.openxmlformats.org/officeDocument/2006/relationships/image" Target="../media/image50.wmf"/><Relationship Id="rId15" Type="http://schemas.openxmlformats.org/officeDocument/2006/relationships/oleObject" Target="../embeddings/oleObject53.bin"/><Relationship Id="rId14" Type="http://schemas.openxmlformats.org/officeDocument/2006/relationships/image" Target="../media/image49.wmf"/><Relationship Id="rId13" Type="http://schemas.openxmlformats.org/officeDocument/2006/relationships/oleObject" Target="../embeddings/oleObject52.bin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4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62.bin"/><Relationship Id="rId28" Type="http://schemas.openxmlformats.org/officeDocument/2006/relationships/notesSlide" Target="../notesSlides/notesSlide5.xml"/><Relationship Id="rId27" Type="http://schemas.openxmlformats.org/officeDocument/2006/relationships/vmlDrawing" Target="../drawings/vmlDrawing5.vml"/><Relationship Id="rId26" Type="http://schemas.openxmlformats.org/officeDocument/2006/relationships/slideLayout" Target="../slideLayouts/slideLayout18.xml"/><Relationship Id="rId25" Type="http://schemas.openxmlformats.org/officeDocument/2006/relationships/image" Target="../media/image69.wmf"/><Relationship Id="rId24" Type="http://schemas.openxmlformats.org/officeDocument/2006/relationships/oleObject" Target="../embeddings/oleObject73.bin"/><Relationship Id="rId23" Type="http://schemas.openxmlformats.org/officeDocument/2006/relationships/image" Target="../media/image68.wmf"/><Relationship Id="rId22" Type="http://schemas.openxmlformats.org/officeDocument/2006/relationships/oleObject" Target="../embeddings/oleObject72.bin"/><Relationship Id="rId21" Type="http://schemas.openxmlformats.org/officeDocument/2006/relationships/image" Target="../media/image67.wmf"/><Relationship Id="rId20" Type="http://schemas.openxmlformats.org/officeDocument/2006/relationships/oleObject" Target="../embeddings/oleObject71.bin"/><Relationship Id="rId2" Type="http://schemas.openxmlformats.org/officeDocument/2006/relationships/image" Target="../media/image58.wmf"/><Relationship Id="rId19" Type="http://schemas.openxmlformats.org/officeDocument/2006/relationships/image" Target="../media/image66.wmf"/><Relationship Id="rId18" Type="http://schemas.openxmlformats.org/officeDocument/2006/relationships/oleObject" Target="../embeddings/oleObject70.bin"/><Relationship Id="rId17" Type="http://schemas.openxmlformats.org/officeDocument/2006/relationships/image" Target="../media/image65.wmf"/><Relationship Id="rId16" Type="http://schemas.openxmlformats.org/officeDocument/2006/relationships/oleObject" Target="../embeddings/oleObject69.bin"/><Relationship Id="rId15" Type="http://schemas.openxmlformats.org/officeDocument/2006/relationships/image" Target="../media/image64.wmf"/><Relationship Id="rId14" Type="http://schemas.openxmlformats.org/officeDocument/2006/relationships/oleObject" Target="../embeddings/oleObject68.bin"/><Relationship Id="rId13" Type="http://schemas.openxmlformats.org/officeDocument/2006/relationships/image" Target="../media/image63.wmf"/><Relationship Id="rId12" Type="http://schemas.openxmlformats.org/officeDocument/2006/relationships/oleObject" Target="../embeddings/oleObject67.bin"/><Relationship Id="rId11" Type="http://schemas.openxmlformats.org/officeDocument/2006/relationships/image" Target="../media/image62.wmf"/><Relationship Id="rId10" Type="http://schemas.openxmlformats.org/officeDocument/2006/relationships/oleObject" Target="../embeddings/oleObject66.bin"/><Relationship Id="rId1" Type="http://schemas.openxmlformats.org/officeDocument/2006/relationships/oleObject" Target="../embeddings/oleObject6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0.wmf"/><Relationship Id="rId18" Type="http://schemas.openxmlformats.org/officeDocument/2006/relationships/vmlDrawing" Target="../drawings/vmlDrawing6.vml"/><Relationship Id="rId17" Type="http://schemas.openxmlformats.org/officeDocument/2006/relationships/slideLayout" Target="../slideLayouts/slideLayout18.xml"/><Relationship Id="rId16" Type="http://schemas.openxmlformats.org/officeDocument/2006/relationships/image" Target="../media/image77.wmf"/><Relationship Id="rId15" Type="http://schemas.openxmlformats.org/officeDocument/2006/relationships/oleObject" Target="../embeddings/oleObject81.bin"/><Relationship Id="rId14" Type="http://schemas.openxmlformats.org/officeDocument/2006/relationships/image" Target="../media/image76.wmf"/><Relationship Id="rId13" Type="http://schemas.openxmlformats.org/officeDocument/2006/relationships/oleObject" Target="../embeddings/oleObject80.bin"/><Relationship Id="rId12" Type="http://schemas.openxmlformats.org/officeDocument/2006/relationships/image" Target="../media/image75.wmf"/><Relationship Id="rId11" Type="http://schemas.openxmlformats.org/officeDocument/2006/relationships/oleObject" Target="../embeddings/oleObject79.bin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74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6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85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70.wmf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18.xml"/><Relationship Id="rId16" Type="http://schemas.openxmlformats.org/officeDocument/2006/relationships/image" Target="../media/image80.wmf"/><Relationship Id="rId15" Type="http://schemas.openxmlformats.org/officeDocument/2006/relationships/oleObject" Target="../embeddings/oleObject89.bin"/><Relationship Id="rId14" Type="http://schemas.openxmlformats.org/officeDocument/2006/relationships/image" Target="../media/image74.wmf"/><Relationship Id="rId13" Type="http://schemas.openxmlformats.org/officeDocument/2006/relationships/oleObject" Target="../embeddings/oleObject88.bin"/><Relationship Id="rId12" Type="http://schemas.openxmlformats.org/officeDocument/2006/relationships/image" Target="../media/image73.wmf"/><Relationship Id="rId11" Type="http://schemas.openxmlformats.org/officeDocument/2006/relationships/oleObject" Target="../embeddings/oleObject87.bin"/><Relationship Id="rId10" Type="http://schemas.openxmlformats.org/officeDocument/2006/relationships/image" Target="../media/image79.emf"/><Relationship Id="rId1" Type="http://schemas.openxmlformats.org/officeDocument/2006/relationships/oleObject" Target="../embeddings/oleObject8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8.wmf"/><Relationship Id="rId8" Type="http://schemas.openxmlformats.org/officeDocument/2006/relationships/oleObject" Target="../embeddings/oleObject90.bin"/><Relationship Id="rId7" Type="http://schemas.openxmlformats.org/officeDocument/2006/relationships/image" Target="../media/image87.jpeg"/><Relationship Id="rId6" Type="http://schemas.openxmlformats.org/officeDocument/2006/relationships/image" Target="../media/image86.jpeg"/><Relationship Id="rId5" Type="http://schemas.openxmlformats.org/officeDocument/2006/relationships/image" Target="../media/image85.jpeg"/><Relationship Id="rId4" Type="http://schemas.openxmlformats.org/officeDocument/2006/relationships/image" Target="../media/image84.jpeg"/><Relationship Id="rId33" Type="http://schemas.openxmlformats.org/officeDocument/2006/relationships/vmlDrawing" Target="../drawings/vmlDrawing8.vml"/><Relationship Id="rId32" Type="http://schemas.openxmlformats.org/officeDocument/2006/relationships/slideLayout" Target="../slideLayouts/slideLayout18.xml"/><Relationship Id="rId31" Type="http://schemas.openxmlformats.org/officeDocument/2006/relationships/image" Target="../media/image99.emf"/><Relationship Id="rId30" Type="http://schemas.openxmlformats.org/officeDocument/2006/relationships/oleObject" Target="../embeddings/oleObject101.bin"/><Relationship Id="rId3" Type="http://schemas.openxmlformats.org/officeDocument/2006/relationships/image" Target="../media/image83.jpeg"/><Relationship Id="rId29" Type="http://schemas.openxmlformats.org/officeDocument/2006/relationships/image" Target="../media/image98.emf"/><Relationship Id="rId28" Type="http://schemas.openxmlformats.org/officeDocument/2006/relationships/oleObject" Target="../embeddings/oleObject100.bin"/><Relationship Id="rId27" Type="http://schemas.openxmlformats.org/officeDocument/2006/relationships/image" Target="../media/image97.wmf"/><Relationship Id="rId26" Type="http://schemas.openxmlformats.org/officeDocument/2006/relationships/oleObject" Target="../embeddings/oleObject99.bin"/><Relationship Id="rId25" Type="http://schemas.openxmlformats.org/officeDocument/2006/relationships/image" Target="../media/image96.wmf"/><Relationship Id="rId24" Type="http://schemas.openxmlformats.org/officeDocument/2006/relationships/oleObject" Target="../embeddings/oleObject98.bin"/><Relationship Id="rId23" Type="http://schemas.openxmlformats.org/officeDocument/2006/relationships/image" Target="../media/image95.wmf"/><Relationship Id="rId22" Type="http://schemas.openxmlformats.org/officeDocument/2006/relationships/oleObject" Target="../embeddings/oleObject97.bin"/><Relationship Id="rId21" Type="http://schemas.openxmlformats.org/officeDocument/2006/relationships/image" Target="../media/image94.wmf"/><Relationship Id="rId20" Type="http://schemas.openxmlformats.org/officeDocument/2006/relationships/oleObject" Target="../embeddings/oleObject96.bin"/><Relationship Id="rId2" Type="http://schemas.openxmlformats.org/officeDocument/2006/relationships/image" Target="../media/image82.jpeg"/><Relationship Id="rId19" Type="http://schemas.openxmlformats.org/officeDocument/2006/relationships/image" Target="../media/image93.wmf"/><Relationship Id="rId18" Type="http://schemas.openxmlformats.org/officeDocument/2006/relationships/oleObject" Target="../embeddings/oleObject95.bin"/><Relationship Id="rId17" Type="http://schemas.openxmlformats.org/officeDocument/2006/relationships/image" Target="../media/image92.wmf"/><Relationship Id="rId16" Type="http://schemas.openxmlformats.org/officeDocument/2006/relationships/oleObject" Target="../embeddings/oleObject94.bin"/><Relationship Id="rId15" Type="http://schemas.openxmlformats.org/officeDocument/2006/relationships/image" Target="../media/image91.wmf"/><Relationship Id="rId14" Type="http://schemas.openxmlformats.org/officeDocument/2006/relationships/oleObject" Target="../embeddings/oleObject93.bin"/><Relationship Id="rId13" Type="http://schemas.openxmlformats.org/officeDocument/2006/relationships/image" Target="../media/image90.wmf"/><Relationship Id="rId12" Type="http://schemas.openxmlformats.org/officeDocument/2006/relationships/oleObject" Target="../embeddings/oleObject92.bin"/><Relationship Id="rId11" Type="http://schemas.openxmlformats.org/officeDocument/2006/relationships/image" Target="../media/image89.wmf"/><Relationship Id="rId10" Type="http://schemas.openxmlformats.org/officeDocument/2006/relationships/oleObject" Target="../embeddings/oleObject91.bin"/><Relationship Id="rId1" Type="http://schemas.openxmlformats.org/officeDocument/2006/relationships/image" Target="../media/image8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E32A9D4C-B024-41DE-9689-96DB04E47B45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TextBox 12"/>
          <p:cNvSpPr txBox="1">
            <a:spLocks noChangeArrowheads="1"/>
          </p:cNvSpPr>
          <p:nvPr/>
        </p:nvSpPr>
        <p:spPr bwMode="auto">
          <a:xfrm>
            <a:off x="1149350" y="1476375"/>
            <a:ext cx="6745288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4000">
                <a:solidFill>
                  <a:srgbClr val="0000FF"/>
                </a:solidFill>
                <a:cs typeface="Times New Roman" panose="02020603050405020304" pitchFamily="18" charset="0"/>
              </a:rPr>
              <a:t>作业</a:t>
            </a:r>
            <a:r>
              <a:rPr kumimoji="0" lang="en-US" altLang="zh-CN" sz="4000">
                <a:solidFill>
                  <a:srgbClr val="0000FF"/>
                </a:solidFill>
                <a:cs typeface="Times New Roman" panose="02020603050405020304" pitchFamily="18" charset="0"/>
              </a:rPr>
              <a:t>:</a:t>
            </a:r>
            <a:endParaRPr kumimoji="0" lang="en-US" altLang="zh-CN" sz="400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4000">
                <a:solidFill>
                  <a:srgbClr val="0000FF"/>
                </a:solidFill>
                <a:cs typeface="Times New Roman" panose="02020603050405020304" pitchFamily="18" charset="0"/>
              </a:rPr>
              <a:t>  </a:t>
            </a:r>
            <a:endParaRPr kumimoji="0" lang="en-US" altLang="zh-CN" sz="400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4000">
                <a:solidFill>
                  <a:srgbClr val="0000FF"/>
                </a:solidFill>
                <a:cs typeface="Times New Roman" panose="02020603050405020304" pitchFamily="18" charset="0"/>
              </a:rPr>
              <a:t>33</a:t>
            </a:r>
            <a:r>
              <a:rPr kumimoji="0" lang="zh-CN" altLang="en-US" sz="4000">
                <a:solidFill>
                  <a:srgbClr val="0000FF"/>
                </a:solidFill>
                <a:cs typeface="Times New Roman" panose="02020603050405020304" pitchFamily="18" charset="0"/>
              </a:rPr>
              <a:t>页</a:t>
            </a:r>
            <a:r>
              <a:rPr kumimoji="0" lang="en-US" altLang="zh-CN" sz="4000">
                <a:solidFill>
                  <a:srgbClr val="0000FF"/>
                </a:solidFill>
                <a:cs typeface="Times New Roman" panose="02020603050405020304" pitchFamily="18" charset="0"/>
              </a:rPr>
              <a:t>: 6-T23---T27</a:t>
            </a:r>
            <a:endParaRPr kumimoji="0" lang="en-US" altLang="zh-CN" sz="400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6441E6B4-58EE-4399-8DCE-B4971D991148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29"/>
          <p:cNvGrpSpPr/>
          <p:nvPr/>
        </p:nvGrpSpPr>
        <p:grpSpPr bwMode="auto">
          <a:xfrm>
            <a:off x="228600" y="200025"/>
            <a:ext cx="8591550" cy="1066800"/>
            <a:chOff x="144" y="432"/>
            <a:chExt cx="5412" cy="672"/>
          </a:xfrm>
        </p:grpSpPr>
        <p:sp>
          <p:nvSpPr>
            <p:cNvPr id="119849" name="Rectangle 2"/>
            <p:cNvSpPr>
              <a:spLocks noChangeArrowheads="1"/>
            </p:cNvSpPr>
            <p:nvPr/>
          </p:nvSpPr>
          <p:spPr bwMode="auto">
            <a:xfrm>
              <a:off x="144" y="432"/>
              <a:ext cx="2016" cy="4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9850" name="Rectangle 3"/>
            <p:cNvSpPr>
              <a:spLocks noChangeArrowheads="1"/>
            </p:cNvSpPr>
            <p:nvPr/>
          </p:nvSpPr>
          <p:spPr bwMode="auto">
            <a:xfrm>
              <a:off x="144" y="1056"/>
              <a:ext cx="2016" cy="4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9851" name="Rectangle 4"/>
            <p:cNvSpPr>
              <a:spLocks noChangeArrowheads="1"/>
            </p:cNvSpPr>
            <p:nvPr/>
          </p:nvSpPr>
          <p:spPr bwMode="auto">
            <a:xfrm>
              <a:off x="3216" y="1056"/>
              <a:ext cx="2016" cy="4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9852" name="Rectangle 5"/>
            <p:cNvSpPr>
              <a:spLocks noChangeArrowheads="1"/>
            </p:cNvSpPr>
            <p:nvPr/>
          </p:nvSpPr>
          <p:spPr bwMode="auto">
            <a:xfrm>
              <a:off x="3216" y="432"/>
              <a:ext cx="2016" cy="4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9853" name="Rectangle 6"/>
            <p:cNvSpPr>
              <a:spLocks noChangeArrowheads="1"/>
            </p:cNvSpPr>
            <p:nvPr/>
          </p:nvSpPr>
          <p:spPr bwMode="auto">
            <a:xfrm>
              <a:off x="144" y="480"/>
              <a:ext cx="2016" cy="288"/>
            </a:xfrm>
            <a:prstGeom prst="rect">
              <a:avLst/>
            </a:prstGeom>
            <a:solidFill>
              <a:srgbClr val="808000">
                <a:alpha val="50195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9854" name="Rectangle 7"/>
            <p:cNvSpPr>
              <a:spLocks noChangeArrowheads="1"/>
            </p:cNvSpPr>
            <p:nvPr/>
          </p:nvSpPr>
          <p:spPr bwMode="auto">
            <a:xfrm>
              <a:off x="144" y="768"/>
              <a:ext cx="2016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9855" name="Rectangle 8"/>
            <p:cNvSpPr>
              <a:spLocks noChangeArrowheads="1"/>
            </p:cNvSpPr>
            <p:nvPr/>
          </p:nvSpPr>
          <p:spPr bwMode="auto">
            <a:xfrm>
              <a:off x="3216" y="480"/>
              <a:ext cx="1008" cy="576"/>
            </a:xfrm>
            <a:prstGeom prst="rect">
              <a:avLst/>
            </a:prstGeom>
            <a:solidFill>
              <a:srgbClr val="808000">
                <a:alpha val="50195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9856" name="Rectangle 9"/>
            <p:cNvSpPr>
              <a:spLocks noChangeArrowheads="1"/>
            </p:cNvSpPr>
            <p:nvPr/>
          </p:nvSpPr>
          <p:spPr bwMode="auto">
            <a:xfrm>
              <a:off x="4224" y="480"/>
              <a:ext cx="1008" cy="576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grpSp>
          <p:nvGrpSpPr>
            <p:cNvPr id="35883" name="Group 24"/>
            <p:cNvGrpSpPr/>
            <p:nvPr/>
          </p:nvGrpSpPr>
          <p:grpSpPr bwMode="auto">
            <a:xfrm>
              <a:off x="2496" y="462"/>
              <a:ext cx="373" cy="624"/>
              <a:chOff x="2496" y="486"/>
              <a:chExt cx="373" cy="624"/>
            </a:xfrm>
          </p:grpSpPr>
          <p:sp>
            <p:nvSpPr>
              <p:cNvPr id="119858" name="Line 14"/>
              <p:cNvSpPr>
                <a:spLocks noChangeShapeType="1"/>
              </p:cNvSpPr>
              <p:nvPr/>
            </p:nvSpPr>
            <p:spPr bwMode="auto">
              <a:xfrm>
                <a:off x="2496" y="48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119859" name="Line 15"/>
              <p:cNvSpPr>
                <a:spLocks noChangeShapeType="1"/>
              </p:cNvSpPr>
              <p:nvPr/>
            </p:nvSpPr>
            <p:spPr bwMode="auto">
              <a:xfrm>
                <a:off x="2496" y="1110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cxnSp>
            <p:nvCxnSpPr>
              <p:cNvPr id="35892" name="AutoShape 16"/>
              <p:cNvCxnSpPr>
                <a:cxnSpLocks noChangeShapeType="1"/>
              </p:cNvCxnSpPr>
              <p:nvPr/>
            </p:nvCxnSpPr>
            <p:spPr bwMode="auto">
              <a:xfrm>
                <a:off x="2640" y="486"/>
                <a:ext cx="0" cy="62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9861" name="Text Box 17"/>
              <p:cNvSpPr txBox="1">
                <a:spLocks noChangeArrowheads="1"/>
              </p:cNvSpPr>
              <p:nvPr/>
            </p:nvSpPr>
            <p:spPr bwMode="auto">
              <a:xfrm>
                <a:off x="2640" y="624"/>
                <a:ext cx="229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b="1" i="1">
                    <a:latin typeface="+mn-lt"/>
                  </a:rPr>
                  <a:t>d</a:t>
                </a:r>
                <a:endParaRPr lang="en-US" altLang="zh-CN" sz="2800" b="1">
                  <a:latin typeface="+mn-lt"/>
                </a:endParaRPr>
              </a:p>
            </p:txBody>
          </p:sp>
        </p:grpSp>
        <p:graphicFrame>
          <p:nvGraphicFramePr>
            <p:cNvPr id="35884" name="Object 16"/>
            <p:cNvGraphicFramePr>
              <a:graphicFrameLocks noChangeAspect="1"/>
            </p:cNvGraphicFramePr>
            <p:nvPr/>
          </p:nvGraphicFramePr>
          <p:xfrm>
            <a:off x="2160" y="432"/>
            <a:ext cx="305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4" name="Equation" r:id="rId1" imgW="203200" imgH="215900" progId="Equation.3">
                    <p:embed/>
                  </p:oleObj>
                </mc:Choice>
                <mc:Fallback>
                  <p:oleObj name="Equation" r:id="rId1" imgW="203200" imgH="215900" progId="Equation.3">
                    <p:embed/>
                    <p:pic>
                      <p:nvPicPr>
                        <p:cNvPr id="0" name="图片 1158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432"/>
                          <a:ext cx="305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5" name="Object 17"/>
            <p:cNvGraphicFramePr>
              <a:graphicFrameLocks noChangeAspect="1"/>
            </p:cNvGraphicFramePr>
            <p:nvPr/>
          </p:nvGraphicFramePr>
          <p:xfrm>
            <a:off x="1866" y="471"/>
            <a:ext cx="23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5" name="Equation" r:id="rId3" imgW="152400" imgH="177800" progId="Equation.3">
                    <p:embed/>
                  </p:oleObj>
                </mc:Choice>
                <mc:Fallback>
                  <p:oleObj name="Equation" r:id="rId3" imgW="152400" imgH="177800" progId="Equation.3">
                    <p:embed/>
                    <p:pic>
                      <p:nvPicPr>
                        <p:cNvPr id="0" name="图片 1158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6" y="471"/>
                          <a:ext cx="231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6" name="Object 18"/>
            <p:cNvGraphicFramePr>
              <a:graphicFrameLocks noChangeAspect="1"/>
            </p:cNvGraphicFramePr>
            <p:nvPr/>
          </p:nvGraphicFramePr>
          <p:xfrm>
            <a:off x="2160" y="768"/>
            <a:ext cx="32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6" name="Equation" r:id="rId5" imgW="215900" imgH="215900" progId="Equation.3">
                    <p:embed/>
                  </p:oleObj>
                </mc:Choice>
                <mc:Fallback>
                  <p:oleObj name="Equation" r:id="rId5" imgW="215900" imgH="215900" progId="Equation.3">
                    <p:embed/>
                    <p:pic>
                      <p:nvPicPr>
                        <p:cNvPr id="0" name="图片 1158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768"/>
                          <a:ext cx="324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7" name="Object 19"/>
            <p:cNvGraphicFramePr>
              <a:graphicFrameLocks noChangeAspect="1"/>
            </p:cNvGraphicFramePr>
            <p:nvPr/>
          </p:nvGraphicFramePr>
          <p:xfrm>
            <a:off x="2928" y="624"/>
            <a:ext cx="305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7" name="Equation" r:id="rId7" imgW="203200" imgH="215900" progId="Equation.3">
                    <p:embed/>
                  </p:oleObj>
                </mc:Choice>
                <mc:Fallback>
                  <p:oleObj name="Equation" r:id="rId7" imgW="203200" imgH="215900" progId="Equation.3">
                    <p:embed/>
                    <p:pic>
                      <p:nvPicPr>
                        <p:cNvPr id="0" name="图片 1158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624"/>
                          <a:ext cx="305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8" name="Object 20"/>
            <p:cNvGraphicFramePr>
              <a:graphicFrameLocks noChangeAspect="1"/>
            </p:cNvGraphicFramePr>
            <p:nvPr/>
          </p:nvGraphicFramePr>
          <p:xfrm>
            <a:off x="5232" y="624"/>
            <a:ext cx="32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8" name="Equation" r:id="rId9" imgW="215900" imgH="215900" progId="Equation.3">
                    <p:embed/>
                  </p:oleObj>
                </mc:Choice>
                <mc:Fallback>
                  <p:oleObj name="Equation" r:id="rId9" imgW="215900" imgH="215900" progId="Equation.3">
                    <p:embed/>
                    <p:pic>
                      <p:nvPicPr>
                        <p:cNvPr id="0" name="图片 1158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624"/>
                          <a:ext cx="324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9" name="Object 21"/>
            <p:cNvGraphicFramePr>
              <a:graphicFrameLocks noChangeAspect="1"/>
            </p:cNvGraphicFramePr>
            <p:nvPr/>
          </p:nvGraphicFramePr>
          <p:xfrm>
            <a:off x="3273" y="477"/>
            <a:ext cx="23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9" name="Equation" r:id="rId10" imgW="152400" imgH="177800" progId="Equation.3">
                    <p:embed/>
                  </p:oleObj>
                </mc:Choice>
                <mc:Fallback>
                  <p:oleObj name="Equation" r:id="rId10" imgW="152400" imgH="177800" progId="Equation.3">
                    <p:embed/>
                    <p:pic>
                      <p:nvPicPr>
                        <p:cNvPr id="0" name="图片 1158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3" y="477"/>
                          <a:ext cx="231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622" name="Text Box 30"/>
          <p:cNvSpPr txBox="1">
            <a:spLocks noChangeArrowheads="1"/>
          </p:cNvSpPr>
          <p:nvPr/>
        </p:nvSpPr>
        <p:spPr bwMode="auto">
          <a:xfrm>
            <a:off x="333375" y="1476375"/>
            <a:ext cx="377031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lt"/>
              </a:rPr>
              <a:t>电量相等，为串联。</a:t>
            </a:r>
            <a:endParaRPr lang="zh-CN" altLang="en-US" sz="2800" b="1" dirty="0">
              <a:solidFill>
                <a:srgbClr val="FF3300"/>
              </a:solidFill>
              <a:latin typeface="+mn-lt"/>
            </a:endParaRPr>
          </a:p>
        </p:txBody>
      </p:sp>
      <p:sp>
        <p:nvSpPr>
          <p:cNvPr id="110623" name="Text Box 31"/>
          <p:cNvSpPr txBox="1">
            <a:spLocks noChangeArrowheads="1"/>
          </p:cNvSpPr>
          <p:nvPr/>
        </p:nvSpPr>
        <p:spPr bwMode="auto">
          <a:xfrm>
            <a:off x="5091113" y="1462088"/>
            <a:ext cx="37306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lt"/>
              </a:rPr>
              <a:t>电压相等，为并联。</a:t>
            </a:r>
            <a:endParaRPr lang="zh-CN" altLang="en-US" sz="2800" b="1" dirty="0">
              <a:solidFill>
                <a:srgbClr val="FF3300"/>
              </a:solidFill>
              <a:latin typeface="+mn-lt"/>
            </a:endParaRPr>
          </a:p>
        </p:txBody>
      </p:sp>
      <p:graphicFrame>
        <p:nvGraphicFramePr>
          <p:cNvPr id="110624" name="Object 2"/>
          <p:cNvGraphicFramePr>
            <a:graphicFrameLocks noChangeAspect="1"/>
          </p:cNvGraphicFramePr>
          <p:nvPr/>
        </p:nvGraphicFramePr>
        <p:xfrm>
          <a:off x="228600" y="1924050"/>
          <a:ext cx="17208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0" name="Equation" r:id="rId11" imgW="774065" imgH="431800" progId="Equation.3">
                  <p:embed/>
                </p:oleObj>
              </mc:Choice>
              <mc:Fallback>
                <p:oleObj name="Equation" r:id="rId11" imgW="774065" imgH="431800" progId="Equation.3">
                  <p:embed/>
                  <p:pic>
                    <p:nvPicPr>
                      <p:cNvPr id="0" name="图片 1158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24050"/>
                        <a:ext cx="172085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5" name="Object 3"/>
          <p:cNvGraphicFramePr>
            <a:graphicFrameLocks noChangeAspect="1"/>
          </p:cNvGraphicFramePr>
          <p:nvPr/>
        </p:nvGraphicFramePr>
        <p:xfrm>
          <a:off x="2209800" y="1924050"/>
          <a:ext cx="180498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1" name="Equation" r:id="rId13" imgW="812165" imgH="431800" progId="Equation.3">
                  <p:embed/>
                </p:oleObj>
              </mc:Choice>
              <mc:Fallback>
                <p:oleObj name="Equation" r:id="rId13" imgW="812165" imgH="431800" progId="Equation.3">
                  <p:embed/>
                  <p:pic>
                    <p:nvPicPr>
                      <p:cNvPr id="0" name="图片 1158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24050"/>
                        <a:ext cx="1804988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6" name="Object 4"/>
          <p:cNvGraphicFramePr>
            <a:graphicFrameLocks noChangeAspect="1"/>
          </p:cNvGraphicFramePr>
          <p:nvPr/>
        </p:nvGraphicFramePr>
        <p:xfrm>
          <a:off x="1104900" y="2757488"/>
          <a:ext cx="17526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2" name="Equation" r:id="rId15" imgW="1524000" imgH="723900" progId="Equation.3">
                  <p:embed/>
                </p:oleObj>
              </mc:Choice>
              <mc:Fallback>
                <p:oleObj name="Equation" r:id="rId15" imgW="1524000" imgH="723900" progId="Equation.3">
                  <p:embed/>
                  <p:pic>
                    <p:nvPicPr>
                      <p:cNvPr id="0" name="图片 1158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2757488"/>
                        <a:ext cx="1752600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7" name="Object 5"/>
          <p:cNvGraphicFramePr>
            <a:graphicFrameLocks noChangeAspect="1"/>
          </p:cNvGraphicFramePr>
          <p:nvPr/>
        </p:nvGraphicFramePr>
        <p:xfrm>
          <a:off x="4495800" y="1924050"/>
          <a:ext cx="208756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3" name="Equation" r:id="rId17" imgW="939165" imgH="406400" progId="Equation.3">
                  <p:embed/>
                </p:oleObj>
              </mc:Choice>
              <mc:Fallback>
                <p:oleObj name="Equation" r:id="rId17" imgW="939165" imgH="406400" progId="Equation.3">
                  <p:embed/>
                  <p:pic>
                    <p:nvPicPr>
                      <p:cNvPr id="0" name="图片 1158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24050"/>
                        <a:ext cx="208756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8" name="Object 6"/>
          <p:cNvGraphicFramePr>
            <a:graphicFrameLocks noChangeAspect="1"/>
          </p:cNvGraphicFramePr>
          <p:nvPr/>
        </p:nvGraphicFramePr>
        <p:xfrm>
          <a:off x="6781800" y="1924050"/>
          <a:ext cx="21447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4" name="Equation" r:id="rId19" imgW="964565" imgH="406400" progId="Equation.3">
                  <p:embed/>
                </p:oleObj>
              </mc:Choice>
              <mc:Fallback>
                <p:oleObj name="Equation" r:id="rId19" imgW="964565" imgH="406400" progId="Equation.3">
                  <p:embed/>
                  <p:pic>
                    <p:nvPicPr>
                      <p:cNvPr id="0" name="图片 1158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924050"/>
                        <a:ext cx="214471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9" name="Object 7"/>
          <p:cNvGraphicFramePr>
            <a:graphicFrameLocks noChangeAspect="1"/>
          </p:cNvGraphicFramePr>
          <p:nvPr/>
        </p:nvGraphicFramePr>
        <p:xfrm>
          <a:off x="6134100" y="2838450"/>
          <a:ext cx="16176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5" name="Equation" r:id="rId21" imgW="761365" imgH="215900" progId="Equation.3">
                  <p:embed/>
                </p:oleObj>
              </mc:Choice>
              <mc:Fallback>
                <p:oleObj name="Equation" r:id="rId21" imgW="761365" imgH="215900" progId="Equation.3">
                  <p:embed/>
                  <p:pic>
                    <p:nvPicPr>
                      <p:cNvPr id="0" name="图片 1158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2838450"/>
                        <a:ext cx="161766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8"/>
          <p:cNvGrpSpPr/>
          <p:nvPr/>
        </p:nvGrpSpPr>
        <p:grpSpPr bwMode="auto">
          <a:xfrm>
            <a:off x="117475" y="3729038"/>
            <a:ext cx="3636963" cy="1295400"/>
            <a:chOff x="50" y="1776"/>
            <a:chExt cx="2291" cy="816"/>
          </a:xfrm>
        </p:grpSpPr>
        <p:sp>
          <p:nvSpPr>
            <p:cNvPr id="119839" name="Rectangle 39"/>
            <p:cNvSpPr>
              <a:spLocks noChangeArrowheads="1"/>
            </p:cNvSpPr>
            <p:nvPr/>
          </p:nvSpPr>
          <p:spPr bwMode="auto">
            <a:xfrm>
              <a:off x="240" y="1776"/>
              <a:ext cx="172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9840" name="Rectangle 40"/>
            <p:cNvSpPr>
              <a:spLocks noChangeArrowheads="1"/>
            </p:cNvSpPr>
            <p:nvPr/>
          </p:nvSpPr>
          <p:spPr bwMode="auto">
            <a:xfrm>
              <a:off x="240" y="2496"/>
              <a:ext cx="172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9841" name="Rectangle 41"/>
            <p:cNvSpPr>
              <a:spLocks noChangeArrowheads="1"/>
            </p:cNvSpPr>
            <p:nvPr/>
          </p:nvSpPr>
          <p:spPr bwMode="auto">
            <a:xfrm>
              <a:off x="240" y="2112"/>
              <a:ext cx="1728" cy="24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9842" name="Line 42"/>
            <p:cNvSpPr>
              <a:spLocks noChangeShapeType="1"/>
            </p:cNvSpPr>
            <p:nvPr/>
          </p:nvSpPr>
          <p:spPr bwMode="auto">
            <a:xfrm>
              <a:off x="1968" y="187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9843" name="Line 43"/>
            <p:cNvSpPr>
              <a:spLocks noChangeShapeType="1"/>
            </p:cNvSpPr>
            <p:nvPr/>
          </p:nvSpPr>
          <p:spPr bwMode="auto">
            <a:xfrm>
              <a:off x="1968" y="249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cxnSp>
          <p:nvCxnSpPr>
            <p:cNvPr id="35868" name="AutoShape 44"/>
            <p:cNvCxnSpPr>
              <a:cxnSpLocks noChangeShapeType="1"/>
            </p:cNvCxnSpPr>
            <p:nvPr/>
          </p:nvCxnSpPr>
          <p:spPr bwMode="auto">
            <a:xfrm>
              <a:off x="2112" y="1872"/>
              <a:ext cx="0" cy="6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9845" name="Text Box 45"/>
            <p:cNvSpPr txBox="1">
              <a:spLocks noChangeArrowheads="1"/>
            </p:cNvSpPr>
            <p:nvPr/>
          </p:nvSpPr>
          <p:spPr bwMode="auto">
            <a:xfrm>
              <a:off x="2112" y="2010"/>
              <a:ext cx="229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latin typeface="+mn-lt"/>
                </a:rPr>
                <a:t>d</a:t>
              </a:r>
              <a:endParaRPr lang="en-US" altLang="zh-CN" sz="2800" b="1">
                <a:latin typeface="+mn-lt"/>
              </a:endParaRPr>
            </a:p>
          </p:txBody>
        </p:sp>
        <p:graphicFrame>
          <p:nvGraphicFramePr>
            <p:cNvPr id="35870" name="Object 14"/>
            <p:cNvGraphicFramePr>
              <a:graphicFrameLocks noChangeAspect="1"/>
            </p:cNvGraphicFramePr>
            <p:nvPr/>
          </p:nvGraphicFramePr>
          <p:xfrm>
            <a:off x="885" y="2064"/>
            <a:ext cx="226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26" name="Equation" r:id="rId23" imgW="165100" imgH="228600" progId="Equation.DSMT4">
                    <p:embed/>
                  </p:oleObj>
                </mc:Choice>
                <mc:Fallback>
                  <p:oleObj name="Equation" r:id="rId23" imgW="165100" imgH="228600" progId="Equation.DSMT4">
                    <p:embed/>
                    <p:pic>
                      <p:nvPicPr>
                        <p:cNvPr id="0" name="图片 1158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064"/>
                          <a:ext cx="226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46" name="Line 47"/>
            <p:cNvSpPr>
              <a:spLocks noChangeShapeType="1"/>
            </p:cNvSpPr>
            <p:nvPr/>
          </p:nvSpPr>
          <p:spPr bwMode="auto">
            <a:xfrm>
              <a:off x="144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9847" name="Line 48"/>
            <p:cNvSpPr>
              <a:spLocks noChangeShapeType="1"/>
            </p:cNvSpPr>
            <p:nvPr/>
          </p:nvSpPr>
          <p:spPr bwMode="auto">
            <a:xfrm>
              <a:off x="144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35873" name="Object 15"/>
            <p:cNvGraphicFramePr>
              <a:graphicFrameLocks noChangeAspect="1"/>
            </p:cNvGraphicFramePr>
            <p:nvPr/>
          </p:nvGraphicFramePr>
          <p:xfrm>
            <a:off x="50" y="2089"/>
            <a:ext cx="16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27" name="Equation" r:id="rId25" imgW="101600" imgH="165100" progId="Equation.DSMT4">
                    <p:embed/>
                  </p:oleObj>
                </mc:Choice>
                <mc:Fallback>
                  <p:oleObj name="Equation" r:id="rId25" imgW="101600" imgH="165100" progId="Equation.DSMT4">
                    <p:embed/>
                    <p:pic>
                      <p:nvPicPr>
                        <p:cNvPr id="0" name="图片 1158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" y="2089"/>
                          <a:ext cx="16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5874" name="AutoShape 50"/>
            <p:cNvCxnSpPr>
              <a:cxnSpLocks noChangeShapeType="1"/>
            </p:cNvCxnSpPr>
            <p:nvPr/>
          </p:nvCxnSpPr>
          <p:spPr bwMode="auto">
            <a:xfrm>
              <a:off x="192" y="2112"/>
              <a:ext cx="0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0643" name="Text Box 51"/>
          <p:cNvSpPr txBox="1">
            <a:spLocks noChangeArrowheads="1"/>
          </p:cNvSpPr>
          <p:nvPr/>
        </p:nvSpPr>
        <p:spPr bwMode="auto">
          <a:xfrm>
            <a:off x="3648075" y="3214688"/>
            <a:ext cx="1981200" cy="523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</a:ln>
          <a:effectLst>
            <a:outerShdw dist="74053" dir="12657825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重解例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1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：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10644" name="Text Box 52"/>
          <p:cNvSpPr txBox="1">
            <a:spLocks noChangeArrowheads="1"/>
          </p:cNvSpPr>
          <p:nvPr/>
        </p:nvSpPr>
        <p:spPr bwMode="auto">
          <a:xfrm>
            <a:off x="3805238" y="3781425"/>
            <a:ext cx="1809750" cy="954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为两电容器串联：</a:t>
            </a:r>
            <a:endParaRPr lang="zh-CN" altLang="en-US" sz="2800" b="1" dirty="0">
              <a:solidFill>
                <a:srgbClr val="0000FF"/>
              </a:solidFill>
              <a:latin typeface="+mn-lt"/>
            </a:endParaRPr>
          </a:p>
        </p:txBody>
      </p:sp>
      <p:graphicFrame>
        <p:nvGraphicFramePr>
          <p:cNvPr id="110645" name="Object 8"/>
          <p:cNvGraphicFramePr>
            <a:graphicFrameLocks noChangeAspect="1"/>
          </p:cNvGraphicFramePr>
          <p:nvPr/>
        </p:nvGraphicFramePr>
        <p:xfrm>
          <a:off x="5643563" y="3929063"/>
          <a:ext cx="14668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8" name="Equation" r:id="rId27" imgW="660400" imgH="406400" progId="Equation.3">
                  <p:embed/>
                </p:oleObj>
              </mc:Choice>
              <mc:Fallback>
                <p:oleObj name="Equation" r:id="rId27" imgW="660400" imgH="406400" progId="Equation.3">
                  <p:embed/>
                  <p:pic>
                    <p:nvPicPr>
                      <p:cNvPr id="0" name="图片 1158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3929063"/>
                        <a:ext cx="146685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46" name="Object 9"/>
          <p:cNvGraphicFramePr>
            <a:graphicFrameLocks noChangeAspect="1"/>
          </p:cNvGraphicFramePr>
          <p:nvPr/>
        </p:nvGraphicFramePr>
        <p:xfrm>
          <a:off x="7323138" y="3943350"/>
          <a:ext cx="16922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9" name="Equation" r:id="rId29" imgW="761365" imgH="406400" progId="Equation.3">
                  <p:embed/>
                </p:oleObj>
              </mc:Choice>
              <mc:Fallback>
                <p:oleObj name="Equation" r:id="rId29" imgW="761365" imgH="406400" progId="Equation.3">
                  <p:embed/>
                  <p:pic>
                    <p:nvPicPr>
                      <p:cNvPr id="0" name="图片 1158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138" y="3943350"/>
                        <a:ext cx="16922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5"/>
          <p:cNvGrpSpPr/>
          <p:nvPr/>
        </p:nvGrpSpPr>
        <p:grpSpPr bwMode="auto">
          <a:xfrm>
            <a:off x="0" y="5257800"/>
            <a:ext cx="2749550" cy="1320800"/>
            <a:chOff x="228" y="2352"/>
            <a:chExt cx="1732" cy="832"/>
          </a:xfrm>
        </p:grpSpPr>
        <p:graphicFrame>
          <p:nvGraphicFramePr>
            <p:cNvPr id="35861" name="Object 13"/>
            <p:cNvGraphicFramePr>
              <a:graphicFrameLocks noChangeAspect="1"/>
            </p:cNvGraphicFramePr>
            <p:nvPr/>
          </p:nvGraphicFramePr>
          <p:xfrm>
            <a:off x="632" y="2352"/>
            <a:ext cx="1328" cy="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30" name="公式" r:id="rId31" imgW="2108200" imgH="1320800" progId="Equation.3">
                    <p:embed/>
                  </p:oleObj>
                </mc:Choice>
                <mc:Fallback>
                  <p:oleObj name="公式" r:id="rId31" imgW="2108200" imgH="1320800" progId="Equation.3">
                    <p:embed/>
                    <p:pic>
                      <p:nvPicPr>
                        <p:cNvPr id="0" name="图片 1158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" y="2352"/>
                          <a:ext cx="1328" cy="832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810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5862" name="Picture 57" descr="RY_145"/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" y="2472"/>
              <a:ext cx="405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10650" name="Object 10"/>
          <p:cNvGraphicFramePr>
            <a:graphicFrameLocks noChangeAspect="1"/>
          </p:cNvGraphicFramePr>
          <p:nvPr/>
        </p:nvGraphicFramePr>
        <p:xfrm>
          <a:off x="2971800" y="5410200"/>
          <a:ext cx="115093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1" name="Equation" r:id="rId34" imgW="952500" imgH="723900" progId="Equation.3">
                  <p:embed/>
                </p:oleObj>
              </mc:Choice>
              <mc:Fallback>
                <p:oleObj name="Equation" r:id="rId34" imgW="952500" imgH="723900" progId="Equation.3">
                  <p:embed/>
                  <p:pic>
                    <p:nvPicPr>
                      <p:cNvPr id="0" name="图片 1158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410200"/>
                        <a:ext cx="1150938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51" name="Object 11"/>
          <p:cNvGraphicFramePr>
            <a:graphicFrameLocks noChangeAspect="1"/>
          </p:cNvGraphicFramePr>
          <p:nvPr/>
        </p:nvGraphicFramePr>
        <p:xfrm>
          <a:off x="4114800" y="5334000"/>
          <a:ext cx="262255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2" name="Equation" r:id="rId36" imgW="1180465" imgH="482600" progId="Equation.3">
                  <p:embed/>
                </p:oleObj>
              </mc:Choice>
              <mc:Fallback>
                <p:oleObj name="Equation" r:id="rId36" imgW="1180465" imgH="482600" progId="Equation.3">
                  <p:embed/>
                  <p:pic>
                    <p:nvPicPr>
                      <p:cNvPr id="0" name="图片 1158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334000"/>
                        <a:ext cx="262255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52" name="Object 12"/>
          <p:cNvGraphicFramePr>
            <a:graphicFrameLocks noChangeAspect="1"/>
          </p:cNvGraphicFramePr>
          <p:nvPr/>
        </p:nvGraphicFramePr>
        <p:xfrm>
          <a:off x="6781800" y="4953000"/>
          <a:ext cx="1889125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3" name="Equation" r:id="rId38" imgW="850900" imgH="647700" progId="Equation.3">
                  <p:embed/>
                </p:oleObj>
              </mc:Choice>
              <mc:Fallback>
                <p:oleObj name="Equation" r:id="rId38" imgW="850900" imgH="647700" progId="Equation.3">
                  <p:embed/>
                  <p:pic>
                    <p:nvPicPr>
                      <p:cNvPr id="0" name="图片 1158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953000"/>
                        <a:ext cx="1889125" cy="144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0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0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11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0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0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0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0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0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0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22" grpId="0" autoUpdateAnimBg="0"/>
      <p:bldP spid="110623" grpId="0" autoUpdateAnimBg="0"/>
      <p:bldP spid="110643" grpId="0" bldLvl="0" animBg="1" autoUpdateAnimBg="0"/>
      <p:bldP spid="11064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515E6CF9-E70A-4C0A-84DF-3FE05A003B68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0" y="123825"/>
            <a:ext cx="9144000" cy="1800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2.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一平行板电容器，两极板间距为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d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、面积为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S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，在其间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      平行地插入一厚度为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t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，相对介电常数为</a:t>
            </a:r>
            <a:r>
              <a:rPr lang="zh-CN" altLang="en-US" sz="2800" b="1" i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r</a:t>
            </a:r>
            <a:r>
              <a:rPr lang="zh-CN" altLang="en-US" sz="2800" b="1" baseline="-25000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，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面积为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S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/2</a:t>
            </a:r>
            <a:endParaRPr lang="en-US" altLang="zh-CN" sz="2800" b="1" dirty="0">
              <a:solidFill>
                <a:srgbClr val="080808"/>
              </a:solidFill>
              <a:latin typeface="+mn-lt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lang="en-US" altLang="zh-CN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     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均匀介质板。设极板带电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Q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，忽略边缘效应。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  <a:p>
            <a:pPr eaLnBrk="1" hangingPunct="1">
              <a:defRPr/>
            </a:pPr>
            <a:r>
              <a:rPr lang="zh-CN" altLang="en-US" sz="2800" b="1" baseline="-25000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       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求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(1)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 电容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C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(2)</a:t>
            </a:r>
            <a:r>
              <a:rPr lang="zh-CN" altLang="zh-CN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两极板间的电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势</a:t>
            </a:r>
            <a:r>
              <a:rPr lang="zh-CN" altLang="zh-CN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差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U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。</a:t>
            </a:r>
            <a:r>
              <a:rPr lang="en-US" altLang="zh-CN" sz="2800" b="1" dirty="0">
                <a:solidFill>
                  <a:srgbClr val="FF3300"/>
                </a:solidFill>
                <a:latin typeface="+mn-lt"/>
                <a:sym typeface="Symbol" panose="05050102010706020507" pitchFamily="18" charset="2"/>
              </a:rPr>
              <a:t>(6-T23)</a:t>
            </a:r>
            <a:endParaRPr lang="zh-CN" altLang="en-US" sz="2800" b="1" dirty="0">
              <a:solidFill>
                <a:srgbClr val="FF3300"/>
              </a:solidFill>
              <a:latin typeface="+mn-lt"/>
              <a:sym typeface="Symbol" panose="05050102010706020507" pitchFamily="18" charset="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60325" y="2286000"/>
            <a:ext cx="3656013" cy="1295400"/>
            <a:chOff x="38" y="1344"/>
            <a:chExt cx="2303" cy="816"/>
          </a:xfrm>
        </p:grpSpPr>
        <p:sp>
          <p:nvSpPr>
            <p:cNvPr id="120855" name="Rectangle 4"/>
            <p:cNvSpPr>
              <a:spLocks noChangeArrowheads="1"/>
            </p:cNvSpPr>
            <p:nvPr/>
          </p:nvSpPr>
          <p:spPr bwMode="auto">
            <a:xfrm>
              <a:off x="240" y="1344"/>
              <a:ext cx="1728" cy="96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20856" name="Rectangle 5"/>
            <p:cNvSpPr>
              <a:spLocks noChangeArrowheads="1"/>
            </p:cNvSpPr>
            <p:nvPr/>
          </p:nvSpPr>
          <p:spPr bwMode="auto">
            <a:xfrm>
              <a:off x="240" y="2064"/>
              <a:ext cx="1728" cy="96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20857" name="Rectangle 6"/>
            <p:cNvSpPr>
              <a:spLocks noChangeArrowheads="1"/>
            </p:cNvSpPr>
            <p:nvPr/>
          </p:nvSpPr>
          <p:spPr bwMode="auto">
            <a:xfrm>
              <a:off x="240" y="1680"/>
              <a:ext cx="864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20858" name="Line 7"/>
            <p:cNvSpPr>
              <a:spLocks noChangeShapeType="1"/>
            </p:cNvSpPr>
            <p:nvPr/>
          </p:nvSpPr>
          <p:spPr bwMode="auto">
            <a:xfrm>
              <a:off x="1968" y="144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20859" name="Line 8"/>
            <p:cNvSpPr>
              <a:spLocks noChangeShapeType="1"/>
            </p:cNvSpPr>
            <p:nvPr/>
          </p:nvSpPr>
          <p:spPr bwMode="auto">
            <a:xfrm>
              <a:off x="1968" y="206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cxnSp>
          <p:nvCxnSpPr>
            <p:cNvPr id="76825" name="AutoShape 9"/>
            <p:cNvCxnSpPr>
              <a:cxnSpLocks noChangeShapeType="1"/>
            </p:cNvCxnSpPr>
            <p:nvPr/>
          </p:nvCxnSpPr>
          <p:spPr bwMode="auto">
            <a:xfrm>
              <a:off x="2112" y="1440"/>
              <a:ext cx="0" cy="6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861" name="Text Box 10"/>
            <p:cNvSpPr txBox="1">
              <a:spLocks noChangeArrowheads="1"/>
            </p:cNvSpPr>
            <p:nvPr/>
          </p:nvSpPr>
          <p:spPr bwMode="auto">
            <a:xfrm>
              <a:off x="2112" y="1578"/>
              <a:ext cx="229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i="1">
                  <a:latin typeface="+mn-lt"/>
                </a:rPr>
                <a:t>d</a:t>
              </a:r>
              <a:endParaRPr lang="en-US" altLang="zh-CN" sz="2800" b="1">
                <a:latin typeface="+mn-lt"/>
              </a:endParaRPr>
            </a:p>
          </p:txBody>
        </p:sp>
        <p:graphicFrame>
          <p:nvGraphicFramePr>
            <p:cNvPr id="76827" name="Object 9"/>
            <p:cNvGraphicFramePr>
              <a:graphicFrameLocks noChangeAspect="1"/>
            </p:cNvGraphicFramePr>
            <p:nvPr/>
          </p:nvGraphicFramePr>
          <p:xfrm>
            <a:off x="445" y="1638"/>
            <a:ext cx="227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63" name="Equation" r:id="rId1" imgW="165100" imgH="228600" progId="Equation.DSMT4">
                    <p:embed/>
                  </p:oleObj>
                </mc:Choice>
                <mc:Fallback>
                  <p:oleObj name="Equation" r:id="rId1" imgW="16510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" y="1638"/>
                          <a:ext cx="227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62" name="Line 12"/>
            <p:cNvSpPr>
              <a:spLocks noChangeShapeType="1"/>
            </p:cNvSpPr>
            <p:nvPr/>
          </p:nvSpPr>
          <p:spPr bwMode="auto">
            <a:xfrm>
              <a:off x="144" y="168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20863" name="Line 13"/>
            <p:cNvSpPr>
              <a:spLocks noChangeShapeType="1"/>
            </p:cNvSpPr>
            <p:nvPr/>
          </p:nvSpPr>
          <p:spPr bwMode="auto">
            <a:xfrm>
              <a:off x="144" y="192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76830" name="Object 10"/>
            <p:cNvGraphicFramePr>
              <a:graphicFrameLocks noChangeAspect="1"/>
            </p:cNvGraphicFramePr>
            <p:nvPr/>
          </p:nvGraphicFramePr>
          <p:xfrm>
            <a:off x="38" y="1680"/>
            <a:ext cx="14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64" name="Equation" r:id="rId3" imgW="101600" imgH="165100" progId="Equation.DSMT4">
                    <p:embed/>
                  </p:oleObj>
                </mc:Choice>
                <mc:Fallback>
                  <p:oleObj name="Equation" r:id="rId3" imgW="101600" imgH="1651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" y="1680"/>
                          <a:ext cx="144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6831" name="AutoShape 15"/>
            <p:cNvCxnSpPr>
              <a:cxnSpLocks noChangeShapeType="1"/>
            </p:cNvCxnSpPr>
            <p:nvPr/>
          </p:nvCxnSpPr>
          <p:spPr bwMode="auto">
            <a:xfrm>
              <a:off x="192" y="1680"/>
              <a:ext cx="0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76832" name="Object 11"/>
            <p:cNvGraphicFramePr>
              <a:graphicFrameLocks noChangeAspect="1"/>
            </p:cNvGraphicFramePr>
            <p:nvPr/>
          </p:nvGraphicFramePr>
          <p:xfrm>
            <a:off x="576" y="1488"/>
            <a:ext cx="277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65" name="公式" r:id="rId5" imgW="508000" imgH="419100" progId="Equation.3">
                    <p:embed/>
                  </p:oleObj>
                </mc:Choice>
                <mc:Fallback>
                  <p:oleObj name="公式" r:id="rId5" imgW="508000" imgH="4191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488"/>
                          <a:ext cx="277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3795713" y="2047875"/>
            <a:ext cx="2971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解：</a:t>
            </a:r>
            <a:r>
              <a:rPr lang="zh-CN" altLang="zh-CN" sz="2800" b="1" dirty="0">
                <a:latin typeface="+mn-lt"/>
              </a:rPr>
              <a:t>（1）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83986" name="Text Box 18"/>
          <p:cNvSpPr txBox="1">
            <a:spLocks noChangeArrowheads="1"/>
          </p:cNvSpPr>
          <p:nvPr/>
        </p:nvSpPr>
        <p:spPr bwMode="auto">
          <a:xfrm>
            <a:off x="5394325" y="2016125"/>
            <a:ext cx="37496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等效两电容的并联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4556125" y="2667000"/>
            <a:ext cx="29876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左半部：</a:t>
            </a:r>
            <a:endParaRPr lang="zh-CN" altLang="en-US" sz="2800" b="1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83988" name="Object 2"/>
          <p:cNvGraphicFramePr>
            <a:graphicFrameLocks noChangeAspect="1"/>
          </p:cNvGraphicFramePr>
          <p:nvPr/>
        </p:nvGraphicFramePr>
        <p:xfrm>
          <a:off x="6057900" y="3786188"/>
          <a:ext cx="17145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6" name="公式" r:id="rId7" imgW="1714500" imgH="812800" progId="Equation.3">
                  <p:embed/>
                </p:oleObj>
              </mc:Choice>
              <mc:Fallback>
                <p:oleObj name="公式" r:id="rId7" imgW="1714500" imgH="812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3786188"/>
                        <a:ext cx="17145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9" name="Object 3"/>
          <p:cNvGraphicFramePr>
            <a:graphicFrameLocks noChangeAspect="1"/>
          </p:cNvGraphicFramePr>
          <p:nvPr/>
        </p:nvGraphicFramePr>
        <p:xfrm>
          <a:off x="5981700" y="2546350"/>
          <a:ext cx="22987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7" name="公式" r:id="rId9" imgW="2298700" imgH="1320800" progId="Equation.3">
                  <p:embed/>
                </p:oleObj>
              </mc:Choice>
              <mc:Fallback>
                <p:oleObj name="公式" r:id="rId9" imgW="2298700" imgH="1320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2546350"/>
                        <a:ext cx="22987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0" name="Text Box 22"/>
          <p:cNvSpPr txBox="1">
            <a:spLocks noChangeArrowheads="1"/>
          </p:cNvSpPr>
          <p:nvPr/>
        </p:nvSpPr>
        <p:spPr bwMode="auto">
          <a:xfrm>
            <a:off x="4572000" y="3900488"/>
            <a:ext cx="3505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右半部：</a:t>
            </a:r>
            <a:endParaRPr lang="zh-CN" altLang="en-US" sz="2800" b="1">
              <a:solidFill>
                <a:srgbClr val="080808"/>
              </a:solidFill>
              <a:latin typeface="+mn-lt"/>
            </a:endParaRPr>
          </a:p>
        </p:txBody>
      </p:sp>
      <p:sp>
        <p:nvSpPr>
          <p:cNvPr id="83991" name="Text Box 23"/>
          <p:cNvSpPr txBox="1">
            <a:spLocks noChangeArrowheads="1"/>
          </p:cNvSpPr>
          <p:nvPr/>
        </p:nvSpPr>
        <p:spPr bwMode="auto">
          <a:xfrm>
            <a:off x="581025" y="5038725"/>
            <a:ext cx="46767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电容并联相加：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83992" name="Object 4"/>
          <p:cNvGraphicFramePr>
            <a:graphicFrameLocks noChangeAspect="1"/>
          </p:cNvGraphicFramePr>
          <p:nvPr/>
        </p:nvGraphicFramePr>
        <p:xfrm>
          <a:off x="3365500" y="5056188"/>
          <a:ext cx="18034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8" name="公式" r:id="rId11" imgW="1803400" imgH="431800" progId="Equation.3">
                  <p:embed/>
                </p:oleObj>
              </mc:Choice>
              <mc:Fallback>
                <p:oleObj name="公式" r:id="rId11" imgW="18034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5056188"/>
                        <a:ext cx="18034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3" name="Object 5"/>
          <p:cNvGraphicFramePr>
            <a:graphicFrameLocks noChangeAspect="1"/>
          </p:cNvGraphicFramePr>
          <p:nvPr/>
        </p:nvGraphicFramePr>
        <p:xfrm>
          <a:off x="5257800" y="4806950"/>
          <a:ext cx="3124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9" name="公式" r:id="rId13" imgW="3124200" imgH="889000" progId="Equation.3">
                  <p:embed/>
                </p:oleObj>
              </mc:Choice>
              <mc:Fallback>
                <p:oleObj name="公式" r:id="rId13" imgW="3124200" imgH="889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806950"/>
                        <a:ext cx="3124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4" name="Text Box 26"/>
          <p:cNvSpPr txBox="1">
            <a:spLocks noChangeArrowheads="1"/>
          </p:cNvSpPr>
          <p:nvPr/>
        </p:nvSpPr>
        <p:spPr bwMode="auto">
          <a:xfrm>
            <a:off x="517525" y="5972175"/>
            <a:ext cx="30638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（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2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）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83995" name="Object 6"/>
          <p:cNvGraphicFramePr>
            <a:graphicFrameLocks noChangeAspect="1"/>
          </p:cNvGraphicFramePr>
          <p:nvPr/>
        </p:nvGraphicFramePr>
        <p:xfrm>
          <a:off x="1695450" y="5824538"/>
          <a:ext cx="11684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0" name="公式" r:id="rId15" imgW="1167765" imgH="812165" progId="Equation.3">
                  <p:embed/>
                </p:oleObj>
              </mc:Choice>
              <mc:Fallback>
                <p:oleObj name="公式" r:id="rId15" imgW="1167765" imgH="81216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5824538"/>
                        <a:ext cx="11684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6" name="Object 7"/>
          <p:cNvGraphicFramePr>
            <a:graphicFrameLocks noChangeAspect="1"/>
          </p:cNvGraphicFramePr>
          <p:nvPr/>
        </p:nvGraphicFramePr>
        <p:xfrm>
          <a:off x="2984500" y="5829300"/>
          <a:ext cx="3124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1" name="公式" r:id="rId17" imgW="3124200" imgH="901700" progId="Equation.3">
                  <p:embed/>
                </p:oleObj>
              </mc:Choice>
              <mc:Fallback>
                <p:oleObj name="公式" r:id="rId17" imgW="3124200" imgH="901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5829300"/>
                        <a:ext cx="3124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9"/>
          <p:cNvGrpSpPr/>
          <p:nvPr/>
        </p:nvGrpSpPr>
        <p:grpSpPr bwMode="auto">
          <a:xfrm>
            <a:off x="361950" y="3670300"/>
            <a:ext cx="2749550" cy="1320800"/>
            <a:chOff x="228" y="2352"/>
            <a:chExt cx="1732" cy="832"/>
          </a:xfrm>
        </p:grpSpPr>
        <p:graphicFrame>
          <p:nvGraphicFramePr>
            <p:cNvPr id="76818" name="Object 8"/>
            <p:cNvGraphicFramePr>
              <a:graphicFrameLocks noChangeAspect="1"/>
            </p:cNvGraphicFramePr>
            <p:nvPr/>
          </p:nvGraphicFramePr>
          <p:xfrm>
            <a:off x="632" y="2352"/>
            <a:ext cx="1328" cy="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72" name="公式" r:id="rId19" imgW="2108200" imgH="1320800" progId="Equation.3">
                    <p:embed/>
                  </p:oleObj>
                </mc:Choice>
                <mc:Fallback>
                  <p:oleObj name="公式" r:id="rId19" imgW="2108200" imgH="1320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" y="2352"/>
                          <a:ext cx="1328" cy="832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810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6819" name="Picture 31" descr="RY_145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" y="2472"/>
              <a:ext cx="405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75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3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3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3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8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75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75"/>
                                        <p:tgtEl>
                                          <p:spTgt spid="8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8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500"/>
                                        <p:tgtEl>
                                          <p:spTgt spid="8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3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3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autoUpdateAnimBg="0"/>
      <p:bldP spid="83985" grpId="0" autoUpdateAnimBg="0"/>
      <p:bldP spid="83986" grpId="0" autoUpdateAnimBg="0"/>
      <p:bldP spid="83987" grpId="0" autoUpdateAnimBg="0"/>
      <p:bldP spid="83990" grpId="0" autoUpdateAnimBg="0"/>
      <p:bldP spid="83991" grpId="0" autoUpdateAnimBg="0"/>
      <p:bldP spid="8399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424620A0-B714-4E73-9D77-B7DF9003B3CC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3609975" y="989013"/>
            <a:ext cx="5456238" cy="4505325"/>
            <a:chOff x="2812202" y="878157"/>
            <a:chExt cx="5456534" cy="4504838"/>
          </a:xfrm>
        </p:grpSpPr>
        <p:pic>
          <p:nvPicPr>
            <p:cNvPr id="44039" name="Picture 2" descr="C:\Documents and Settings\Administrator\桌面\Z-machine480.jp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812202" y="878157"/>
              <a:ext cx="5456534" cy="36095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8923" name="Rectangle 3"/>
            <p:cNvSpPr>
              <a:spLocks noChangeArrowheads="1"/>
            </p:cNvSpPr>
            <p:nvPr/>
          </p:nvSpPr>
          <p:spPr bwMode="auto">
            <a:xfrm>
              <a:off x="3782038" y="4551816"/>
              <a:ext cx="4407215" cy="831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400">
                  <a:solidFill>
                    <a:schemeClr val="tx1"/>
                  </a:solidFill>
                  <a:latin typeface="Arial" panose="020B0604020202020204" pitchFamily="34" charset="0"/>
                </a:rPr>
                <a:t>桑迪亚国家实验室的</a:t>
              </a:r>
              <a:r>
                <a:rPr kumimoji="0" lang="en-AU" altLang="zh-CN" sz="2400" b="0">
                  <a:solidFill>
                    <a:schemeClr val="tx1"/>
                  </a:solidFill>
                  <a:latin typeface="Arial" panose="020B0604020202020204" pitchFamily="34" charset="0"/>
                </a:rPr>
                <a:t>Z machine</a:t>
              </a:r>
              <a:endParaRPr kumimoji="0" lang="en-US" altLang="zh-CN" sz="2400" b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400">
                  <a:solidFill>
                    <a:schemeClr val="tx1"/>
                  </a:solidFill>
                  <a:latin typeface="Arial" panose="020B0604020202020204" pitchFamily="34" charset="0"/>
                </a:rPr>
                <a:t>释放电磁脉冲的瞬间</a:t>
              </a:r>
              <a:endParaRPr kumimoji="0" lang="zh-CN" altLang="en-US" sz="2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149225" y="76200"/>
            <a:ext cx="3786188" cy="3413125"/>
            <a:chOff x="149086" y="168965"/>
            <a:chExt cx="3787132" cy="3411179"/>
          </a:xfrm>
        </p:grpSpPr>
        <p:pic>
          <p:nvPicPr>
            <p:cNvPr id="10957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086" y="168965"/>
              <a:ext cx="3787132" cy="29272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8921" name="Rectangle 5"/>
            <p:cNvSpPr>
              <a:spLocks noChangeArrowheads="1"/>
            </p:cNvSpPr>
            <p:nvPr/>
          </p:nvSpPr>
          <p:spPr bwMode="auto">
            <a:xfrm>
              <a:off x="1511269" y="3118563"/>
              <a:ext cx="1113082" cy="461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400">
                  <a:solidFill>
                    <a:schemeClr val="tx1"/>
                  </a:solidFill>
                  <a:latin typeface="Arial" panose="020B0604020202020204" pitchFamily="34" charset="0"/>
                </a:rPr>
                <a:t>闪光灯</a:t>
              </a:r>
              <a:endParaRPr kumimoji="0" lang="zh-CN" altLang="en-US" sz="2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0" y="3575050"/>
            <a:ext cx="5072063" cy="3190875"/>
            <a:chOff x="164574" y="3666635"/>
            <a:chExt cx="5071978" cy="3192274"/>
          </a:xfrm>
        </p:grpSpPr>
        <p:pic>
          <p:nvPicPr>
            <p:cNvPr id="44041" name="Picture 9" descr="C:\Documents and Settings\Administrator\桌面\zaccel-rennovate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0492" y="3666635"/>
              <a:ext cx="4182993" cy="27872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8919" name="Rectangle 9"/>
            <p:cNvSpPr>
              <a:spLocks noChangeArrowheads="1"/>
            </p:cNvSpPr>
            <p:nvPr/>
          </p:nvSpPr>
          <p:spPr bwMode="auto">
            <a:xfrm>
              <a:off x="164574" y="6458785"/>
              <a:ext cx="5071978" cy="40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solidFill>
                    <a:schemeClr val="tx1"/>
                  </a:solidFill>
                  <a:latin typeface="Arial" panose="020B0604020202020204" pitchFamily="34" charset="0"/>
                </a:rPr>
                <a:t>Water section of the refurbished Z Machine</a:t>
              </a:r>
              <a:endParaRPr kumimoji="0" lang="en-US" altLang="zh-CN" sz="2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7C2F77BB-3560-4177-BB6F-D9A8FA935F42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92075" y="28575"/>
            <a:ext cx="5559425" cy="523875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五、电容器的静电能和电场的能量</a:t>
            </a:r>
            <a:endParaRPr lang="zh-CN" altLang="en-US" sz="2800" b="1" dirty="0">
              <a:solidFill>
                <a:srgbClr val="0000FF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90116" name="Line 4"/>
          <p:cNvSpPr>
            <a:spLocks noChangeShapeType="1"/>
          </p:cNvSpPr>
          <p:nvPr/>
        </p:nvSpPr>
        <p:spPr bwMode="auto">
          <a:xfrm flipV="1">
            <a:off x="1704975" y="1258888"/>
            <a:ext cx="301625" cy="519112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1673225" y="900113"/>
            <a:ext cx="42386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i="1">
                <a:solidFill>
                  <a:srgbClr val="006600"/>
                </a:solidFill>
                <a:latin typeface="+mn-lt"/>
              </a:rPr>
              <a:t>K</a:t>
            </a:r>
            <a:endParaRPr lang="en-US" altLang="zh-CN" sz="2800" b="1">
              <a:latin typeface="+mn-lt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0" y="900113"/>
            <a:ext cx="2971800" cy="2382837"/>
            <a:chOff x="1920" y="1763"/>
            <a:chExt cx="1872" cy="1501"/>
          </a:xfrm>
        </p:grpSpPr>
        <p:sp>
          <p:nvSpPr>
            <p:cNvPr id="126087" name="Text Box 7"/>
            <p:cNvSpPr txBox="1">
              <a:spLocks noChangeArrowheads="1"/>
            </p:cNvSpPr>
            <p:nvPr/>
          </p:nvSpPr>
          <p:spPr bwMode="auto">
            <a:xfrm>
              <a:off x="2732" y="1764"/>
              <a:ext cx="205" cy="4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4400" b="1" dirty="0">
                  <a:solidFill>
                    <a:srgbClr val="006600"/>
                  </a:solidFill>
                  <a:latin typeface="+mn-lt"/>
                </a:rPr>
                <a:t>.</a:t>
              </a:r>
              <a:endParaRPr lang="en-US" altLang="zh-CN" sz="4400" b="1" dirty="0">
                <a:latin typeface="+mn-lt"/>
              </a:endParaRPr>
            </a:p>
          </p:txBody>
        </p:sp>
        <p:sp>
          <p:nvSpPr>
            <p:cNvPr id="126088" name="Text Box 8"/>
            <p:cNvSpPr txBox="1">
              <a:spLocks noChangeArrowheads="1"/>
            </p:cNvSpPr>
            <p:nvPr/>
          </p:nvSpPr>
          <p:spPr bwMode="auto">
            <a:xfrm>
              <a:off x="3120" y="1763"/>
              <a:ext cx="205" cy="4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4400" b="1" dirty="0">
                  <a:solidFill>
                    <a:srgbClr val="006600"/>
                  </a:solidFill>
                  <a:latin typeface="+mn-lt"/>
                </a:rPr>
                <a:t>.</a:t>
              </a:r>
              <a:endParaRPr lang="en-US" altLang="zh-CN" sz="4400" b="1" dirty="0">
                <a:latin typeface="+mn-lt"/>
              </a:endParaRPr>
            </a:p>
          </p:txBody>
        </p:sp>
        <p:sp>
          <p:nvSpPr>
            <p:cNvPr id="126089" name="Line 9"/>
            <p:cNvSpPr>
              <a:spLocks noChangeShapeType="1"/>
            </p:cNvSpPr>
            <p:nvPr/>
          </p:nvSpPr>
          <p:spPr bwMode="auto">
            <a:xfrm>
              <a:off x="2256" y="2112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26090" name="Line 10"/>
            <p:cNvSpPr>
              <a:spLocks noChangeShapeType="1"/>
            </p:cNvSpPr>
            <p:nvPr/>
          </p:nvSpPr>
          <p:spPr bwMode="auto">
            <a:xfrm>
              <a:off x="2256" y="273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26091" name="Line 11"/>
            <p:cNvSpPr>
              <a:spLocks noChangeShapeType="1"/>
            </p:cNvSpPr>
            <p:nvPr/>
          </p:nvSpPr>
          <p:spPr bwMode="auto">
            <a:xfrm>
              <a:off x="2976" y="273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26092" name="Line 12"/>
            <p:cNvSpPr>
              <a:spLocks noChangeShapeType="1"/>
            </p:cNvSpPr>
            <p:nvPr/>
          </p:nvSpPr>
          <p:spPr bwMode="auto">
            <a:xfrm>
              <a:off x="3696" y="273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26093" name="Line 13"/>
            <p:cNvSpPr>
              <a:spLocks noChangeShapeType="1"/>
            </p:cNvSpPr>
            <p:nvPr/>
          </p:nvSpPr>
          <p:spPr bwMode="auto">
            <a:xfrm>
              <a:off x="3696" y="211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26094" name="Line 14"/>
            <p:cNvSpPr>
              <a:spLocks noChangeShapeType="1"/>
            </p:cNvSpPr>
            <p:nvPr/>
          </p:nvSpPr>
          <p:spPr bwMode="auto">
            <a:xfrm>
              <a:off x="2976" y="230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26095" name="Line 15"/>
            <p:cNvSpPr>
              <a:spLocks noChangeShapeType="1"/>
            </p:cNvSpPr>
            <p:nvPr/>
          </p:nvSpPr>
          <p:spPr bwMode="auto">
            <a:xfrm>
              <a:off x="2112" y="2640"/>
              <a:ext cx="336" cy="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26096" name="Line 16"/>
            <p:cNvSpPr>
              <a:spLocks noChangeShapeType="1"/>
            </p:cNvSpPr>
            <p:nvPr/>
          </p:nvSpPr>
          <p:spPr bwMode="auto">
            <a:xfrm>
              <a:off x="2208" y="2736"/>
              <a:ext cx="144" cy="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26097" name="Line 17"/>
            <p:cNvSpPr>
              <a:spLocks noChangeShapeType="1"/>
            </p:cNvSpPr>
            <p:nvPr/>
          </p:nvSpPr>
          <p:spPr bwMode="auto">
            <a:xfrm>
              <a:off x="2832" y="264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26098" name="Line 18"/>
            <p:cNvSpPr>
              <a:spLocks noChangeShapeType="1"/>
            </p:cNvSpPr>
            <p:nvPr/>
          </p:nvSpPr>
          <p:spPr bwMode="auto">
            <a:xfrm>
              <a:off x="2832" y="273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26099" name="Line 19"/>
            <p:cNvSpPr>
              <a:spLocks noChangeShapeType="1"/>
            </p:cNvSpPr>
            <p:nvPr/>
          </p:nvSpPr>
          <p:spPr bwMode="auto">
            <a:xfrm>
              <a:off x="2256" y="3264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26100" name="AutoShape 20"/>
            <p:cNvSpPr>
              <a:spLocks noChangeArrowheads="1"/>
            </p:cNvSpPr>
            <p:nvPr/>
          </p:nvSpPr>
          <p:spPr bwMode="auto">
            <a:xfrm>
              <a:off x="3600" y="2544"/>
              <a:ext cx="192" cy="192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41015" name="Text Box 21"/>
            <p:cNvSpPr txBox="1">
              <a:spLocks noChangeArrowheads="1"/>
            </p:cNvSpPr>
            <p:nvPr/>
          </p:nvSpPr>
          <p:spPr bwMode="auto">
            <a:xfrm>
              <a:off x="2880" y="2016"/>
              <a:ext cx="19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4000">
                  <a:solidFill>
                    <a:schemeClr val="bg2"/>
                  </a:solidFill>
                </a:rPr>
                <a:t>.</a:t>
              </a:r>
              <a:endParaRPr kumimoji="0" lang="en-US" altLang="zh-CN" sz="4000">
                <a:solidFill>
                  <a:schemeClr val="bg2"/>
                </a:solidFill>
              </a:endParaRPr>
            </a:p>
          </p:txBody>
        </p:sp>
        <p:sp>
          <p:nvSpPr>
            <p:cNvPr id="126102" name="Line 22"/>
            <p:cNvSpPr>
              <a:spLocks noChangeShapeType="1"/>
            </p:cNvSpPr>
            <p:nvPr/>
          </p:nvSpPr>
          <p:spPr bwMode="auto">
            <a:xfrm>
              <a:off x="2256" y="2112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26103" name="Line 23"/>
            <p:cNvSpPr>
              <a:spLocks noChangeShapeType="1"/>
            </p:cNvSpPr>
            <p:nvPr/>
          </p:nvSpPr>
          <p:spPr bwMode="auto">
            <a:xfrm>
              <a:off x="3216" y="211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26104" name="Text Box 24"/>
            <p:cNvSpPr txBox="1">
              <a:spLocks noChangeArrowheads="1"/>
            </p:cNvSpPr>
            <p:nvPr/>
          </p:nvSpPr>
          <p:spPr bwMode="auto">
            <a:xfrm>
              <a:off x="2544" y="249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i="1">
                  <a:latin typeface="+mn-lt"/>
                </a:rPr>
                <a:t>C</a:t>
              </a:r>
              <a:endParaRPr lang="en-US" altLang="zh-CN" sz="2800" b="1">
                <a:latin typeface="+mn-lt"/>
              </a:endParaRPr>
            </a:p>
          </p:txBody>
        </p:sp>
        <p:sp>
          <p:nvSpPr>
            <p:cNvPr id="126105" name="Text Box 25"/>
            <p:cNvSpPr txBox="1">
              <a:spLocks noChangeArrowheads="1"/>
            </p:cNvSpPr>
            <p:nvPr/>
          </p:nvSpPr>
          <p:spPr bwMode="auto">
            <a:xfrm>
              <a:off x="1920" y="2505"/>
              <a:ext cx="215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i="1">
                  <a:solidFill>
                    <a:srgbClr val="FF5050"/>
                  </a:solidFill>
                  <a:latin typeface="+mn-lt"/>
                  <a:sym typeface="Symbol" panose="05050102010706020507" pitchFamily="18" charset="2"/>
                </a:rPr>
                <a:t></a:t>
              </a:r>
              <a:endParaRPr lang="en-US" altLang="zh-CN" sz="2800" b="1">
                <a:latin typeface="+mn-lt"/>
              </a:endParaRPr>
            </a:p>
          </p:txBody>
        </p:sp>
        <p:sp>
          <p:nvSpPr>
            <p:cNvPr id="126106" name="Text Box 26"/>
            <p:cNvSpPr txBox="1">
              <a:spLocks noChangeArrowheads="1"/>
            </p:cNvSpPr>
            <p:nvPr/>
          </p:nvSpPr>
          <p:spPr bwMode="auto">
            <a:xfrm>
              <a:off x="3360" y="2496"/>
              <a:ext cx="267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i="1">
                  <a:solidFill>
                    <a:srgbClr val="CC0066"/>
                  </a:solidFill>
                  <a:latin typeface="+mn-lt"/>
                </a:rPr>
                <a:t>R</a:t>
              </a:r>
              <a:endParaRPr lang="en-US" altLang="zh-CN" sz="2800" b="1">
                <a:latin typeface="+mn-lt"/>
              </a:endParaRPr>
            </a:p>
          </p:txBody>
        </p:sp>
        <p:graphicFrame>
          <p:nvGraphicFramePr>
            <p:cNvPr id="41021" name="Object 6"/>
            <p:cNvGraphicFramePr>
              <a:graphicFrameLocks noChangeAspect="1"/>
            </p:cNvGraphicFramePr>
            <p:nvPr/>
          </p:nvGraphicFramePr>
          <p:xfrm>
            <a:off x="2736" y="2153"/>
            <a:ext cx="12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7" name="公式" r:id="rId1" imgW="203200" imgH="241300" progId="Equation.3">
                    <p:embed/>
                  </p:oleObj>
                </mc:Choice>
                <mc:Fallback>
                  <p:oleObj name="公式" r:id="rId1" imgW="203200" imgH="241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153"/>
                          <a:ext cx="127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2" name="Object 7"/>
            <p:cNvGraphicFramePr>
              <a:graphicFrameLocks noChangeAspect="1"/>
            </p:cNvGraphicFramePr>
            <p:nvPr/>
          </p:nvGraphicFramePr>
          <p:xfrm>
            <a:off x="3176" y="2127"/>
            <a:ext cx="136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8" name="公式" r:id="rId3" imgW="215900" imgH="279400" progId="Equation.3">
                    <p:embed/>
                  </p:oleObj>
                </mc:Choice>
                <mc:Fallback>
                  <p:oleObj name="公式" r:id="rId3" imgW="215900" imgH="2794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6" y="2127"/>
                          <a:ext cx="136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0141" name="Line 29"/>
          <p:cNvSpPr>
            <a:spLocks noChangeShapeType="1"/>
          </p:cNvSpPr>
          <p:nvPr/>
        </p:nvSpPr>
        <p:spPr bwMode="auto">
          <a:xfrm rot="20785441" flipV="1">
            <a:off x="1600200" y="1292225"/>
            <a:ext cx="228600" cy="5334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90142" name="Line 30"/>
          <p:cNvSpPr>
            <a:spLocks noChangeShapeType="1"/>
          </p:cNvSpPr>
          <p:nvPr/>
        </p:nvSpPr>
        <p:spPr bwMode="auto">
          <a:xfrm rot="19581347" flipV="1">
            <a:off x="1533525" y="1236663"/>
            <a:ext cx="228600" cy="5334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90143" name="Line 31"/>
          <p:cNvSpPr>
            <a:spLocks noChangeShapeType="1"/>
          </p:cNvSpPr>
          <p:nvPr/>
        </p:nvSpPr>
        <p:spPr bwMode="auto">
          <a:xfrm rot="18495612" flipV="1">
            <a:off x="1438275" y="1301750"/>
            <a:ext cx="228600" cy="5334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90144" name="Line 32"/>
          <p:cNvSpPr>
            <a:spLocks noChangeShapeType="1"/>
          </p:cNvSpPr>
          <p:nvPr/>
        </p:nvSpPr>
        <p:spPr bwMode="auto">
          <a:xfrm rot="18269059" flipV="1">
            <a:off x="1409700" y="1282700"/>
            <a:ext cx="228600" cy="5334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90145" name="Line 33"/>
          <p:cNvSpPr>
            <a:spLocks noChangeShapeType="1"/>
          </p:cNvSpPr>
          <p:nvPr/>
        </p:nvSpPr>
        <p:spPr bwMode="auto">
          <a:xfrm rot="19581347" flipV="1">
            <a:off x="1504950" y="1208088"/>
            <a:ext cx="228600" cy="5334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90146" name="Line 34"/>
          <p:cNvSpPr>
            <a:spLocks noChangeShapeType="1"/>
          </p:cNvSpPr>
          <p:nvPr/>
        </p:nvSpPr>
        <p:spPr bwMode="auto">
          <a:xfrm rot="20785441" flipV="1">
            <a:off x="1600200" y="1236663"/>
            <a:ext cx="228600" cy="5334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90147" name="Line 35"/>
          <p:cNvSpPr>
            <a:spLocks noChangeShapeType="1"/>
          </p:cNvSpPr>
          <p:nvPr/>
        </p:nvSpPr>
        <p:spPr bwMode="auto">
          <a:xfrm flipV="1">
            <a:off x="1670050" y="1258888"/>
            <a:ext cx="336550" cy="541337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90148" name="Line 36"/>
          <p:cNvSpPr>
            <a:spLocks noChangeShapeType="1"/>
          </p:cNvSpPr>
          <p:nvPr/>
        </p:nvSpPr>
        <p:spPr bwMode="auto">
          <a:xfrm rot="1285827" flipV="1">
            <a:off x="1752600" y="1311275"/>
            <a:ext cx="228600" cy="5334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90149" name="Line 37"/>
          <p:cNvSpPr>
            <a:spLocks noChangeShapeType="1"/>
          </p:cNvSpPr>
          <p:nvPr/>
        </p:nvSpPr>
        <p:spPr bwMode="auto">
          <a:xfrm rot="1285827" flipV="1">
            <a:off x="1743075" y="1338263"/>
            <a:ext cx="228600" cy="5334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90150" name="AutoShape 38"/>
          <p:cNvSpPr>
            <a:spLocks noChangeArrowheads="1"/>
          </p:cNvSpPr>
          <p:nvPr/>
        </p:nvSpPr>
        <p:spPr bwMode="auto">
          <a:xfrm>
            <a:off x="2667000" y="2119313"/>
            <a:ext cx="304800" cy="304800"/>
          </a:xfrm>
          <a:prstGeom prst="flowChartSummingJunction">
            <a:avLst/>
          </a:prstGeom>
          <a:solidFill>
            <a:srgbClr val="FF00FF"/>
          </a:solidFill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pSp>
        <p:nvGrpSpPr>
          <p:cNvPr id="3" name="Group 39"/>
          <p:cNvGrpSpPr/>
          <p:nvPr/>
        </p:nvGrpSpPr>
        <p:grpSpPr bwMode="auto">
          <a:xfrm>
            <a:off x="1447800" y="2271713"/>
            <a:ext cx="457200" cy="152400"/>
            <a:chOff x="912" y="1440"/>
            <a:chExt cx="288" cy="96"/>
          </a:xfrm>
        </p:grpSpPr>
        <p:sp>
          <p:nvSpPr>
            <p:cNvPr id="126085" name="Line 40"/>
            <p:cNvSpPr>
              <a:spLocks noChangeShapeType="1"/>
            </p:cNvSpPr>
            <p:nvPr/>
          </p:nvSpPr>
          <p:spPr bwMode="auto">
            <a:xfrm>
              <a:off x="912" y="1440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26086" name="Line 41"/>
            <p:cNvSpPr>
              <a:spLocks noChangeShapeType="1"/>
            </p:cNvSpPr>
            <p:nvPr/>
          </p:nvSpPr>
          <p:spPr bwMode="auto">
            <a:xfrm>
              <a:off x="912" y="153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sp>
        <p:nvSpPr>
          <p:cNvPr id="90155" name="Text Box 43"/>
          <p:cNvSpPr txBox="1">
            <a:spLocks noChangeArrowheads="1"/>
          </p:cNvSpPr>
          <p:nvPr/>
        </p:nvSpPr>
        <p:spPr bwMode="auto">
          <a:xfrm>
            <a:off x="3648075" y="1092200"/>
            <a:ext cx="53340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将</a:t>
            </a:r>
            <a:r>
              <a:rPr lang="en-US" altLang="zh-CN" sz="2800" b="1" i="1" dirty="0">
                <a:solidFill>
                  <a:srgbClr val="006600"/>
                </a:solidFill>
                <a:latin typeface="+mn-lt"/>
              </a:rPr>
              <a:t>K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倒向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a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端 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  电容充电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90156" name="Text Box 44"/>
          <p:cNvSpPr txBox="1">
            <a:spLocks noChangeArrowheads="1"/>
          </p:cNvSpPr>
          <p:nvPr/>
        </p:nvSpPr>
        <p:spPr bwMode="auto">
          <a:xfrm>
            <a:off x="3648075" y="1714500"/>
            <a:ext cx="44196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再将</a:t>
            </a:r>
            <a:r>
              <a:rPr lang="en-US" altLang="zh-CN" sz="2800" b="1" i="1">
                <a:solidFill>
                  <a:srgbClr val="080808"/>
                </a:solidFill>
                <a:latin typeface="+mn-lt"/>
              </a:rPr>
              <a:t>K</a:t>
            </a: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到向</a:t>
            </a:r>
            <a:r>
              <a:rPr lang="en-US" altLang="zh-CN" sz="2800" b="1" i="1">
                <a:solidFill>
                  <a:srgbClr val="080808"/>
                </a:solidFill>
                <a:latin typeface="+mn-lt"/>
              </a:rPr>
              <a:t>b</a:t>
            </a: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端</a:t>
            </a:r>
            <a:r>
              <a:rPr lang="zh-CN" altLang="en-US" sz="2800" b="1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</a:t>
            </a:r>
            <a:endParaRPr lang="zh-CN" altLang="en-US" sz="2800" b="1">
              <a:solidFill>
                <a:srgbClr val="080808"/>
              </a:solidFill>
              <a:latin typeface="+mn-lt"/>
            </a:endParaRPr>
          </a:p>
        </p:txBody>
      </p:sp>
      <p:sp>
        <p:nvSpPr>
          <p:cNvPr id="90157" name="Text Box 45"/>
          <p:cNvSpPr txBox="1">
            <a:spLocks noChangeArrowheads="1"/>
          </p:cNvSpPr>
          <p:nvPr/>
        </p:nvSpPr>
        <p:spPr bwMode="auto">
          <a:xfrm>
            <a:off x="6453188" y="1562100"/>
            <a:ext cx="2541587" cy="954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灯泡发出一次强的闪光</a:t>
            </a:r>
            <a:endParaRPr lang="zh-CN" altLang="en-US" sz="2800" b="1" dirty="0">
              <a:solidFill>
                <a:srgbClr val="0000FF"/>
              </a:solidFill>
              <a:latin typeface="+mn-lt"/>
              <a:sym typeface="Symbol" panose="05050102010706020507" pitchFamily="18" charset="2"/>
            </a:endParaRPr>
          </a:p>
        </p:txBody>
      </p:sp>
      <p:sp>
        <p:nvSpPr>
          <p:cNvPr id="90158" name="Text Box 46"/>
          <p:cNvSpPr txBox="1">
            <a:spLocks noChangeArrowheads="1"/>
          </p:cNvSpPr>
          <p:nvPr/>
        </p:nvSpPr>
        <p:spPr bwMode="auto">
          <a:xfrm>
            <a:off x="3648075" y="2495550"/>
            <a:ext cx="42830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能量从哪里来？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90159" name="Text Box 47"/>
          <p:cNvSpPr txBox="1">
            <a:spLocks noChangeArrowheads="1"/>
          </p:cNvSpPr>
          <p:nvPr/>
        </p:nvSpPr>
        <p:spPr bwMode="auto">
          <a:xfrm>
            <a:off x="6178550" y="2495550"/>
            <a:ext cx="29654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 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电容器释放</a:t>
            </a:r>
            <a:endParaRPr lang="zh-CN" altLang="en-US" sz="2800" b="1" dirty="0">
              <a:solidFill>
                <a:srgbClr val="080808"/>
              </a:solidFill>
              <a:latin typeface="+mn-lt"/>
              <a:sym typeface="Symbol" panose="05050102010706020507" pitchFamily="18" charset="2"/>
            </a:endParaRPr>
          </a:p>
        </p:txBody>
      </p:sp>
      <p:sp>
        <p:nvSpPr>
          <p:cNvPr id="90160" name="Text Box 48"/>
          <p:cNvSpPr txBox="1">
            <a:spLocks noChangeArrowheads="1"/>
          </p:cNvSpPr>
          <p:nvPr/>
        </p:nvSpPr>
        <p:spPr bwMode="auto">
          <a:xfrm>
            <a:off x="3619500" y="3057525"/>
            <a:ext cx="5281613" cy="954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计算电容器带电量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Q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、相应电压为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U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时，所具有的能量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W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=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？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90161" name="Text Box 49"/>
          <p:cNvSpPr txBox="1">
            <a:spLocks noChangeArrowheads="1"/>
          </p:cNvSpPr>
          <p:nvPr/>
        </p:nvSpPr>
        <p:spPr bwMode="auto">
          <a:xfrm>
            <a:off x="381000" y="4037013"/>
            <a:ext cx="69342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利用充电时电源力作功来计算：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90271" name="Text Box 159"/>
          <p:cNvSpPr txBox="1">
            <a:spLocks noChangeArrowheads="1"/>
          </p:cNvSpPr>
          <p:nvPr/>
        </p:nvSpPr>
        <p:spPr bwMode="auto">
          <a:xfrm>
            <a:off x="381000" y="4648200"/>
            <a:ext cx="3124200" cy="954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电容器带有电量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Q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时具有的能量：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90272" name="Object 2"/>
          <p:cNvGraphicFramePr>
            <a:graphicFrameLocks noChangeAspect="1"/>
          </p:cNvGraphicFramePr>
          <p:nvPr/>
        </p:nvGraphicFramePr>
        <p:xfrm>
          <a:off x="3690938" y="4587875"/>
          <a:ext cx="20320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9" name="Equation" r:id="rId5" imgW="21640800" imgH="9753600" progId="Equation.DSMT4">
                  <p:embed/>
                </p:oleObj>
              </mc:Choice>
              <mc:Fallback>
                <p:oleObj name="Equation" r:id="rId5" imgW="21640800" imgH="9753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4587875"/>
                        <a:ext cx="203200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273" name="AutoShape 161"/>
          <p:cNvSpPr/>
          <p:nvPr/>
        </p:nvSpPr>
        <p:spPr bwMode="auto">
          <a:xfrm>
            <a:off x="6881813" y="4291013"/>
            <a:ext cx="228600" cy="1166812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 sz="2800" b="1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90274" name="Object 3"/>
          <p:cNvGraphicFramePr>
            <a:graphicFrameLocks noChangeAspect="1"/>
          </p:cNvGraphicFramePr>
          <p:nvPr/>
        </p:nvGraphicFramePr>
        <p:xfrm>
          <a:off x="7227888" y="4117975"/>
          <a:ext cx="1155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0" name="Equation" r:id="rId7" imgW="1155700" imgH="711200" progId="Equation.3">
                  <p:embed/>
                </p:oleObj>
              </mc:Choice>
              <mc:Fallback>
                <p:oleObj name="Equation" r:id="rId7" imgW="11557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7888" y="4117975"/>
                        <a:ext cx="1155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275" name="Object 4"/>
          <p:cNvGraphicFramePr>
            <a:graphicFrameLocks noChangeAspect="1"/>
          </p:cNvGraphicFramePr>
          <p:nvPr/>
        </p:nvGraphicFramePr>
        <p:xfrm>
          <a:off x="7246938" y="4867275"/>
          <a:ext cx="1054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1" name="公式" r:id="rId9" imgW="1054100" imgH="711200" progId="Equation.3">
                  <p:embed/>
                </p:oleObj>
              </mc:Choice>
              <mc:Fallback>
                <p:oleObj name="公式" r:id="rId9" imgW="10541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6938" y="4867275"/>
                        <a:ext cx="1054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276" name="Text Box 164"/>
          <p:cNvSpPr txBox="1">
            <a:spLocks noChangeArrowheads="1"/>
          </p:cNvSpPr>
          <p:nvPr/>
        </p:nvSpPr>
        <p:spPr bwMode="auto">
          <a:xfrm>
            <a:off x="782638" y="5592763"/>
            <a:ext cx="72548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也标志电容器储能的本领。</a:t>
            </a:r>
            <a:endParaRPr lang="zh-CN" altLang="en-US" sz="2800" b="1" dirty="0">
              <a:solidFill>
                <a:srgbClr val="FF3300"/>
              </a:solidFill>
              <a:latin typeface="+mn-lt"/>
            </a:endParaRPr>
          </a:p>
        </p:txBody>
      </p:sp>
      <p:grpSp>
        <p:nvGrpSpPr>
          <p:cNvPr id="4" name="Group 173"/>
          <p:cNvGrpSpPr/>
          <p:nvPr/>
        </p:nvGrpSpPr>
        <p:grpSpPr bwMode="auto">
          <a:xfrm>
            <a:off x="6684963" y="5707063"/>
            <a:ext cx="1641475" cy="819150"/>
            <a:chOff x="4386" y="2827"/>
            <a:chExt cx="1034" cy="516"/>
          </a:xfrm>
        </p:grpSpPr>
        <p:graphicFrame>
          <p:nvGraphicFramePr>
            <p:cNvPr id="40997" name="Object 5"/>
            <p:cNvGraphicFramePr>
              <a:graphicFrameLocks noChangeAspect="1"/>
            </p:cNvGraphicFramePr>
            <p:nvPr/>
          </p:nvGraphicFramePr>
          <p:xfrm>
            <a:off x="4810" y="2827"/>
            <a:ext cx="610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12" name="公式" r:id="rId11" imgW="419100" imgH="355600" progId="Equation.3">
                    <p:embed/>
                  </p:oleObj>
                </mc:Choice>
                <mc:Fallback>
                  <p:oleObj name="公式" r:id="rId11" imgW="419100" imgH="355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" y="2827"/>
                          <a:ext cx="610" cy="516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1750" algn="ctr">
                          <a:solidFill>
                            <a:srgbClr val="FF66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0998" name="Picture 172" descr="RY_14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6" y="2840"/>
              <a:ext cx="405" cy="498"/>
            </a:xfrm>
            <a:prstGeom prst="rect">
              <a:avLst/>
            </a:prstGeom>
            <a:solidFill>
              <a:srgbClr val="CC99FF"/>
            </a:solidFill>
            <a:ln w="31750" algn="ctr">
              <a:solidFill>
                <a:srgbClr val="FF6600"/>
              </a:solidFill>
              <a:miter lim="800000"/>
              <a:headEnd/>
              <a:tailEnd/>
            </a:ln>
          </p:spPr>
        </p:pic>
      </p:grpSp>
      <p:graphicFrame>
        <p:nvGraphicFramePr>
          <p:cNvPr id="29" name="Object 155"/>
          <p:cNvGraphicFramePr>
            <a:graphicFrameLocks noChangeAspect="1"/>
          </p:cNvGraphicFramePr>
          <p:nvPr/>
        </p:nvGraphicFramePr>
        <p:xfrm>
          <a:off x="5657850" y="4548188"/>
          <a:ext cx="11430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3" name="Equation" r:id="rId14" imgW="508000" imgH="419100" progId="Equation.DSMT4">
                  <p:embed/>
                </p:oleObj>
              </mc:Choice>
              <mc:Fallback>
                <p:oleObj name="Equation" r:id="rId14" imgW="508000" imgH="419100" progId="Equation.DSMT4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0" y="4548188"/>
                        <a:ext cx="114300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" name="Text Box 2"/>
          <p:cNvSpPr txBox="1">
            <a:spLocks noChangeArrowheads="1"/>
          </p:cNvSpPr>
          <p:nvPr/>
        </p:nvSpPr>
        <p:spPr bwMode="auto">
          <a:xfrm>
            <a:off x="1787525" y="6108700"/>
            <a:ext cx="34290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这些能量存在何处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57" name="AutoShape 3"/>
          <p:cNvSpPr>
            <a:spLocks noChangeArrowheads="1"/>
          </p:cNvSpPr>
          <p:nvPr/>
        </p:nvSpPr>
        <p:spPr bwMode="auto">
          <a:xfrm>
            <a:off x="949325" y="6323013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58" name="Text Box 4"/>
          <p:cNvSpPr txBox="1">
            <a:spLocks noChangeArrowheads="1"/>
          </p:cNvSpPr>
          <p:nvPr/>
        </p:nvSpPr>
        <p:spPr bwMode="auto">
          <a:xfrm>
            <a:off x="4716463" y="6075363"/>
            <a:ext cx="63658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rgbClr val="FF0000"/>
                </a:solidFill>
                <a:latin typeface="+mn-lt"/>
              </a:rPr>
              <a:t>？</a:t>
            </a:r>
            <a:endParaRPr lang="zh-CN" altLang="en-US" sz="4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9" name="Text Box 5"/>
          <p:cNvSpPr txBox="1">
            <a:spLocks noChangeArrowheads="1"/>
          </p:cNvSpPr>
          <p:nvPr/>
        </p:nvSpPr>
        <p:spPr bwMode="auto">
          <a:xfrm>
            <a:off x="3652838" y="603250"/>
            <a:ext cx="4849812" cy="523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1. </a:t>
            </a:r>
            <a:r>
              <a:rPr lang="zh-CN" altLang="en-US" sz="2800" b="1" dirty="0">
                <a:solidFill>
                  <a:srgbClr val="080808"/>
                </a:solidFill>
              </a:rPr>
              <a:t>电容器带电时具有能量：</a:t>
            </a:r>
            <a:endParaRPr lang="zh-CN" altLang="en-US" sz="2800" b="1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75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7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75"/>
                                        <p:tgtEl>
                                          <p:spTgt spid="9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50"/>
                            </p:stCondLst>
                            <p:childTnLst>
                              <p:par>
                                <p:cTn id="3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50"/>
                            </p:stCondLst>
                            <p:childTnLst>
                              <p:par>
                                <p:cTn id="3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5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75"/>
                                        <p:tgtEl>
                                          <p:spTgt spid="9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00"/>
                            </p:stCondLst>
                            <p:childTnLst>
                              <p:par>
                                <p:cTn id="5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100"/>
                            </p:stCondLst>
                            <p:childTnLst>
                              <p:par>
                                <p:cTn id="5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600"/>
                            </p:stCondLst>
                            <p:childTnLst>
                              <p:par>
                                <p:cTn id="6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1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6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0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0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75"/>
                                        <p:tgtEl>
                                          <p:spTgt spid="9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75"/>
                                        <p:tgtEl>
                                          <p:spTgt spid="90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9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75"/>
                                        <p:tgtEl>
                                          <p:spTgt spid="90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8" dur="75"/>
                                        <p:tgtEl>
                                          <p:spTgt spid="9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3" dur="500"/>
                                        <p:tgtEl>
                                          <p:spTgt spid="9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90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90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6" dur="500"/>
                                        <p:tgtEl>
                                          <p:spTgt spid="9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1" dur="500"/>
                                        <p:tgtEl>
                                          <p:spTgt spid="9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" fill="hold"/>
                                        <p:tgtEl>
                                          <p:spTgt spid="9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" fill="hold"/>
                                        <p:tgtEl>
                                          <p:spTgt spid="9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7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1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nimBg="1" autoUpdateAnimBg="0"/>
      <p:bldP spid="90117" grpId="0" autoUpdateAnimBg="0"/>
      <p:bldP spid="90150" grpId="0" animBg="1"/>
      <p:bldP spid="90155" grpId="0" autoUpdateAnimBg="0"/>
      <p:bldP spid="90156" grpId="0" autoUpdateAnimBg="0"/>
      <p:bldP spid="90157" grpId="0" autoUpdateAnimBg="0"/>
      <p:bldP spid="90158" grpId="0" autoUpdateAnimBg="0"/>
      <p:bldP spid="90159" grpId="0" autoUpdateAnimBg="0"/>
      <p:bldP spid="90160" grpId="0" autoUpdateAnimBg="0"/>
      <p:bldP spid="90161" grpId="0" autoUpdateAnimBg="0"/>
      <p:bldP spid="90271" grpId="0" autoUpdateAnimBg="0"/>
      <p:bldP spid="90273" grpId="0" animBg="1" autoUpdateAnimBg="0"/>
      <p:bldP spid="90276" grpId="0" autoUpdateAnimBg="0"/>
      <p:bldP spid="156" grpId="0" autoUpdateAnimBg="0"/>
      <p:bldP spid="157" grpId="0" animBg="1"/>
      <p:bldP spid="158" grpId="0" autoUpdateAnimBg="0"/>
      <p:bldP spid="159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6338D8A2-5B88-4138-A605-A8A629C83915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4900613" y="3789363"/>
            <a:ext cx="1130300" cy="801687"/>
          </a:xfrm>
          <a:prstGeom prst="rect">
            <a:avLst/>
          </a:prstGeom>
          <a:solidFill>
            <a:srgbClr val="FFCC00">
              <a:alpha val="27843"/>
            </a:srgbClr>
          </a:solidFill>
          <a:ln w="28575" algn="ctr">
            <a:solidFill>
              <a:srgbClr val="FF0000"/>
            </a:solidFill>
            <a:miter lim="800000"/>
          </a:ln>
        </p:spPr>
        <p:txBody>
          <a:bodyPr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425450" y="792163"/>
            <a:ext cx="54864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以平行板电容器为例：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187395" name="Object 2"/>
          <p:cNvGraphicFramePr>
            <a:graphicFrameLocks noChangeAspect="1"/>
          </p:cNvGraphicFramePr>
          <p:nvPr/>
        </p:nvGraphicFramePr>
        <p:xfrm>
          <a:off x="4117975" y="606425"/>
          <a:ext cx="92868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7" name="公式" r:id="rId1" imgW="926465" imgH="812165" progId="Equation.3">
                  <p:embed/>
                </p:oleObj>
              </mc:Choice>
              <mc:Fallback>
                <p:oleObj name="公式" r:id="rId1" imgW="926465" imgH="81216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606425"/>
                        <a:ext cx="92868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6" name="Object 3"/>
          <p:cNvGraphicFramePr>
            <a:graphicFrameLocks noChangeAspect="1"/>
          </p:cNvGraphicFramePr>
          <p:nvPr/>
        </p:nvGraphicFramePr>
        <p:xfrm>
          <a:off x="5027613" y="619125"/>
          <a:ext cx="6985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8" name="公式" r:id="rId3" imgW="698500" imgH="812165" progId="Equation.3">
                  <p:embed/>
                </p:oleObj>
              </mc:Choice>
              <mc:Fallback>
                <p:oleObj name="公式" r:id="rId3" imgW="698500" imgH="81216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619125"/>
                        <a:ext cx="6985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7" name="Object 4"/>
          <p:cNvGraphicFramePr>
            <a:graphicFrameLocks noChangeAspect="1"/>
          </p:cNvGraphicFramePr>
          <p:nvPr/>
        </p:nvGraphicFramePr>
        <p:xfrm>
          <a:off x="6197600" y="815975"/>
          <a:ext cx="1905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9" name="公式" r:id="rId5" imgW="1905000" imgH="393700" progId="Equation.3">
                  <p:embed/>
                </p:oleObj>
              </mc:Choice>
              <mc:Fallback>
                <p:oleObj name="公式" r:id="rId5" imgW="19050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815975"/>
                        <a:ext cx="1905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8" name="Object 5"/>
          <p:cNvGraphicFramePr>
            <a:graphicFrameLocks noChangeAspect="1"/>
          </p:cNvGraphicFramePr>
          <p:nvPr/>
        </p:nvGraphicFramePr>
        <p:xfrm>
          <a:off x="1409700" y="1425575"/>
          <a:ext cx="15748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0" name="公式" r:id="rId7" imgW="1574800" imgH="812800" progId="Equation.3">
                  <p:embed/>
                </p:oleObj>
              </mc:Choice>
              <mc:Fallback>
                <p:oleObj name="公式" r:id="rId7" imgW="1574800" imgH="812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1425575"/>
                        <a:ext cx="15748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9" name="Object 6"/>
          <p:cNvGraphicFramePr>
            <a:graphicFrameLocks noChangeAspect="1"/>
          </p:cNvGraphicFramePr>
          <p:nvPr/>
        </p:nvGraphicFramePr>
        <p:xfrm>
          <a:off x="3009900" y="1404938"/>
          <a:ext cx="16764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1" name="公式" r:id="rId9" imgW="1676400" imgH="812800" progId="Equation.3">
                  <p:embed/>
                </p:oleObj>
              </mc:Choice>
              <mc:Fallback>
                <p:oleObj name="公式" r:id="rId9" imgW="1676400" imgH="812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404938"/>
                        <a:ext cx="16764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0" name="Object 7"/>
          <p:cNvGraphicFramePr>
            <a:graphicFrameLocks noChangeAspect="1"/>
          </p:cNvGraphicFramePr>
          <p:nvPr/>
        </p:nvGraphicFramePr>
        <p:xfrm>
          <a:off x="4699000" y="1366838"/>
          <a:ext cx="14732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2" name="公式" r:id="rId11" imgW="1473200" imgH="812800" progId="Equation.3">
                  <p:embed/>
                </p:oleObj>
              </mc:Choice>
              <mc:Fallback>
                <p:oleObj name="公式" r:id="rId11" imgW="1473200" imgH="812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1366838"/>
                        <a:ext cx="14732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1" name="Object 8"/>
          <p:cNvGraphicFramePr>
            <a:graphicFrameLocks noChangeAspect="1"/>
          </p:cNvGraphicFramePr>
          <p:nvPr/>
        </p:nvGraphicFramePr>
        <p:xfrm>
          <a:off x="6210300" y="1341438"/>
          <a:ext cx="13081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3" name="公式" r:id="rId13" imgW="1307465" imgH="812165" progId="Equation.3">
                  <p:embed/>
                </p:oleObj>
              </mc:Choice>
              <mc:Fallback>
                <p:oleObj name="公式" r:id="rId13" imgW="1307465" imgH="81216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1341438"/>
                        <a:ext cx="13081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2" name="Object 9"/>
          <p:cNvGraphicFramePr>
            <a:graphicFrameLocks noChangeAspect="1"/>
          </p:cNvGraphicFramePr>
          <p:nvPr/>
        </p:nvGraphicFramePr>
        <p:xfrm>
          <a:off x="1200150" y="2189163"/>
          <a:ext cx="2819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4" name="公式" r:id="rId15" imgW="2819400" imgH="711200" progId="Equation.3">
                  <p:embed/>
                </p:oleObj>
              </mc:Choice>
              <mc:Fallback>
                <p:oleObj name="公式" r:id="rId15" imgW="2819400" imgH="71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2189163"/>
                        <a:ext cx="28194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5" name="AutoShape 15"/>
          <p:cNvSpPr>
            <a:spLocks noChangeArrowheads="1"/>
          </p:cNvSpPr>
          <p:nvPr/>
        </p:nvSpPr>
        <p:spPr bwMode="auto">
          <a:xfrm>
            <a:off x="4305300" y="2449513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5219700" y="2220913"/>
            <a:ext cx="36195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lt"/>
              </a:rPr>
              <a:t>能量储存在电场中</a:t>
            </a:r>
            <a:endParaRPr lang="zh-CN" altLang="en-US" sz="2800" b="1" dirty="0">
              <a:solidFill>
                <a:srgbClr val="FF3300"/>
              </a:solidFill>
              <a:latin typeface="+mn-lt"/>
            </a:endParaRPr>
          </a:p>
        </p:txBody>
      </p: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127000" y="2800350"/>
            <a:ext cx="46355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+mn-lt"/>
              </a:rPr>
              <a:t>①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电场能量密度</a:t>
            </a:r>
            <a:endParaRPr lang="zh-CN" altLang="en-US" sz="2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92178" name="Text Box 18"/>
          <p:cNvSpPr txBox="1">
            <a:spLocks noChangeArrowheads="1"/>
          </p:cNvSpPr>
          <p:nvPr/>
        </p:nvSpPr>
        <p:spPr bwMode="auto">
          <a:xfrm>
            <a:off x="415925" y="3317875"/>
            <a:ext cx="63246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单位体积内所储存电场能量：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187403" name="Object 10"/>
          <p:cNvGraphicFramePr>
            <a:graphicFrameLocks noChangeAspect="1"/>
          </p:cNvGraphicFramePr>
          <p:nvPr/>
        </p:nvGraphicFramePr>
        <p:xfrm>
          <a:off x="5060950" y="3086100"/>
          <a:ext cx="11811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5" name="公式" r:id="rId17" imgW="1180465" imgH="812165" progId="Equation.3">
                  <p:embed/>
                </p:oleObj>
              </mc:Choice>
              <mc:Fallback>
                <p:oleObj name="公式" r:id="rId17" imgW="1180465" imgH="81216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3086100"/>
                        <a:ext cx="11811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4" name="Object 11"/>
          <p:cNvGraphicFramePr>
            <a:graphicFrameLocks noChangeAspect="1"/>
          </p:cNvGraphicFramePr>
          <p:nvPr/>
        </p:nvGraphicFramePr>
        <p:xfrm>
          <a:off x="6265863" y="3081338"/>
          <a:ext cx="122396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6" name="公式" r:id="rId19" imgW="469900" imgH="330200" progId="Equation.3">
                  <p:embed/>
                </p:oleObj>
              </mc:Choice>
              <mc:Fallback>
                <p:oleObj name="公式" r:id="rId19" imgW="469900" imgH="330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5863" y="3081338"/>
                        <a:ext cx="1223962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5" name="Object 12"/>
          <p:cNvGraphicFramePr>
            <a:graphicFrameLocks noChangeAspect="1"/>
          </p:cNvGraphicFramePr>
          <p:nvPr/>
        </p:nvGraphicFramePr>
        <p:xfrm>
          <a:off x="1038225" y="3892550"/>
          <a:ext cx="13938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7" name="Equation" r:id="rId21" imgW="660400" imgH="215900" progId="Equation.DSMT4">
                  <p:embed/>
                </p:oleObj>
              </mc:Choice>
              <mc:Fallback>
                <p:oleObj name="Equation" r:id="rId21" imgW="660400" imgH="215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3892550"/>
                        <a:ext cx="13938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6" name="Object 13"/>
          <p:cNvGraphicFramePr>
            <a:graphicFrameLocks noChangeAspect="1"/>
          </p:cNvGraphicFramePr>
          <p:nvPr/>
        </p:nvGraphicFramePr>
        <p:xfrm>
          <a:off x="2770188" y="3970338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8" name="公式" r:id="rId23" imgW="660400" imgH="419100" progId="Equation.3">
                  <p:embed/>
                </p:oleObj>
              </mc:Choice>
              <mc:Fallback>
                <p:oleObj name="公式" r:id="rId23" imgW="660400" imgH="419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3970338"/>
                        <a:ext cx="66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7" name="Object 14"/>
          <p:cNvGraphicFramePr>
            <a:graphicFrameLocks noChangeAspect="1"/>
          </p:cNvGraphicFramePr>
          <p:nvPr/>
        </p:nvGraphicFramePr>
        <p:xfrm>
          <a:off x="3552825" y="3767138"/>
          <a:ext cx="10668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9" name="Equation" r:id="rId25" imgW="1066800" imgH="812800" progId="Equation.DSMT4">
                  <p:embed/>
                </p:oleObj>
              </mc:Choice>
              <mc:Fallback>
                <p:oleObj name="Equation" r:id="rId25" imgW="1066800" imgH="812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3767138"/>
                        <a:ext cx="10668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8" name="Object 15"/>
          <p:cNvGraphicFramePr>
            <a:graphicFrameLocks noChangeAspect="1"/>
          </p:cNvGraphicFramePr>
          <p:nvPr/>
        </p:nvGraphicFramePr>
        <p:xfrm>
          <a:off x="4659313" y="3763963"/>
          <a:ext cx="129381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0" name="Equation" r:id="rId27" imgW="609600" imgH="406400" progId="Equation.DSMT4">
                  <p:embed/>
                </p:oleObj>
              </mc:Choice>
              <mc:Fallback>
                <p:oleObj name="Equation" r:id="rId27" imgW="609600" imgH="406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313" y="3763963"/>
                        <a:ext cx="1293812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127000" y="4457700"/>
            <a:ext cx="38100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+mn-lt"/>
              </a:rPr>
              <a:t>②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电场能量</a:t>
            </a:r>
            <a:endParaRPr lang="zh-CN" altLang="en-US" sz="2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92186" name="Text Box 26"/>
          <p:cNvSpPr txBox="1">
            <a:spLocks noChangeArrowheads="1"/>
          </p:cNvSpPr>
          <p:nvPr/>
        </p:nvSpPr>
        <p:spPr bwMode="auto">
          <a:xfrm>
            <a:off x="415925" y="4964113"/>
            <a:ext cx="3811588" cy="954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任何带电系统的电场中所储存的总能量为：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187409" name="Object 16"/>
          <p:cNvGraphicFramePr>
            <a:graphicFrameLocks noChangeAspect="1"/>
          </p:cNvGraphicFramePr>
          <p:nvPr/>
        </p:nvGraphicFramePr>
        <p:xfrm>
          <a:off x="4622800" y="5033963"/>
          <a:ext cx="237648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1" name="公式" r:id="rId29" imgW="951865" imgH="330200" progId="Equation.3">
                  <p:embed/>
                </p:oleObj>
              </mc:Choice>
              <mc:Fallback>
                <p:oleObj name="公式" r:id="rId29" imgW="951865" imgH="330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5033963"/>
                        <a:ext cx="2376488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8" name="Text Box 28"/>
          <p:cNvSpPr txBox="1">
            <a:spLocks noChangeArrowheads="1"/>
          </p:cNvSpPr>
          <p:nvPr/>
        </p:nvSpPr>
        <p:spPr bwMode="auto">
          <a:xfrm>
            <a:off x="1943100" y="6011863"/>
            <a:ext cx="5410200" cy="523875"/>
          </a:xfrm>
          <a:prstGeom prst="rect">
            <a:avLst/>
          </a:prstGeom>
          <a:solidFill>
            <a:srgbClr val="FFBDFF"/>
          </a:solidFill>
          <a:ln w="9525">
            <a:noFill/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800" b="1" i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V</a:t>
            </a:r>
            <a:r>
              <a:rPr lang="en-US" altLang="zh-CN" sz="2800" b="1" i="1" dirty="0">
                <a:latin typeface="+mn-lt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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电场占据的整个空间体积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92189" name="AutoShape 29"/>
          <p:cNvSpPr/>
          <p:nvPr/>
        </p:nvSpPr>
        <p:spPr bwMode="auto">
          <a:xfrm>
            <a:off x="6176963" y="4038600"/>
            <a:ext cx="2895600" cy="523875"/>
          </a:xfrm>
          <a:prstGeom prst="borderCallout1">
            <a:avLst>
              <a:gd name="adj1" fmla="val 115384"/>
              <a:gd name="adj2" fmla="val 95833"/>
              <a:gd name="adj3" fmla="val 115384"/>
              <a:gd name="adj4" fmla="val -109782"/>
            </a:avLst>
          </a:prstGeom>
          <a:solidFill>
            <a:srgbClr val="FFFF99"/>
          </a:solidFill>
          <a:ln w="38100">
            <a:solidFill>
              <a:srgbClr val="FF99CC"/>
            </a:solidFill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对任意电场成立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228600" y="155575"/>
            <a:ext cx="3205163" cy="523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+mn-lt"/>
              </a:rPr>
              <a:t>2. 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2" charset="-122"/>
              </a:rPr>
              <a:t>电场的能量</a:t>
            </a:r>
            <a:endParaRPr lang="zh-CN" altLang="en-US" sz="2800" b="1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75"/>
                                        <p:tgtEl>
                                          <p:spTgt spid="9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75"/>
                                        <p:tgtEl>
                                          <p:spTgt spid="9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75"/>
                                        <p:tgtEl>
                                          <p:spTgt spid="9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500"/>
                                        <p:tgtEl>
                                          <p:spTgt spid="18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18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" fill="hold"/>
                                        <p:tgtEl>
                                          <p:spTgt spid="92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" fill="hold"/>
                                        <p:tgtEl>
                                          <p:spTgt spid="92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" fill="hold"/>
                                        <p:tgtEl>
                                          <p:spTgt spid="92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" fill="hold"/>
                                        <p:tgtEl>
                                          <p:spTgt spid="92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25"/>
                            </p:stCondLst>
                            <p:childTnLst>
                              <p:par>
                                <p:cTn id="1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8" dur="500"/>
                                        <p:tgtEl>
                                          <p:spTgt spid="9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3" dur="500"/>
                                        <p:tgtEl>
                                          <p:spTgt spid="9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8" dur="500"/>
                                        <p:tgtEl>
                                          <p:spTgt spid="18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75"/>
                                        <p:tgtEl>
                                          <p:spTgt spid="9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nimBg="1"/>
      <p:bldP spid="92166" grpId="0" autoUpdateAnimBg="0"/>
      <p:bldP spid="92175" grpId="0" animBg="1"/>
      <p:bldP spid="92176" grpId="0" autoUpdateAnimBg="0"/>
      <p:bldP spid="92177" grpId="0" autoUpdateAnimBg="0"/>
      <p:bldP spid="92178" grpId="0" autoUpdateAnimBg="0"/>
      <p:bldP spid="92185" grpId="0" autoUpdateAnimBg="0"/>
      <p:bldP spid="92186" grpId="0" autoUpdateAnimBg="0"/>
      <p:bldP spid="92188" grpId="0" animBg="1" autoUpdateAnimBg="0"/>
      <p:bldP spid="92189" grpId="0" animBg="1" autoUpdateAnimBg="0"/>
      <p:bldP spid="2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0D13689F-6B54-4F1C-BEFC-9CA199F90417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136525" y="223838"/>
            <a:ext cx="7188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1. 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求一圆柱形电容器的储能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W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=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？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184150" y="882650"/>
            <a:ext cx="7837488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解：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设电容器极板半径分别为</a:t>
            </a:r>
            <a:r>
              <a:rPr lang="en-US" altLang="zh-CN" sz="2800" b="1" i="1" dirty="0">
                <a:solidFill>
                  <a:srgbClr val="FF3300"/>
                </a:solidFill>
                <a:latin typeface="+mn-lt"/>
              </a:rPr>
              <a:t>R</a:t>
            </a:r>
            <a:r>
              <a:rPr lang="en-US" altLang="zh-CN" sz="2800" b="1" baseline="-25000" dirty="0">
                <a:solidFill>
                  <a:srgbClr val="FF3300"/>
                </a:solidFill>
                <a:latin typeface="+mn-lt"/>
              </a:rPr>
              <a:t>1</a:t>
            </a:r>
            <a:r>
              <a:rPr lang="zh-CN" altLang="en-US" sz="2800" b="1" baseline="-25000" dirty="0">
                <a:solidFill>
                  <a:srgbClr val="0033CC"/>
                </a:solidFill>
                <a:latin typeface="+mn-lt"/>
              </a:rPr>
              <a:t>、</a:t>
            </a:r>
            <a:r>
              <a:rPr lang="en-US" altLang="zh-CN" sz="2800" b="1" i="1" dirty="0">
                <a:solidFill>
                  <a:srgbClr val="0033CC"/>
                </a:solidFill>
                <a:latin typeface="+mn-lt"/>
              </a:rPr>
              <a:t>R</a:t>
            </a:r>
            <a:r>
              <a:rPr lang="en-US" altLang="zh-CN" sz="2800" b="1" baseline="-25000" dirty="0">
                <a:solidFill>
                  <a:srgbClr val="0033CC"/>
                </a:solidFill>
                <a:latin typeface="+mn-lt"/>
              </a:rPr>
              <a:t>2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,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带电线密度</a:t>
            </a:r>
            <a:endParaRPr lang="en-US" altLang="zh-CN" sz="2800" b="1" dirty="0">
              <a:solidFill>
                <a:srgbClr val="080808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        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分别为</a:t>
            </a:r>
            <a:r>
              <a:rPr lang="zh-CN" altLang="en-US" sz="2800" b="1" i="1" dirty="0">
                <a:solidFill>
                  <a:srgbClr val="FF3300"/>
                </a:solidFill>
                <a:latin typeface="+mn-lt"/>
                <a:sym typeface="Symbol" panose="05050102010706020507" pitchFamily="18" charset="2"/>
              </a:rPr>
              <a:t></a:t>
            </a:r>
            <a:r>
              <a:rPr lang="zh-CN" altLang="en-US" sz="2800" b="1" dirty="0">
                <a:latin typeface="+mn-lt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33CC"/>
                </a:solidFill>
                <a:latin typeface="+mn-lt"/>
                <a:sym typeface="Symbol" panose="05050102010706020507" pitchFamily="18" charset="2"/>
              </a:rPr>
              <a:t>、</a:t>
            </a:r>
            <a:r>
              <a:rPr lang="en-US" altLang="zh-CN" sz="2800" b="1" dirty="0">
                <a:solidFill>
                  <a:srgbClr val="0033CC"/>
                </a:solidFill>
                <a:latin typeface="+mn-lt"/>
                <a:sym typeface="Symbol" panose="05050102010706020507" pitchFamily="18" charset="2"/>
              </a:rPr>
              <a:t>–</a:t>
            </a:r>
            <a:r>
              <a:rPr lang="en-US" altLang="zh-CN" sz="2800" b="1" i="1" dirty="0">
                <a:solidFill>
                  <a:srgbClr val="0033CC"/>
                </a:solidFill>
                <a:latin typeface="+mn-lt"/>
                <a:sym typeface="Symbol" panose="05050102010706020507" pitchFamily="18" charset="2"/>
              </a:rPr>
              <a:t></a:t>
            </a:r>
            <a:r>
              <a:rPr lang="zh-CN" altLang="en-US" sz="2800" b="1" dirty="0">
                <a:solidFill>
                  <a:srgbClr val="0033CC"/>
                </a:solidFill>
                <a:latin typeface="+mn-lt"/>
                <a:sym typeface="Symbol" panose="05050102010706020507" pitchFamily="18" charset="2"/>
              </a:rPr>
              <a:t>，</a:t>
            </a:r>
            <a:endParaRPr lang="zh-CN" altLang="en-US" sz="2800" b="1" dirty="0">
              <a:solidFill>
                <a:schemeClr val="tx2"/>
              </a:solidFill>
              <a:latin typeface="+mn-lt"/>
              <a:sym typeface="Symbol" panose="05050102010706020507" pitchFamily="18" charset="2"/>
            </a:endParaRPr>
          </a:p>
        </p:txBody>
      </p:sp>
      <p:sp>
        <p:nvSpPr>
          <p:cNvPr id="94224" name="Text Box 16"/>
          <p:cNvSpPr txBox="1">
            <a:spLocks noChangeArrowheads="1"/>
          </p:cNvSpPr>
          <p:nvPr/>
        </p:nvSpPr>
        <p:spPr bwMode="auto">
          <a:xfrm>
            <a:off x="244475" y="1865313"/>
            <a:ext cx="55880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则两极板间的电场为：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186371" name="Object 2"/>
          <p:cNvGraphicFramePr>
            <a:graphicFrameLocks noChangeAspect="1"/>
          </p:cNvGraphicFramePr>
          <p:nvPr/>
        </p:nvGraphicFramePr>
        <p:xfrm>
          <a:off x="3849688" y="1590675"/>
          <a:ext cx="1752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6" name="公式" r:id="rId1" imgW="1752600" imgH="901700" progId="Equation.3">
                  <p:embed/>
                </p:oleObj>
              </mc:Choice>
              <mc:Fallback>
                <p:oleObj name="公式" r:id="rId1" imgW="1752600" imgH="901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688" y="1590675"/>
                        <a:ext cx="1752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2" name="Object 3"/>
          <p:cNvGraphicFramePr>
            <a:graphicFrameLocks noChangeAspect="1"/>
          </p:cNvGraphicFramePr>
          <p:nvPr/>
        </p:nvGraphicFramePr>
        <p:xfrm>
          <a:off x="666750" y="2414588"/>
          <a:ext cx="33528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7" name="Equation" r:id="rId3" imgW="1409065" imgH="406400" progId="Equation.3">
                  <p:embed/>
                </p:oleObj>
              </mc:Choice>
              <mc:Fallback>
                <p:oleObj name="Equation" r:id="rId3" imgW="1409065" imgH="40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2414588"/>
                        <a:ext cx="33528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3" name="Object 4"/>
          <p:cNvGraphicFramePr>
            <a:graphicFrameLocks noChangeAspect="1"/>
          </p:cNvGraphicFramePr>
          <p:nvPr/>
        </p:nvGraphicFramePr>
        <p:xfrm>
          <a:off x="887413" y="3332163"/>
          <a:ext cx="31369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8" name="公式" r:id="rId5" imgW="1256665" imgH="203200" progId="Equation.3">
                  <p:embed/>
                </p:oleObj>
              </mc:Choice>
              <mc:Fallback>
                <p:oleObj name="公式" r:id="rId5" imgW="1256665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3332163"/>
                        <a:ext cx="31369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4" name="Object 5"/>
          <p:cNvGraphicFramePr>
            <a:graphicFrameLocks noChangeAspect="1"/>
          </p:cNvGraphicFramePr>
          <p:nvPr/>
        </p:nvGraphicFramePr>
        <p:xfrm>
          <a:off x="4068763" y="2459038"/>
          <a:ext cx="2019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9" name="公式" r:id="rId7" imgW="2019300" imgH="927100" progId="Equation.3">
                  <p:embed/>
                </p:oleObj>
              </mc:Choice>
              <mc:Fallback>
                <p:oleObj name="公式" r:id="rId7" imgW="2019300" imgH="927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2459038"/>
                        <a:ext cx="2019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9" name="Text Box 21"/>
          <p:cNvSpPr txBox="1">
            <a:spLocks noChangeArrowheads="1"/>
          </p:cNvSpPr>
          <p:nvPr/>
        </p:nvSpPr>
        <p:spPr bwMode="auto">
          <a:xfrm>
            <a:off x="252413" y="4067175"/>
            <a:ext cx="34782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按静电能的观点：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186375" name="Object 6"/>
          <p:cNvGraphicFramePr>
            <a:graphicFrameLocks noChangeAspect="1"/>
          </p:cNvGraphicFramePr>
          <p:nvPr/>
        </p:nvGraphicFramePr>
        <p:xfrm>
          <a:off x="3406775" y="3876675"/>
          <a:ext cx="1371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0" name="公式" r:id="rId9" imgW="1371600" imgH="838200" progId="Equation.3">
                  <p:embed/>
                </p:oleObj>
              </mc:Choice>
              <mc:Fallback>
                <p:oleObj name="公式" r:id="rId9" imgW="1371600" imgH="838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3876675"/>
                        <a:ext cx="1371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6" name="Object 7"/>
          <p:cNvGraphicFramePr>
            <a:graphicFrameLocks noChangeAspect="1"/>
          </p:cNvGraphicFramePr>
          <p:nvPr/>
        </p:nvGraphicFramePr>
        <p:xfrm>
          <a:off x="823913" y="4662488"/>
          <a:ext cx="1854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1" name="公式" r:id="rId11" imgW="1854200" imgH="889000" progId="Equation.3">
                  <p:embed/>
                </p:oleObj>
              </mc:Choice>
              <mc:Fallback>
                <p:oleObj name="公式" r:id="rId11" imgW="1854200" imgH="889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4662488"/>
                        <a:ext cx="1854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7" name="Object 8"/>
          <p:cNvGraphicFramePr>
            <a:graphicFrameLocks noChangeAspect="1"/>
          </p:cNvGraphicFramePr>
          <p:nvPr/>
        </p:nvGraphicFramePr>
        <p:xfrm>
          <a:off x="3208338" y="4889500"/>
          <a:ext cx="1016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2" name="公式" r:id="rId13" imgW="1016000" imgH="368300" progId="Equation.3">
                  <p:embed/>
                </p:oleObj>
              </mc:Choice>
              <mc:Fallback>
                <p:oleObj name="公式" r:id="rId13" imgW="1016000" imgH="36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4889500"/>
                        <a:ext cx="1016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8" name="Object 9"/>
          <p:cNvGraphicFramePr>
            <a:graphicFrameLocks noChangeAspect="1"/>
          </p:cNvGraphicFramePr>
          <p:nvPr/>
        </p:nvGraphicFramePr>
        <p:xfrm>
          <a:off x="4652963" y="4559300"/>
          <a:ext cx="2425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3" name="公式" r:id="rId15" imgW="2425700" imgH="927100" progId="Equation.3">
                  <p:embed/>
                </p:oleObj>
              </mc:Choice>
              <mc:Fallback>
                <p:oleObj name="公式" r:id="rId15" imgW="2425700" imgH="927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4559300"/>
                        <a:ext cx="2425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4" name="Text Box 26"/>
          <p:cNvSpPr txBox="1">
            <a:spLocks noChangeArrowheads="1"/>
          </p:cNvSpPr>
          <p:nvPr/>
        </p:nvSpPr>
        <p:spPr bwMode="auto">
          <a:xfrm>
            <a:off x="7466013" y="3956050"/>
            <a:ext cx="153828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结论：</a:t>
            </a:r>
            <a:endParaRPr lang="zh-CN" altLang="en-US" sz="2800" b="1" dirty="0">
              <a:solidFill>
                <a:srgbClr val="FF3300"/>
              </a:solidFill>
              <a:latin typeface="+mn-lt"/>
            </a:endParaRPr>
          </a:p>
        </p:txBody>
      </p:sp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7224713" y="4508500"/>
            <a:ext cx="1755775" cy="954088"/>
          </a:xfrm>
          <a:prstGeom prst="rect">
            <a:avLst/>
          </a:prstGeom>
          <a:solidFill>
            <a:srgbClr val="FF0000">
              <a:alpha val="20000"/>
            </a:srgbClr>
          </a:solidFill>
          <a:ln w="28702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电场能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+mn-lt"/>
            </a:endParaRPr>
          </a:p>
          <a:p>
            <a:pPr algn="ctr" eaLnBrk="1" hangingPunct="1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+mn-lt"/>
              </a:rPr>
              <a:t>=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静电能</a:t>
            </a:r>
            <a:endParaRPr lang="zh-CN" altLang="en-US" sz="2800" b="1" dirty="0">
              <a:solidFill>
                <a:srgbClr val="0000FF"/>
              </a:solidFill>
              <a:latin typeface="+mn-lt"/>
            </a:endParaRPr>
          </a:p>
        </p:txBody>
      </p:sp>
      <p:grpSp>
        <p:nvGrpSpPr>
          <p:cNvPr id="2" name="Group 39"/>
          <p:cNvGrpSpPr/>
          <p:nvPr/>
        </p:nvGrpSpPr>
        <p:grpSpPr bwMode="auto">
          <a:xfrm>
            <a:off x="285750" y="5630863"/>
            <a:ext cx="6324600" cy="876300"/>
            <a:chOff x="192" y="3712"/>
            <a:chExt cx="3984" cy="552"/>
          </a:xfrm>
        </p:grpSpPr>
        <p:sp>
          <p:nvSpPr>
            <p:cNvPr id="128026" name="Text Box 29"/>
            <p:cNvSpPr txBox="1">
              <a:spLocks noChangeArrowheads="1"/>
            </p:cNvSpPr>
            <p:nvPr/>
          </p:nvSpPr>
          <p:spPr bwMode="auto">
            <a:xfrm>
              <a:off x="192" y="3800"/>
              <a:ext cx="3984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 dirty="0">
                  <a:solidFill>
                    <a:srgbClr val="0000FF"/>
                  </a:solidFill>
                  <a:latin typeface="+mn-lt"/>
                </a:rPr>
                <a:t>求</a:t>
              </a:r>
              <a:r>
                <a:rPr lang="en-US" altLang="zh-CN" sz="2800" b="1" i="1" dirty="0">
                  <a:solidFill>
                    <a:srgbClr val="0000FF"/>
                  </a:solidFill>
                  <a:latin typeface="+mn-lt"/>
                </a:rPr>
                <a:t>C</a:t>
              </a:r>
              <a:r>
                <a:rPr lang="zh-CN" altLang="en-US" sz="2800" b="1" dirty="0">
                  <a:solidFill>
                    <a:srgbClr val="0000FF"/>
                  </a:solidFill>
                  <a:latin typeface="+mn-lt"/>
                </a:rPr>
                <a:t>的另一方法：</a:t>
              </a:r>
              <a:r>
                <a:rPr lang="en-US" altLang="zh-CN" sz="2800" b="1" i="1" dirty="0">
                  <a:solidFill>
                    <a:srgbClr val="080808"/>
                  </a:solidFill>
                  <a:latin typeface="+mn-lt"/>
                </a:rPr>
                <a:t>E</a:t>
              </a:r>
              <a:r>
                <a:rPr lang="en-US" altLang="zh-CN" sz="2800" b="1" dirty="0">
                  <a:solidFill>
                    <a:srgbClr val="080808"/>
                  </a:solidFill>
                  <a:latin typeface="+mn-lt"/>
                  <a:sym typeface="Symbol" panose="05050102010706020507" pitchFamily="18" charset="2"/>
                </a:rPr>
                <a:t>                            </a:t>
              </a:r>
              <a:endParaRPr lang="en-US" altLang="zh-CN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endParaRPr>
            </a:p>
          </p:txBody>
        </p:sp>
        <p:graphicFrame>
          <p:nvGraphicFramePr>
            <p:cNvPr id="45093" name="Object 12"/>
            <p:cNvGraphicFramePr>
              <a:graphicFrameLocks noChangeAspect="1"/>
            </p:cNvGraphicFramePr>
            <p:nvPr/>
          </p:nvGraphicFramePr>
          <p:xfrm>
            <a:off x="2400" y="3712"/>
            <a:ext cx="1440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34" name="Equation" r:id="rId17" imgW="1053465" imgH="406400" progId="Equation.3">
                    <p:embed/>
                  </p:oleObj>
                </mc:Choice>
                <mc:Fallback>
                  <p:oleObj name="Equation" r:id="rId17" imgW="1053465" imgH="4064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712"/>
                          <a:ext cx="1440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6379" name="Object 10"/>
          <p:cNvGraphicFramePr>
            <a:graphicFrameLocks noChangeAspect="1"/>
          </p:cNvGraphicFramePr>
          <p:nvPr/>
        </p:nvGraphicFramePr>
        <p:xfrm>
          <a:off x="6640513" y="5618163"/>
          <a:ext cx="1181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5" name="公式" r:id="rId19" imgW="1181100" imgH="838200" progId="Equation.3">
                  <p:embed/>
                </p:oleObj>
              </mc:Choice>
              <mc:Fallback>
                <p:oleObj name="公式" r:id="rId19" imgW="1181100" imgH="838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513" y="5618163"/>
                        <a:ext cx="1181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75" name="Group 2"/>
          <p:cNvGrpSpPr/>
          <p:nvPr/>
        </p:nvGrpSpPr>
        <p:grpSpPr bwMode="auto">
          <a:xfrm>
            <a:off x="5842000" y="0"/>
            <a:ext cx="3186113" cy="876300"/>
            <a:chOff x="248" y="72"/>
            <a:chExt cx="2007" cy="552"/>
          </a:xfrm>
        </p:grpSpPr>
        <p:pic>
          <p:nvPicPr>
            <p:cNvPr id="45090" name="Picture 33" descr="RY_145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" y="72"/>
              <a:ext cx="405" cy="55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45091" name="Object 11"/>
            <p:cNvGraphicFramePr>
              <a:graphicFrameLocks noChangeAspect="1"/>
            </p:cNvGraphicFramePr>
            <p:nvPr/>
          </p:nvGraphicFramePr>
          <p:xfrm>
            <a:off x="657" y="101"/>
            <a:ext cx="1598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36" name="公式" r:id="rId22" imgW="951865" imgH="330200" progId="Equation.3">
                    <p:embed/>
                  </p:oleObj>
                </mc:Choice>
                <mc:Fallback>
                  <p:oleObj name="公式" r:id="rId22" imgW="951865" imgH="330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01"/>
                          <a:ext cx="1598" cy="501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2857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1"/>
          <p:cNvGrpSpPr/>
          <p:nvPr/>
        </p:nvGrpSpPr>
        <p:grpSpPr bwMode="auto">
          <a:xfrm>
            <a:off x="6764338" y="1966913"/>
            <a:ext cx="1524000" cy="1752600"/>
            <a:chOff x="3456" y="1248"/>
            <a:chExt cx="960" cy="1104"/>
          </a:xfrm>
        </p:grpSpPr>
        <p:sp>
          <p:nvSpPr>
            <p:cNvPr id="45088" name="AutoShape 32"/>
            <p:cNvSpPr>
              <a:spLocks noChangeArrowheads="1"/>
            </p:cNvSpPr>
            <p:nvPr/>
          </p:nvSpPr>
          <p:spPr bwMode="auto">
            <a:xfrm>
              <a:off x="3456" y="1248"/>
              <a:ext cx="960" cy="1104"/>
            </a:xfrm>
            <a:prstGeom prst="can">
              <a:avLst>
                <a:gd name="adj" fmla="val 37082"/>
              </a:avLst>
            </a:prstGeom>
            <a:gradFill rotWithShape="0">
              <a:gsLst>
                <a:gs pos="0">
                  <a:srgbClr val="184776"/>
                </a:gs>
                <a:gs pos="50000">
                  <a:srgbClr val="3399FF"/>
                </a:gs>
                <a:gs pos="100000">
                  <a:srgbClr val="184776"/>
                </a:gs>
              </a:gsLst>
              <a:lin ang="0" scaled="1"/>
            </a:gra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3648" y="1344"/>
              <a:ext cx="576" cy="144"/>
            </a:xfrm>
            <a:prstGeom prst="ellipse">
              <a:avLst/>
            </a:prstGeom>
            <a:gradFill rotWithShape="0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0" scaled="1"/>
            </a:gradFill>
            <a:ln w="9525">
              <a:solidFill>
                <a:srgbClr val="FF66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34"/>
          <p:cNvGrpSpPr/>
          <p:nvPr/>
        </p:nvGrpSpPr>
        <p:grpSpPr bwMode="auto">
          <a:xfrm>
            <a:off x="7815263" y="2549525"/>
            <a:ext cx="1295400" cy="523875"/>
            <a:chOff x="3600" y="2383"/>
            <a:chExt cx="816" cy="330"/>
          </a:xfrm>
        </p:grpSpPr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4006" y="2383"/>
              <a:ext cx="410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i="1" dirty="0">
                  <a:solidFill>
                    <a:srgbClr val="0000FF"/>
                  </a:solidFill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 –</a:t>
              </a:r>
              <a:r>
                <a:rPr lang="en-US" altLang="zh-CN" sz="2800" b="1" i="1" dirty="0">
                  <a:solidFill>
                    <a:srgbClr val="0000FF"/>
                  </a:solidFill>
                  <a:latin typeface="+mn-lt"/>
                  <a:sym typeface="Symbol" panose="05050102010706020507" pitchFamily="18" charset="2"/>
                </a:rPr>
                <a:t></a:t>
              </a:r>
              <a:endParaRPr lang="en-US" altLang="zh-CN" sz="2800" b="1" i="1" dirty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 flipH="1">
              <a:off x="3600" y="259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 i="1">
                <a:latin typeface="+mn-lt"/>
              </a:endParaRPr>
            </a:p>
          </p:txBody>
        </p:sp>
      </p:grpSp>
      <p:grpSp>
        <p:nvGrpSpPr>
          <p:cNvPr id="6" name="Group 37"/>
          <p:cNvGrpSpPr/>
          <p:nvPr/>
        </p:nvGrpSpPr>
        <p:grpSpPr bwMode="auto">
          <a:xfrm>
            <a:off x="7696200" y="1204913"/>
            <a:ext cx="823913" cy="1082675"/>
            <a:chOff x="4762" y="1248"/>
            <a:chExt cx="519" cy="682"/>
          </a:xfrm>
        </p:grpSpPr>
        <p:sp>
          <p:nvSpPr>
            <p:cNvPr id="43" name="Line 38"/>
            <p:cNvSpPr>
              <a:spLocks noChangeShapeType="1"/>
            </p:cNvSpPr>
            <p:nvPr/>
          </p:nvSpPr>
          <p:spPr bwMode="auto">
            <a:xfrm flipH="1">
              <a:off x="4762" y="1450"/>
              <a:ext cx="33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 i="1">
                <a:latin typeface="+mn-lt"/>
              </a:endParaRPr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5040" y="1248"/>
              <a:ext cx="241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i="1">
                  <a:solidFill>
                    <a:srgbClr val="FF3300"/>
                  </a:solidFill>
                  <a:latin typeface="+mn-lt"/>
                  <a:sym typeface="Symbol" panose="05050102010706020507" pitchFamily="18" charset="2"/>
                </a:rPr>
                <a:t></a:t>
              </a:r>
              <a:endParaRPr lang="en-US" altLang="zh-CN" sz="2800" b="1" i="1">
                <a:latin typeface="+mn-lt"/>
              </a:endParaRPr>
            </a:p>
          </p:txBody>
        </p:sp>
      </p:grpSp>
      <p:grpSp>
        <p:nvGrpSpPr>
          <p:cNvPr id="7" name="Group 40"/>
          <p:cNvGrpSpPr/>
          <p:nvPr/>
        </p:nvGrpSpPr>
        <p:grpSpPr bwMode="auto">
          <a:xfrm>
            <a:off x="6230938" y="2271713"/>
            <a:ext cx="549275" cy="1219200"/>
            <a:chOff x="3974" y="912"/>
            <a:chExt cx="346" cy="768"/>
          </a:xfrm>
        </p:grpSpPr>
        <p:sp>
          <p:nvSpPr>
            <p:cNvPr id="46" name="Line 41"/>
            <p:cNvSpPr>
              <a:spLocks noChangeShapeType="1"/>
            </p:cNvSpPr>
            <p:nvPr/>
          </p:nvSpPr>
          <p:spPr bwMode="auto">
            <a:xfrm>
              <a:off x="4080" y="9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 i="1">
                <a:latin typeface="+mn-lt"/>
              </a:endParaRPr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>
              <a:off x="4080" y="16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 i="1">
                <a:latin typeface="+mn-lt"/>
              </a:endParaRPr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4176" y="912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 i="1">
                <a:latin typeface="+mn-lt"/>
              </a:endParaRPr>
            </a:p>
          </p:txBody>
        </p:sp>
        <p:sp>
          <p:nvSpPr>
            <p:cNvPr id="45083" name="Text Box 44"/>
            <p:cNvSpPr txBox="1">
              <a:spLocks noChangeArrowheads="1"/>
            </p:cNvSpPr>
            <p:nvPr/>
          </p:nvSpPr>
          <p:spPr bwMode="auto">
            <a:xfrm>
              <a:off x="3974" y="1146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 i="1">
                  <a:solidFill>
                    <a:schemeClr val="tx1"/>
                  </a:solidFill>
                </a:rPr>
                <a:t>h</a:t>
              </a:r>
              <a:endParaRPr kumimoji="0" lang="en-US" altLang="zh-CN" sz="2800" i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75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75"/>
                                        <p:tgtEl>
                                          <p:spTgt spid="9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1" dur="5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4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4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" fill="hold"/>
                                        <p:tgtEl>
                                          <p:spTgt spid="94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" fill="hold"/>
                                        <p:tgtEl>
                                          <p:spTgt spid="94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" fill="hold"/>
                                        <p:tgtEl>
                                          <p:spTgt spid="94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" fill="hold"/>
                                        <p:tgtEl>
                                          <p:spTgt spid="94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utoUpdateAnimBg="0"/>
      <p:bldP spid="94211" grpId="0" autoUpdateAnimBg="0"/>
      <p:bldP spid="94224" grpId="0" autoUpdateAnimBg="0"/>
      <p:bldP spid="94229" grpId="0" autoUpdateAnimBg="0"/>
      <p:bldP spid="94234" grpId="0" autoUpdateAnimBg="0"/>
      <p:bldP spid="9423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29C7D751-617D-4E90-B7AC-66BBA8E1D530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219075" y="65088"/>
            <a:ext cx="8610600" cy="2160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2.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平行板电容器，极板面积为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S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，间距为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d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，用电源充电后，两极板分别带电为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+</a:t>
            </a:r>
            <a:r>
              <a:rPr lang="en-US" altLang="en-US" sz="2800" b="1" i="1" dirty="0">
                <a:solidFill>
                  <a:srgbClr val="080808"/>
                </a:solidFill>
                <a:latin typeface="+mn-lt"/>
              </a:rPr>
              <a:t>Q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和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-</a:t>
            </a:r>
            <a:r>
              <a:rPr lang="en-US" altLang="en-US" sz="2800" b="1" i="1" dirty="0">
                <a:solidFill>
                  <a:srgbClr val="080808"/>
                </a:solidFill>
                <a:latin typeface="+mn-lt"/>
              </a:rPr>
              <a:t>Q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。断开电源，将极板的距离拉开一倍，计算： 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(1) 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静电能的改变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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W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=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？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(2) 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外力克服电力所做的功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A</a:t>
            </a:r>
            <a:r>
              <a:rPr lang="zh-CN" altLang="en-US" sz="2800" b="1" baseline="-25000" dirty="0">
                <a:solidFill>
                  <a:srgbClr val="080808"/>
                </a:solidFill>
                <a:latin typeface="+mn-lt"/>
              </a:rPr>
              <a:t>外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=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？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304800" y="2376488"/>
            <a:ext cx="37814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解：</a:t>
            </a:r>
            <a:r>
              <a:rPr lang="en-US" altLang="zh-CN" sz="2800" b="1" dirty="0">
                <a:latin typeface="+mn-lt"/>
              </a:rPr>
              <a:t>(1)</a:t>
            </a:r>
            <a:endParaRPr lang="en-US" altLang="zh-CN" sz="2800" b="1" dirty="0">
              <a:latin typeface="+mn-lt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736725" y="2379663"/>
            <a:ext cx="32766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lt"/>
              </a:rPr>
              <a:t>拉开前</a:t>
            </a:r>
            <a:endParaRPr lang="zh-CN" altLang="en-US" sz="2800" b="1" dirty="0">
              <a:solidFill>
                <a:srgbClr val="FF3300"/>
              </a:solidFill>
              <a:latin typeface="+mn-lt"/>
            </a:endParaRP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739900" y="3254375"/>
            <a:ext cx="3048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拉开后</a:t>
            </a:r>
            <a:endParaRPr lang="zh-CN" altLang="en-US" sz="2800" b="1" dirty="0">
              <a:solidFill>
                <a:srgbClr val="0000FF"/>
              </a:solidFill>
              <a:latin typeface="+mn-lt"/>
            </a:endParaRPr>
          </a:p>
        </p:txBody>
      </p:sp>
      <p:graphicFrame>
        <p:nvGraphicFramePr>
          <p:cNvPr id="98310" name="Object 2"/>
          <p:cNvGraphicFramePr>
            <a:graphicFrameLocks noChangeAspect="1"/>
          </p:cNvGraphicFramePr>
          <p:nvPr/>
        </p:nvGraphicFramePr>
        <p:xfrm>
          <a:off x="3441700" y="2257425"/>
          <a:ext cx="1090613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9" name="公式" r:id="rId1" imgW="1116965" imgH="812165" progId="Equation.3">
                  <p:embed/>
                </p:oleObj>
              </mc:Choice>
              <mc:Fallback>
                <p:oleObj name="公式" r:id="rId1" imgW="1116965" imgH="81216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2257425"/>
                        <a:ext cx="1090613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3"/>
          <p:cNvGraphicFramePr>
            <a:graphicFrameLocks noChangeAspect="1"/>
          </p:cNvGraphicFramePr>
          <p:nvPr/>
        </p:nvGraphicFramePr>
        <p:xfrm>
          <a:off x="3395663" y="3122613"/>
          <a:ext cx="11430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0" name="公式" r:id="rId3" imgW="1155700" imgH="812800" progId="Equation.3">
                  <p:embed/>
                </p:oleObj>
              </mc:Choice>
              <mc:Fallback>
                <p:oleObj name="公式" r:id="rId3" imgW="1155700" imgH="812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63" y="3122613"/>
                        <a:ext cx="11430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4"/>
          <p:cNvGraphicFramePr>
            <a:graphicFrameLocks noChangeAspect="1"/>
          </p:cNvGraphicFramePr>
          <p:nvPr/>
        </p:nvGraphicFramePr>
        <p:xfrm>
          <a:off x="4916488" y="3086100"/>
          <a:ext cx="1524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1" name="Equation" r:id="rId5" imgW="660400" imgH="444500" progId="Equation.3">
                  <p:embed/>
                </p:oleObj>
              </mc:Choice>
              <mc:Fallback>
                <p:oleObj name="Equation" r:id="rId5" imgW="6604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488" y="3086100"/>
                        <a:ext cx="1524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3" name="Object 5"/>
          <p:cNvGraphicFramePr>
            <a:graphicFrameLocks noChangeAspect="1"/>
          </p:cNvGraphicFramePr>
          <p:nvPr/>
        </p:nvGraphicFramePr>
        <p:xfrm>
          <a:off x="4940300" y="2171700"/>
          <a:ext cx="14478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2" name="Equation" r:id="rId7" imgW="635000" imgH="444500" progId="Equation.3">
                  <p:embed/>
                </p:oleObj>
              </mc:Choice>
              <mc:Fallback>
                <p:oleObj name="Equation" r:id="rId7" imgW="6350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2171700"/>
                        <a:ext cx="14478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5" name="Object 6"/>
          <p:cNvGraphicFramePr>
            <a:graphicFrameLocks noChangeAspect="1"/>
          </p:cNvGraphicFramePr>
          <p:nvPr/>
        </p:nvGraphicFramePr>
        <p:xfrm>
          <a:off x="850900" y="4195763"/>
          <a:ext cx="22145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3" name="Equation" r:id="rId9" imgW="939165" imgH="215900" progId="Equation.3">
                  <p:embed/>
                </p:oleObj>
              </mc:Choice>
              <mc:Fallback>
                <p:oleObj name="Equation" r:id="rId9" imgW="939165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4195763"/>
                        <a:ext cx="22145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6019800" y="4129088"/>
            <a:ext cx="29749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静电能增加了。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98317" name="Object 7"/>
          <p:cNvGraphicFramePr>
            <a:graphicFrameLocks noChangeAspect="1"/>
          </p:cNvGraphicFramePr>
          <p:nvPr/>
        </p:nvGraphicFramePr>
        <p:xfrm>
          <a:off x="4535488" y="4205288"/>
          <a:ext cx="13017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4" name="Equation" r:id="rId11" imgW="532765" imgH="177800" progId="Equation.3">
                  <p:embed/>
                </p:oleObj>
              </mc:Choice>
              <mc:Fallback>
                <p:oleObj name="Equation" r:id="rId11" imgW="532765" imgH="177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4205288"/>
                        <a:ext cx="13017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1076325" y="4876800"/>
            <a:ext cx="22256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(2)</a:t>
            </a:r>
            <a:endParaRPr lang="en-US" altLang="zh-CN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1571625" y="4886325"/>
            <a:ext cx="72390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根据功能原理可知，外力的功等于系统能量的增量：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98331" name="Object 8"/>
          <p:cNvGraphicFramePr>
            <a:graphicFrameLocks noChangeAspect="1"/>
          </p:cNvGraphicFramePr>
          <p:nvPr/>
        </p:nvGraphicFramePr>
        <p:xfrm>
          <a:off x="3708400" y="5543550"/>
          <a:ext cx="15494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5" name="Equation" r:id="rId13" imgW="673100" imgH="228600" progId="Equation.3">
                  <p:embed/>
                </p:oleObj>
              </mc:Choice>
              <mc:Fallback>
                <p:oleObj name="Equation" r:id="rId13" imgW="6731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543550"/>
                        <a:ext cx="15494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7" name="Object 9"/>
          <p:cNvGraphicFramePr>
            <a:graphicFrameLocks noChangeAspect="1"/>
          </p:cNvGraphicFramePr>
          <p:nvPr/>
        </p:nvGraphicFramePr>
        <p:xfrm>
          <a:off x="3060700" y="3967163"/>
          <a:ext cx="124777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6" name="Equation" r:id="rId15" imgW="457200" imgH="406400" progId="Equation.3">
                  <p:embed/>
                </p:oleObj>
              </mc:Choice>
              <mc:Fallback>
                <p:oleObj name="Equation" r:id="rId15" imgW="457200" imgH="406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3967163"/>
                        <a:ext cx="1247775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723900" y="6045200"/>
            <a:ext cx="7291388" cy="566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若保持与电源连接，情况如何？</a:t>
            </a:r>
            <a:endParaRPr lang="zh-CN" altLang="en-US" sz="2800" b="1" dirty="0">
              <a:solidFill>
                <a:srgbClr val="0000F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75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75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8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8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8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8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autoUpdateAnimBg="0"/>
      <p:bldP spid="98307" grpId="0" autoUpdateAnimBg="0"/>
      <p:bldP spid="98308" grpId="0" autoUpdateAnimBg="0"/>
      <p:bldP spid="98309" grpId="0" autoUpdateAnimBg="0"/>
      <p:bldP spid="98316" grpId="0" autoUpdateAnimBg="0"/>
      <p:bldP spid="98318" grpId="0" autoUpdateAnimBg="0"/>
      <p:bldP spid="98319" grpId="0" autoUpdateAnimBg="0"/>
      <p:bldP spid="9833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4AC32E25-AA39-442E-AABE-5A59046B76D4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67975" name="Rectangle 39"/>
          <p:cNvSpPr>
            <a:spLocks noChangeArrowheads="1"/>
          </p:cNvSpPr>
          <p:nvPr/>
        </p:nvSpPr>
        <p:spPr bwMode="auto">
          <a:xfrm>
            <a:off x="6227763" y="3940175"/>
            <a:ext cx="1152525" cy="647700"/>
          </a:xfrm>
          <a:prstGeom prst="rect">
            <a:avLst/>
          </a:prstGeom>
          <a:solidFill>
            <a:srgbClr val="FFCC00">
              <a:alpha val="27843"/>
            </a:srgbClr>
          </a:solidFill>
          <a:ln w="28575" algn="ctr">
            <a:solidFill>
              <a:srgbClr val="FF0000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2211388" y="123825"/>
            <a:ext cx="4622800" cy="585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节 静电场的能量</a:t>
            </a:r>
            <a:endParaRPr lang="zh-C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2474913" y="1982788"/>
            <a:ext cx="666908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设电荷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q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在电场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E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中，由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P</a:t>
            </a:r>
            <a:r>
              <a:rPr lang="en-US" altLang="zh-CN" sz="2800" b="1" baseline="-25000" dirty="0">
                <a:solidFill>
                  <a:srgbClr val="080808"/>
                </a:solidFill>
                <a:latin typeface="+mn-lt"/>
              </a:rPr>
              <a:t>1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运动到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P</a:t>
            </a:r>
            <a:r>
              <a:rPr lang="en-US" altLang="zh-CN" sz="2800" b="1" baseline="-25000" dirty="0">
                <a:solidFill>
                  <a:srgbClr val="080808"/>
                </a:solidFill>
                <a:latin typeface="+mn-lt"/>
              </a:rPr>
              <a:t>2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：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167952" name="Object 2"/>
          <p:cNvGraphicFramePr>
            <a:graphicFrameLocks noChangeAspect="1"/>
          </p:cNvGraphicFramePr>
          <p:nvPr/>
        </p:nvGraphicFramePr>
        <p:xfrm>
          <a:off x="5033963" y="2616200"/>
          <a:ext cx="19986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9" name="Equation" r:id="rId1" imgW="774065" imgH="215900" progId="Equation.3">
                  <p:embed/>
                </p:oleObj>
              </mc:Choice>
              <mc:Fallback>
                <p:oleObj name="Equation" r:id="rId1" imgW="774065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963" y="2616200"/>
                        <a:ext cx="199866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3" name="Object 3"/>
          <p:cNvGraphicFramePr>
            <a:graphicFrameLocks noChangeAspect="1"/>
          </p:cNvGraphicFramePr>
          <p:nvPr/>
        </p:nvGraphicFramePr>
        <p:xfrm>
          <a:off x="2771775" y="2644775"/>
          <a:ext cx="22860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0" name="公式" r:id="rId3" imgW="901065" imgH="215900" progId="Equation.3">
                  <p:embed/>
                </p:oleObj>
              </mc:Choice>
              <mc:Fallback>
                <p:oleObj name="公式" r:id="rId3" imgW="901065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644775"/>
                        <a:ext cx="22860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54" name="Text Box 18"/>
          <p:cNvSpPr txBox="1">
            <a:spLocks noChangeArrowheads="1"/>
          </p:cNvSpPr>
          <p:nvPr/>
        </p:nvSpPr>
        <p:spPr bwMode="auto">
          <a:xfrm>
            <a:off x="2667000" y="3363913"/>
            <a:ext cx="35020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得：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167955" name="Object 4"/>
          <p:cNvGraphicFramePr>
            <a:graphicFrameLocks noChangeAspect="1"/>
          </p:cNvGraphicFramePr>
          <p:nvPr/>
        </p:nvGraphicFramePr>
        <p:xfrm>
          <a:off x="3348038" y="3363913"/>
          <a:ext cx="3530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1" name="Equation" r:id="rId5" imgW="1497965" imgH="215900" progId="Equation.3">
                  <p:embed/>
                </p:oleObj>
              </mc:Choice>
              <mc:Fallback>
                <p:oleObj name="Equation" r:id="rId5" imgW="1497965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363913"/>
                        <a:ext cx="3530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56" name="Text Box 20"/>
          <p:cNvSpPr txBox="1">
            <a:spLocks noChangeArrowheads="1"/>
          </p:cNvSpPr>
          <p:nvPr/>
        </p:nvSpPr>
        <p:spPr bwMode="auto">
          <a:xfrm>
            <a:off x="395288" y="4011613"/>
            <a:ext cx="82296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即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:</a:t>
            </a:r>
            <a:r>
              <a:rPr lang="en-US" altLang="zh-CN" sz="2800" b="1" dirty="0">
                <a:latin typeface="+mn-lt"/>
              </a:rPr>
              <a:t>  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点电荷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q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在电场中具有静电势能：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W=</a:t>
            </a:r>
            <a:r>
              <a:rPr lang="en-US" altLang="zh-CN" sz="2800" b="1" i="1" dirty="0" err="1">
                <a:solidFill>
                  <a:srgbClr val="080808"/>
                </a:solidFill>
                <a:latin typeface="+mn-lt"/>
              </a:rPr>
              <a:t>qV</a:t>
            </a:r>
            <a:endParaRPr lang="en-US" altLang="zh-CN" sz="2800" b="1" i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67960" name="Text Box 24"/>
          <p:cNvSpPr txBox="1">
            <a:spLocks noChangeArrowheads="1"/>
          </p:cNvSpPr>
          <p:nvPr/>
        </p:nvSpPr>
        <p:spPr bwMode="auto">
          <a:xfrm>
            <a:off x="309563" y="4813300"/>
            <a:ext cx="85629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电势能属于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该电荷与产生电场的场源电荷所共有。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67961" name="Text Box 25"/>
          <p:cNvSpPr txBox="1">
            <a:spLocks noChangeArrowheads="1"/>
          </p:cNvSpPr>
          <p:nvPr/>
        </p:nvSpPr>
        <p:spPr bwMode="auto">
          <a:xfrm>
            <a:off x="266700" y="1306513"/>
            <a:ext cx="5905500" cy="523875"/>
          </a:xfrm>
          <a:prstGeom prst="rect">
            <a:avLst/>
          </a:prstGeom>
          <a:solidFill>
            <a:srgbClr val="FFCCCC"/>
          </a:solidFill>
          <a:ln w="9525" algn="ctr">
            <a:noFill/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一、电荷在外电场中的静电势能</a:t>
            </a:r>
            <a:endParaRPr lang="zh-CN" altLang="en-US" sz="2800" b="1" dirty="0">
              <a:solidFill>
                <a:srgbClr val="0000FF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67962" name="Text Box 26"/>
          <p:cNvSpPr txBox="1">
            <a:spLocks noChangeArrowheads="1"/>
          </p:cNvSpPr>
          <p:nvPr/>
        </p:nvSpPr>
        <p:spPr bwMode="auto">
          <a:xfrm>
            <a:off x="265113" y="5518150"/>
            <a:ext cx="887888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为点电荷与产生电场的场源电荷间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静电相互作用能 。</a:t>
            </a:r>
            <a:endParaRPr lang="zh-CN" altLang="en-US" sz="2800" b="1" dirty="0">
              <a:solidFill>
                <a:srgbClr val="0000FF"/>
              </a:solidFill>
              <a:latin typeface="+mn-lt"/>
            </a:endParaRPr>
          </a:p>
        </p:txBody>
      </p:sp>
      <p:grpSp>
        <p:nvGrpSpPr>
          <p:cNvPr id="2" name="Group 30"/>
          <p:cNvGrpSpPr/>
          <p:nvPr/>
        </p:nvGrpSpPr>
        <p:grpSpPr bwMode="auto">
          <a:xfrm>
            <a:off x="250825" y="2428875"/>
            <a:ext cx="1830388" cy="1092200"/>
            <a:chOff x="240" y="1774"/>
            <a:chExt cx="1153" cy="688"/>
          </a:xfrm>
        </p:grpSpPr>
        <p:sp>
          <p:nvSpPr>
            <p:cNvPr id="121875" name="Freeform 31"/>
            <p:cNvSpPr/>
            <p:nvPr/>
          </p:nvSpPr>
          <p:spPr bwMode="auto">
            <a:xfrm>
              <a:off x="336" y="1774"/>
              <a:ext cx="864" cy="160"/>
            </a:xfrm>
            <a:custGeom>
              <a:avLst/>
              <a:gdLst>
                <a:gd name="T0" fmla="*/ 0 w 624"/>
                <a:gd name="T1" fmla="*/ 287 h 112"/>
                <a:gd name="T2" fmla="*/ 489 w 624"/>
                <a:gd name="T3" fmla="*/ 571 h 112"/>
                <a:gd name="T4" fmla="*/ 1465 w 624"/>
                <a:gd name="T5" fmla="*/ 571 h 112"/>
                <a:gd name="T6" fmla="*/ 3175 w 624"/>
                <a:gd name="T7" fmla="*/ 0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112"/>
                <a:gd name="T14" fmla="*/ 624 w 624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112">
                  <a:moveTo>
                    <a:pt x="0" y="48"/>
                  </a:moveTo>
                  <a:cubicBezTo>
                    <a:pt x="24" y="68"/>
                    <a:pt x="48" y="88"/>
                    <a:pt x="96" y="96"/>
                  </a:cubicBezTo>
                  <a:cubicBezTo>
                    <a:pt x="144" y="104"/>
                    <a:pt x="200" y="112"/>
                    <a:pt x="288" y="96"/>
                  </a:cubicBezTo>
                  <a:cubicBezTo>
                    <a:pt x="376" y="80"/>
                    <a:pt x="500" y="40"/>
                    <a:pt x="624" y="0"/>
                  </a:cubicBez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sm" len="sm"/>
              <a:tailEnd type="arrow" w="med" len="lg"/>
            </a:ln>
          </p:spPr>
          <p:txBody>
            <a:bodyPr wrap="none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21876" name="Freeform 32"/>
            <p:cNvSpPr/>
            <p:nvPr/>
          </p:nvSpPr>
          <p:spPr bwMode="auto">
            <a:xfrm>
              <a:off x="240" y="2062"/>
              <a:ext cx="960" cy="104"/>
            </a:xfrm>
            <a:custGeom>
              <a:avLst/>
              <a:gdLst>
                <a:gd name="T0" fmla="*/ 0 w 960"/>
                <a:gd name="T1" fmla="*/ 48 h 104"/>
                <a:gd name="T2" fmla="*/ 384 w 960"/>
                <a:gd name="T3" fmla="*/ 96 h 104"/>
                <a:gd name="T4" fmla="*/ 960 w 960"/>
                <a:gd name="T5" fmla="*/ 0 h 104"/>
                <a:gd name="T6" fmla="*/ 0 60000 65536"/>
                <a:gd name="T7" fmla="*/ 0 60000 65536"/>
                <a:gd name="T8" fmla="*/ 0 60000 65536"/>
                <a:gd name="T9" fmla="*/ 0 w 960"/>
                <a:gd name="T10" fmla="*/ 0 h 104"/>
                <a:gd name="T11" fmla="*/ 960 w 960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104">
                  <a:moveTo>
                    <a:pt x="0" y="48"/>
                  </a:moveTo>
                  <a:cubicBezTo>
                    <a:pt x="112" y="76"/>
                    <a:pt x="224" y="104"/>
                    <a:pt x="384" y="96"/>
                  </a:cubicBezTo>
                  <a:cubicBezTo>
                    <a:pt x="544" y="88"/>
                    <a:pt x="752" y="44"/>
                    <a:pt x="960" y="0"/>
                  </a:cubicBez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sm" len="sm"/>
              <a:tailEnd type="arrow" w="med" len="lg"/>
            </a:ln>
          </p:spPr>
          <p:txBody>
            <a:bodyPr wrap="none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21877" name="Freeform 33"/>
            <p:cNvSpPr/>
            <p:nvPr/>
          </p:nvSpPr>
          <p:spPr bwMode="auto">
            <a:xfrm>
              <a:off x="288" y="2350"/>
              <a:ext cx="912" cy="112"/>
            </a:xfrm>
            <a:custGeom>
              <a:avLst/>
              <a:gdLst>
                <a:gd name="T0" fmla="*/ 0 w 912"/>
                <a:gd name="T1" fmla="*/ 112 h 112"/>
                <a:gd name="T2" fmla="*/ 240 w 912"/>
                <a:gd name="T3" fmla="*/ 16 h 112"/>
                <a:gd name="T4" fmla="*/ 576 w 912"/>
                <a:gd name="T5" fmla="*/ 16 h 112"/>
                <a:gd name="T6" fmla="*/ 912 w 912"/>
                <a:gd name="T7" fmla="*/ 112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112"/>
                <a:gd name="T14" fmla="*/ 912 w 912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112">
                  <a:moveTo>
                    <a:pt x="0" y="112"/>
                  </a:moveTo>
                  <a:cubicBezTo>
                    <a:pt x="72" y="72"/>
                    <a:pt x="144" y="32"/>
                    <a:pt x="240" y="16"/>
                  </a:cubicBezTo>
                  <a:cubicBezTo>
                    <a:pt x="336" y="0"/>
                    <a:pt x="464" y="0"/>
                    <a:pt x="576" y="16"/>
                  </a:cubicBezTo>
                  <a:cubicBezTo>
                    <a:pt x="688" y="32"/>
                    <a:pt x="856" y="96"/>
                    <a:pt x="912" y="112"/>
                  </a:cubicBez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sm" len="sm"/>
              <a:tailEnd type="arrow" w="med" len="lg"/>
            </a:ln>
          </p:spPr>
          <p:txBody>
            <a:bodyPr wrap="none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49172" name="Object 5"/>
            <p:cNvGraphicFramePr>
              <a:graphicFrameLocks noChangeAspect="1"/>
            </p:cNvGraphicFramePr>
            <p:nvPr/>
          </p:nvGraphicFramePr>
          <p:xfrm>
            <a:off x="1200" y="1980"/>
            <a:ext cx="193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2" name="公式" r:id="rId7" imgW="431800" imgH="495300" progId="Equation.3">
                    <p:embed/>
                  </p:oleObj>
                </mc:Choice>
                <mc:Fallback>
                  <p:oleObj name="公式" r:id="rId7" imgW="431800" imgH="495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980"/>
                          <a:ext cx="193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878" name="Oval 35"/>
            <p:cNvSpPr>
              <a:spLocks noChangeArrowheads="1"/>
            </p:cNvSpPr>
            <p:nvPr/>
          </p:nvSpPr>
          <p:spPr bwMode="auto">
            <a:xfrm>
              <a:off x="837" y="1934"/>
              <a:ext cx="45" cy="45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alpha val="75000"/>
                  </a:srgbClr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21879" name="Oval 36"/>
            <p:cNvSpPr>
              <a:spLocks noChangeArrowheads="1"/>
            </p:cNvSpPr>
            <p:nvPr/>
          </p:nvSpPr>
          <p:spPr bwMode="auto">
            <a:xfrm>
              <a:off x="319" y="2230"/>
              <a:ext cx="45" cy="45"/>
            </a:xfrm>
            <a:prstGeom prst="ellipse">
              <a:avLst/>
            </a:prstGeom>
            <a:gradFill rotWithShape="1">
              <a:gsLst>
                <a:gs pos="0">
                  <a:srgbClr val="339966">
                    <a:alpha val="75000"/>
                  </a:srgbClr>
                </a:gs>
                <a:gs pos="100000">
                  <a:srgbClr val="18472F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49175" name="Object 6"/>
            <p:cNvGraphicFramePr>
              <a:graphicFrameLocks noChangeAspect="1"/>
            </p:cNvGraphicFramePr>
            <p:nvPr/>
          </p:nvGraphicFramePr>
          <p:xfrm>
            <a:off x="364" y="2139"/>
            <a:ext cx="205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3" name="公式" r:id="rId9" imgW="177800" imgH="215900" progId="Equation.3">
                    <p:embed/>
                  </p:oleObj>
                </mc:Choice>
                <mc:Fallback>
                  <p:oleObj name="公式" r:id="rId9" imgW="177800" imgH="2159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" y="2139"/>
                          <a:ext cx="205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6" name="Object 7"/>
            <p:cNvGraphicFramePr>
              <a:graphicFrameLocks noChangeAspect="1"/>
            </p:cNvGraphicFramePr>
            <p:nvPr/>
          </p:nvGraphicFramePr>
          <p:xfrm>
            <a:off x="870" y="1809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4" name="公式" r:id="rId11" imgW="177800" imgH="215900" progId="Equation.3">
                    <p:embed/>
                  </p:oleObj>
                </mc:Choice>
                <mc:Fallback>
                  <p:oleObj name="公式" r:id="rId11" imgW="177800" imgH="2159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0" y="1809"/>
                          <a:ext cx="2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7976" name="Text Box 40"/>
          <p:cNvSpPr txBox="1">
            <a:spLocks noChangeArrowheads="1"/>
          </p:cNvSpPr>
          <p:nvPr/>
        </p:nvSpPr>
        <p:spPr bwMode="auto">
          <a:xfrm>
            <a:off x="6003925" y="6094413"/>
            <a:ext cx="28956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——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静电互能</a:t>
            </a:r>
            <a:endParaRPr lang="zh-CN" altLang="en-US" sz="2800" b="1" dirty="0">
              <a:solidFill>
                <a:srgbClr val="0000FF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4" name="Text Box 43"/>
          <p:cNvSpPr txBox="1">
            <a:spLocks noChangeArrowheads="1"/>
          </p:cNvSpPr>
          <p:nvPr/>
        </p:nvSpPr>
        <p:spPr bwMode="auto">
          <a:xfrm>
            <a:off x="1176338" y="673100"/>
            <a:ext cx="66246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Energy of Electrostatic Fields</a:t>
            </a:r>
            <a:endParaRPr kumimoji="0" lang="en-US" altLang="zh-CN" b="0">
              <a:solidFill>
                <a:schemeClr val="folHlink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16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6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16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75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16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75"/>
                                        <p:tgtEl>
                                          <p:spTgt spid="16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25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7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7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6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6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75" grpId="0" animBg="1"/>
      <p:bldP spid="167938" grpId="0"/>
      <p:bldP spid="167940" grpId="0" autoUpdateAnimBg="0"/>
      <p:bldP spid="167954" grpId="0" autoUpdateAnimBg="0"/>
      <p:bldP spid="167956" grpId="0" autoUpdateAnimBg="0"/>
      <p:bldP spid="167960" grpId="0" autoUpdateAnimBg="0"/>
      <p:bldP spid="167961" grpId="0" animBg="1"/>
      <p:bldP spid="167962" grpId="0" autoUpdateAnimBg="0"/>
      <p:bldP spid="167976" grpId="0" autoUpdateAnimBg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588458FD-5053-40EB-B2D7-09473823FA3D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2"/>
          <p:cNvGrpSpPr/>
          <p:nvPr/>
        </p:nvGrpSpPr>
        <p:grpSpPr bwMode="auto">
          <a:xfrm>
            <a:off x="0" y="0"/>
            <a:ext cx="8458200" cy="638175"/>
            <a:chOff x="108" y="600"/>
            <a:chExt cx="5328" cy="402"/>
          </a:xfrm>
        </p:grpSpPr>
        <p:sp>
          <p:nvSpPr>
            <p:cNvPr id="169987" name="Text Box 3"/>
            <p:cNvSpPr txBox="1">
              <a:spLocks noChangeArrowheads="1"/>
            </p:cNvSpPr>
            <p:nvPr/>
          </p:nvSpPr>
          <p:spPr bwMode="auto">
            <a:xfrm>
              <a:off x="108" y="672"/>
              <a:ext cx="532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例</a:t>
              </a:r>
              <a:r>
                <a:rPr lang="en-US" altLang="zh-CN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1.</a:t>
              </a:r>
              <a:r>
                <a:rPr lang="en-US" altLang="zh-CN" sz="2800" b="1" dirty="0">
                  <a:solidFill>
                    <a:srgbClr val="FF3300"/>
                  </a:solidFill>
                  <a:latin typeface="+mn-lt"/>
                </a:rPr>
                <a:t> </a:t>
              </a:r>
              <a:r>
                <a:rPr lang="zh-CN" altLang="en-US" sz="2800" b="1" dirty="0">
                  <a:solidFill>
                    <a:srgbClr val="080808"/>
                  </a:solidFill>
                  <a:latin typeface="+mn-lt"/>
                </a:rPr>
                <a:t>求一电偶极子            在均匀电场</a:t>
              </a:r>
              <a:r>
                <a:rPr lang="en-US" altLang="zh-CN" sz="2800" b="1" i="1" dirty="0">
                  <a:solidFill>
                    <a:srgbClr val="080808"/>
                  </a:solidFill>
                  <a:latin typeface="+mn-lt"/>
                </a:rPr>
                <a:t>E</a:t>
              </a:r>
              <a:r>
                <a:rPr lang="zh-CN" altLang="en-US" sz="2800" b="1" dirty="0">
                  <a:solidFill>
                    <a:srgbClr val="080808"/>
                  </a:solidFill>
                  <a:latin typeface="+mn-lt"/>
                </a:rPr>
                <a:t>中的电势能。</a:t>
              </a:r>
              <a:endParaRPr lang="zh-CN" altLang="en-US" sz="2800" b="1" dirty="0">
                <a:solidFill>
                  <a:srgbClr val="080808"/>
                </a:solidFill>
                <a:latin typeface="+mn-lt"/>
              </a:endParaRPr>
            </a:p>
          </p:txBody>
        </p:sp>
        <p:graphicFrame>
          <p:nvGraphicFramePr>
            <p:cNvPr id="51250" name="Object 24"/>
            <p:cNvGraphicFramePr>
              <a:graphicFrameLocks noChangeAspect="1"/>
            </p:cNvGraphicFramePr>
            <p:nvPr/>
          </p:nvGraphicFramePr>
          <p:xfrm>
            <a:off x="1932" y="600"/>
            <a:ext cx="762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50" name="Equation" r:id="rId1" imgW="457200" imgH="241300" progId="Equation.DSMT4">
                    <p:embed/>
                  </p:oleObj>
                </mc:Choice>
                <mc:Fallback>
                  <p:oleObj name="Equation" r:id="rId1" imgW="457200" imgH="2413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2" y="600"/>
                          <a:ext cx="762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0006" name="Text Box 22"/>
          <p:cNvSpPr txBox="1">
            <a:spLocks noChangeArrowheads="1"/>
          </p:cNvSpPr>
          <p:nvPr/>
        </p:nvSpPr>
        <p:spPr bwMode="auto">
          <a:xfrm>
            <a:off x="285750" y="723900"/>
            <a:ext cx="5562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解：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两电荷的电势能分别是：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170007" name="Object 2"/>
          <p:cNvGraphicFramePr>
            <a:graphicFrameLocks noChangeAspect="1"/>
          </p:cNvGraphicFramePr>
          <p:nvPr/>
        </p:nvGraphicFramePr>
        <p:xfrm>
          <a:off x="1116013" y="1268413"/>
          <a:ext cx="39624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1" name="Equation" r:id="rId3" imgW="1637665" imgH="215900" progId="Equation.3">
                  <p:embed/>
                </p:oleObj>
              </mc:Choice>
              <mc:Fallback>
                <p:oleObj name="Equation" r:id="rId3" imgW="1637665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268413"/>
                        <a:ext cx="39624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08" name="Object 3"/>
          <p:cNvGraphicFramePr>
            <a:graphicFrameLocks noChangeAspect="1"/>
          </p:cNvGraphicFramePr>
          <p:nvPr/>
        </p:nvGraphicFramePr>
        <p:xfrm>
          <a:off x="468313" y="1947863"/>
          <a:ext cx="19621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2" name="公式" r:id="rId5" imgW="1866900" imgH="419100" progId="Equation.3">
                  <p:embed/>
                </p:oleObj>
              </mc:Choice>
              <mc:Fallback>
                <p:oleObj name="公式" r:id="rId5" imgW="18669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947863"/>
                        <a:ext cx="19621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09" name="Object 4"/>
          <p:cNvGraphicFramePr>
            <a:graphicFrameLocks noChangeAspect="1"/>
          </p:cNvGraphicFramePr>
          <p:nvPr/>
        </p:nvGraphicFramePr>
        <p:xfrm>
          <a:off x="2527300" y="1893888"/>
          <a:ext cx="19732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3" name="Equation" r:id="rId7" imgW="799465" imgH="215900" progId="Equation.3">
                  <p:embed/>
                </p:oleObj>
              </mc:Choice>
              <mc:Fallback>
                <p:oleObj name="Equation" r:id="rId7" imgW="799465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1893888"/>
                        <a:ext cx="197326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10" name="Object 5"/>
          <p:cNvGraphicFramePr>
            <a:graphicFrameLocks noChangeAspect="1"/>
          </p:cNvGraphicFramePr>
          <p:nvPr/>
        </p:nvGraphicFramePr>
        <p:xfrm>
          <a:off x="4435475" y="1719263"/>
          <a:ext cx="190341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4" name="Equation" r:id="rId9" imgW="18288000" imgH="7924800" progId="Equation.DSMT4">
                  <p:embed/>
                </p:oleObj>
              </mc:Choice>
              <mc:Fallback>
                <p:oleObj name="Equation" r:id="rId9" imgW="18288000" imgH="7924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5" y="1719263"/>
                        <a:ext cx="1903413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12" name="Object 6"/>
          <p:cNvGraphicFramePr>
            <a:graphicFrameLocks noChangeAspect="1"/>
          </p:cNvGraphicFramePr>
          <p:nvPr/>
        </p:nvGraphicFramePr>
        <p:xfrm>
          <a:off x="900113" y="2420938"/>
          <a:ext cx="2624137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5" name="Equation" r:id="rId11" imgW="1054100" imgH="330200" progId="Equation.3">
                  <p:embed/>
                </p:oleObj>
              </mc:Choice>
              <mc:Fallback>
                <p:oleObj name="Equation" r:id="rId11" imgW="1054100" imgH="33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20938"/>
                        <a:ext cx="2624137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15" name="Object 7"/>
          <p:cNvGraphicFramePr>
            <a:graphicFrameLocks noChangeAspect="1"/>
          </p:cNvGraphicFramePr>
          <p:nvPr/>
        </p:nvGraphicFramePr>
        <p:xfrm>
          <a:off x="3563938" y="2636838"/>
          <a:ext cx="208756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6" name="公式" r:id="rId13" imgW="1765300" imgH="368300" progId="Equation.3">
                  <p:embed/>
                </p:oleObj>
              </mc:Choice>
              <mc:Fallback>
                <p:oleObj name="公式" r:id="rId13" imgW="1765300" imgH="36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636838"/>
                        <a:ext cx="2087562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16" name="Object 8"/>
          <p:cNvGraphicFramePr>
            <a:graphicFrameLocks noChangeAspect="1"/>
          </p:cNvGraphicFramePr>
          <p:nvPr/>
        </p:nvGraphicFramePr>
        <p:xfrm>
          <a:off x="6557963" y="2179638"/>
          <a:ext cx="183673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7" name="Equation" r:id="rId15" imgW="748665" imgH="241300" progId="Equation.DSMT4">
                  <p:embed/>
                </p:oleObj>
              </mc:Choice>
              <mc:Fallback>
                <p:oleObj name="Equation" r:id="rId15" imgW="748665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3" y="2179638"/>
                        <a:ext cx="1836737" cy="588962"/>
                      </a:xfrm>
                      <a:prstGeom prst="rect">
                        <a:avLst/>
                      </a:prstGeom>
                      <a:solidFill>
                        <a:srgbClr val="FFFF99">
                          <a:alpha val="76862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12" name="Group 69"/>
          <p:cNvGrpSpPr/>
          <p:nvPr/>
        </p:nvGrpSpPr>
        <p:grpSpPr bwMode="auto">
          <a:xfrm>
            <a:off x="6659563" y="520700"/>
            <a:ext cx="2132012" cy="1620838"/>
            <a:chOff x="1610" y="2970"/>
            <a:chExt cx="1343" cy="1021"/>
          </a:xfrm>
        </p:grpSpPr>
        <p:graphicFrame>
          <p:nvGraphicFramePr>
            <p:cNvPr id="51233" name="Object 20"/>
            <p:cNvGraphicFramePr>
              <a:graphicFrameLocks noChangeAspect="1"/>
            </p:cNvGraphicFramePr>
            <p:nvPr/>
          </p:nvGraphicFramePr>
          <p:xfrm>
            <a:off x="2221" y="3421"/>
            <a:ext cx="136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58" name="公式" r:id="rId17" imgW="241300" imgH="304800" progId="Equation.3">
                    <p:embed/>
                  </p:oleObj>
                </mc:Choice>
                <mc:Fallback>
                  <p:oleObj name="公式" r:id="rId17" imgW="241300" imgH="3048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1" y="3421"/>
                          <a:ext cx="136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234" name="Group 67"/>
            <p:cNvGrpSpPr/>
            <p:nvPr/>
          </p:nvGrpSpPr>
          <p:grpSpPr bwMode="auto">
            <a:xfrm>
              <a:off x="1610" y="2970"/>
              <a:ext cx="1343" cy="1021"/>
              <a:chOff x="1610" y="2970"/>
              <a:chExt cx="1343" cy="1021"/>
            </a:xfrm>
          </p:grpSpPr>
          <p:grpSp>
            <p:nvGrpSpPr>
              <p:cNvPr id="51236" name="Group 43"/>
              <p:cNvGrpSpPr/>
              <p:nvPr/>
            </p:nvGrpSpPr>
            <p:grpSpPr bwMode="auto">
              <a:xfrm>
                <a:off x="1610" y="3113"/>
                <a:ext cx="1152" cy="720"/>
                <a:chOff x="288" y="2544"/>
                <a:chExt cx="1152" cy="720"/>
              </a:xfrm>
            </p:grpSpPr>
            <p:sp>
              <p:nvSpPr>
                <p:cNvPr id="122926" name="Line 44"/>
                <p:cNvSpPr>
                  <a:spLocks noChangeShapeType="1"/>
                </p:cNvSpPr>
                <p:nvPr/>
              </p:nvSpPr>
              <p:spPr bwMode="auto">
                <a:xfrm>
                  <a:off x="288" y="2544"/>
                  <a:ext cx="1152" cy="0"/>
                </a:xfrm>
                <a:prstGeom prst="line">
                  <a:avLst/>
                </a:prstGeom>
                <a:noFill/>
                <a:ln w="22225">
                  <a:solidFill>
                    <a:srgbClr val="0000FF"/>
                  </a:solidFill>
                  <a:round/>
                  <a:tailEnd type="triangle" w="med" len="med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800" b="1">
                    <a:latin typeface="+mn-lt"/>
                  </a:endParaRPr>
                </a:p>
              </p:txBody>
            </p:sp>
            <p:sp>
              <p:nvSpPr>
                <p:cNvPr id="122927" name="Line 45"/>
                <p:cNvSpPr>
                  <a:spLocks noChangeShapeType="1"/>
                </p:cNvSpPr>
                <p:nvPr/>
              </p:nvSpPr>
              <p:spPr bwMode="auto">
                <a:xfrm>
                  <a:off x="288" y="2784"/>
                  <a:ext cx="1152" cy="0"/>
                </a:xfrm>
                <a:prstGeom prst="line">
                  <a:avLst/>
                </a:prstGeom>
                <a:noFill/>
                <a:ln w="22225">
                  <a:solidFill>
                    <a:srgbClr val="0000FF"/>
                  </a:solidFill>
                  <a:round/>
                  <a:tailEnd type="triangle" w="med" len="med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800" b="1">
                    <a:latin typeface="+mn-lt"/>
                  </a:endParaRPr>
                </a:p>
              </p:txBody>
            </p:sp>
            <p:sp>
              <p:nvSpPr>
                <p:cNvPr id="122928" name="Line 46"/>
                <p:cNvSpPr>
                  <a:spLocks noChangeShapeType="1"/>
                </p:cNvSpPr>
                <p:nvPr/>
              </p:nvSpPr>
              <p:spPr bwMode="auto">
                <a:xfrm>
                  <a:off x="288" y="3024"/>
                  <a:ext cx="1152" cy="0"/>
                </a:xfrm>
                <a:prstGeom prst="line">
                  <a:avLst/>
                </a:prstGeom>
                <a:noFill/>
                <a:ln w="22225">
                  <a:solidFill>
                    <a:srgbClr val="0000FF"/>
                  </a:solidFill>
                  <a:round/>
                  <a:tailEnd type="triangle" w="med" len="med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800" b="1">
                    <a:latin typeface="+mn-lt"/>
                  </a:endParaRPr>
                </a:p>
              </p:txBody>
            </p:sp>
            <p:sp>
              <p:nvSpPr>
                <p:cNvPr id="122929" name="Line 47"/>
                <p:cNvSpPr>
                  <a:spLocks noChangeShapeType="1"/>
                </p:cNvSpPr>
                <p:nvPr/>
              </p:nvSpPr>
              <p:spPr bwMode="auto">
                <a:xfrm>
                  <a:off x="288" y="3264"/>
                  <a:ext cx="1152" cy="0"/>
                </a:xfrm>
                <a:prstGeom prst="line">
                  <a:avLst/>
                </a:prstGeom>
                <a:noFill/>
                <a:ln w="22225">
                  <a:solidFill>
                    <a:srgbClr val="0000FF"/>
                  </a:solidFill>
                  <a:round/>
                  <a:tailEnd type="triangle" w="med" len="med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800" b="1">
                    <a:latin typeface="+mn-lt"/>
                  </a:endParaRPr>
                </a:p>
              </p:txBody>
            </p:sp>
          </p:grpSp>
          <p:graphicFrame>
            <p:nvGraphicFramePr>
              <p:cNvPr id="51237" name="Object 21"/>
              <p:cNvGraphicFramePr>
                <a:graphicFrameLocks noChangeAspect="1"/>
              </p:cNvGraphicFramePr>
              <p:nvPr/>
            </p:nvGraphicFramePr>
            <p:xfrm>
              <a:off x="2762" y="3488"/>
              <a:ext cx="191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59" name="Equation" r:id="rId19" imgW="431800" imgH="495300" progId="Equation.DSMT4">
                      <p:embed/>
                    </p:oleObj>
                  </mc:Choice>
                  <mc:Fallback>
                    <p:oleObj name="Equation" r:id="rId19" imgW="431800" imgH="495300" progId="Equation.DSMT4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2" y="3488"/>
                            <a:ext cx="191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1238" name="Group 55"/>
              <p:cNvGrpSpPr/>
              <p:nvPr/>
            </p:nvGrpSpPr>
            <p:grpSpPr bwMode="auto">
              <a:xfrm>
                <a:off x="1804" y="2970"/>
                <a:ext cx="814" cy="1021"/>
                <a:chOff x="4514" y="2833"/>
                <a:chExt cx="814" cy="1021"/>
              </a:xfrm>
            </p:grpSpPr>
            <p:sp>
              <p:nvSpPr>
                <p:cNvPr id="122922" name="Oval 56"/>
                <p:cNvSpPr>
                  <a:spLocks noChangeArrowheads="1"/>
                </p:cNvSpPr>
                <p:nvPr/>
              </p:nvSpPr>
              <p:spPr bwMode="auto">
                <a:xfrm>
                  <a:off x="4547" y="3542"/>
                  <a:ext cx="125" cy="12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6688AA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800" b="1">
                    <a:latin typeface="+mn-lt"/>
                  </a:endParaRPr>
                </a:p>
              </p:txBody>
            </p:sp>
            <p:sp>
              <p:nvSpPr>
                <p:cNvPr id="122923" name="Line 57"/>
                <p:cNvSpPr>
                  <a:spLocks noChangeShapeType="1"/>
                </p:cNvSpPr>
                <p:nvPr/>
              </p:nvSpPr>
              <p:spPr bwMode="auto">
                <a:xfrm>
                  <a:off x="4562" y="3605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800" b="1">
                    <a:latin typeface="+mn-lt"/>
                  </a:endParaRPr>
                </a:p>
              </p:txBody>
            </p:sp>
            <p:sp>
              <p:nvSpPr>
                <p:cNvPr id="122924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4650" y="3113"/>
                  <a:ext cx="454" cy="4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800" b="1">
                    <a:latin typeface="+mn-lt"/>
                  </a:endParaRPr>
                </a:p>
              </p:txBody>
            </p:sp>
            <p:sp>
              <p:nvSpPr>
                <p:cNvPr id="51242" name="Oval 59"/>
                <p:cNvSpPr>
                  <a:spLocks noChangeArrowheads="1"/>
                </p:cNvSpPr>
                <p:nvPr/>
              </p:nvSpPr>
              <p:spPr bwMode="auto">
                <a:xfrm>
                  <a:off x="5080" y="3007"/>
                  <a:ext cx="125" cy="12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99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66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2800">
                      <a:solidFill>
                        <a:schemeClr val="tx1"/>
                      </a:solidFill>
                    </a:rPr>
                    <a:t>+</a:t>
                  </a:r>
                  <a:endParaRPr kumimoji="0" lang="en-US" altLang="zh-CN" sz="2800">
                    <a:solidFill>
                      <a:schemeClr val="tx1"/>
                    </a:solidFill>
                  </a:endParaRPr>
                </a:p>
              </p:txBody>
            </p:sp>
            <p:graphicFrame>
              <p:nvGraphicFramePr>
                <p:cNvPr id="51243" name="Object 22"/>
                <p:cNvGraphicFramePr>
                  <a:graphicFrameLocks noChangeAspect="1"/>
                </p:cNvGraphicFramePr>
                <p:nvPr/>
              </p:nvGraphicFramePr>
              <p:xfrm>
                <a:off x="5068" y="2833"/>
                <a:ext cx="260" cy="20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560" name="公式" r:id="rId21" imgW="228600" imgH="177800" progId="Equation.3">
                        <p:embed/>
                      </p:oleObj>
                    </mc:Choice>
                    <mc:Fallback>
                      <p:oleObj name="公式" r:id="rId21" imgW="228600" imgH="177800" progId="Equation.3">
                        <p:embed/>
                        <p:pic>
                          <p:nvPicPr>
                            <p:cNvPr id="0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68" y="2833"/>
                              <a:ext cx="260" cy="20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244" name="Object 23"/>
                <p:cNvGraphicFramePr>
                  <a:graphicFrameLocks noChangeAspect="1"/>
                </p:cNvGraphicFramePr>
                <p:nvPr/>
              </p:nvGraphicFramePr>
              <p:xfrm>
                <a:off x="4514" y="3665"/>
                <a:ext cx="260" cy="18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561" name="公式" r:id="rId23" imgW="228600" imgH="165100" progId="Equation.3">
                        <p:embed/>
                      </p:oleObj>
                    </mc:Choice>
                    <mc:Fallback>
                      <p:oleObj name="公式" r:id="rId23" imgW="228600" imgH="165100" progId="Equation.3">
                        <p:embed/>
                        <p:pic>
                          <p:nvPicPr>
                            <p:cNvPr id="0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14" y="3665"/>
                              <a:ext cx="260" cy="18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22919" name="Arc 68"/>
            <p:cNvSpPr/>
            <p:nvPr/>
          </p:nvSpPr>
          <p:spPr bwMode="auto">
            <a:xfrm>
              <a:off x="1849" y="3495"/>
              <a:ext cx="358" cy="129"/>
            </a:xfrm>
            <a:custGeom>
              <a:avLst/>
              <a:gdLst>
                <a:gd name="T0" fmla="*/ 0 w 21313"/>
                <a:gd name="T1" fmla="*/ 0 h 12261"/>
                <a:gd name="T2" fmla="*/ 0 w 21313"/>
                <a:gd name="T3" fmla="*/ 0 h 12261"/>
                <a:gd name="T4" fmla="*/ 0 w 21313"/>
                <a:gd name="T5" fmla="*/ 0 h 12261"/>
                <a:gd name="T6" fmla="*/ 0 60000 65536"/>
                <a:gd name="T7" fmla="*/ 0 60000 65536"/>
                <a:gd name="T8" fmla="*/ 0 60000 65536"/>
                <a:gd name="T9" fmla="*/ 0 w 21313"/>
                <a:gd name="T10" fmla="*/ 0 h 12261"/>
                <a:gd name="T11" fmla="*/ 21313 w 21313"/>
                <a:gd name="T12" fmla="*/ 12261 h 12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13" h="12261" fill="none" extrusionOk="0">
                  <a:moveTo>
                    <a:pt x="17782" y="0"/>
                  </a:moveTo>
                  <a:cubicBezTo>
                    <a:pt x="19590" y="2622"/>
                    <a:pt x="20796" y="5611"/>
                    <a:pt x="21313" y="8753"/>
                  </a:cubicBezTo>
                </a:path>
                <a:path w="21313" h="12261" stroke="0" extrusionOk="0">
                  <a:moveTo>
                    <a:pt x="17782" y="0"/>
                  </a:moveTo>
                  <a:cubicBezTo>
                    <a:pt x="19590" y="2622"/>
                    <a:pt x="20796" y="5611"/>
                    <a:pt x="21313" y="8753"/>
                  </a:cubicBezTo>
                  <a:lnTo>
                    <a:pt x="0" y="1226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grpSp>
        <p:nvGrpSpPr>
          <p:cNvPr id="7" name="Group 76"/>
          <p:cNvGrpSpPr/>
          <p:nvPr/>
        </p:nvGrpSpPr>
        <p:grpSpPr bwMode="auto">
          <a:xfrm>
            <a:off x="5988050" y="2768600"/>
            <a:ext cx="2360613" cy="762000"/>
            <a:chOff x="2164" y="2024"/>
            <a:chExt cx="1487" cy="480"/>
          </a:xfrm>
        </p:grpSpPr>
        <p:graphicFrame>
          <p:nvGraphicFramePr>
            <p:cNvPr id="51231" name="Object 19"/>
            <p:cNvGraphicFramePr>
              <a:graphicFrameLocks noChangeAspect="1"/>
            </p:cNvGraphicFramePr>
            <p:nvPr/>
          </p:nvGraphicFramePr>
          <p:xfrm>
            <a:off x="2562" y="2078"/>
            <a:ext cx="1089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62" name="Equation" r:id="rId25" imgW="711200" imgH="241300" progId="Equation.DSMT4">
                    <p:embed/>
                  </p:oleObj>
                </mc:Choice>
                <mc:Fallback>
                  <p:oleObj name="Equation" r:id="rId25" imgW="711200" imgH="2413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078"/>
                          <a:ext cx="1089" cy="37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158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1232" name="Picture 75" descr="RY_145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4" y="2024"/>
              <a:ext cx="352" cy="48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</p:grpSp>
      <p:sp>
        <p:nvSpPr>
          <p:cNvPr id="170061" name="Text Box 77"/>
          <p:cNvSpPr txBox="1">
            <a:spLocks noChangeArrowheads="1"/>
          </p:cNvSpPr>
          <p:nvPr/>
        </p:nvSpPr>
        <p:spPr bwMode="auto">
          <a:xfrm>
            <a:off x="139700" y="2955925"/>
            <a:ext cx="22637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讨论：</a:t>
            </a:r>
            <a:endParaRPr lang="zh-CN" altLang="en-US" sz="2800" b="1" dirty="0">
              <a:solidFill>
                <a:srgbClr val="FF3300"/>
              </a:solidFill>
              <a:latin typeface="+mn-lt"/>
            </a:endParaRPr>
          </a:p>
        </p:txBody>
      </p:sp>
      <p:graphicFrame>
        <p:nvGraphicFramePr>
          <p:cNvPr id="170074" name="Object 9"/>
          <p:cNvGraphicFramePr>
            <a:graphicFrameLocks noChangeAspect="1"/>
          </p:cNvGraphicFramePr>
          <p:nvPr/>
        </p:nvGraphicFramePr>
        <p:xfrm>
          <a:off x="179388" y="3594100"/>
          <a:ext cx="151288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3" name="公式" r:id="rId28" imgW="634365" imgH="215900" progId="Equation.3">
                  <p:embed/>
                </p:oleObj>
              </mc:Choice>
              <mc:Fallback>
                <p:oleObj name="公式" r:id="rId28" imgW="634365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594100"/>
                        <a:ext cx="1512887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75" name="Object 10"/>
          <p:cNvGraphicFramePr>
            <a:graphicFrameLocks noChangeAspect="1"/>
          </p:cNvGraphicFramePr>
          <p:nvPr/>
        </p:nvGraphicFramePr>
        <p:xfrm>
          <a:off x="1995488" y="3695700"/>
          <a:ext cx="14112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4" name="公式" r:id="rId30" imgW="1409700" imgH="368300" progId="Equation.3">
                  <p:embed/>
                </p:oleObj>
              </mc:Choice>
              <mc:Fallback>
                <p:oleObj name="公式" r:id="rId30" imgW="1409700" imgH="368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3695700"/>
                        <a:ext cx="141128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76" name="Object 11"/>
          <p:cNvGraphicFramePr>
            <a:graphicFrameLocks noChangeAspect="1"/>
          </p:cNvGraphicFramePr>
          <p:nvPr/>
        </p:nvGraphicFramePr>
        <p:xfrm>
          <a:off x="206375" y="4037013"/>
          <a:ext cx="239712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5" name="公式" r:id="rId32" imgW="1028700" imgH="457200" progId="Equation.3">
                  <p:embed/>
                </p:oleObj>
              </mc:Choice>
              <mc:Fallback>
                <p:oleObj name="公式" r:id="rId32" imgW="10287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4037013"/>
                        <a:ext cx="2397125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77" name="Object 12"/>
          <p:cNvGraphicFramePr>
            <a:graphicFrameLocks noChangeAspect="1"/>
          </p:cNvGraphicFramePr>
          <p:nvPr/>
        </p:nvGraphicFramePr>
        <p:xfrm>
          <a:off x="2711450" y="4437063"/>
          <a:ext cx="8890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6" name="公式" r:id="rId34" imgW="888365" imgH="304800" progId="Equation.3">
                  <p:embed/>
                </p:oleObj>
              </mc:Choice>
              <mc:Fallback>
                <p:oleObj name="公式" r:id="rId34" imgW="888365" imgH="304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4437063"/>
                        <a:ext cx="88900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78" name="Object 13"/>
          <p:cNvGraphicFramePr>
            <a:graphicFrameLocks noChangeAspect="1"/>
          </p:cNvGraphicFramePr>
          <p:nvPr/>
        </p:nvGraphicFramePr>
        <p:xfrm>
          <a:off x="2124075" y="5118100"/>
          <a:ext cx="12065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7" name="公式" r:id="rId36" imgW="1206500" imgH="368300" progId="Equation.3">
                  <p:embed/>
                </p:oleObj>
              </mc:Choice>
              <mc:Fallback>
                <p:oleObj name="公式" r:id="rId36" imgW="1206500" imgH="368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118100"/>
                        <a:ext cx="12065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79" name="Object 14"/>
          <p:cNvGraphicFramePr>
            <a:graphicFrameLocks noChangeAspect="1"/>
          </p:cNvGraphicFramePr>
          <p:nvPr/>
        </p:nvGraphicFramePr>
        <p:xfrm>
          <a:off x="212725" y="5006975"/>
          <a:ext cx="15843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8" name="公式" r:id="rId38" imgW="673100" imgH="215900" progId="Equation.3">
                  <p:embed/>
                </p:oleObj>
              </mc:Choice>
              <mc:Fallback>
                <p:oleObj name="公式" r:id="rId38" imgW="673100" imgH="215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5006975"/>
                        <a:ext cx="15843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80" name="Text Box 96"/>
          <p:cNvSpPr txBox="1">
            <a:spLocks noChangeArrowheads="1"/>
          </p:cNvSpPr>
          <p:nvPr/>
        </p:nvSpPr>
        <p:spPr bwMode="auto">
          <a:xfrm>
            <a:off x="3998913" y="3573463"/>
            <a:ext cx="30892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能量最低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→</a:t>
            </a:r>
            <a:endParaRPr lang="zh-CN" altLang="en-US" sz="2800" b="1" dirty="0">
              <a:solidFill>
                <a:srgbClr val="0000FF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0081" name="Text Box 97"/>
          <p:cNvSpPr txBox="1">
            <a:spLocks noChangeArrowheads="1"/>
          </p:cNvSpPr>
          <p:nvPr/>
        </p:nvSpPr>
        <p:spPr bwMode="auto">
          <a:xfrm>
            <a:off x="3987800" y="4973638"/>
            <a:ext cx="29210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0000FF"/>
                </a:solidFill>
                <a:latin typeface="+mn-lt"/>
              </a:rPr>
              <a:t>能量最高→</a:t>
            </a:r>
            <a:endParaRPr lang="zh-CN" altLang="en-US" sz="2800" b="1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70082" name="Text Box 98"/>
          <p:cNvSpPr txBox="1">
            <a:spLocks noChangeArrowheads="1"/>
          </p:cNvSpPr>
          <p:nvPr/>
        </p:nvSpPr>
        <p:spPr bwMode="auto">
          <a:xfrm>
            <a:off x="5929313" y="3573463"/>
            <a:ext cx="273526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FF3300"/>
                </a:solidFill>
                <a:latin typeface="+mn-lt"/>
              </a:rPr>
              <a:t>稳定平衡态</a:t>
            </a:r>
            <a:endParaRPr lang="zh-CN" altLang="en-US" sz="2800" b="1">
              <a:solidFill>
                <a:srgbClr val="FF3300"/>
              </a:solidFill>
              <a:latin typeface="+mn-lt"/>
            </a:endParaRPr>
          </a:p>
        </p:txBody>
      </p:sp>
      <p:sp>
        <p:nvSpPr>
          <p:cNvPr id="170083" name="Text Box 99"/>
          <p:cNvSpPr txBox="1">
            <a:spLocks noChangeArrowheads="1"/>
          </p:cNvSpPr>
          <p:nvPr/>
        </p:nvSpPr>
        <p:spPr bwMode="auto">
          <a:xfrm>
            <a:off x="5868988" y="4973638"/>
            <a:ext cx="29432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lt"/>
              </a:rPr>
              <a:t>非稳定平衡态</a:t>
            </a:r>
            <a:endParaRPr lang="zh-CN" altLang="en-US" sz="2800" b="1" dirty="0">
              <a:solidFill>
                <a:srgbClr val="FF3300"/>
              </a:solidFill>
              <a:latin typeface="+mn-lt"/>
            </a:endParaRPr>
          </a:p>
        </p:txBody>
      </p:sp>
      <p:graphicFrame>
        <p:nvGraphicFramePr>
          <p:cNvPr id="170084" name="Object 15"/>
          <p:cNvGraphicFramePr>
            <a:graphicFrameLocks noChangeAspect="1"/>
          </p:cNvGraphicFramePr>
          <p:nvPr/>
        </p:nvGraphicFramePr>
        <p:xfrm>
          <a:off x="4024313" y="4213225"/>
          <a:ext cx="22510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9" name="Equation" r:id="rId40" imgW="901065" imgH="215900" progId="Equation.DSMT4">
                  <p:embed/>
                </p:oleObj>
              </mc:Choice>
              <mc:Fallback>
                <p:oleObj name="Equation" r:id="rId40" imgW="901065" imgH="2159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4213225"/>
                        <a:ext cx="22510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85" name="Text Box 101"/>
          <p:cNvSpPr txBox="1">
            <a:spLocks noChangeArrowheads="1"/>
          </p:cNvSpPr>
          <p:nvPr/>
        </p:nvSpPr>
        <p:spPr bwMode="auto">
          <a:xfrm>
            <a:off x="6329363" y="4235450"/>
            <a:ext cx="230346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lt"/>
              </a:rPr>
              <a:t>非平衡态</a:t>
            </a:r>
            <a:endParaRPr lang="zh-CN" altLang="en-US" sz="2800" b="1" dirty="0">
              <a:solidFill>
                <a:srgbClr val="FF3300"/>
              </a:solidFill>
              <a:latin typeface="+mn-lt"/>
            </a:endParaRPr>
          </a:p>
        </p:txBody>
      </p:sp>
      <p:sp>
        <p:nvSpPr>
          <p:cNvPr id="170086" name="Text Box 102"/>
          <p:cNvSpPr txBox="1">
            <a:spLocks noChangeArrowheads="1"/>
          </p:cNvSpPr>
          <p:nvPr/>
        </p:nvSpPr>
        <p:spPr bwMode="auto">
          <a:xfrm>
            <a:off x="250825" y="5586413"/>
            <a:ext cx="85979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当电偶极子从 </a:t>
            </a:r>
            <a:r>
              <a:rPr lang="zh-CN" altLang="en-US" sz="2800" b="1" i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 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</a:t>
            </a:r>
            <a:r>
              <a:rPr lang="zh-CN" altLang="en-US" sz="2800" b="1" i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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，转动到</a:t>
            </a:r>
            <a:r>
              <a:rPr lang="zh-CN" altLang="en-US" sz="2800" b="1" i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 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 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0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方位时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170087" name="Object 16"/>
          <p:cNvGraphicFramePr>
            <a:graphicFrameLocks noChangeAspect="1"/>
          </p:cNvGraphicFramePr>
          <p:nvPr/>
        </p:nvGraphicFramePr>
        <p:xfrm>
          <a:off x="357188" y="6110288"/>
          <a:ext cx="30972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0" name="公式" r:id="rId42" imgW="1384300" imgH="228600" progId="Equation.3">
                  <p:embed/>
                </p:oleObj>
              </mc:Choice>
              <mc:Fallback>
                <p:oleObj name="公式" r:id="rId42" imgW="13843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6110288"/>
                        <a:ext cx="309721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88" name="Object 17"/>
          <p:cNvGraphicFramePr>
            <a:graphicFrameLocks noChangeAspect="1"/>
          </p:cNvGraphicFramePr>
          <p:nvPr/>
        </p:nvGraphicFramePr>
        <p:xfrm>
          <a:off x="3419475" y="6107113"/>
          <a:ext cx="17287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1" name="公式" r:id="rId44" imgW="723900" imgH="203200" progId="Equation.3">
                  <p:embed/>
                </p:oleObj>
              </mc:Choice>
              <mc:Fallback>
                <p:oleObj name="公式" r:id="rId44" imgW="723900" imgH="203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6107113"/>
                        <a:ext cx="1728788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89" name="Object 18"/>
          <p:cNvGraphicFramePr>
            <a:graphicFrameLocks noChangeAspect="1"/>
          </p:cNvGraphicFramePr>
          <p:nvPr/>
        </p:nvGraphicFramePr>
        <p:xfrm>
          <a:off x="5219700" y="6083300"/>
          <a:ext cx="11525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2" name="公式" r:id="rId46" imgW="457200" imgH="203200" progId="Equation.3">
                  <p:embed/>
                </p:oleObj>
              </mc:Choice>
              <mc:Fallback>
                <p:oleObj name="公式" r:id="rId46" imgW="457200" imgH="203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6083300"/>
                        <a:ext cx="115252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7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7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7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17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17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7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0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0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17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0" dur="500"/>
                                        <p:tgtEl>
                                          <p:spTgt spid="17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17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0" dur="500"/>
                                        <p:tgtEl>
                                          <p:spTgt spid="17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17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0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0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0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0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7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7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8" dur="500"/>
                                        <p:tgtEl>
                                          <p:spTgt spid="17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70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70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9" dur="500"/>
                                        <p:tgtEl>
                                          <p:spTgt spid="170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7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75"/>
                                        <p:tgtEl>
                                          <p:spTgt spid="17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4" dur="500"/>
                                        <p:tgtEl>
                                          <p:spTgt spid="1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9" dur="500"/>
                                        <p:tgtEl>
                                          <p:spTgt spid="17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4" dur="500"/>
                                        <p:tgtEl>
                                          <p:spTgt spid="17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06" grpId="0" autoUpdateAnimBg="0"/>
      <p:bldP spid="170061" grpId="0" autoUpdateAnimBg="0"/>
      <p:bldP spid="170080" grpId="0" autoUpdateAnimBg="0"/>
      <p:bldP spid="170081" grpId="0" autoUpdateAnimBg="0"/>
      <p:bldP spid="170082" grpId="0" autoUpdateAnimBg="0"/>
      <p:bldP spid="170083" grpId="0"/>
      <p:bldP spid="170085" grpId="0" autoUpdateAnimBg="0"/>
      <p:bldP spid="17008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16D4620D-19AD-43B2-997B-97EF1FBDAD00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323850" y="317500"/>
            <a:ext cx="4032250" cy="519113"/>
          </a:xfrm>
          <a:prstGeom prst="rect">
            <a:avLst/>
          </a:prstGeom>
          <a:solidFill>
            <a:srgbClr val="FFCCCC"/>
          </a:solidFill>
          <a:ln w="9525" algn="ctr">
            <a:noFill/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二、带电体系的静电能</a:t>
            </a:r>
            <a:endParaRPr lang="zh-CN" altLang="en-US" sz="2800" b="1" dirty="0">
              <a:solidFill>
                <a:srgbClr val="0000FF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250825" y="1052513"/>
            <a:ext cx="756126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电荷系统（由多个带电体构成）的静电能： 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250825" y="1628775"/>
            <a:ext cx="756126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系统中所有电荷之间的相互作用能的总和。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74089" name="Rectangle 9"/>
          <p:cNvSpPr>
            <a:spLocks noChangeArrowheads="1"/>
          </p:cNvSpPr>
          <p:nvPr/>
        </p:nvSpPr>
        <p:spPr bwMode="auto">
          <a:xfrm>
            <a:off x="250825" y="2325688"/>
            <a:ext cx="5040313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定义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电荷系统的静电能：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74090" name="Rectangle 10"/>
          <p:cNvSpPr>
            <a:spLocks noChangeArrowheads="1"/>
          </p:cNvSpPr>
          <p:nvPr/>
        </p:nvSpPr>
        <p:spPr bwMode="auto">
          <a:xfrm>
            <a:off x="250825" y="2886075"/>
            <a:ext cx="8088313" cy="1117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将系统中各电荷从现有的位置到彼此分散到无限远的过程中，它们之间的静电力所作的功。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74091" name="Rectangle 11"/>
          <p:cNvSpPr>
            <a:spLocks noChangeArrowheads="1"/>
          </p:cNvSpPr>
          <p:nvPr/>
        </p:nvSpPr>
        <p:spPr bwMode="auto">
          <a:xfrm>
            <a:off x="250825" y="4052888"/>
            <a:ext cx="8088313" cy="111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或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等于将各电荷从彼此分散在无限远处移动到现有位置过程中，外力作的功。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4" grpId="0" animBg="1"/>
      <p:bldP spid="174085" grpId="0"/>
      <p:bldP spid="174086" grpId="0"/>
      <p:bldP spid="174089" grpId="0"/>
      <p:bldP spid="174090" grpId="0"/>
      <p:bldP spid="1740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1C9501E6-8188-4C2A-B695-ACE9CFAF0AEC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TextBox 22"/>
          <p:cNvSpPr txBox="1">
            <a:spLocks noChangeArrowheads="1"/>
          </p:cNvSpPr>
          <p:nvPr/>
        </p:nvSpPr>
        <p:spPr bwMode="auto">
          <a:xfrm>
            <a:off x="-34925" y="0"/>
            <a:ext cx="2860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3600" dirty="0">
                <a:solidFill>
                  <a:schemeClr val="tx1"/>
                </a:solidFill>
                <a:latin typeface="Arial" panose="020B0604020202020204" pitchFamily="34" charset="0"/>
              </a:rPr>
              <a:t>上节回顾</a:t>
            </a:r>
            <a:endParaRPr kumimoji="0" lang="zh-CN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655077" y="72155"/>
            <a:ext cx="5762625" cy="585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3200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r>
              <a:rPr lang="zh-CN" altLang="en-US" sz="3200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节  静电场中的电介质</a:t>
            </a:r>
            <a:endParaRPr lang="zh-CN" altLang="en-US" sz="3200" b="1" dirty="0">
              <a:solidFill>
                <a:srgbClr val="08080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/>
        </p:nvGraphicFramePr>
        <p:xfrm>
          <a:off x="5003800" y="809625"/>
          <a:ext cx="250666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0" name="Equation" r:id="rId1" imgW="1066165" imgH="266700" progId="Equation.DSMT4">
                  <p:embed/>
                </p:oleObj>
              </mc:Choice>
              <mc:Fallback>
                <p:oleObj name="Equation" r:id="rId1" imgW="1066165" imgH="266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809625"/>
                        <a:ext cx="2506663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/>
        </p:nvGraphicFramePr>
        <p:xfrm>
          <a:off x="7543800" y="725488"/>
          <a:ext cx="15049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1" name="Equation" r:id="rId3" imgW="571500" imgH="254000" progId="Equation.DSMT4">
                  <p:embed/>
                </p:oleObj>
              </mc:Choice>
              <mc:Fallback>
                <p:oleObj name="Equation" r:id="rId3" imgW="571500" imgH="25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725488"/>
                        <a:ext cx="15049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56"/>
          <p:cNvSpPr txBox="1">
            <a:spLocks noChangeArrowheads="1"/>
          </p:cNvSpPr>
          <p:nvPr/>
        </p:nvSpPr>
        <p:spPr bwMode="auto">
          <a:xfrm>
            <a:off x="136524" y="808038"/>
            <a:ext cx="4664075" cy="519112"/>
          </a:xfrm>
          <a:prstGeom prst="rect">
            <a:avLst/>
          </a:prstGeom>
          <a:solidFill>
            <a:srgbClr val="FFB9FF"/>
          </a:solidFill>
          <a:ln w="9525">
            <a:noFill/>
            <a:miter lim="800000"/>
          </a:ln>
          <a:effectLst>
            <a:outerShdw dist="107763" dir="135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二、电极化强度与极化电荷</a:t>
            </a:r>
            <a:endParaRPr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70737" name="Object 10"/>
          <p:cNvGraphicFramePr>
            <a:graphicFrameLocks noChangeAspect="1"/>
          </p:cNvGraphicFramePr>
          <p:nvPr/>
        </p:nvGraphicFramePr>
        <p:xfrm>
          <a:off x="5749925" y="1401763"/>
          <a:ext cx="25606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2" name="Equation" r:id="rId5" imgW="951865" imgH="254000" progId="Equation.DSMT4">
                  <p:embed/>
                </p:oleObj>
              </mc:Choice>
              <mc:Fallback>
                <p:oleObj name="Equation" r:id="rId5" imgW="951865" imgH="254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5" y="1401763"/>
                        <a:ext cx="256063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/>
        </p:nvGraphicFramePr>
        <p:xfrm>
          <a:off x="4302125" y="2936875"/>
          <a:ext cx="20177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3" name="Equation" r:id="rId7" imgW="1155700" imgH="368300" progId="Equation.DSMT4">
                  <p:embed/>
                </p:oleObj>
              </mc:Choice>
              <mc:Fallback>
                <p:oleObj name="Equation" r:id="rId7" imgW="1155700" imgH="368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2936875"/>
                        <a:ext cx="201771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/>
        </p:nvGraphicFramePr>
        <p:xfrm>
          <a:off x="6454775" y="2938463"/>
          <a:ext cx="11636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4" name="Equation" r:id="rId9" imgW="749300" imgH="368300" progId="Equation.DSMT4">
                  <p:embed/>
                </p:oleObj>
              </mc:Choice>
              <mc:Fallback>
                <p:oleObj name="Equation" r:id="rId9" imgW="749300" imgH="3683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5" y="2938463"/>
                        <a:ext cx="11636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1847849" y="4022828"/>
            <a:ext cx="2590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j-lt"/>
                <a:ea typeface="楷体_GB2312" pitchFamily="49" charset="-122"/>
              </a:rPr>
              <a:t>由</a:t>
            </a:r>
            <a:r>
              <a:rPr lang="en-US" altLang="zh-CN" sz="2800" b="1" i="1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baseline="-25000" dirty="0">
                <a:solidFill>
                  <a:srgbClr val="080808"/>
                </a:solidFill>
                <a:latin typeface="+mj-lt"/>
                <a:ea typeface="楷体_GB2312" pitchFamily="49" charset="-122"/>
              </a:rPr>
              <a:t>自</a:t>
            </a:r>
            <a:endParaRPr lang="zh-CN" altLang="en-US" sz="2800" b="1" dirty="0">
              <a:solidFill>
                <a:srgbClr val="080808"/>
              </a:solidFill>
              <a:latin typeface="+mj-lt"/>
              <a:ea typeface="楷体_GB2312" pitchFamily="49" charset="-122"/>
            </a:endParaRPr>
          </a:p>
        </p:txBody>
      </p:sp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2800349" y="4264128"/>
            <a:ext cx="609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2800" b="1">
              <a:latin typeface="+mj-lt"/>
            </a:endParaRPr>
          </a:p>
        </p:txBody>
      </p:sp>
      <p:sp>
        <p:nvSpPr>
          <p:cNvPr id="26" name="Line 35"/>
          <p:cNvSpPr>
            <a:spLocks noChangeShapeType="1"/>
          </p:cNvSpPr>
          <p:nvPr/>
        </p:nvSpPr>
        <p:spPr bwMode="auto">
          <a:xfrm>
            <a:off x="5627687" y="4221266"/>
            <a:ext cx="609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2800" b="1">
              <a:latin typeface="+mj-lt"/>
            </a:endParaRPr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6262687" y="3924403"/>
          <a:ext cx="4064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5" name="Equation" r:id="rId11" imgW="165100" imgH="203200" progId="Equation.DSMT4">
                  <p:embed/>
                </p:oleObj>
              </mc:Choice>
              <mc:Fallback>
                <p:oleObj name="Equation" r:id="rId11" imgW="165100" imgH="203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7" y="3924403"/>
                        <a:ext cx="4064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3"/>
          <p:cNvGraphicFramePr>
            <a:graphicFrameLocks noChangeAspect="1"/>
          </p:cNvGraphicFramePr>
          <p:nvPr/>
        </p:nvGraphicFramePr>
        <p:xfrm>
          <a:off x="5897562" y="4505428"/>
          <a:ext cx="10810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6" name="Equation" r:id="rId13" imgW="469900" imgH="419100" progId="Equation.DSMT4">
                  <p:embed/>
                </p:oleObj>
              </mc:Choice>
              <mc:Fallback>
                <p:oleObj name="Equation" r:id="rId13" imgW="469900" imgH="419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562" y="4505428"/>
                        <a:ext cx="108108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4"/>
          <p:cNvGraphicFramePr>
            <a:graphicFrameLocks noChangeAspect="1"/>
          </p:cNvGraphicFramePr>
          <p:nvPr/>
        </p:nvGraphicFramePr>
        <p:xfrm>
          <a:off x="3478212" y="4668941"/>
          <a:ext cx="16478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7" name="Equation" r:id="rId15" imgW="711200" imgH="254000" progId="Equation.DSMT4">
                  <p:embed/>
                </p:oleObj>
              </mc:Choice>
              <mc:Fallback>
                <p:oleObj name="Equation" r:id="rId15" imgW="711200" imgH="254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2" y="4668941"/>
                        <a:ext cx="1647825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7"/>
          <p:cNvGraphicFramePr>
            <a:graphicFrameLocks noChangeAspect="1"/>
          </p:cNvGraphicFramePr>
          <p:nvPr/>
        </p:nvGraphicFramePr>
        <p:xfrm>
          <a:off x="2084387" y="4716566"/>
          <a:ext cx="5127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8" name="公式" r:id="rId17" imgW="190500" imgH="177800" progId="Equation.3">
                  <p:embed/>
                </p:oleObj>
              </mc:Choice>
              <mc:Fallback>
                <p:oleObj name="公式" r:id="rId17" imgW="190500" imgH="1778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7" y="4716566"/>
                        <a:ext cx="51276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Arrow Connector 42"/>
          <p:cNvCxnSpPr>
            <a:cxnSpLocks noChangeShapeType="1"/>
          </p:cNvCxnSpPr>
          <p:nvPr/>
        </p:nvCxnSpPr>
        <p:spPr bwMode="auto">
          <a:xfrm rot="16200000" flipH="1">
            <a:off x="6282530" y="4601472"/>
            <a:ext cx="401638" cy="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43"/>
          <p:cNvCxnSpPr>
            <a:cxnSpLocks noChangeShapeType="1"/>
          </p:cNvCxnSpPr>
          <p:nvPr/>
        </p:nvCxnSpPr>
        <p:spPr bwMode="auto">
          <a:xfrm rot="10800000">
            <a:off x="2724149" y="4978503"/>
            <a:ext cx="642938" cy="1588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44"/>
          <p:cNvCxnSpPr>
            <a:cxnSpLocks noChangeShapeType="1"/>
          </p:cNvCxnSpPr>
          <p:nvPr/>
        </p:nvCxnSpPr>
        <p:spPr bwMode="auto">
          <a:xfrm rot="10800000">
            <a:off x="5181599" y="4964216"/>
            <a:ext cx="642938" cy="1587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39"/>
          <p:cNvGrpSpPr/>
          <p:nvPr/>
        </p:nvGrpSpPr>
        <p:grpSpPr bwMode="auto">
          <a:xfrm>
            <a:off x="3460749" y="3965678"/>
            <a:ext cx="2106613" cy="612775"/>
            <a:chOff x="3556000" y="4733925"/>
            <a:chExt cx="2106613" cy="612775"/>
          </a:xfrm>
        </p:grpSpPr>
        <p:graphicFrame>
          <p:nvGraphicFramePr>
            <p:cNvPr id="19484" name="Object 11"/>
            <p:cNvGraphicFramePr>
              <a:graphicFrameLocks noChangeAspect="1"/>
            </p:cNvGraphicFramePr>
            <p:nvPr/>
          </p:nvGraphicFramePr>
          <p:xfrm>
            <a:off x="3556000" y="4733925"/>
            <a:ext cx="2106613" cy="61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9" name="Equation" r:id="rId19" imgW="1002665" imgH="292100" progId="Equation.DSMT4">
                    <p:embed/>
                  </p:oleObj>
                </mc:Choice>
                <mc:Fallback>
                  <p:oleObj name="Equation" r:id="rId19" imgW="1002665" imgH="2921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6000" y="4733925"/>
                          <a:ext cx="2106613" cy="612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5" name="Oval 38"/>
            <p:cNvSpPr>
              <a:spLocks noChangeArrowheads="1"/>
            </p:cNvSpPr>
            <p:nvPr/>
          </p:nvSpPr>
          <p:spPr bwMode="auto">
            <a:xfrm>
              <a:off x="3582955" y="4954555"/>
              <a:ext cx="195943" cy="214604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17"/>
          <p:cNvGrpSpPr/>
          <p:nvPr/>
        </p:nvGrpSpPr>
        <p:grpSpPr bwMode="auto">
          <a:xfrm>
            <a:off x="1225550" y="2795588"/>
            <a:ext cx="2868613" cy="962025"/>
            <a:chOff x="2360385" y="493908"/>
            <a:chExt cx="2868219" cy="961668"/>
          </a:xfrm>
        </p:grpSpPr>
        <p:graphicFrame>
          <p:nvGraphicFramePr>
            <p:cNvPr id="19482" name="Object 10"/>
            <p:cNvGraphicFramePr>
              <a:graphicFrameLocks noChangeAspect="1"/>
            </p:cNvGraphicFramePr>
            <p:nvPr/>
          </p:nvGraphicFramePr>
          <p:xfrm>
            <a:off x="2360385" y="493908"/>
            <a:ext cx="2868219" cy="9616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0" name="Equation" r:id="rId21" imgW="1054100" imgH="381000" progId="Equation.DSMT4">
                    <p:embed/>
                  </p:oleObj>
                </mc:Choice>
                <mc:Fallback>
                  <p:oleObj name="Equation" r:id="rId21" imgW="1054100" imgH="3810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0385" y="493908"/>
                          <a:ext cx="2868219" cy="961668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30196"/>
                          </a:srgbClr>
                        </a:solidFill>
                        <a:ln w="1587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3" name="Oval 16"/>
            <p:cNvSpPr>
              <a:spLocks noChangeArrowheads="1"/>
            </p:cNvSpPr>
            <p:nvPr/>
          </p:nvSpPr>
          <p:spPr bwMode="auto">
            <a:xfrm>
              <a:off x="2410407" y="793101"/>
              <a:ext cx="379446" cy="171060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 Box 56"/>
          <p:cNvSpPr txBox="1">
            <a:spLocks noChangeArrowheads="1"/>
          </p:cNvSpPr>
          <p:nvPr/>
        </p:nvSpPr>
        <p:spPr bwMode="auto">
          <a:xfrm>
            <a:off x="136524" y="2084388"/>
            <a:ext cx="5595938" cy="523875"/>
          </a:xfrm>
          <a:prstGeom prst="rect">
            <a:avLst/>
          </a:prstGeom>
          <a:solidFill>
            <a:srgbClr val="FFB9FF"/>
          </a:solidFill>
          <a:ln w="9525">
            <a:noFill/>
            <a:miter lim="800000"/>
          </a:ln>
          <a:effectLst>
            <a:outerShdw dist="107763" dir="135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三、 电介质中静电场的基本规律</a:t>
            </a:r>
            <a:endParaRPr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36" name="Text Box 56"/>
          <p:cNvSpPr txBox="1">
            <a:spLocks noChangeArrowheads="1"/>
          </p:cNvSpPr>
          <p:nvPr/>
        </p:nvSpPr>
        <p:spPr bwMode="auto">
          <a:xfrm>
            <a:off x="136524" y="5402214"/>
            <a:ext cx="3547123" cy="523875"/>
          </a:xfrm>
          <a:prstGeom prst="rect">
            <a:avLst/>
          </a:prstGeom>
          <a:solidFill>
            <a:srgbClr val="FFB9FF"/>
          </a:solidFill>
          <a:ln w="9525">
            <a:noFill/>
            <a:miter lim="800000"/>
          </a:ln>
          <a:effectLst>
            <a:outerShdw dist="107763" dir="135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四、电容和电容器</a:t>
            </a:r>
            <a:endParaRPr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39" name="Object 3"/>
          <p:cNvGraphicFramePr>
            <a:graphicFrameLocks noChangeAspect="1"/>
          </p:cNvGraphicFramePr>
          <p:nvPr/>
        </p:nvGraphicFramePr>
        <p:xfrm>
          <a:off x="1037432" y="5905250"/>
          <a:ext cx="19002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1" name="Equation" r:id="rId23" imgW="20726400" imgH="9753600" progId="Equation.DSMT4">
                  <p:embed/>
                </p:oleObj>
              </mc:Choice>
              <mc:Fallback>
                <p:oleObj name="Equation" r:id="rId23" imgW="20726400" imgH="9753600" progId="Equation.DSMT4">
                  <p:embed/>
                  <p:pic>
                    <p:nvPicPr>
                      <p:cNvPr id="0" name="图片 196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7432" y="5905250"/>
                        <a:ext cx="190023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3305175" y="6096055"/>
            <a:ext cx="2592387" cy="528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ea typeface="楷体_GB2312" pitchFamily="49" charset="-122"/>
              </a:rPr>
              <a:t>电容</a:t>
            </a:r>
            <a:r>
              <a:rPr lang="zh-CN" altLang="en-US" sz="2800" dirty="0">
                <a:ea typeface="楷体_GB2312" pitchFamily="49" charset="-122"/>
              </a:rPr>
              <a:t>的计算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7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 animBg="1" autoUpdateAnimBg="0"/>
      <p:bldP spid="24" grpId="0" autoUpdateAnimBg="0"/>
      <p:bldP spid="40" grpId="0" animBg="1"/>
      <p:bldP spid="36" grpId="0" animBg="1"/>
      <p:bldP spid="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23" name="Rectangle 23"/>
          <p:cNvSpPr>
            <a:spLocks noChangeArrowheads="1"/>
          </p:cNvSpPr>
          <p:nvPr/>
        </p:nvSpPr>
        <p:spPr bwMode="auto">
          <a:xfrm>
            <a:off x="4886325" y="2576513"/>
            <a:ext cx="2303463" cy="863600"/>
          </a:xfrm>
          <a:prstGeom prst="rect">
            <a:avLst/>
          </a:prstGeom>
          <a:solidFill>
            <a:srgbClr val="FFCC00">
              <a:alpha val="27843"/>
            </a:srgbClr>
          </a:solidFill>
          <a:ln w="28575" algn="ctr">
            <a:solidFill>
              <a:srgbClr val="FF0000"/>
            </a:solidFill>
            <a:miter lim="800000"/>
          </a:ln>
        </p:spPr>
        <p:txBody>
          <a:bodyPr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C0292953-F822-490B-BBE1-A91CA47D76A5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250825" y="192088"/>
            <a:ext cx="4121150" cy="519112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80808"/>
                </a:solidFill>
                <a:latin typeface="+mn-lt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ea typeface="黑体" panose="02010609060101010101" pitchFamily="2" charset="-122"/>
              </a:rPr>
              <a:t>、点电荷系的静电能</a:t>
            </a:r>
            <a:endParaRPr lang="zh-CN" altLang="en-US" sz="2800" b="1" dirty="0">
              <a:solidFill>
                <a:srgbClr val="080808"/>
              </a:solidFill>
              <a:latin typeface="+mn-lt"/>
              <a:ea typeface="黑体" panose="02010609060101010101" pitchFamily="2" charset="-122"/>
            </a:endParaRPr>
          </a:p>
        </p:txBody>
      </p:sp>
      <p:pic>
        <p:nvPicPr>
          <p:cNvPr id="179207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36538"/>
            <a:ext cx="287972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08" name="Rectangle 8"/>
          <p:cNvSpPr>
            <a:spLocks noChangeArrowheads="1"/>
          </p:cNvSpPr>
          <p:nvPr/>
        </p:nvSpPr>
        <p:spPr bwMode="auto">
          <a:xfrm>
            <a:off x="250825" y="812800"/>
            <a:ext cx="54006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以两个点电荷组成的系统为例 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250825" y="1389063"/>
            <a:ext cx="813593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令</a:t>
            </a:r>
            <a:r>
              <a:rPr lang="en-US" altLang="zh-CN" sz="2800" b="1" i="1">
                <a:solidFill>
                  <a:srgbClr val="080808"/>
                </a:solidFill>
                <a:latin typeface="+mn-lt"/>
              </a:rPr>
              <a:t>q</a:t>
            </a:r>
            <a:r>
              <a:rPr lang="en-US" altLang="zh-CN" sz="2800" b="1" baseline="-25000">
                <a:solidFill>
                  <a:srgbClr val="080808"/>
                </a:solidFill>
                <a:latin typeface="+mn-lt"/>
              </a:rPr>
              <a:t>1</a:t>
            </a: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静止 ，将</a:t>
            </a:r>
            <a:r>
              <a:rPr lang="en-US" altLang="zh-CN" sz="2800" b="1" i="1">
                <a:solidFill>
                  <a:srgbClr val="080808"/>
                </a:solidFill>
                <a:latin typeface="+mn-lt"/>
              </a:rPr>
              <a:t>q</a:t>
            </a:r>
            <a:r>
              <a:rPr lang="en-US" altLang="zh-CN" sz="2800" b="1" baseline="-25000">
                <a:solidFill>
                  <a:srgbClr val="080808"/>
                </a:solidFill>
                <a:latin typeface="+mn-lt"/>
              </a:rPr>
              <a:t>2</a:t>
            </a: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从它现在的位置移到无限远， </a:t>
            </a:r>
            <a:endParaRPr lang="zh-CN" altLang="en-US" sz="2800" b="1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79212" name="Rectangle 12"/>
          <p:cNvSpPr>
            <a:spLocks noChangeArrowheads="1"/>
          </p:cNvSpPr>
          <p:nvPr/>
        </p:nvSpPr>
        <p:spPr bwMode="auto">
          <a:xfrm>
            <a:off x="250825" y="2036763"/>
            <a:ext cx="68421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q</a:t>
            </a:r>
            <a:r>
              <a:rPr lang="en-US" altLang="zh-CN" sz="2800" b="1" baseline="-25000" dirty="0">
                <a:solidFill>
                  <a:srgbClr val="080808"/>
                </a:solidFill>
                <a:latin typeface="+mn-lt"/>
              </a:rPr>
              <a:t>1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的电场力对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q</a:t>
            </a:r>
            <a:r>
              <a:rPr lang="en-US" altLang="zh-CN" sz="2800" b="1" baseline="-25000" dirty="0">
                <a:solidFill>
                  <a:srgbClr val="080808"/>
                </a:solidFill>
                <a:latin typeface="+mn-lt"/>
              </a:rPr>
              <a:t>2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作功为： 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179213" name="Object 2"/>
          <p:cNvGraphicFramePr>
            <a:graphicFrameLocks noChangeAspect="1"/>
          </p:cNvGraphicFramePr>
          <p:nvPr/>
        </p:nvGraphicFramePr>
        <p:xfrm>
          <a:off x="323850" y="2684463"/>
          <a:ext cx="295275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3" name="公式" r:id="rId2" imgW="1091565" imgH="215900" progId="Equation.3">
                  <p:embed/>
                </p:oleObj>
              </mc:Choice>
              <mc:Fallback>
                <p:oleObj name="公式" r:id="rId2" imgW="1091565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684463"/>
                        <a:ext cx="2952750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17" name="Object 3"/>
          <p:cNvGraphicFramePr>
            <a:graphicFrameLocks noChangeAspect="1"/>
          </p:cNvGraphicFramePr>
          <p:nvPr/>
        </p:nvGraphicFramePr>
        <p:xfrm>
          <a:off x="3276600" y="2684463"/>
          <a:ext cx="1166813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4" name="公式" r:id="rId4" imgW="431800" imgH="215900" progId="Equation.3">
                  <p:embed/>
                </p:oleObj>
              </mc:Choice>
              <mc:Fallback>
                <p:oleObj name="公式" r:id="rId4" imgW="4318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84463"/>
                        <a:ext cx="1166813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8" name="Rectangle 18"/>
          <p:cNvSpPr>
            <a:spLocks noChangeArrowheads="1"/>
          </p:cNvSpPr>
          <p:nvPr/>
        </p:nvSpPr>
        <p:spPr bwMode="auto">
          <a:xfrm>
            <a:off x="5146675" y="1960563"/>
            <a:ext cx="3613150" cy="523875"/>
          </a:xfrm>
          <a:prstGeom prst="rect">
            <a:avLst/>
          </a:prstGeom>
          <a:solidFill>
            <a:srgbClr val="FFFF99"/>
          </a:solidFill>
          <a:ln w="9525">
            <a:solidFill>
              <a:srgbClr val="FFCC00"/>
            </a:solidFill>
            <a:miter lim="800000"/>
          </a:ln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q</a:t>
            </a:r>
            <a:r>
              <a:rPr lang="en-US" altLang="zh-CN" sz="2800" b="1" baseline="-25000" dirty="0">
                <a:solidFill>
                  <a:srgbClr val="080808"/>
                </a:solidFill>
                <a:latin typeface="+mn-lt"/>
              </a:rPr>
              <a:t>1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 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在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q</a:t>
            </a:r>
            <a:r>
              <a:rPr lang="en-US" altLang="zh-CN" sz="2800" b="1" baseline="-25000" dirty="0">
                <a:solidFill>
                  <a:srgbClr val="080808"/>
                </a:solidFill>
                <a:latin typeface="+mn-lt"/>
              </a:rPr>
              <a:t>2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所在点的电势 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79219" name="Rectangle 19"/>
          <p:cNvSpPr>
            <a:spLocks noChangeArrowheads="1"/>
          </p:cNvSpPr>
          <p:nvPr/>
        </p:nvSpPr>
        <p:spPr bwMode="auto">
          <a:xfrm>
            <a:off x="250825" y="4340225"/>
            <a:ext cx="73437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说明电荷系的静电能与其形成过程无关。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79220" name="AutoShape 20"/>
          <p:cNvSpPr>
            <a:spLocks noChangeArrowheads="1"/>
          </p:cNvSpPr>
          <p:nvPr/>
        </p:nvSpPr>
        <p:spPr bwMode="auto">
          <a:xfrm>
            <a:off x="3995738" y="2684463"/>
            <a:ext cx="431800" cy="576262"/>
          </a:xfrm>
          <a:prstGeom prst="wedgeRectCallout">
            <a:avLst>
              <a:gd name="adj1" fmla="val 188236"/>
              <a:gd name="adj2" fmla="val -114736"/>
            </a:avLst>
          </a:prstGeom>
          <a:solidFill>
            <a:srgbClr val="FFCC00">
              <a:alpha val="18823"/>
            </a:srgbClr>
          </a:solidFill>
          <a:ln w="28575">
            <a:solidFill>
              <a:srgbClr val="FF6600"/>
            </a:solidFill>
            <a:miter lim="800000"/>
          </a:ln>
        </p:spPr>
        <p:txBody>
          <a:bodyPr/>
          <a:lstStyle/>
          <a:p>
            <a:pPr algn="ctr" eaLnBrk="1" hangingPunct="1">
              <a:defRPr/>
            </a:pPr>
            <a:endParaRPr lang="zh-CN" altLang="zh-CN" sz="2800" b="1">
              <a:latin typeface="+mn-lt"/>
            </a:endParaRPr>
          </a:p>
        </p:txBody>
      </p:sp>
      <p:graphicFrame>
        <p:nvGraphicFramePr>
          <p:cNvPr id="179221" name="Object 4"/>
          <p:cNvGraphicFramePr>
            <a:graphicFrameLocks noChangeAspect="1"/>
          </p:cNvGraphicFramePr>
          <p:nvPr/>
        </p:nvGraphicFramePr>
        <p:xfrm>
          <a:off x="4586288" y="2468563"/>
          <a:ext cx="1570037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5" name="公式" r:id="rId6" imgW="545465" imgH="405765" progId="Equation.3">
                  <p:embed/>
                </p:oleObj>
              </mc:Choice>
              <mc:Fallback>
                <p:oleObj name="公式" r:id="rId6" imgW="545465" imgH="40576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2468563"/>
                        <a:ext cx="1570037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2" name="Object 5"/>
          <p:cNvGraphicFramePr>
            <a:graphicFrameLocks noChangeAspect="1"/>
          </p:cNvGraphicFramePr>
          <p:nvPr/>
        </p:nvGraphicFramePr>
        <p:xfrm>
          <a:off x="6156325" y="2684463"/>
          <a:ext cx="103028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6" name="公式" r:id="rId8" imgW="381000" imgH="215900" progId="Equation.3">
                  <p:embed/>
                </p:oleObj>
              </mc:Choice>
              <mc:Fallback>
                <p:oleObj name="公式" r:id="rId8" imgW="3810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684463"/>
                        <a:ext cx="1030288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24" name="Rectangle 24"/>
          <p:cNvSpPr>
            <a:spLocks noChangeArrowheads="1"/>
          </p:cNvSpPr>
          <p:nvPr/>
        </p:nvSpPr>
        <p:spPr bwMode="auto">
          <a:xfrm>
            <a:off x="250825" y="3692525"/>
            <a:ext cx="813593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令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q</a:t>
            </a:r>
            <a:r>
              <a:rPr lang="en-US" altLang="zh-CN" sz="2800" b="1" baseline="-25000" dirty="0">
                <a:solidFill>
                  <a:srgbClr val="080808"/>
                </a:solidFill>
                <a:latin typeface="+mn-lt"/>
              </a:rPr>
              <a:t>2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静止 ，将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q</a:t>
            </a:r>
            <a:r>
              <a:rPr lang="en-US" altLang="zh-CN" sz="2800" b="1" baseline="-25000" dirty="0">
                <a:solidFill>
                  <a:srgbClr val="080808"/>
                </a:solidFill>
                <a:latin typeface="+mn-lt"/>
              </a:rPr>
              <a:t>1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移到无限远， 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179227" name="Object 6"/>
          <p:cNvGraphicFramePr>
            <a:graphicFrameLocks noChangeAspect="1"/>
          </p:cNvGraphicFramePr>
          <p:nvPr/>
        </p:nvGraphicFramePr>
        <p:xfrm>
          <a:off x="5021263" y="3476625"/>
          <a:ext cx="35052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7" name="公式" r:id="rId10" imgW="1218565" imgH="406400" progId="Equation.3">
                  <p:embed/>
                </p:oleObj>
              </mc:Choice>
              <mc:Fallback>
                <p:oleObj name="公式" r:id="rId10" imgW="1218565" imgH="40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3" y="3476625"/>
                        <a:ext cx="350520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28" name="Rectangle 28"/>
          <p:cNvSpPr>
            <a:spLocks noChangeArrowheads="1"/>
          </p:cNvSpPr>
          <p:nvPr/>
        </p:nvSpPr>
        <p:spPr bwMode="auto">
          <a:xfrm>
            <a:off x="250825" y="4976813"/>
            <a:ext cx="280828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写成对称形式： </a:t>
            </a:r>
            <a:endParaRPr lang="zh-CN" altLang="en-US" sz="2800" b="1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23925" name="Rectangle 30"/>
          <p:cNvSpPr>
            <a:spLocks noChangeArrowheads="1"/>
          </p:cNvSpPr>
          <p:nvPr/>
        </p:nvSpPr>
        <p:spPr bwMode="auto">
          <a:xfrm>
            <a:off x="0" y="3084513"/>
            <a:ext cx="1841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179229" name="Object 7"/>
          <p:cNvGraphicFramePr>
            <a:graphicFrameLocks noChangeAspect="1"/>
          </p:cNvGraphicFramePr>
          <p:nvPr/>
        </p:nvGraphicFramePr>
        <p:xfrm>
          <a:off x="2843213" y="4832350"/>
          <a:ext cx="302418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8" name="公式" r:id="rId12" imgW="1244600" imgH="330200" progId="Equation.3">
                  <p:embed/>
                </p:oleObj>
              </mc:Choice>
              <mc:Fallback>
                <p:oleObj name="公式" r:id="rId12" imgW="1244600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832350"/>
                        <a:ext cx="3024187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31" name="Rectangle 31"/>
          <p:cNvSpPr>
            <a:spLocks noChangeArrowheads="1"/>
          </p:cNvSpPr>
          <p:nvPr/>
        </p:nvSpPr>
        <p:spPr bwMode="auto">
          <a:xfrm>
            <a:off x="1701800" y="5862638"/>
            <a:ext cx="223361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推广：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179232" name="Object 8"/>
          <p:cNvGraphicFramePr>
            <a:graphicFrameLocks noChangeAspect="1"/>
          </p:cNvGraphicFramePr>
          <p:nvPr/>
        </p:nvGraphicFramePr>
        <p:xfrm>
          <a:off x="3206750" y="5595938"/>
          <a:ext cx="2173288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9" name="公式" r:id="rId14" imgW="901065" imgH="431800" progId="Equation.3">
                  <p:embed/>
                </p:oleObj>
              </mc:Choice>
              <mc:Fallback>
                <p:oleObj name="公式" r:id="rId14" imgW="901065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5595938"/>
                        <a:ext cx="2173288" cy="1036637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7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7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7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7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17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7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17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7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7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17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7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17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23" grpId="0" animBg="1"/>
      <p:bldP spid="179206" grpId="0" animBg="1"/>
      <p:bldP spid="179208" grpId="0"/>
      <p:bldP spid="179209" grpId="0"/>
      <p:bldP spid="179212" grpId="0"/>
      <p:bldP spid="179218" grpId="0" animBg="1"/>
      <p:bldP spid="179219" grpId="0"/>
      <p:bldP spid="179220" grpId="0" animBg="1"/>
      <p:bldP spid="179224" grpId="0"/>
      <p:bldP spid="179228" grpId="0"/>
      <p:bldP spid="1792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139B18F4-C41D-4E54-82F1-CA9A626D82D5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038" y="120650"/>
            <a:ext cx="8910637" cy="1385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例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2.</a:t>
            </a:r>
            <a:r>
              <a:rPr lang="en-US" altLang="zh-CN" sz="2800" b="1" dirty="0">
                <a:solidFill>
                  <a:srgbClr val="FF3300"/>
                </a:solidFill>
                <a:latin typeface="+mn-lt"/>
              </a:rPr>
              <a:t> 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求假设某一瞬间，氦原子的两个电子正在核的两侧，它们与核的距离都是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0.2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  <a:sym typeface="Symbol" panose="05050102010706020507"/>
              </a:rPr>
              <a:t>10</a:t>
            </a:r>
            <a:r>
              <a:rPr lang="en-US" altLang="zh-CN" sz="2800" b="1" baseline="30000" dirty="0">
                <a:solidFill>
                  <a:srgbClr val="080808"/>
                </a:solidFill>
                <a:latin typeface="+mn-lt"/>
                <a:sym typeface="Symbol" panose="05050102010706020507"/>
              </a:rPr>
              <a:t>-10  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  <a:sym typeface="Symbol" panose="05050102010706020507"/>
              </a:rPr>
              <a:t>m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/>
              </a:rPr>
              <a:t>。这种配置状态的静电能是多少？（把电子与原子核看做点电荷。）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sym typeface="Symbol" panose="05050102010706020507"/>
              </a:rPr>
              <a:t>(6-T26)</a:t>
            </a:r>
            <a:endParaRPr lang="zh-CN" altLang="en-US" sz="2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314325" y="1517650"/>
            <a:ext cx="8110538" cy="522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解：</a:t>
            </a:r>
            <a:r>
              <a:rPr lang="zh-CN" altLang="en-US" sz="2800" b="1" dirty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电子电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量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-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e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，氦核电量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2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e</a:t>
            </a:r>
            <a:r>
              <a:rPr lang="zh-CN" altLang="en-US" sz="2800" b="1" dirty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rgbClr val="080808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382588" y="2060575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两个电子所在位置的电势为：</a:t>
            </a:r>
            <a:endParaRPr kumimoji="0"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581150" y="2714625"/>
          <a:ext cx="11318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0" name="Equation" r:id="rId1" imgW="469900" imgH="228600" progId="Equation.DSMT4">
                  <p:embed/>
                </p:oleObj>
              </mc:Choice>
              <mc:Fallback>
                <p:oleObj name="Equation" r:id="rId1" imgW="4699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2714625"/>
                        <a:ext cx="11318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27843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782888" y="2455863"/>
          <a:ext cx="40687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1" name="Equation" r:id="rId3" imgW="1688465" imgH="444500" progId="Equation.DSMT4">
                  <p:embed/>
                </p:oleObj>
              </mc:Choice>
              <mc:Fallback>
                <p:oleObj name="Equation" r:id="rId3" imgW="1688465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455863"/>
                        <a:ext cx="406876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27843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4397375" y="3448050"/>
          <a:ext cx="35496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2" name="Equation" r:id="rId5" imgW="1473200" imgH="444500" progId="Equation.DSMT4">
                  <p:embed/>
                </p:oleObj>
              </mc:Choice>
              <mc:Fallback>
                <p:oleObj name="Equation" r:id="rId5" imgW="14732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75" y="3448050"/>
                        <a:ext cx="35496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27843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3224213" y="4457700"/>
          <a:ext cx="21732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3" name="Equation" r:id="rId7" imgW="901065" imgH="431800" progId="Equation.DSMT4">
                  <p:embed/>
                </p:oleObj>
              </mc:Choice>
              <mc:Fallback>
                <p:oleObj name="Equation" r:id="rId7" imgW="901065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4457700"/>
                        <a:ext cx="2173287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27843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3673475" y="5556250"/>
          <a:ext cx="3579813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4" name="Equation" r:id="rId9" imgW="1485900" imgH="457200" progId="Equation.DSMT4">
                  <p:embed/>
                </p:oleObj>
              </mc:Choice>
              <mc:Fallback>
                <p:oleObj name="Equation" r:id="rId9" imgW="14859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475" y="5556250"/>
                        <a:ext cx="3579813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27843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2588" y="4727575"/>
            <a:ext cx="4319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系统的电势能为：</a:t>
            </a:r>
            <a:endParaRPr kumimoji="0" lang="zh-CN" altLang="en-US" sz="2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382588" y="3678238"/>
            <a:ext cx="556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Arial" panose="020B0604020202020204" pitchFamily="34" charset="0"/>
                <a:ea typeface="楷体_GB2312" pitchFamily="49" charset="-122"/>
              </a:rPr>
              <a:t>氦核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所在位置的电势为：</a:t>
            </a:r>
            <a:endParaRPr kumimoji="0"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5405438" y="4494213"/>
          <a:ext cx="35083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5" name="Equation" r:id="rId11" imgW="1511300" imgH="406400" progId="Equation.DSMT4">
                  <p:embed/>
                </p:oleObj>
              </mc:Choice>
              <mc:Fallback>
                <p:oleObj name="Equation" r:id="rId11" imgW="1511300" imgH="406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8" y="4494213"/>
                        <a:ext cx="35083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utoUpdateAnimBg="0"/>
      <p:bldP spid="8" grpId="0" autoUpdateAnimBg="0"/>
      <p:bldP spid="15" grpId="0"/>
      <p:bldP spid="1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29A52901-41D2-4BBF-9F4C-814CAA5A09DC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179388" y="282575"/>
            <a:ext cx="6230937" cy="519113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80808"/>
                </a:solidFill>
                <a:latin typeface="+mn-lt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ea typeface="黑体" panose="02010609060101010101" pitchFamily="2" charset="-122"/>
              </a:rPr>
              <a:t>、电荷连续分布的带电体的静电能</a:t>
            </a:r>
            <a:endParaRPr lang="zh-CN" altLang="en-US" sz="2800" b="1" dirty="0">
              <a:solidFill>
                <a:srgbClr val="080808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323850" y="1001713"/>
            <a:ext cx="615791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将每个带电体分割成许多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电荷元 ，</a:t>
            </a:r>
            <a:endParaRPr lang="zh-CN" altLang="en-US" sz="2800" b="1" dirty="0">
              <a:solidFill>
                <a:srgbClr val="080808"/>
              </a:solidFill>
              <a:latin typeface="+mn-lt"/>
              <a:sym typeface="Symbol" panose="05050102010706020507" pitchFamily="18" charset="2"/>
            </a:endParaRPr>
          </a:p>
        </p:txBody>
      </p:sp>
      <p:sp>
        <p:nvSpPr>
          <p:cNvPr id="188422" name="Rectangle 6"/>
          <p:cNvSpPr>
            <a:spLocks noChangeArrowheads="1"/>
          </p:cNvSpPr>
          <p:nvPr/>
        </p:nvSpPr>
        <p:spPr bwMode="auto">
          <a:xfrm>
            <a:off x="323850" y="1651000"/>
            <a:ext cx="63373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所有电荷元之间的相互作用能为： 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3940175"/>
            <a:ext cx="1841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188425" name="Object 2"/>
          <p:cNvGraphicFramePr>
            <a:graphicFrameLocks noChangeAspect="1"/>
          </p:cNvGraphicFramePr>
          <p:nvPr/>
        </p:nvGraphicFramePr>
        <p:xfrm>
          <a:off x="1522413" y="2319338"/>
          <a:ext cx="2262187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1" name="Equation" r:id="rId1" imgW="850265" imgH="406400" progId="Equation.DSMT4">
                  <p:embed/>
                </p:oleObj>
              </mc:Choice>
              <mc:Fallback>
                <p:oleObj name="Equation" r:id="rId1" imgW="850265" imgH="406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2319338"/>
                        <a:ext cx="2262187" cy="1074737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6" name="Text Box 10"/>
          <p:cNvSpPr txBox="1">
            <a:spLocks noChangeArrowheads="1"/>
          </p:cNvSpPr>
          <p:nvPr/>
        </p:nvSpPr>
        <p:spPr bwMode="auto">
          <a:xfrm>
            <a:off x="250825" y="2954338"/>
            <a:ext cx="12255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注：</a:t>
            </a:r>
            <a:endParaRPr lang="zh-CN" altLang="en-US" sz="2800" b="1">
              <a:latin typeface="+mn-lt"/>
            </a:endParaRPr>
          </a:p>
        </p:txBody>
      </p:sp>
      <p:sp>
        <p:nvSpPr>
          <p:cNvPr id="188427" name="Rectangle 11"/>
          <p:cNvSpPr>
            <a:spLocks noChangeArrowheads="1"/>
          </p:cNvSpPr>
          <p:nvPr/>
        </p:nvSpPr>
        <p:spPr bwMode="auto">
          <a:xfrm>
            <a:off x="323850" y="3602038"/>
            <a:ext cx="79787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1) 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式中的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V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为所有电荷在</a:t>
            </a:r>
            <a:r>
              <a:rPr lang="en-US" altLang="zh-CN" sz="2800" dirty="0" err="1">
                <a:solidFill>
                  <a:srgbClr val="080808"/>
                </a:solidFill>
                <a:latin typeface="+mn-lt"/>
              </a:rPr>
              <a:t>d</a:t>
            </a:r>
            <a:r>
              <a:rPr lang="en-US" altLang="zh-CN" sz="2800" b="1" i="1" dirty="0" err="1">
                <a:solidFill>
                  <a:srgbClr val="080808"/>
                </a:solidFill>
                <a:latin typeface="+mn-lt"/>
              </a:rPr>
              <a:t>q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处电势的总和； 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88428" name="Rectangle 12"/>
          <p:cNvSpPr>
            <a:spLocks noChangeArrowheads="1"/>
          </p:cNvSpPr>
          <p:nvPr/>
        </p:nvSpPr>
        <p:spPr bwMode="auto">
          <a:xfrm>
            <a:off x="323850" y="4251325"/>
            <a:ext cx="8391525" cy="1117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2)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 是带电系统的总静电能，既包含了各带电体之间的互能，也包含了各带电体本身的自能； 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88429" name="Rectangle 13"/>
          <p:cNvSpPr>
            <a:spLocks noChangeArrowheads="1"/>
          </p:cNvSpPr>
          <p:nvPr/>
        </p:nvSpPr>
        <p:spPr bwMode="auto">
          <a:xfrm>
            <a:off x="338138" y="5546725"/>
            <a:ext cx="72009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3) 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带电系统的总静电能总大于零。 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58380" name="Object 3"/>
          <p:cNvGraphicFramePr>
            <a:graphicFrameLocks noChangeAspect="1"/>
          </p:cNvGraphicFramePr>
          <p:nvPr/>
        </p:nvGraphicFramePr>
        <p:xfrm>
          <a:off x="6737350" y="204788"/>
          <a:ext cx="2173288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2" name="公式" r:id="rId3" imgW="901065" imgH="431800" progId="Equation.3">
                  <p:embed/>
                </p:oleObj>
              </mc:Choice>
              <mc:Fallback>
                <p:oleObj name="公式" r:id="rId3" imgW="901065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350" y="204788"/>
                        <a:ext cx="2173288" cy="1036637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660900" y="2168525"/>
            <a:ext cx="4025900" cy="1385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zh-CN" altLang="en-US" sz="2800" b="1" dirty="0">
                <a:solidFill>
                  <a:srgbClr val="000099"/>
                </a:solidFill>
                <a:latin typeface="+mn-lt"/>
                <a:ea typeface="楷体_GB2312" pitchFamily="49" charset="-122"/>
              </a:rPr>
              <a:t>严格讲</a:t>
            </a: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楷体_GB2312" pitchFamily="49" charset="-122"/>
              </a:rPr>
              <a:t>, </a:t>
            </a:r>
            <a:r>
              <a:rPr lang="zh-CN" altLang="en-US" sz="2800" b="1" dirty="0" smtClean="0">
                <a:solidFill>
                  <a:srgbClr val="000099"/>
                </a:solidFill>
                <a:latin typeface="+mn-lt"/>
                <a:ea typeface="楷体_GB2312" pitchFamily="49" charset="-122"/>
              </a:rPr>
              <a:t>应为除</a:t>
            </a:r>
            <a:r>
              <a:rPr lang="en-US" altLang="zh-CN" sz="2800" dirty="0" err="1">
                <a:solidFill>
                  <a:srgbClr val="000099"/>
                </a:solidFill>
                <a:latin typeface="+mn-lt"/>
                <a:ea typeface="楷体_GB2312" pitchFamily="49" charset="-122"/>
              </a:rPr>
              <a:t>d</a:t>
            </a:r>
            <a:r>
              <a:rPr lang="en-US" altLang="zh-CN" sz="2800" b="1" i="1" dirty="0" err="1">
                <a:solidFill>
                  <a:srgbClr val="000099"/>
                </a:solidFill>
                <a:latin typeface="+mn-lt"/>
                <a:ea typeface="楷体_GB2312" pitchFamily="49" charset="-122"/>
              </a:rPr>
              <a:t>q</a:t>
            </a:r>
            <a:r>
              <a:rPr lang="zh-CN" altLang="en-US" sz="2800" b="1" dirty="0">
                <a:solidFill>
                  <a:srgbClr val="000099"/>
                </a:solidFill>
                <a:latin typeface="+mn-lt"/>
                <a:ea typeface="楷体_GB2312" pitchFamily="49" charset="-122"/>
              </a:rPr>
              <a:t>之外的其它所有电荷在</a:t>
            </a:r>
            <a:r>
              <a:rPr lang="en-US" altLang="zh-CN" sz="2800" dirty="0" err="1">
                <a:solidFill>
                  <a:srgbClr val="000099"/>
                </a:solidFill>
                <a:latin typeface="+mn-lt"/>
                <a:ea typeface="楷体_GB2312" pitchFamily="49" charset="-122"/>
              </a:rPr>
              <a:t>d</a:t>
            </a:r>
            <a:r>
              <a:rPr lang="en-US" altLang="zh-CN" sz="2800" b="1" i="1" dirty="0" err="1">
                <a:solidFill>
                  <a:srgbClr val="000099"/>
                </a:solidFill>
                <a:latin typeface="+mn-lt"/>
                <a:ea typeface="楷体_GB2312" pitchFamily="49" charset="-122"/>
              </a:rPr>
              <a:t>q</a:t>
            </a:r>
            <a:r>
              <a:rPr lang="zh-CN" altLang="en-US" sz="2800" b="1" dirty="0">
                <a:solidFill>
                  <a:srgbClr val="000099"/>
                </a:solidFill>
                <a:latin typeface="+mn-lt"/>
                <a:ea typeface="楷体_GB2312" pitchFamily="49" charset="-122"/>
              </a:rPr>
              <a:t>处产生的电势</a:t>
            </a:r>
            <a:endParaRPr lang="zh-CN" altLang="en-US" sz="2800" b="1" dirty="0">
              <a:solidFill>
                <a:srgbClr val="000099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5" name="Freeform 78"/>
          <p:cNvSpPr/>
          <p:nvPr/>
        </p:nvSpPr>
        <p:spPr bwMode="auto">
          <a:xfrm rot="11098742">
            <a:off x="3478213" y="2274888"/>
            <a:ext cx="1077912" cy="401637"/>
          </a:xfrm>
          <a:custGeom>
            <a:avLst/>
            <a:gdLst/>
            <a:ahLst/>
            <a:cxnLst>
              <a:cxn ang="0">
                <a:pos x="0" y="305"/>
              </a:cxn>
              <a:cxn ang="0">
                <a:pos x="1186" y="51"/>
              </a:cxn>
              <a:cxn ang="0">
                <a:pos x="966" y="254"/>
              </a:cxn>
              <a:cxn ang="0">
                <a:pos x="2194" y="0"/>
              </a:cxn>
            </a:cxnLst>
            <a:rect l="0" t="0" r="r" b="b"/>
            <a:pathLst>
              <a:path w="2194" h="305">
                <a:moveTo>
                  <a:pt x="0" y="305"/>
                </a:moveTo>
                <a:cubicBezTo>
                  <a:pt x="512" y="182"/>
                  <a:pt x="1025" y="59"/>
                  <a:pt x="1186" y="51"/>
                </a:cubicBezTo>
                <a:cubicBezTo>
                  <a:pt x="1347" y="43"/>
                  <a:pt x="798" y="262"/>
                  <a:pt x="966" y="254"/>
                </a:cubicBezTo>
                <a:cubicBezTo>
                  <a:pt x="1134" y="246"/>
                  <a:pt x="1989" y="42"/>
                  <a:pt x="2194" y="0"/>
                </a:cubicBezTo>
              </a:path>
            </a:pathLst>
          </a:custGeom>
          <a:noFill/>
          <a:ln w="19050" cap="flat" cmpd="sng">
            <a:solidFill>
              <a:srgbClr val="FF3300"/>
            </a:solidFill>
            <a:prstDash val="solid"/>
            <a:rou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16" name="Object 21"/>
          <p:cNvGraphicFramePr>
            <a:graphicFrameLocks noChangeAspect="1"/>
          </p:cNvGraphicFramePr>
          <p:nvPr/>
        </p:nvGraphicFramePr>
        <p:xfrm>
          <a:off x="3338513" y="5953125"/>
          <a:ext cx="40798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3" name="Equation" r:id="rId5" imgW="99974400" imgH="20421600" progId="Equation.DSMT4">
                  <p:embed/>
                </p:oleObj>
              </mc:Choice>
              <mc:Fallback>
                <p:oleObj name="Equation" r:id="rId5" imgW="99974400" imgH="20421600" progId="Equation.DSMT4">
                  <p:embed/>
                  <p:pic>
                    <p:nvPicPr>
                      <p:cNvPr id="0" name="图片 58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5953125"/>
                        <a:ext cx="407987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8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10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0" grpId="0" animBg="1"/>
      <p:bldP spid="188421" grpId="0"/>
      <p:bldP spid="188426" grpId="0" autoUpdateAnimBg="0"/>
      <p:bldP spid="188427" grpId="0"/>
      <p:bldP spid="188428" grpId="0"/>
      <p:bldP spid="188429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19950" y="6384925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FB87102A-5ED4-4AA5-85BB-820022441292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462850" name="Text Box 2"/>
          <p:cNvSpPr txBox="1">
            <a:spLocks noChangeArrowheads="1"/>
          </p:cNvSpPr>
          <p:nvPr/>
        </p:nvSpPr>
        <p:spPr bwMode="auto">
          <a:xfrm>
            <a:off x="300038" y="0"/>
            <a:ext cx="8582025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例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3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：</a:t>
            </a:r>
            <a:r>
              <a:rPr lang="zh-CN" altLang="en-US" sz="2800" b="1" dirty="0">
                <a:latin typeface="+mn-lt"/>
              </a:rPr>
              <a:t>求一均匀带电导体球面的静电能。已知球面半径为</a:t>
            </a:r>
            <a:r>
              <a:rPr lang="en-US" altLang="zh-CN" sz="2800" b="1" i="1" dirty="0">
                <a:latin typeface="+mn-lt"/>
              </a:rPr>
              <a:t>R</a:t>
            </a:r>
            <a:r>
              <a:rPr lang="zh-CN" altLang="en-US" sz="2800" b="1" dirty="0">
                <a:latin typeface="+mn-lt"/>
              </a:rPr>
              <a:t>，总电量为</a:t>
            </a:r>
            <a:r>
              <a:rPr lang="en-US" altLang="zh-CN" sz="2800" b="1" i="1" dirty="0">
                <a:latin typeface="+mn-lt"/>
              </a:rPr>
              <a:t>Q</a:t>
            </a:r>
            <a:r>
              <a:rPr lang="zh-CN" altLang="en-US" sz="2800" b="1" dirty="0">
                <a:latin typeface="+mn-lt"/>
              </a:rPr>
              <a:t>。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190500" y="1565275"/>
            <a:ext cx="5314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tx1"/>
                </a:solidFill>
                <a:latin typeface="Arial" panose="020B0604020202020204" pitchFamily="34" charset="0"/>
              </a:rPr>
              <a:t>该带电球面的静电能为</a:t>
            </a:r>
            <a:endParaRPr kumimoji="0" lang="zh-CN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62853" name="Rectangle 5"/>
          <p:cNvSpPr>
            <a:spLocks noChangeArrowheads="1"/>
          </p:cNvSpPr>
          <p:nvPr/>
        </p:nvSpPr>
        <p:spPr bwMode="auto">
          <a:xfrm>
            <a:off x="187325" y="968375"/>
            <a:ext cx="8424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FF0000"/>
                </a:solidFill>
                <a:latin typeface="Arial" panose="020B0604020202020204" pitchFamily="34" charset="0"/>
              </a:rPr>
              <a:t>解一：</a:t>
            </a:r>
            <a:r>
              <a:rPr kumimoji="0" lang="zh-CN" altLang="en-US" sz="2800">
                <a:solidFill>
                  <a:schemeClr val="tx1"/>
                </a:solidFill>
                <a:latin typeface="Arial" panose="020B0604020202020204" pitchFamily="34" charset="0"/>
              </a:rPr>
              <a:t> 带电球面是一等势面，其电势为</a:t>
            </a:r>
            <a:endParaRPr kumimoji="0" lang="zh-CN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62854" name="Object 2"/>
          <p:cNvGraphicFramePr>
            <a:graphicFrameLocks noGrp="1" noChangeAspect="1"/>
          </p:cNvGraphicFramePr>
          <p:nvPr>
            <p:ph/>
          </p:nvPr>
        </p:nvGraphicFramePr>
        <p:xfrm>
          <a:off x="6534150" y="831850"/>
          <a:ext cx="17462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5" name="Equation" r:id="rId1" imgW="1600200" imgH="838200" progId="Equation.DSMT4">
                  <p:embed/>
                </p:oleObj>
              </mc:Choice>
              <mc:Fallback>
                <p:oleObj name="Equation" r:id="rId1" imgW="1600200" imgH="838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150" y="831850"/>
                        <a:ext cx="17462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5" name="Object 3"/>
          <p:cNvGraphicFramePr>
            <a:graphicFrameLocks noChangeAspect="1"/>
          </p:cNvGraphicFramePr>
          <p:nvPr/>
        </p:nvGraphicFramePr>
        <p:xfrm>
          <a:off x="735013" y="2157413"/>
          <a:ext cx="221615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6" name="Equation" r:id="rId3" imgW="1905000" imgH="673100" progId="Equation.DSMT4">
                  <p:embed/>
                </p:oleObj>
              </mc:Choice>
              <mc:Fallback>
                <p:oleObj name="Equation" r:id="rId3" imgW="1905000" imgH="673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2157413"/>
                        <a:ext cx="2216150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6" name="Object 4"/>
          <p:cNvGraphicFramePr>
            <a:graphicFrameLocks noChangeAspect="1"/>
          </p:cNvGraphicFramePr>
          <p:nvPr/>
        </p:nvGraphicFramePr>
        <p:xfrm>
          <a:off x="3205163" y="2038350"/>
          <a:ext cx="2459037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7" name="Equation" r:id="rId5" imgW="2184400" imgH="838200" progId="Equation.DSMT4">
                  <p:embed/>
                </p:oleObj>
              </mc:Choice>
              <mc:Fallback>
                <p:oleObj name="Equation" r:id="rId5" imgW="2184400" imgH="838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2038350"/>
                        <a:ext cx="2459037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8" name="Object 6"/>
          <p:cNvGraphicFramePr>
            <a:graphicFrameLocks noChangeAspect="1"/>
          </p:cNvGraphicFramePr>
          <p:nvPr/>
        </p:nvGraphicFramePr>
        <p:xfrm>
          <a:off x="5815013" y="1963738"/>
          <a:ext cx="1474787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8" name="Equation" r:id="rId7" imgW="1257300" imgH="889000" progId="Equation.DSMT4">
                  <p:embed/>
                </p:oleObj>
              </mc:Choice>
              <mc:Fallback>
                <p:oleObj name="Equation" r:id="rId7" imgW="1257300" imgH="889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013" y="1963738"/>
                        <a:ext cx="1474787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6" name="Rectangle 13">
            <a:hlinkClick r:id="" action="ppaction://macro?name=TimerOnOff"/>
          </p:cNvPr>
          <p:cNvSpPr>
            <a:spLocks noChangeArrowheads="1"/>
          </p:cNvSpPr>
          <p:nvPr/>
        </p:nvSpPr>
        <p:spPr bwMode="auto">
          <a:xfrm>
            <a:off x="8528050" y="0"/>
            <a:ext cx="6159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2" name="Object 19"/>
          <p:cNvGraphicFramePr>
            <a:graphicFrameLocks noChangeAspect="1"/>
          </p:cNvGraphicFramePr>
          <p:nvPr/>
        </p:nvGraphicFramePr>
        <p:xfrm>
          <a:off x="1111250" y="3857625"/>
          <a:ext cx="22844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9" name="Equation" r:id="rId9" imgW="2159000" imgH="431800" progId="Equation.DSMT4">
                  <p:embed/>
                </p:oleObj>
              </mc:Choice>
              <mc:Fallback>
                <p:oleObj name="Equation" r:id="rId9" imgW="2159000" imgH="431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3857625"/>
                        <a:ext cx="228441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0"/>
          <p:cNvGraphicFramePr>
            <a:graphicFrameLocks noChangeAspect="1"/>
          </p:cNvGraphicFramePr>
          <p:nvPr/>
        </p:nvGraphicFramePr>
        <p:xfrm>
          <a:off x="3614738" y="3651250"/>
          <a:ext cx="3271837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0" name="Equation" r:id="rId11" imgW="3327400" imgH="914400" progId="Equation.DSMT4">
                  <p:embed/>
                </p:oleObj>
              </mc:Choice>
              <mc:Fallback>
                <p:oleObj name="Equation" r:id="rId11" imgW="3327400" imgH="9144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3651250"/>
                        <a:ext cx="3271837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200025" y="3127375"/>
            <a:ext cx="16573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解二：</a:t>
            </a:r>
            <a:endParaRPr lang="zh-CN" altLang="en-US" sz="2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1190625" y="3127375"/>
            <a:ext cx="7691438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电荷分布球对称可用高斯定理求得电场分布为</a:t>
            </a:r>
            <a:endParaRPr lang="zh-CN" altLang="en-US" sz="2800" b="1" dirty="0">
              <a:solidFill>
                <a:srgbClr val="0000FF"/>
              </a:solidFill>
              <a:latin typeface="+mn-lt"/>
            </a:endParaRPr>
          </a:p>
        </p:txBody>
      </p:sp>
      <p:graphicFrame>
        <p:nvGraphicFramePr>
          <p:cNvPr id="167946" name="Object 21"/>
          <p:cNvGraphicFramePr>
            <a:graphicFrameLocks noChangeAspect="1"/>
          </p:cNvGraphicFramePr>
          <p:nvPr/>
        </p:nvGraphicFramePr>
        <p:xfrm>
          <a:off x="731838" y="4578350"/>
          <a:ext cx="38322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1" name="Equation" r:id="rId13" imgW="3911600" imgH="850900" progId="Equation.DSMT4">
                  <p:embed/>
                </p:oleObj>
              </mc:Choice>
              <mc:Fallback>
                <p:oleObj name="Equation" r:id="rId13" imgW="3911600" imgH="8509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4578350"/>
                        <a:ext cx="38322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5" name="Object 22"/>
          <p:cNvGraphicFramePr>
            <a:graphicFrameLocks noChangeAspect="1"/>
          </p:cNvGraphicFramePr>
          <p:nvPr/>
        </p:nvGraphicFramePr>
        <p:xfrm>
          <a:off x="4652963" y="4591050"/>
          <a:ext cx="32416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2" name="Equation" r:id="rId15" imgW="3644900" imgH="952500" progId="Equation.DSMT4">
                  <p:embed/>
                </p:oleObj>
              </mc:Choice>
              <mc:Fallback>
                <p:oleObj name="Equation" r:id="rId15" imgW="3644900" imgH="9525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4591050"/>
                        <a:ext cx="324167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3"/>
          <p:cNvGraphicFramePr>
            <a:graphicFrameLocks noChangeAspect="1"/>
          </p:cNvGraphicFramePr>
          <p:nvPr/>
        </p:nvGraphicFramePr>
        <p:xfrm>
          <a:off x="2514600" y="5480050"/>
          <a:ext cx="20002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3" name="Equation" r:id="rId17" imgW="2247900" imgH="927100" progId="Equation.DSMT4">
                  <p:embed/>
                </p:oleObj>
              </mc:Choice>
              <mc:Fallback>
                <p:oleObj name="Equation" r:id="rId17" imgW="2247900" imgH="9271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480050"/>
                        <a:ext cx="200025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4"/>
          <p:cNvGraphicFramePr>
            <a:graphicFrameLocks noChangeAspect="1"/>
          </p:cNvGraphicFramePr>
          <p:nvPr/>
        </p:nvGraphicFramePr>
        <p:xfrm>
          <a:off x="4675188" y="5432425"/>
          <a:ext cx="142398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4" name="Equation" r:id="rId19" imgW="1257300" imgH="889000" progId="Equation.DSMT4">
                  <p:embed/>
                </p:oleObj>
              </mc:Choice>
              <mc:Fallback>
                <p:oleObj name="Equation" r:id="rId19" imgW="1257300" imgH="8890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5432425"/>
                        <a:ext cx="1423987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0" grpId="0"/>
      <p:bldP spid="462852" grpId="0"/>
      <p:bldP spid="462853" grpId="0"/>
      <p:bldP spid="24" grpId="0" autoUpdateAnimBg="0"/>
      <p:bldP spid="2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13F21B7D-50D5-4853-BE5E-C7712D2662F7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2540000" y="109538"/>
            <a:ext cx="4297363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第</a:t>
            </a:r>
            <a:r>
              <a:rPr lang="en-US" altLang="zh-CN">
                <a:ea typeface="楷体_GB2312" pitchFamily="49" charset="-122"/>
              </a:rPr>
              <a:t>6</a:t>
            </a:r>
            <a:r>
              <a:rPr lang="zh-CN" altLang="en-US">
                <a:ea typeface="楷体_GB2312" pitchFamily="49" charset="-122"/>
              </a:rPr>
              <a:t>章   静电场总结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250825" y="766763"/>
            <a:ext cx="4751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一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.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基本概念和基本规律</a:t>
            </a:r>
            <a:endParaRPr lang="zh-CN" altLang="en-US" sz="28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322263" y="1414463"/>
            <a:ext cx="7920037" cy="1041400"/>
          </a:xfrm>
          <a:prstGeom prst="rect">
            <a:avLst/>
          </a:prstGeom>
          <a:solidFill>
            <a:srgbClr val="FFC1FF"/>
          </a:solidFill>
          <a:ln w="9525" algn="ctr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库仑定律、电力叠加原理、电场强度、点电荷的场强公式、场强叠加原理、电通量。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250825" y="2782888"/>
            <a:ext cx="4392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二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.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静电场的高斯定理</a:t>
            </a:r>
            <a:endParaRPr lang="zh-CN" altLang="en-US" sz="28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250825" y="3579813"/>
            <a:ext cx="5545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三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.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电场的计算</a:t>
            </a:r>
            <a:endParaRPr lang="zh-CN" altLang="en-US" sz="28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54634" name="Text Box 10"/>
          <p:cNvSpPr txBox="1">
            <a:spLocks noChangeArrowheads="1"/>
          </p:cNvSpPr>
          <p:nvPr/>
        </p:nvSpPr>
        <p:spPr bwMode="auto">
          <a:xfrm>
            <a:off x="395288" y="4227513"/>
            <a:ext cx="5400675" cy="528637"/>
          </a:xfrm>
          <a:prstGeom prst="rect">
            <a:avLst/>
          </a:prstGeom>
          <a:solidFill>
            <a:srgbClr val="FFC1FF"/>
          </a:solidFill>
          <a:ln w="9525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1. </a:t>
            </a:r>
            <a:r>
              <a:rPr lang="zh-CN" altLang="en-US" sz="2800">
                <a:ea typeface="楷体_GB2312" pitchFamily="49" charset="-122"/>
              </a:rPr>
              <a:t>点电荷的场强叠加求和或积分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154635" name="Text Box 11"/>
          <p:cNvSpPr txBox="1">
            <a:spLocks noChangeArrowheads="1"/>
          </p:cNvSpPr>
          <p:nvPr/>
        </p:nvSpPr>
        <p:spPr bwMode="auto">
          <a:xfrm>
            <a:off x="395288" y="4946650"/>
            <a:ext cx="4176712" cy="528638"/>
          </a:xfrm>
          <a:prstGeom prst="rect">
            <a:avLst/>
          </a:prstGeom>
          <a:solidFill>
            <a:srgbClr val="FFC1FF"/>
          </a:solidFill>
          <a:ln w="9525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2. </a:t>
            </a:r>
            <a:r>
              <a:rPr lang="zh-CN" altLang="en-US" sz="2800">
                <a:ea typeface="楷体_GB2312" pitchFamily="49" charset="-122"/>
              </a:rPr>
              <a:t>高斯定理求对称电场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154636" name="Text Box 12"/>
          <p:cNvSpPr txBox="1">
            <a:spLocks noChangeArrowheads="1"/>
          </p:cNvSpPr>
          <p:nvPr/>
        </p:nvSpPr>
        <p:spPr bwMode="auto">
          <a:xfrm>
            <a:off x="252413" y="5713413"/>
            <a:ext cx="4103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四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.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静电场环路定理</a:t>
            </a:r>
            <a:endParaRPr lang="zh-CN" altLang="en-US" sz="28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54638" name="Text Box 14"/>
          <p:cNvSpPr txBox="1">
            <a:spLocks noChangeArrowheads="1"/>
          </p:cNvSpPr>
          <p:nvPr/>
        </p:nvSpPr>
        <p:spPr bwMode="auto">
          <a:xfrm>
            <a:off x="5940425" y="5713413"/>
            <a:ext cx="3024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无旋场、保守场</a:t>
            </a:r>
            <a:endParaRPr lang="zh-CN" altLang="en-US" sz="28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154643" name="Text Box 19"/>
          <p:cNvSpPr txBox="1">
            <a:spLocks noChangeArrowheads="1"/>
          </p:cNvSpPr>
          <p:nvPr/>
        </p:nvSpPr>
        <p:spPr bwMode="auto">
          <a:xfrm>
            <a:off x="5940425" y="3719513"/>
            <a:ext cx="2735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有源场</a:t>
            </a:r>
            <a:endParaRPr lang="zh-CN" altLang="en-US" sz="2800">
              <a:solidFill>
                <a:srgbClr val="FF3300"/>
              </a:solidFill>
              <a:ea typeface="楷体_GB2312" pitchFamily="49" charset="-122"/>
            </a:endParaRPr>
          </a:p>
        </p:txBody>
      </p:sp>
      <p:grpSp>
        <p:nvGrpSpPr>
          <p:cNvPr id="2" name="Group 16"/>
          <p:cNvGrpSpPr/>
          <p:nvPr/>
        </p:nvGrpSpPr>
        <p:grpSpPr bwMode="auto">
          <a:xfrm>
            <a:off x="3854450" y="2590800"/>
            <a:ext cx="4508500" cy="1120775"/>
            <a:chOff x="3854450" y="2590800"/>
            <a:chExt cx="4508500" cy="1120775"/>
          </a:xfrm>
        </p:grpSpPr>
        <p:graphicFrame>
          <p:nvGraphicFramePr>
            <p:cNvPr id="61457" name="Object 2"/>
            <p:cNvGraphicFramePr>
              <a:graphicFrameLocks noChangeAspect="1"/>
            </p:cNvGraphicFramePr>
            <p:nvPr/>
          </p:nvGraphicFramePr>
          <p:xfrm>
            <a:off x="3854450" y="2590800"/>
            <a:ext cx="4508500" cy="1120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6" name="Equation" r:id="rId1" imgW="48463200" imgH="10668000" progId="Equation.DSMT4">
                    <p:embed/>
                  </p:oleObj>
                </mc:Choice>
                <mc:Fallback>
                  <p:oleObj name="Equation" r:id="rId1" imgW="48463200" imgH="106680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4450" y="2590800"/>
                          <a:ext cx="4508500" cy="1120775"/>
                        </a:xfrm>
                        <a:prstGeom prst="rect">
                          <a:avLst/>
                        </a:prstGeom>
                        <a:solidFill>
                          <a:srgbClr val="FFCC00">
                            <a:alpha val="27843"/>
                          </a:srgbClr>
                        </a:solidFill>
                        <a:ln w="28575" algn="ctr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8" name="Oval 14"/>
            <p:cNvSpPr>
              <a:spLocks noChangeArrowheads="1"/>
            </p:cNvSpPr>
            <p:nvPr/>
          </p:nvSpPr>
          <p:spPr bwMode="auto">
            <a:xfrm>
              <a:off x="3872203" y="3032449"/>
              <a:ext cx="195943" cy="214604"/>
            </a:xfrm>
            <a:prstGeom prst="ellipse">
              <a:avLst/>
            </a:prstGeom>
            <a:noFill/>
            <a:ln w="28575" algn="ctr">
              <a:solidFill>
                <a:srgbClr val="08080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61459" name="TextBox 15"/>
            <p:cNvSpPr txBox="1">
              <a:spLocks noChangeArrowheads="1"/>
            </p:cNvSpPr>
            <p:nvPr/>
          </p:nvSpPr>
          <p:spPr bwMode="auto">
            <a:xfrm>
              <a:off x="5915606" y="3321696"/>
              <a:ext cx="4171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内</a:t>
              </a:r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18"/>
          <p:cNvGrpSpPr/>
          <p:nvPr/>
        </p:nvGrpSpPr>
        <p:grpSpPr bwMode="auto">
          <a:xfrm>
            <a:off x="3700463" y="5662613"/>
            <a:ext cx="1955800" cy="771525"/>
            <a:chOff x="3644900" y="5662613"/>
            <a:chExt cx="1955801" cy="771525"/>
          </a:xfrm>
        </p:grpSpPr>
        <p:graphicFrame>
          <p:nvGraphicFramePr>
            <p:cNvPr id="61455" name="Object 3"/>
            <p:cNvGraphicFramePr>
              <a:graphicFrameLocks noChangeAspect="1"/>
            </p:cNvGraphicFramePr>
            <p:nvPr/>
          </p:nvGraphicFramePr>
          <p:xfrm>
            <a:off x="3644900" y="5662613"/>
            <a:ext cx="1955801" cy="771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7" name="Equation" r:id="rId3" imgW="18592800" imgH="7315200" progId="Equation.DSMT4">
                    <p:embed/>
                  </p:oleObj>
                </mc:Choice>
                <mc:Fallback>
                  <p:oleObj name="Equation" r:id="rId3" imgW="18592800" imgH="7315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4900" y="5662613"/>
                          <a:ext cx="1955801" cy="771525"/>
                        </a:xfrm>
                        <a:prstGeom prst="rect">
                          <a:avLst/>
                        </a:prstGeom>
                        <a:solidFill>
                          <a:srgbClr val="FFCC00">
                            <a:alpha val="27843"/>
                          </a:srgbClr>
                        </a:solidFill>
                        <a:ln w="28575" algn="ctr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6" name="Oval 17"/>
            <p:cNvSpPr>
              <a:spLocks noChangeArrowheads="1"/>
            </p:cNvSpPr>
            <p:nvPr/>
          </p:nvSpPr>
          <p:spPr bwMode="auto">
            <a:xfrm>
              <a:off x="3679370" y="5928049"/>
              <a:ext cx="195943" cy="214604"/>
            </a:xfrm>
            <a:prstGeom prst="ellipse">
              <a:avLst/>
            </a:prstGeom>
            <a:noFill/>
            <a:ln w="28575" algn="ctr">
              <a:solidFill>
                <a:srgbClr val="08080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175105" y="4943475"/>
            <a:ext cx="3324515" cy="528638"/>
          </a:xfrm>
          <a:prstGeom prst="rect">
            <a:avLst/>
          </a:prstGeom>
          <a:solidFill>
            <a:srgbClr val="FFC1FF"/>
          </a:solidFill>
          <a:ln w="9525">
            <a:solidFill>
              <a:srgbClr val="CC66FF"/>
            </a:solidFill>
            <a:miter lim="800000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3</a:t>
            </a:r>
            <a:r>
              <a:rPr lang="en-US" altLang="zh-CN" sz="2800" dirty="0" smtClean="0">
                <a:solidFill>
                  <a:srgbClr val="FF0000"/>
                </a:solidFill>
                <a:ea typeface="楷体_GB2312" pitchFamily="49" charset="-122"/>
              </a:rPr>
              <a:t>. </a:t>
            </a:r>
            <a:r>
              <a:rPr lang="zh-CN" altLang="en-US" sz="2800" dirty="0" smtClean="0">
                <a:solidFill>
                  <a:srgbClr val="FF0000"/>
                </a:solidFill>
                <a:ea typeface="楷体_GB2312" pitchFamily="49" charset="-122"/>
              </a:rPr>
              <a:t>由电势求电场</a:t>
            </a:r>
            <a:endParaRPr lang="zh-CN" altLang="en-US" sz="2800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animBg="1"/>
      <p:bldP spid="154629" grpId="0"/>
      <p:bldP spid="154630" grpId="0" animBg="1"/>
      <p:bldP spid="154631" grpId="0"/>
      <p:bldP spid="154633" grpId="0"/>
      <p:bldP spid="154634" grpId="0" animBg="1" autoUpdateAnimBg="0"/>
      <p:bldP spid="154635" grpId="0" animBg="1" autoUpdateAnimBg="0"/>
      <p:bldP spid="154636" grpId="0"/>
      <p:bldP spid="154638" grpId="0"/>
      <p:bldP spid="154643" grpId="0"/>
      <p:bldP spid="20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B1B29806-2DDE-4E51-BBE7-628477C5682D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238125" y="1963738"/>
            <a:ext cx="4392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六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. 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电势差与电势   </a:t>
            </a:r>
            <a:endParaRPr lang="zh-CN" altLang="en-US" sz="280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164869" name="Object 2"/>
          <p:cNvGraphicFramePr>
            <a:graphicFrameLocks noChangeAspect="1"/>
          </p:cNvGraphicFramePr>
          <p:nvPr/>
        </p:nvGraphicFramePr>
        <p:xfrm>
          <a:off x="2397125" y="2468563"/>
          <a:ext cx="269557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7" name="Equation" r:id="rId1" imgW="27432000" imgH="7924800" progId="Equation.DSMT4">
                  <p:embed/>
                </p:oleObj>
              </mc:Choice>
              <mc:Fallback>
                <p:oleObj name="Equation" r:id="rId1" imgW="27432000" imgH="7924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2468563"/>
                        <a:ext cx="2695575" cy="779462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0" name="Object 3"/>
          <p:cNvGraphicFramePr>
            <a:graphicFrameLocks noChangeAspect="1"/>
          </p:cNvGraphicFramePr>
          <p:nvPr/>
        </p:nvGraphicFramePr>
        <p:xfrm>
          <a:off x="5494338" y="2468563"/>
          <a:ext cx="230663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8" name="Equation" r:id="rId3" imgW="23774400" imgH="7924800" progId="Equation.DSMT4">
                  <p:embed/>
                </p:oleObj>
              </mc:Choice>
              <mc:Fallback>
                <p:oleObj name="Equation" r:id="rId3" imgW="23774400" imgH="7924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338" y="2468563"/>
                        <a:ext cx="2306637" cy="768350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309563" y="2613025"/>
            <a:ext cx="1873250" cy="528638"/>
          </a:xfrm>
          <a:prstGeom prst="rect">
            <a:avLst/>
          </a:prstGeom>
          <a:solidFill>
            <a:srgbClr val="FFC1FF"/>
          </a:solidFill>
          <a:ln w="9525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1.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定义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309563" y="3333750"/>
            <a:ext cx="2592387" cy="528638"/>
          </a:xfrm>
          <a:prstGeom prst="rect">
            <a:avLst/>
          </a:prstGeom>
          <a:solidFill>
            <a:srgbClr val="FFC1FF"/>
          </a:solidFill>
          <a:ln w="9525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2.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电势的计算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64873" name="Text Box 9"/>
          <p:cNvSpPr txBox="1">
            <a:spLocks noChangeArrowheads="1"/>
          </p:cNvSpPr>
          <p:nvPr/>
        </p:nvSpPr>
        <p:spPr bwMode="auto">
          <a:xfrm>
            <a:off x="309563" y="4002088"/>
            <a:ext cx="1871662" cy="528637"/>
          </a:xfrm>
          <a:prstGeom prst="rect">
            <a:avLst/>
          </a:prstGeom>
          <a:solidFill>
            <a:srgbClr val="FFC1FF"/>
          </a:solidFill>
          <a:ln w="9525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①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按定义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2254250" y="4002088"/>
            <a:ext cx="5472113" cy="528637"/>
          </a:xfrm>
          <a:prstGeom prst="rect">
            <a:avLst/>
          </a:prstGeom>
          <a:solidFill>
            <a:srgbClr val="FFC1FF"/>
          </a:solidFill>
          <a:ln w="9525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②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点电荷的电势叠加求和或积分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309563" y="4700588"/>
            <a:ext cx="1512887" cy="528637"/>
          </a:xfrm>
          <a:prstGeom prst="rect">
            <a:avLst/>
          </a:prstGeom>
          <a:solidFill>
            <a:srgbClr val="FFC1FF"/>
          </a:solidFill>
          <a:ln w="9525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3.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应用 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64876" name="Text Box 12"/>
          <p:cNvSpPr txBox="1">
            <a:spLocks noChangeArrowheads="1"/>
          </p:cNvSpPr>
          <p:nvPr/>
        </p:nvSpPr>
        <p:spPr bwMode="auto">
          <a:xfrm>
            <a:off x="1893888" y="4700588"/>
            <a:ext cx="72501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在电场中移动电荷时，</a:t>
            </a:r>
            <a:endParaRPr lang="zh-CN" altLang="en-US" sz="2800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电场力所做的功：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164877" name="Object 4"/>
          <p:cNvGraphicFramePr>
            <a:graphicFrameLocks noChangeAspect="1"/>
          </p:cNvGraphicFramePr>
          <p:nvPr/>
        </p:nvGraphicFramePr>
        <p:xfrm>
          <a:off x="5422900" y="4772025"/>
          <a:ext cx="24907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9" name="公式" r:id="rId5" imgW="913765" imgH="215900" progId="Equation.3">
                  <p:embed/>
                </p:oleObj>
              </mc:Choice>
              <mc:Fallback>
                <p:oleObj name="公式" r:id="rId5" imgW="913765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772025"/>
                        <a:ext cx="249078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276225" y="117475"/>
            <a:ext cx="712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五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. 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典型电场表达式、对称电场曲线特征</a:t>
            </a:r>
            <a:endParaRPr lang="zh-CN" altLang="en-US" sz="28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64881" name="Rectangle 17"/>
          <p:cNvSpPr>
            <a:spLocks noChangeArrowheads="1"/>
          </p:cNvSpPr>
          <p:nvPr/>
        </p:nvSpPr>
        <p:spPr bwMode="auto">
          <a:xfrm>
            <a:off x="276225" y="593725"/>
            <a:ext cx="88677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点电荷、均匀带电圆环轴线上、无限长均匀带电直线、均匀带电球面（体）、无限长均匀带电圆柱面（体）、无限大均匀带电平面。</a:t>
            </a:r>
            <a:endParaRPr lang="zh-CN" altLang="en-US" sz="28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328613" y="5745163"/>
            <a:ext cx="403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七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. 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电场与电势的关系</a:t>
            </a:r>
            <a:endParaRPr lang="zh-CN" altLang="en-US" sz="280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164883" name="Object 5"/>
          <p:cNvGraphicFramePr>
            <a:graphicFrameLocks noChangeAspect="1"/>
          </p:cNvGraphicFramePr>
          <p:nvPr/>
        </p:nvGraphicFramePr>
        <p:xfrm>
          <a:off x="4100513" y="5627688"/>
          <a:ext cx="16764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0" name="Equation" r:id="rId7" imgW="16459200" imgH="9448800" progId="Equation.DSMT4">
                  <p:embed/>
                </p:oleObj>
              </mc:Choice>
              <mc:Fallback>
                <p:oleObj name="Equation" r:id="rId7" imgW="16459200" imgH="944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513" y="5627688"/>
                        <a:ext cx="1676400" cy="958850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4" name="Object 6"/>
          <p:cNvGraphicFramePr>
            <a:graphicFrameLocks noChangeAspect="1"/>
          </p:cNvGraphicFramePr>
          <p:nvPr/>
        </p:nvGraphicFramePr>
        <p:xfrm>
          <a:off x="6267450" y="5799138"/>
          <a:ext cx="179546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1" name="Equation" r:id="rId9" imgW="647700" imgH="215900" progId="Equation.DSMT4">
                  <p:embed/>
                </p:oleObj>
              </mc:Choice>
              <mc:Fallback>
                <p:oleObj name="Equation" r:id="rId9" imgW="6477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5799138"/>
                        <a:ext cx="1795463" cy="595312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75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16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4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4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/>
      <p:bldP spid="164871" grpId="0" animBg="1" autoUpdateAnimBg="0"/>
      <p:bldP spid="164872" grpId="0" animBg="1" autoUpdateAnimBg="0"/>
      <p:bldP spid="164873" grpId="0" animBg="1" autoUpdateAnimBg="0"/>
      <p:bldP spid="164874" grpId="0" animBg="1" autoUpdateAnimBg="0"/>
      <p:bldP spid="164875" grpId="0" animBg="1" autoUpdateAnimBg="0"/>
      <p:bldP spid="164876" grpId="0" autoUpdateAnimBg="0"/>
      <p:bldP spid="164878" grpId="0"/>
      <p:bldP spid="164881" grpId="0"/>
      <p:bldP spid="16488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7452B8DA-A96D-4D4B-9703-FEE438ACF616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250825" y="85725"/>
            <a:ext cx="4116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八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. 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静电场中的导体</a:t>
            </a:r>
            <a:endParaRPr lang="zh-CN" altLang="en-US" sz="28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323850" y="661988"/>
            <a:ext cx="7993063" cy="955675"/>
          </a:xfrm>
          <a:prstGeom prst="rect">
            <a:avLst/>
          </a:prstGeom>
          <a:solidFill>
            <a:srgbClr val="FFC1FF"/>
          </a:solidFill>
          <a:ln w="9525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1. </a:t>
            </a:r>
            <a:r>
              <a:rPr lang="zh-CN" altLang="en-US" sz="2800">
                <a:ea typeface="楷体_GB2312" pitchFamily="49" charset="-122"/>
              </a:rPr>
              <a:t>导体静电平衡条件、电荷分布、表面上的场强与电荷面密度的关系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323850" y="1774825"/>
            <a:ext cx="5040313" cy="528638"/>
          </a:xfrm>
          <a:prstGeom prst="rect">
            <a:avLst/>
          </a:prstGeom>
          <a:solidFill>
            <a:srgbClr val="FFC1FF"/>
          </a:solidFill>
          <a:ln w="9525" algn="ctr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2. </a:t>
            </a:r>
            <a:r>
              <a:rPr lang="zh-CN" altLang="en-US" sz="2800">
                <a:ea typeface="楷体_GB2312" pitchFamily="49" charset="-122"/>
              </a:rPr>
              <a:t>有导体存在时静电场的计算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333375" y="2286000"/>
            <a:ext cx="519906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ea typeface="黑体" panose="02010609060101010101" pitchFamily="2" charset="-122"/>
              </a:rPr>
              <a:t>高斯定理、电势概念、电荷守恒定律、导体静电平衡条件。</a:t>
            </a:r>
            <a:endParaRPr lang="zh-CN" altLang="en-US" sz="2800">
              <a:solidFill>
                <a:srgbClr val="FF3300"/>
              </a:solidFill>
              <a:ea typeface="黑体" panose="02010609060101010101" pitchFamily="2" charset="-122"/>
            </a:endParaRPr>
          </a:p>
        </p:txBody>
      </p:sp>
      <p:sp>
        <p:nvSpPr>
          <p:cNvPr id="156680" name="AutoShape 8"/>
          <p:cNvSpPr/>
          <p:nvPr/>
        </p:nvSpPr>
        <p:spPr bwMode="auto">
          <a:xfrm>
            <a:off x="5484813" y="1670050"/>
            <a:ext cx="300037" cy="830263"/>
          </a:xfrm>
          <a:prstGeom prst="leftBrace">
            <a:avLst>
              <a:gd name="adj1" fmla="val 15079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5705475" y="156051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电荷分布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156682" name="Text Box 10"/>
          <p:cNvSpPr txBox="1">
            <a:spLocks noChangeArrowheads="1"/>
          </p:cNvSpPr>
          <p:nvPr/>
        </p:nvSpPr>
        <p:spPr bwMode="auto">
          <a:xfrm>
            <a:off x="5722938" y="2068513"/>
            <a:ext cx="223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电场分布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323850" y="3379788"/>
            <a:ext cx="518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九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. 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静电场中的电介质</a:t>
            </a:r>
            <a:endParaRPr lang="zh-CN" altLang="en-US" sz="28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323850" y="4002088"/>
            <a:ext cx="5113338" cy="528637"/>
          </a:xfrm>
          <a:prstGeom prst="rect">
            <a:avLst/>
          </a:prstGeom>
          <a:solidFill>
            <a:srgbClr val="FFC1FF"/>
          </a:solidFill>
          <a:ln w="9525" algn="ctr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1. </a:t>
            </a:r>
            <a:r>
              <a:rPr lang="zh-CN" altLang="en-US" sz="2800">
                <a:ea typeface="楷体_GB2312" pitchFamily="49" charset="-122"/>
              </a:rPr>
              <a:t>两类分子电介质的极化机制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156686" name="AutoShape 14"/>
          <p:cNvSpPr/>
          <p:nvPr/>
        </p:nvSpPr>
        <p:spPr bwMode="auto">
          <a:xfrm>
            <a:off x="5551488" y="3825875"/>
            <a:ext cx="279400" cy="801688"/>
          </a:xfrm>
          <a:prstGeom prst="leftBrace">
            <a:avLst>
              <a:gd name="adj1" fmla="val 15117"/>
              <a:gd name="adj2" fmla="val 50120"/>
            </a:avLst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6687" name="Text Box 15"/>
          <p:cNvSpPr txBox="1">
            <a:spLocks noChangeArrowheads="1"/>
          </p:cNvSpPr>
          <p:nvPr/>
        </p:nvSpPr>
        <p:spPr bwMode="auto">
          <a:xfrm>
            <a:off x="5786438" y="372586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取向极化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56688" name="Text Box 16"/>
          <p:cNvSpPr txBox="1">
            <a:spLocks noChangeArrowheads="1"/>
          </p:cNvSpPr>
          <p:nvPr/>
        </p:nvSpPr>
        <p:spPr bwMode="auto">
          <a:xfrm>
            <a:off x="5794375" y="4214813"/>
            <a:ext cx="223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位移极化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56689" name="Text Box 17"/>
          <p:cNvSpPr txBox="1">
            <a:spLocks noChangeArrowheads="1"/>
          </p:cNvSpPr>
          <p:nvPr/>
        </p:nvSpPr>
        <p:spPr bwMode="auto">
          <a:xfrm>
            <a:off x="323850" y="4926013"/>
            <a:ext cx="2120900" cy="528637"/>
          </a:xfrm>
          <a:prstGeom prst="rect">
            <a:avLst/>
          </a:prstGeom>
          <a:solidFill>
            <a:srgbClr val="FFC1FF"/>
          </a:solidFill>
          <a:ln w="9525" algn="ctr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2.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实验结论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56691" name="Object 2"/>
          <p:cNvGraphicFramePr>
            <a:graphicFrameLocks noChangeAspect="1"/>
          </p:cNvGraphicFramePr>
          <p:nvPr/>
        </p:nvGraphicFramePr>
        <p:xfrm>
          <a:off x="4992688" y="4732338"/>
          <a:ext cx="146526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9" name="Equation" r:id="rId1" imgW="660400" imgH="444500" progId="Equation.DSMT4">
                  <p:embed/>
                </p:oleObj>
              </mc:Choice>
              <mc:Fallback>
                <p:oleObj name="Equation" r:id="rId1" imgW="6604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688" y="4732338"/>
                        <a:ext cx="1465262" cy="987425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323850" y="5854700"/>
            <a:ext cx="3671888" cy="528638"/>
          </a:xfrm>
          <a:prstGeom prst="rect">
            <a:avLst/>
          </a:prstGeom>
          <a:solidFill>
            <a:srgbClr val="FFC1FF"/>
          </a:solidFill>
          <a:ln w="9525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3.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介质中的高斯定理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56694" name="Object 4"/>
          <p:cNvGraphicFramePr>
            <a:graphicFrameLocks noChangeAspect="1"/>
          </p:cNvGraphicFramePr>
          <p:nvPr/>
        </p:nvGraphicFramePr>
        <p:xfrm>
          <a:off x="7070725" y="5659438"/>
          <a:ext cx="10810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0" name="Equation" r:id="rId3" imgW="469900" imgH="419100" progId="Equation.DSMT4">
                  <p:embed/>
                </p:oleObj>
              </mc:Choice>
              <mc:Fallback>
                <p:oleObj name="Equation" r:id="rId3" imgW="4699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0725" y="5659438"/>
                        <a:ext cx="1081088" cy="965200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7" name="Object 5"/>
          <p:cNvGraphicFramePr>
            <a:graphicFrameLocks noChangeAspect="1"/>
          </p:cNvGraphicFramePr>
          <p:nvPr/>
        </p:nvGraphicFramePr>
        <p:xfrm>
          <a:off x="2771775" y="4889500"/>
          <a:ext cx="20875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1" name="Equation" r:id="rId5" imgW="1015365" imgH="254000" progId="Equation.DSMT4">
                  <p:embed/>
                </p:oleObj>
              </mc:Choice>
              <mc:Fallback>
                <p:oleObj name="Equation" r:id="rId5" imgW="1015365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889500"/>
                        <a:ext cx="2087563" cy="522288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/>
          <p:nvPr/>
        </p:nvGrpSpPr>
        <p:grpSpPr bwMode="auto">
          <a:xfrm>
            <a:off x="4213225" y="5776913"/>
            <a:ext cx="2589213" cy="746125"/>
            <a:chOff x="4213225" y="5805488"/>
            <a:chExt cx="2589213" cy="746125"/>
          </a:xfrm>
        </p:grpSpPr>
        <p:graphicFrame>
          <p:nvGraphicFramePr>
            <p:cNvPr id="63509" name="Object 3"/>
            <p:cNvGraphicFramePr>
              <a:graphicFrameLocks noChangeAspect="1"/>
            </p:cNvGraphicFramePr>
            <p:nvPr/>
          </p:nvGraphicFramePr>
          <p:xfrm>
            <a:off x="4213225" y="5805488"/>
            <a:ext cx="2589213" cy="746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62" name="Equation" r:id="rId7" imgW="24384000" imgH="7010400" progId="Equation.DSMT4">
                    <p:embed/>
                  </p:oleObj>
                </mc:Choice>
                <mc:Fallback>
                  <p:oleObj name="Equation" r:id="rId7" imgW="24384000" imgH="70104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3225" y="5805488"/>
                          <a:ext cx="2589213" cy="746125"/>
                        </a:xfrm>
                        <a:prstGeom prst="rect">
                          <a:avLst/>
                        </a:prstGeom>
                        <a:solidFill>
                          <a:srgbClr val="FFCC00">
                            <a:alpha val="27843"/>
                          </a:srgbClr>
                        </a:solidFill>
                        <a:ln w="28575" algn="ctr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10" name="Oval 20"/>
            <p:cNvSpPr>
              <a:spLocks noChangeArrowheads="1"/>
            </p:cNvSpPr>
            <p:nvPr/>
          </p:nvSpPr>
          <p:spPr bwMode="auto">
            <a:xfrm>
              <a:off x="4276529" y="6068008"/>
              <a:ext cx="195943" cy="214604"/>
            </a:xfrm>
            <a:prstGeom prst="ellipse">
              <a:avLst/>
            </a:prstGeom>
            <a:noFill/>
            <a:ln w="28575" algn="ctr">
              <a:solidFill>
                <a:srgbClr val="08080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75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75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" fill="hold"/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" fill="hold"/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" fill="hold"/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75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75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75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75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15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1" dur="500"/>
                                        <p:tgtEl>
                                          <p:spTgt spid="15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15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/>
      <p:bldP spid="156677" grpId="0" animBg="1" autoUpdateAnimBg="0"/>
      <p:bldP spid="156678" grpId="0" animBg="1" autoUpdateAnimBg="0"/>
      <p:bldP spid="156679" grpId="0" autoUpdateAnimBg="0"/>
      <p:bldP spid="156680" grpId="0" animBg="1"/>
      <p:bldP spid="156681" grpId="0" autoUpdateAnimBg="0"/>
      <p:bldP spid="156682" grpId="0" autoUpdateAnimBg="0"/>
      <p:bldP spid="156683" grpId="0"/>
      <p:bldP spid="156685" grpId="0" animBg="1" autoUpdateAnimBg="0"/>
      <p:bldP spid="156686" grpId="0" animBg="1"/>
      <p:bldP spid="156687" grpId="0" autoUpdateAnimBg="0"/>
      <p:bldP spid="156688" grpId="0" autoUpdateAnimBg="0"/>
      <p:bldP spid="156689" grpId="0" animBg="1" autoUpdateAnimBg="0"/>
      <p:bldP spid="156692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160E7FBD-90C9-4FFC-828C-8BE93F1A2C6A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323850" y="188913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十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. 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电容、电容器</a:t>
            </a:r>
            <a:endParaRPr lang="zh-CN" altLang="en-US" sz="28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376238" y="981075"/>
            <a:ext cx="1439862" cy="528638"/>
          </a:xfrm>
          <a:prstGeom prst="rect">
            <a:avLst/>
          </a:prstGeom>
          <a:solidFill>
            <a:srgbClr val="FFC1FF"/>
          </a:solidFill>
          <a:ln w="9525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1. </a:t>
            </a:r>
            <a:r>
              <a:rPr lang="zh-CN" altLang="en-US" sz="2800">
                <a:ea typeface="楷体_GB2312" pitchFamily="49" charset="-122"/>
              </a:rPr>
              <a:t>定义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157702" name="Object 2"/>
          <p:cNvGraphicFramePr>
            <a:graphicFrameLocks noChangeAspect="1"/>
          </p:cNvGraphicFramePr>
          <p:nvPr/>
        </p:nvGraphicFramePr>
        <p:xfrm>
          <a:off x="2570163" y="793750"/>
          <a:ext cx="103822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1" name="公式" r:id="rId1" imgW="444500" imgH="381000" progId="Equation.3">
                  <p:embed/>
                </p:oleObj>
              </mc:Choice>
              <mc:Fallback>
                <p:oleObj name="公式" r:id="rId1" imgW="444500" imgH="38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793750"/>
                        <a:ext cx="1038225" cy="890588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376238" y="1846263"/>
            <a:ext cx="2592387" cy="528637"/>
          </a:xfrm>
          <a:prstGeom prst="rect">
            <a:avLst/>
          </a:prstGeom>
          <a:solidFill>
            <a:srgbClr val="FFC1FF"/>
          </a:solidFill>
          <a:ln w="9525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2. </a:t>
            </a:r>
            <a:r>
              <a:rPr lang="zh-CN" altLang="en-US" sz="2800">
                <a:ea typeface="楷体_GB2312" pitchFamily="49" charset="-122"/>
              </a:rPr>
              <a:t>电容的计算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3128963" y="1851025"/>
            <a:ext cx="1871662" cy="528638"/>
          </a:xfrm>
          <a:prstGeom prst="rect">
            <a:avLst/>
          </a:prstGeom>
          <a:solidFill>
            <a:srgbClr val="FFC1FF"/>
          </a:solidFill>
          <a:ln w="9525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①</a:t>
            </a:r>
            <a:r>
              <a:rPr lang="zh-CN" altLang="en-US" sz="2800">
                <a:ea typeface="楷体_GB2312" pitchFamily="49" charset="-122"/>
              </a:rPr>
              <a:t>按定义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5348288" y="1852613"/>
            <a:ext cx="3598862" cy="528637"/>
          </a:xfrm>
          <a:prstGeom prst="rect">
            <a:avLst/>
          </a:prstGeom>
          <a:solidFill>
            <a:srgbClr val="FFC1FF"/>
          </a:solidFill>
          <a:ln w="9525" algn="ctr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②</a:t>
            </a:r>
            <a:r>
              <a:rPr lang="zh-CN" altLang="en-US" sz="2800">
                <a:ea typeface="楷体_GB2312" pitchFamily="49" charset="-122"/>
              </a:rPr>
              <a:t>利用串、并联公式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376238" y="2613025"/>
            <a:ext cx="2881312" cy="528638"/>
          </a:xfrm>
          <a:prstGeom prst="rect">
            <a:avLst/>
          </a:prstGeom>
          <a:solidFill>
            <a:srgbClr val="FFC1FF"/>
          </a:solidFill>
          <a:ln w="9525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3. </a:t>
            </a:r>
            <a:r>
              <a:rPr lang="zh-CN" altLang="en-US" sz="2800">
                <a:ea typeface="楷体_GB2312" pitchFamily="49" charset="-122"/>
              </a:rPr>
              <a:t>电容器的能量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438150" y="3276600"/>
            <a:ext cx="813593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插入电介质对电容器的电容、电量、电压、电场和能量的影响。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334963" y="4302125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十一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.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静电场的能量</a:t>
            </a:r>
            <a:endParaRPr lang="zh-CN" altLang="en-US" sz="280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157712" name="Object 3"/>
          <p:cNvGraphicFramePr>
            <a:graphicFrameLocks noChangeAspect="1"/>
          </p:cNvGraphicFramePr>
          <p:nvPr/>
        </p:nvGraphicFramePr>
        <p:xfrm>
          <a:off x="3814763" y="4954588"/>
          <a:ext cx="259238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2" name="公式" r:id="rId3" imgW="951865" imgH="330200" progId="Equation.3">
                  <p:embed/>
                </p:oleObj>
              </mc:Choice>
              <mc:Fallback>
                <p:oleObj name="公式" r:id="rId3" imgW="951865" imgH="330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4954588"/>
                        <a:ext cx="259238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3562350" y="5643563"/>
          <a:ext cx="1919288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3" name="Equation" r:id="rId5" imgW="735965" imgH="406400" progId="Equation.DSMT4">
                  <p:embed/>
                </p:oleObj>
              </mc:Choice>
              <mc:Fallback>
                <p:oleObj name="Equation" r:id="rId5" imgW="735965" imgH="406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5643563"/>
                        <a:ext cx="1919288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5564188" y="5732463"/>
          <a:ext cx="1420812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4" name="Equation" r:id="rId7" imgW="609600" imgH="406400" progId="Equation.DSMT4">
                  <p:embed/>
                </p:oleObj>
              </mc:Choice>
              <mc:Fallback>
                <p:oleObj name="Equation" r:id="rId7" imgW="609600" imgH="406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4188" y="5732463"/>
                        <a:ext cx="1420812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376238" y="5926138"/>
            <a:ext cx="2881312" cy="528637"/>
          </a:xfrm>
          <a:prstGeom prst="rect">
            <a:avLst/>
          </a:prstGeom>
          <a:solidFill>
            <a:srgbClr val="FFC1FF"/>
          </a:solidFill>
          <a:ln w="9525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0000FF"/>
                </a:solidFill>
                <a:latin typeface="Arial" panose="020B0604020202020204" pitchFamily="34" charset="0"/>
              </a:rPr>
              <a:t>电场能量密度</a:t>
            </a:r>
            <a:endParaRPr kumimoji="0" lang="zh-CN" altLang="en-US" sz="2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532563" y="5019675"/>
            <a:ext cx="26114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黑体" panose="02010609060101010101" pitchFamily="2" charset="-122"/>
                <a:ea typeface="黑体" panose="02010609060101010101" pitchFamily="2" charset="-122"/>
              </a:rPr>
              <a:t>电场能表达式</a:t>
            </a:r>
            <a:endParaRPr kumimoji="0" lang="zh-CN" altLang="en-US" sz="28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524625" y="4286250"/>
            <a:ext cx="2619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黑体" panose="02010609060101010101" pitchFamily="2" charset="-122"/>
                <a:ea typeface="黑体" panose="02010609060101010101" pitchFamily="2" charset="-122"/>
              </a:rPr>
              <a:t>静电能表达式</a:t>
            </a:r>
            <a:endParaRPr kumimoji="0" lang="zh-CN" altLang="en-US" sz="28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90274" name="Object 6"/>
          <p:cNvGraphicFramePr>
            <a:graphicFrameLocks noChangeAspect="1"/>
          </p:cNvGraphicFramePr>
          <p:nvPr/>
        </p:nvGraphicFramePr>
        <p:xfrm>
          <a:off x="4084638" y="4114800"/>
          <a:ext cx="16351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5" name="Equation" r:id="rId9" imgW="748665" imgH="406400" progId="Equation.DSMT4">
                  <p:embed/>
                </p:oleObj>
              </mc:Choice>
              <mc:Fallback>
                <p:oleObj name="Equation" r:id="rId9" imgW="748665" imgH="40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638" y="4114800"/>
                        <a:ext cx="16351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348288" y="2495551"/>
            <a:ext cx="3598862" cy="523220"/>
          </a:xfrm>
          <a:prstGeom prst="rect">
            <a:avLst/>
          </a:prstGeom>
          <a:solidFill>
            <a:srgbClr val="FFC1FF"/>
          </a:solidFill>
          <a:ln w="9525" algn="ctr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③利用静电能</a:t>
            </a:r>
            <a:endParaRPr lang="zh-CN" altLang="en-US" sz="2800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fill="hold"/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" fill="hold"/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9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0" dur="5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/>
      <p:bldP spid="157701" grpId="0" animBg="1" autoUpdateAnimBg="0"/>
      <p:bldP spid="157703" grpId="0" animBg="1" autoUpdateAnimBg="0"/>
      <p:bldP spid="157704" grpId="0" animBg="1" autoUpdateAnimBg="0"/>
      <p:bldP spid="157705" grpId="0" animBg="1" autoUpdateAnimBg="0"/>
      <p:bldP spid="157706" grpId="0" animBg="1" autoUpdateAnimBg="0"/>
      <p:bldP spid="157707" grpId="0" autoUpdateAnimBg="0"/>
      <p:bldP spid="157708" grpId="0"/>
      <p:bldP spid="16" grpId="0" animBg="1" autoUpdateAnimBg="0"/>
      <p:bldP spid="17" grpId="0"/>
      <p:bldP spid="18" grpId="0"/>
      <p:bldP spid="1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272A63E0-2120-4115-85B1-8AE421DA8051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54641" name="Text Box 17"/>
          <p:cNvSpPr txBox="1">
            <a:spLocks noChangeArrowheads="1"/>
          </p:cNvSpPr>
          <p:nvPr/>
        </p:nvSpPr>
        <p:spPr bwMode="auto">
          <a:xfrm>
            <a:off x="292100" y="338138"/>
            <a:ext cx="49911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两极间的电势差：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154642" name="Object 9"/>
          <p:cNvGraphicFramePr>
            <a:graphicFrameLocks noChangeAspect="1"/>
          </p:cNvGraphicFramePr>
          <p:nvPr/>
        </p:nvGraphicFramePr>
        <p:xfrm>
          <a:off x="3179763" y="144463"/>
          <a:ext cx="19812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59" name="Equation" r:id="rId1" imgW="876300" imgH="457200" progId="Equation.3">
                  <p:embed/>
                </p:oleObj>
              </mc:Choice>
              <mc:Fallback>
                <p:oleObj name="Equation" r:id="rId1" imgW="8763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144463"/>
                        <a:ext cx="198120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4" name="Object 10"/>
          <p:cNvGraphicFramePr>
            <a:graphicFrameLocks noChangeAspect="1"/>
          </p:cNvGraphicFramePr>
          <p:nvPr/>
        </p:nvGraphicFramePr>
        <p:xfrm>
          <a:off x="5172075" y="438150"/>
          <a:ext cx="869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0" name="Equation" r:id="rId3" imgW="368300" imgH="177800" progId="Equation.DSMT4">
                  <p:embed/>
                </p:oleObj>
              </mc:Choice>
              <mc:Fallback>
                <p:oleObj name="Equation" r:id="rId3" imgW="368300" imgH="177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438150"/>
                        <a:ext cx="869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5" name="Object 11"/>
          <p:cNvGraphicFramePr>
            <a:graphicFrameLocks noChangeAspect="1"/>
          </p:cNvGraphicFramePr>
          <p:nvPr/>
        </p:nvGraphicFramePr>
        <p:xfrm>
          <a:off x="6132513" y="290513"/>
          <a:ext cx="801687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1" name="公式" r:id="rId5" imgW="355600" imgH="330200" progId="Equation.3">
                  <p:embed/>
                </p:oleObj>
              </mc:Choice>
              <mc:Fallback>
                <p:oleObj name="公式" r:id="rId5" imgW="355600" imgH="330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513" y="290513"/>
                        <a:ext cx="801687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6" name="Object 12"/>
          <p:cNvGraphicFramePr>
            <a:graphicFrameLocks noChangeAspect="1"/>
          </p:cNvGraphicFramePr>
          <p:nvPr/>
        </p:nvGraphicFramePr>
        <p:xfrm>
          <a:off x="1931988" y="1206500"/>
          <a:ext cx="22860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2" name="Equation" r:id="rId7" imgW="1028065" imgH="406400" progId="Equation.3">
                  <p:embed/>
                </p:oleObj>
              </mc:Choice>
              <mc:Fallback>
                <p:oleObj name="Equation" r:id="rId7" imgW="1028065" imgH="40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1206500"/>
                        <a:ext cx="22860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7" name="Object 13"/>
          <p:cNvGraphicFramePr>
            <a:graphicFrameLocks noChangeAspect="1"/>
          </p:cNvGraphicFramePr>
          <p:nvPr/>
        </p:nvGraphicFramePr>
        <p:xfrm>
          <a:off x="2863850" y="2341563"/>
          <a:ext cx="596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3" name="公式" r:id="rId9" imgW="596900" imgH="304800" progId="Equation.3">
                  <p:embed/>
                </p:oleObj>
              </mc:Choice>
              <mc:Fallback>
                <p:oleObj name="公式" r:id="rId9" imgW="596900" imgH="304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2341563"/>
                        <a:ext cx="596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8" name="Object 14"/>
          <p:cNvGraphicFramePr>
            <a:graphicFrameLocks noChangeAspect="1"/>
          </p:cNvGraphicFramePr>
          <p:nvPr/>
        </p:nvGraphicFramePr>
        <p:xfrm>
          <a:off x="4468813" y="2133600"/>
          <a:ext cx="3619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4" name="公式" r:id="rId11" imgW="165100" imgH="330200" progId="Equation.3">
                  <p:embed/>
                </p:oleObj>
              </mc:Choice>
              <mc:Fallback>
                <p:oleObj name="公式" r:id="rId11" imgW="165100" imgH="330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13" y="2133600"/>
                        <a:ext cx="3619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59" name="Text Box 35"/>
          <p:cNvSpPr txBox="1">
            <a:spLocks noChangeArrowheads="1"/>
          </p:cNvSpPr>
          <p:nvPr/>
        </p:nvSpPr>
        <p:spPr bwMode="auto">
          <a:xfrm>
            <a:off x="3943350" y="2232025"/>
            <a:ext cx="7461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i="1" dirty="0">
                <a:solidFill>
                  <a:srgbClr val="000000"/>
                </a:solidFill>
                <a:latin typeface="+mn-lt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latin typeface="+mn-lt"/>
              </a:rPr>
              <a:t>、</a:t>
            </a:r>
            <a:endParaRPr lang="zh-CN" altLang="en-US" sz="28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4660" name="Text Box 36"/>
          <p:cNvSpPr txBox="1">
            <a:spLocks noChangeArrowheads="1"/>
          </p:cNvSpPr>
          <p:nvPr/>
        </p:nvSpPr>
        <p:spPr bwMode="auto">
          <a:xfrm>
            <a:off x="3465513" y="2232025"/>
            <a:ext cx="70008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i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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、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54661" name="Text Box 37"/>
          <p:cNvSpPr txBox="1">
            <a:spLocks noChangeArrowheads="1"/>
          </p:cNvSpPr>
          <p:nvPr/>
        </p:nvSpPr>
        <p:spPr bwMode="auto">
          <a:xfrm>
            <a:off x="219075" y="3059113"/>
            <a:ext cx="38100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若要增大</a:t>
            </a:r>
            <a:r>
              <a:rPr lang="en-US" altLang="zh-CN" sz="2800" b="1" i="1">
                <a:solidFill>
                  <a:srgbClr val="080808"/>
                </a:solidFill>
                <a:latin typeface="+mn-lt"/>
              </a:rPr>
              <a:t>C</a:t>
            </a: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：</a:t>
            </a:r>
            <a:endParaRPr lang="zh-CN" altLang="en-US" sz="2800" b="1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54662" name="Text Box 38"/>
          <p:cNvSpPr txBox="1">
            <a:spLocks noChangeArrowheads="1"/>
          </p:cNvSpPr>
          <p:nvPr/>
        </p:nvSpPr>
        <p:spPr bwMode="auto">
          <a:xfrm>
            <a:off x="2352675" y="3059113"/>
            <a:ext cx="29718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增大</a:t>
            </a:r>
            <a:r>
              <a:rPr lang="en-US" altLang="zh-CN" sz="2800" b="1" i="1" dirty="0">
                <a:solidFill>
                  <a:srgbClr val="000000"/>
                </a:solidFill>
                <a:latin typeface="+mn-lt"/>
              </a:rPr>
              <a:t>S</a:t>
            </a:r>
            <a:r>
              <a:rPr lang="zh-CN" altLang="en-US" sz="2800" b="1" dirty="0">
                <a:latin typeface="+mn-lt"/>
              </a:rPr>
              <a:t>、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154663" name="Text Box 39"/>
          <p:cNvSpPr txBox="1">
            <a:spLocks noChangeArrowheads="1"/>
          </p:cNvSpPr>
          <p:nvPr/>
        </p:nvSpPr>
        <p:spPr bwMode="auto">
          <a:xfrm>
            <a:off x="3724275" y="3059113"/>
            <a:ext cx="28956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减小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d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、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54664" name="Text Box 40"/>
          <p:cNvSpPr txBox="1">
            <a:spLocks noChangeArrowheads="1"/>
          </p:cNvSpPr>
          <p:nvPr/>
        </p:nvSpPr>
        <p:spPr bwMode="auto">
          <a:xfrm>
            <a:off x="2365375" y="3595688"/>
            <a:ext cx="3886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或选用</a:t>
            </a:r>
            <a:r>
              <a:rPr lang="zh-CN" altLang="en-US" sz="2800" b="1" i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r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大的电介质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154670" name="Object 16"/>
          <p:cNvGraphicFramePr>
            <a:graphicFrameLocks noChangeAspect="1"/>
          </p:cNvGraphicFramePr>
          <p:nvPr/>
        </p:nvGraphicFramePr>
        <p:xfrm>
          <a:off x="2484438" y="4294188"/>
          <a:ext cx="1447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5" name="Equation" r:id="rId13" imgW="635000" imgH="406400" progId="Equation.3">
                  <p:embed/>
                </p:oleObj>
              </mc:Choice>
              <mc:Fallback>
                <p:oleObj name="Equation" r:id="rId13" imgW="635000" imgH="406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294188"/>
                        <a:ext cx="14478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71" name="Object 17"/>
          <p:cNvGraphicFramePr>
            <a:graphicFrameLocks noChangeAspect="1"/>
          </p:cNvGraphicFramePr>
          <p:nvPr/>
        </p:nvGraphicFramePr>
        <p:xfrm>
          <a:off x="4237038" y="4598988"/>
          <a:ext cx="15240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6" name="公式" r:id="rId15" imgW="1524000" imgH="419100" progId="Equation.3">
                  <p:embed/>
                </p:oleObj>
              </mc:Choice>
              <mc:Fallback>
                <p:oleObj name="公式" r:id="rId15" imgW="1524000" imgH="419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038" y="4598988"/>
                        <a:ext cx="15240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72" name="Object 18"/>
          <p:cNvGraphicFramePr>
            <a:graphicFrameLocks noChangeAspect="1"/>
          </p:cNvGraphicFramePr>
          <p:nvPr/>
        </p:nvGraphicFramePr>
        <p:xfrm>
          <a:off x="4217988" y="1206500"/>
          <a:ext cx="12414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7" name="Equation" r:id="rId17" imgW="558800" imgH="406400" progId="Equation.3">
                  <p:embed/>
                </p:oleObj>
              </mc:Choice>
              <mc:Fallback>
                <p:oleObj name="Equation" r:id="rId17" imgW="558800" imgH="406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1206500"/>
                        <a:ext cx="124142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73" name="Text Box 49"/>
          <p:cNvSpPr txBox="1">
            <a:spLocks noChangeArrowheads="1"/>
          </p:cNvSpPr>
          <p:nvPr/>
        </p:nvSpPr>
        <p:spPr bwMode="auto">
          <a:xfrm>
            <a:off x="247650" y="5275263"/>
            <a:ext cx="83058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①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电容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C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只与电容器的结构及板间电介质有关；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54674" name="Text Box 50"/>
          <p:cNvSpPr txBox="1">
            <a:spLocks noChangeArrowheads="1"/>
          </p:cNvSpPr>
          <p:nvPr/>
        </p:nvSpPr>
        <p:spPr bwMode="auto">
          <a:xfrm>
            <a:off x="284163" y="4652963"/>
            <a:ext cx="25908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结论：</a:t>
            </a:r>
            <a:endParaRPr lang="zh-CN" altLang="en-US" sz="2800" b="1" dirty="0">
              <a:solidFill>
                <a:srgbClr val="FF3300"/>
              </a:solidFill>
              <a:latin typeface="+mn-lt"/>
            </a:endParaRPr>
          </a:p>
        </p:txBody>
      </p:sp>
      <p:grpSp>
        <p:nvGrpSpPr>
          <p:cNvPr id="2" name="Group 51"/>
          <p:cNvGrpSpPr/>
          <p:nvPr/>
        </p:nvGrpSpPr>
        <p:grpSpPr bwMode="auto">
          <a:xfrm>
            <a:off x="228600" y="5699125"/>
            <a:ext cx="8509000" cy="585788"/>
            <a:chOff x="192" y="3819"/>
            <a:chExt cx="5360" cy="369"/>
          </a:xfrm>
        </p:grpSpPr>
        <p:sp>
          <p:nvSpPr>
            <p:cNvPr id="111658" name="Text Box 52"/>
            <p:cNvSpPr txBox="1">
              <a:spLocks noChangeArrowheads="1"/>
            </p:cNvSpPr>
            <p:nvPr/>
          </p:nvSpPr>
          <p:spPr bwMode="auto">
            <a:xfrm>
              <a:off x="192" y="3840"/>
              <a:ext cx="536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rgbClr val="080808"/>
                  </a:solidFill>
                  <a:latin typeface="+mn-lt"/>
                </a:rPr>
                <a:t>②</a:t>
              </a:r>
              <a:r>
                <a:rPr lang="zh-CN" altLang="en-US" sz="2800" b="1" dirty="0">
                  <a:solidFill>
                    <a:srgbClr val="080808"/>
                  </a:solidFill>
                  <a:latin typeface="+mn-lt"/>
                </a:rPr>
                <a:t>板间充满电介质时，电容将增大到真空时的    倍。</a:t>
              </a:r>
              <a:endParaRPr lang="zh-CN" altLang="en-US" sz="2800" b="1" dirty="0">
                <a:solidFill>
                  <a:srgbClr val="080808"/>
                </a:solidFill>
                <a:latin typeface="+mn-lt"/>
              </a:endParaRPr>
            </a:p>
          </p:txBody>
        </p:sp>
        <p:graphicFrame>
          <p:nvGraphicFramePr>
            <p:cNvPr id="64550" name="Object 19"/>
            <p:cNvGraphicFramePr>
              <a:graphicFrameLocks noChangeAspect="1"/>
            </p:cNvGraphicFramePr>
            <p:nvPr/>
          </p:nvGraphicFramePr>
          <p:xfrm>
            <a:off x="4740" y="3819"/>
            <a:ext cx="282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68" name="Equation" r:id="rId19" imgW="165100" imgH="215900" progId="Equation.3">
                    <p:embed/>
                  </p:oleObj>
                </mc:Choice>
                <mc:Fallback>
                  <p:oleObj name="Equation" r:id="rId19" imgW="165100" imgH="2159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3819"/>
                          <a:ext cx="282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534" name="Object 8"/>
          <p:cNvGraphicFramePr>
            <a:graphicFrameLocks noChangeAspect="1"/>
          </p:cNvGraphicFramePr>
          <p:nvPr/>
        </p:nvGraphicFramePr>
        <p:xfrm>
          <a:off x="7464425" y="547688"/>
          <a:ext cx="11382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9" name="Equation" r:id="rId21" imgW="457200" imgH="406400" progId="Equation.DSMT4">
                  <p:embed/>
                </p:oleObj>
              </mc:Choice>
              <mc:Fallback>
                <p:oleObj name="Equation" r:id="rId21" imgW="457200" imgH="406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547688"/>
                        <a:ext cx="1138238" cy="100965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30196"/>
                        </a:srgbClr>
                      </a:solidFill>
                      <a:ln w="158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35" name="Group 62"/>
          <p:cNvGrpSpPr/>
          <p:nvPr/>
        </p:nvGrpSpPr>
        <p:grpSpPr bwMode="auto">
          <a:xfrm>
            <a:off x="7332663" y="2087563"/>
            <a:ext cx="1473200" cy="3143250"/>
            <a:chOff x="7213600" y="2097985"/>
            <a:chExt cx="1473200" cy="3143250"/>
          </a:xfrm>
        </p:grpSpPr>
        <p:grpSp>
          <p:nvGrpSpPr>
            <p:cNvPr id="64536" name="Group 19"/>
            <p:cNvGrpSpPr/>
            <p:nvPr/>
          </p:nvGrpSpPr>
          <p:grpSpPr bwMode="auto">
            <a:xfrm>
              <a:off x="7213600" y="2097985"/>
              <a:ext cx="1473200" cy="3143250"/>
              <a:chOff x="84" y="858"/>
              <a:chExt cx="928" cy="1980"/>
            </a:xfrm>
          </p:grpSpPr>
          <p:sp>
            <p:nvSpPr>
              <p:cNvPr id="51" name="Rectangle 20"/>
              <p:cNvSpPr>
                <a:spLocks noChangeArrowheads="1"/>
              </p:cNvSpPr>
              <p:nvPr/>
            </p:nvSpPr>
            <p:spPr bwMode="auto">
              <a:xfrm>
                <a:off x="240" y="1062"/>
                <a:ext cx="96" cy="1488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52" name="Rectangle 21"/>
              <p:cNvSpPr>
                <a:spLocks noChangeArrowheads="1"/>
              </p:cNvSpPr>
              <p:nvPr/>
            </p:nvSpPr>
            <p:spPr bwMode="auto">
              <a:xfrm>
                <a:off x="768" y="1062"/>
                <a:ext cx="96" cy="1488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53" name="Rectangle 22"/>
              <p:cNvSpPr>
                <a:spLocks noChangeArrowheads="1"/>
              </p:cNvSpPr>
              <p:nvPr/>
            </p:nvSpPr>
            <p:spPr bwMode="auto">
              <a:xfrm>
                <a:off x="336" y="1062"/>
                <a:ext cx="432" cy="1488"/>
              </a:xfrm>
              <a:prstGeom prst="rect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graphicFrame>
            <p:nvGraphicFramePr>
              <p:cNvPr id="64542" name="Object 20"/>
              <p:cNvGraphicFramePr>
                <a:graphicFrameLocks noChangeAspect="1"/>
              </p:cNvGraphicFramePr>
              <p:nvPr/>
            </p:nvGraphicFramePr>
            <p:xfrm>
              <a:off x="445" y="1342"/>
              <a:ext cx="191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770" name="公式" r:id="rId23" imgW="304800" imgH="419100" progId="Equation.3">
                      <p:embed/>
                    </p:oleObj>
                  </mc:Choice>
                  <mc:Fallback>
                    <p:oleObj name="公式" r:id="rId23" imgW="304800" imgH="4191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" y="1342"/>
                            <a:ext cx="191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43" name="Object 21"/>
              <p:cNvGraphicFramePr>
                <a:graphicFrameLocks noChangeAspect="1"/>
              </p:cNvGraphicFramePr>
              <p:nvPr/>
            </p:nvGraphicFramePr>
            <p:xfrm>
              <a:off x="84" y="858"/>
              <a:ext cx="296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771" name="公式" r:id="rId25" imgW="469900" imgH="317500" progId="Equation.3">
                      <p:embed/>
                    </p:oleObj>
                  </mc:Choice>
                  <mc:Fallback>
                    <p:oleObj name="公式" r:id="rId25" imgW="469900" imgH="31750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" y="858"/>
                            <a:ext cx="296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44" name="Object 22"/>
              <p:cNvGraphicFramePr>
                <a:graphicFrameLocks noChangeAspect="1"/>
              </p:cNvGraphicFramePr>
              <p:nvPr/>
            </p:nvGraphicFramePr>
            <p:xfrm>
              <a:off x="724" y="878"/>
              <a:ext cx="288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772" name="公式" r:id="rId27" imgW="457200" imgH="292100" progId="Equation.3">
                      <p:embed/>
                    </p:oleObj>
                  </mc:Choice>
                  <mc:Fallback>
                    <p:oleObj name="公式" r:id="rId27" imgW="457200" imgH="29210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4" y="878"/>
                            <a:ext cx="288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Line 26"/>
              <p:cNvSpPr>
                <a:spLocks noChangeShapeType="1"/>
              </p:cNvSpPr>
              <p:nvPr/>
            </p:nvSpPr>
            <p:spPr bwMode="auto">
              <a:xfrm>
                <a:off x="336" y="2502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58" name="Line 27"/>
              <p:cNvSpPr>
                <a:spLocks noChangeShapeType="1"/>
              </p:cNvSpPr>
              <p:nvPr/>
            </p:nvSpPr>
            <p:spPr bwMode="auto">
              <a:xfrm>
                <a:off x="768" y="2502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cxnSp>
            <p:nvCxnSpPr>
              <p:cNvPr id="64547" name="AutoShape 28"/>
              <p:cNvCxnSpPr>
                <a:cxnSpLocks noChangeShapeType="1"/>
              </p:cNvCxnSpPr>
              <p:nvPr/>
            </p:nvCxnSpPr>
            <p:spPr bwMode="auto">
              <a:xfrm>
                <a:off x="336" y="2646"/>
                <a:ext cx="432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aphicFrame>
            <p:nvGraphicFramePr>
              <p:cNvPr id="64548" name="Object 23"/>
              <p:cNvGraphicFramePr>
                <a:graphicFrameLocks noChangeAspect="1"/>
              </p:cNvGraphicFramePr>
              <p:nvPr/>
            </p:nvGraphicFramePr>
            <p:xfrm>
              <a:off x="477" y="2646"/>
              <a:ext cx="151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773" name="公式" r:id="rId29" imgW="241300" imgH="304800" progId="Equation.3">
                      <p:embed/>
                    </p:oleObj>
                  </mc:Choice>
                  <mc:Fallback>
                    <p:oleObj name="公式" r:id="rId29" imgW="241300" imgH="3048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7" y="2646"/>
                            <a:ext cx="151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1" name="Rectangle 41"/>
            <p:cNvSpPr>
              <a:spLocks noChangeArrowheads="1"/>
            </p:cNvSpPr>
            <p:nvPr/>
          </p:nvSpPr>
          <p:spPr bwMode="auto">
            <a:xfrm>
              <a:off x="7521575" y="3909322"/>
              <a:ext cx="381000" cy="533400"/>
            </a:xfrm>
            <a:prstGeom prst="rect">
              <a:avLst/>
            </a:prstGeom>
            <a:noFill/>
            <a:ln w="28575">
              <a:solidFill>
                <a:srgbClr val="6600CC"/>
              </a:solidFill>
              <a:prstDash val="sysDot"/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64538" name="Object 15"/>
            <p:cNvGraphicFramePr>
              <a:graphicFrameLocks noChangeAspect="1"/>
            </p:cNvGraphicFramePr>
            <p:nvPr/>
          </p:nvGraphicFramePr>
          <p:xfrm>
            <a:off x="7898503" y="4031629"/>
            <a:ext cx="390525" cy="252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74" name="公式" r:id="rId31" imgW="469900" imgH="304800" progId="Equation.3">
                    <p:embed/>
                  </p:oleObj>
                </mc:Choice>
                <mc:Fallback>
                  <p:oleObj name="公式" r:id="rId31" imgW="469900" imgH="304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98503" y="4031629"/>
                          <a:ext cx="390525" cy="252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5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5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5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5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5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5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15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15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9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75"/>
                                        <p:tgtEl>
                                          <p:spTgt spid="15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75"/>
                                        <p:tgtEl>
                                          <p:spTgt spid="15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"/>
                            </p:stCondLst>
                            <p:childTnLst>
                              <p:par>
                                <p:cTn id="6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75"/>
                                        <p:tgtEl>
                                          <p:spTgt spid="1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"/>
                            </p:stCondLst>
                            <p:childTnLst>
                              <p:par>
                                <p:cTn id="6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75"/>
                                        <p:tgtEl>
                                          <p:spTgt spid="15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4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4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4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4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15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" fill="hold"/>
                                        <p:tgtEl>
                                          <p:spTgt spid="154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" fill="hold"/>
                                        <p:tgtEl>
                                          <p:spTgt spid="154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" fill="hold"/>
                                        <p:tgtEl>
                                          <p:spTgt spid="154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" fill="hold"/>
                                        <p:tgtEl>
                                          <p:spTgt spid="154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41" grpId="0" autoUpdateAnimBg="0"/>
      <p:bldP spid="154659" grpId="0" autoUpdateAnimBg="0"/>
      <p:bldP spid="154660" grpId="0" autoUpdateAnimBg="0"/>
      <p:bldP spid="154661" grpId="0" autoUpdateAnimBg="0"/>
      <p:bldP spid="154662" grpId="0" autoUpdateAnimBg="0"/>
      <p:bldP spid="154663" grpId="0" autoUpdateAnimBg="0"/>
      <p:bldP spid="154664" grpId="0" autoUpdateAnimBg="0"/>
      <p:bldP spid="154673" grpId="0" autoUpdateAnimBg="0"/>
      <p:bldP spid="15467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A651BFDB-632E-49B8-B3E2-5EC24E52C0A1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287338" y="134938"/>
            <a:ext cx="2895600" cy="51911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2) 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球形电容器：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330200" y="776288"/>
            <a:ext cx="76993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两个同心的金属球壳带有等量异号电荷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156676" name="Object 2"/>
          <p:cNvGraphicFramePr>
            <a:graphicFrameLocks noChangeAspect="1"/>
          </p:cNvGraphicFramePr>
          <p:nvPr/>
        </p:nvGraphicFramePr>
        <p:xfrm>
          <a:off x="2747963" y="1935163"/>
          <a:ext cx="42195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16" name="公式" r:id="rId1" imgW="1828800" imgH="419100" progId="Equation.3">
                  <p:embed/>
                </p:oleObj>
              </mc:Choice>
              <mc:Fallback>
                <p:oleObj name="公式" r:id="rId1" imgW="18288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1935163"/>
                        <a:ext cx="421957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3"/>
          <p:cNvGraphicFramePr>
            <a:graphicFrameLocks noChangeAspect="1"/>
          </p:cNvGraphicFramePr>
          <p:nvPr/>
        </p:nvGraphicFramePr>
        <p:xfrm>
          <a:off x="2771775" y="1423988"/>
          <a:ext cx="17287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17" name="Equation" r:id="rId3" imgW="761365" imgH="228600" progId="Equation.DSMT4">
                  <p:embed/>
                </p:oleObj>
              </mc:Choice>
              <mc:Fallback>
                <p:oleObj name="Equation" r:id="rId3" imgW="761365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423988"/>
                        <a:ext cx="1728788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8" name="Object 4"/>
          <p:cNvGraphicFramePr>
            <a:graphicFrameLocks noChangeAspect="1"/>
          </p:cNvGraphicFramePr>
          <p:nvPr/>
        </p:nvGraphicFramePr>
        <p:xfrm>
          <a:off x="5580063" y="1412875"/>
          <a:ext cx="172878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18" name="公式" r:id="rId5" imgW="774065" imgH="228600" progId="Equation.3">
                  <p:embed/>
                </p:oleObj>
              </mc:Choice>
              <mc:Fallback>
                <p:oleObj name="公式" r:id="rId5" imgW="774065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412875"/>
                        <a:ext cx="1728787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 bwMode="auto">
          <a:xfrm>
            <a:off x="457200" y="1435100"/>
            <a:ext cx="1712913" cy="1643063"/>
            <a:chOff x="288" y="904"/>
            <a:chExt cx="1079" cy="1035"/>
          </a:xfrm>
        </p:grpSpPr>
        <p:sp>
          <p:nvSpPr>
            <p:cNvPr id="112671" name="Oval 8"/>
            <p:cNvSpPr>
              <a:spLocks noChangeArrowheads="1"/>
            </p:cNvSpPr>
            <p:nvPr/>
          </p:nvSpPr>
          <p:spPr bwMode="auto">
            <a:xfrm>
              <a:off x="459" y="1172"/>
              <a:ext cx="591" cy="595"/>
            </a:xfrm>
            <a:prstGeom prst="ellipse">
              <a:avLst/>
            </a:prstGeom>
            <a:noFill/>
            <a:ln w="1143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2672" name="Oval 9"/>
            <p:cNvSpPr>
              <a:spLocks noChangeArrowheads="1"/>
            </p:cNvSpPr>
            <p:nvPr/>
          </p:nvSpPr>
          <p:spPr bwMode="auto">
            <a:xfrm>
              <a:off x="288" y="979"/>
              <a:ext cx="954" cy="960"/>
            </a:xfrm>
            <a:prstGeom prst="ellipse">
              <a:avLst/>
            </a:prstGeom>
            <a:noFill/>
            <a:ln w="104775">
              <a:solidFill>
                <a:srgbClr val="8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2673" name="Line 10"/>
            <p:cNvSpPr>
              <a:spLocks noChangeShapeType="1"/>
            </p:cNvSpPr>
            <p:nvPr/>
          </p:nvSpPr>
          <p:spPr bwMode="auto">
            <a:xfrm flipH="1">
              <a:off x="651" y="1484"/>
              <a:ext cx="128" cy="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2674" name="Line 11"/>
            <p:cNvSpPr>
              <a:spLocks noChangeShapeType="1"/>
            </p:cNvSpPr>
            <p:nvPr/>
          </p:nvSpPr>
          <p:spPr bwMode="auto">
            <a:xfrm flipH="1" flipV="1">
              <a:off x="523" y="1065"/>
              <a:ext cx="256" cy="4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66591" name="Object 15"/>
            <p:cNvGraphicFramePr>
              <a:graphicFrameLocks noChangeAspect="1"/>
            </p:cNvGraphicFramePr>
            <p:nvPr/>
          </p:nvGraphicFramePr>
          <p:xfrm>
            <a:off x="541" y="1470"/>
            <a:ext cx="17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19" name="公式" r:id="rId7" imgW="355600" imgH="419100" progId="Equation.3">
                    <p:embed/>
                  </p:oleObj>
                </mc:Choice>
                <mc:Fallback>
                  <p:oleObj name="公式" r:id="rId7" imgW="355600" imgH="4191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" y="1470"/>
                          <a:ext cx="179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2" name="Object 16"/>
            <p:cNvGraphicFramePr>
              <a:graphicFrameLocks noChangeAspect="1"/>
            </p:cNvGraphicFramePr>
            <p:nvPr/>
          </p:nvGraphicFramePr>
          <p:xfrm>
            <a:off x="646" y="1188"/>
            <a:ext cx="18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20" name="公式" r:id="rId9" imgW="368300" imgH="419100" progId="Equation.3">
                    <p:embed/>
                  </p:oleObj>
                </mc:Choice>
                <mc:Fallback>
                  <p:oleObj name="公式" r:id="rId9" imgW="368300" imgH="4191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6" y="1188"/>
                          <a:ext cx="186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3" name="Object 17"/>
            <p:cNvGraphicFramePr>
              <a:graphicFrameLocks noChangeAspect="1"/>
            </p:cNvGraphicFramePr>
            <p:nvPr/>
          </p:nvGraphicFramePr>
          <p:xfrm>
            <a:off x="846" y="1269"/>
            <a:ext cx="15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21" name="公式" r:id="rId11" imgW="304800" imgH="419100" progId="Equation.3">
                    <p:embed/>
                  </p:oleObj>
                </mc:Choice>
                <mc:Fallback>
                  <p:oleObj name="公式" r:id="rId11" imgW="304800" imgH="4191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6" y="1269"/>
                          <a:ext cx="154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4" name="Object 18"/>
            <p:cNvGraphicFramePr>
              <a:graphicFrameLocks noChangeAspect="1"/>
            </p:cNvGraphicFramePr>
            <p:nvPr/>
          </p:nvGraphicFramePr>
          <p:xfrm>
            <a:off x="1071" y="904"/>
            <a:ext cx="29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22" name="Equation" r:id="rId13" imgW="254000" imgH="228600" progId="Equation.DSMT4">
                    <p:embed/>
                  </p:oleObj>
                </mc:Choice>
                <mc:Fallback>
                  <p:oleObj name="Equation" r:id="rId13" imgW="254000" imgH="2286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" y="904"/>
                          <a:ext cx="296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6688" name="Object 5"/>
          <p:cNvGraphicFramePr>
            <a:graphicFrameLocks noChangeAspect="1"/>
          </p:cNvGraphicFramePr>
          <p:nvPr/>
        </p:nvGraphicFramePr>
        <p:xfrm>
          <a:off x="6178550" y="2689225"/>
          <a:ext cx="223202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23" name="Equation" r:id="rId15" imgW="1028065" imgH="444500" progId="Equation.DSMT4">
                  <p:embed/>
                </p:oleObj>
              </mc:Choice>
              <mc:Fallback>
                <p:oleObj name="Equation" r:id="rId15" imgW="1028065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50" y="2689225"/>
                        <a:ext cx="2232025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9" name="Object 6"/>
          <p:cNvGraphicFramePr>
            <a:graphicFrameLocks noChangeAspect="1"/>
          </p:cNvGraphicFramePr>
          <p:nvPr/>
        </p:nvGraphicFramePr>
        <p:xfrm>
          <a:off x="381000" y="3352800"/>
          <a:ext cx="66294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24" name="Equation" r:id="rId17" imgW="2794000" imgH="444500" progId="Equation.3">
                  <p:embed/>
                </p:oleObj>
              </mc:Choice>
              <mc:Fallback>
                <p:oleObj name="Equation" r:id="rId17" imgW="27940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352800"/>
                        <a:ext cx="662940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0" name="Text Box 18"/>
          <p:cNvSpPr txBox="1">
            <a:spLocks noChangeArrowheads="1"/>
          </p:cNvSpPr>
          <p:nvPr/>
        </p:nvSpPr>
        <p:spPr bwMode="auto">
          <a:xfrm>
            <a:off x="1981200" y="2849563"/>
            <a:ext cx="60960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若两球壳间有电介质，则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: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156691" name="Object 7"/>
          <p:cNvGraphicFramePr>
            <a:graphicFrameLocks noChangeAspect="1"/>
          </p:cNvGraphicFramePr>
          <p:nvPr/>
        </p:nvGraphicFramePr>
        <p:xfrm>
          <a:off x="1979613" y="4581525"/>
          <a:ext cx="180022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25" name="公式" r:id="rId19" imgW="825500" imgH="393700" progId="Equation.3">
                  <p:embed/>
                </p:oleObj>
              </mc:Choice>
              <mc:Fallback>
                <p:oleObj name="公式" r:id="rId19" imgW="8255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581525"/>
                        <a:ext cx="180022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2" name="Object 8"/>
          <p:cNvGraphicFramePr>
            <a:graphicFrameLocks noChangeAspect="1"/>
          </p:cNvGraphicFramePr>
          <p:nvPr/>
        </p:nvGraphicFramePr>
        <p:xfrm>
          <a:off x="763588" y="4552950"/>
          <a:ext cx="12160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26" name="公式" r:id="rId21" imgW="469900" imgH="393700" progId="Equation.3">
                  <p:embed/>
                </p:oleObj>
              </mc:Choice>
              <mc:Fallback>
                <p:oleObj name="公式" r:id="rId21" imgW="4699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4552950"/>
                        <a:ext cx="12160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3" name="Text Box 21"/>
          <p:cNvSpPr txBox="1">
            <a:spLocks noChangeArrowheads="1"/>
          </p:cNvSpPr>
          <p:nvPr/>
        </p:nvSpPr>
        <p:spPr bwMode="auto">
          <a:xfrm>
            <a:off x="611188" y="5734050"/>
            <a:ext cx="3581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当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156694" name="Object 9"/>
          <p:cNvGraphicFramePr>
            <a:graphicFrameLocks noChangeAspect="1"/>
          </p:cNvGraphicFramePr>
          <p:nvPr/>
        </p:nvGraphicFramePr>
        <p:xfrm>
          <a:off x="1331913" y="5805488"/>
          <a:ext cx="10080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27" name="公式" r:id="rId23" imgW="481965" imgH="215900" progId="Equation.3">
                  <p:embed/>
                </p:oleObj>
              </mc:Choice>
              <mc:Fallback>
                <p:oleObj name="公式" r:id="rId23" imgW="481965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805488"/>
                        <a:ext cx="100806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5" name="Object 10"/>
          <p:cNvGraphicFramePr>
            <a:graphicFrameLocks noChangeAspect="1"/>
          </p:cNvGraphicFramePr>
          <p:nvPr/>
        </p:nvGraphicFramePr>
        <p:xfrm>
          <a:off x="2978150" y="5767388"/>
          <a:ext cx="17811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28" name="公式" r:id="rId25" imgW="774065" imgH="215900" progId="Equation.3">
                  <p:embed/>
                </p:oleObj>
              </mc:Choice>
              <mc:Fallback>
                <p:oleObj name="公式" r:id="rId25" imgW="774065" imgH="215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5767388"/>
                        <a:ext cx="17811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6" name="Oval 24"/>
          <p:cNvSpPr>
            <a:spLocks noChangeArrowheads="1"/>
          </p:cNvSpPr>
          <p:nvPr/>
        </p:nvSpPr>
        <p:spPr bwMode="auto">
          <a:xfrm>
            <a:off x="6970713" y="4114800"/>
            <a:ext cx="1582737" cy="1644650"/>
          </a:xfrm>
          <a:prstGeom prst="ellipse">
            <a:avLst/>
          </a:prstGeom>
          <a:noFill/>
          <a:ln w="381000">
            <a:solidFill>
              <a:srgbClr val="33CCCC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pSp>
        <p:nvGrpSpPr>
          <p:cNvPr id="3" name="Group 25"/>
          <p:cNvGrpSpPr/>
          <p:nvPr/>
        </p:nvGrpSpPr>
        <p:grpSpPr bwMode="auto">
          <a:xfrm>
            <a:off x="6831013" y="3868738"/>
            <a:ext cx="2060575" cy="2058987"/>
            <a:chOff x="4303" y="2437"/>
            <a:chExt cx="1298" cy="1297"/>
          </a:xfrm>
        </p:grpSpPr>
        <p:sp>
          <p:nvSpPr>
            <p:cNvPr id="112667" name="Oval 26"/>
            <p:cNvSpPr>
              <a:spLocks noChangeArrowheads="1"/>
            </p:cNvSpPr>
            <p:nvPr/>
          </p:nvSpPr>
          <p:spPr bwMode="auto">
            <a:xfrm>
              <a:off x="4519" y="2745"/>
              <a:ext cx="748" cy="767"/>
            </a:xfrm>
            <a:prstGeom prst="ellipse">
              <a:avLst/>
            </a:prstGeom>
            <a:noFill/>
            <a:ln w="1143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2668" name="Oval 27"/>
            <p:cNvSpPr>
              <a:spLocks noChangeArrowheads="1"/>
            </p:cNvSpPr>
            <p:nvPr/>
          </p:nvSpPr>
          <p:spPr bwMode="auto">
            <a:xfrm>
              <a:off x="4303" y="2496"/>
              <a:ext cx="1207" cy="1238"/>
            </a:xfrm>
            <a:prstGeom prst="ellipse">
              <a:avLst/>
            </a:prstGeom>
            <a:noFill/>
            <a:ln w="104775">
              <a:solidFill>
                <a:srgbClr val="8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2669" name="Line 28"/>
            <p:cNvSpPr>
              <a:spLocks noChangeShapeType="1"/>
            </p:cNvSpPr>
            <p:nvPr/>
          </p:nvSpPr>
          <p:spPr bwMode="auto">
            <a:xfrm flipH="1">
              <a:off x="4762" y="3147"/>
              <a:ext cx="162" cy="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2670" name="Line 29"/>
            <p:cNvSpPr>
              <a:spLocks noChangeShapeType="1"/>
            </p:cNvSpPr>
            <p:nvPr/>
          </p:nvSpPr>
          <p:spPr bwMode="auto">
            <a:xfrm flipH="1" flipV="1">
              <a:off x="4600" y="2607"/>
              <a:ext cx="324" cy="5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66583" name="Object 11"/>
            <p:cNvGraphicFramePr>
              <a:graphicFrameLocks noChangeAspect="1"/>
            </p:cNvGraphicFramePr>
            <p:nvPr/>
          </p:nvGraphicFramePr>
          <p:xfrm>
            <a:off x="4656" y="3193"/>
            <a:ext cx="22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29" name="公式" r:id="rId27" imgW="355600" imgH="419100" progId="Equation.3">
                    <p:embed/>
                  </p:oleObj>
                </mc:Choice>
                <mc:Fallback>
                  <p:oleObj name="公式" r:id="rId27" imgW="355600" imgH="4191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193"/>
                          <a:ext cx="22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4" name="Object 12"/>
            <p:cNvGraphicFramePr>
              <a:graphicFrameLocks noChangeAspect="1"/>
            </p:cNvGraphicFramePr>
            <p:nvPr/>
          </p:nvGraphicFramePr>
          <p:xfrm>
            <a:off x="4744" y="2753"/>
            <a:ext cx="23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30" name="公式" r:id="rId28" imgW="368300" imgH="419100" progId="Equation.3">
                    <p:embed/>
                  </p:oleObj>
                </mc:Choice>
                <mc:Fallback>
                  <p:oleObj name="公式" r:id="rId28" imgW="368300" imgH="4191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4" y="2753"/>
                          <a:ext cx="231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5" name="Object 13"/>
            <p:cNvGraphicFramePr>
              <a:graphicFrameLocks noChangeAspect="1"/>
            </p:cNvGraphicFramePr>
            <p:nvPr/>
          </p:nvGraphicFramePr>
          <p:xfrm>
            <a:off x="5047" y="2905"/>
            <a:ext cx="19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31" name="公式" r:id="rId29" imgW="304800" imgH="419100" progId="Equation.3">
                    <p:embed/>
                  </p:oleObj>
                </mc:Choice>
                <mc:Fallback>
                  <p:oleObj name="公式" r:id="rId29" imgW="304800" imgH="4191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7" y="2905"/>
                          <a:ext cx="19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6" name="Object 14"/>
            <p:cNvGraphicFramePr>
              <a:graphicFrameLocks noChangeAspect="1"/>
            </p:cNvGraphicFramePr>
            <p:nvPr/>
          </p:nvGraphicFramePr>
          <p:xfrm>
            <a:off x="5250" y="2437"/>
            <a:ext cx="35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32" name="公式" r:id="rId30" imgW="558800" imgH="419100" progId="Equation.3">
                    <p:embed/>
                  </p:oleObj>
                </mc:Choice>
                <mc:Fallback>
                  <p:oleObj name="公式" r:id="rId30" imgW="558800" imgH="4191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0" y="2437"/>
                          <a:ext cx="351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5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bldLvl="0" animBg="1" autoUpdateAnimBg="0"/>
      <p:bldP spid="156675" grpId="0" autoUpdateAnimBg="0"/>
      <p:bldP spid="156690" grpId="0" autoUpdateAnimBg="0"/>
      <p:bldP spid="156693" grpId="0" autoUpdateAnimBg="0"/>
      <p:bldP spid="15669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63191F74-B593-492C-94CC-AF5EC40CD5B3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3048000" cy="519112"/>
          </a:xfrm>
          <a:prstGeom prst="rect">
            <a:avLst/>
          </a:prstGeom>
          <a:solidFill>
            <a:srgbClr val="FFBD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+mn-lt"/>
              </a:rPr>
              <a:t>3) </a:t>
            </a:r>
            <a:r>
              <a:rPr lang="zh-CN" altLang="en-US" sz="2800" b="1" dirty="0">
                <a:solidFill>
                  <a:srgbClr val="0033CC"/>
                </a:solidFill>
                <a:latin typeface="+mn-lt"/>
              </a:rPr>
              <a:t>圆柱形电容器</a:t>
            </a:r>
            <a:endParaRPr lang="zh-CN" altLang="en-US" sz="2800" b="1" dirty="0">
              <a:solidFill>
                <a:srgbClr val="0033CC"/>
              </a:solidFill>
              <a:latin typeface="+mn-lt"/>
            </a:endParaRPr>
          </a:p>
        </p:txBody>
      </p:sp>
      <p:graphicFrame>
        <p:nvGraphicFramePr>
          <p:cNvPr id="157699" name="Object 2"/>
          <p:cNvGraphicFramePr>
            <a:graphicFrameLocks noChangeAspect="1"/>
          </p:cNvGraphicFramePr>
          <p:nvPr/>
        </p:nvGraphicFramePr>
        <p:xfrm>
          <a:off x="2124075" y="2852738"/>
          <a:ext cx="1833563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3" name="公式" r:id="rId1" imgW="748665" imgH="355600" progId="Equation.3">
                  <p:embed/>
                </p:oleObj>
              </mc:Choice>
              <mc:Fallback>
                <p:oleObj name="公式" r:id="rId1" imgW="748665" imgH="355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852738"/>
                        <a:ext cx="1833563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Object 3"/>
          <p:cNvGraphicFramePr>
            <a:graphicFrameLocks noChangeAspect="1"/>
          </p:cNvGraphicFramePr>
          <p:nvPr/>
        </p:nvGraphicFramePr>
        <p:xfrm>
          <a:off x="3348038" y="3860800"/>
          <a:ext cx="2309812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4" name="Equation" r:id="rId3" imgW="977265" imgH="444500" progId="Equation.3">
                  <p:embed/>
                </p:oleObj>
              </mc:Choice>
              <mc:Fallback>
                <p:oleObj name="Equation" r:id="rId3" imgW="977265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860800"/>
                        <a:ext cx="2309812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1" name="Object 4"/>
          <p:cNvGraphicFramePr>
            <a:graphicFrameLocks noChangeAspect="1"/>
          </p:cNvGraphicFramePr>
          <p:nvPr/>
        </p:nvGraphicFramePr>
        <p:xfrm>
          <a:off x="223838" y="5091113"/>
          <a:ext cx="312420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5" name="Equation" r:id="rId5" imgW="1256665" imgH="635000" progId="Equation.3">
                  <p:embed/>
                </p:oleObj>
              </mc:Choice>
              <mc:Fallback>
                <p:oleObj name="Equation" r:id="rId5" imgW="1256665" imgH="63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5091113"/>
                        <a:ext cx="3124200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2" name="Object 5"/>
          <p:cNvGraphicFramePr>
            <a:graphicFrameLocks noChangeAspect="1"/>
          </p:cNvGraphicFramePr>
          <p:nvPr/>
        </p:nvGraphicFramePr>
        <p:xfrm>
          <a:off x="179388" y="3803650"/>
          <a:ext cx="324961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6" name="Equation" r:id="rId7" imgW="1282700" imgH="444500" progId="Equation.3">
                  <p:embed/>
                </p:oleObj>
              </mc:Choice>
              <mc:Fallback>
                <p:oleObj name="Equation" r:id="rId7" imgW="12827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803650"/>
                        <a:ext cx="3249612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5" name="Object 6"/>
          <p:cNvGraphicFramePr>
            <a:graphicFrameLocks noChangeAspect="1"/>
          </p:cNvGraphicFramePr>
          <p:nvPr/>
        </p:nvGraphicFramePr>
        <p:xfrm>
          <a:off x="4356100" y="3068638"/>
          <a:ext cx="15827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7" name="公式" r:id="rId9" imgW="735965" imgH="215900" progId="Equation.3">
                  <p:embed/>
                </p:oleObj>
              </mc:Choice>
              <mc:Fallback>
                <p:oleObj name="公式" r:id="rId9" imgW="735965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068638"/>
                        <a:ext cx="15827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6" name="Object 7"/>
          <p:cNvGraphicFramePr>
            <a:graphicFrameLocks noChangeAspect="1"/>
          </p:cNvGraphicFramePr>
          <p:nvPr/>
        </p:nvGraphicFramePr>
        <p:xfrm>
          <a:off x="252413" y="2779713"/>
          <a:ext cx="124777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8" name="Equation" r:id="rId11" imgW="571500" imgH="406400" progId="Equation.3">
                  <p:embed/>
                </p:oleObj>
              </mc:Choice>
              <mc:Fallback>
                <p:oleObj name="Equation" r:id="rId11" imgW="571500" imgH="40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2779713"/>
                        <a:ext cx="1247775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3" name="Text Box 12"/>
          <p:cNvSpPr txBox="1">
            <a:spLocks noChangeArrowheads="1"/>
          </p:cNvSpPr>
          <p:nvPr/>
        </p:nvSpPr>
        <p:spPr bwMode="auto">
          <a:xfrm>
            <a:off x="322263" y="836613"/>
            <a:ext cx="882173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两同轴金属圆柱面，其间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充有介电常数为</a:t>
            </a:r>
            <a:r>
              <a:rPr lang="zh-CN" altLang="en-US" sz="2800" b="1" i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  </a:t>
            </a:r>
            <a:r>
              <a:rPr lang="zh-CN" altLang="zh-CN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介质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。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157710" name="Object 8"/>
          <p:cNvGraphicFramePr>
            <a:graphicFrameLocks noChangeAspect="1"/>
          </p:cNvGraphicFramePr>
          <p:nvPr/>
        </p:nvGraphicFramePr>
        <p:xfrm>
          <a:off x="250825" y="2152650"/>
          <a:ext cx="10096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9" name="公式" r:id="rId13" imgW="469900" imgH="292100" progId="Equation.3">
                  <p:embed/>
                </p:oleObj>
              </mc:Choice>
              <mc:Fallback>
                <p:oleObj name="公式" r:id="rId13" imgW="469900" imgH="292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152650"/>
                        <a:ext cx="10096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5" name="Object 9"/>
          <p:cNvGraphicFramePr>
            <a:graphicFrameLocks noChangeAspect="1"/>
          </p:cNvGraphicFramePr>
          <p:nvPr/>
        </p:nvGraphicFramePr>
        <p:xfrm>
          <a:off x="1258888" y="2225675"/>
          <a:ext cx="15240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0" name="Equation" r:id="rId15" imgW="634365" imgH="177800" progId="Equation.3">
                  <p:embed/>
                </p:oleObj>
              </mc:Choice>
              <mc:Fallback>
                <p:oleObj name="Equation" r:id="rId15" imgW="634365" imgH="177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225675"/>
                        <a:ext cx="15240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6" name="Object 10"/>
          <p:cNvGraphicFramePr>
            <a:graphicFrameLocks noChangeAspect="1"/>
          </p:cNvGraphicFramePr>
          <p:nvPr/>
        </p:nvGraphicFramePr>
        <p:xfrm>
          <a:off x="2843213" y="2225675"/>
          <a:ext cx="7318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1" name="Equation" r:id="rId17" imgW="304165" imgH="177800" progId="Equation.3">
                  <p:embed/>
                </p:oleObj>
              </mc:Choice>
              <mc:Fallback>
                <p:oleObj name="Equation" r:id="rId17" imgW="304165" imgH="177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225675"/>
                        <a:ext cx="73183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7" name="Object 11"/>
          <p:cNvGraphicFramePr>
            <a:graphicFrameLocks noChangeAspect="1"/>
          </p:cNvGraphicFramePr>
          <p:nvPr/>
        </p:nvGraphicFramePr>
        <p:xfrm>
          <a:off x="3721100" y="5091113"/>
          <a:ext cx="236220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2" name="Equation" r:id="rId19" imgW="888365" imgH="635000" progId="Equation.3">
                  <p:embed/>
                </p:oleObj>
              </mc:Choice>
              <mc:Fallback>
                <p:oleObj name="Equation" r:id="rId19" imgW="888365" imgH="635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5091113"/>
                        <a:ext cx="2362200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50" name="AutoShape 54"/>
          <p:cNvSpPr>
            <a:spLocks noChangeArrowheads="1"/>
          </p:cNvSpPr>
          <p:nvPr/>
        </p:nvSpPr>
        <p:spPr bwMode="auto">
          <a:xfrm>
            <a:off x="7005638" y="2954338"/>
            <a:ext cx="1066800" cy="2362200"/>
          </a:xfrm>
          <a:prstGeom prst="can">
            <a:avLst>
              <a:gd name="adj" fmla="val 41364"/>
            </a:avLst>
          </a:prstGeom>
          <a:gradFill rotWithShape="0">
            <a:gsLst>
              <a:gs pos="0">
                <a:srgbClr val="9933FF"/>
              </a:gs>
              <a:gs pos="50000">
                <a:schemeClr val="bg1"/>
              </a:gs>
              <a:gs pos="100000">
                <a:srgbClr val="9933FF"/>
              </a:gs>
            </a:gsLst>
            <a:lin ang="0" scaled="1"/>
          </a:gradFill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13685" name="Line 55"/>
          <p:cNvSpPr>
            <a:spLocks noChangeShapeType="1"/>
          </p:cNvSpPr>
          <p:nvPr/>
        </p:nvSpPr>
        <p:spPr bwMode="auto">
          <a:xfrm flipH="1">
            <a:off x="7539038" y="2420938"/>
            <a:ext cx="0" cy="3505200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Dot"/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pSp>
        <p:nvGrpSpPr>
          <p:cNvPr id="68625" name="Group 56"/>
          <p:cNvGrpSpPr/>
          <p:nvPr/>
        </p:nvGrpSpPr>
        <p:grpSpPr bwMode="auto">
          <a:xfrm>
            <a:off x="8388350" y="3195638"/>
            <a:ext cx="381000" cy="1905000"/>
            <a:chOff x="3566" y="2160"/>
            <a:chExt cx="240" cy="1200"/>
          </a:xfrm>
        </p:grpSpPr>
        <p:sp>
          <p:nvSpPr>
            <p:cNvPr id="113711" name="Line 57"/>
            <p:cNvSpPr>
              <a:spLocks noChangeShapeType="1"/>
            </p:cNvSpPr>
            <p:nvPr/>
          </p:nvSpPr>
          <p:spPr bwMode="auto">
            <a:xfrm>
              <a:off x="3566" y="2160"/>
              <a:ext cx="240" cy="0"/>
            </a:xfrm>
            <a:prstGeom prst="line">
              <a:avLst/>
            </a:prstGeom>
            <a:noFill/>
            <a:ln w="12700">
              <a:solidFill>
                <a:srgbClr val="CC00CC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3712" name="Line 58"/>
            <p:cNvSpPr>
              <a:spLocks noChangeShapeType="1"/>
            </p:cNvSpPr>
            <p:nvPr/>
          </p:nvSpPr>
          <p:spPr bwMode="auto">
            <a:xfrm>
              <a:off x="3566" y="3360"/>
              <a:ext cx="240" cy="0"/>
            </a:xfrm>
            <a:prstGeom prst="line">
              <a:avLst/>
            </a:prstGeom>
            <a:noFill/>
            <a:ln w="12700">
              <a:solidFill>
                <a:srgbClr val="CC00CC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3713" name="Line 59"/>
            <p:cNvSpPr>
              <a:spLocks noChangeShapeType="1"/>
            </p:cNvSpPr>
            <p:nvPr/>
          </p:nvSpPr>
          <p:spPr bwMode="auto">
            <a:xfrm>
              <a:off x="3662" y="2160"/>
              <a:ext cx="0" cy="1200"/>
            </a:xfrm>
            <a:prstGeom prst="line">
              <a:avLst/>
            </a:prstGeom>
            <a:noFill/>
            <a:ln w="12700">
              <a:solidFill>
                <a:srgbClr val="CC00CC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sp>
        <p:nvSpPr>
          <p:cNvPr id="113687" name="Oval 60"/>
          <p:cNvSpPr>
            <a:spLocks noChangeArrowheads="1"/>
          </p:cNvSpPr>
          <p:nvPr/>
        </p:nvSpPr>
        <p:spPr bwMode="auto">
          <a:xfrm>
            <a:off x="6777038" y="4706938"/>
            <a:ext cx="1524000" cy="762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13688" name="Oval 61"/>
          <p:cNvSpPr>
            <a:spLocks noChangeArrowheads="1"/>
          </p:cNvSpPr>
          <p:nvPr/>
        </p:nvSpPr>
        <p:spPr bwMode="auto">
          <a:xfrm>
            <a:off x="7005638" y="4859338"/>
            <a:ext cx="1066800" cy="457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13689" name="Oval 62"/>
          <p:cNvSpPr>
            <a:spLocks noChangeArrowheads="1"/>
          </p:cNvSpPr>
          <p:nvPr/>
        </p:nvSpPr>
        <p:spPr bwMode="auto">
          <a:xfrm>
            <a:off x="7005638" y="2954338"/>
            <a:ext cx="10668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99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13690" name="AutoShape 64"/>
          <p:cNvSpPr>
            <a:spLocks noChangeArrowheads="1"/>
          </p:cNvSpPr>
          <p:nvPr/>
        </p:nvSpPr>
        <p:spPr bwMode="auto">
          <a:xfrm>
            <a:off x="6789738" y="2806700"/>
            <a:ext cx="1524000" cy="2667000"/>
          </a:xfrm>
          <a:prstGeom prst="can">
            <a:avLst>
              <a:gd name="adj" fmla="val 50312"/>
            </a:avLst>
          </a:prstGeom>
          <a:solidFill>
            <a:srgbClr val="99CCFF">
              <a:alpha val="50195"/>
            </a:srgbClr>
          </a:solidFill>
          <a:ln w="19050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68630" name="Object 12"/>
          <p:cNvGraphicFramePr>
            <a:graphicFrameLocks noChangeAspect="1"/>
          </p:cNvGraphicFramePr>
          <p:nvPr/>
        </p:nvGraphicFramePr>
        <p:xfrm>
          <a:off x="6443663" y="2690813"/>
          <a:ext cx="3556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3" name="Equation" r:id="rId21" imgW="177800" imgH="215900" progId="Equation.3">
                  <p:embed/>
                </p:oleObj>
              </mc:Choice>
              <mc:Fallback>
                <p:oleObj name="Equation" r:id="rId21" imgW="177800" imgH="215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690813"/>
                        <a:ext cx="3556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1" name="Object 13"/>
          <p:cNvGraphicFramePr>
            <a:graphicFrameLocks noChangeAspect="1"/>
          </p:cNvGraphicFramePr>
          <p:nvPr/>
        </p:nvGraphicFramePr>
        <p:xfrm>
          <a:off x="8027988" y="2474913"/>
          <a:ext cx="3968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4" name="Equation" r:id="rId23" imgW="203200" imgH="215900" progId="Equation.3">
                  <p:embed/>
                </p:oleObj>
              </mc:Choice>
              <mc:Fallback>
                <p:oleObj name="Equation" r:id="rId23" imgW="203200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2474913"/>
                        <a:ext cx="3968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2" name="Object 14"/>
          <p:cNvGraphicFramePr>
            <a:graphicFrameLocks noChangeAspect="1"/>
          </p:cNvGraphicFramePr>
          <p:nvPr/>
        </p:nvGraphicFramePr>
        <p:xfrm>
          <a:off x="8531225" y="3916363"/>
          <a:ext cx="3413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5" name="Equation" r:id="rId25" imgW="152400" imgH="165100" progId="Equation.3">
                  <p:embed/>
                </p:oleObj>
              </mc:Choice>
              <mc:Fallback>
                <p:oleObj name="Equation" r:id="rId25" imgW="152400" imgH="165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1225" y="3916363"/>
                        <a:ext cx="34131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91" name="Line 69"/>
          <p:cNvSpPr>
            <a:spLocks noChangeShapeType="1"/>
          </p:cNvSpPr>
          <p:nvPr/>
        </p:nvSpPr>
        <p:spPr bwMode="auto">
          <a:xfrm>
            <a:off x="8027988" y="2906713"/>
            <a:ext cx="36036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13692" name="Line 71"/>
          <p:cNvSpPr>
            <a:spLocks noChangeShapeType="1"/>
          </p:cNvSpPr>
          <p:nvPr/>
        </p:nvSpPr>
        <p:spPr bwMode="auto">
          <a:xfrm>
            <a:off x="6443663" y="3124200"/>
            <a:ext cx="647700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13693" name="Rectangle 72"/>
          <p:cNvSpPr>
            <a:spLocks noChangeArrowheads="1"/>
          </p:cNvSpPr>
          <p:nvPr/>
        </p:nvSpPr>
        <p:spPr bwMode="auto">
          <a:xfrm>
            <a:off x="6804025" y="5859463"/>
            <a:ext cx="17303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b="1" i="1">
                <a:solidFill>
                  <a:srgbClr val="080808"/>
                </a:solidFill>
                <a:latin typeface="+mn-lt"/>
              </a:rPr>
              <a:t>R</a:t>
            </a:r>
            <a:r>
              <a:rPr lang="en-US" altLang="en-US" sz="2800" b="1" baseline="-25000">
                <a:solidFill>
                  <a:srgbClr val="080808"/>
                </a:solidFill>
                <a:latin typeface="+mn-lt"/>
              </a:rPr>
              <a:t>2</a:t>
            </a:r>
            <a:r>
              <a:rPr lang="en-US" altLang="en-US" sz="2800" b="1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</a:t>
            </a:r>
            <a:r>
              <a:rPr lang="en-US" altLang="en-US" sz="2800" b="1" i="1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R</a:t>
            </a:r>
            <a:r>
              <a:rPr lang="en-US" altLang="en-US" sz="2800" b="1" baseline="-2500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1</a:t>
            </a:r>
            <a:r>
              <a:rPr lang="en-US" altLang="en-US" sz="2800" b="1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&lt;&lt;</a:t>
            </a:r>
            <a:r>
              <a:rPr lang="en-US" altLang="en-US" sz="2800" b="1" i="1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L</a:t>
            </a:r>
            <a:endParaRPr lang="en-US" altLang="zh-CN" sz="2800" b="1" i="1">
              <a:solidFill>
                <a:srgbClr val="080808"/>
              </a:solidFill>
              <a:latin typeface="+mn-lt"/>
              <a:sym typeface="Symbol" panose="05050102010706020507" pitchFamily="18" charset="2"/>
            </a:endParaRPr>
          </a:p>
        </p:txBody>
      </p:sp>
      <p:sp>
        <p:nvSpPr>
          <p:cNvPr id="113694" name="Oval 88"/>
          <p:cNvSpPr>
            <a:spLocks noChangeArrowheads="1"/>
          </p:cNvSpPr>
          <p:nvPr/>
        </p:nvSpPr>
        <p:spPr bwMode="auto">
          <a:xfrm>
            <a:off x="7005638" y="2952750"/>
            <a:ext cx="1066800" cy="457200"/>
          </a:xfrm>
          <a:prstGeom prst="ellipse">
            <a:avLst/>
          </a:prstGeom>
          <a:solidFill>
            <a:srgbClr val="CCFFFF"/>
          </a:solidFill>
          <a:ln w="28575">
            <a:solidFill>
              <a:srgbClr val="CC99FF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57769" name="Rectangle 73"/>
          <p:cNvSpPr>
            <a:spLocks noChangeArrowheads="1"/>
          </p:cNvSpPr>
          <p:nvPr/>
        </p:nvSpPr>
        <p:spPr bwMode="auto">
          <a:xfrm>
            <a:off x="250825" y="1455738"/>
            <a:ext cx="6781800" cy="560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设两圆柱面单位长度上分别带电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</a:t>
            </a:r>
            <a:endParaRPr lang="zh-CN" altLang="en-US" sz="2800" b="1" dirty="0">
              <a:solidFill>
                <a:srgbClr val="080808"/>
              </a:solidFill>
              <a:latin typeface="+mn-lt"/>
              <a:sym typeface="Symbol" panose="05050102010706020507" pitchFamily="18" charset="2"/>
            </a:endParaRPr>
          </a:p>
        </p:txBody>
      </p:sp>
      <p:grpSp>
        <p:nvGrpSpPr>
          <p:cNvPr id="3" name="Group 74"/>
          <p:cNvGrpSpPr/>
          <p:nvPr/>
        </p:nvGrpSpPr>
        <p:grpSpPr bwMode="auto">
          <a:xfrm>
            <a:off x="6372225" y="3716338"/>
            <a:ext cx="1870075" cy="1270000"/>
            <a:chOff x="2971" y="3067"/>
            <a:chExt cx="1178" cy="800"/>
          </a:xfrm>
        </p:grpSpPr>
        <p:graphicFrame>
          <p:nvGraphicFramePr>
            <p:cNvPr id="68648" name="Object 15"/>
            <p:cNvGraphicFramePr>
              <a:graphicFrameLocks noChangeAspect="1"/>
            </p:cNvGraphicFramePr>
            <p:nvPr/>
          </p:nvGraphicFramePr>
          <p:xfrm>
            <a:off x="3460" y="3067"/>
            <a:ext cx="205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66" name="Equation" r:id="rId27" imgW="12700" imgH="12700" progId="Equation.3">
                    <p:embed/>
                  </p:oleObj>
                </mc:Choice>
                <mc:Fallback>
                  <p:oleObj name="Equation" r:id="rId27" imgW="12700" imgH="127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0" y="3067"/>
                          <a:ext cx="205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706" name="Line 76"/>
            <p:cNvSpPr>
              <a:spLocks noChangeShapeType="1"/>
            </p:cNvSpPr>
            <p:nvPr/>
          </p:nvSpPr>
          <p:spPr bwMode="auto">
            <a:xfrm flipH="1">
              <a:off x="3424" y="3200"/>
              <a:ext cx="296" cy="7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arrow" w="lg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3707" name="AutoShape 77"/>
            <p:cNvSpPr>
              <a:spLocks noChangeArrowheads="1"/>
            </p:cNvSpPr>
            <p:nvPr/>
          </p:nvSpPr>
          <p:spPr bwMode="auto">
            <a:xfrm>
              <a:off x="3288" y="3095"/>
              <a:ext cx="861" cy="772"/>
            </a:xfrm>
            <a:prstGeom prst="can">
              <a:avLst>
                <a:gd name="adj" fmla="val 28750"/>
              </a:avLst>
            </a:prstGeom>
            <a:noFill/>
            <a:ln w="31750">
              <a:solidFill>
                <a:srgbClr val="8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68651" name="Object 16"/>
            <p:cNvGraphicFramePr>
              <a:graphicFrameLocks noChangeAspect="1"/>
            </p:cNvGraphicFramePr>
            <p:nvPr/>
          </p:nvGraphicFramePr>
          <p:xfrm>
            <a:off x="2971" y="3367"/>
            <a:ext cx="14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67" name="Equation" r:id="rId29" imgW="12700" imgH="12700" progId="Equation.3">
                    <p:embed/>
                  </p:oleObj>
                </mc:Choice>
                <mc:Fallback>
                  <p:oleObj name="Equation" r:id="rId29" imgW="12700" imgH="127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3367"/>
                          <a:ext cx="143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708" name="Line 79"/>
            <p:cNvSpPr>
              <a:spLocks noChangeShapeType="1"/>
            </p:cNvSpPr>
            <p:nvPr/>
          </p:nvSpPr>
          <p:spPr bwMode="auto">
            <a:xfrm flipH="1" flipV="1">
              <a:off x="3107" y="3185"/>
              <a:ext cx="0" cy="590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 type="arrow" w="med" len="lg"/>
              <a:tailEnd type="arrow" w="med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3709" name="Line 80"/>
            <p:cNvSpPr>
              <a:spLocks noChangeShapeType="1"/>
            </p:cNvSpPr>
            <p:nvPr/>
          </p:nvSpPr>
          <p:spPr bwMode="auto">
            <a:xfrm>
              <a:off x="3016" y="3185"/>
              <a:ext cx="136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3710" name="Line 81"/>
            <p:cNvSpPr>
              <a:spLocks noChangeShapeType="1"/>
            </p:cNvSpPr>
            <p:nvPr/>
          </p:nvSpPr>
          <p:spPr bwMode="auto">
            <a:xfrm>
              <a:off x="3016" y="3775"/>
              <a:ext cx="136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grpSp>
        <p:nvGrpSpPr>
          <p:cNvPr id="4" name="Group 82"/>
          <p:cNvGrpSpPr/>
          <p:nvPr/>
        </p:nvGrpSpPr>
        <p:grpSpPr bwMode="auto">
          <a:xfrm>
            <a:off x="6565900" y="3357563"/>
            <a:ext cx="2024063" cy="1962150"/>
            <a:chOff x="4080" y="2082"/>
            <a:chExt cx="1275" cy="1236"/>
          </a:xfrm>
        </p:grpSpPr>
        <p:grpSp>
          <p:nvGrpSpPr>
            <p:cNvPr id="68643" name="Group 83"/>
            <p:cNvGrpSpPr/>
            <p:nvPr/>
          </p:nvGrpSpPr>
          <p:grpSpPr bwMode="auto">
            <a:xfrm>
              <a:off x="4080" y="2082"/>
              <a:ext cx="459" cy="1230"/>
              <a:chOff x="4080" y="2082"/>
              <a:chExt cx="459" cy="1230"/>
            </a:xfrm>
          </p:grpSpPr>
          <p:sp>
            <p:nvSpPr>
              <p:cNvPr id="113704" name="Rectangle 84"/>
              <p:cNvSpPr>
                <a:spLocks noChangeArrowheads="1"/>
              </p:cNvSpPr>
              <p:nvPr/>
            </p:nvSpPr>
            <p:spPr bwMode="auto">
              <a:xfrm>
                <a:off x="4320" y="2178"/>
                <a:ext cx="219" cy="11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>
                    <a:solidFill>
                      <a:srgbClr val="FF0000"/>
                    </a:solidFill>
                    <a:latin typeface="+mn-lt"/>
                  </a:rPr>
                  <a:t>++++</a:t>
                </a:r>
                <a:endParaRPr lang="en-US" altLang="zh-CN" sz="2800" b="1">
                  <a:solidFill>
                    <a:srgbClr val="FF0000"/>
                  </a:solidFill>
                  <a:latin typeface="+mn-lt"/>
                </a:endParaRPr>
              </a:p>
            </p:txBody>
          </p:sp>
          <p:sp>
            <p:nvSpPr>
              <p:cNvPr id="113705" name="Rectangle 85"/>
              <p:cNvSpPr>
                <a:spLocks noChangeArrowheads="1"/>
              </p:cNvSpPr>
              <p:nvPr/>
            </p:nvSpPr>
            <p:spPr bwMode="auto">
              <a:xfrm>
                <a:off x="4080" y="2082"/>
                <a:ext cx="219" cy="11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>
                    <a:solidFill>
                      <a:srgbClr val="0000FF"/>
                    </a:solidFill>
                    <a:latin typeface="+mn-lt"/>
                  </a:rPr>
                  <a:t>----</a:t>
                </a:r>
                <a:endParaRPr lang="en-US" altLang="zh-CN" sz="2800" b="1">
                  <a:solidFill>
                    <a:srgbClr val="0000FF"/>
                  </a:solidFill>
                  <a:latin typeface="+mn-lt"/>
                </a:endParaRPr>
              </a:p>
            </p:txBody>
          </p:sp>
        </p:grpSp>
        <p:sp>
          <p:nvSpPr>
            <p:cNvPr id="113702" name="Rectangle 86"/>
            <p:cNvSpPr>
              <a:spLocks noChangeArrowheads="1"/>
            </p:cNvSpPr>
            <p:nvPr/>
          </p:nvSpPr>
          <p:spPr bwMode="auto">
            <a:xfrm>
              <a:off x="4872" y="2184"/>
              <a:ext cx="219" cy="11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rgbClr val="FF0000"/>
                  </a:solidFill>
                  <a:latin typeface="+mn-lt"/>
                </a:rPr>
                <a:t>++++</a:t>
              </a:r>
              <a:endParaRPr lang="en-US" altLang="zh-CN" sz="2800" b="1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13703" name="Rectangle 87"/>
            <p:cNvSpPr>
              <a:spLocks noChangeArrowheads="1"/>
            </p:cNvSpPr>
            <p:nvPr/>
          </p:nvSpPr>
          <p:spPr bwMode="auto">
            <a:xfrm>
              <a:off x="5136" y="2112"/>
              <a:ext cx="219" cy="11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rgbClr val="0000FF"/>
                  </a:solidFill>
                  <a:latin typeface="+mn-lt"/>
                </a:rPr>
                <a:t>----</a:t>
              </a:r>
              <a:endParaRPr lang="en-US" altLang="zh-CN" sz="2800" b="1">
                <a:solidFill>
                  <a:srgbClr val="0000FF"/>
                </a:solidFill>
                <a:latin typeface="+mn-lt"/>
              </a:endParaRPr>
            </a:p>
          </p:txBody>
        </p:sp>
      </p:grpSp>
      <p:sp>
        <p:nvSpPr>
          <p:cNvPr id="113698" name="Line 70"/>
          <p:cNvSpPr>
            <a:spLocks noChangeShapeType="1"/>
          </p:cNvSpPr>
          <p:nvPr/>
        </p:nvSpPr>
        <p:spPr bwMode="auto">
          <a:xfrm flipH="1" flipV="1">
            <a:off x="7019925" y="3124200"/>
            <a:ext cx="534988" cy="68263"/>
          </a:xfrm>
          <a:prstGeom prst="line">
            <a:avLst/>
          </a:prstGeom>
          <a:noFill/>
          <a:ln w="19050">
            <a:solidFill>
              <a:srgbClr val="CC00CC"/>
            </a:solidFill>
            <a:round/>
            <a:headEnd type="none" w="sm" len="lg"/>
            <a:tailEnd type="triangle" w="sm" len="lg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13699" name="Line 65"/>
          <p:cNvSpPr>
            <a:spLocks noChangeShapeType="1"/>
          </p:cNvSpPr>
          <p:nvPr/>
        </p:nvSpPr>
        <p:spPr bwMode="auto">
          <a:xfrm flipV="1">
            <a:off x="7523163" y="2906713"/>
            <a:ext cx="533400" cy="2873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lg"/>
            <a:tailEnd type="triangle" w="sm" len="lg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13700" name="Line 63"/>
          <p:cNvSpPr>
            <a:spLocks noChangeShapeType="1"/>
          </p:cNvSpPr>
          <p:nvPr/>
        </p:nvSpPr>
        <p:spPr bwMode="auto">
          <a:xfrm flipH="1">
            <a:off x="7539038" y="2497138"/>
            <a:ext cx="0" cy="685800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Dot"/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15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15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bldLvl="0" animBg="1"/>
      <p:bldP spid="113683" grpId="0"/>
      <p:bldP spid="15776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560116F8-F4FF-4D52-A533-A156712D691F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209550" y="134938"/>
            <a:ext cx="8766175" cy="1384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1.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一平行板电容器，两极板间距为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d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、面积为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S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，其中放置一厚度为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t 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的平板均匀电介质，其相对介电常数为</a:t>
            </a:r>
            <a:r>
              <a:rPr lang="zh-CN" altLang="en-US" sz="2800" b="1" i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r</a:t>
            </a:r>
            <a:r>
              <a:rPr lang="en-US" altLang="zh-CN" sz="2800" b="1" baseline="-25000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，求该电容器的电容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C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。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61925" y="1689100"/>
            <a:ext cx="3487738" cy="1295400"/>
            <a:chOff x="144" y="1776"/>
            <a:chExt cx="2197" cy="816"/>
          </a:xfrm>
        </p:grpSpPr>
        <p:sp>
          <p:nvSpPr>
            <p:cNvPr id="115742" name="Rectangle 5"/>
            <p:cNvSpPr>
              <a:spLocks noChangeArrowheads="1"/>
            </p:cNvSpPr>
            <p:nvPr/>
          </p:nvSpPr>
          <p:spPr bwMode="auto">
            <a:xfrm>
              <a:off x="240" y="1776"/>
              <a:ext cx="172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5743" name="Rectangle 6"/>
            <p:cNvSpPr>
              <a:spLocks noChangeArrowheads="1"/>
            </p:cNvSpPr>
            <p:nvPr/>
          </p:nvSpPr>
          <p:spPr bwMode="auto">
            <a:xfrm>
              <a:off x="240" y="2496"/>
              <a:ext cx="172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5744" name="Rectangle 7"/>
            <p:cNvSpPr>
              <a:spLocks noChangeArrowheads="1"/>
            </p:cNvSpPr>
            <p:nvPr/>
          </p:nvSpPr>
          <p:spPr bwMode="auto">
            <a:xfrm>
              <a:off x="240" y="2112"/>
              <a:ext cx="1728" cy="24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5745" name="Line 8"/>
            <p:cNvSpPr>
              <a:spLocks noChangeShapeType="1"/>
            </p:cNvSpPr>
            <p:nvPr/>
          </p:nvSpPr>
          <p:spPr bwMode="auto">
            <a:xfrm>
              <a:off x="1968" y="187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5746" name="Line 9"/>
            <p:cNvSpPr>
              <a:spLocks noChangeShapeType="1"/>
            </p:cNvSpPr>
            <p:nvPr/>
          </p:nvSpPr>
          <p:spPr bwMode="auto">
            <a:xfrm>
              <a:off x="1968" y="249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cxnSp>
          <p:nvCxnSpPr>
            <p:cNvPr id="70689" name="AutoShape 10"/>
            <p:cNvCxnSpPr>
              <a:cxnSpLocks noChangeShapeType="1"/>
            </p:cNvCxnSpPr>
            <p:nvPr/>
          </p:nvCxnSpPr>
          <p:spPr bwMode="auto">
            <a:xfrm>
              <a:off x="2112" y="1872"/>
              <a:ext cx="0" cy="6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748" name="Text Box 11"/>
            <p:cNvSpPr txBox="1">
              <a:spLocks noChangeArrowheads="1"/>
            </p:cNvSpPr>
            <p:nvPr/>
          </p:nvSpPr>
          <p:spPr bwMode="auto">
            <a:xfrm>
              <a:off x="2112" y="2010"/>
              <a:ext cx="229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i="1">
                  <a:latin typeface="+mn-lt"/>
                </a:rPr>
                <a:t>d</a:t>
              </a:r>
              <a:endParaRPr lang="en-US" altLang="zh-CN" sz="2800" b="1">
                <a:latin typeface="+mn-lt"/>
              </a:endParaRPr>
            </a:p>
          </p:txBody>
        </p:sp>
        <p:graphicFrame>
          <p:nvGraphicFramePr>
            <p:cNvPr id="70691" name="Object 13"/>
            <p:cNvGraphicFramePr>
              <a:graphicFrameLocks noChangeAspect="1"/>
            </p:cNvGraphicFramePr>
            <p:nvPr/>
          </p:nvGraphicFramePr>
          <p:xfrm>
            <a:off x="894" y="2055"/>
            <a:ext cx="22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65" name="Equation" r:id="rId1" imgW="165100" imgH="228600" progId="Equation.DSMT4">
                    <p:embed/>
                  </p:oleObj>
                </mc:Choice>
                <mc:Fallback>
                  <p:oleObj name="Equation" r:id="rId1" imgW="16510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4" y="2055"/>
                          <a:ext cx="229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49" name="Line 13"/>
            <p:cNvSpPr>
              <a:spLocks noChangeShapeType="1"/>
            </p:cNvSpPr>
            <p:nvPr/>
          </p:nvSpPr>
          <p:spPr bwMode="auto">
            <a:xfrm>
              <a:off x="144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5750" name="Line 14"/>
            <p:cNvSpPr>
              <a:spLocks noChangeShapeType="1"/>
            </p:cNvSpPr>
            <p:nvPr/>
          </p:nvSpPr>
          <p:spPr bwMode="auto">
            <a:xfrm>
              <a:off x="144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70694" name="Object 14"/>
            <p:cNvGraphicFramePr>
              <a:graphicFrameLocks noChangeAspect="1"/>
            </p:cNvGraphicFramePr>
            <p:nvPr/>
          </p:nvGraphicFramePr>
          <p:xfrm>
            <a:off x="260" y="2131"/>
            <a:ext cx="127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66" name="Equation" r:id="rId3" imgW="101600" imgH="165100" progId="Equation.DSMT4">
                    <p:embed/>
                  </p:oleObj>
                </mc:Choice>
                <mc:Fallback>
                  <p:oleObj name="Equation" r:id="rId3" imgW="101600" imgH="1651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" y="2131"/>
                          <a:ext cx="127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0695" name="AutoShape 16"/>
            <p:cNvCxnSpPr>
              <a:cxnSpLocks noChangeShapeType="1"/>
            </p:cNvCxnSpPr>
            <p:nvPr/>
          </p:nvCxnSpPr>
          <p:spPr bwMode="auto">
            <a:xfrm>
              <a:off x="192" y="2112"/>
              <a:ext cx="0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3810000" y="1600200"/>
            <a:ext cx="41306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解：</a:t>
            </a:r>
            <a:endParaRPr lang="zh-CN" altLang="en-US" sz="2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4500563" y="1628775"/>
            <a:ext cx="464343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设极板面密度为</a:t>
            </a:r>
            <a:r>
              <a:rPr lang="zh-CN" altLang="en-US" sz="2800" b="1" i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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、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</a:t>
            </a:r>
            <a:endParaRPr lang="en-US" altLang="zh-CN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81940" name="Text Box 20"/>
          <p:cNvSpPr txBox="1">
            <a:spLocks noChangeArrowheads="1"/>
          </p:cNvSpPr>
          <p:nvPr/>
        </p:nvSpPr>
        <p:spPr bwMode="auto">
          <a:xfrm>
            <a:off x="3995738" y="2349500"/>
            <a:ext cx="47402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由高斯定理可得：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179388" y="3255963"/>
            <a:ext cx="33528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空气隙中 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81942" name="Object 2"/>
          <p:cNvGraphicFramePr>
            <a:graphicFrameLocks noChangeAspect="1"/>
          </p:cNvGraphicFramePr>
          <p:nvPr/>
        </p:nvGraphicFramePr>
        <p:xfrm>
          <a:off x="1804988" y="3348038"/>
          <a:ext cx="9017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7" name="公式" r:id="rId5" imgW="901065" imgH="304800" progId="Equation.3">
                  <p:embed/>
                </p:oleObj>
              </mc:Choice>
              <mc:Fallback>
                <p:oleObj name="公式" r:id="rId5" imgW="901065" imgH="304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3348038"/>
                        <a:ext cx="9017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3" name="Object 3"/>
          <p:cNvGraphicFramePr>
            <a:graphicFrameLocks noChangeAspect="1"/>
          </p:cNvGraphicFramePr>
          <p:nvPr/>
        </p:nvGraphicFramePr>
        <p:xfrm>
          <a:off x="2916238" y="3141663"/>
          <a:ext cx="10112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8" name="公式" r:id="rId7" imgW="457200" imgH="355600" progId="Equation.3">
                  <p:embed/>
                </p:oleObj>
              </mc:Choice>
              <mc:Fallback>
                <p:oleObj name="公式" r:id="rId7" imgW="457200" imgH="35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141663"/>
                        <a:ext cx="101123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4" name="Text Box 24"/>
          <p:cNvSpPr txBox="1">
            <a:spLocks noChangeArrowheads="1"/>
          </p:cNvSpPr>
          <p:nvPr/>
        </p:nvSpPr>
        <p:spPr bwMode="auto">
          <a:xfrm>
            <a:off x="4427538" y="3213100"/>
            <a:ext cx="28956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介质中</a:t>
            </a:r>
            <a:endParaRPr lang="zh-CN" altLang="en-US" sz="2800" b="1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81945" name="Object 4"/>
          <p:cNvGraphicFramePr>
            <a:graphicFrameLocks noChangeAspect="1"/>
          </p:cNvGraphicFramePr>
          <p:nvPr/>
        </p:nvGraphicFramePr>
        <p:xfrm>
          <a:off x="5724525" y="3357563"/>
          <a:ext cx="9017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9" name="公式" r:id="rId9" imgW="901065" imgH="304800" progId="Equation.3">
                  <p:embed/>
                </p:oleObj>
              </mc:Choice>
              <mc:Fallback>
                <p:oleObj name="公式" r:id="rId9" imgW="901065" imgH="304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357563"/>
                        <a:ext cx="9017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6" name="Object 5"/>
          <p:cNvGraphicFramePr>
            <a:graphicFrameLocks noChangeAspect="1"/>
          </p:cNvGraphicFramePr>
          <p:nvPr/>
        </p:nvGraphicFramePr>
        <p:xfrm>
          <a:off x="6948488" y="3141663"/>
          <a:ext cx="1295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0" name="公式" r:id="rId10" imgW="571500" imgH="355600" progId="Equation.3">
                  <p:embed/>
                </p:oleObj>
              </mc:Choice>
              <mc:Fallback>
                <p:oleObj name="公式" r:id="rId10" imgW="571500" imgH="355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141663"/>
                        <a:ext cx="12954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9" name="Object 6"/>
          <p:cNvGraphicFramePr>
            <a:graphicFrameLocks noChangeAspect="1"/>
          </p:cNvGraphicFramePr>
          <p:nvPr/>
        </p:nvGraphicFramePr>
        <p:xfrm>
          <a:off x="663575" y="4125913"/>
          <a:ext cx="30226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1" name="Equation" r:id="rId12" imgW="1333500" imgH="228600" progId="Equation.DSMT4">
                  <p:embed/>
                </p:oleObj>
              </mc:Choice>
              <mc:Fallback>
                <p:oleObj name="Equation" r:id="rId12" imgW="13335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4125913"/>
                        <a:ext cx="302260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0" name="Object 7"/>
          <p:cNvGraphicFramePr>
            <a:graphicFrameLocks noChangeAspect="1"/>
          </p:cNvGraphicFramePr>
          <p:nvPr/>
        </p:nvGraphicFramePr>
        <p:xfrm>
          <a:off x="136525" y="5102225"/>
          <a:ext cx="1243013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2" name="Equation" r:id="rId14" imgW="558800" imgH="406400" progId="Equation.DSMT4">
                  <p:embed/>
                </p:oleObj>
              </mc:Choice>
              <mc:Fallback>
                <p:oleObj name="Equation" r:id="rId14" imgW="558800" imgH="40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" y="5102225"/>
                        <a:ext cx="1243013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1" name="Object 8"/>
          <p:cNvGraphicFramePr>
            <a:graphicFrameLocks noChangeAspect="1"/>
          </p:cNvGraphicFramePr>
          <p:nvPr/>
        </p:nvGraphicFramePr>
        <p:xfrm>
          <a:off x="1331913" y="5157788"/>
          <a:ext cx="25590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3" name="Equation" r:id="rId16" imgW="2362200" imgH="914400" progId="Equation.DSMT4">
                  <p:embed/>
                </p:oleObj>
              </mc:Choice>
              <mc:Fallback>
                <p:oleObj name="Equation" r:id="rId16" imgW="2362200" imgH="914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157788"/>
                        <a:ext cx="25590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2" name="Object 9"/>
          <p:cNvGraphicFramePr>
            <a:graphicFrameLocks noChangeAspect="1"/>
          </p:cNvGraphicFramePr>
          <p:nvPr/>
        </p:nvGraphicFramePr>
        <p:xfrm>
          <a:off x="3851275" y="5157788"/>
          <a:ext cx="17907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4" name="公式" r:id="rId18" imgW="1790700" imgH="1320800" progId="Equation.3">
                  <p:embed/>
                </p:oleObj>
              </mc:Choice>
              <mc:Fallback>
                <p:oleObj name="公式" r:id="rId18" imgW="1790700" imgH="1320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157788"/>
                        <a:ext cx="17907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3" name="Object 10"/>
          <p:cNvGraphicFramePr>
            <a:graphicFrameLocks noChangeAspect="1"/>
          </p:cNvGraphicFramePr>
          <p:nvPr/>
        </p:nvGraphicFramePr>
        <p:xfrm>
          <a:off x="5867400" y="5157788"/>
          <a:ext cx="5715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5" name="公式" r:id="rId20" imgW="571500" imgH="812165" progId="Equation.3">
                  <p:embed/>
                </p:oleObj>
              </mc:Choice>
              <mc:Fallback>
                <p:oleObj name="公式" r:id="rId20" imgW="571500" imgH="81216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157788"/>
                        <a:ext cx="5715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4"/>
          <p:cNvGrpSpPr/>
          <p:nvPr/>
        </p:nvGrpSpPr>
        <p:grpSpPr bwMode="auto">
          <a:xfrm>
            <a:off x="5580063" y="5445125"/>
            <a:ext cx="304800" cy="304800"/>
            <a:chOff x="4608" y="3168"/>
            <a:chExt cx="192" cy="192"/>
          </a:xfrm>
        </p:grpSpPr>
        <p:sp>
          <p:nvSpPr>
            <p:cNvPr id="115740" name="Line 35"/>
            <p:cNvSpPr>
              <a:spLocks noChangeShapeType="1"/>
            </p:cNvSpPr>
            <p:nvPr/>
          </p:nvSpPr>
          <p:spPr bwMode="auto">
            <a:xfrm>
              <a:off x="4608" y="3168"/>
              <a:ext cx="192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5741" name="Line 36"/>
            <p:cNvSpPr>
              <a:spLocks noChangeShapeType="1"/>
            </p:cNvSpPr>
            <p:nvPr/>
          </p:nvSpPr>
          <p:spPr bwMode="auto">
            <a:xfrm flipH="1">
              <a:off x="4608" y="3264"/>
              <a:ext cx="192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sp>
        <p:nvSpPr>
          <p:cNvPr id="81957" name="AutoShape 37"/>
          <p:cNvSpPr/>
          <p:nvPr/>
        </p:nvSpPr>
        <p:spPr bwMode="auto">
          <a:xfrm>
            <a:off x="6372225" y="4953000"/>
            <a:ext cx="304800" cy="13716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81958" name="Text Box 38"/>
          <p:cNvSpPr txBox="1">
            <a:spLocks noChangeArrowheads="1"/>
          </p:cNvSpPr>
          <p:nvPr/>
        </p:nvSpPr>
        <p:spPr bwMode="auto">
          <a:xfrm>
            <a:off x="6524625" y="4813300"/>
            <a:ext cx="29718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与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t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的位置无关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81959" name="Text Box 39"/>
          <p:cNvSpPr txBox="1">
            <a:spLocks noChangeArrowheads="1"/>
          </p:cNvSpPr>
          <p:nvPr/>
        </p:nvSpPr>
        <p:spPr bwMode="auto">
          <a:xfrm>
            <a:off x="6661150" y="5264150"/>
            <a:ext cx="140493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t</a:t>
            </a:r>
            <a:r>
              <a:rPr lang="en-US" altLang="zh-CN" sz="2800" b="1" i="1" dirty="0">
                <a:latin typeface="+mn-lt"/>
              </a:rPr>
              <a:t> </a:t>
            </a:r>
            <a:r>
              <a:rPr lang="en-US" altLang="zh-CN" sz="2800" b="1" dirty="0">
                <a:solidFill>
                  <a:srgbClr val="CC0066"/>
                </a:solidFill>
                <a:latin typeface="+mn-lt"/>
                <a:sym typeface="Symbol" panose="05050102010706020507" pitchFamily="18" charset="2"/>
              </a:rPr>
              <a:t></a:t>
            </a:r>
            <a:r>
              <a:rPr lang="zh-CN" altLang="en-US" sz="2800" b="1" dirty="0">
                <a:latin typeface="+mn-lt"/>
                <a:sym typeface="Symbol" panose="05050102010706020507" pitchFamily="18" charset="2"/>
              </a:rPr>
              <a:t>、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rgbClr val="CC0066"/>
                </a:solidFill>
                <a:latin typeface="+mn-lt"/>
                <a:sym typeface="Symbol" panose="05050102010706020507" pitchFamily="18" charset="2"/>
              </a:rPr>
              <a:t></a:t>
            </a:r>
            <a:endParaRPr lang="en-US" altLang="zh-CN" sz="2800" b="1" dirty="0">
              <a:latin typeface="+mn-lt"/>
            </a:endParaRPr>
          </a:p>
        </p:txBody>
      </p:sp>
      <p:sp>
        <p:nvSpPr>
          <p:cNvPr id="81960" name="Text Box 40"/>
          <p:cNvSpPr txBox="1">
            <a:spLocks noChangeArrowheads="1"/>
          </p:cNvSpPr>
          <p:nvPr/>
        </p:nvSpPr>
        <p:spPr bwMode="auto">
          <a:xfrm>
            <a:off x="6584950" y="5880100"/>
            <a:ext cx="12731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t=d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,</a:t>
            </a:r>
            <a:endParaRPr lang="en-US" altLang="zh-CN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81961" name="Object 11"/>
          <p:cNvGraphicFramePr>
            <a:graphicFrameLocks noChangeAspect="1"/>
          </p:cNvGraphicFramePr>
          <p:nvPr/>
        </p:nvGraphicFramePr>
        <p:xfrm>
          <a:off x="7429500" y="5727700"/>
          <a:ext cx="14478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6" name="公式" r:id="rId22" imgW="1447165" imgH="812165" progId="Equation.3">
                  <p:embed/>
                </p:oleObj>
              </mc:Choice>
              <mc:Fallback>
                <p:oleObj name="公式" r:id="rId22" imgW="1447165" imgH="81216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5727700"/>
                        <a:ext cx="14478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6" name="Object 12"/>
          <p:cNvGraphicFramePr>
            <a:graphicFrameLocks noChangeAspect="1"/>
          </p:cNvGraphicFramePr>
          <p:nvPr/>
        </p:nvGraphicFramePr>
        <p:xfrm>
          <a:off x="3729038" y="3930650"/>
          <a:ext cx="3136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7" name="Equation" r:id="rId24" imgW="3136900" imgH="901700" progId="Equation.DSMT4">
                  <p:embed/>
                </p:oleObj>
              </mc:Choice>
              <mc:Fallback>
                <p:oleObj name="Equation" r:id="rId24" imgW="3136900" imgH="901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038" y="3930650"/>
                        <a:ext cx="3136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75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75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75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1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1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1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1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8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1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1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8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8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8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8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8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3" dur="500"/>
                                        <p:tgtEl>
                                          <p:spTgt spid="8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1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1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1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1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5" dur="75"/>
                                        <p:tgtEl>
                                          <p:spTgt spid="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0" dur="500"/>
                                        <p:tgtEl>
                                          <p:spTgt spid="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5" dur="500"/>
                                        <p:tgtEl>
                                          <p:spTgt spid="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1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1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autoUpdateAnimBg="0"/>
      <p:bldP spid="81937" grpId="0" autoUpdateAnimBg="0"/>
      <p:bldP spid="81939" grpId="0" autoUpdateAnimBg="0"/>
      <p:bldP spid="81940" grpId="0" autoUpdateAnimBg="0"/>
      <p:bldP spid="81941" grpId="0" autoUpdateAnimBg="0"/>
      <p:bldP spid="81944" grpId="0" autoUpdateAnimBg="0"/>
      <p:bldP spid="81957" grpId="0" bldLvl="0" animBg="1"/>
      <p:bldP spid="81958" grpId="0" autoUpdateAnimBg="0"/>
      <p:bldP spid="81959" grpId="0" autoUpdateAnimBg="0"/>
      <p:bldP spid="8196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27AB52F8-D1DA-4EE0-819C-9F56452E3B92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8546" name="Text Box 1026"/>
          <p:cNvSpPr txBox="1">
            <a:spLocks noChangeArrowheads="1"/>
          </p:cNvSpPr>
          <p:nvPr/>
        </p:nvSpPr>
        <p:spPr bwMode="auto">
          <a:xfrm>
            <a:off x="130175" y="111125"/>
            <a:ext cx="4213225" cy="523875"/>
          </a:xfrm>
          <a:prstGeom prst="rect">
            <a:avLst/>
          </a:prstGeom>
          <a:solidFill>
            <a:srgbClr val="FFBDFF"/>
          </a:solidFill>
          <a:ln w="9525">
            <a:noFill/>
            <a:miter lim="800000"/>
          </a:ln>
          <a:effectLst>
            <a:prstShdw prst="shdw13" dist="53882" dir="13500000">
              <a:srgbClr val="808080"/>
            </a:prst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4. 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电容器的串联和并联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08547" name="Text Box 1027"/>
          <p:cNvSpPr txBox="1">
            <a:spLocks noChangeArrowheads="1"/>
          </p:cNvSpPr>
          <p:nvPr/>
        </p:nvSpPr>
        <p:spPr bwMode="auto">
          <a:xfrm>
            <a:off x="158750" y="2743200"/>
            <a:ext cx="89852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在电路中，一个电容器的电容量或耐压能力不够时，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08548" name="Text Box 1028"/>
          <p:cNvSpPr txBox="1">
            <a:spLocks noChangeArrowheads="1"/>
          </p:cNvSpPr>
          <p:nvPr/>
        </p:nvSpPr>
        <p:spPr bwMode="auto">
          <a:xfrm>
            <a:off x="158750" y="3219450"/>
            <a:ext cx="548481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可采用多个电容连接：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08549" name="Text Box 1029"/>
          <p:cNvSpPr txBox="1">
            <a:spLocks noChangeArrowheads="1"/>
          </p:cNvSpPr>
          <p:nvPr/>
        </p:nvSpPr>
        <p:spPr bwMode="auto">
          <a:xfrm>
            <a:off x="1476375" y="620713"/>
            <a:ext cx="76676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衡量一个电容器性能的主要指标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08550" name="AutoShape 1030"/>
          <p:cNvSpPr/>
          <p:nvPr/>
        </p:nvSpPr>
        <p:spPr bwMode="auto">
          <a:xfrm>
            <a:off x="6629400" y="609600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08551" name="Text Box 1031"/>
          <p:cNvSpPr txBox="1">
            <a:spLocks noChangeArrowheads="1"/>
          </p:cNvSpPr>
          <p:nvPr/>
        </p:nvSpPr>
        <p:spPr bwMode="auto">
          <a:xfrm>
            <a:off x="6858000" y="381000"/>
            <a:ext cx="18796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i="1">
                <a:solidFill>
                  <a:srgbClr val="FF3300"/>
                </a:solidFill>
                <a:latin typeface="+mn-lt"/>
              </a:rPr>
              <a:t>C</a:t>
            </a:r>
            <a:r>
              <a:rPr lang="zh-CN" altLang="en-US" sz="2800" b="1">
                <a:solidFill>
                  <a:srgbClr val="FF3300"/>
                </a:solidFill>
                <a:latin typeface="+mn-lt"/>
              </a:rPr>
              <a:t>的大小</a:t>
            </a:r>
            <a:endParaRPr lang="zh-CN" altLang="en-US" sz="2800" b="1">
              <a:solidFill>
                <a:srgbClr val="FF3300"/>
              </a:solidFill>
              <a:latin typeface="+mn-lt"/>
            </a:endParaRPr>
          </a:p>
        </p:txBody>
      </p:sp>
      <p:sp>
        <p:nvSpPr>
          <p:cNvPr id="108552" name="Text Box 1032"/>
          <p:cNvSpPr txBox="1">
            <a:spLocks noChangeArrowheads="1"/>
          </p:cNvSpPr>
          <p:nvPr/>
        </p:nvSpPr>
        <p:spPr bwMode="auto">
          <a:xfrm>
            <a:off x="6858000" y="914400"/>
            <a:ext cx="19812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000FF"/>
                </a:solidFill>
                <a:latin typeface="+mn-lt"/>
              </a:rPr>
              <a:t>耐压能力</a:t>
            </a:r>
            <a:endParaRPr lang="zh-CN" altLang="en-US" sz="2800" b="1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08553" name="Text Box 1033"/>
          <p:cNvSpPr txBox="1">
            <a:spLocks noChangeArrowheads="1"/>
          </p:cNvSpPr>
          <p:nvPr/>
        </p:nvSpPr>
        <p:spPr bwMode="auto">
          <a:xfrm>
            <a:off x="2743200" y="1219200"/>
            <a:ext cx="42926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100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F25V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、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470pF60V</a:t>
            </a:r>
            <a:endParaRPr lang="en-US" altLang="zh-CN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08554" name="Text Box 1034"/>
          <p:cNvSpPr txBox="1">
            <a:spLocks noChangeArrowheads="1"/>
          </p:cNvSpPr>
          <p:nvPr/>
        </p:nvSpPr>
        <p:spPr bwMode="auto">
          <a:xfrm>
            <a:off x="468313" y="1219200"/>
            <a:ext cx="30480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电容器标识：</a:t>
            </a:r>
            <a:endParaRPr lang="zh-CN" altLang="en-US" sz="2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08555" name="Text Box 1035"/>
          <p:cNvSpPr txBox="1">
            <a:spLocks noChangeArrowheads="1"/>
          </p:cNvSpPr>
          <p:nvPr/>
        </p:nvSpPr>
        <p:spPr bwMode="auto">
          <a:xfrm>
            <a:off x="457200" y="2057400"/>
            <a:ext cx="51816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电介质在电容器中的作用</a:t>
            </a:r>
            <a:endParaRPr lang="zh-CN" altLang="en-US" sz="2800" b="1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08557" name="AutoShape 1037"/>
          <p:cNvSpPr/>
          <p:nvPr/>
        </p:nvSpPr>
        <p:spPr bwMode="auto">
          <a:xfrm>
            <a:off x="4572000" y="1906588"/>
            <a:ext cx="207963" cy="779462"/>
          </a:xfrm>
          <a:prstGeom prst="leftBrace">
            <a:avLst>
              <a:gd name="adj1" fmla="val 25000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08558" name="Text Box 1038"/>
          <p:cNvSpPr txBox="1">
            <a:spLocks noChangeArrowheads="1"/>
          </p:cNvSpPr>
          <p:nvPr/>
        </p:nvSpPr>
        <p:spPr bwMode="auto">
          <a:xfrm>
            <a:off x="4800600" y="1752600"/>
            <a:ext cx="25241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增大电容</a:t>
            </a:r>
            <a:endParaRPr lang="zh-CN" altLang="en-US" sz="2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08559" name="Text Box 1039"/>
          <p:cNvSpPr txBox="1">
            <a:spLocks noChangeArrowheads="1"/>
          </p:cNvSpPr>
          <p:nvPr/>
        </p:nvSpPr>
        <p:spPr bwMode="auto">
          <a:xfrm>
            <a:off x="4800600" y="2286000"/>
            <a:ext cx="43434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提高电容器的耐压能力</a:t>
            </a:r>
            <a:endParaRPr lang="zh-CN" altLang="en-US" sz="2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08560" name="Text Box 1040"/>
          <p:cNvSpPr txBox="1">
            <a:spLocks noChangeArrowheads="1"/>
          </p:cNvSpPr>
          <p:nvPr/>
        </p:nvSpPr>
        <p:spPr bwMode="auto">
          <a:xfrm>
            <a:off x="158750" y="3706813"/>
            <a:ext cx="627221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如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增大电容</a:t>
            </a:r>
            <a:r>
              <a:rPr lang="zh-CN" altLang="en-US" sz="2800" b="1" dirty="0">
                <a:latin typeface="+mn-lt"/>
              </a:rPr>
              <a:t>，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可将多个电容</a:t>
            </a:r>
            <a:r>
              <a:rPr lang="zh-CN" altLang="en-US" sz="2800" b="1" dirty="0">
                <a:solidFill>
                  <a:srgbClr val="FF3300"/>
                </a:solidFill>
                <a:latin typeface="+mn-lt"/>
              </a:rPr>
              <a:t>并联</a:t>
            </a:r>
            <a:r>
              <a:rPr lang="zh-CN" altLang="en-US" sz="2800" b="1" dirty="0">
                <a:latin typeface="+mn-lt"/>
              </a:rPr>
              <a:t>：</a:t>
            </a:r>
            <a:endParaRPr lang="zh-CN" altLang="en-US" sz="2800" b="1" dirty="0">
              <a:latin typeface="+mn-lt"/>
            </a:endParaRPr>
          </a:p>
        </p:txBody>
      </p:sp>
      <p:grpSp>
        <p:nvGrpSpPr>
          <p:cNvPr id="2" name="Group 1097"/>
          <p:cNvGrpSpPr/>
          <p:nvPr/>
        </p:nvGrpSpPr>
        <p:grpSpPr bwMode="auto">
          <a:xfrm>
            <a:off x="6707188" y="3722688"/>
            <a:ext cx="2209800" cy="1900237"/>
            <a:chOff x="0" y="2688"/>
            <a:chExt cx="1392" cy="1197"/>
          </a:xfrm>
        </p:grpSpPr>
        <p:sp>
          <p:nvSpPr>
            <p:cNvPr id="117794" name="Line 1067"/>
            <p:cNvSpPr>
              <a:spLocks noChangeShapeType="1"/>
            </p:cNvSpPr>
            <p:nvPr/>
          </p:nvSpPr>
          <p:spPr bwMode="auto">
            <a:xfrm>
              <a:off x="720" y="2858"/>
              <a:ext cx="0" cy="171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7795" name="Line 1068"/>
            <p:cNvSpPr>
              <a:spLocks noChangeShapeType="1"/>
            </p:cNvSpPr>
            <p:nvPr/>
          </p:nvSpPr>
          <p:spPr bwMode="auto">
            <a:xfrm>
              <a:off x="816" y="2858"/>
              <a:ext cx="0" cy="171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7796" name="Line 1069"/>
            <p:cNvSpPr>
              <a:spLocks noChangeShapeType="1"/>
            </p:cNvSpPr>
            <p:nvPr/>
          </p:nvSpPr>
          <p:spPr bwMode="auto">
            <a:xfrm>
              <a:off x="720" y="3200"/>
              <a:ext cx="0" cy="171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7797" name="Line 1070"/>
            <p:cNvSpPr>
              <a:spLocks noChangeShapeType="1"/>
            </p:cNvSpPr>
            <p:nvPr/>
          </p:nvSpPr>
          <p:spPr bwMode="auto">
            <a:xfrm>
              <a:off x="816" y="3200"/>
              <a:ext cx="0" cy="171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7798" name="Line 1071"/>
            <p:cNvSpPr>
              <a:spLocks noChangeShapeType="1"/>
            </p:cNvSpPr>
            <p:nvPr/>
          </p:nvSpPr>
          <p:spPr bwMode="auto">
            <a:xfrm>
              <a:off x="720" y="3714"/>
              <a:ext cx="0" cy="171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7799" name="Line 1072"/>
            <p:cNvSpPr>
              <a:spLocks noChangeShapeType="1"/>
            </p:cNvSpPr>
            <p:nvPr/>
          </p:nvSpPr>
          <p:spPr bwMode="auto">
            <a:xfrm>
              <a:off x="816" y="3714"/>
              <a:ext cx="0" cy="171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7800" name="Line 1073"/>
            <p:cNvSpPr>
              <a:spLocks noChangeShapeType="1"/>
            </p:cNvSpPr>
            <p:nvPr/>
          </p:nvSpPr>
          <p:spPr bwMode="auto">
            <a:xfrm>
              <a:off x="816" y="2943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7801" name="Line 1074"/>
            <p:cNvSpPr>
              <a:spLocks noChangeShapeType="1"/>
            </p:cNvSpPr>
            <p:nvPr/>
          </p:nvSpPr>
          <p:spPr bwMode="auto">
            <a:xfrm>
              <a:off x="816" y="326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7802" name="Line 1075"/>
            <p:cNvSpPr>
              <a:spLocks noChangeShapeType="1"/>
            </p:cNvSpPr>
            <p:nvPr/>
          </p:nvSpPr>
          <p:spPr bwMode="auto">
            <a:xfrm>
              <a:off x="816" y="3799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7803" name="Line 1076"/>
            <p:cNvSpPr>
              <a:spLocks noChangeShapeType="1"/>
            </p:cNvSpPr>
            <p:nvPr/>
          </p:nvSpPr>
          <p:spPr bwMode="auto">
            <a:xfrm flipV="1">
              <a:off x="336" y="292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7804" name="Text Box 1079"/>
            <p:cNvSpPr txBox="1">
              <a:spLocks noChangeArrowheads="1"/>
            </p:cNvSpPr>
            <p:nvPr/>
          </p:nvSpPr>
          <p:spPr bwMode="auto">
            <a:xfrm>
              <a:off x="621" y="3371"/>
              <a:ext cx="388" cy="2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eaVert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solidFill>
                    <a:srgbClr val="0000FF"/>
                  </a:solidFill>
                  <a:latin typeface="+mn-lt"/>
                </a:rPr>
                <a:t>…</a:t>
              </a:r>
              <a:endParaRPr lang="en-US" altLang="zh-CN" sz="2800" b="1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17805" name="Line 1080"/>
            <p:cNvSpPr>
              <a:spLocks noChangeShapeType="1"/>
            </p:cNvSpPr>
            <p:nvPr/>
          </p:nvSpPr>
          <p:spPr bwMode="auto">
            <a:xfrm>
              <a:off x="336" y="2928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7806" name="Line 1081"/>
            <p:cNvSpPr>
              <a:spLocks noChangeShapeType="1"/>
            </p:cNvSpPr>
            <p:nvPr/>
          </p:nvSpPr>
          <p:spPr bwMode="auto">
            <a:xfrm>
              <a:off x="1008" y="2943"/>
              <a:ext cx="0" cy="8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72748" name="Object 7"/>
            <p:cNvGraphicFramePr>
              <a:graphicFrameLocks noChangeAspect="1"/>
            </p:cNvGraphicFramePr>
            <p:nvPr/>
          </p:nvGraphicFramePr>
          <p:xfrm>
            <a:off x="480" y="2688"/>
            <a:ext cx="22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59" name="Equation" r:id="rId1" imgW="355600" imgH="419100" progId="Equation.3">
                    <p:embed/>
                  </p:oleObj>
                </mc:Choice>
                <mc:Fallback>
                  <p:oleObj name="Equation" r:id="rId1" imgW="355600" imgH="4191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688"/>
                          <a:ext cx="223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49" name="Object 8"/>
            <p:cNvGraphicFramePr>
              <a:graphicFrameLocks noChangeAspect="1"/>
            </p:cNvGraphicFramePr>
            <p:nvPr/>
          </p:nvGraphicFramePr>
          <p:xfrm>
            <a:off x="456" y="3024"/>
            <a:ext cx="232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60" name="公式" r:id="rId3" imgW="368300" imgH="419100" progId="Equation.3">
                    <p:embed/>
                  </p:oleObj>
                </mc:Choice>
                <mc:Fallback>
                  <p:oleObj name="公式" r:id="rId3" imgW="368300" imgH="4191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" y="3024"/>
                          <a:ext cx="232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50" name="Object 9"/>
            <p:cNvGraphicFramePr>
              <a:graphicFrameLocks noChangeAspect="1"/>
            </p:cNvGraphicFramePr>
            <p:nvPr/>
          </p:nvGraphicFramePr>
          <p:xfrm>
            <a:off x="432" y="3552"/>
            <a:ext cx="24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61" name="公式" r:id="rId5" imgW="381000" imgH="419100" progId="Equation.3">
                    <p:embed/>
                  </p:oleObj>
                </mc:Choice>
                <mc:Fallback>
                  <p:oleObj name="公式" r:id="rId5" imgW="381000" imgH="4191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552"/>
                          <a:ext cx="240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807" name="Line 1085"/>
            <p:cNvSpPr>
              <a:spLocks noChangeShapeType="1"/>
            </p:cNvSpPr>
            <p:nvPr/>
          </p:nvSpPr>
          <p:spPr bwMode="auto">
            <a:xfrm>
              <a:off x="0" y="34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7808" name="Line 1086"/>
            <p:cNvSpPr>
              <a:spLocks noChangeShapeType="1"/>
            </p:cNvSpPr>
            <p:nvPr/>
          </p:nvSpPr>
          <p:spPr bwMode="auto">
            <a:xfrm flipV="1">
              <a:off x="1008" y="3456"/>
              <a:ext cx="38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7809" name="Line 1092"/>
            <p:cNvSpPr>
              <a:spLocks noChangeShapeType="1"/>
            </p:cNvSpPr>
            <p:nvPr/>
          </p:nvSpPr>
          <p:spPr bwMode="auto">
            <a:xfrm flipV="1">
              <a:off x="336" y="326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7810" name="Line 1093"/>
            <p:cNvSpPr>
              <a:spLocks noChangeShapeType="1"/>
            </p:cNvSpPr>
            <p:nvPr/>
          </p:nvSpPr>
          <p:spPr bwMode="auto">
            <a:xfrm flipV="1">
              <a:off x="336" y="379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grpSp>
        <p:nvGrpSpPr>
          <p:cNvPr id="3" name="Group 1098"/>
          <p:cNvGrpSpPr/>
          <p:nvPr/>
        </p:nvGrpSpPr>
        <p:grpSpPr bwMode="auto">
          <a:xfrm>
            <a:off x="6859588" y="5856288"/>
            <a:ext cx="2019300" cy="400050"/>
            <a:chOff x="180" y="3960"/>
            <a:chExt cx="1272" cy="252"/>
          </a:xfrm>
        </p:grpSpPr>
        <p:sp>
          <p:nvSpPr>
            <p:cNvPr id="117790" name="Line 1087"/>
            <p:cNvSpPr>
              <a:spLocks noChangeShapeType="1"/>
            </p:cNvSpPr>
            <p:nvPr/>
          </p:nvSpPr>
          <p:spPr bwMode="auto">
            <a:xfrm flipH="1">
              <a:off x="180" y="4128"/>
              <a:ext cx="624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7791" name="Line 1088"/>
            <p:cNvSpPr>
              <a:spLocks noChangeShapeType="1"/>
            </p:cNvSpPr>
            <p:nvPr/>
          </p:nvSpPr>
          <p:spPr bwMode="auto">
            <a:xfrm>
              <a:off x="924" y="412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72732" name="Object 6"/>
            <p:cNvGraphicFramePr>
              <a:graphicFrameLocks noChangeAspect="1"/>
            </p:cNvGraphicFramePr>
            <p:nvPr/>
          </p:nvGraphicFramePr>
          <p:xfrm>
            <a:off x="600" y="3960"/>
            <a:ext cx="183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62" name="公式" r:id="rId7" imgW="292100" imgH="304800" progId="Equation.3">
                    <p:embed/>
                  </p:oleObj>
                </mc:Choice>
                <mc:Fallback>
                  <p:oleObj name="公式" r:id="rId7" imgW="292100" imgH="304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3960"/>
                          <a:ext cx="183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92" name="Line 1094"/>
            <p:cNvSpPr>
              <a:spLocks noChangeShapeType="1"/>
            </p:cNvSpPr>
            <p:nvPr/>
          </p:nvSpPr>
          <p:spPr bwMode="auto">
            <a:xfrm>
              <a:off x="816" y="4041"/>
              <a:ext cx="0" cy="171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7793" name="Line 1095"/>
            <p:cNvSpPr>
              <a:spLocks noChangeShapeType="1"/>
            </p:cNvSpPr>
            <p:nvPr/>
          </p:nvSpPr>
          <p:spPr bwMode="auto">
            <a:xfrm>
              <a:off x="912" y="4041"/>
              <a:ext cx="0" cy="171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graphicFrame>
        <p:nvGraphicFramePr>
          <p:cNvPr id="108632" name="Object 2"/>
          <p:cNvGraphicFramePr>
            <a:graphicFrameLocks noChangeAspect="1"/>
          </p:cNvGraphicFramePr>
          <p:nvPr/>
        </p:nvGraphicFramePr>
        <p:xfrm>
          <a:off x="568325" y="4203700"/>
          <a:ext cx="12192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3" name="Equation" r:id="rId9" imgW="558800" imgH="406400" progId="Equation.3">
                  <p:embed/>
                </p:oleObj>
              </mc:Choice>
              <mc:Fallback>
                <p:oleObj name="Equation" r:id="rId9" imgW="558800" imgH="40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4203700"/>
                        <a:ext cx="12192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33" name="Object 3"/>
          <p:cNvGraphicFramePr>
            <a:graphicFrameLocks noChangeAspect="1"/>
          </p:cNvGraphicFramePr>
          <p:nvPr/>
        </p:nvGraphicFramePr>
        <p:xfrm>
          <a:off x="1787525" y="4164013"/>
          <a:ext cx="19812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4" name="Equation" r:id="rId11" imgW="862965" imgH="406400" progId="Equation.3">
                  <p:embed/>
                </p:oleObj>
              </mc:Choice>
              <mc:Fallback>
                <p:oleObj name="Equation" r:id="rId11" imgW="862965" imgH="40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4164013"/>
                        <a:ext cx="198120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34" name="Object 4"/>
          <p:cNvGraphicFramePr>
            <a:graphicFrameLocks noChangeAspect="1"/>
          </p:cNvGraphicFramePr>
          <p:nvPr/>
        </p:nvGraphicFramePr>
        <p:xfrm>
          <a:off x="3692525" y="4356100"/>
          <a:ext cx="19145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5" name="Equation" r:id="rId13" imgW="901065" imgH="215900" progId="Equation.3">
                  <p:embed/>
                </p:oleObj>
              </mc:Choice>
              <mc:Fallback>
                <p:oleObj name="Equation" r:id="rId13" imgW="901065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525" y="4356100"/>
                        <a:ext cx="19145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35" name="Object 5"/>
          <p:cNvGraphicFramePr>
            <a:graphicFrameLocks noChangeAspect="1"/>
          </p:cNvGraphicFramePr>
          <p:nvPr/>
        </p:nvGraphicFramePr>
        <p:xfrm>
          <a:off x="5597525" y="4279900"/>
          <a:ext cx="1168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6" name="Equation" r:id="rId15" imgW="508000" imgH="342900" progId="Equation.3">
                  <p:embed/>
                </p:oleObj>
              </mc:Choice>
              <mc:Fallback>
                <p:oleObj name="Equation" r:id="rId15" imgW="508000" imgH="342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525" y="4279900"/>
                        <a:ext cx="1168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636" name="Text Box 1116"/>
          <p:cNvSpPr txBox="1">
            <a:spLocks noChangeArrowheads="1"/>
          </p:cNvSpPr>
          <p:nvPr/>
        </p:nvSpPr>
        <p:spPr bwMode="auto">
          <a:xfrm>
            <a:off x="585788" y="5106988"/>
            <a:ext cx="4495800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lt"/>
              </a:rPr>
              <a:t>电容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增大；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08637" name="Text Box 1117"/>
          <p:cNvSpPr txBox="1">
            <a:spLocks noChangeArrowheads="1"/>
          </p:cNvSpPr>
          <p:nvPr/>
        </p:nvSpPr>
        <p:spPr bwMode="auto">
          <a:xfrm>
            <a:off x="585788" y="5640388"/>
            <a:ext cx="6248400" cy="996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电容器组的</a:t>
            </a:r>
            <a:r>
              <a:rPr lang="zh-CN" altLang="en-US" sz="2800" b="1" dirty="0">
                <a:solidFill>
                  <a:srgbClr val="FF3300"/>
                </a:solidFill>
                <a:latin typeface="+mn-lt"/>
              </a:rPr>
              <a:t>耐压能力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受到耐压最低的电容的限制。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08638" name="AutoShape 1118"/>
          <p:cNvSpPr/>
          <p:nvPr/>
        </p:nvSpPr>
        <p:spPr bwMode="auto">
          <a:xfrm>
            <a:off x="349250" y="5299075"/>
            <a:ext cx="271463" cy="1222375"/>
          </a:xfrm>
          <a:prstGeom prst="leftBrace">
            <a:avLst>
              <a:gd name="adj1" fmla="val 25000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75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75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" fill="hold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fill="hold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" fill="hold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75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75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75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25"/>
                            </p:stCondLst>
                            <p:childTnLst>
                              <p:par>
                                <p:cTn id="7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75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0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0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0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8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8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8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8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08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08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0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0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bldLvl="0" animBg="1" autoUpdateAnimBg="0"/>
      <p:bldP spid="108547" grpId="0" autoUpdateAnimBg="0"/>
      <p:bldP spid="108548" grpId="0" autoUpdateAnimBg="0"/>
      <p:bldP spid="108549" grpId="0" autoUpdateAnimBg="0"/>
      <p:bldP spid="108550" grpId="0" bldLvl="0" animBg="1"/>
      <p:bldP spid="108551" grpId="0" autoUpdateAnimBg="0"/>
      <p:bldP spid="108552" grpId="0" autoUpdateAnimBg="0"/>
      <p:bldP spid="108553" grpId="0" autoUpdateAnimBg="0"/>
      <p:bldP spid="108554" grpId="0" autoUpdateAnimBg="0"/>
      <p:bldP spid="108555" grpId="0" autoUpdateAnimBg="0"/>
      <p:bldP spid="108557" grpId="0" bldLvl="0" animBg="1"/>
      <p:bldP spid="108558" grpId="0" autoUpdateAnimBg="0"/>
      <p:bldP spid="108559" grpId="0" autoUpdateAnimBg="0"/>
      <p:bldP spid="108560" grpId="0" autoUpdateAnimBg="0"/>
      <p:bldP spid="108636" grpId="0" autoUpdateAnimBg="0"/>
      <p:bldP spid="108637" grpId="0" autoUpdateAnimBg="0"/>
      <p:bldP spid="10863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12CA2C2B-551F-498E-8507-362C9E626535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7552" name="Text Box 1056"/>
          <p:cNvSpPr txBox="1">
            <a:spLocks noChangeArrowheads="1"/>
          </p:cNvSpPr>
          <p:nvPr/>
        </p:nvSpPr>
        <p:spPr bwMode="auto">
          <a:xfrm>
            <a:off x="304800" y="228600"/>
            <a:ext cx="75755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若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增强耐压</a:t>
            </a:r>
            <a:r>
              <a:rPr lang="zh-CN" altLang="en-US" sz="2800" b="1" dirty="0">
                <a:latin typeface="+mn-lt"/>
              </a:rPr>
              <a:t>，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可将多个电容</a:t>
            </a:r>
            <a:r>
              <a:rPr lang="zh-CN" altLang="en-US" sz="2800" b="1" dirty="0">
                <a:solidFill>
                  <a:srgbClr val="FF3300"/>
                </a:solidFill>
                <a:latin typeface="+mn-lt"/>
              </a:rPr>
              <a:t>串联</a:t>
            </a:r>
            <a:r>
              <a:rPr lang="zh-CN" altLang="en-US" sz="2800" b="1" dirty="0">
                <a:latin typeface="+mn-lt"/>
              </a:rPr>
              <a:t>：</a:t>
            </a:r>
            <a:endParaRPr lang="zh-CN" altLang="en-US" sz="2800" b="1" dirty="0">
              <a:latin typeface="+mn-lt"/>
            </a:endParaRPr>
          </a:p>
        </p:txBody>
      </p:sp>
      <p:grpSp>
        <p:nvGrpSpPr>
          <p:cNvPr id="2" name="Group 1095"/>
          <p:cNvGrpSpPr/>
          <p:nvPr/>
        </p:nvGrpSpPr>
        <p:grpSpPr bwMode="auto">
          <a:xfrm>
            <a:off x="381000" y="990600"/>
            <a:ext cx="2819400" cy="715963"/>
            <a:chOff x="240" y="624"/>
            <a:chExt cx="1776" cy="451"/>
          </a:xfrm>
        </p:grpSpPr>
        <p:graphicFrame>
          <p:nvGraphicFramePr>
            <p:cNvPr id="73750" name="Object 7"/>
            <p:cNvGraphicFramePr>
              <a:graphicFrameLocks noChangeAspect="1"/>
            </p:cNvGraphicFramePr>
            <p:nvPr/>
          </p:nvGraphicFramePr>
          <p:xfrm>
            <a:off x="480" y="624"/>
            <a:ext cx="22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73" name="公式" r:id="rId1" imgW="355600" imgH="419100" progId="Equation.3">
                    <p:embed/>
                  </p:oleObj>
                </mc:Choice>
                <mc:Fallback>
                  <p:oleObj name="公式" r:id="rId1" imgW="355600" imgH="4191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624"/>
                          <a:ext cx="223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1" name="Object 8"/>
            <p:cNvGraphicFramePr>
              <a:graphicFrameLocks noChangeAspect="1"/>
            </p:cNvGraphicFramePr>
            <p:nvPr/>
          </p:nvGraphicFramePr>
          <p:xfrm>
            <a:off x="816" y="624"/>
            <a:ext cx="232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74" name="公式" r:id="rId3" imgW="368300" imgH="419100" progId="Equation.3">
                    <p:embed/>
                  </p:oleObj>
                </mc:Choice>
                <mc:Fallback>
                  <p:oleObj name="公式" r:id="rId3" imgW="368300" imgH="4191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624"/>
                          <a:ext cx="232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2" name="Object 9"/>
            <p:cNvGraphicFramePr>
              <a:graphicFrameLocks noChangeAspect="1"/>
            </p:cNvGraphicFramePr>
            <p:nvPr/>
          </p:nvGraphicFramePr>
          <p:xfrm>
            <a:off x="1632" y="624"/>
            <a:ext cx="24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75" name="公式" r:id="rId5" imgW="381000" imgH="419100" progId="Equation.3">
                    <p:embed/>
                  </p:oleObj>
                </mc:Choice>
                <mc:Fallback>
                  <p:oleObj name="公式" r:id="rId5" imgW="381000" imgH="4191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624"/>
                          <a:ext cx="240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3753" name="Group 1058"/>
            <p:cNvGrpSpPr/>
            <p:nvPr/>
          </p:nvGrpSpPr>
          <p:grpSpPr bwMode="auto">
            <a:xfrm>
              <a:off x="528" y="883"/>
              <a:ext cx="96" cy="192"/>
              <a:chOff x="4752" y="3312"/>
              <a:chExt cx="96" cy="192"/>
            </a:xfrm>
          </p:grpSpPr>
          <p:sp>
            <p:nvSpPr>
              <p:cNvPr id="118823" name="Line 1059"/>
              <p:cNvSpPr>
                <a:spLocks noChangeShapeType="1"/>
              </p:cNvSpPr>
              <p:nvPr/>
            </p:nvSpPr>
            <p:spPr bwMode="auto">
              <a:xfrm>
                <a:off x="4752" y="3312"/>
                <a:ext cx="0" cy="192"/>
              </a:xfrm>
              <a:prstGeom prst="line">
                <a:avLst/>
              </a:prstGeom>
              <a:noFill/>
              <a:ln w="5080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118824" name="Line 1060"/>
              <p:cNvSpPr>
                <a:spLocks noChangeShapeType="1"/>
              </p:cNvSpPr>
              <p:nvPr/>
            </p:nvSpPr>
            <p:spPr bwMode="auto">
              <a:xfrm>
                <a:off x="4848" y="3312"/>
                <a:ext cx="0" cy="192"/>
              </a:xfrm>
              <a:prstGeom prst="line">
                <a:avLst/>
              </a:prstGeom>
              <a:noFill/>
              <a:ln w="5080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</p:grpSp>
        <p:grpSp>
          <p:nvGrpSpPr>
            <p:cNvPr id="73754" name="Group 1061"/>
            <p:cNvGrpSpPr/>
            <p:nvPr/>
          </p:nvGrpSpPr>
          <p:grpSpPr bwMode="auto">
            <a:xfrm>
              <a:off x="864" y="883"/>
              <a:ext cx="96" cy="192"/>
              <a:chOff x="4752" y="3312"/>
              <a:chExt cx="96" cy="192"/>
            </a:xfrm>
          </p:grpSpPr>
          <p:sp>
            <p:nvSpPr>
              <p:cNvPr id="118821" name="Line 1062"/>
              <p:cNvSpPr>
                <a:spLocks noChangeShapeType="1"/>
              </p:cNvSpPr>
              <p:nvPr/>
            </p:nvSpPr>
            <p:spPr bwMode="auto">
              <a:xfrm>
                <a:off x="4752" y="3312"/>
                <a:ext cx="0" cy="192"/>
              </a:xfrm>
              <a:prstGeom prst="line">
                <a:avLst/>
              </a:prstGeom>
              <a:noFill/>
              <a:ln w="5080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118822" name="Line 1063"/>
              <p:cNvSpPr>
                <a:spLocks noChangeShapeType="1"/>
              </p:cNvSpPr>
              <p:nvPr/>
            </p:nvSpPr>
            <p:spPr bwMode="auto">
              <a:xfrm>
                <a:off x="4848" y="3312"/>
                <a:ext cx="0" cy="192"/>
              </a:xfrm>
              <a:prstGeom prst="line">
                <a:avLst/>
              </a:prstGeom>
              <a:noFill/>
              <a:ln w="5080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</p:grpSp>
        <p:grpSp>
          <p:nvGrpSpPr>
            <p:cNvPr id="73755" name="Group 1064"/>
            <p:cNvGrpSpPr/>
            <p:nvPr/>
          </p:nvGrpSpPr>
          <p:grpSpPr bwMode="auto">
            <a:xfrm>
              <a:off x="1680" y="883"/>
              <a:ext cx="96" cy="192"/>
              <a:chOff x="4752" y="3312"/>
              <a:chExt cx="96" cy="192"/>
            </a:xfrm>
          </p:grpSpPr>
          <p:sp>
            <p:nvSpPr>
              <p:cNvPr id="118819" name="Line 1065"/>
              <p:cNvSpPr>
                <a:spLocks noChangeShapeType="1"/>
              </p:cNvSpPr>
              <p:nvPr/>
            </p:nvSpPr>
            <p:spPr bwMode="auto">
              <a:xfrm>
                <a:off x="4752" y="3312"/>
                <a:ext cx="0" cy="192"/>
              </a:xfrm>
              <a:prstGeom prst="line">
                <a:avLst/>
              </a:prstGeom>
              <a:noFill/>
              <a:ln w="5080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118820" name="Line 1066"/>
              <p:cNvSpPr>
                <a:spLocks noChangeShapeType="1"/>
              </p:cNvSpPr>
              <p:nvPr/>
            </p:nvSpPr>
            <p:spPr bwMode="auto">
              <a:xfrm>
                <a:off x="4848" y="3312"/>
                <a:ext cx="0" cy="192"/>
              </a:xfrm>
              <a:prstGeom prst="line">
                <a:avLst/>
              </a:prstGeom>
              <a:noFill/>
              <a:ln w="5080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</p:grpSp>
        <p:sp>
          <p:nvSpPr>
            <p:cNvPr id="118812" name="Line 1067"/>
            <p:cNvSpPr>
              <a:spLocks noChangeShapeType="1"/>
            </p:cNvSpPr>
            <p:nvPr/>
          </p:nvSpPr>
          <p:spPr bwMode="auto">
            <a:xfrm>
              <a:off x="288" y="97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8813" name="Line 1068"/>
            <p:cNvSpPr>
              <a:spLocks noChangeShapeType="1"/>
            </p:cNvSpPr>
            <p:nvPr/>
          </p:nvSpPr>
          <p:spPr bwMode="auto">
            <a:xfrm>
              <a:off x="624" y="97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8814" name="Line 1069"/>
            <p:cNvSpPr>
              <a:spLocks noChangeShapeType="1"/>
            </p:cNvSpPr>
            <p:nvPr/>
          </p:nvSpPr>
          <p:spPr bwMode="auto">
            <a:xfrm>
              <a:off x="240" y="97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8815" name="Line 1070"/>
            <p:cNvSpPr>
              <a:spLocks noChangeShapeType="1"/>
            </p:cNvSpPr>
            <p:nvPr/>
          </p:nvSpPr>
          <p:spPr bwMode="auto">
            <a:xfrm>
              <a:off x="960" y="97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8816" name="Text Box 1071"/>
            <p:cNvSpPr txBox="1">
              <a:spLocks noChangeArrowheads="1"/>
            </p:cNvSpPr>
            <p:nvPr/>
          </p:nvSpPr>
          <p:spPr bwMode="auto">
            <a:xfrm>
              <a:off x="1164" y="748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solidFill>
                    <a:srgbClr val="0000FF"/>
                  </a:solidFill>
                  <a:latin typeface="+mn-lt"/>
                </a:rPr>
                <a:t>…</a:t>
              </a:r>
              <a:endParaRPr lang="en-US" altLang="zh-CN" sz="2800" b="1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18817" name="Line 1072"/>
            <p:cNvSpPr>
              <a:spLocks noChangeShapeType="1"/>
            </p:cNvSpPr>
            <p:nvPr/>
          </p:nvSpPr>
          <p:spPr bwMode="auto">
            <a:xfrm>
              <a:off x="1440" y="97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8818" name="Line 1074"/>
            <p:cNvSpPr>
              <a:spLocks noChangeShapeType="1"/>
            </p:cNvSpPr>
            <p:nvPr/>
          </p:nvSpPr>
          <p:spPr bwMode="auto">
            <a:xfrm>
              <a:off x="1776" y="97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sp>
        <p:nvSpPr>
          <p:cNvPr id="107578" name="Text Box 1082"/>
          <p:cNvSpPr txBox="1">
            <a:spLocks noChangeArrowheads="1"/>
          </p:cNvSpPr>
          <p:nvPr/>
        </p:nvSpPr>
        <p:spPr bwMode="auto">
          <a:xfrm>
            <a:off x="838200" y="3048000"/>
            <a:ext cx="258603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耐压强度：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107579" name="Object 2"/>
          <p:cNvGraphicFramePr>
            <a:graphicFrameLocks noChangeAspect="1"/>
          </p:cNvGraphicFramePr>
          <p:nvPr/>
        </p:nvGraphicFramePr>
        <p:xfrm>
          <a:off x="2667000" y="3048000"/>
          <a:ext cx="37338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6" name="Equation" r:id="rId7" imgW="1282700" imgH="228600" progId="Equation.3">
                  <p:embed/>
                </p:oleObj>
              </mc:Choice>
              <mc:Fallback>
                <p:oleObj name="Equation" r:id="rId7" imgW="12827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48000"/>
                        <a:ext cx="37338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80" name="Text Box 1084"/>
          <p:cNvSpPr txBox="1">
            <a:spLocks noChangeArrowheads="1"/>
          </p:cNvSpPr>
          <p:nvPr/>
        </p:nvSpPr>
        <p:spPr bwMode="auto">
          <a:xfrm>
            <a:off x="836613" y="3581400"/>
            <a:ext cx="4495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lt"/>
              </a:rPr>
              <a:t>电容减小</a:t>
            </a:r>
            <a:r>
              <a:rPr lang="zh-CN" altLang="en-US" sz="2800" b="1" dirty="0">
                <a:latin typeface="+mn-lt"/>
              </a:rPr>
              <a:t>。</a:t>
            </a:r>
            <a:endParaRPr lang="zh-CN" altLang="en-US" sz="2800" b="1" dirty="0">
              <a:latin typeface="+mn-lt"/>
            </a:endParaRPr>
          </a:p>
        </p:txBody>
      </p:sp>
      <p:graphicFrame>
        <p:nvGraphicFramePr>
          <p:cNvPr id="107581" name="Object 3"/>
          <p:cNvGraphicFramePr>
            <a:graphicFrameLocks noChangeAspect="1"/>
          </p:cNvGraphicFramePr>
          <p:nvPr/>
        </p:nvGraphicFramePr>
        <p:xfrm>
          <a:off x="3886200" y="1905000"/>
          <a:ext cx="3073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7" name="公式" r:id="rId9" imgW="5905500" imgH="1562100" progId="Equation.3">
                  <p:embed/>
                </p:oleObj>
              </mc:Choice>
              <mc:Fallback>
                <p:oleObj name="公式" r:id="rId9" imgW="5905500" imgH="1562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905000"/>
                        <a:ext cx="3073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096"/>
          <p:cNvGrpSpPr/>
          <p:nvPr/>
        </p:nvGrpSpPr>
        <p:grpSpPr bwMode="auto">
          <a:xfrm>
            <a:off x="381000" y="2209800"/>
            <a:ext cx="2514600" cy="650875"/>
            <a:chOff x="240" y="1392"/>
            <a:chExt cx="1584" cy="410"/>
          </a:xfrm>
        </p:grpSpPr>
        <p:graphicFrame>
          <p:nvGraphicFramePr>
            <p:cNvPr id="73745" name="Object 6"/>
            <p:cNvGraphicFramePr>
              <a:graphicFrameLocks noChangeAspect="1"/>
            </p:cNvGraphicFramePr>
            <p:nvPr/>
          </p:nvGraphicFramePr>
          <p:xfrm>
            <a:off x="960" y="1632"/>
            <a:ext cx="183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78" name="公式" r:id="rId11" imgW="292100" imgH="304800" progId="Equation.3">
                    <p:embed/>
                  </p:oleObj>
                </mc:Choice>
                <mc:Fallback>
                  <p:oleObj name="公式" r:id="rId11" imgW="292100" imgH="304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632"/>
                          <a:ext cx="183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05" name="Line 1077"/>
            <p:cNvSpPr>
              <a:spLocks noChangeShapeType="1"/>
            </p:cNvSpPr>
            <p:nvPr/>
          </p:nvSpPr>
          <p:spPr bwMode="auto">
            <a:xfrm flipH="1">
              <a:off x="240" y="148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8806" name="Line 1078"/>
            <p:cNvSpPr>
              <a:spLocks noChangeShapeType="1"/>
            </p:cNvSpPr>
            <p:nvPr/>
          </p:nvSpPr>
          <p:spPr bwMode="auto">
            <a:xfrm>
              <a:off x="1056" y="1488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8807" name="Line 1093"/>
            <p:cNvSpPr>
              <a:spLocks noChangeShapeType="1"/>
            </p:cNvSpPr>
            <p:nvPr/>
          </p:nvSpPr>
          <p:spPr bwMode="auto">
            <a:xfrm>
              <a:off x="1056" y="1392"/>
              <a:ext cx="0" cy="193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8808" name="Line 1094"/>
            <p:cNvSpPr>
              <a:spLocks noChangeShapeType="1"/>
            </p:cNvSpPr>
            <p:nvPr/>
          </p:nvSpPr>
          <p:spPr bwMode="auto">
            <a:xfrm>
              <a:off x="960" y="1392"/>
              <a:ext cx="0" cy="193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graphicFrame>
        <p:nvGraphicFramePr>
          <p:cNvPr id="107593" name="Object 4"/>
          <p:cNvGraphicFramePr>
            <a:graphicFrameLocks noChangeAspect="1"/>
          </p:cNvGraphicFramePr>
          <p:nvPr/>
        </p:nvGraphicFramePr>
        <p:xfrm>
          <a:off x="3733800" y="838200"/>
          <a:ext cx="12192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9" name="Equation" r:id="rId13" imgW="558800" imgH="406400" progId="Equation.3">
                  <p:embed/>
                </p:oleObj>
              </mc:Choice>
              <mc:Fallback>
                <p:oleObj name="Equation" r:id="rId13" imgW="5588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838200"/>
                        <a:ext cx="12192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94" name="Object 5"/>
          <p:cNvGraphicFramePr>
            <a:graphicFrameLocks noChangeAspect="1"/>
          </p:cNvGraphicFramePr>
          <p:nvPr/>
        </p:nvGraphicFramePr>
        <p:xfrm>
          <a:off x="5014913" y="795338"/>
          <a:ext cx="20097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0" name="Equation" r:id="rId15" imgW="875665" imgH="444500" progId="Equation.3">
                  <p:embed/>
                </p:oleObj>
              </mc:Choice>
              <mc:Fallback>
                <p:oleObj name="Equation" r:id="rId15" imgW="875665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795338"/>
                        <a:ext cx="200977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95" name="Text Box 1099"/>
          <p:cNvSpPr txBox="1">
            <a:spLocks noChangeArrowheads="1"/>
          </p:cNvSpPr>
          <p:nvPr/>
        </p:nvSpPr>
        <p:spPr bwMode="auto">
          <a:xfrm>
            <a:off x="6477000" y="3048000"/>
            <a:ext cx="1447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+mn-lt"/>
              </a:rPr>
              <a:t>增强</a:t>
            </a:r>
            <a:r>
              <a:rPr lang="zh-CN" altLang="en-US" sz="2800" b="1">
                <a:latin typeface="+mn-lt"/>
              </a:rPr>
              <a:t>；</a:t>
            </a:r>
            <a:endParaRPr lang="zh-CN" altLang="en-US" sz="2800" b="1">
              <a:latin typeface="+mn-lt"/>
            </a:endParaRPr>
          </a:p>
        </p:txBody>
      </p:sp>
      <p:sp>
        <p:nvSpPr>
          <p:cNvPr id="107596" name="Rectangle 1100"/>
          <p:cNvSpPr>
            <a:spLocks noChangeArrowheads="1"/>
          </p:cNvSpPr>
          <p:nvPr/>
        </p:nvSpPr>
        <p:spPr bwMode="auto">
          <a:xfrm>
            <a:off x="314325" y="4229100"/>
            <a:ext cx="7083425" cy="954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串联使用可以提高耐压能力。</a:t>
            </a:r>
            <a:endParaRPr lang="en-US" altLang="zh-CN" sz="2800" b="1" dirty="0">
              <a:solidFill>
                <a:srgbClr val="080808"/>
              </a:solidFill>
              <a:latin typeface="+mn-lt"/>
            </a:endParaRPr>
          </a:p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并联使用可以提高容量。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07597" name="Text Box 1101"/>
          <p:cNvSpPr txBox="1">
            <a:spLocks noChangeArrowheads="1"/>
          </p:cNvSpPr>
          <p:nvPr/>
        </p:nvSpPr>
        <p:spPr bwMode="auto">
          <a:xfrm>
            <a:off x="977900" y="5227638"/>
            <a:ext cx="79248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利用串、并联等效电容公式可计算复杂电容器的电容。</a:t>
            </a:r>
            <a:endParaRPr lang="zh-CN" altLang="en-US" sz="2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07598" name="Rectangle 1102"/>
          <p:cNvSpPr>
            <a:spLocks noChangeArrowheads="1"/>
          </p:cNvSpPr>
          <p:nvPr/>
        </p:nvSpPr>
        <p:spPr bwMode="auto">
          <a:xfrm>
            <a:off x="314325" y="5227638"/>
            <a:ext cx="183673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注：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07599" name="AutoShape 1103"/>
          <p:cNvSpPr/>
          <p:nvPr/>
        </p:nvSpPr>
        <p:spPr bwMode="auto">
          <a:xfrm>
            <a:off x="571500" y="3097213"/>
            <a:ext cx="228600" cy="979487"/>
          </a:xfrm>
          <a:prstGeom prst="leftBrace">
            <a:avLst>
              <a:gd name="adj1" fmla="val 25000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0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7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7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7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7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7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7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75"/>
                                        <p:tgtEl>
                                          <p:spTgt spid="10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75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0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75"/>
                            </p:stCondLst>
                            <p:childTnLst>
                              <p:par>
                                <p:cTn id="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0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75"/>
                                        <p:tgtEl>
                                          <p:spTgt spid="10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500"/>
                                        <p:tgtEl>
                                          <p:spTgt spid="10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7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7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" fill="hold"/>
                                        <p:tgtEl>
                                          <p:spTgt spid="107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" fill="hold"/>
                                        <p:tgtEl>
                                          <p:spTgt spid="107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" fill="hold"/>
                                        <p:tgtEl>
                                          <p:spTgt spid="107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" fill="hold"/>
                                        <p:tgtEl>
                                          <p:spTgt spid="107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52" grpId="0" autoUpdateAnimBg="0"/>
      <p:bldP spid="107578" grpId="0" autoUpdateAnimBg="0"/>
      <p:bldP spid="107580" grpId="0" autoUpdateAnimBg="0"/>
      <p:bldP spid="107595" grpId="0" autoUpdateAnimBg="0"/>
      <p:bldP spid="107596" grpId="0" autoUpdateAnimBg="0"/>
      <p:bldP spid="107597" grpId="0" autoUpdateAnimBg="0"/>
      <p:bldP spid="107598" grpId="0" bldLvl="0" animBg="1" autoUpdateAnimBg="0"/>
      <p:bldP spid="10759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943100" y="522288"/>
            <a:ext cx="6953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Arial" panose="020B0604020202020204" pitchFamily="34" charset="0"/>
              </a:rPr>
              <a:t>下面图形是什么连接？如何求总电容？</a:t>
            </a:r>
            <a:endParaRPr kumimoji="0" lang="zh-CN" altLang="en-US" sz="2800">
              <a:latin typeface="Arial" panose="020B0604020202020204" pitchFamily="34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147763" y="1562100"/>
            <a:ext cx="1752600" cy="1143000"/>
            <a:chOff x="816" y="672"/>
            <a:chExt cx="1056" cy="720"/>
          </a:xfrm>
        </p:grpSpPr>
        <p:sp>
          <p:nvSpPr>
            <p:cNvPr id="34865" name="Rectangle 4" descr="蓝色面巾纸"/>
            <p:cNvSpPr>
              <a:spLocks noChangeArrowheads="1"/>
            </p:cNvSpPr>
            <p:nvPr/>
          </p:nvSpPr>
          <p:spPr bwMode="auto">
            <a:xfrm>
              <a:off x="816" y="929"/>
              <a:ext cx="352" cy="20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2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66" name="Rectangle 5" descr="画布"/>
            <p:cNvSpPr>
              <a:spLocks noChangeArrowheads="1"/>
            </p:cNvSpPr>
            <p:nvPr/>
          </p:nvSpPr>
          <p:spPr bwMode="auto">
            <a:xfrm>
              <a:off x="1168" y="929"/>
              <a:ext cx="704" cy="20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2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67" name="Line 6"/>
            <p:cNvSpPr>
              <a:spLocks noChangeShapeType="1"/>
            </p:cNvSpPr>
            <p:nvPr/>
          </p:nvSpPr>
          <p:spPr bwMode="auto">
            <a:xfrm>
              <a:off x="816" y="929"/>
              <a:ext cx="105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8" name="Line 7"/>
            <p:cNvSpPr>
              <a:spLocks noChangeShapeType="1"/>
            </p:cNvSpPr>
            <p:nvPr/>
          </p:nvSpPr>
          <p:spPr bwMode="auto">
            <a:xfrm>
              <a:off x="816" y="1135"/>
              <a:ext cx="105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9" name="Line 8"/>
            <p:cNvSpPr>
              <a:spLocks noChangeShapeType="1"/>
            </p:cNvSpPr>
            <p:nvPr/>
          </p:nvSpPr>
          <p:spPr bwMode="auto">
            <a:xfrm flipV="1">
              <a:off x="1309" y="672"/>
              <a:ext cx="0" cy="2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0" name="Line 9"/>
            <p:cNvSpPr>
              <a:spLocks noChangeShapeType="1"/>
            </p:cNvSpPr>
            <p:nvPr/>
          </p:nvSpPr>
          <p:spPr bwMode="auto">
            <a:xfrm flipV="1">
              <a:off x="1309" y="1135"/>
              <a:ext cx="0" cy="2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3511550" y="1343025"/>
            <a:ext cx="1828800" cy="1600200"/>
            <a:chOff x="768" y="1776"/>
            <a:chExt cx="1152" cy="1008"/>
          </a:xfrm>
        </p:grpSpPr>
        <p:sp>
          <p:nvSpPr>
            <p:cNvPr id="34859" name="Rectangle 11" descr="软木塞"/>
            <p:cNvSpPr>
              <a:spLocks noChangeArrowheads="1"/>
            </p:cNvSpPr>
            <p:nvPr/>
          </p:nvSpPr>
          <p:spPr bwMode="auto">
            <a:xfrm>
              <a:off x="768" y="2064"/>
              <a:ext cx="1152" cy="24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2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60" name="Rectangle 12" descr="花岗岩"/>
            <p:cNvSpPr>
              <a:spLocks noChangeArrowheads="1"/>
            </p:cNvSpPr>
            <p:nvPr/>
          </p:nvSpPr>
          <p:spPr bwMode="auto">
            <a:xfrm>
              <a:off x="768" y="2304"/>
              <a:ext cx="1152" cy="19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chemeClr val="tx2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61" name="Line 13"/>
            <p:cNvSpPr>
              <a:spLocks noChangeShapeType="1"/>
            </p:cNvSpPr>
            <p:nvPr/>
          </p:nvSpPr>
          <p:spPr bwMode="auto">
            <a:xfrm>
              <a:off x="768" y="2064"/>
              <a:ext cx="115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2" name="Line 14"/>
            <p:cNvSpPr>
              <a:spLocks noChangeShapeType="1"/>
            </p:cNvSpPr>
            <p:nvPr/>
          </p:nvSpPr>
          <p:spPr bwMode="auto">
            <a:xfrm>
              <a:off x="768" y="2496"/>
              <a:ext cx="115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3" name="Line 15"/>
            <p:cNvSpPr>
              <a:spLocks noChangeShapeType="1"/>
            </p:cNvSpPr>
            <p:nvPr/>
          </p:nvSpPr>
          <p:spPr bwMode="auto">
            <a:xfrm>
              <a:off x="1344" y="2496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4" name="Line 16"/>
            <p:cNvSpPr>
              <a:spLocks noChangeShapeType="1"/>
            </p:cNvSpPr>
            <p:nvPr/>
          </p:nvSpPr>
          <p:spPr bwMode="auto">
            <a:xfrm>
              <a:off x="1344" y="1776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7"/>
          <p:cNvGrpSpPr/>
          <p:nvPr/>
        </p:nvGrpSpPr>
        <p:grpSpPr bwMode="auto">
          <a:xfrm>
            <a:off x="6353175" y="1327150"/>
            <a:ext cx="1828800" cy="1600200"/>
            <a:chOff x="768" y="2928"/>
            <a:chExt cx="1152" cy="1008"/>
          </a:xfrm>
        </p:grpSpPr>
        <p:sp>
          <p:nvSpPr>
            <p:cNvPr id="34854" name="Rectangle 18" descr="沙滩"/>
            <p:cNvSpPr>
              <a:spLocks noChangeArrowheads="1"/>
            </p:cNvSpPr>
            <p:nvPr/>
          </p:nvSpPr>
          <p:spPr bwMode="auto">
            <a:xfrm>
              <a:off x="768" y="3360"/>
              <a:ext cx="576" cy="144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chemeClr val="tx2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55" name="Line 19"/>
            <p:cNvSpPr>
              <a:spLocks noChangeShapeType="1"/>
            </p:cNvSpPr>
            <p:nvPr/>
          </p:nvSpPr>
          <p:spPr bwMode="auto">
            <a:xfrm>
              <a:off x="768" y="3216"/>
              <a:ext cx="115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6" name="Line 20"/>
            <p:cNvSpPr>
              <a:spLocks noChangeShapeType="1"/>
            </p:cNvSpPr>
            <p:nvPr/>
          </p:nvSpPr>
          <p:spPr bwMode="auto">
            <a:xfrm>
              <a:off x="768" y="3648"/>
              <a:ext cx="115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7" name="Line 21"/>
            <p:cNvSpPr>
              <a:spLocks noChangeShapeType="1"/>
            </p:cNvSpPr>
            <p:nvPr/>
          </p:nvSpPr>
          <p:spPr bwMode="auto">
            <a:xfrm>
              <a:off x="1344" y="3648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8" name="Line 22"/>
            <p:cNvSpPr>
              <a:spLocks noChangeShapeType="1"/>
            </p:cNvSpPr>
            <p:nvPr/>
          </p:nvSpPr>
          <p:spPr bwMode="auto">
            <a:xfrm>
              <a:off x="1344" y="2928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3"/>
          <p:cNvGrpSpPr/>
          <p:nvPr/>
        </p:nvGrpSpPr>
        <p:grpSpPr bwMode="auto">
          <a:xfrm>
            <a:off x="1879600" y="3644900"/>
            <a:ext cx="1981200" cy="2209800"/>
            <a:chOff x="2976" y="1680"/>
            <a:chExt cx="1248" cy="1392"/>
          </a:xfrm>
        </p:grpSpPr>
        <p:sp>
          <p:nvSpPr>
            <p:cNvPr id="34849" name="Oval 24" descr="沙滩"/>
            <p:cNvSpPr>
              <a:spLocks noChangeArrowheads="1"/>
            </p:cNvSpPr>
            <p:nvPr/>
          </p:nvSpPr>
          <p:spPr bwMode="auto">
            <a:xfrm>
              <a:off x="2976" y="1872"/>
              <a:ext cx="1200" cy="1200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50" name="Oval 25" descr="花岗岩"/>
            <p:cNvSpPr>
              <a:spLocks noChangeArrowheads="1"/>
            </p:cNvSpPr>
            <p:nvPr/>
          </p:nvSpPr>
          <p:spPr bwMode="auto">
            <a:xfrm>
              <a:off x="3168" y="2064"/>
              <a:ext cx="816" cy="816"/>
            </a:xfrm>
            <a:prstGeom prst="ellips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chemeClr val="tx2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51" name="Oval 26"/>
            <p:cNvSpPr>
              <a:spLocks noChangeArrowheads="1"/>
            </p:cNvSpPr>
            <p:nvPr/>
          </p:nvSpPr>
          <p:spPr bwMode="auto">
            <a:xfrm>
              <a:off x="3360" y="2256"/>
              <a:ext cx="432" cy="432"/>
            </a:xfrm>
            <a:prstGeom prst="ellipse">
              <a:avLst/>
            </a:prstGeom>
            <a:gradFill rotWithShape="0">
              <a:gsLst>
                <a:gs pos="0">
                  <a:srgbClr val="FFB5A3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52" name="Line 27"/>
            <p:cNvSpPr>
              <a:spLocks noChangeShapeType="1"/>
            </p:cNvSpPr>
            <p:nvPr/>
          </p:nvSpPr>
          <p:spPr bwMode="auto">
            <a:xfrm flipV="1">
              <a:off x="3648" y="1680"/>
              <a:ext cx="240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3" name="Line 28"/>
            <p:cNvSpPr>
              <a:spLocks noChangeShapeType="1"/>
            </p:cNvSpPr>
            <p:nvPr/>
          </p:nvSpPr>
          <p:spPr bwMode="auto">
            <a:xfrm flipV="1">
              <a:off x="4032" y="1872"/>
              <a:ext cx="192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381" name="AutoShape 29" descr="斜纹布"/>
          <p:cNvSpPr>
            <a:spLocks noChangeArrowheads="1"/>
          </p:cNvSpPr>
          <p:nvPr/>
        </p:nvSpPr>
        <p:spPr bwMode="auto">
          <a:xfrm>
            <a:off x="5148263" y="4043363"/>
            <a:ext cx="1828800" cy="18288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7444" y="10800"/>
                </a:moveTo>
                <a:cubicBezTo>
                  <a:pt x="7444" y="8946"/>
                  <a:pt x="8946" y="7444"/>
                  <a:pt x="10800" y="7444"/>
                </a:cubicBezTo>
                <a:cubicBezTo>
                  <a:pt x="12653" y="7443"/>
                  <a:pt x="14155" y="8946"/>
                  <a:pt x="141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7444" y="10800"/>
                </a:lnTo>
                <a:close/>
              </a:path>
            </a:pathLst>
          </a:custGeom>
          <a:blipFill dpi="0" rotWithShape="0">
            <a:blip r:embed="rId6"/>
            <a:srcRect/>
            <a:tile tx="0" ty="0" sx="100000" sy="100000" flip="none" algn="tl"/>
          </a:blipFill>
          <a:ln w="19050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2" name="AutoShape 30" descr="编织物"/>
          <p:cNvSpPr>
            <a:spLocks noChangeArrowheads="1"/>
          </p:cNvSpPr>
          <p:nvPr/>
        </p:nvSpPr>
        <p:spPr bwMode="auto">
          <a:xfrm flipV="1">
            <a:off x="5148263" y="4024313"/>
            <a:ext cx="1828800" cy="1752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7574" y="10800"/>
                </a:moveTo>
                <a:cubicBezTo>
                  <a:pt x="7574" y="9018"/>
                  <a:pt x="9018" y="7574"/>
                  <a:pt x="10800" y="7574"/>
                </a:cubicBezTo>
                <a:cubicBezTo>
                  <a:pt x="12581" y="7573"/>
                  <a:pt x="14025" y="9018"/>
                  <a:pt x="1402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7574" y="10800"/>
                </a:lnTo>
                <a:close/>
              </a:path>
            </a:pathLst>
          </a:custGeom>
          <a:blipFill dpi="0" rotWithShape="0">
            <a:blip r:embed="rId7"/>
            <a:srcRect/>
            <a:tile tx="0" ty="0" sx="100000" sy="100000" flip="none" algn="tl"/>
          </a:blipFill>
          <a:ln w="9525">
            <a:solidFill>
              <a:srgbClr val="FFCCCC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3" name="Oval 31"/>
          <p:cNvSpPr>
            <a:spLocks noChangeArrowheads="1"/>
          </p:cNvSpPr>
          <p:nvPr/>
        </p:nvSpPr>
        <p:spPr bwMode="auto">
          <a:xfrm>
            <a:off x="5148263" y="4024313"/>
            <a:ext cx="1828800" cy="17526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0384" name="Oval 32"/>
          <p:cNvSpPr>
            <a:spLocks noChangeArrowheads="1"/>
          </p:cNvSpPr>
          <p:nvPr/>
        </p:nvSpPr>
        <p:spPr bwMode="auto">
          <a:xfrm>
            <a:off x="5681663" y="4557713"/>
            <a:ext cx="685800" cy="685800"/>
          </a:xfrm>
          <a:prstGeom prst="ellipse">
            <a:avLst/>
          </a:prstGeom>
          <a:gradFill rotWithShape="0">
            <a:gsLst>
              <a:gs pos="0">
                <a:srgbClr val="FF9E86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0385" name="Line 33"/>
          <p:cNvSpPr>
            <a:spLocks noChangeShapeType="1"/>
          </p:cNvSpPr>
          <p:nvPr/>
        </p:nvSpPr>
        <p:spPr bwMode="auto">
          <a:xfrm flipV="1">
            <a:off x="6215063" y="3948113"/>
            <a:ext cx="6858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6" name="Line 34"/>
          <p:cNvSpPr>
            <a:spLocks noChangeShapeType="1"/>
          </p:cNvSpPr>
          <p:nvPr/>
        </p:nvSpPr>
        <p:spPr bwMode="auto">
          <a:xfrm flipV="1">
            <a:off x="6824663" y="4176713"/>
            <a:ext cx="3048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0387" name="Object 2"/>
          <p:cNvGraphicFramePr>
            <a:graphicFrameLocks noChangeAspect="1"/>
          </p:cNvGraphicFramePr>
          <p:nvPr/>
        </p:nvGraphicFramePr>
        <p:xfrm>
          <a:off x="2205038" y="1912938"/>
          <a:ext cx="3190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0" name="Equation" r:id="rId8" imgW="317500" imgH="431165" progId="Equation.DSMT4">
                  <p:embed/>
                </p:oleObj>
              </mc:Choice>
              <mc:Fallback>
                <p:oleObj name="Equation" r:id="rId8" imgW="317500" imgH="431165" progId="Equation.DSMT4">
                  <p:embed/>
                  <p:pic>
                    <p:nvPicPr>
                      <p:cNvPr id="0" name="图片 1147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912938"/>
                        <a:ext cx="31908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8" name="Object 3"/>
          <p:cNvGraphicFramePr>
            <a:graphicFrameLocks noChangeAspect="1"/>
          </p:cNvGraphicFramePr>
          <p:nvPr/>
        </p:nvGraphicFramePr>
        <p:xfrm>
          <a:off x="4714875" y="2079625"/>
          <a:ext cx="34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1" name="Equation" r:id="rId10" imgW="342900" imgH="431800" progId="Equation.DSMT4">
                  <p:embed/>
                </p:oleObj>
              </mc:Choice>
              <mc:Fallback>
                <p:oleObj name="Equation" r:id="rId10" imgW="342900" imgH="431800" progId="Equation.DSMT4">
                  <p:embed/>
                  <p:pic>
                    <p:nvPicPr>
                      <p:cNvPr id="0" name="图片 1147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2079625"/>
                        <a:ext cx="34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9" name="Object 4"/>
          <p:cNvGraphicFramePr>
            <a:graphicFrameLocks noChangeAspect="1"/>
          </p:cNvGraphicFramePr>
          <p:nvPr/>
        </p:nvGraphicFramePr>
        <p:xfrm>
          <a:off x="4779963" y="1719263"/>
          <a:ext cx="3159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2" name="Equation" r:id="rId12" imgW="317500" imgH="431165" progId="Equation.DSMT4">
                  <p:embed/>
                </p:oleObj>
              </mc:Choice>
              <mc:Fallback>
                <p:oleObj name="Equation" r:id="rId12" imgW="317500" imgH="431165" progId="Equation.DSMT4">
                  <p:embed/>
                  <p:pic>
                    <p:nvPicPr>
                      <p:cNvPr id="0" name="图片 1147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963" y="1719263"/>
                        <a:ext cx="3159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90" name="Object 5"/>
          <p:cNvGraphicFramePr>
            <a:graphicFrameLocks noChangeAspect="1"/>
          </p:cNvGraphicFramePr>
          <p:nvPr/>
        </p:nvGraphicFramePr>
        <p:xfrm>
          <a:off x="7596188" y="1882775"/>
          <a:ext cx="3159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3" name="Equation" r:id="rId14" imgW="317500" imgH="431165" progId="Equation.DSMT4">
                  <p:embed/>
                </p:oleObj>
              </mc:Choice>
              <mc:Fallback>
                <p:oleObj name="Equation" r:id="rId14" imgW="317500" imgH="431165" progId="Equation.DSMT4">
                  <p:embed/>
                  <p:pic>
                    <p:nvPicPr>
                      <p:cNvPr id="0" name="图片 1147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1882775"/>
                        <a:ext cx="3159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91" name="Object 6"/>
          <p:cNvGraphicFramePr>
            <a:graphicFrameLocks noChangeAspect="1"/>
          </p:cNvGraphicFramePr>
          <p:nvPr/>
        </p:nvGraphicFramePr>
        <p:xfrm>
          <a:off x="2349500" y="4270375"/>
          <a:ext cx="3175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4" name="Equation" r:id="rId16" imgW="317500" imgH="431165" progId="Equation.DSMT4">
                  <p:embed/>
                </p:oleObj>
              </mc:Choice>
              <mc:Fallback>
                <p:oleObj name="Equation" r:id="rId16" imgW="317500" imgH="431165" progId="Equation.DSMT4">
                  <p:embed/>
                  <p:pic>
                    <p:nvPicPr>
                      <p:cNvPr id="0" name="图片 1147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4270375"/>
                        <a:ext cx="3175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92" name="Object 7"/>
          <p:cNvGraphicFramePr>
            <a:graphicFrameLocks noChangeAspect="1"/>
          </p:cNvGraphicFramePr>
          <p:nvPr/>
        </p:nvGraphicFramePr>
        <p:xfrm>
          <a:off x="5749925" y="4071938"/>
          <a:ext cx="31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5" name="Equation" r:id="rId18" imgW="317500" imgH="431165" progId="Equation.DSMT4">
                  <p:embed/>
                </p:oleObj>
              </mc:Choice>
              <mc:Fallback>
                <p:oleObj name="Equation" r:id="rId18" imgW="317500" imgH="431165" progId="Equation.DSMT4">
                  <p:embed/>
                  <p:pic>
                    <p:nvPicPr>
                      <p:cNvPr id="0" name="图片 1147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5" y="4071938"/>
                        <a:ext cx="31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93" name="Object 8"/>
          <p:cNvGraphicFramePr>
            <a:graphicFrameLocks noChangeAspect="1"/>
          </p:cNvGraphicFramePr>
          <p:nvPr/>
        </p:nvGraphicFramePr>
        <p:xfrm>
          <a:off x="1257300" y="1912938"/>
          <a:ext cx="3429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6" name="Equation" r:id="rId20" imgW="342900" imgH="431800" progId="Equation.DSMT4">
                  <p:embed/>
                </p:oleObj>
              </mc:Choice>
              <mc:Fallback>
                <p:oleObj name="Equation" r:id="rId20" imgW="342900" imgH="431800" progId="Equation.DSMT4">
                  <p:embed/>
                  <p:pic>
                    <p:nvPicPr>
                      <p:cNvPr id="0" name="图片 1147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1912938"/>
                        <a:ext cx="3429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94" name="Object 9"/>
          <p:cNvGraphicFramePr>
            <a:graphicFrameLocks noChangeAspect="1"/>
          </p:cNvGraphicFramePr>
          <p:nvPr/>
        </p:nvGraphicFramePr>
        <p:xfrm>
          <a:off x="6037263" y="1898650"/>
          <a:ext cx="34448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7" name="Equation" r:id="rId22" imgW="342900" imgH="431800" progId="Equation.DSMT4">
                  <p:embed/>
                </p:oleObj>
              </mc:Choice>
              <mc:Fallback>
                <p:oleObj name="Equation" r:id="rId22" imgW="342900" imgH="431800" progId="Equation.DSMT4">
                  <p:embed/>
                  <p:pic>
                    <p:nvPicPr>
                      <p:cNvPr id="0" name="图片 1147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263" y="1898650"/>
                        <a:ext cx="34448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95" name="Object 10"/>
          <p:cNvGraphicFramePr>
            <a:graphicFrameLocks noChangeAspect="1"/>
          </p:cNvGraphicFramePr>
          <p:nvPr/>
        </p:nvGraphicFramePr>
        <p:xfrm>
          <a:off x="1870075" y="4630738"/>
          <a:ext cx="34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8" name="Equation" r:id="rId24" imgW="342900" imgH="431800" progId="Equation.DSMT4">
                  <p:embed/>
                </p:oleObj>
              </mc:Choice>
              <mc:Fallback>
                <p:oleObj name="Equation" r:id="rId24" imgW="342900" imgH="431800" progId="Equation.DSMT4">
                  <p:embed/>
                  <p:pic>
                    <p:nvPicPr>
                      <p:cNvPr id="0" name="图片 1147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4630738"/>
                        <a:ext cx="34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96" name="Object 11"/>
          <p:cNvGraphicFramePr>
            <a:graphicFrameLocks noChangeAspect="1"/>
          </p:cNvGraphicFramePr>
          <p:nvPr/>
        </p:nvGraphicFramePr>
        <p:xfrm>
          <a:off x="5407025" y="5080000"/>
          <a:ext cx="34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9" name="Equation" r:id="rId26" imgW="342900" imgH="431800" progId="Equation.DSMT4">
                  <p:embed/>
                </p:oleObj>
              </mc:Choice>
              <mc:Fallback>
                <p:oleObj name="Equation" r:id="rId26" imgW="342900" imgH="431800" progId="Equation.DSMT4">
                  <p:embed/>
                  <p:pic>
                    <p:nvPicPr>
                      <p:cNvPr id="0" name="图片 1147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5080000"/>
                        <a:ext cx="34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97" name="Object 12"/>
          <p:cNvGraphicFramePr>
            <a:graphicFrameLocks noChangeAspect="1"/>
          </p:cNvGraphicFramePr>
          <p:nvPr/>
        </p:nvGraphicFramePr>
        <p:xfrm>
          <a:off x="2087563" y="1450975"/>
          <a:ext cx="339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0" name="Equation" r:id="rId28" imgW="419100" imgH="685800" progId="Equation.DSMT4">
                  <p:embed/>
                </p:oleObj>
              </mc:Choice>
              <mc:Fallback>
                <p:oleObj name="Equation" r:id="rId28" imgW="419100" imgH="685800" progId="Equation.DSMT4">
                  <p:embed/>
                  <p:pic>
                    <p:nvPicPr>
                      <p:cNvPr id="0" name="图片 1147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1450975"/>
                        <a:ext cx="3397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98" name="Object 13"/>
          <p:cNvGraphicFramePr>
            <a:graphicFrameLocks noChangeAspect="1"/>
          </p:cNvGraphicFramePr>
          <p:nvPr/>
        </p:nvGraphicFramePr>
        <p:xfrm>
          <a:off x="1260475" y="1450975"/>
          <a:ext cx="3683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1" name="Equation" r:id="rId30" imgW="457200" imgH="685800" progId="Equation.DSMT4">
                  <p:embed/>
                </p:oleObj>
              </mc:Choice>
              <mc:Fallback>
                <p:oleObj name="Equation" r:id="rId30" imgW="457200" imgH="685800" progId="Equation.DSMT4">
                  <p:embed/>
                  <p:pic>
                    <p:nvPicPr>
                      <p:cNvPr id="0" name="图片 1147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1450975"/>
                        <a:ext cx="3683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401" name="Text Box 49"/>
          <p:cNvSpPr txBox="1">
            <a:spLocks noChangeArrowheads="1"/>
          </p:cNvSpPr>
          <p:nvPr/>
        </p:nvSpPr>
        <p:spPr bwMode="auto">
          <a:xfrm>
            <a:off x="6499225" y="3132138"/>
            <a:ext cx="2185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Arial" panose="020B0604020202020204" pitchFamily="34" charset="0"/>
                <a:ea typeface="楷体_GB2312" pitchFamily="49" charset="-122"/>
              </a:rPr>
              <a:t>串并联</a:t>
            </a:r>
            <a:endParaRPr kumimoji="0" lang="zh-CN" altLang="en-US" sz="28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0402" name="Text Box 50"/>
          <p:cNvSpPr txBox="1">
            <a:spLocks noChangeArrowheads="1"/>
          </p:cNvSpPr>
          <p:nvPr/>
        </p:nvSpPr>
        <p:spPr bwMode="auto">
          <a:xfrm>
            <a:off x="5178425" y="593566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Arial" panose="020B0604020202020204" pitchFamily="34" charset="0"/>
                <a:ea typeface="楷体_GB2312" pitchFamily="49" charset="-122"/>
              </a:rPr>
              <a:t>并联</a:t>
            </a:r>
            <a:endParaRPr kumimoji="0" lang="zh-CN" altLang="en-US" sz="28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0403" name="Text Box 51"/>
          <p:cNvSpPr txBox="1">
            <a:spLocks noChangeArrowheads="1"/>
          </p:cNvSpPr>
          <p:nvPr/>
        </p:nvSpPr>
        <p:spPr bwMode="auto">
          <a:xfrm>
            <a:off x="1943100" y="59563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Arial" panose="020B0604020202020204" pitchFamily="34" charset="0"/>
                <a:ea typeface="楷体_GB2312" pitchFamily="49" charset="-122"/>
              </a:rPr>
              <a:t>串联</a:t>
            </a:r>
            <a:endParaRPr kumimoji="0" lang="zh-CN" altLang="en-US" sz="28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0405" name="AutoShape 53"/>
          <p:cNvSpPr>
            <a:spLocks noChangeArrowheads="1"/>
          </p:cNvSpPr>
          <p:nvPr/>
        </p:nvSpPr>
        <p:spPr bwMode="auto">
          <a:xfrm>
            <a:off x="357188" y="117475"/>
            <a:ext cx="1600200" cy="1268413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zh-CN" sz="2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0407" name="Text Box 55"/>
          <p:cNvSpPr txBox="1">
            <a:spLocks noChangeArrowheads="1"/>
          </p:cNvSpPr>
          <p:nvPr/>
        </p:nvSpPr>
        <p:spPr bwMode="auto">
          <a:xfrm>
            <a:off x="681038" y="449263"/>
            <a:ext cx="20367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rgbClr val="FF00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讨论</a:t>
            </a:r>
            <a:endParaRPr kumimoji="0" lang="zh-CN" altLang="en-US">
              <a:solidFill>
                <a:srgbClr val="FF0000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348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78DEDC9B-7D97-4AB0-AE6A-D2F8F0B9CE9B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574675" y="3128963"/>
            <a:ext cx="2820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电压相等</a:t>
            </a:r>
            <a:r>
              <a:rPr kumimoji="0" lang="en-US" altLang="zh-CN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0"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并联。</a:t>
            </a:r>
            <a:endParaRPr kumimoji="0" lang="zh-CN" altLang="en-US" sz="280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3338513" y="3128963"/>
            <a:ext cx="3770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电量相等</a:t>
            </a:r>
            <a:r>
              <a:rPr kumimoji="0" lang="en-US" altLang="zh-CN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0"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串联。</a:t>
            </a:r>
            <a:endParaRPr kumimoji="0" lang="zh-CN" altLang="en-US" sz="280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75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75"/>
                                        <p:tgtEl>
                                          <p:spTgt spid="100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75"/>
                                        <p:tgtEl>
                                          <p:spTgt spid="10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00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0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0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75"/>
                                        <p:tgtEl>
                                          <p:spTgt spid="10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utoUpdateAnimBg="0"/>
      <p:bldP spid="100381" grpId="0" bldLvl="0" animBg="1"/>
      <p:bldP spid="100382" grpId="0" bldLvl="0" animBg="1"/>
      <p:bldP spid="100383" grpId="0" bldLvl="0" animBg="1"/>
      <p:bldP spid="100384" grpId="0" bldLvl="0" animBg="1"/>
      <p:bldP spid="100385" grpId="0" bldLvl="0" animBg="1"/>
      <p:bldP spid="100386" grpId="0" bldLvl="0" animBg="1"/>
      <p:bldP spid="100401" grpId="0" autoUpdateAnimBg="0"/>
      <p:bldP spid="100402" grpId="0" autoUpdateAnimBg="0"/>
      <p:bldP spid="100403" grpId="0" autoUpdateAnimBg="0"/>
      <p:bldP spid="100405" grpId="0" bldLvl="0" animBg="1" autoUpdateAnimBg="0"/>
      <p:bldP spid="100407" grpId="0"/>
      <p:bldP spid="57" grpId="0" autoUpdateAnimBg="0"/>
      <p:bldP spid="58" grpId="0" autoUpdateAnimBg="0"/>
    </p:bldLst>
  </p:timing>
</p:sld>
</file>

<file path=ppt/theme/theme1.xml><?xml version="1.0" encoding="utf-8"?>
<a:theme xmlns:a="http://schemas.openxmlformats.org/drawingml/2006/main" name="1_默认设计模板">
  <a:themeElements>
    <a:clrScheme name="默认设计模板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0000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2D2D8A"/>
        </a:accent6>
        <a:hlink>
          <a:srgbClr val="009999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2D2D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2927</Words>
  <Application>WPS 演示</Application>
  <PresentationFormat>全屏显示(4:3)</PresentationFormat>
  <Paragraphs>528</Paragraphs>
  <Slides>27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243</vt:i4>
      </vt:variant>
      <vt:variant>
        <vt:lpstr>幻灯片标题</vt:lpstr>
      </vt:variant>
      <vt:variant>
        <vt:i4>27</vt:i4>
      </vt:variant>
    </vt:vector>
  </HeadingPairs>
  <TitlesOfParts>
    <vt:vector size="286" baseType="lpstr">
      <vt:lpstr>Arial</vt:lpstr>
      <vt:lpstr>宋体</vt:lpstr>
      <vt:lpstr>Wingdings</vt:lpstr>
      <vt:lpstr>Times New Roman</vt:lpstr>
      <vt:lpstr>Monotype Sorts</vt:lpstr>
      <vt:lpstr>Wingdings</vt:lpstr>
      <vt:lpstr>黑体</vt:lpstr>
      <vt:lpstr>楷体_GB2312</vt:lpstr>
      <vt:lpstr>新宋体</vt:lpstr>
      <vt:lpstr>Symbol</vt:lpstr>
      <vt:lpstr>Symbol</vt:lpstr>
      <vt:lpstr>微软雅黑</vt:lpstr>
      <vt:lpstr>Arial Unicode MS</vt:lpstr>
      <vt:lpstr>华文新魏</vt:lpstr>
      <vt:lpstr>1_默认设计模板</vt:lpstr>
      <vt:lpstr>2_场景型模板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静电场</dc:title>
  <dc:creator>朱佑新</dc:creator>
  <cp:lastModifiedBy>kaiwa</cp:lastModifiedBy>
  <cp:revision>954</cp:revision>
  <cp:lastPrinted>2019-05-10T08:28:00Z</cp:lastPrinted>
  <dcterms:created xsi:type="dcterms:W3CDTF">2004-04-19T05:53:00Z</dcterms:created>
  <dcterms:modified xsi:type="dcterms:W3CDTF">2021-05-17T08:49:10Z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76179F8ACFAC49CDA00B61829F7419B1</vt:lpwstr>
  </property>
  <property fmtid="{D5CDD505-2E9C-101B-9397-08002B2CF9AE}" pid="3" name="KSOProductBuildVer">
    <vt:lpwstr>2052-11.1.0.10463</vt:lpwstr>
  </property>
</Properties>
</file>