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564" r:id="rId3"/>
    <p:sldId id="536" r:id="rId4"/>
    <p:sldId id="509" r:id="rId5"/>
    <p:sldId id="510" r:id="rId7"/>
    <p:sldId id="511" r:id="rId8"/>
    <p:sldId id="559" r:id="rId9"/>
    <p:sldId id="560" r:id="rId10"/>
    <p:sldId id="539" r:id="rId11"/>
    <p:sldId id="537" r:id="rId12"/>
    <p:sldId id="516" r:id="rId13"/>
    <p:sldId id="517" r:id="rId14"/>
    <p:sldId id="557" r:id="rId15"/>
    <p:sldId id="558" r:id="rId16"/>
    <p:sldId id="563" r:id="rId17"/>
    <p:sldId id="541" r:id="rId18"/>
    <p:sldId id="542" r:id="rId19"/>
    <p:sldId id="551" r:id="rId20"/>
    <p:sldId id="543" r:id="rId21"/>
    <p:sldId id="544" r:id="rId22"/>
    <p:sldId id="545" r:id="rId23"/>
    <p:sldId id="552" r:id="rId24"/>
    <p:sldId id="547" r:id="rId25"/>
    <p:sldId id="549" r:id="rId26"/>
    <p:sldId id="566" r:id="rId27"/>
    <p:sldId id="567" r:id="rId28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FF"/>
    <a:srgbClr val="660066"/>
    <a:srgbClr val="FFFF00"/>
    <a:srgbClr val="FFCC00"/>
    <a:srgbClr val="CC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87361" autoAdjust="0"/>
  </p:normalViewPr>
  <p:slideViewPr>
    <p:cSldViewPr snapToGrid="0">
      <p:cViewPr varScale="1">
        <p:scale>
          <a:sx n="61" d="100"/>
          <a:sy n="61" d="100"/>
        </p:scale>
        <p:origin x="1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109.wmf"/><Relationship Id="rId7" Type="http://schemas.openxmlformats.org/officeDocument/2006/relationships/image" Target="../media/image90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2" Type="http://schemas.openxmlformats.org/officeDocument/2006/relationships/image" Target="../media/image122.wmf"/><Relationship Id="rId21" Type="http://schemas.openxmlformats.org/officeDocument/2006/relationships/image" Target="../media/image121.wmf"/><Relationship Id="rId20" Type="http://schemas.openxmlformats.org/officeDocument/2006/relationships/image" Target="../media/image120.wmf"/><Relationship Id="rId2" Type="http://schemas.openxmlformats.org/officeDocument/2006/relationships/image" Target="../media/image104.wmf"/><Relationship Id="rId19" Type="http://schemas.openxmlformats.org/officeDocument/2006/relationships/image" Target="../media/image119.wmf"/><Relationship Id="rId18" Type="http://schemas.openxmlformats.org/officeDocument/2006/relationships/image" Target="../media/image118.wmf"/><Relationship Id="rId17" Type="http://schemas.openxmlformats.org/officeDocument/2006/relationships/image" Target="../media/image117.wmf"/><Relationship Id="rId16" Type="http://schemas.openxmlformats.org/officeDocument/2006/relationships/image" Target="../media/image116.wmf"/><Relationship Id="rId15" Type="http://schemas.openxmlformats.org/officeDocument/2006/relationships/image" Target="../media/image115.wmf"/><Relationship Id="rId14" Type="http://schemas.openxmlformats.org/officeDocument/2006/relationships/image" Target="../media/image114.wmf"/><Relationship Id="rId13" Type="http://schemas.openxmlformats.org/officeDocument/2006/relationships/image" Target="../media/image113.wmf"/><Relationship Id="rId12" Type="http://schemas.openxmlformats.org/officeDocument/2006/relationships/image" Target="../media/image112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7" Type="http://schemas.openxmlformats.org/officeDocument/2006/relationships/image" Target="../media/image139.emf"/><Relationship Id="rId16" Type="http://schemas.openxmlformats.org/officeDocument/2006/relationships/image" Target="../media/image138.emf"/><Relationship Id="rId15" Type="http://schemas.openxmlformats.org/officeDocument/2006/relationships/image" Target="../media/image137.emf"/><Relationship Id="rId14" Type="http://schemas.openxmlformats.org/officeDocument/2006/relationships/image" Target="../media/image136.emf"/><Relationship Id="rId13" Type="http://schemas.openxmlformats.org/officeDocument/2006/relationships/image" Target="../media/image135.emf"/><Relationship Id="rId12" Type="http://schemas.openxmlformats.org/officeDocument/2006/relationships/image" Target="../media/image134.emf"/><Relationship Id="rId11" Type="http://schemas.openxmlformats.org/officeDocument/2006/relationships/image" Target="../media/image133.emf"/><Relationship Id="rId10" Type="http://schemas.openxmlformats.org/officeDocument/2006/relationships/image" Target="../media/image132.emf"/><Relationship Id="rId1" Type="http://schemas.openxmlformats.org/officeDocument/2006/relationships/image" Target="../media/image12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10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0" Type="http://schemas.openxmlformats.org/officeDocument/2006/relationships/image" Target="../media/image158.wmf"/><Relationship Id="rId2" Type="http://schemas.openxmlformats.org/officeDocument/2006/relationships/image" Target="../media/image141.wmf"/><Relationship Id="rId19" Type="http://schemas.openxmlformats.org/officeDocument/2006/relationships/image" Target="../media/image157.wmf"/><Relationship Id="rId18" Type="http://schemas.openxmlformats.org/officeDocument/2006/relationships/image" Target="../media/image156.wmf"/><Relationship Id="rId17" Type="http://schemas.openxmlformats.org/officeDocument/2006/relationships/image" Target="../media/image155.wmf"/><Relationship Id="rId16" Type="http://schemas.openxmlformats.org/officeDocument/2006/relationships/image" Target="../media/image154.wmf"/><Relationship Id="rId15" Type="http://schemas.openxmlformats.org/officeDocument/2006/relationships/image" Target="../media/image153.wmf"/><Relationship Id="rId14" Type="http://schemas.openxmlformats.org/officeDocument/2006/relationships/image" Target="../media/image152.wmf"/><Relationship Id="rId13" Type="http://schemas.openxmlformats.org/officeDocument/2006/relationships/image" Target="../media/image151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14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1" Type="http://schemas.openxmlformats.org/officeDocument/2006/relationships/image" Target="../media/image177.wmf"/><Relationship Id="rId20" Type="http://schemas.openxmlformats.org/officeDocument/2006/relationships/image" Target="../media/image79.wmf"/><Relationship Id="rId2" Type="http://schemas.openxmlformats.org/officeDocument/2006/relationships/image" Target="../media/image160.wmf"/><Relationship Id="rId19" Type="http://schemas.openxmlformats.org/officeDocument/2006/relationships/image" Target="../media/image176.emf"/><Relationship Id="rId18" Type="http://schemas.openxmlformats.org/officeDocument/2006/relationships/image" Target="../media/image175.emf"/><Relationship Id="rId17" Type="http://schemas.openxmlformats.org/officeDocument/2006/relationships/image" Target="../media/image174.emf"/><Relationship Id="rId16" Type="http://schemas.openxmlformats.org/officeDocument/2006/relationships/image" Target="../media/image173.wmf"/><Relationship Id="rId15" Type="http://schemas.openxmlformats.org/officeDocument/2006/relationships/image" Target="../media/image172.wmf"/><Relationship Id="rId14" Type="http://schemas.openxmlformats.org/officeDocument/2006/relationships/image" Target="../media/image96.wmf"/><Relationship Id="rId13" Type="http://schemas.openxmlformats.org/officeDocument/2006/relationships/image" Target="../media/image171.wmf"/><Relationship Id="rId12" Type="http://schemas.openxmlformats.org/officeDocument/2006/relationships/image" Target="../media/image170.wmf"/><Relationship Id="rId11" Type="http://schemas.openxmlformats.org/officeDocument/2006/relationships/image" Target="../media/image169.wmf"/><Relationship Id="rId10" Type="http://schemas.openxmlformats.org/officeDocument/2006/relationships/image" Target="../media/image168.wmf"/><Relationship Id="rId1" Type="http://schemas.openxmlformats.org/officeDocument/2006/relationships/image" Target="../media/image159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emf"/><Relationship Id="rId8" Type="http://schemas.openxmlformats.org/officeDocument/2006/relationships/image" Target="../media/image185.emf"/><Relationship Id="rId7" Type="http://schemas.openxmlformats.org/officeDocument/2006/relationships/image" Target="../media/image184.e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0" Type="http://schemas.openxmlformats.org/officeDocument/2006/relationships/image" Target="../media/image187.wmf"/><Relationship Id="rId1" Type="http://schemas.openxmlformats.org/officeDocument/2006/relationships/image" Target="../media/image17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7" Type="http://schemas.openxmlformats.org/officeDocument/2006/relationships/image" Target="../media/image204.emf"/><Relationship Id="rId16" Type="http://schemas.openxmlformats.org/officeDocument/2006/relationships/image" Target="../media/image203.emf"/><Relationship Id="rId15" Type="http://schemas.openxmlformats.org/officeDocument/2006/relationships/image" Target="../media/image202.wmf"/><Relationship Id="rId14" Type="http://schemas.openxmlformats.org/officeDocument/2006/relationships/image" Target="../media/image201.emf"/><Relationship Id="rId13" Type="http://schemas.openxmlformats.org/officeDocument/2006/relationships/image" Target="../media/image200.emf"/><Relationship Id="rId12" Type="http://schemas.openxmlformats.org/officeDocument/2006/relationships/image" Target="../media/image199.emf"/><Relationship Id="rId11" Type="http://schemas.openxmlformats.org/officeDocument/2006/relationships/image" Target="../media/image198.e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2" Type="http://schemas.openxmlformats.org/officeDocument/2006/relationships/image" Target="../media/image216.wmf"/><Relationship Id="rId11" Type="http://schemas.openxmlformats.org/officeDocument/2006/relationships/image" Target="../media/image215.wmf"/><Relationship Id="rId10" Type="http://schemas.openxmlformats.org/officeDocument/2006/relationships/image" Target="../media/image214.wmf"/><Relationship Id="rId1" Type="http://schemas.openxmlformats.org/officeDocument/2006/relationships/image" Target="../media/image20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e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2" Type="http://schemas.openxmlformats.org/officeDocument/2006/relationships/image" Target="../media/image228.emf"/><Relationship Id="rId11" Type="http://schemas.openxmlformats.org/officeDocument/2006/relationships/image" Target="../media/image227.wmf"/><Relationship Id="rId10" Type="http://schemas.openxmlformats.org/officeDocument/2006/relationships/image" Target="../media/image226.wmf"/><Relationship Id="rId1" Type="http://schemas.openxmlformats.org/officeDocument/2006/relationships/image" Target="../media/image2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image" Target="../media/image36.emf"/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emf"/><Relationship Id="rId8" Type="http://schemas.openxmlformats.org/officeDocument/2006/relationships/image" Target="../media/image47.e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3" Type="http://schemas.openxmlformats.org/officeDocument/2006/relationships/image" Target="../media/image62.wmf"/><Relationship Id="rId22" Type="http://schemas.openxmlformats.org/officeDocument/2006/relationships/image" Target="../media/image61.wmf"/><Relationship Id="rId21" Type="http://schemas.openxmlformats.org/officeDocument/2006/relationships/image" Target="../media/image60.wmf"/><Relationship Id="rId20" Type="http://schemas.openxmlformats.org/officeDocument/2006/relationships/image" Target="../media/image59.wmf"/><Relationship Id="rId2" Type="http://schemas.openxmlformats.org/officeDocument/2006/relationships/image" Target="../media/image41.wmf"/><Relationship Id="rId19" Type="http://schemas.openxmlformats.org/officeDocument/2006/relationships/image" Target="../media/image58.emf"/><Relationship Id="rId18" Type="http://schemas.openxmlformats.org/officeDocument/2006/relationships/image" Target="../media/image57.emf"/><Relationship Id="rId17" Type="http://schemas.openxmlformats.org/officeDocument/2006/relationships/image" Target="../media/image56.emf"/><Relationship Id="rId16" Type="http://schemas.openxmlformats.org/officeDocument/2006/relationships/image" Target="../media/image55.emf"/><Relationship Id="rId15" Type="http://schemas.openxmlformats.org/officeDocument/2006/relationships/image" Target="../media/image54.emf"/><Relationship Id="rId14" Type="http://schemas.openxmlformats.org/officeDocument/2006/relationships/image" Target="../media/image53.emf"/><Relationship Id="rId13" Type="http://schemas.openxmlformats.org/officeDocument/2006/relationships/image" Target="../media/image52.emf"/><Relationship Id="rId12" Type="http://schemas.openxmlformats.org/officeDocument/2006/relationships/image" Target="../media/image51.emf"/><Relationship Id="rId11" Type="http://schemas.openxmlformats.org/officeDocument/2006/relationships/image" Target="../media/image50.wmf"/><Relationship Id="rId10" Type="http://schemas.openxmlformats.org/officeDocument/2006/relationships/image" Target="../media/image49.e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78.emf"/><Relationship Id="rId6" Type="http://schemas.openxmlformats.org/officeDocument/2006/relationships/image" Target="../media/image77.wmf"/><Relationship Id="rId5" Type="http://schemas.openxmlformats.org/officeDocument/2006/relationships/image" Target="../media/image76.emf"/><Relationship Id="rId4" Type="http://schemas.openxmlformats.org/officeDocument/2006/relationships/image" Target="../media/image75.wmf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emf"/><Relationship Id="rId5" Type="http://schemas.openxmlformats.org/officeDocument/2006/relationships/image" Target="../media/image83.wmf"/><Relationship Id="rId4" Type="http://schemas.openxmlformats.org/officeDocument/2006/relationships/image" Target="../media/image82.emf"/><Relationship Id="rId3" Type="http://schemas.openxmlformats.org/officeDocument/2006/relationships/image" Target="../media/image81.emf"/><Relationship Id="rId2" Type="http://schemas.openxmlformats.org/officeDocument/2006/relationships/image" Target="../media/image8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4.emf"/><Relationship Id="rId7" Type="http://schemas.openxmlformats.org/officeDocument/2006/relationships/image" Target="../media/image93.emf"/><Relationship Id="rId6" Type="http://schemas.openxmlformats.org/officeDocument/2006/relationships/image" Target="../media/image92.e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0" Type="http://schemas.openxmlformats.org/officeDocument/2006/relationships/image" Target="../media/image97.wmf"/><Relationship Id="rId1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/>
            </a:lvl1pPr>
          </a:lstStyle>
          <a:p>
            <a:pPr>
              <a:defRPr/>
            </a:pPr>
            <a:fld id="{5F21B161-DCF8-42A0-8EBD-7A3246F9F47E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wrap="square" lIns="99041" tIns="49520" rIns="99041" bIns="49520" numCol="1" anchor="b" anchorCtr="0" compatLnSpc="1"/>
          <a:lstStyle>
            <a:lvl1pPr algn="r">
              <a:defRPr sz="1300"/>
            </a:lvl1pPr>
          </a:lstStyle>
          <a:p>
            <a:fld id="{73EAB0E2-F819-4B40-A716-DB9B4BF252A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 algn="r">
              <a:defRPr sz="1300"/>
            </a:lvl1pPr>
          </a:lstStyle>
          <a:p>
            <a:fld id="{09B3C9E9-A861-49FF-862D-708EEAB68F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在刚刚结束的一章中，大家学习了电场的基本规律，电与磁现象经常联系在一起并互相转化，所以凡是用到电的地方，几乎都有磁的过程参与其中。发电机。电动机。变压器，小到电话，收音机和各种电子设备，也都与磁现在有关。我们将逐步讨论磁现象的规律以及他与电现象直接的关系。这一章只讨论磁场不随时间变化的稳恒情况。再下面一章电磁感应，到那时我们再结合已知的电和磁的知识，在涉及到变化过程中电与磁之间相互转化的问题。</a:t>
            </a:r>
            <a:endParaRPr lang="zh-C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BC3D4E-93EC-48FE-BCB6-16EAAA47F4D1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如果螺线管是密绕的，计算轴向磁场时，我们可以忽略绕线的螺距，把它近似看成是一系列圆线圈紧密的并排起来组成的。</a:t>
            </a: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B79F52-D971-4D29-A9C2-8B9CE623B17E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1803</a:t>
            </a:r>
            <a:r>
              <a:rPr lang="zh-CN" altLang="en-US" smtClean="0"/>
              <a:t>年，奥斯特就说过，我们的物理学将不再是关于运动、热、空气、光、电、磁以及我们所知道的任何其他现象的零散的罗列，我们将把整个宇宙容纳在一个体系中。寻找这两个自然力之间联系的思想，经常盘绕在他的头脑中。奥斯特发现电流对磁极的作用力是一种横向力，只是对中心力观念的有力冲击。法国生物学家巴斯特说的一句话，在观察的领域中，机遇只偏爱那种有准备的头脑。</a:t>
            </a: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3197C6-6C5A-47BC-8D2C-69C8369D765C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原子是由带正电的原子核和绕核旋转的负电子组成。电子不仅绕核旋转，还有自旋。原子、分子等微观粒子内电子的这些运动形成了分子环流，这便是物质磁性的基本来源。</a:t>
            </a:r>
            <a:endParaRPr lang="en-US" altLang="zh-CN" smtClean="0"/>
          </a:p>
          <a:p>
            <a:r>
              <a:rPr lang="zh-CN" altLang="en-US" smtClean="0"/>
              <a:t>应该注意到电荷之间的磁相互作用与库伦作用不同。无论电荷静止还是运动，他们之间都存在着库伦相互作用，但是只有运动着的电荷之间才存在着磁相互作用。</a:t>
            </a:r>
            <a:endParaRPr lang="en-US" altLang="zh-CN" smtClean="0"/>
          </a:p>
          <a:p>
            <a:r>
              <a:rPr lang="zh-CN" altLang="en-US" b="1" smtClean="0">
                <a:ea typeface="楷体_GB2312" pitchFamily="49" charset="-122"/>
              </a:rPr>
              <a:t>电与磁密切相关</a:t>
            </a:r>
            <a:r>
              <a:rPr lang="en-US" altLang="zh-CN" b="1" smtClean="0">
                <a:ea typeface="楷体_GB2312" pitchFamily="49" charset="-122"/>
              </a:rPr>
              <a:t>:</a:t>
            </a:r>
            <a:r>
              <a:rPr lang="zh-CN" altLang="en-US" b="1" smtClean="0"/>
              <a:t>运动</a:t>
            </a:r>
            <a:r>
              <a:rPr lang="zh-CN" altLang="en-US" b="1" smtClean="0">
                <a:solidFill>
                  <a:srgbClr val="FF0000"/>
                </a:solidFill>
              </a:rPr>
              <a:t>电荷</a:t>
            </a:r>
            <a:r>
              <a:rPr lang="zh-CN" altLang="en-US" b="1" smtClean="0"/>
              <a:t>产生</a:t>
            </a:r>
            <a:r>
              <a:rPr lang="zh-CN" altLang="en-US" b="1" smtClean="0">
                <a:solidFill>
                  <a:srgbClr val="FF0000"/>
                </a:solidFill>
              </a:rPr>
              <a:t>磁</a:t>
            </a:r>
            <a:r>
              <a:rPr lang="zh-CN" altLang="en-US" b="1" smtClean="0"/>
              <a:t>现象</a:t>
            </a:r>
            <a:r>
              <a:rPr lang="en-US" altLang="zh-CN" b="1" smtClean="0"/>
              <a:t>;</a:t>
            </a:r>
            <a:r>
              <a:rPr lang="zh-CN" altLang="en-US" b="1" smtClean="0"/>
              <a:t>运动</a:t>
            </a:r>
            <a:r>
              <a:rPr lang="zh-CN" altLang="en-US" b="1" smtClean="0">
                <a:solidFill>
                  <a:srgbClr val="FF0000"/>
                </a:solidFill>
              </a:rPr>
              <a:t>电荷</a:t>
            </a:r>
            <a:r>
              <a:rPr lang="zh-CN" altLang="en-US" b="1" smtClean="0"/>
              <a:t>本身受</a:t>
            </a:r>
            <a:r>
              <a:rPr lang="zh-CN" altLang="en-US" b="1" smtClean="0">
                <a:solidFill>
                  <a:srgbClr val="FF0000"/>
                </a:solidFill>
              </a:rPr>
              <a:t>磁</a:t>
            </a:r>
            <a:r>
              <a:rPr lang="zh-CN" altLang="en-US" b="1" smtClean="0"/>
              <a:t>力作用</a:t>
            </a:r>
            <a:endParaRPr lang="zh-CN" altLang="en-US" b="1" smtClean="0"/>
          </a:p>
          <a:p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ED040B-C22D-4932-A7D6-4A53E64CA7F3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点电荷</a:t>
            </a:r>
            <a:r>
              <a:rPr lang="en-US" altLang="zh-CN" b="1" i="1" smtClean="0"/>
              <a:t>q</a:t>
            </a:r>
            <a:r>
              <a:rPr lang="en-US" altLang="zh-CN" b="1" smtClean="0"/>
              <a:t>, </a:t>
            </a:r>
            <a:r>
              <a:rPr lang="zh-CN" altLang="en-US" b="1" smtClean="0"/>
              <a:t>速度为</a:t>
            </a:r>
            <a:r>
              <a:rPr lang="en-US" altLang="zh-CN" b="1" i="1" smtClean="0">
                <a:latin typeface="Book Antiqua" panose="02040602050305030304" pitchFamily="18" charset="0"/>
              </a:rPr>
              <a:t>v</a:t>
            </a:r>
            <a:r>
              <a:rPr lang="zh-CN" altLang="en-US" b="1" smtClean="0"/>
              <a:t>时</a:t>
            </a:r>
            <a:r>
              <a:rPr lang="en-US" altLang="zh-CN" b="1" smtClean="0"/>
              <a:t>, </a:t>
            </a:r>
            <a:r>
              <a:rPr lang="zh-CN" altLang="en-US" b="1" smtClean="0"/>
              <a:t>在静电场中受到与速度无关的力 </a:t>
            </a:r>
            <a:endParaRPr lang="zh-CN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357C72-DE25-4E30-9731-EA3CD60554BF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用右手握载流导线，拇指伸直的方向代表电流方向，则弯曲的四指就指向磁感应线的回绕方向。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A2176-15F3-4519-9D0B-3732851C6B7E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用右手握载流导线，拇指伸直的方向代表电流方向，则弯曲的四指就指向磁感应线的回绕方向。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最初是由法国科学家毕奥和萨伐尔两个人用实验方法证明，很长的直导线周围的磁场与距离成反比。而后，拉普拉斯进一步从数学上证明，任何闭合载流回路产生的磁场可看成是由电流元的作用叠加起来的。他从毕奥和萨伐尔的实验结果倒推出上述电流元产生元磁感应强度</a:t>
            </a:r>
            <a:r>
              <a:rPr lang="en-US" altLang="zh-CN" smtClean="0"/>
              <a:t>dB</a:t>
            </a:r>
            <a:r>
              <a:rPr lang="zh-CN" altLang="en-US" smtClean="0"/>
              <a:t>的公式。另外，</a:t>
            </a:r>
            <a:r>
              <a:rPr lang="en-US" altLang="zh-CN" smtClean="0"/>
              <a:t>dB</a:t>
            </a:r>
            <a:r>
              <a:rPr lang="zh-CN" altLang="en-US" smtClean="0"/>
              <a:t>的公式也可从目前大家还没有学到的安培定律中分解出来。总之，毕奥</a:t>
            </a:r>
            <a:r>
              <a:rPr lang="en-US" altLang="zh-CN" smtClean="0"/>
              <a:t>-</a:t>
            </a:r>
            <a:r>
              <a:rPr lang="zh-CN" altLang="en-US" smtClean="0"/>
              <a:t>萨伐尔定律是经过许多科学家的努力的得到的。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矢量迭加得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899026"/>
            <a:ext cx="5199063" cy="4584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(1)</a:t>
            </a:r>
            <a:r>
              <a:rPr lang="zh-CN" altLang="en-US" smtClean="0"/>
              <a:t>我们在实际中遇到的当然不可能真正是无限长的直导线。然而若是在闭合回路中有一段长度为</a:t>
            </a:r>
            <a:r>
              <a:rPr lang="en-US" altLang="zh-CN" smtClean="0"/>
              <a:t>l</a:t>
            </a:r>
            <a:r>
              <a:rPr lang="zh-CN" altLang="en-US" smtClean="0"/>
              <a:t>的直导线，在其附近</a:t>
            </a:r>
            <a:r>
              <a:rPr lang="en-US" altLang="zh-CN" smtClean="0"/>
              <a:t>r</a:t>
            </a:r>
            <a:r>
              <a:rPr lang="zh-CN" altLang="en-US" smtClean="0"/>
              <a:t>。</a:t>
            </a:r>
            <a:r>
              <a:rPr lang="en-US" altLang="zh-CN" smtClean="0"/>
              <a:t>《l</a:t>
            </a:r>
            <a:r>
              <a:rPr lang="zh-CN" altLang="en-US" smtClean="0"/>
              <a:t>的范围内式子近似成立。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7ABD-5551-4BD3-8E8F-688A39AA6CD8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E4142-4226-4679-9E68-9FED73F1FC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C0F8F-56FB-4AE0-B549-3CD2FB1E6DFD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3491-1010-485E-A7EC-6686AB76D2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E2FA-59DB-48C5-8DE6-28C322182CD6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7CD57-212A-40FC-B4EF-8A27E93E7D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06314-A78F-403E-B1CA-77C621B5B909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A196-CC6A-4158-8C54-7FC84637C9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376F-BC64-4A1D-A038-8BA94713AE0A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1143E-DEDC-4E1D-AD14-497FBF64C2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4E2C-35DC-448E-ABFA-2371291700F0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3007C-0E5F-43A0-825B-40D5D13333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86C4D-677C-4B07-ACCD-3EE5DBE8DDF9}" type="datetime1">
              <a:rPr lang="zh-CN" altLang="en-US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25641-2211-4B3D-941A-5772D81727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4F8-788A-43D7-9265-508B6A0392A7}" type="datetime1">
              <a:rPr lang="zh-CN" altLang="en-US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F2C08-7378-4D88-AFE8-178300326E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EE471-14F0-4C1C-B339-F5C257D6F2BE}" type="datetime1">
              <a:rPr lang="zh-CN" altLang="en-US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5E772-38CE-464B-A449-D86CECEB4C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53EE-B892-4C34-A10C-84E098493527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0AD0-C759-4C2E-B66E-FC9EF38E4A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ACD8-3EDE-4FA4-9C2C-EB3EB8127775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B1382-CA0D-4483-92F2-7117D59469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73AA7D-882B-4913-8110-52B75C32DB54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800" b="1">
                <a:solidFill>
                  <a:srgbClr val="0000FF"/>
                </a:solidFill>
              </a:defRPr>
            </a:lvl1pPr>
          </a:lstStyle>
          <a:p>
            <a:fld id="{653FCABF-C79E-406A-8C00-92C708F472F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8" Type="http://schemas.openxmlformats.org/officeDocument/2006/relationships/vmlDrawing" Target="../drawings/vmlDrawing1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5.wmf"/><Relationship Id="rId2" Type="http://schemas.openxmlformats.org/officeDocument/2006/relationships/oleObject" Target="../embeddings/oleObject56.bin"/><Relationship Id="rId1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jpeg"/><Relationship Id="rId1" Type="http://schemas.openxmlformats.org/officeDocument/2006/relationships/image" Target="../media/image6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72.w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76.e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82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81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65.bin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88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84.e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6.bin"/><Relationship Id="rId26" Type="http://schemas.openxmlformats.org/officeDocument/2006/relationships/notesSlide" Target="../notesSlides/notesSlide8.xml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86.bin"/><Relationship Id="rId21" Type="http://schemas.openxmlformats.org/officeDocument/2006/relationships/oleObject" Target="../embeddings/oleObject85.bin"/><Relationship Id="rId20" Type="http://schemas.openxmlformats.org/officeDocument/2006/relationships/oleObject" Target="../embeddings/oleObject84.bin"/><Relationship Id="rId2" Type="http://schemas.openxmlformats.org/officeDocument/2006/relationships/image" Target="../media/image83.wmf"/><Relationship Id="rId19" Type="http://schemas.openxmlformats.org/officeDocument/2006/relationships/image" Target="../media/image96.wmf"/><Relationship Id="rId18" Type="http://schemas.openxmlformats.org/officeDocument/2006/relationships/oleObject" Target="../embeddings/oleObject83.bin"/><Relationship Id="rId17" Type="http://schemas.openxmlformats.org/officeDocument/2006/relationships/image" Target="../media/image95.png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92.e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8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5.bin"/><Relationship Id="rId47" Type="http://schemas.openxmlformats.org/officeDocument/2006/relationships/notesSlide" Target="../notesSlides/notesSlide9.xml"/><Relationship Id="rId46" Type="http://schemas.openxmlformats.org/officeDocument/2006/relationships/vmlDrawing" Target="../drawings/vmlDrawing10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122.wmf"/><Relationship Id="rId43" Type="http://schemas.openxmlformats.org/officeDocument/2006/relationships/oleObject" Target="../embeddings/oleObject114.bin"/><Relationship Id="rId42" Type="http://schemas.openxmlformats.org/officeDocument/2006/relationships/image" Target="../media/image121.wmf"/><Relationship Id="rId41" Type="http://schemas.openxmlformats.org/officeDocument/2006/relationships/oleObject" Target="../embeddings/oleObject113.bin"/><Relationship Id="rId40" Type="http://schemas.openxmlformats.org/officeDocument/2006/relationships/image" Target="../media/image120.wmf"/><Relationship Id="rId4" Type="http://schemas.openxmlformats.org/officeDocument/2006/relationships/image" Target="../media/image104.wmf"/><Relationship Id="rId39" Type="http://schemas.openxmlformats.org/officeDocument/2006/relationships/oleObject" Target="../embeddings/oleObject112.bin"/><Relationship Id="rId38" Type="http://schemas.openxmlformats.org/officeDocument/2006/relationships/image" Target="../media/image119.wmf"/><Relationship Id="rId37" Type="http://schemas.openxmlformats.org/officeDocument/2006/relationships/oleObject" Target="../embeddings/oleObject111.bin"/><Relationship Id="rId36" Type="http://schemas.openxmlformats.org/officeDocument/2006/relationships/image" Target="../media/image118.wmf"/><Relationship Id="rId35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33" Type="http://schemas.openxmlformats.org/officeDocument/2006/relationships/oleObject" Target="../embeddings/oleObject109.bin"/><Relationship Id="rId32" Type="http://schemas.openxmlformats.org/officeDocument/2006/relationships/image" Target="../media/image116.wmf"/><Relationship Id="rId31" Type="http://schemas.openxmlformats.org/officeDocument/2006/relationships/oleObject" Target="../embeddings/oleObject108.bin"/><Relationship Id="rId30" Type="http://schemas.openxmlformats.org/officeDocument/2006/relationships/image" Target="../media/image115.wmf"/><Relationship Id="rId3" Type="http://schemas.openxmlformats.org/officeDocument/2006/relationships/oleObject" Target="../embeddings/oleObject94.bin"/><Relationship Id="rId29" Type="http://schemas.openxmlformats.org/officeDocument/2006/relationships/oleObject" Target="../embeddings/oleObject107.bin"/><Relationship Id="rId28" Type="http://schemas.openxmlformats.org/officeDocument/2006/relationships/image" Target="../media/image114.wmf"/><Relationship Id="rId27" Type="http://schemas.openxmlformats.org/officeDocument/2006/relationships/oleObject" Target="../embeddings/oleObject106.bin"/><Relationship Id="rId26" Type="http://schemas.openxmlformats.org/officeDocument/2006/relationships/image" Target="../media/image113.wmf"/><Relationship Id="rId25" Type="http://schemas.openxmlformats.org/officeDocument/2006/relationships/oleObject" Target="../embeddings/oleObject105.bin"/><Relationship Id="rId24" Type="http://schemas.openxmlformats.org/officeDocument/2006/relationships/image" Target="../media/image112.w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111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110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4.wmf"/><Relationship Id="rId36" Type="http://schemas.openxmlformats.org/officeDocument/2006/relationships/vmlDrawing" Target="../drawings/vmlDrawing11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39.emf"/><Relationship Id="rId33" Type="http://schemas.openxmlformats.org/officeDocument/2006/relationships/oleObject" Target="../embeddings/oleObject131.bin"/><Relationship Id="rId32" Type="http://schemas.openxmlformats.org/officeDocument/2006/relationships/image" Target="../media/image138.emf"/><Relationship Id="rId31" Type="http://schemas.openxmlformats.org/officeDocument/2006/relationships/oleObject" Target="../embeddings/oleObject130.bin"/><Relationship Id="rId30" Type="http://schemas.openxmlformats.org/officeDocument/2006/relationships/image" Target="../media/image137.emf"/><Relationship Id="rId3" Type="http://schemas.openxmlformats.org/officeDocument/2006/relationships/oleObject" Target="../embeddings/oleObject116.bin"/><Relationship Id="rId29" Type="http://schemas.openxmlformats.org/officeDocument/2006/relationships/oleObject" Target="../embeddings/oleObject129.bin"/><Relationship Id="rId28" Type="http://schemas.openxmlformats.org/officeDocument/2006/relationships/image" Target="../media/image136.emf"/><Relationship Id="rId27" Type="http://schemas.openxmlformats.org/officeDocument/2006/relationships/oleObject" Target="../embeddings/oleObject128.bin"/><Relationship Id="rId26" Type="http://schemas.openxmlformats.org/officeDocument/2006/relationships/image" Target="../media/image135.emf"/><Relationship Id="rId25" Type="http://schemas.openxmlformats.org/officeDocument/2006/relationships/oleObject" Target="../embeddings/oleObject127.bin"/><Relationship Id="rId24" Type="http://schemas.openxmlformats.org/officeDocument/2006/relationships/image" Target="../media/image134.emf"/><Relationship Id="rId23" Type="http://schemas.openxmlformats.org/officeDocument/2006/relationships/oleObject" Target="../embeddings/oleObject126.bin"/><Relationship Id="rId22" Type="http://schemas.openxmlformats.org/officeDocument/2006/relationships/image" Target="../media/image133.emf"/><Relationship Id="rId21" Type="http://schemas.openxmlformats.org/officeDocument/2006/relationships/oleObject" Target="../embeddings/oleObject125.bin"/><Relationship Id="rId20" Type="http://schemas.openxmlformats.org/officeDocument/2006/relationships/image" Target="../media/image132.e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24.bin"/><Relationship Id="rId18" Type="http://schemas.openxmlformats.org/officeDocument/2006/relationships/image" Target="../media/image131.e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30.e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29.e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4.bin"/><Relationship Id="rId43" Type="http://schemas.openxmlformats.org/officeDocument/2006/relationships/vmlDrawing" Target="../drawings/vmlDrawing12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58.wmf"/><Relationship Id="rId40" Type="http://schemas.openxmlformats.org/officeDocument/2006/relationships/oleObject" Target="../embeddings/oleObject152.bin"/><Relationship Id="rId4" Type="http://schemas.openxmlformats.org/officeDocument/2006/relationships/image" Target="../media/image141.wmf"/><Relationship Id="rId39" Type="http://schemas.openxmlformats.org/officeDocument/2006/relationships/image" Target="../media/image157.wmf"/><Relationship Id="rId38" Type="http://schemas.openxmlformats.org/officeDocument/2006/relationships/oleObject" Target="../embeddings/oleObject151.bin"/><Relationship Id="rId37" Type="http://schemas.openxmlformats.org/officeDocument/2006/relationships/image" Target="../media/image156.wmf"/><Relationship Id="rId36" Type="http://schemas.openxmlformats.org/officeDocument/2006/relationships/oleObject" Target="../embeddings/oleObject150.bin"/><Relationship Id="rId35" Type="http://schemas.openxmlformats.org/officeDocument/2006/relationships/image" Target="../media/image155.wmf"/><Relationship Id="rId34" Type="http://schemas.openxmlformats.org/officeDocument/2006/relationships/oleObject" Target="../embeddings/oleObject149.bin"/><Relationship Id="rId33" Type="http://schemas.openxmlformats.org/officeDocument/2006/relationships/image" Target="../media/image154.wmf"/><Relationship Id="rId32" Type="http://schemas.openxmlformats.org/officeDocument/2006/relationships/oleObject" Target="../embeddings/oleObject148.bin"/><Relationship Id="rId31" Type="http://schemas.openxmlformats.org/officeDocument/2006/relationships/image" Target="../media/image153.wmf"/><Relationship Id="rId30" Type="http://schemas.openxmlformats.org/officeDocument/2006/relationships/oleObject" Target="../embeddings/oleObject147.bin"/><Relationship Id="rId3" Type="http://schemas.openxmlformats.org/officeDocument/2006/relationships/oleObject" Target="../embeddings/oleObject133.bin"/><Relationship Id="rId29" Type="http://schemas.openxmlformats.org/officeDocument/2006/relationships/image" Target="../media/image152.wmf"/><Relationship Id="rId28" Type="http://schemas.openxmlformats.org/officeDocument/2006/relationships/oleObject" Target="../embeddings/oleObject146.bin"/><Relationship Id="rId27" Type="http://schemas.openxmlformats.org/officeDocument/2006/relationships/image" Target="../media/image151.wmf"/><Relationship Id="rId26" Type="http://schemas.openxmlformats.org/officeDocument/2006/relationships/oleObject" Target="../embeddings/oleObject145.bin"/><Relationship Id="rId25" Type="http://schemas.openxmlformats.org/officeDocument/2006/relationships/image" Target="../media/image150.wmf"/><Relationship Id="rId24" Type="http://schemas.openxmlformats.org/officeDocument/2006/relationships/oleObject" Target="../embeddings/oleObject144.bin"/><Relationship Id="rId23" Type="http://schemas.openxmlformats.org/officeDocument/2006/relationships/image" Target="../media/image149.wmf"/><Relationship Id="rId22" Type="http://schemas.openxmlformats.org/officeDocument/2006/relationships/oleObject" Target="../embeddings/oleObject143.bin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42.bin"/><Relationship Id="rId2" Type="http://schemas.openxmlformats.org/officeDocument/2006/relationships/image" Target="../media/image140.wmf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41.bin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45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55.bin"/><Relationship Id="rId45" Type="http://schemas.openxmlformats.org/officeDocument/2006/relationships/vmlDrawing" Target="../drawings/vmlDrawing13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177.wmf"/><Relationship Id="rId42" Type="http://schemas.openxmlformats.org/officeDocument/2006/relationships/oleObject" Target="../embeddings/oleObject173.bin"/><Relationship Id="rId41" Type="http://schemas.openxmlformats.org/officeDocument/2006/relationships/image" Target="../media/image79.wmf"/><Relationship Id="rId40" Type="http://schemas.openxmlformats.org/officeDocument/2006/relationships/oleObject" Target="../embeddings/oleObject172.bin"/><Relationship Id="rId4" Type="http://schemas.openxmlformats.org/officeDocument/2006/relationships/image" Target="../media/image160.wmf"/><Relationship Id="rId39" Type="http://schemas.openxmlformats.org/officeDocument/2006/relationships/image" Target="../media/image176.emf"/><Relationship Id="rId38" Type="http://schemas.openxmlformats.org/officeDocument/2006/relationships/oleObject" Target="../embeddings/oleObject171.bin"/><Relationship Id="rId37" Type="http://schemas.openxmlformats.org/officeDocument/2006/relationships/image" Target="../media/image175.emf"/><Relationship Id="rId36" Type="http://schemas.openxmlformats.org/officeDocument/2006/relationships/oleObject" Target="../embeddings/oleObject170.bin"/><Relationship Id="rId35" Type="http://schemas.openxmlformats.org/officeDocument/2006/relationships/image" Target="../media/image174.emf"/><Relationship Id="rId34" Type="http://schemas.openxmlformats.org/officeDocument/2006/relationships/oleObject" Target="../embeddings/oleObject169.bin"/><Relationship Id="rId33" Type="http://schemas.openxmlformats.org/officeDocument/2006/relationships/image" Target="../media/image173.wmf"/><Relationship Id="rId32" Type="http://schemas.openxmlformats.org/officeDocument/2006/relationships/oleObject" Target="../embeddings/oleObject168.bin"/><Relationship Id="rId31" Type="http://schemas.openxmlformats.org/officeDocument/2006/relationships/image" Target="../media/image172.wmf"/><Relationship Id="rId30" Type="http://schemas.openxmlformats.org/officeDocument/2006/relationships/oleObject" Target="../embeddings/oleObject167.bin"/><Relationship Id="rId3" Type="http://schemas.openxmlformats.org/officeDocument/2006/relationships/oleObject" Target="../embeddings/oleObject154.bin"/><Relationship Id="rId29" Type="http://schemas.openxmlformats.org/officeDocument/2006/relationships/image" Target="../media/image96.wmf"/><Relationship Id="rId28" Type="http://schemas.openxmlformats.org/officeDocument/2006/relationships/oleObject" Target="../embeddings/oleObject166.bin"/><Relationship Id="rId27" Type="http://schemas.openxmlformats.org/officeDocument/2006/relationships/image" Target="../media/image95.png"/><Relationship Id="rId26" Type="http://schemas.openxmlformats.org/officeDocument/2006/relationships/image" Target="../media/image171.wmf"/><Relationship Id="rId25" Type="http://schemas.openxmlformats.org/officeDocument/2006/relationships/oleObject" Target="../embeddings/oleObject165.bin"/><Relationship Id="rId24" Type="http://schemas.openxmlformats.org/officeDocument/2006/relationships/image" Target="../media/image170.wmf"/><Relationship Id="rId23" Type="http://schemas.openxmlformats.org/officeDocument/2006/relationships/oleObject" Target="../embeddings/oleObject164.bin"/><Relationship Id="rId22" Type="http://schemas.openxmlformats.org/officeDocument/2006/relationships/image" Target="../media/image169.wmf"/><Relationship Id="rId21" Type="http://schemas.openxmlformats.org/officeDocument/2006/relationships/oleObject" Target="../embeddings/oleObject163.bin"/><Relationship Id="rId20" Type="http://schemas.openxmlformats.org/officeDocument/2006/relationships/image" Target="../media/image168.wmf"/><Relationship Id="rId2" Type="http://schemas.openxmlformats.org/officeDocument/2006/relationships/image" Target="../media/image159.emf"/><Relationship Id="rId19" Type="http://schemas.openxmlformats.org/officeDocument/2006/relationships/oleObject" Target="../embeddings/oleObject162.bin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61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60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5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75.bin"/><Relationship Id="rId24" Type="http://schemas.openxmlformats.org/officeDocument/2006/relationships/notesSlide" Target="../notesSlides/notesSlide10.xml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87.wmf"/><Relationship Id="rId20" Type="http://schemas.openxmlformats.org/officeDocument/2006/relationships/oleObject" Target="../embeddings/oleObject183.bin"/><Relationship Id="rId2" Type="http://schemas.openxmlformats.org/officeDocument/2006/relationships/image" Target="../media/image178.wmf"/><Relationship Id="rId19" Type="http://schemas.openxmlformats.org/officeDocument/2006/relationships/image" Target="../media/image186.emf"/><Relationship Id="rId18" Type="http://schemas.openxmlformats.org/officeDocument/2006/relationships/oleObject" Target="../embeddings/oleObject182.bin"/><Relationship Id="rId17" Type="http://schemas.openxmlformats.org/officeDocument/2006/relationships/image" Target="../media/image185.emf"/><Relationship Id="rId16" Type="http://schemas.openxmlformats.org/officeDocument/2006/relationships/oleObject" Target="../embeddings/oleObject181.bin"/><Relationship Id="rId15" Type="http://schemas.openxmlformats.org/officeDocument/2006/relationships/image" Target="../media/image184.emf"/><Relationship Id="rId14" Type="http://schemas.openxmlformats.org/officeDocument/2006/relationships/oleObject" Target="../embeddings/oleObject180.bin"/><Relationship Id="rId13" Type="http://schemas.openxmlformats.org/officeDocument/2006/relationships/image" Target="../media/image95.png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9.wmf"/><Relationship Id="rId37" Type="http://schemas.openxmlformats.org/officeDocument/2006/relationships/vmlDrawing" Target="../drawings/vmlDrawing15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04.emf"/><Relationship Id="rId34" Type="http://schemas.openxmlformats.org/officeDocument/2006/relationships/oleObject" Target="../embeddings/oleObject201.bin"/><Relationship Id="rId33" Type="http://schemas.openxmlformats.org/officeDocument/2006/relationships/image" Target="../media/image203.emf"/><Relationship Id="rId32" Type="http://schemas.openxmlformats.org/officeDocument/2006/relationships/oleObject" Target="../embeddings/oleObject200.bin"/><Relationship Id="rId31" Type="http://schemas.openxmlformats.org/officeDocument/2006/relationships/oleObject" Target="../embeddings/oleObject199.bin"/><Relationship Id="rId30" Type="http://schemas.openxmlformats.org/officeDocument/2006/relationships/image" Target="../media/image202.wmf"/><Relationship Id="rId3" Type="http://schemas.openxmlformats.org/officeDocument/2006/relationships/oleObject" Target="../embeddings/oleObject185.bin"/><Relationship Id="rId29" Type="http://schemas.openxmlformats.org/officeDocument/2006/relationships/oleObject" Target="../embeddings/oleObject198.bin"/><Relationship Id="rId28" Type="http://schemas.openxmlformats.org/officeDocument/2006/relationships/image" Target="../media/image201.emf"/><Relationship Id="rId27" Type="http://schemas.openxmlformats.org/officeDocument/2006/relationships/oleObject" Target="../embeddings/oleObject197.bin"/><Relationship Id="rId26" Type="http://schemas.openxmlformats.org/officeDocument/2006/relationships/image" Target="../media/image200.e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199.e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198.e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3.bin"/><Relationship Id="rId27" Type="http://schemas.openxmlformats.org/officeDocument/2006/relationships/notesSlide" Target="../notesSlides/notesSlide11.xml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16.wmf"/><Relationship Id="rId23" Type="http://schemas.openxmlformats.org/officeDocument/2006/relationships/oleObject" Target="../embeddings/oleObject213.bin"/><Relationship Id="rId22" Type="http://schemas.openxmlformats.org/officeDocument/2006/relationships/image" Target="../media/image215.wmf"/><Relationship Id="rId21" Type="http://schemas.openxmlformats.org/officeDocument/2006/relationships/oleObject" Target="../embeddings/oleObject212.bin"/><Relationship Id="rId20" Type="http://schemas.openxmlformats.org/officeDocument/2006/relationships/image" Target="../media/image214.wmf"/><Relationship Id="rId2" Type="http://schemas.openxmlformats.org/officeDocument/2006/relationships/image" Target="../media/image205.wmf"/><Relationship Id="rId19" Type="http://schemas.openxmlformats.org/officeDocument/2006/relationships/oleObject" Target="../embeddings/oleObject211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209.emf"/><Relationship Id="rId1" Type="http://schemas.openxmlformats.org/officeDocument/2006/relationships/oleObject" Target="../embeddings/oleObject20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emf"/><Relationship Id="rId8" Type="http://schemas.openxmlformats.org/officeDocument/2006/relationships/oleObject" Target="../embeddings/oleObject217.bin"/><Relationship Id="rId7" Type="http://schemas.openxmlformats.org/officeDocument/2006/relationships/image" Target="../media/image219.wmf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218.wmf"/><Relationship Id="rId4" Type="http://schemas.openxmlformats.org/officeDocument/2006/relationships/oleObject" Target="../embeddings/oleObject215.bin"/><Relationship Id="rId3" Type="http://schemas.openxmlformats.org/officeDocument/2006/relationships/image" Target="../media/image217.wmf"/><Relationship Id="rId27" Type="http://schemas.openxmlformats.org/officeDocument/2006/relationships/vmlDrawing" Target="../drawings/vmlDrawing1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28.emf"/><Relationship Id="rId24" Type="http://schemas.openxmlformats.org/officeDocument/2006/relationships/oleObject" Target="../embeddings/oleObject225.bin"/><Relationship Id="rId23" Type="http://schemas.openxmlformats.org/officeDocument/2006/relationships/image" Target="../media/image227.wmf"/><Relationship Id="rId22" Type="http://schemas.openxmlformats.org/officeDocument/2006/relationships/oleObject" Target="../embeddings/oleObject224.bin"/><Relationship Id="rId21" Type="http://schemas.openxmlformats.org/officeDocument/2006/relationships/image" Target="../media/image226.wmf"/><Relationship Id="rId20" Type="http://schemas.openxmlformats.org/officeDocument/2006/relationships/oleObject" Target="../embeddings/oleObject223.bin"/><Relationship Id="rId2" Type="http://schemas.openxmlformats.org/officeDocument/2006/relationships/oleObject" Target="../embeddings/oleObject214.bin"/><Relationship Id="rId19" Type="http://schemas.openxmlformats.org/officeDocument/2006/relationships/image" Target="../media/image225.wmf"/><Relationship Id="rId18" Type="http://schemas.openxmlformats.org/officeDocument/2006/relationships/oleObject" Target="../embeddings/oleObject222.bin"/><Relationship Id="rId17" Type="http://schemas.openxmlformats.org/officeDocument/2006/relationships/image" Target="../media/image224.wmf"/><Relationship Id="rId16" Type="http://schemas.openxmlformats.org/officeDocument/2006/relationships/oleObject" Target="../embeddings/oleObject221.bin"/><Relationship Id="rId15" Type="http://schemas.openxmlformats.org/officeDocument/2006/relationships/image" Target="../media/image223.wmf"/><Relationship Id="rId14" Type="http://schemas.openxmlformats.org/officeDocument/2006/relationships/oleObject" Target="../embeddings/oleObject220.bin"/><Relationship Id="rId13" Type="http://schemas.openxmlformats.org/officeDocument/2006/relationships/image" Target="../media/image222.wmf"/><Relationship Id="rId12" Type="http://schemas.openxmlformats.org/officeDocument/2006/relationships/oleObject" Target="../embeddings/oleObject219.bin"/><Relationship Id="rId11" Type="http://schemas.openxmlformats.org/officeDocument/2006/relationships/image" Target="../media/image221.wmf"/><Relationship Id="rId10" Type="http://schemas.openxmlformats.org/officeDocument/2006/relationships/oleObject" Target="../embeddings/oleObject218.bin"/><Relationship Id="rId1" Type="http://schemas.openxmlformats.org/officeDocument/2006/relationships/image" Target="../media/image7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25" Type="http://schemas.openxmlformats.org/officeDocument/2006/relationships/notesSlide" Target="../notesSlides/notesSlide4.xml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8.wmf"/><Relationship Id="rId2" Type="http://schemas.openxmlformats.org/officeDocument/2006/relationships/image" Target="../media/image29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37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36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35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4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3.e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2.wmf"/><Relationship Id="rId50" Type="http://schemas.openxmlformats.org/officeDocument/2006/relationships/vmlDrawing" Target="../drawings/vmlDrawing4.vml"/><Relationship Id="rId5" Type="http://schemas.openxmlformats.org/officeDocument/2006/relationships/oleObject" Target="../embeddings/oleObject34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63.png"/><Relationship Id="rId47" Type="http://schemas.openxmlformats.org/officeDocument/2006/relationships/image" Target="../media/image62.wmf"/><Relationship Id="rId46" Type="http://schemas.openxmlformats.org/officeDocument/2006/relationships/oleObject" Target="../embeddings/oleObject55.bin"/><Relationship Id="rId45" Type="http://schemas.openxmlformats.org/officeDocument/2006/relationships/image" Target="../media/image61.wmf"/><Relationship Id="rId44" Type="http://schemas.openxmlformats.org/officeDocument/2006/relationships/oleObject" Target="../embeddings/oleObject54.bin"/><Relationship Id="rId43" Type="http://schemas.openxmlformats.org/officeDocument/2006/relationships/image" Target="../media/image60.wmf"/><Relationship Id="rId42" Type="http://schemas.openxmlformats.org/officeDocument/2006/relationships/oleObject" Target="../embeddings/oleObject53.bin"/><Relationship Id="rId41" Type="http://schemas.openxmlformats.org/officeDocument/2006/relationships/image" Target="../media/image59.wmf"/><Relationship Id="rId40" Type="http://schemas.openxmlformats.org/officeDocument/2006/relationships/oleObject" Target="../embeddings/oleObject52.bin"/><Relationship Id="rId4" Type="http://schemas.openxmlformats.org/officeDocument/2006/relationships/image" Target="../media/image41.wmf"/><Relationship Id="rId39" Type="http://schemas.openxmlformats.org/officeDocument/2006/relationships/image" Target="../media/image58.emf"/><Relationship Id="rId38" Type="http://schemas.openxmlformats.org/officeDocument/2006/relationships/oleObject" Target="../embeddings/oleObject51.bin"/><Relationship Id="rId37" Type="http://schemas.openxmlformats.org/officeDocument/2006/relationships/image" Target="../media/image57.emf"/><Relationship Id="rId36" Type="http://schemas.openxmlformats.org/officeDocument/2006/relationships/oleObject" Target="../embeddings/oleObject50.bin"/><Relationship Id="rId35" Type="http://schemas.openxmlformats.org/officeDocument/2006/relationships/image" Target="../media/image56.emf"/><Relationship Id="rId34" Type="http://schemas.openxmlformats.org/officeDocument/2006/relationships/oleObject" Target="../embeddings/oleObject49.bin"/><Relationship Id="rId33" Type="http://schemas.openxmlformats.org/officeDocument/2006/relationships/image" Target="../media/image55.emf"/><Relationship Id="rId32" Type="http://schemas.openxmlformats.org/officeDocument/2006/relationships/oleObject" Target="../embeddings/oleObject48.bin"/><Relationship Id="rId31" Type="http://schemas.openxmlformats.org/officeDocument/2006/relationships/image" Target="../media/image54.emf"/><Relationship Id="rId30" Type="http://schemas.openxmlformats.org/officeDocument/2006/relationships/oleObject" Target="../embeddings/oleObject47.bin"/><Relationship Id="rId3" Type="http://schemas.openxmlformats.org/officeDocument/2006/relationships/oleObject" Target="../embeddings/oleObject33.bin"/><Relationship Id="rId29" Type="http://schemas.openxmlformats.org/officeDocument/2006/relationships/image" Target="../media/image53.emf"/><Relationship Id="rId28" Type="http://schemas.openxmlformats.org/officeDocument/2006/relationships/oleObject" Target="../embeddings/oleObject46.bin"/><Relationship Id="rId27" Type="http://schemas.openxmlformats.org/officeDocument/2006/relationships/image" Target="../media/image52.emf"/><Relationship Id="rId26" Type="http://schemas.openxmlformats.org/officeDocument/2006/relationships/oleObject" Target="../embeddings/oleObject45.bin"/><Relationship Id="rId25" Type="http://schemas.openxmlformats.org/officeDocument/2006/relationships/image" Target="../media/image51.emf"/><Relationship Id="rId24" Type="http://schemas.openxmlformats.org/officeDocument/2006/relationships/oleObject" Target="../embeddings/oleObject44.bin"/><Relationship Id="rId23" Type="http://schemas.openxmlformats.org/officeDocument/2006/relationships/image" Target="../media/image50.wmf"/><Relationship Id="rId22" Type="http://schemas.openxmlformats.org/officeDocument/2006/relationships/oleObject" Target="../embeddings/oleObject43.bin"/><Relationship Id="rId21" Type="http://schemas.openxmlformats.org/officeDocument/2006/relationships/image" Target="../media/image49.emf"/><Relationship Id="rId20" Type="http://schemas.openxmlformats.org/officeDocument/2006/relationships/oleObject" Target="../embeddings/oleObject42.bin"/><Relationship Id="rId2" Type="http://schemas.openxmlformats.org/officeDocument/2006/relationships/image" Target="../media/image40.wmf"/><Relationship Id="rId19" Type="http://schemas.openxmlformats.org/officeDocument/2006/relationships/image" Target="../media/image48.emf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47.emf"/><Relationship Id="rId16" Type="http://schemas.openxmlformats.org/officeDocument/2006/relationships/oleObject" Target="../embeddings/oleObject40.bin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38.bin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0B6AE-673D-4BFC-BE46-C18F2AABDCC8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 Box 2078"/>
          <p:cNvSpPr>
            <a:spLocks noChangeArrowheads="1"/>
          </p:cNvSpPr>
          <p:nvPr/>
        </p:nvSpPr>
        <p:spPr bwMode="auto">
          <a:xfrm>
            <a:off x="168275" y="458718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078"/>
          <p:cNvSpPr>
            <a:spLocks noChangeArrowheads="1"/>
          </p:cNvSpPr>
          <p:nvPr/>
        </p:nvSpPr>
        <p:spPr bwMode="auto">
          <a:xfrm>
            <a:off x="168275" y="1471543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15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733925" y="1501706"/>
          <a:ext cx="30511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" r:id="rId1" imgW="1117600" imgH="203200" progId="Equation.DSMT4">
                  <p:embed/>
                </p:oleObj>
              </mc:Choice>
              <mc:Fallback>
                <p:oleObj name="" r:id="rId1" imgW="1117600" imgH="203200" progId="Equation.DSMT4">
                  <p:embed/>
                  <p:pic>
                    <p:nvPicPr>
                      <p:cNvPr id="0" name="图片 26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501706"/>
                        <a:ext cx="30511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403350" y="1492181"/>
          <a:ext cx="32242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" r:id="rId3" imgW="1181100" imgH="241300" progId="Equation.DSMT4">
                  <p:embed/>
                </p:oleObj>
              </mc:Choice>
              <mc:Fallback>
                <p:oleObj name="" r:id="rId3" imgW="1181100" imgH="241300" progId="Equation.DSMT4">
                  <p:embed/>
                  <p:pic>
                    <p:nvPicPr>
                      <p:cNvPr id="0" name="图片 26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92181"/>
                        <a:ext cx="32242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365250" y="319018"/>
          <a:ext cx="38147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5" imgW="1397000" imgH="482600" progId="Equation.DSMT4">
                  <p:embed/>
                </p:oleObj>
              </mc:Choice>
              <mc:Fallback>
                <p:oleObj name="Equation" r:id="rId5" imgW="1397000" imgH="482600" progId="Equation.DSMT4">
                  <p:embed/>
                  <p:pic>
                    <p:nvPicPr>
                      <p:cNvPr id="0" name="图片 26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19018"/>
                        <a:ext cx="381476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405438" y="361881"/>
          <a:ext cx="36052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7" imgW="1320165" imgH="444500" progId="Equation.DSMT4">
                  <p:embed/>
                </p:oleObj>
              </mc:Choice>
              <mc:Fallback>
                <p:oleObj name="Equation" r:id="rId7" imgW="1320165" imgH="444500" progId="Equation.DSMT4">
                  <p:embed/>
                  <p:pic>
                    <p:nvPicPr>
                      <p:cNvPr id="0" name="图片 26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61881"/>
                        <a:ext cx="36052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78"/>
          <p:cNvSpPr>
            <a:spLocks noChangeArrowheads="1"/>
          </p:cNvSpPr>
          <p:nvPr/>
        </p:nvSpPr>
        <p:spPr bwMode="auto">
          <a:xfrm>
            <a:off x="0" y="58047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作业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29-30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54000" y="2244930"/>
          <a:ext cx="440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9" imgW="38709600" imgH="5791200" progId="Equation.DSMT4">
                  <p:embed/>
                </p:oleObj>
              </mc:Choice>
              <mc:Fallback>
                <p:oleObj name="Equation" r:id="rId9" imgW="38709600" imgH="5791200" progId="Equation.DSMT4">
                  <p:embed/>
                  <p:pic>
                    <p:nvPicPr>
                      <p:cNvPr id="0" name="图片 26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244930"/>
                        <a:ext cx="440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78"/>
          <p:cNvSpPr>
            <a:spLocks noChangeArrowheads="1"/>
          </p:cNvSpPr>
          <p:nvPr/>
        </p:nvSpPr>
        <p:spPr bwMode="auto">
          <a:xfrm>
            <a:off x="168275" y="1928743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54000" y="2703718"/>
          <a:ext cx="49260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11" imgW="43281600" imgH="5791200" progId="Equation.DSMT4">
                  <p:embed/>
                </p:oleObj>
              </mc:Choice>
              <mc:Fallback>
                <p:oleObj name="Equation" r:id="rId11" imgW="43281600" imgH="5791200" progId="Equation.DSMT4">
                  <p:embed/>
                  <p:pic>
                    <p:nvPicPr>
                      <p:cNvPr id="0" name="图片 26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703718"/>
                        <a:ext cx="49260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54000" y="3181555"/>
          <a:ext cx="4683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13" imgW="41148000" imgH="5791200" progId="Equation.DSMT4">
                  <p:embed/>
                </p:oleObj>
              </mc:Choice>
              <mc:Fallback>
                <p:oleObj name="Equation" r:id="rId13" imgW="41148000" imgH="5791200" progId="Equation.DSMT4">
                  <p:embed/>
                  <p:pic>
                    <p:nvPicPr>
                      <p:cNvPr id="0" name="图片 26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181555"/>
                        <a:ext cx="4683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78"/>
          <p:cNvSpPr>
            <a:spLocks noChangeArrowheads="1"/>
          </p:cNvSpPr>
          <p:nvPr/>
        </p:nvSpPr>
        <p:spPr bwMode="auto">
          <a:xfrm>
            <a:off x="168275" y="3802098"/>
            <a:ext cx="3352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732842" y="3693480"/>
          <a:ext cx="4112662" cy="85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" r:id="rId15" imgW="1778635" imgH="444500" progId="Equation.DSMT4">
                  <p:embed/>
                </p:oleObj>
              </mc:Choice>
              <mc:Fallback>
                <p:oleObj name="" r:id="rId15" imgW="1778635" imgH="444500" progId="Equation.DSMT4">
                  <p:embed/>
                  <p:pic>
                    <p:nvPicPr>
                      <p:cNvPr id="0" name="图片 26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842" y="3693480"/>
                        <a:ext cx="4112662" cy="85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8510" y="4470300"/>
          <a:ext cx="2823233" cy="8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" r:id="rId17" imgW="1372235" imgH="444500" progId="Equation.DSMT4">
                  <p:embed/>
                </p:oleObj>
              </mc:Choice>
              <mc:Fallback>
                <p:oleObj name="" r:id="rId17" imgW="1372235" imgH="444500" progId="Equation.DSMT4">
                  <p:embed/>
                  <p:pic>
                    <p:nvPicPr>
                      <p:cNvPr id="0" name="图片 26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10" y="4470300"/>
                        <a:ext cx="2823233" cy="851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78"/>
          <p:cNvSpPr>
            <a:spLocks noChangeArrowheads="1"/>
          </p:cNvSpPr>
          <p:nvPr/>
        </p:nvSpPr>
        <p:spPr bwMode="auto">
          <a:xfrm>
            <a:off x="1198563" y="3783048"/>
            <a:ext cx="2611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4556075" y="4450022"/>
          <a:ext cx="2705565" cy="84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" r:id="rId19" imgW="1181100" imgH="444500" progId="Equation.DSMT4">
                  <p:embed/>
                </p:oleObj>
              </mc:Choice>
              <mc:Fallback>
                <p:oleObj name="" r:id="rId19" imgW="1181100" imgH="444500" progId="Equation.DSMT4">
                  <p:embed/>
                  <p:pic>
                    <p:nvPicPr>
                      <p:cNvPr id="0" name="图片 26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075" y="4450022"/>
                        <a:ext cx="2705565" cy="842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07950" y="4583044"/>
            <a:ext cx="1736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7276068" y="4651571"/>
          <a:ext cx="13509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" r:id="rId21" imgW="495300" imgH="177800" progId="Equation.DSMT4">
                  <p:embed/>
                </p:oleObj>
              </mc:Choice>
              <mc:Fallback>
                <p:oleObj name="" r:id="rId21" imgW="495300" imgH="177800" progId="Equation.DSMT4">
                  <p:embed/>
                  <p:pic>
                    <p:nvPicPr>
                      <p:cNvPr id="0" name="图片 26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6068" y="4651571"/>
                        <a:ext cx="13509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110956" y="3669275"/>
          <a:ext cx="1966244" cy="8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" r:id="rId23" imgW="812800" imgH="444500" progId="Equation.DSMT4">
                  <p:embed/>
                </p:oleObj>
              </mc:Choice>
              <mc:Fallback>
                <p:oleObj name="" r:id="rId23" imgW="812800" imgH="444500" progId="Equation.DSMT4">
                  <p:embed/>
                  <p:pic>
                    <p:nvPicPr>
                      <p:cNvPr id="0" name="图片 26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956" y="3669275"/>
                        <a:ext cx="1966244" cy="8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789173" y="4592179"/>
            <a:ext cx="1736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670509" y="6086769"/>
          <a:ext cx="1143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" r:id="rId25" imgW="419735" imgH="228600" progId="Equation.DSMT4">
                  <p:embed/>
                </p:oleObj>
              </mc:Choice>
              <mc:Fallback>
                <p:oleObj name="" r:id="rId25" imgW="419735" imgH="228600" progId="Equation.DSMT4">
                  <p:embed/>
                  <p:pic>
                    <p:nvPicPr>
                      <p:cNvPr id="0" name="图片 26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09" y="6086769"/>
                        <a:ext cx="11430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707476" y="5337106"/>
          <a:ext cx="1143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" r:id="rId27" imgW="419735" imgH="228600" progId="Equation.DSMT4">
                  <p:embed/>
                </p:oleObj>
              </mc:Choice>
              <mc:Fallback>
                <p:oleObj name="" r:id="rId27" imgW="419735" imgH="228600" progId="Equation.DSMT4">
                  <p:embed/>
                  <p:pic>
                    <p:nvPicPr>
                      <p:cNvPr id="0" name="图片 26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76" y="5337106"/>
                        <a:ext cx="1143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2051293" y="5211817"/>
          <a:ext cx="2974564" cy="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" r:id="rId29" imgW="1346200" imgH="444500" progId="Equation.DSMT4">
                  <p:embed/>
                </p:oleObj>
              </mc:Choice>
              <mc:Fallback>
                <p:oleObj name="" r:id="rId29" imgW="1346200" imgH="444500" progId="Equation.DSMT4">
                  <p:embed/>
                  <p:pic>
                    <p:nvPicPr>
                      <p:cNvPr id="0" name="图片 26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293" y="5211817"/>
                        <a:ext cx="2974564" cy="81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/>
        </p:nvGraphicFramePr>
        <p:xfrm>
          <a:off x="5238936" y="5335469"/>
          <a:ext cx="14890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" r:id="rId31" imgW="546100" imgH="228600" progId="Equation.DSMT4">
                  <p:embed/>
                </p:oleObj>
              </mc:Choice>
              <mc:Fallback>
                <p:oleObj name="" r:id="rId31" imgW="546100" imgH="228600" progId="Equation.DSMT4">
                  <p:embed/>
                  <p:pic>
                    <p:nvPicPr>
                      <p:cNvPr id="0" name="图片 26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936" y="5335469"/>
                        <a:ext cx="148907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2005568" y="5954414"/>
          <a:ext cx="4490650" cy="85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" r:id="rId33" imgW="1930400" imgH="444500" progId="Equation.DSMT4">
                  <p:embed/>
                </p:oleObj>
              </mc:Choice>
              <mc:Fallback>
                <p:oleObj name="" r:id="rId33" imgW="1930400" imgH="444500" progId="Equation.DSMT4">
                  <p:embed/>
                  <p:pic>
                    <p:nvPicPr>
                      <p:cNvPr id="0" name="图片 26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68" y="5954414"/>
                        <a:ext cx="4490650" cy="854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6860142" y="6086769"/>
          <a:ext cx="17668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" r:id="rId35" imgW="648335" imgH="228600" progId="Equation.DSMT4">
                  <p:embed/>
                </p:oleObj>
              </mc:Choice>
              <mc:Fallback>
                <p:oleObj name="" r:id="rId35" imgW="648335" imgH="228600" progId="Equation.DSMT4">
                  <p:embed/>
                  <p:pic>
                    <p:nvPicPr>
                      <p:cNvPr id="0" name="图片 26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142" y="6086769"/>
                        <a:ext cx="17668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9190" y="5259919"/>
            <a:ext cx="1079226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(4)</a:t>
            </a:r>
            <a:endParaRPr lang="zh-CN" altLang="en-US" sz="2800" dirty="0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89428" y="6020759"/>
            <a:ext cx="872689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(5)</a:t>
            </a:r>
            <a:endParaRPr lang="zh-CN" altLang="en-US" sz="2800" dirty="0"/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856716" y="2131122"/>
            <a:ext cx="4474724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作业</a:t>
            </a:r>
            <a:r>
              <a:rPr lang="en-US" altLang="zh-CN" sz="4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页：</a:t>
            </a:r>
            <a:endParaRPr lang="en-US" altLang="zh-CN" sz="40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7-T1---T3</a:t>
            </a:r>
            <a:endParaRPr lang="en-US" altLang="zh-CN" sz="4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72" y="1539285"/>
            <a:ext cx="4679928" cy="3770234"/>
          </a:xfrm>
          <a:prstGeom prst="rect">
            <a:avLst/>
          </a:prstGeom>
        </p:spPr>
      </p:pic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-13916" y="2660773"/>
            <a:ext cx="7777163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脑磁场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1 </a:t>
            </a:r>
            <a:r>
              <a:rPr lang="en-US" altLang="zh-CN" b="1" dirty="0" err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fT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=110</a:t>
            </a:r>
            <a:r>
              <a:rPr lang="en-US" altLang="zh-CN" b="1" baseline="30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-15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 地球磁场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  5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b="1" baseline="30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T=0.5 G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电冰箱磁场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~3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b="1" baseline="30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T=0.3 G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核磁共振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3 T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实验室中产生的最强磁场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~150 T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（脉冲）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磁性最强的脉冲星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&gt;10</a:t>
            </a:r>
            <a:r>
              <a:rPr lang="en-US" altLang="zh-CN" b="1" baseline="300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endParaRPr lang="en-US" altLang="zh-CN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74610" y="94470"/>
            <a:ext cx="3910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磁感应强度的单位：</a:t>
            </a:r>
            <a:endParaRPr lang="zh-CN" altLang="en-US" b="1" dirty="0"/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961597" y="782081"/>
            <a:ext cx="332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(</a:t>
            </a:r>
            <a:r>
              <a:rPr lang="zh-CN" altLang="zh-CN" b="1" dirty="0"/>
              <a:t>特斯拉</a:t>
            </a:r>
            <a:r>
              <a:rPr lang="en-US" altLang="zh-CN" b="1" dirty="0"/>
              <a:t>), SI</a:t>
            </a:r>
            <a:r>
              <a:rPr lang="zh-CN" altLang="en-US" b="1" dirty="0"/>
              <a:t>制</a:t>
            </a:r>
            <a:endParaRPr lang="en-US" altLang="zh-CN" b="1" dirty="0"/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74610" y="1614203"/>
            <a:ext cx="212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1T = 10</a:t>
            </a:r>
            <a:r>
              <a:rPr lang="en-US" altLang="zh-CN" b="1" baseline="30000" dirty="0"/>
              <a:t>4 </a:t>
            </a:r>
            <a:r>
              <a:rPr lang="en-US" altLang="zh-CN" b="1" dirty="0"/>
              <a:t>G</a:t>
            </a:r>
            <a:endParaRPr lang="en-US" altLang="zh-CN" b="1" dirty="0"/>
          </a:p>
        </p:txBody>
      </p:sp>
      <p:graphicFrame>
        <p:nvGraphicFramePr>
          <p:cNvPr id="9" name="Object 46"/>
          <p:cNvGraphicFramePr>
            <a:graphicFrameLocks noChangeAspect="1"/>
          </p:cNvGraphicFramePr>
          <p:nvPr/>
        </p:nvGraphicFramePr>
        <p:xfrm>
          <a:off x="461541" y="574477"/>
          <a:ext cx="3413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2" imgW="1612900" imgH="431800" progId="Equation.DSMT4">
                  <p:embed/>
                </p:oleObj>
              </mc:Choice>
              <mc:Fallback>
                <p:oleObj name="Equation" r:id="rId2" imgW="1612900" imgH="431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41" y="574477"/>
                        <a:ext cx="34131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329616" y="1590001"/>
            <a:ext cx="4344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(</a:t>
            </a:r>
            <a:r>
              <a:rPr lang="zh-CN" altLang="en-US" b="1" dirty="0"/>
              <a:t>高斯</a:t>
            </a:r>
            <a:r>
              <a:rPr lang="en-US" altLang="zh-CN" b="1" dirty="0"/>
              <a:t>), 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高斯</a:t>
            </a:r>
            <a:r>
              <a:rPr lang="zh-CN" altLang="en-US" b="1" dirty="0"/>
              <a:t>单位制</a:t>
            </a:r>
            <a:endParaRPr lang="en-US" altLang="zh-CN" b="1" dirty="0"/>
          </a:p>
        </p:txBody>
      </p:sp>
      <p:sp>
        <p:nvSpPr>
          <p:cNvPr id="102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B6AAB1-5CB9-4760-829F-D55AE925E753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" grpId="0" autoUpdateAnimBg="0"/>
      <p:bldP spid="8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87437C-3EAC-411D-A3E2-253B0392FBE2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5207000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黑体" panose="02010609060101010101" pitchFamily="2" charset="-122"/>
              </a:rPr>
              <a:t>四、 磁场线</a:t>
            </a: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zh-CN" altLang="en-US" b="1">
                <a:ea typeface="楷体_GB2312" pitchFamily="49" charset="-122"/>
              </a:rPr>
              <a:t>磁感应线、</a:t>
            </a:r>
            <a:r>
              <a:rPr lang="en-US" altLang="zh-CN" b="1" i="1">
                <a:ea typeface="楷体_GB2312" pitchFamily="49" charset="-122"/>
              </a:rPr>
              <a:t>B</a:t>
            </a:r>
            <a:r>
              <a:rPr lang="zh-CN" altLang="en-US" b="1">
                <a:ea typeface="楷体_GB2312" pitchFamily="49" charset="-122"/>
              </a:rPr>
              <a:t>线</a:t>
            </a:r>
            <a:r>
              <a:rPr lang="en-US" altLang="zh-CN" b="1">
                <a:ea typeface="楷体_GB2312" pitchFamily="49" charset="-122"/>
              </a:rPr>
              <a:t>)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8763" y="990600"/>
            <a:ext cx="5675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磁场线上任一点切线方向是该点的磁场方向；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8763" y="1905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磁场线的疏密程度表示磁场的强弱。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58763" y="2590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磁场线的性质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8763" y="51879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②</a:t>
            </a:r>
            <a:r>
              <a:rPr lang="zh-CN" altLang="en-US" b="1">
                <a:ea typeface="楷体_GB2312" pitchFamily="49" charset="-122"/>
              </a:rPr>
              <a:t>与电流套连；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58763" y="587692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③</a:t>
            </a:r>
            <a:r>
              <a:rPr lang="zh-CN" altLang="en-US" b="1">
                <a:ea typeface="楷体_GB2312" pitchFamily="49" charset="-122"/>
              </a:rPr>
              <a:t>与电流成右手螺旋关系。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58763" y="3276600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①</a:t>
            </a:r>
            <a:r>
              <a:rPr lang="zh-CN" altLang="en-US" b="1">
                <a:ea typeface="楷体_GB2312" pitchFamily="49" charset="-122"/>
              </a:rPr>
              <a:t> 磁场线是从北极出发到南极终止的、无头无尾的闭合曲线；        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1331913" y="4508500"/>
            <a:ext cx="337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(</a:t>
            </a:r>
            <a:r>
              <a:rPr lang="zh-CN" altLang="en-US" b="1">
                <a:ea typeface="楷体_GB2312" pitchFamily="49" charset="-122"/>
              </a:rPr>
              <a:t>磁场是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有旋场</a:t>
            </a:r>
            <a:r>
              <a:rPr lang="en-US" altLang="zh-CN" b="1">
                <a:ea typeface="楷体_GB2312" pitchFamily="49" charset="-122"/>
              </a:rPr>
              <a:t>) </a:t>
            </a:r>
            <a:endParaRPr lang="en-US" altLang="zh-CN" b="1">
              <a:ea typeface="楷体_GB2312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6154738" y="519113"/>
            <a:ext cx="2163762" cy="2921000"/>
            <a:chOff x="3921" y="1987"/>
            <a:chExt cx="1363" cy="1840"/>
          </a:xfrm>
        </p:grpSpPr>
        <p:pic>
          <p:nvPicPr>
            <p:cNvPr id="11287" name="Picture 15" descr="xx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" y="1987"/>
              <a:ext cx="1363" cy="1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88" name="Rectangle 16"/>
            <p:cNvSpPr>
              <a:spLocks noChangeArrowheads="1"/>
            </p:cNvSpPr>
            <p:nvPr/>
          </p:nvSpPr>
          <p:spPr bwMode="auto">
            <a:xfrm>
              <a:off x="4341" y="2026"/>
              <a:ext cx="19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9" name="Line 17"/>
            <p:cNvSpPr>
              <a:spLocks noChangeShapeType="1"/>
            </p:cNvSpPr>
            <p:nvPr/>
          </p:nvSpPr>
          <p:spPr bwMode="auto">
            <a:xfrm flipV="1">
              <a:off x="4494" y="2026"/>
              <a:ext cx="0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Rectangle 18"/>
            <p:cNvSpPr>
              <a:spLocks noChangeArrowheads="1"/>
            </p:cNvSpPr>
            <p:nvPr/>
          </p:nvSpPr>
          <p:spPr bwMode="auto">
            <a:xfrm>
              <a:off x="4303" y="206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CC0000"/>
                  </a:solidFill>
                </a:rPr>
                <a:t>I</a:t>
              </a:r>
              <a:endParaRPr kumimoji="0" lang="en-US" altLang="zh-CN" sz="2400" b="1" i="1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003800" y="3860800"/>
            <a:ext cx="3733800" cy="2736850"/>
            <a:chOff x="2784" y="480"/>
            <a:chExt cx="2352" cy="1632"/>
          </a:xfrm>
        </p:grpSpPr>
        <p:pic>
          <p:nvPicPr>
            <p:cNvPr id="11277" name="Picture 20" descr="xx4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304" cy="163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78" name="Text Box 21"/>
            <p:cNvSpPr txBox="1">
              <a:spLocks noChangeArrowheads="1"/>
            </p:cNvSpPr>
            <p:nvPr/>
          </p:nvSpPr>
          <p:spPr bwMode="auto">
            <a:xfrm>
              <a:off x="2784" y="1226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CC0000"/>
                  </a:solidFill>
                </a:rPr>
                <a:t>S</a:t>
              </a:r>
              <a:endParaRPr kumimoji="0" lang="en-US" altLang="zh-CN" sz="2400" b="1"/>
            </a:p>
          </p:txBody>
        </p:sp>
        <p:grpSp>
          <p:nvGrpSpPr>
            <p:cNvPr id="11279" name="Group 22"/>
            <p:cNvGrpSpPr/>
            <p:nvPr/>
          </p:nvGrpSpPr>
          <p:grpSpPr bwMode="auto">
            <a:xfrm>
              <a:off x="4608" y="1185"/>
              <a:ext cx="478" cy="272"/>
              <a:chOff x="4848" y="1344"/>
              <a:chExt cx="481" cy="315"/>
            </a:xfrm>
          </p:grpSpPr>
          <p:sp>
            <p:nvSpPr>
              <p:cNvPr id="11285" name="Text Box 23"/>
              <p:cNvSpPr txBox="1">
                <a:spLocks noChangeArrowheads="1"/>
              </p:cNvSpPr>
              <p:nvPr/>
            </p:nvSpPr>
            <p:spPr bwMode="auto">
              <a:xfrm>
                <a:off x="5089" y="1344"/>
                <a:ext cx="24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400" b="1">
                    <a:solidFill>
                      <a:srgbClr val="CC0000"/>
                    </a:solidFill>
                  </a:rPr>
                  <a:t>N</a:t>
                </a:r>
                <a:endParaRPr kumimoji="0" lang="en-US" altLang="zh-CN" sz="2400" b="1"/>
              </a:p>
            </p:txBody>
          </p:sp>
          <p:sp>
            <p:nvSpPr>
              <p:cNvPr id="11286" name="Line 24"/>
              <p:cNvSpPr>
                <a:spLocks noChangeShapeType="1"/>
              </p:cNvSpPr>
              <p:nvPr/>
            </p:nvSpPr>
            <p:spPr bwMode="auto">
              <a:xfrm flipV="1">
                <a:off x="4848" y="1509"/>
                <a:ext cx="33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tailEnd type="triangle" w="sm" len="lg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0" name="Rectangle 25"/>
            <p:cNvSpPr>
              <a:spLocks noChangeArrowheads="1"/>
            </p:cNvSpPr>
            <p:nvPr/>
          </p:nvSpPr>
          <p:spPr bwMode="auto">
            <a:xfrm>
              <a:off x="3701" y="687"/>
              <a:ext cx="479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1" name="Rectangle 26"/>
            <p:cNvSpPr>
              <a:spLocks noChangeArrowheads="1"/>
            </p:cNvSpPr>
            <p:nvPr/>
          </p:nvSpPr>
          <p:spPr bwMode="auto">
            <a:xfrm>
              <a:off x="3658" y="729"/>
              <a:ext cx="19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rgbClr val="CC0000"/>
                  </a:solidFill>
                </a:rPr>
                <a:t>I</a:t>
              </a:r>
              <a:endParaRPr kumimoji="0" lang="en-US" altLang="zh-CN" sz="2400" b="1" i="1">
                <a:solidFill>
                  <a:srgbClr val="CC0000"/>
                </a:solidFill>
              </a:endParaRPr>
            </a:p>
          </p:txBody>
        </p:sp>
        <p:sp>
          <p:nvSpPr>
            <p:cNvPr id="11282" name="Freeform 27"/>
            <p:cNvSpPr/>
            <p:nvPr/>
          </p:nvSpPr>
          <p:spPr bwMode="auto">
            <a:xfrm>
              <a:off x="3832" y="812"/>
              <a:ext cx="261" cy="124"/>
            </a:xfrm>
            <a:custGeom>
              <a:avLst/>
              <a:gdLst>
                <a:gd name="T0" fmla="*/ 1803 w 240"/>
                <a:gd name="T1" fmla="*/ 1 h 192"/>
                <a:gd name="T2" fmla="*/ 1085 w 240"/>
                <a:gd name="T3" fmla="*/ 0 h 192"/>
                <a:gd name="T4" fmla="*/ 0 w 240"/>
                <a:gd name="T5" fmla="*/ 1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240" y="192"/>
                  </a:moveTo>
                  <a:cubicBezTo>
                    <a:pt x="212" y="96"/>
                    <a:pt x="184" y="0"/>
                    <a:pt x="144" y="0"/>
                  </a:cubicBezTo>
                  <a:cubicBezTo>
                    <a:pt x="104" y="0"/>
                    <a:pt x="24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28"/>
            <p:cNvSpPr>
              <a:spLocks noChangeShapeType="1"/>
            </p:cNvSpPr>
            <p:nvPr/>
          </p:nvSpPr>
          <p:spPr bwMode="auto">
            <a:xfrm flipV="1">
              <a:off x="4571" y="1600"/>
              <a:ext cx="0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3289" y="1600"/>
              <a:ext cx="0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 autoUpdateAnimBg="0"/>
      <p:bldP spid="48134" grpId="0" autoUpdateAnimBg="0"/>
      <p:bldP spid="48135" grpId="0" autoUpdateAnimBg="0"/>
      <p:bldP spid="48136" grpId="0" autoUpdateAnimBg="0" build="p"/>
      <p:bldP spid="48137" grpId="0" autoUpdateAnimBg="0" build="p"/>
      <p:bldP spid="48138" grpId="0" autoUpdateAnimBg="0"/>
      <p:bldP spid="481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CA0E4A-70E6-4D5E-A51B-86663BAEBB8E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81000" y="374650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华文新魏" panose="02010800040101010101" pitchFamily="2" charset="-122"/>
              </a:rPr>
              <a:t>一些典型的磁感应线的分布：</a:t>
            </a:r>
            <a:endParaRPr lang="zh-CN" altLang="en-US" b="1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69875" y="1200150"/>
            <a:ext cx="3403600" cy="5237163"/>
            <a:chOff x="179" y="684"/>
            <a:chExt cx="2144" cy="3299"/>
          </a:xfrm>
        </p:grpSpPr>
        <p:pic>
          <p:nvPicPr>
            <p:cNvPr id="12296" name="Picture 4" descr="直线电流的磁力线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684"/>
              <a:ext cx="1851" cy="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79" y="3653"/>
              <a:ext cx="21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新魏" panose="02010800040101010101" pitchFamily="2" charset="-122"/>
                </a:rPr>
                <a:t>直线电流的磁感应线</a:t>
              </a:r>
              <a:endParaRPr lang="zh-CN" altLang="en-US" b="1"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3719513" y="1166813"/>
            <a:ext cx="4941887" cy="5284787"/>
            <a:chOff x="2352" y="663"/>
            <a:chExt cx="3113" cy="3329"/>
          </a:xfrm>
        </p:grpSpPr>
        <p:pic>
          <p:nvPicPr>
            <p:cNvPr id="12294" name="Picture 7" descr="圆形电流的磁力线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2" t="4306" r="14383" b="2361"/>
            <a:stretch>
              <a:fillRect/>
            </a:stretch>
          </p:blipFill>
          <p:spPr bwMode="auto">
            <a:xfrm>
              <a:off x="2352" y="663"/>
              <a:ext cx="3113" cy="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Text Box 8"/>
            <p:cNvSpPr txBox="1">
              <a:spLocks noChangeArrowheads="1"/>
            </p:cNvSpPr>
            <p:nvPr/>
          </p:nvSpPr>
          <p:spPr bwMode="auto">
            <a:xfrm>
              <a:off x="2889" y="3665"/>
              <a:ext cx="2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新魏" panose="02010800040101010101" pitchFamily="2" charset="-122"/>
                </a:rPr>
                <a:t>圆形电流的磁感应线</a:t>
              </a:r>
              <a:endParaRPr lang="zh-CN" altLang="en-US" b="1"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557168-8705-481E-9D13-1AD6057421B6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44463" y="1368425"/>
            <a:ext cx="4538662" cy="4049713"/>
            <a:chOff x="109" y="1214"/>
            <a:chExt cx="2859" cy="2551"/>
          </a:xfrm>
        </p:grpSpPr>
        <p:pic>
          <p:nvPicPr>
            <p:cNvPr id="13319" name="Picture 3" descr="螺线管的磁力线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2"/>
            <a:stretch>
              <a:fillRect/>
            </a:stretch>
          </p:blipFill>
          <p:spPr bwMode="auto">
            <a:xfrm>
              <a:off x="295" y="1214"/>
              <a:ext cx="2297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Rectangle 4"/>
            <p:cNvSpPr>
              <a:spLocks noChangeArrowheads="1"/>
            </p:cNvSpPr>
            <p:nvPr/>
          </p:nvSpPr>
          <p:spPr bwMode="auto">
            <a:xfrm>
              <a:off x="109" y="3435"/>
              <a:ext cx="28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新魏" panose="02010800040101010101" pitchFamily="2" charset="-122"/>
                </a:rPr>
                <a:t>直螺线管电流的磁感应线</a:t>
              </a:r>
              <a:endParaRPr lang="zh-CN" altLang="en-US" b="1"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283075" y="836613"/>
            <a:ext cx="5119688" cy="4575175"/>
            <a:chOff x="2698" y="527"/>
            <a:chExt cx="3225" cy="2882"/>
          </a:xfrm>
        </p:grpSpPr>
        <p:pic>
          <p:nvPicPr>
            <p:cNvPr id="13317" name="Picture 6" descr="螺线环的磁力线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8" r="7813"/>
            <a:stretch>
              <a:fillRect/>
            </a:stretch>
          </p:blipFill>
          <p:spPr bwMode="auto">
            <a:xfrm>
              <a:off x="2699" y="527"/>
              <a:ext cx="2808" cy="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Rectangle 7"/>
            <p:cNvSpPr>
              <a:spLocks noChangeArrowheads="1"/>
            </p:cNvSpPr>
            <p:nvPr/>
          </p:nvSpPr>
          <p:spPr bwMode="auto">
            <a:xfrm>
              <a:off x="2698" y="3079"/>
              <a:ext cx="32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新魏" panose="02010800040101010101" pitchFamily="2" charset="-122"/>
                </a:rPr>
                <a:t>环形螺线管电流的磁感应线</a:t>
              </a:r>
              <a:endParaRPr lang="zh-CN" altLang="en-US" b="1"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9231C4-6C95-4140-9AAB-A513EFBD02D9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757613" y="1204913"/>
            <a:ext cx="538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——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电流激发磁场的规律</a:t>
            </a:r>
            <a:endParaRPr lang="zh-CN" altLang="en-US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8600" y="45640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磁场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叠加原理：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28600" y="5178425"/>
            <a:ext cx="8915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ea typeface="楷体_GB2312" pitchFamily="49" charset="-122"/>
              </a:rPr>
              <a:t>任意闭合电流产生的磁感应强度为其中各个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电流元</a:t>
            </a:r>
            <a:r>
              <a:rPr lang="zh-CN" altLang="en-US" b="1">
                <a:ea typeface="楷体_GB2312" pitchFamily="49" charset="-122"/>
              </a:rPr>
              <a:t>产生的元磁感应强度的矢量叠加。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712788" y="88900"/>
            <a:ext cx="74295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毕奥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萨伐尔定律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1636713" y="668338"/>
            <a:ext cx="558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Law of Biot and Savart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47" name="Group 73"/>
          <p:cNvGrpSpPr/>
          <p:nvPr/>
        </p:nvGrpSpPr>
        <p:grpSpPr bwMode="auto">
          <a:xfrm>
            <a:off x="4497388" y="3160713"/>
            <a:ext cx="4508500" cy="533400"/>
            <a:chOff x="912" y="2592"/>
            <a:chExt cx="2840" cy="336"/>
          </a:xfrm>
        </p:grpSpPr>
        <p:sp>
          <p:nvSpPr>
            <p:cNvPr id="14383" name="Text Box 74"/>
            <p:cNvSpPr txBox="1">
              <a:spLocks noChangeArrowheads="1"/>
            </p:cNvSpPr>
            <p:nvPr/>
          </p:nvSpPr>
          <p:spPr bwMode="auto">
            <a:xfrm>
              <a:off x="1152" y="2592"/>
              <a:ext cx="2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b="1">
                  <a:ea typeface="楷体_GB2312" pitchFamily="49" charset="-122"/>
                </a:rPr>
                <a:t>的方向为电流的方向。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4384" name="Object 75"/>
            <p:cNvGraphicFramePr>
              <a:graphicFrameLocks noChangeAspect="1"/>
            </p:cNvGraphicFramePr>
            <p:nvPr/>
          </p:nvGraphicFramePr>
          <p:xfrm>
            <a:off x="912" y="2592"/>
            <a:ext cx="31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" name="Equation" r:id="rId1" imgW="190500" imgH="203200" progId="Equation.3">
                    <p:embed/>
                  </p:oleObj>
                </mc:Choice>
                <mc:Fallback>
                  <p:oleObj name="Equation" r:id="rId1" imgW="190500" imgH="2032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92"/>
                          <a:ext cx="31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76"/>
          <p:cNvGrpSpPr/>
          <p:nvPr/>
        </p:nvGrpSpPr>
        <p:grpSpPr bwMode="auto">
          <a:xfrm>
            <a:off x="1944688" y="1843088"/>
            <a:ext cx="5815012" cy="554037"/>
            <a:chOff x="192" y="528"/>
            <a:chExt cx="3663" cy="349"/>
          </a:xfrm>
        </p:grpSpPr>
        <p:sp>
          <p:nvSpPr>
            <p:cNvPr id="14381" name="Text Box 77"/>
            <p:cNvSpPr txBox="1">
              <a:spLocks noChangeArrowheads="1"/>
            </p:cNvSpPr>
            <p:nvPr/>
          </p:nvSpPr>
          <p:spPr bwMode="auto">
            <a:xfrm>
              <a:off x="192" y="528"/>
              <a:ext cx="36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载有电流的一段矢量线元</a:t>
              </a:r>
              <a:r>
                <a:rPr lang="en-US" altLang="zh-CN" b="1"/>
                <a:t>——</a:t>
              </a:r>
              <a:endParaRPr lang="en-US" altLang="zh-CN" b="1"/>
            </a:p>
          </p:txBody>
        </p:sp>
        <p:graphicFrame>
          <p:nvGraphicFramePr>
            <p:cNvPr id="14382" name="Object 78"/>
            <p:cNvGraphicFramePr>
              <a:graphicFrameLocks noChangeAspect="1"/>
            </p:cNvGraphicFramePr>
            <p:nvPr/>
          </p:nvGraphicFramePr>
          <p:xfrm>
            <a:off x="3148" y="532"/>
            <a:ext cx="45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7" name="Equation" r:id="rId3" imgW="342900" imgH="203200" progId="Equation.3">
                    <p:embed/>
                  </p:oleObj>
                </mc:Choice>
                <mc:Fallback>
                  <p:oleObj name="Equation" r:id="rId3" imgW="342900" imgH="2032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532"/>
                          <a:ext cx="45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228600" y="1835150"/>
            <a:ext cx="1981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电流元：</a:t>
            </a:r>
            <a:endParaRPr lang="en-US" altLang="zh-CN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55" name="Group 80"/>
          <p:cNvGrpSpPr/>
          <p:nvPr/>
        </p:nvGrpSpPr>
        <p:grpSpPr bwMode="auto">
          <a:xfrm>
            <a:off x="1798638" y="3068638"/>
            <a:ext cx="2244725" cy="1470025"/>
            <a:chOff x="4014" y="1253"/>
            <a:chExt cx="1414" cy="926"/>
          </a:xfrm>
        </p:grpSpPr>
        <p:sp>
          <p:nvSpPr>
            <p:cNvPr id="14354" name="AutoShape 81"/>
            <p:cNvSpPr>
              <a:spLocks noChangeArrowheads="1"/>
            </p:cNvSpPr>
            <p:nvPr/>
          </p:nvSpPr>
          <p:spPr bwMode="auto">
            <a:xfrm rot="-5373966">
              <a:off x="4657" y="980"/>
              <a:ext cx="409" cy="1133"/>
            </a:xfrm>
            <a:prstGeom prst="can">
              <a:avLst>
                <a:gd name="adj" fmla="val 36282"/>
              </a:avLst>
            </a:prstGeom>
            <a:gradFill rotWithShape="0">
              <a:gsLst>
                <a:gs pos="0">
                  <a:srgbClr val="7C7C7C"/>
                </a:gs>
                <a:gs pos="50000">
                  <a:srgbClr val="DDDDDD"/>
                </a:gs>
                <a:gs pos="100000">
                  <a:srgbClr val="7C7C7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AutoShape 82"/>
            <p:cNvSpPr>
              <a:spLocks noChangeArrowheads="1"/>
            </p:cNvSpPr>
            <p:nvPr/>
          </p:nvSpPr>
          <p:spPr bwMode="auto">
            <a:xfrm>
              <a:off x="4024" y="1253"/>
              <a:ext cx="181" cy="273"/>
            </a:xfrm>
            <a:prstGeom prst="wedgeRoundRectCallout">
              <a:avLst>
                <a:gd name="adj1" fmla="val 150551"/>
                <a:gd name="adj2" fmla="val 57694"/>
                <a:gd name="adj3" fmla="val 1666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0" lang="zh-CN" altLang="en-US" b="1">
                <a:solidFill>
                  <a:srgbClr val="1C1C1C"/>
                </a:solidFill>
              </a:endParaRPr>
            </a:p>
          </p:txBody>
        </p:sp>
        <p:graphicFrame>
          <p:nvGraphicFramePr>
            <p:cNvPr id="14356" name="Object 83"/>
            <p:cNvGraphicFramePr>
              <a:graphicFrameLocks noChangeAspect="1"/>
            </p:cNvGraphicFramePr>
            <p:nvPr/>
          </p:nvGraphicFramePr>
          <p:xfrm>
            <a:off x="4993" y="1732"/>
            <a:ext cx="19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8" name="公式" r:id="rId5" imgW="63500" imgH="139700" progId="Equation.3">
                    <p:embed/>
                  </p:oleObj>
                </mc:Choice>
                <mc:Fallback>
                  <p:oleObj name="公式" r:id="rId5" imgW="63500" imgH="1397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1732"/>
                          <a:ext cx="19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84"/>
            <p:cNvGraphicFramePr>
              <a:graphicFrameLocks noChangeAspect="1"/>
            </p:cNvGraphicFramePr>
            <p:nvPr/>
          </p:nvGraphicFramePr>
          <p:xfrm>
            <a:off x="4014" y="1265"/>
            <a:ext cx="19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9" name="Equation" r:id="rId7" imgW="190500" imgH="241300" progId="Equation.3">
                    <p:embed/>
                  </p:oleObj>
                </mc:Choice>
                <mc:Fallback>
                  <p:oleObj name="Equation" r:id="rId7" imgW="190500" imgH="2413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265"/>
                          <a:ext cx="19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D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Line 85"/>
            <p:cNvSpPr>
              <a:spLocks noChangeShapeType="1"/>
            </p:cNvSpPr>
            <p:nvPr/>
          </p:nvSpPr>
          <p:spPr bwMode="auto">
            <a:xfrm>
              <a:off x="4522" y="1842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86"/>
            <p:cNvGraphicFramePr>
              <a:graphicFrameLocks noChangeAspect="1"/>
            </p:cNvGraphicFramePr>
            <p:nvPr/>
          </p:nvGraphicFramePr>
          <p:xfrm>
            <a:off x="5182" y="1307"/>
            <a:ext cx="22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0" name="公式" r:id="rId9" imgW="63500" imgH="165100" progId="Equation.3">
                    <p:embed/>
                  </p:oleObj>
                </mc:Choice>
                <mc:Fallback>
                  <p:oleObj name="公式" r:id="rId9" imgW="63500" imgH="1651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2" y="1307"/>
                          <a:ext cx="22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0" name="Group 87"/>
            <p:cNvGrpSpPr/>
            <p:nvPr/>
          </p:nvGrpSpPr>
          <p:grpSpPr bwMode="auto">
            <a:xfrm>
              <a:off x="4840" y="1274"/>
              <a:ext cx="348" cy="327"/>
              <a:chOff x="3016" y="2103"/>
              <a:chExt cx="348" cy="327"/>
            </a:xfrm>
          </p:grpSpPr>
          <p:sp>
            <p:nvSpPr>
              <p:cNvPr id="14378" name="Oval 88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9" name="Text Box 89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66"/>
                    </a:solidFill>
                  </a:rPr>
                  <a:t>+</a:t>
                </a:r>
                <a:endParaRPr kumimoji="0" lang="en-US" altLang="zh-CN" b="1"/>
              </a:p>
            </p:txBody>
          </p:sp>
          <p:sp>
            <p:nvSpPr>
              <p:cNvPr id="14380" name="Line 90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1" name="Group 91"/>
            <p:cNvGrpSpPr/>
            <p:nvPr/>
          </p:nvGrpSpPr>
          <p:grpSpPr bwMode="auto">
            <a:xfrm>
              <a:off x="4840" y="1446"/>
              <a:ext cx="348" cy="327"/>
              <a:chOff x="3016" y="2103"/>
              <a:chExt cx="348" cy="327"/>
            </a:xfrm>
          </p:grpSpPr>
          <p:sp>
            <p:nvSpPr>
              <p:cNvPr id="14375" name="Oval 92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6" name="Text Box 93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66"/>
                    </a:solidFill>
                  </a:rPr>
                  <a:t>+</a:t>
                </a:r>
                <a:endParaRPr kumimoji="0" lang="en-US" altLang="zh-CN" b="1"/>
              </a:p>
            </p:txBody>
          </p:sp>
          <p:sp>
            <p:nvSpPr>
              <p:cNvPr id="14377" name="Line 94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2" name="Group 95"/>
            <p:cNvGrpSpPr/>
            <p:nvPr/>
          </p:nvGrpSpPr>
          <p:grpSpPr bwMode="auto">
            <a:xfrm>
              <a:off x="4432" y="1446"/>
              <a:ext cx="348" cy="327"/>
              <a:chOff x="3016" y="2103"/>
              <a:chExt cx="348" cy="327"/>
            </a:xfrm>
          </p:grpSpPr>
          <p:sp>
            <p:nvSpPr>
              <p:cNvPr id="14372" name="Oval 96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3" name="Text Box 97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66"/>
                    </a:solidFill>
                  </a:rPr>
                  <a:t>+</a:t>
                </a:r>
                <a:endParaRPr kumimoji="0" lang="en-US" altLang="zh-CN" b="1"/>
              </a:p>
            </p:txBody>
          </p:sp>
          <p:sp>
            <p:nvSpPr>
              <p:cNvPr id="14374" name="Line 98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3" name="Group 99"/>
            <p:cNvGrpSpPr/>
            <p:nvPr/>
          </p:nvGrpSpPr>
          <p:grpSpPr bwMode="auto">
            <a:xfrm>
              <a:off x="4432" y="1274"/>
              <a:ext cx="348" cy="327"/>
              <a:chOff x="3016" y="2103"/>
              <a:chExt cx="348" cy="327"/>
            </a:xfrm>
          </p:grpSpPr>
          <p:sp>
            <p:nvSpPr>
              <p:cNvPr id="14369" name="Oval 100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0" name="Text Box 101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0066"/>
                    </a:solidFill>
                  </a:rPr>
                  <a:t>+</a:t>
                </a:r>
                <a:endParaRPr kumimoji="0" lang="en-US" altLang="zh-CN" b="1"/>
              </a:p>
            </p:txBody>
          </p:sp>
          <p:sp>
            <p:nvSpPr>
              <p:cNvPr id="14371" name="Line 102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4" name="Line 103"/>
            <p:cNvSpPr>
              <a:spLocks noChangeShapeType="1"/>
            </p:cNvSpPr>
            <p:nvPr/>
          </p:nvSpPr>
          <p:spPr bwMode="auto">
            <a:xfrm>
              <a:off x="4341" y="1929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104"/>
            <p:cNvSpPr>
              <a:spLocks noChangeShapeType="1"/>
            </p:cNvSpPr>
            <p:nvPr/>
          </p:nvSpPr>
          <p:spPr bwMode="auto">
            <a:xfrm>
              <a:off x="5375" y="1933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105"/>
            <p:cNvSpPr>
              <a:spLocks noChangeShapeType="1"/>
            </p:cNvSpPr>
            <p:nvPr/>
          </p:nvSpPr>
          <p:spPr bwMode="auto">
            <a:xfrm>
              <a:off x="5057" y="204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06"/>
            <p:cNvSpPr>
              <a:spLocks noChangeShapeType="1"/>
            </p:cNvSpPr>
            <p:nvPr/>
          </p:nvSpPr>
          <p:spPr bwMode="auto">
            <a:xfrm flipH="1">
              <a:off x="4354" y="2047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8" name="Object 107"/>
            <p:cNvGraphicFramePr>
              <a:graphicFrameLocks noChangeAspect="1"/>
            </p:cNvGraphicFramePr>
            <p:nvPr/>
          </p:nvGraphicFramePr>
          <p:xfrm>
            <a:off x="4740" y="1906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1" name="Equation" r:id="rId11" imgW="177800" imgH="177800" progId="Equation.DSMT4">
                    <p:embed/>
                  </p:oleObj>
                </mc:Choice>
                <mc:Fallback>
                  <p:oleObj name="Equation" r:id="rId11" imgW="177800" imgH="1778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906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Group 108"/>
          <p:cNvGrpSpPr/>
          <p:nvPr/>
        </p:nvGrpSpPr>
        <p:grpSpPr bwMode="auto">
          <a:xfrm>
            <a:off x="2324100" y="2528888"/>
            <a:ext cx="1641475" cy="654050"/>
            <a:chOff x="3842" y="2818"/>
            <a:chExt cx="1034" cy="412"/>
          </a:xfrm>
        </p:grpSpPr>
        <p:sp>
          <p:nvSpPr>
            <p:cNvPr id="14350" name="Line 109"/>
            <p:cNvSpPr>
              <a:spLocks noChangeShapeType="1"/>
            </p:cNvSpPr>
            <p:nvPr/>
          </p:nvSpPr>
          <p:spPr bwMode="auto">
            <a:xfrm>
              <a:off x="3842" y="302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10"/>
            <p:cNvSpPr>
              <a:spLocks noChangeShapeType="1"/>
            </p:cNvSpPr>
            <p:nvPr/>
          </p:nvSpPr>
          <p:spPr bwMode="auto">
            <a:xfrm>
              <a:off x="4876" y="3026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11"/>
            <p:cNvSpPr>
              <a:spLocks noChangeShapeType="1"/>
            </p:cNvSpPr>
            <p:nvPr/>
          </p:nvSpPr>
          <p:spPr bwMode="auto">
            <a:xfrm flipV="1">
              <a:off x="3855" y="3135"/>
              <a:ext cx="1021" cy="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3" name="Object 112"/>
            <p:cNvGraphicFramePr>
              <a:graphicFrameLocks noChangeAspect="1"/>
            </p:cNvGraphicFramePr>
            <p:nvPr/>
          </p:nvGraphicFramePr>
          <p:xfrm>
            <a:off x="4082" y="2818"/>
            <a:ext cx="38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2" name="Equation" r:id="rId13" imgW="342900" imgH="203200" progId="Equation.3">
                    <p:embed/>
                  </p:oleObj>
                </mc:Choice>
                <mc:Fallback>
                  <p:oleObj name="Equation" r:id="rId13" imgW="342900" imgH="2032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2818"/>
                          <a:ext cx="38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Line 113"/>
          <p:cNvSpPr>
            <a:spLocks noChangeShapeType="1"/>
          </p:cNvSpPr>
          <p:nvPr/>
        </p:nvSpPr>
        <p:spPr bwMode="auto">
          <a:xfrm>
            <a:off x="3201988" y="4148138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9" grpId="0" autoUpdateAnimBg="0"/>
      <p:bldP spid="45" grpId="0"/>
      <p:bldP spid="46" grpId="0"/>
      <p:bldP spid="54" grpId="0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0B67F0-1ADA-43DD-B1FD-A627020048F3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88913" y="347663"/>
            <a:ext cx="3241675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一、毕 </a:t>
            </a:r>
            <a:r>
              <a:rPr lang="en-US" altLang="zh-CN" b="1">
                <a:ea typeface="楷体_GB2312" pitchFamily="49" charset="-122"/>
              </a:rPr>
              <a:t>— </a:t>
            </a:r>
            <a:r>
              <a:rPr lang="zh-CN" altLang="en-US" b="1">
                <a:ea typeface="楷体_GB2312" pitchFamily="49" charset="-122"/>
              </a:rPr>
              <a:t>萨定律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95275" y="1177925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毕奥－萨伐尔根据电流磁作用的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实验结果</a:t>
            </a:r>
            <a:r>
              <a:rPr lang="zh-CN" altLang="en-US" b="1">
                <a:ea typeface="楷体_GB2312" pitchFamily="49" charset="-122"/>
              </a:rPr>
              <a:t>分析得出：</a:t>
            </a:r>
            <a:endParaRPr lang="zh-CN" altLang="en-US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392363" y="2366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rgbClr val="FF0066"/>
                </a:solidFill>
                <a:ea typeface="楷体_GB2312" pitchFamily="49" charset="-122"/>
              </a:rPr>
              <a:t>.</a:t>
            </a:r>
            <a:r>
              <a:rPr lang="en-US" altLang="zh-CN" sz="2400" b="1" i="1">
                <a:ea typeface="楷体_GB2312" pitchFamily="49" charset="-122"/>
              </a:rPr>
              <a:t>P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1738313" y="2903538"/>
            <a:ext cx="9144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195513" y="3282950"/>
          <a:ext cx="2460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公式" r:id="rId1" imgW="215900" imgH="266065" progId="Equation.3">
                  <p:embed/>
                </p:oleObj>
              </mc:Choice>
              <mc:Fallback>
                <p:oleObj name="公式" r:id="rId1" imgW="215900" imgH="2660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2950"/>
                        <a:ext cx="2460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1738313" y="2978150"/>
            <a:ext cx="354012" cy="554038"/>
            <a:chOff x="1008" y="2880"/>
            <a:chExt cx="223" cy="349"/>
          </a:xfrm>
        </p:grpSpPr>
        <p:sp>
          <p:nvSpPr>
            <p:cNvPr id="15399" name="Arc 12"/>
            <p:cNvSpPr/>
            <p:nvPr/>
          </p:nvSpPr>
          <p:spPr bwMode="auto">
            <a:xfrm flipH="1">
              <a:off x="1008" y="3060"/>
              <a:ext cx="125" cy="169"/>
            </a:xfrm>
            <a:custGeom>
              <a:avLst/>
              <a:gdLst>
                <a:gd name="T0" fmla="*/ 0 w 33944"/>
                <a:gd name="T1" fmla="*/ 0 h 21600"/>
                <a:gd name="T2" fmla="*/ 0 w 33944"/>
                <a:gd name="T3" fmla="*/ 0 h 21600"/>
                <a:gd name="T4" fmla="*/ 0 w 33944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44"/>
                <a:gd name="T10" fmla="*/ 0 h 21600"/>
                <a:gd name="T11" fmla="*/ 33944 w 339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44" h="21600" fill="none" extrusionOk="0">
                  <a:moveTo>
                    <a:pt x="-1" y="13174"/>
                  </a:moveTo>
                  <a:cubicBezTo>
                    <a:pt x="3382" y="5188"/>
                    <a:pt x="11215" y="-1"/>
                    <a:pt x="19889" y="0"/>
                  </a:cubicBezTo>
                  <a:cubicBezTo>
                    <a:pt x="25044" y="0"/>
                    <a:pt x="30029" y="1843"/>
                    <a:pt x="33943" y="5198"/>
                  </a:cubicBezTo>
                </a:path>
                <a:path w="33944" h="21600" stroke="0" extrusionOk="0">
                  <a:moveTo>
                    <a:pt x="-1" y="13174"/>
                  </a:moveTo>
                  <a:cubicBezTo>
                    <a:pt x="3382" y="5188"/>
                    <a:pt x="11215" y="-1"/>
                    <a:pt x="19889" y="0"/>
                  </a:cubicBezTo>
                  <a:cubicBezTo>
                    <a:pt x="25044" y="0"/>
                    <a:pt x="30029" y="1843"/>
                    <a:pt x="33943" y="5198"/>
                  </a:cubicBezTo>
                  <a:lnTo>
                    <a:pt x="19889" y="21600"/>
                  </a:lnTo>
                  <a:lnTo>
                    <a:pt x="-1" y="13174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0" name="Object 11"/>
            <p:cNvGraphicFramePr>
              <a:graphicFrameLocks noChangeAspect="1"/>
            </p:cNvGraphicFramePr>
            <p:nvPr/>
          </p:nvGraphicFramePr>
          <p:xfrm>
            <a:off x="1056" y="2880"/>
            <a:ext cx="17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5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17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 bwMode="auto">
          <a:xfrm>
            <a:off x="2652713" y="2979738"/>
            <a:ext cx="228600" cy="228600"/>
            <a:chOff x="1584" y="2689"/>
            <a:chExt cx="144" cy="144"/>
          </a:xfrm>
        </p:grpSpPr>
        <p:sp>
          <p:nvSpPr>
            <p:cNvPr id="15397" name="Oval 15"/>
            <p:cNvSpPr>
              <a:spLocks noChangeArrowheads="1"/>
            </p:cNvSpPr>
            <p:nvPr/>
          </p:nvSpPr>
          <p:spPr bwMode="auto">
            <a:xfrm>
              <a:off x="1584" y="2689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98" name="Object 16"/>
            <p:cNvGraphicFramePr>
              <a:graphicFrameLocks noChangeAspect="1"/>
            </p:cNvGraphicFramePr>
            <p:nvPr/>
          </p:nvGraphicFramePr>
          <p:xfrm>
            <a:off x="1584" y="268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" name="公式" r:id="rId5" imgW="241300" imgH="241300" progId="Equation.3">
                    <p:embed/>
                  </p:oleObj>
                </mc:Choice>
                <mc:Fallback>
                  <p:oleObj name="公式" r:id="rId5" imgW="2413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9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366713" y="2139950"/>
            <a:ext cx="2667000" cy="2363788"/>
            <a:chOff x="144" y="2352"/>
            <a:chExt cx="1680" cy="1489"/>
          </a:xfrm>
        </p:grpSpPr>
        <p:grpSp>
          <p:nvGrpSpPr>
            <p:cNvPr id="15389" name="Group 18"/>
            <p:cNvGrpSpPr/>
            <p:nvPr/>
          </p:nvGrpSpPr>
          <p:grpSpPr bwMode="auto">
            <a:xfrm>
              <a:off x="144" y="2352"/>
              <a:ext cx="1680" cy="1489"/>
              <a:chOff x="96" y="672"/>
              <a:chExt cx="1872" cy="1489"/>
            </a:xfrm>
          </p:grpSpPr>
          <p:grpSp>
            <p:nvGrpSpPr>
              <p:cNvPr id="15392" name="Group 19"/>
              <p:cNvGrpSpPr/>
              <p:nvPr/>
            </p:nvGrpSpPr>
            <p:grpSpPr bwMode="auto">
              <a:xfrm>
                <a:off x="288" y="672"/>
                <a:ext cx="1536" cy="1488"/>
                <a:chOff x="480" y="528"/>
                <a:chExt cx="2064" cy="1872"/>
              </a:xfrm>
            </p:grpSpPr>
            <p:cxnSp>
              <p:nvCxnSpPr>
                <p:cNvPr id="15395" name="AutoShape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0" y="528"/>
                  <a:ext cx="2016" cy="1824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396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28" y="576"/>
                  <a:ext cx="2016" cy="1824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393" name="Freeform 22"/>
              <p:cNvSpPr/>
              <p:nvPr/>
            </p:nvSpPr>
            <p:spPr bwMode="auto">
              <a:xfrm>
                <a:off x="96" y="2160"/>
                <a:ext cx="240" cy="1"/>
              </a:xfrm>
              <a:custGeom>
                <a:avLst/>
                <a:gdLst>
                  <a:gd name="T0" fmla="*/ 0 w 240"/>
                  <a:gd name="T1" fmla="*/ 0 h 1"/>
                  <a:gd name="T2" fmla="*/ 48 w 240"/>
                  <a:gd name="T3" fmla="*/ 0 h 1"/>
                  <a:gd name="T4" fmla="*/ 192 w 240"/>
                  <a:gd name="T5" fmla="*/ 0 h 1"/>
                  <a:gd name="T6" fmla="*/ 240 w 24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1"/>
                  <a:gd name="T14" fmla="*/ 240 w 24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1">
                    <a:moveTo>
                      <a:pt x="0" y="0"/>
                    </a:moveTo>
                    <a:cubicBezTo>
                      <a:pt x="8" y="0"/>
                      <a:pt x="16" y="0"/>
                      <a:pt x="48" y="0"/>
                    </a:cubicBezTo>
                    <a:cubicBezTo>
                      <a:pt x="80" y="0"/>
                      <a:pt x="160" y="0"/>
                      <a:pt x="192" y="0"/>
                    </a:cubicBezTo>
                    <a:cubicBezTo>
                      <a:pt x="224" y="0"/>
                      <a:pt x="232" y="0"/>
                      <a:pt x="240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Freeform 23"/>
              <p:cNvSpPr/>
              <p:nvPr/>
            </p:nvSpPr>
            <p:spPr bwMode="auto">
              <a:xfrm>
                <a:off x="1728" y="672"/>
                <a:ext cx="240" cy="1"/>
              </a:xfrm>
              <a:custGeom>
                <a:avLst/>
                <a:gdLst>
                  <a:gd name="T0" fmla="*/ 0 w 240"/>
                  <a:gd name="T1" fmla="*/ 0 h 1"/>
                  <a:gd name="T2" fmla="*/ 48 w 240"/>
                  <a:gd name="T3" fmla="*/ 0 h 1"/>
                  <a:gd name="T4" fmla="*/ 192 w 240"/>
                  <a:gd name="T5" fmla="*/ 0 h 1"/>
                  <a:gd name="T6" fmla="*/ 240 w 24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1"/>
                  <a:gd name="T14" fmla="*/ 240 w 24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1">
                    <a:moveTo>
                      <a:pt x="0" y="0"/>
                    </a:moveTo>
                    <a:cubicBezTo>
                      <a:pt x="8" y="0"/>
                      <a:pt x="16" y="0"/>
                      <a:pt x="48" y="0"/>
                    </a:cubicBezTo>
                    <a:cubicBezTo>
                      <a:pt x="80" y="0"/>
                      <a:pt x="160" y="0"/>
                      <a:pt x="192" y="0"/>
                    </a:cubicBezTo>
                    <a:cubicBezTo>
                      <a:pt x="224" y="0"/>
                      <a:pt x="232" y="0"/>
                      <a:pt x="240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90" name="Line 24"/>
            <p:cNvSpPr>
              <a:spLocks noChangeShapeType="1"/>
            </p:cNvSpPr>
            <p:nvPr/>
          </p:nvSpPr>
          <p:spPr bwMode="auto">
            <a:xfrm flipV="1">
              <a:off x="480" y="3648"/>
              <a:ext cx="288" cy="145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1" name="Object 25"/>
            <p:cNvGraphicFramePr>
              <a:graphicFrameLocks noChangeAspect="1"/>
            </p:cNvGraphicFramePr>
            <p:nvPr/>
          </p:nvGraphicFramePr>
          <p:xfrm>
            <a:off x="416" y="3553"/>
            <a:ext cx="14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7" name="公式" r:id="rId7" imgW="266700" imgH="406400" progId="Equation.3">
                    <p:embed/>
                  </p:oleObj>
                </mc:Choice>
                <mc:Fallback>
                  <p:oleObj name="公式" r:id="rId7" imgW="2667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3553"/>
                          <a:ext cx="14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/>
          <p:nvPr/>
        </p:nvGrpSpPr>
        <p:grpSpPr bwMode="auto">
          <a:xfrm>
            <a:off x="3521075" y="1881188"/>
            <a:ext cx="4953000" cy="519112"/>
            <a:chOff x="2064" y="2184"/>
            <a:chExt cx="3120" cy="327"/>
          </a:xfrm>
        </p:grpSpPr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2064" y="2184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电流元        在</a:t>
              </a:r>
              <a:r>
                <a:rPr lang="en-US" altLang="zh-CN" b="1" i="1">
                  <a:ea typeface="楷体_GB2312" pitchFamily="49" charset="-122"/>
                </a:rPr>
                <a:t>P</a:t>
              </a:r>
              <a:r>
                <a:rPr lang="zh-CN" altLang="en-US" b="1">
                  <a:ea typeface="楷体_GB2312" pitchFamily="49" charset="-122"/>
                </a:rPr>
                <a:t>点产生的磁场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5388" name="Object 28"/>
            <p:cNvGraphicFramePr>
              <a:graphicFrameLocks noChangeAspect="1"/>
            </p:cNvGraphicFramePr>
            <p:nvPr/>
          </p:nvGraphicFramePr>
          <p:xfrm>
            <a:off x="2832" y="2196"/>
            <a:ext cx="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Equation" r:id="rId9" imgW="266700" imgH="203200" progId="Equation.3">
                    <p:embed/>
                  </p:oleObj>
                </mc:Choice>
                <mc:Fallback>
                  <p:oleObj name="Equation" r:id="rId9" imgW="266700" imgH="203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96"/>
                          <a:ext cx="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/>
          <p:cNvGrpSpPr/>
          <p:nvPr/>
        </p:nvGrpSpPr>
        <p:grpSpPr bwMode="auto">
          <a:xfrm>
            <a:off x="976313" y="3130550"/>
            <a:ext cx="757237" cy="523875"/>
            <a:chOff x="528" y="2976"/>
            <a:chExt cx="477" cy="330"/>
          </a:xfrm>
        </p:grpSpPr>
        <p:sp>
          <p:nvSpPr>
            <p:cNvPr id="15385" name="Line 30"/>
            <p:cNvSpPr>
              <a:spLocks noChangeShapeType="1"/>
            </p:cNvSpPr>
            <p:nvPr/>
          </p:nvSpPr>
          <p:spPr bwMode="auto">
            <a:xfrm rot="600000" flipH="1" flipV="1">
              <a:off x="981" y="3023"/>
              <a:ext cx="24" cy="28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6" name="Object 31"/>
            <p:cNvGraphicFramePr>
              <a:graphicFrameLocks noChangeAspect="1"/>
            </p:cNvGraphicFramePr>
            <p:nvPr/>
          </p:nvGraphicFramePr>
          <p:xfrm>
            <a:off x="528" y="2976"/>
            <a:ext cx="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9" name="Equation" r:id="rId11" imgW="342900" imgH="203200" progId="Equation.3">
                    <p:embed/>
                  </p:oleObj>
                </mc:Choice>
                <mc:Fallback>
                  <p:oleObj name="Equation" r:id="rId11" imgW="3429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76"/>
                          <a:ext cx="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2881313" y="3956050"/>
          <a:ext cx="3611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公式" r:id="rId13" imgW="3289300" imgH="444500" progId="Equation.3">
                  <p:embed/>
                </p:oleObj>
              </mc:Choice>
              <mc:Fallback>
                <p:oleObj name="公式" r:id="rId13" imgW="3289300" imgH="444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956050"/>
                        <a:ext cx="3611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AutoShape 34"/>
          <p:cNvSpPr>
            <a:spLocks noChangeArrowheads="1"/>
          </p:cNvSpPr>
          <p:nvPr/>
        </p:nvSpPr>
        <p:spPr bwMode="auto">
          <a:xfrm>
            <a:off x="7031038" y="3779838"/>
            <a:ext cx="1798637" cy="1066800"/>
          </a:xfrm>
          <a:prstGeom prst="wedgeEllipseCallout">
            <a:avLst>
              <a:gd name="adj1" fmla="val -81046"/>
              <a:gd name="adj2" fmla="val -17792"/>
            </a:avLst>
          </a:prstGeom>
          <a:solidFill>
            <a:srgbClr val="00FF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真空中的</a:t>
            </a:r>
            <a:endParaRPr lang="en-US" altLang="zh-CN" b="1"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ea typeface="楷体_GB2312" pitchFamily="49" charset="-122"/>
              </a:rPr>
              <a:t>磁导率</a:t>
            </a:r>
            <a:endParaRPr lang="zh-CN" altLang="en-US" b="1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1162050" y="5348288"/>
          <a:ext cx="609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15" imgW="228600" imgH="203200" progId="Equation.3">
                  <p:embed/>
                </p:oleObj>
              </mc:Choice>
              <mc:Fallback>
                <p:oleObj name="Equation" r:id="rId15" imgW="228600" imgH="203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348288"/>
                        <a:ext cx="609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8" name="AutoShape 36"/>
          <p:cNvSpPr/>
          <p:nvPr/>
        </p:nvSpPr>
        <p:spPr bwMode="auto">
          <a:xfrm>
            <a:off x="1852613" y="5211763"/>
            <a:ext cx="166687" cy="976312"/>
          </a:xfrm>
          <a:prstGeom prst="leftBrace">
            <a:avLst>
              <a:gd name="adj1" fmla="val 27849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1997075" y="4983163"/>
            <a:ext cx="3352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大小为：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49190" name="Object 38"/>
          <p:cNvGraphicFramePr>
            <a:graphicFrameLocks noChangeAspect="1"/>
          </p:cNvGraphicFramePr>
          <p:nvPr/>
        </p:nvGraphicFramePr>
        <p:xfrm>
          <a:off x="3444875" y="4754563"/>
          <a:ext cx="2590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17" imgW="1143000" imgH="406400" progId="Equation.3">
                  <p:embed/>
                </p:oleObj>
              </mc:Choice>
              <mc:Fallback>
                <p:oleObj name="Equation" r:id="rId17" imgW="1143000" imgH="406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754563"/>
                        <a:ext cx="2590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2000250" y="5737225"/>
            <a:ext cx="286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方向为</a:t>
            </a:r>
            <a:r>
              <a:rPr lang="en-US" altLang="zh-CN" b="1">
                <a:ea typeface="楷体_GB2312" pitchFamily="49" charset="-122"/>
              </a:rPr>
              <a:t>:</a:t>
            </a:r>
            <a:endParaRPr lang="en-US" altLang="zh-CN" b="1">
              <a:ea typeface="楷体_GB2312" pitchFamily="49" charset="-122"/>
            </a:endParaRPr>
          </a:p>
        </p:txBody>
      </p:sp>
      <p:graphicFrame>
        <p:nvGraphicFramePr>
          <p:cNvPr id="49192" name="Object 40"/>
          <p:cNvGraphicFramePr>
            <a:graphicFrameLocks noChangeAspect="1"/>
          </p:cNvGraphicFramePr>
          <p:nvPr/>
        </p:nvGraphicFramePr>
        <p:xfrm>
          <a:off x="3351213" y="5737225"/>
          <a:ext cx="1219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19" imgW="469900" imgH="203200" progId="Equation.3">
                  <p:embed/>
                </p:oleObj>
              </mc:Choice>
              <mc:Fallback>
                <p:oleObj name="Equation" r:id="rId19" imgW="469900" imgH="203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5737225"/>
                        <a:ext cx="1219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4570413" y="57372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, </a:t>
            </a:r>
            <a:r>
              <a:rPr lang="zh-CN" altLang="en-US" b="1">
                <a:ea typeface="楷体_GB2312" pitchFamily="49" charset="-122"/>
              </a:rPr>
              <a:t>右手螺旋方向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486525" y="2817813"/>
            <a:ext cx="2503488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毕 </a:t>
            </a:r>
            <a:r>
              <a:rPr lang="en-US" altLang="zh-CN" b="1">
                <a:ea typeface="楷体_GB2312" pitchFamily="49" charset="-122"/>
              </a:rPr>
              <a:t>— </a:t>
            </a:r>
            <a:r>
              <a:rPr lang="zh-CN" altLang="en-US" b="1">
                <a:ea typeface="楷体_GB2312" pitchFamily="49" charset="-122"/>
              </a:rPr>
              <a:t>萨定律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152589" name="Object 13"/>
          <p:cNvGraphicFramePr>
            <a:graphicFrameLocks noChangeAspect="1"/>
          </p:cNvGraphicFramePr>
          <p:nvPr/>
        </p:nvGraphicFramePr>
        <p:xfrm>
          <a:off x="3538538" y="2519363"/>
          <a:ext cx="28051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21" imgW="1054100" imgH="419100" progId="Equation.DSMT4">
                  <p:embed/>
                </p:oleObj>
              </mc:Choice>
              <mc:Fallback>
                <p:oleObj name="Equation" r:id="rId21" imgW="10541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519363"/>
                        <a:ext cx="2805112" cy="111601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38"/>
          <p:cNvSpPr txBox="1">
            <a:spLocks noChangeArrowheads="1"/>
          </p:cNvSpPr>
          <p:nvPr/>
        </p:nvSpPr>
        <p:spPr bwMode="auto">
          <a:xfrm>
            <a:off x="3521075" y="339725"/>
            <a:ext cx="5675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</a:t>
            </a:r>
            <a:r>
              <a:rPr lang="zh-CN" altLang="en-US" b="1"/>
              <a:t>毕奥，萨伐尔，拉普拉斯，安培</a:t>
            </a:r>
            <a:r>
              <a:rPr lang="en-US" altLang="zh-CN" b="1"/>
              <a:t>)</a:t>
            </a:r>
            <a:endParaRPr lang="zh-CN" altLang="en-US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25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75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75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75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75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 autoUpdateAnimBg="0"/>
      <p:bldP spid="49158" grpId="0" autoUpdateAnimBg="0"/>
      <p:bldP spid="49160" grpId="0" autoUpdateAnimBg="0"/>
      <p:bldP spid="49161" grpId="0" animBg="1"/>
      <p:bldP spid="49186" grpId="0" animBg="1" autoUpdateAnimBg="0"/>
      <p:bldP spid="49188" grpId="0" animBg="1"/>
      <p:bldP spid="49189" grpId="0" autoUpdateAnimBg="0"/>
      <p:bldP spid="49191" grpId="0" autoUpdateAnimBg="0"/>
      <p:bldP spid="49193" grpId="0" autoUpdateAnimBg="0"/>
      <p:bldP spid="49194" grpId="0" animBg="1" autoUpdateAnimBg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ED76DA-3D87-408C-88F7-C492162B0949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266700" y="2944813"/>
            <a:ext cx="3733800" cy="1219200"/>
          </a:xfrm>
          <a:prstGeom prst="parallelogram">
            <a:avLst>
              <a:gd name="adj" fmla="val 83992"/>
            </a:avLst>
          </a:prstGeom>
          <a:solidFill>
            <a:srgbClr val="FCC08E"/>
          </a:solidFill>
          <a:ln w="9525">
            <a:solidFill>
              <a:srgbClr val="FCB982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363913" y="288925"/>
            <a:ext cx="38258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讨论：</a:t>
            </a:r>
            <a:endParaRPr lang="zh-CN" altLang="en-US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395788" y="346075"/>
            <a:ext cx="4478337" cy="1147763"/>
            <a:chOff x="2385" y="725"/>
            <a:chExt cx="3264" cy="723"/>
          </a:xfrm>
        </p:grpSpPr>
        <p:sp>
          <p:nvSpPr>
            <p:cNvPr id="16446" name="Text Box 5"/>
            <p:cNvSpPr txBox="1">
              <a:spLocks noChangeArrowheads="1"/>
            </p:cNvSpPr>
            <p:nvPr/>
          </p:nvSpPr>
          <p:spPr bwMode="auto">
            <a:xfrm>
              <a:off x="2385" y="852"/>
              <a:ext cx="32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①</a:t>
              </a:r>
              <a:r>
                <a:rPr lang="zh-CN" altLang="en-US" b="1">
                  <a:ea typeface="楷体_GB2312" pitchFamily="49" charset="-122"/>
                </a:rPr>
                <a:t>       产生的磁场，在以其为轴心，</a:t>
              </a: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0</a:t>
              </a:r>
              <a:r>
                <a:rPr lang="en-US" altLang="zh-CN" b="1">
                  <a:ea typeface="楷体_GB2312" pitchFamily="49" charset="-122"/>
                </a:rPr>
                <a:t>= </a:t>
              </a: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>
                  <a:ea typeface="楷体_GB2312" pitchFamily="49" charset="-122"/>
                </a:rPr>
                <a:t>sin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zh-CN" altLang="en-US" b="1">
                  <a:ea typeface="楷体_GB2312" pitchFamily="49" charset="-122"/>
                </a:rPr>
                <a:t>为半径的圆周上：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6447" name="Object 6"/>
            <p:cNvGraphicFramePr>
              <a:graphicFrameLocks noChangeAspect="1"/>
            </p:cNvGraphicFramePr>
            <p:nvPr/>
          </p:nvGraphicFramePr>
          <p:xfrm>
            <a:off x="2716" y="725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4" name="Equation" r:id="rId1" imgW="266700" imgH="203200" progId="Equation.3">
                    <p:embed/>
                  </p:oleObj>
                </mc:Choice>
                <mc:Fallback>
                  <p:oleObj name="Equation" r:id="rId1" imgW="266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725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1504950" y="1801813"/>
            <a:ext cx="17526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2343150" y="2030413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2647950" y="1725613"/>
          <a:ext cx="206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公式" r:id="rId3" imgW="241300" imgH="419100" progId="Equation.3">
                  <p:embed/>
                </p:oleObj>
              </mc:Choice>
              <mc:Fallback>
                <p:oleObj name="公式" r:id="rId3" imgW="2413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725613"/>
                        <a:ext cx="2063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1504950" y="1801813"/>
            <a:ext cx="1752600" cy="457200"/>
            <a:chOff x="528" y="1872"/>
            <a:chExt cx="1104" cy="288"/>
          </a:xfrm>
        </p:grpSpPr>
        <p:sp>
          <p:nvSpPr>
            <p:cNvPr id="16444" name="Oval 11"/>
            <p:cNvSpPr>
              <a:spLocks noChangeArrowheads="1"/>
            </p:cNvSpPr>
            <p:nvPr/>
          </p:nvSpPr>
          <p:spPr bwMode="auto">
            <a:xfrm>
              <a:off x="528" y="1872"/>
              <a:ext cx="1104" cy="288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5" name="Line 12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96" cy="4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270375" y="2303463"/>
            <a:ext cx="46037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b="1"/>
              <a:t>②</a:t>
            </a:r>
            <a:r>
              <a:rPr lang="zh-CN" altLang="en-US" b="1">
                <a:ea typeface="楷体_GB2312" pitchFamily="49" charset="-122"/>
              </a:rPr>
              <a:t>若 </a:t>
            </a:r>
            <a:r>
              <a:rPr lang="en-US" altLang="zh-CN" b="1" i="1">
                <a:ea typeface="楷体_GB2312" pitchFamily="49" charset="-122"/>
              </a:rPr>
              <a:t>r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或 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</a:rPr>
              <a:t>不同，则</a:t>
            </a:r>
            <a:r>
              <a:rPr lang="en-US" altLang="zh-CN">
                <a:ea typeface="楷体_GB2312" pitchFamily="49" charset="-122"/>
              </a:rPr>
              <a:t>d</a:t>
            </a:r>
            <a:r>
              <a:rPr lang="en-US" altLang="zh-CN" b="1" i="1">
                <a:ea typeface="楷体_GB2312" pitchFamily="49" charset="-122"/>
              </a:rPr>
              <a:t>B</a:t>
            </a:r>
            <a:r>
              <a:rPr lang="zh-CN" altLang="en-US" b="1">
                <a:ea typeface="楷体_GB2312" pitchFamily="49" charset="-122"/>
              </a:rPr>
              <a:t>大小相等的圆周的半径</a:t>
            </a:r>
            <a:r>
              <a:rPr lang="en-US" altLang="zh-CN" b="1" i="1">
                <a:ea typeface="楷体_GB2312" pitchFamily="49" charset="-122"/>
              </a:rPr>
              <a:t>r</a:t>
            </a:r>
            <a:r>
              <a:rPr lang="en-US" altLang="zh-CN" b="1" baseline="-25000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不等。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025650" y="3097213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ea typeface="楷体_GB2312" pitchFamily="49" charset="-122"/>
              </a:rPr>
              <a:t>.</a:t>
            </a:r>
            <a:endParaRPr lang="en-US" altLang="zh-CN" b="1">
              <a:ea typeface="楷体_GB2312" pitchFamily="49" charset="-122"/>
            </a:endParaRP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1638300" y="3402013"/>
            <a:ext cx="1066800" cy="304800"/>
            <a:chOff x="1008" y="2736"/>
            <a:chExt cx="720" cy="192"/>
          </a:xfrm>
        </p:grpSpPr>
        <p:sp>
          <p:nvSpPr>
            <p:cNvPr id="16442" name="Oval 16"/>
            <p:cNvSpPr>
              <a:spLocks noChangeArrowheads="1"/>
            </p:cNvSpPr>
            <p:nvPr/>
          </p:nvSpPr>
          <p:spPr bwMode="auto">
            <a:xfrm>
              <a:off x="1008" y="2736"/>
              <a:ext cx="720" cy="192"/>
            </a:xfrm>
            <a:prstGeom prst="ellipse">
              <a:avLst/>
            </a:prstGeom>
            <a:noFill/>
            <a:ln w="38100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3" name="Line 17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96" cy="48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1409700" y="3249613"/>
            <a:ext cx="1524000" cy="609600"/>
            <a:chOff x="864" y="2688"/>
            <a:chExt cx="1104" cy="384"/>
          </a:xfrm>
        </p:grpSpPr>
        <p:sp>
          <p:nvSpPr>
            <p:cNvPr id="16440" name="Oval 19"/>
            <p:cNvSpPr>
              <a:spLocks noChangeArrowheads="1"/>
            </p:cNvSpPr>
            <p:nvPr/>
          </p:nvSpPr>
          <p:spPr bwMode="auto">
            <a:xfrm>
              <a:off x="864" y="2688"/>
              <a:ext cx="1104" cy="384"/>
            </a:xfrm>
            <a:prstGeom prst="ellipse">
              <a:avLst/>
            </a:prstGeom>
            <a:noFill/>
            <a:ln w="38100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1" name="Line 20"/>
            <p:cNvSpPr>
              <a:spLocks noChangeShapeType="1"/>
            </p:cNvSpPr>
            <p:nvPr/>
          </p:nvSpPr>
          <p:spPr bwMode="auto">
            <a:xfrm flipH="1" flipV="1">
              <a:off x="1824" y="2736"/>
              <a:ext cx="144" cy="96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1028700" y="3097213"/>
            <a:ext cx="2286000" cy="914400"/>
            <a:chOff x="576" y="2784"/>
            <a:chExt cx="1440" cy="576"/>
          </a:xfrm>
        </p:grpSpPr>
        <p:sp>
          <p:nvSpPr>
            <p:cNvPr id="16438" name="Oval 22"/>
            <p:cNvSpPr>
              <a:spLocks noChangeArrowheads="1"/>
            </p:cNvSpPr>
            <p:nvPr/>
          </p:nvSpPr>
          <p:spPr bwMode="auto">
            <a:xfrm>
              <a:off x="576" y="2784"/>
              <a:ext cx="1440" cy="576"/>
            </a:xfrm>
            <a:prstGeom prst="ellipse">
              <a:avLst/>
            </a:prstGeom>
            <a:noFill/>
            <a:ln w="38100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9" name="Line 23"/>
            <p:cNvSpPr>
              <a:spLocks noChangeShapeType="1"/>
            </p:cNvSpPr>
            <p:nvPr/>
          </p:nvSpPr>
          <p:spPr bwMode="auto">
            <a:xfrm flipH="1" flipV="1">
              <a:off x="1824" y="2880"/>
              <a:ext cx="144" cy="96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79400" y="43561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③</a:t>
            </a:r>
            <a:r>
              <a:rPr lang="zh-CN" altLang="en-US" b="1">
                <a:ea typeface="楷体_GB2312" pitchFamily="49" charset="-122"/>
              </a:rPr>
              <a:t>当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en-US" altLang="zh-CN" b="1">
                <a:ea typeface="楷体_GB2312" pitchFamily="49" charset="-122"/>
              </a:rPr>
              <a:t>= 0</a:t>
            </a:r>
            <a:r>
              <a:rPr lang="zh-CN" altLang="en-US" b="1">
                <a:ea typeface="楷体_GB2312" pitchFamily="49" charset="-122"/>
              </a:rPr>
              <a:t>、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</a:rPr>
              <a:t>时，</a:t>
            </a:r>
            <a:r>
              <a:rPr lang="en-US" altLang="zh-CN">
                <a:ea typeface="楷体_GB2312" pitchFamily="49" charset="-122"/>
              </a:rPr>
              <a:t>d</a:t>
            </a:r>
            <a:r>
              <a:rPr lang="en-US" altLang="zh-CN" b="1" i="1">
                <a:ea typeface="楷体_GB2312" pitchFamily="49" charset="-122"/>
              </a:rPr>
              <a:t>B</a:t>
            </a:r>
            <a:r>
              <a:rPr lang="en-US" altLang="zh-CN" b="1">
                <a:ea typeface="楷体_GB2312" pitchFamily="49" charset="-122"/>
              </a:rPr>
              <a:t> = 0</a:t>
            </a:r>
            <a:r>
              <a:rPr lang="zh-CN" altLang="en-US" b="1">
                <a:ea typeface="楷体_GB2312" pitchFamily="49" charset="-122"/>
              </a:rPr>
              <a:t>，即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沿电流方向上的磁场为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。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590675" y="5722938"/>
          <a:ext cx="3508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5722938"/>
                        <a:ext cx="3508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/>
          <p:nvPr/>
        </p:nvGrpSpPr>
        <p:grpSpPr bwMode="auto">
          <a:xfrm>
            <a:off x="952500" y="1287463"/>
            <a:ext cx="2787650" cy="2363787"/>
            <a:chOff x="600" y="156"/>
            <a:chExt cx="1756" cy="1489"/>
          </a:xfrm>
        </p:grpSpPr>
        <p:sp>
          <p:nvSpPr>
            <p:cNvPr id="16417" name="Text Box 27"/>
            <p:cNvSpPr txBox="1">
              <a:spLocks noChangeArrowheads="1"/>
            </p:cNvSpPr>
            <p:nvPr/>
          </p:nvSpPr>
          <p:spPr bwMode="auto">
            <a:xfrm>
              <a:off x="1876" y="299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FF0066"/>
                  </a:solidFill>
                  <a:ea typeface="楷体_GB2312" pitchFamily="49" charset="-122"/>
                </a:rPr>
                <a:t>.</a:t>
              </a:r>
              <a:r>
                <a:rPr lang="en-US" altLang="zh-CN" sz="2400" b="1" i="1">
                  <a:ea typeface="楷体_GB2312" pitchFamily="49" charset="-122"/>
                </a:rPr>
                <a:t>P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16418" name="Line 28"/>
            <p:cNvSpPr>
              <a:spLocks noChangeShapeType="1"/>
            </p:cNvSpPr>
            <p:nvPr/>
          </p:nvSpPr>
          <p:spPr bwMode="auto">
            <a:xfrm flipV="1">
              <a:off x="1464" y="637"/>
              <a:ext cx="576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9" name="Object 29"/>
            <p:cNvGraphicFramePr>
              <a:graphicFrameLocks noChangeAspect="1"/>
            </p:cNvGraphicFramePr>
            <p:nvPr/>
          </p:nvGraphicFramePr>
          <p:xfrm>
            <a:off x="1752" y="87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" name="公式" r:id="rId7" imgW="215900" imgH="266065" progId="Equation.3">
                    <p:embed/>
                  </p:oleObj>
                </mc:Choice>
                <mc:Fallback>
                  <p:oleObj name="公式" r:id="rId7" imgW="215900" imgH="26606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87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20" name="Group 30"/>
            <p:cNvGrpSpPr/>
            <p:nvPr/>
          </p:nvGrpSpPr>
          <p:grpSpPr bwMode="auto">
            <a:xfrm>
              <a:off x="1464" y="684"/>
              <a:ext cx="223" cy="349"/>
              <a:chOff x="1008" y="2880"/>
              <a:chExt cx="223" cy="349"/>
            </a:xfrm>
          </p:grpSpPr>
          <p:sp>
            <p:nvSpPr>
              <p:cNvPr id="16436" name="Arc 31"/>
              <p:cNvSpPr/>
              <p:nvPr/>
            </p:nvSpPr>
            <p:spPr bwMode="auto">
              <a:xfrm flipH="1">
                <a:off x="1008" y="3060"/>
                <a:ext cx="125" cy="169"/>
              </a:xfrm>
              <a:custGeom>
                <a:avLst/>
                <a:gdLst>
                  <a:gd name="T0" fmla="*/ 0 w 33944"/>
                  <a:gd name="T1" fmla="*/ 0 h 21600"/>
                  <a:gd name="T2" fmla="*/ 0 w 33944"/>
                  <a:gd name="T3" fmla="*/ 0 h 21600"/>
                  <a:gd name="T4" fmla="*/ 0 w 3394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3944"/>
                  <a:gd name="T10" fmla="*/ 0 h 21600"/>
                  <a:gd name="T11" fmla="*/ 33944 w 339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944" h="21600" fill="none" extrusionOk="0">
                    <a:moveTo>
                      <a:pt x="-1" y="13174"/>
                    </a:moveTo>
                    <a:cubicBezTo>
                      <a:pt x="3382" y="5188"/>
                      <a:pt x="11215" y="-1"/>
                      <a:pt x="19889" y="0"/>
                    </a:cubicBezTo>
                    <a:cubicBezTo>
                      <a:pt x="25044" y="0"/>
                      <a:pt x="30029" y="1843"/>
                      <a:pt x="33943" y="5198"/>
                    </a:cubicBezTo>
                  </a:path>
                  <a:path w="33944" h="21600" stroke="0" extrusionOk="0">
                    <a:moveTo>
                      <a:pt x="-1" y="13174"/>
                    </a:moveTo>
                    <a:cubicBezTo>
                      <a:pt x="3382" y="5188"/>
                      <a:pt x="11215" y="-1"/>
                      <a:pt x="19889" y="0"/>
                    </a:cubicBezTo>
                    <a:cubicBezTo>
                      <a:pt x="25044" y="0"/>
                      <a:pt x="30029" y="1843"/>
                      <a:pt x="33943" y="5198"/>
                    </a:cubicBezTo>
                    <a:lnTo>
                      <a:pt x="19889" y="21600"/>
                    </a:lnTo>
                    <a:lnTo>
                      <a:pt x="-1" y="13174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37" name="Object 32"/>
              <p:cNvGraphicFramePr>
                <a:graphicFrameLocks noChangeAspect="1"/>
              </p:cNvGraphicFramePr>
              <p:nvPr/>
            </p:nvGraphicFramePr>
            <p:xfrm>
              <a:off x="1056" y="2880"/>
              <a:ext cx="17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08" name="公式" r:id="rId9" imgW="241300" imgH="304800" progId="Equation.3">
                      <p:embed/>
                    </p:oleObj>
                  </mc:Choice>
                  <mc:Fallback>
                    <p:oleObj name="公式" r:id="rId9" imgW="241300" imgH="3048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880"/>
                            <a:ext cx="17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21" name="Group 33"/>
            <p:cNvGrpSpPr/>
            <p:nvPr/>
          </p:nvGrpSpPr>
          <p:grpSpPr bwMode="auto">
            <a:xfrm>
              <a:off x="2040" y="685"/>
              <a:ext cx="144" cy="144"/>
              <a:chOff x="2040" y="685"/>
              <a:chExt cx="144" cy="144"/>
            </a:xfrm>
          </p:grpSpPr>
          <p:sp>
            <p:nvSpPr>
              <p:cNvPr id="16434" name="Oval 34"/>
              <p:cNvSpPr>
                <a:spLocks noChangeArrowheads="1"/>
              </p:cNvSpPr>
              <p:nvPr/>
            </p:nvSpPr>
            <p:spPr bwMode="auto">
              <a:xfrm>
                <a:off x="2040" y="685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6435" name="Object 35"/>
              <p:cNvGraphicFramePr>
                <a:graphicFrameLocks noChangeAspect="1"/>
              </p:cNvGraphicFramePr>
              <p:nvPr/>
            </p:nvGraphicFramePr>
            <p:xfrm>
              <a:off x="2040" y="685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09" name="公式" r:id="rId11" imgW="241300" imgH="241300" progId="Equation.3">
                      <p:embed/>
                    </p:oleObj>
                  </mc:Choice>
                  <mc:Fallback>
                    <p:oleObj name="公式" r:id="rId11" imgW="241300" imgH="2413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0" y="685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22" name="Group 36"/>
            <p:cNvGrpSpPr/>
            <p:nvPr/>
          </p:nvGrpSpPr>
          <p:grpSpPr bwMode="auto">
            <a:xfrm>
              <a:off x="600" y="156"/>
              <a:ext cx="1680" cy="1489"/>
              <a:chOff x="144" y="2352"/>
              <a:chExt cx="1680" cy="1489"/>
            </a:xfrm>
          </p:grpSpPr>
          <p:grpSp>
            <p:nvGrpSpPr>
              <p:cNvPr id="16426" name="Group 37"/>
              <p:cNvGrpSpPr/>
              <p:nvPr/>
            </p:nvGrpSpPr>
            <p:grpSpPr bwMode="auto">
              <a:xfrm>
                <a:off x="144" y="2352"/>
                <a:ext cx="1680" cy="1489"/>
                <a:chOff x="96" y="672"/>
                <a:chExt cx="1872" cy="1489"/>
              </a:xfrm>
            </p:grpSpPr>
            <p:grpSp>
              <p:nvGrpSpPr>
                <p:cNvPr id="16429" name="Group 38"/>
                <p:cNvGrpSpPr/>
                <p:nvPr/>
              </p:nvGrpSpPr>
              <p:grpSpPr bwMode="auto">
                <a:xfrm>
                  <a:off x="288" y="672"/>
                  <a:ext cx="1536" cy="1488"/>
                  <a:chOff x="480" y="528"/>
                  <a:chExt cx="2064" cy="1872"/>
                </a:xfrm>
              </p:grpSpPr>
              <p:cxnSp>
                <p:nvCxnSpPr>
                  <p:cNvPr id="16432" name="AutoShape 3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80" y="528"/>
                    <a:ext cx="2016" cy="1824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8575">
                    <a:solidFill>
                      <a:srgbClr val="FF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433" name="AutoShape 4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28" y="576"/>
                    <a:ext cx="2016" cy="1824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8575">
                    <a:solidFill>
                      <a:srgbClr val="FF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430" name="Freeform 41"/>
                <p:cNvSpPr/>
                <p:nvPr/>
              </p:nvSpPr>
              <p:spPr bwMode="auto">
                <a:xfrm>
                  <a:off x="96" y="2160"/>
                  <a:ext cx="240" cy="1"/>
                </a:xfrm>
                <a:custGeom>
                  <a:avLst/>
                  <a:gdLst>
                    <a:gd name="T0" fmla="*/ 0 w 240"/>
                    <a:gd name="T1" fmla="*/ 0 h 1"/>
                    <a:gd name="T2" fmla="*/ 48 w 240"/>
                    <a:gd name="T3" fmla="*/ 0 h 1"/>
                    <a:gd name="T4" fmla="*/ 192 w 240"/>
                    <a:gd name="T5" fmla="*/ 0 h 1"/>
                    <a:gd name="T6" fmla="*/ 240 w 240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1"/>
                    <a:gd name="T14" fmla="*/ 240 w 240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1">
                      <a:moveTo>
                        <a:pt x="0" y="0"/>
                      </a:moveTo>
                      <a:cubicBezTo>
                        <a:pt x="8" y="0"/>
                        <a:pt x="16" y="0"/>
                        <a:pt x="48" y="0"/>
                      </a:cubicBezTo>
                      <a:cubicBezTo>
                        <a:pt x="80" y="0"/>
                        <a:pt x="160" y="0"/>
                        <a:pt x="192" y="0"/>
                      </a:cubicBezTo>
                      <a:cubicBezTo>
                        <a:pt x="224" y="0"/>
                        <a:pt x="232" y="0"/>
                        <a:pt x="240" y="0"/>
                      </a:cubicBezTo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1" name="Freeform 42"/>
                <p:cNvSpPr/>
                <p:nvPr/>
              </p:nvSpPr>
              <p:spPr bwMode="auto">
                <a:xfrm>
                  <a:off x="1728" y="672"/>
                  <a:ext cx="240" cy="1"/>
                </a:xfrm>
                <a:custGeom>
                  <a:avLst/>
                  <a:gdLst>
                    <a:gd name="T0" fmla="*/ 0 w 240"/>
                    <a:gd name="T1" fmla="*/ 0 h 1"/>
                    <a:gd name="T2" fmla="*/ 48 w 240"/>
                    <a:gd name="T3" fmla="*/ 0 h 1"/>
                    <a:gd name="T4" fmla="*/ 192 w 240"/>
                    <a:gd name="T5" fmla="*/ 0 h 1"/>
                    <a:gd name="T6" fmla="*/ 240 w 240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1"/>
                    <a:gd name="T14" fmla="*/ 240 w 240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1">
                      <a:moveTo>
                        <a:pt x="0" y="0"/>
                      </a:moveTo>
                      <a:cubicBezTo>
                        <a:pt x="8" y="0"/>
                        <a:pt x="16" y="0"/>
                        <a:pt x="48" y="0"/>
                      </a:cubicBezTo>
                      <a:cubicBezTo>
                        <a:pt x="80" y="0"/>
                        <a:pt x="160" y="0"/>
                        <a:pt x="192" y="0"/>
                      </a:cubicBezTo>
                      <a:cubicBezTo>
                        <a:pt x="224" y="0"/>
                        <a:pt x="232" y="0"/>
                        <a:pt x="240" y="0"/>
                      </a:cubicBezTo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 flipV="1">
                <a:off x="480" y="3648"/>
                <a:ext cx="288" cy="145"/>
              </a:xfrm>
              <a:prstGeom prst="line">
                <a:avLst/>
              </a:prstGeom>
              <a:noFill/>
              <a:ln w="50800">
                <a:solidFill>
                  <a:srgbClr val="FF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28" name="Object 44"/>
              <p:cNvGraphicFramePr>
                <a:graphicFrameLocks noChangeAspect="1"/>
              </p:cNvGraphicFramePr>
              <p:nvPr/>
            </p:nvGraphicFramePr>
            <p:xfrm>
              <a:off x="416" y="3553"/>
              <a:ext cx="14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0" name="公式" r:id="rId13" imgW="266700" imgH="406400" progId="Equation.3">
                      <p:embed/>
                    </p:oleObj>
                  </mc:Choice>
                  <mc:Fallback>
                    <p:oleObj name="公式" r:id="rId13" imgW="266700" imgH="4064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" y="3553"/>
                            <a:ext cx="14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23" name="Group 45"/>
            <p:cNvGrpSpPr/>
            <p:nvPr/>
          </p:nvGrpSpPr>
          <p:grpSpPr bwMode="auto">
            <a:xfrm>
              <a:off x="984" y="780"/>
              <a:ext cx="477" cy="330"/>
              <a:chOff x="528" y="2976"/>
              <a:chExt cx="477" cy="330"/>
            </a:xfrm>
          </p:grpSpPr>
          <p:sp>
            <p:nvSpPr>
              <p:cNvPr id="16424" name="Line 46"/>
              <p:cNvSpPr>
                <a:spLocks noChangeShapeType="1"/>
              </p:cNvSpPr>
              <p:nvPr/>
            </p:nvSpPr>
            <p:spPr bwMode="auto">
              <a:xfrm rot="600000" flipH="1" flipV="1">
                <a:off x="981" y="3023"/>
                <a:ext cx="24" cy="28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25" name="Object 47"/>
              <p:cNvGraphicFramePr>
                <a:graphicFrameLocks noChangeAspect="1"/>
              </p:cNvGraphicFramePr>
              <p:nvPr/>
            </p:nvGraphicFramePr>
            <p:xfrm>
              <a:off x="528" y="2976"/>
              <a:ext cx="4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" name="Equation" r:id="rId15" imgW="342900" imgH="203200" progId="Equation.3">
                      <p:embed/>
                    </p:oleObj>
                  </mc:Choice>
                  <mc:Fallback>
                    <p:oleObj name="Equation" r:id="rId15" imgW="342900" imgH="20320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976"/>
                            <a:ext cx="4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48" name="Line 48"/>
          <p:cNvSpPr>
            <a:spLocks noChangeShapeType="1"/>
          </p:cNvSpPr>
          <p:nvPr/>
        </p:nvSpPr>
        <p:spPr bwMode="auto">
          <a:xfrm flipH="1">
            <a:off x="2152650" y="1497013"/>
            <a:ext cx="304800" cy="2133600"/>
          </a:xfrm>
          <a:prstGeom prst="line">
            <a:avLst/>
          </a:prstGeom>
          <a:noFill/>
          <a:ln w="31750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49"/>
          <p:cNvGrpSpPr/>
          <p:nvPr/>
        </p:nvGrpSpPr>
        <p:grpSpPr bwMode="auto">
          <a:xfrm>
            <a:off x="109538" y="125413"/>
            <a:ext cx="3071812" cy="958850"/>
            <a:chOff x="3844" y="-6"/>
            <a:chExt cx="1935" cy="604"/>
          </a:xfrm>
        </p:grpSpPr>
        <p:pic>
          <p:nvPicPr>
            <p:cNvPr id="16415" name="Picture 50" descr="RY_14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" y="-6"/>
              <a:ext cx="401" cy="604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99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graphicFrame>
          <p:nvGraphicFramePr>
            <p:cNvPr id="16416" name="Object 51"/>
            <p:cNvGraphicFramePr>
              <a:graphicFrameLocks noChangeAspect="1"/>
            </p:cNvGraphicFramePr>
            <p:nvPr/>
          </p:nvGraphicFramePr>
          <p:xfrm>
            <a:off x="4270" y="-6"/>
            <a:ext cx="1509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2" name="Equation" r:id="rId18" imgW="1054100" imgH="419100" progId="Equation.DSMT4">
                    <p:embed/>
                  </p:oleObj>
                </mc:Choice>
                <mc:Fallback>
                  <p:oleObj name="Equation" r:id="rId18" imgW="1054100" imgH="4191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-6"/>
                          <a:ext cx="1509" cy="59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1750">
                          <a:solidFill>
                            <a:srgbClr val="FF99CC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4268788" y="1754188"/>
            <a:ext cx="290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d</a:t>
            </a:r>
            <a:r>
              <a:rPr lang="en-US" altLang="zh-CN" b="1" i="1">
                <a:ea typeface="楷体_GB2312" pitchFamily="49" charset="-122"/>
              </a:rPr>
              <a:t>B</a:t>
            </a:r>
            <a:r>
              <a:rPr lang="zh-CN" altLang="en-US" b="1">
                <a:ea typeface="楷体_GB2312" pitchFamily="49" charset="-122"/>
              </a:rPr>
              <a:t>的大小相等，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769100" y="1754188"/>
            <a:ext cx="279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方向沿切线。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15" name="Group 54"/>
          <p:cNvGrpSpPr/>
          <p:nvPr/>
        </p:nvGrpSpPr>
        <p:grpSpPr bwMode="auto">
          <a:xfrm>
            <a:off x="4322763" y="3281363"/>
            <a:ext cx="4498975" cy="982662"/>
            <a:chOff x="384" y="2238"/>
            <a:chExt cx="2758" cy="619"/>
          </a:xfrm>
        </p:grpSpPr>
        <p:sp>
          <p:nvSpPr>
            <p:cNvPr id="16413" name="Text Box 55"/>
            <p:cNvSpPr txBox="1">
              <a:spLocks noChangeArrowheads="1"/>
            </p:cNvSpPr>
            <p:nvPr/>
          </p:nvSpPr>
          <p:spPr bwMode="auto">
            <a:xfrm>
              <a:off x="384" y="2256"/>
              <a:ext cx="275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660066"/>
                  </a:solidFill>
                  <a:ea typeface="楷体_GB2312" pitchFamily="49" charset="-122"/>
                </a:rPr>
                <a:t>在垂直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       </a:t>
              </a:r>
              <a:r>
                <a:rPr lang="zh-CN" altLang="en-US" b="1">
                  <a:solidFill>
                    <a:srgbClr val="660066"/>
                  </a:solidFill>
                  <a:ea typeface="楷体_GB2312" pitchFamily="49" charset="-122"/>
                </a:rPr>
                <a:t>的平面上，磁场线是一系列的同心圆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6414" name="Object 56"/>
            <p:cNvGraphicFramePr>
              <a:graphicFrameLocks noChangeAspect="1"/>
            </p:cNvGraphicFramePr>
            <p:nvPr/>
          </p:nvGraphicFramePr>
          <p:xfrm>
            <a:off x="1104" y="2238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3" name="Equation" r:id="rId20" imgW="266700" imgH="203200" progId="Equation.3">
                    <p:embed/>
                  </p:oleObj>
                </mc:Choice>
                <mc:Fallback>
                  <p:oleObj name="Equation" r:id="rId20" imgW="266700" imgH="203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38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7"/>
          <p:cNvGrpSpPr/>
          <p:nvPr/>
        </p:nvGrpSpPr>
        <p:grpSpPr bwMode="auto">
          <a:xfrm>
            <a:off x="298450" y="4887913"/>
            <a:ext cx="5602288" cy="968375"/>
            <a:chOff x="133" y="3456"/>
            <a:chExt cx="3529" cy="610"/>
          </a:xfrm>
        </p:grpSpPr>
        <p:sp>
          <p:nvSpPr>
            <p:cNvPr id="16411" name="Text Box 58"/>
            <p:cNvSpPr txBox="1">
              <a:spLocks noChangeArrowheads="1"/>
            </p:cNvSpPr>
            <p:nvPr/>
          </p:nvSpPr>
          <p:spPr bwMode="auto">
            <a:xfrm>
              <a:off x="133" y="3465"/>
              <a:ext cx="35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④</a:t>
              </a:r>
              <a:r>
                <a:rPr lang="zh-CN" altLang="en-US" b="1">
                  <a:ea typeface="楷体_GB2312" pitchFamily="49" charset="-122"/>
                </a:rPr>
                <a:t>所有电流元       ，对</a:t>
              </a:r>
              <a:r>
                <a:rPr lang="en-US" altLang="zh-CN" b="1" i="1">
                  <a:ea typeface="楷体_GB2312" pitchFamily="49" charset="-122"/>
                </a:rPr>
                <a:t>P</a:t>
              </a:r>
              <a:r>
                <a:rPr lang="zh-CN" altLang="en-US" b="1">
                  <a:ea typeface="楷体_GB2312" pitchFamily="49" charset="-122"/>
                </a:rPr>
                <a:t>点磁感应强度</a:t>
              </a:r>
              <a:r>
                <a:rPr lang="en-US" altLang="zh-CN" b="1" i="1">
                  <a:ea typeface="楷体_GB2312" pitchFamily="49" charset="-122"/>
                </a:rPr>
                <a:t>B</a:t>
              </a:r>
              <a:r>
                <a:rPr lang="zh-CN" altLang="en-US" b="1">
                  <a:ea typeface="楷体_GB2312" pitchFamily="49" charset="-122"/>
                </a:rPr>
                <a:t>的贡献为：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16412" name="Object 59"/>
            <p:cNvGraphicFramePr>
              <a:graphicFrameLocks noChangeAspect="1"/>
            </p:cNvGraphicFramePr>
            <p:nvPr/>
          </p:nvGraphicFramePr>
          <p:xfrm>
            <a:off x="1536" y="3456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" name="Equation" r:id="rId21" imgW="266700" imgH="203200" progId="Equation.3">
                    <p:embed/>
                  </p:oleObj>
                </mc:Choice>
                <mc:Fallback>
                  <p:oleObj name="Equation" r:id="rId21" imgW="266700" imgH="203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56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1"/>
          <p:cNvGrpSpPr/>
          <p:nvPr/>
        </p:nvGrpSpPr>
        <p:grpSpPr bwMode="auto">
          <a:xfrm>
            <a:off x="5716588" y="4852988"/>
            <a:ext cx="2616200" cy="1908175"/>
            <a:chOff x="2479" y="2432"/>
            <a:chExt cx="1648" cy="1202"/>
          </a:xfrm>
        </p:grpSpPr>
        <p:graphicFrame>
          <p:nvGraphicFramePr>
            <p:cNvPr id="16409" name="Object 8"/>
            <p:cNvGraphicFramePr>
              <a:graphicFrameLocks noChangeAspect="1"/>
            </p:cNvGraphicFramePr>
            <p:nvPr/>
          </p:nvGraphicFramePr>
          <p:xfrm>
            <a:off x="2479" y="2432"/>
            <a:ext cx="1648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" name="Equation" r:id="rId22" imgW="2540000" imgH="1892300" progId="Equation.DSMT4">
                    <p:embed/>
                  </p:oleObj>
                </mc:Choice>
                <mc:Fallback>
                  <p:oleObj name="Equation" r:id="rId22" imgW="2540000" imgH="1892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432"/>
                          <a:ext cx="1648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AutoShape 7"/>
            <p:cNvSpPr/>
            <p:nvPr/>
          </p:nvSpPr>
          <p:spPr bwMode="auto">
            <a:xfrm>
              <a:off x="2757" y="2473"/>
              <a:ext cx="214" cy="1116"/>
            </a:xfrm>
            <a:prstGeom prst="leftBrace">
              <a:avLst>
                <a:gd name="adj1" fmla="val 32714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75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75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utoUpdateAnimBg="0"/>
      <p:bldP spid="51207" grpId="0" animBg="1"/>
      <p:bldP spid="51208" grpId="0" animBg="1"/>
      <p:bldP spid="51213" grpId="0" autoUpdateAnimBg="0"/>
      <p:bldP spid="51214" grpId="0" autoUpdateAnimBg="0"/>
      <p:bldP spid="51224" grpId="0" autoUpdateAnimBg="0"/>
      <p:bldP spid="51248" grpId="0" animBg="1"/>
      <p:bldP spid="51252" grpId="0" autoUpdateAnimBg="0"/>
      <p:bldP spid="512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15900" y="4670425"/>
            <a:ext cx="1701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带电体系的静电场</a:t>
            </a:r>
            <a:endParaRPr lang="zh-CN" altLang="en-US"/>
          </a:p>
        </p:txBody>
      </p:sp>
      <p:sp>
        <p:nvSpPr>
          <p:cNvPr id="17411" name="TextBox 42"/>
          <p:cNvSpPr txBox="1">
            <a:spLocks noChangeArrowheads="1"/>
          </p:cNvSpPr>
          <p:nvPr/>
        </p:nvSpPr>
        <p:spPr bwMode="auto">
          <a:xfrm>
            <a:off x="3897313" y="152400"/>
            <a:ext cx="1916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比一比</a:t>
            </a:r>
            <a:endParaRPr lang="zh-CN" altLang="en-US" b="1"/>
          </a:p>
        </p:txBody>
      </p:sp>
      <p:sp>
        <p:nvSpPr>
          <p:cNvPr id="46" name="Right Arrow 45"/>
          <p:cNvSpPr>
            <a:spLocks noChangeArrowheads="1"/>
          </p:cNvSpPr>
          <p:nvPr/>
        </p:nvSpPr>
        <p:spPr bwMode="auto">
          <a:xfrm>
            <a:off x="2078038" y="5108575"/>
            <a:ext cx="839787" cy="219075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B050"/>
          </a:solidFill>
          <a:ln w="9525" algn="ctr">
            <a:solidFill>
              <a:srgbClr val="FFCC00"/>
            </a:solidFill>
            <a:rou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14550" y="4435475"/>
            <a:ext cx="912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分解为元</a:t>
            </a:r>
            <a:endParaRPr lang="zh-CN" altLang="en-US" sz="2000" b="1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7313" y="2089150"/>
            <a:ext cx="2066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运动电荷或电流磁场</a:t>
            </a:r>
            <a:endParaRPr lang="zh-CN" altLang="en-US"/>
          </a:p>
        </p:txBody>
      </p:sp>
      <p:sp>
        <p:nvSpPr>
          <p:cNvPr id="49" name="Right Arrow 48"/>
          <p:cNvSpPr>
            <a:spLocks noChangeArrowheads="1"/>
          </p:cNvSpPr>
          <p:nvPr/>
        </p:nvSpPr>
        <p:spPr bwMode="auto">
          <a:xfrm>
            <a:off x="2078038" y="2516188"/>
            <a:ext cx="839787" cy="219075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B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108200" y="1804988"/>
            <a:ext cx="912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分解为元</a:t>
            </a:r>
            <a:endParaRPr lang="zh-CN" altLang="en-US" sz="2000" b="1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825875" y="4084638"/>
            <a:ext cx="170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点电荷</a:t>
            </a:r>
            <a:endParaRPr lang="zh-CN" altLang="en-US" b="1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810000" y="1493838"/>
            <a:ext cx="170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电流元</a:t>
            </a:r>
            <a:endParaRPr lang="zh-CN" altLang="en-US" b="1"/>
          </a:p>
        </p:txBody>
      </p:sp>
      <p:graphicFrame>
        <p:nvGraphicFramePr>
          <p:cNvPr id="54" name="Object 35"/>
          <p:cNvGraphicFramePr>
            <a:graphicFrameLocks noChangeAspect="1"/>
          </p:cNvGraphicFramePr>
          <p:nvPr/>
        </p:nvGraphicFramePr>
        <p:xfrm>
          <a:off x="3240088" y="2114550"/>
          <a:ext cx="25733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" imgW="4470400" imgH="1625600" progId="Equation.DSMT4">
                  <p:embed/>
                </p:oleObj>
              </mc:Choice>
              <mc:Fallback>
                <p:oleObj name="Equation" r:id="rId1" imgW="4470400" imgH="1625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114550"/>
                        <a:ext cx="2573337" cy="96043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4"/>
          <p:cNvGraphicFramePr>
            <a:graphicFrameLocks noChangeAspect="1"/>
          </p:cNvGraphicFramePr>
          <p:nvPr/>
        </p:nvGraphicFramePr>
        <p:xfrm>
          <a:off x="3395663" y="4692650"/>
          <a:ext cx="22780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3" imgW="965200" imgH="444500" progId="Equation.DSMT4">
                  <p:embed/>
                </p:oleObj>
              </mc:Choice>
              <mc:Fallback>
                <p:oleObj name="Equation" r:id="rId3" imgW="9652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4692650"/>
                        <a:ext cx="2278062" cy="104933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5"/>
          <p:cNvGraphicFramePr>
            <a:graphicFrameLocks noChangeAspect="1"/>
          </p:cNvGraphicFramePr>
          <p:nvPr/>
        </p:nvGraphicFramePr>
        <p:xfrm>
          <a:off x="2225675" y="5291138"/>
          <a:ext cx="509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5" imgW="203200" imgH="203200" progId="Equation.DSMT4">
                  <p:embed/>
                </p:oleObj>
              </mc:Choice>
              <mc:Fallback>
                <p:oleObj name="Equation" r:id="rId5" imgW="2032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291138"/>
                        <a:ext cx="5095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2165350" y="2671763"/>
          <a:ext cx="671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7" imgW="266065" imgH="215900" progId="Equation.3">
                  <p:embed/>
                </p:oleObj>
              </mc:Choice>
              <mc:Fallback>
                <p:oleObj name="Equation" r:id="rId7" imgW="266065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671763"/>
                        <a:ext cx="6715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6142038" y="5072063"/>
            <a:ext cx="839787" cy="219075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B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6105525" y="2479675"/>
            <a:ext cx="839788" cy="219075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B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153150" y="4657725"/>
            <a:ext cx="912813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/>
              <a:t>矢量叠加</a:t>
            </a:r>
            <a:endParaRPr lang="zh-CN" altLang="en-US" sz="2000" b="1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096000" y="2058988"/>
            <a:ext cx="91281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/>
              <a:t>矢量叠加</a:t>
            </a:r>
            <a:endParaRPr lang="zh-CN" altLang="en-US" sz="2000" b="1"/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7086600" y="4816475"/>
          <a:ext cx="15017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9" imgW="596900" imgH="279400" progId="Equation.3">
                  <p:embed/>
                </p:oleObj>
              </mc:Choice>
              <mc:Fallback>
                <p:oleObj name="Equation" r:id="rId9" imgW="5969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16475"/>
                        <a:ext cx="15017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7107238" y="2187575"/>
          <a:ext cx="14700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11" imgW="584200" imgH="279400" progId="Equation.3">
                  <p:embed/>
                </p:oleObj>
              </mc:Choice>
              <mc:Fallback>
                <p:oleObj name="Equation" r:id="rId11" imgW="5842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2187575"/>
                        <a:ext cx="14700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2625725" y="839788"/>
            <a:ext cx="387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毕奥 </a:t>
            </a:r>
            <a:r>
              <a:rPr lang="en-US" altLang="zh-CN" b="1">
                <a:solidFill>
                  <a:srgbClr val="FF0000"/>
                </a:solidFill>
              </a:rPr>
              <a:t>— </a:t>
            </a:r>
            <a:r>
              <a:rPr lang="zh-CN" altLang="en-US" b="1">
                <a:solidFill>
                  <a:srgbClr val="FF0000"/>
                </a:solidFill>
              </a:rPr>
              <a:t>萨伐尔定律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2600325" y="3500438"/>
            <a:ext cx="387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库仑定律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43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F9D7A4-59A4-44DD-8EA6-BF0B96EC4BBD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/>
      <p:bldP spid="59" grpId="0" animBg="1"/>
      <p:bldP spid="60" grpId="0" animBg="1"/>
      <p:bldP spid="61" grpId="0"/>
      <p:bldP spid="62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1CF82A-9022-417A-89BE-54DA28639265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71650" y="947738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由毕</a:t>
            </a:r>
            <a:r>
              <a:rPr lang="en-US" altLang="zh-CN" b="1" dirty="0"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萨定律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0" y="2403475"/>
            <a:ext cx="499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各电流元产生的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134100" y="1304925"/>
          <a:ext cx="2514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" name="Equation" r:id="rId1" imgW="1143000" imgH="406400" progId="Equation.3">
                  <p:embed/>
                </p:oleObj>
              </mc:Choice>
              <mc:Fallback>
                <p:oleObj name="Equation" r:id="rId1" imgW="1143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304925"/>
                        <a:ext cx="2514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828800" y="3175000"/>
          <a:ext cx="160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5" name="Equation" r:id="rId3" imgW="723900" imgH="292100" progId="Equation.3">
                  <p:embed/>
                </p:oleObj>
              </mc:Choice>
              <mc:Fallback>
                <p:oleObj name="Equation" r:id="rId3" imgW="7239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75000"/>
                        <a:ext cx="1600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429000" y="3022600"/>
          <a:ext cx="2438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6" name="Equation" r:id="rId5" imgW="1028065" imgH="406400" progId="Equation.3">
                  <p:embed/>
                </p:oleObj>
              </mc:Choice>
              <mc:Fallback>
                <p:oleObj name="Equation" r:id="rId5" imgW="10280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22600"/>
                        <a:ext cx="2438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260475" y="4090988"/>
          <a:ext cx="16716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7" name="Equation" r:id="rId7" imgW="812165" imgH="228600" progId="Equation.DSMT4">
                  <p:embed/>
                </p:oleObj>
              </mc:Choice>
              <mc:Fallback>
                <p:oleObj name="Equation" r:id="rId7" imgW="812165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090988"/>
                        <a:ext cx="16716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000375" y="3879850"/>
          <a:ext cx="21796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8" name="Equation" r:id="rId9" imgW="913765" imgH="406400" progId="Equation.DSMT4">
                  <p:embed/>
                </p:oleObj>
              </mc:Choice>
              <mc:Fallback>
                <p:oleObj name="Equation" r:id="rId9" imgW="913765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79850"/>
                        <a:ext cx="21796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330450" y="4410075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Equation" r:id="rId11" imgW="596900" imgH="406400" progId="Equation.3">
                  <p:embed/>
                </p:oleObj>
              </mc:Choice>
              <mc:Fallback>
                <p:oleObj name="Equation" r:id="rId11" imgW="5969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410075"/>
                        <a:ext cx="1371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762000" y="1536700"/>
            <a:ext cx="152400" cy="2744788"/>
            <a:chOff x="480" y="792"/>
            <a:chExt cx="96" cy="1729"/>
          </a:xfrm>
        </p:grpSpPr>
        <p:sp>
          <p:nvSpPr>
            <p:cNvPr id="18498" name="Line 11"/>
            <p:cNvSpPr>
              <a:spLocks noChangeShapeType="1"/>
            </p:cNvSpPr>
            <p:nvPr/>
          </p:nvSpPr>
          <p:spPr bwMode="auto">
            <a:xfrm>
              <a:off x="480" y="795"/>
              <a:ext cx="0" cy="1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Line 12"/>
            <p:cNvSpPr>
              <a:spLocks noChangeShapeType="1"/>
            </p:cNvSpPr>
            <p:nvPr/>
          </p:nvSpPr>
          <p:spPr bwMode="auto">
            <a:xfrm>
              <a:off x="576" y="792"/>
              <a:ext cx="0" cy="1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762000" y="255428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rot="120000" flipV="1">
            <a:off x="885825" y="2546350"/>
            <a:ext cx="100330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rot="-120000">
            <a:off x="863600" y="1541463"/>
            <a:ext cx="1003300" cy="1012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rot="120000" flipH="1">
            <a:off x="936625" y="2574925"/>
            <a:ext cx="941388" cy="172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838200" y="1193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752600" y="21082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ea typeface="楷体_GB2312" pitchFamily="49" charset="-122"/>
              </a:rPr>
              <a:t>.</a:t>
            </a:r>
            <a:r>
              <a:rPr lang="en-US" altLang="zh-CN" b="1" i="1">
                <a:ea typeface="楷体_GB2312" pitchFamily="49" charset="-122"/>
              </a:rPr>
              <a:t>P</a:t>
            </a:r>
            <a:endParaRPr lang="en-US" altLang="zh-CN" sz="2400">
              <a:ea typeface="楷体_GB2312" pitchFamily="49" charset="-122"/>
            </a:endParaRPr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1187450" y="2124075"/>
          <a:ext cx="241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0" name="公式" r:id="rId13" imgW="241300" imgH="419100" progId="Equation.3">
                  <p:embed/>
                </p:oleObj>
              </mc:Choice>
              <mc:Fallback>
                <p:oleObj name="公式" r:id="rId13" imgW="241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4075"/>
                        <a:ext cx="241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57200" y="2336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o</a:t>
            </a:r>
            <a:endParaRPr lang="en-US" altLang="zh-CN" sz="2400" b="1" i="1">
              <a:ea typeface="楷体_GB2312" pitchFamily="49" charset="-122"/>
            </a:endParaRP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457200" y="104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y</a:t>
            </a:r>
            <a:endParaRPr lang="en-US" altLang="zh-CN" sz="2400" i="1">
              <a:ea typeface="楷体_GB2312" pitchFamily="49" charset="-122"/>
            </a:endParaRP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457200" y="2717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l</a:t>
            </a:r>
            <a:endParaRPr lang="en-US" altLang="zh-CN" sz="2400" i="1">
              <a:ea typeface="楷体_GB2312" pitchFamily="49" charset="-122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914400" y="3022600"/>
            <a:ext cx="228600" cy="304800"/>
            <a:chOff x="576" y="1728"/>
            <a:chExt cx="144" cy="192"/>
          </a:xfrm>
        </p:grpSpPr>
        <p:sp>
          <p:nvSpPr>
            <p:cNvPr id="18496" name="Freeform 24"/>
            <p:cNvSpPr/>
            <p:nvPr/>
          </p:nvSpPr>
          <p:spPr bwMode="auto">
            <a:xfrm>
              <a:off x="576" y="1877"/>
              <a:ext cx="79" cy="43"/>
            </a:xfrm>
            <a:custGeom>
              <a:avLst/>
              <a:gdLst>
                <a:gd name="T0" fmla="*/ 0 w 96"/>
                <a:gd name="T1" fmla="*/ 2 h 56"/>
                <a:gd name="T2" fmla="*/ 2 w 96"/>
                <a:gd name="T3" fmla="*/ 2 h 56"/>
                <a:gd name="T4" fmla="*/ 2 w 96"/>
                <a:gd name="T5" fmla="*/ 2 h 56"/>
                <a:gd name="T6" fmla="*/ 0 60000 65536"/>
                <a:gd name="T7" fmla="*/ 0 60000 65536"/>
                <a:gd name="T8" fmla="*/ 0 60000 65536"/>
                <a:gd name="T9" fmla="*/ 0 w 96"/>
                <a:gd name="T10" fmla="*/ 0 h 56"/>
                <a:gd name="T11" fmla="*/ 96 w 9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6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8" y="48"/>
                    <a:pt x="96" y="56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97" name="Object 25"/>
            <p:cNvGraphicFramePr>
              <a:graphicFrameLocks noChangeAspect="1"/>
            </p:cNvGraphicFramePr>
            <p:nvPr/>
          </p:nvGraphicFramePr>
          <p:xfrm>
            <a:off x="590" y="1728"/>
            <a:ext cx="13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1" name="公式" r:id="rId15" imgW="241300" imgH="317500" progId="Equation.3">
                    <p:embed/>
                  </p:oleObj>
                </mc:Choice>
                <mc:Fallback>
                  <p:oleObj name="公式" r:id="rId15" imgW="241300" imgH="317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728"/>
                          <a:ext cx="13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1212850" y="2800350"/>
          <a:ext cx="2016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" name="公式" r:id="rId17" imgW="215900" imgH="266065" progId="Equation.3">
                  <p:embed/>
                </p:oleObj>
              </mc:Choice>
              <mc:Fallback>
                <p:oleObj name="公式" r:id="rId17" imgW="215900" imgH="26606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800350"/>
                        <a:ext cx="2016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/>
          <p:cNvGrpSpPr/>
          <p:nvPr/>
        </p:nvGrpSpPr>
        <p:grpSpPr bwMode="auto">
          <a:xfrm>
            <a:off x="76200" y="0"/>
            <a:ext cx="9067800" cy="946150"/>
            <a:chOff x="48" y="0"/>
            <a:chExt cx="5712" cy="596"/>
          </a:xfrm>
        </p:grpSpPr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48" y="0"/>
              <a:ext cx="5712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1.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载流长直导线，其电流强度为</a:t>
              </a:r>
              <a:r>
                <a:rPr lang="en-US" altLang="zh-CN" b="1" i="1">
                  <a:ea typeface="楷体_GB2312" pitchFamily="49" charset="-122"/>
                </a:rPr>
                <a:t>I</a:t>
              </a:r>
              <a:r>
                <a:rPr lang="zh-CN" altLang="en-US" b="1">
                  <a:ea typeface="楷体_GB2312" pitchFamily="49" charset="-122"/>
                </a:rPr>
                <a:t>，试计算导线旁任意 </a:t>
              </a:r>
              <a:endParaRPr lang="zh-CN" altLang="en-US" b="1">
                <a:ea typeface="楷体_GB2312" pitchFamily="49" charset="-122"/>
              </a:endParaRPr>
            </a:p>
            <a:p>
              <a:pPr>
                <a:defRPr/>
              </a:pPr>
              <a:r>
                <a:rPr lang="zh-CN" altLang="en-US" b="1">
                  <a:ea typeface="楷体_GB2312" pitchFamily="49" charset="-122"/>
                </a:rPr>
                <a:t>       一点</a:t>
              </a:r>
              <a:r>
                <a:rPr lang="en-US" altLang="zh-CN" b="1" i="1">
                  <a:ea typeface="楷体_GB2312" pitchFamily="49" charset="-122"/>
                </a:rPr>
                <a:t>P </a:t>
              </a:r>
              <a:r>
                <a:rPr lang="zh-CN" altLang="en-US" b="1">
                  <a:ea typeface="楷体_GB2312" pitchFamily="49" charset="-122"/>
                </a:rPr>
                <a:t>的磁感应强度</a:t>
              </a:r>
              <a:endParaRPr lang="zh-CN" altLang="en-US" i="1">
                <a:ea typeface="楷体_GB2312" pitchFamily="49" charset="-122"/>
              </a:endParaRPr>
            </a:p>
          </p:txBody>
        </p:sp>
        <p:graphicFrame>
          <p:nvGraphicFramePr>
            <p:cNvPr id="18495" name="Object 29"/>
            <p:cNvGraphicFramePr/>
            <p:nvPr/>
          </p:nvGraphicFramePr>
          <p:xfrm>
            <a:off x="2480" y="320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3" name="公式" r:id="rId19" imgW="786765" imgH="342900" progId="Equation.3">
                    <p:embed/>
                  </p:oleObj>
                </mc:Choice>
                <mc:Fallback>
                  <p:oleObj name="公式" r:id="rId19" imgW="786765" imgH="342900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20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7"/>
          <p:cNvGrpSpPr/>
          <p:nvPr/>
        </p:nvGrpSpPr>
        <p:grpSpPr bwMode="auto">
          <a:xfrm>
            <a:off x="4979988" y="2387600"/>
            <a:ext cx="3859212" cy="525463"/>
            <a:chOff x="3137" y="1328"/>
            <a:chExt cx="2431" cy="331"/>
          </a:xfrm>
        </p:grpSpPr>
        <p:graphicFrame>
          <p:nvGraphicFramePr>
            <p:cNvPr id="18492" name="Object 31"/>
            <p:cNvGraphicFramePr>
              <a:graphicFrameLocks noChangeAspect="1"/>
            </p:cNvGraphicFramePr>
            <p:nvPr/>
          </p:nvGraphicFramePr>
          <p:xfrm>
            <a:off x="3137" y="1328"/>
            <a:ext cx="38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4" name="Equation" r:id="rId21" imgW="228600" imgH="203200" progId="Equation.DSMT4">
                    <p:embed/>
                  </p:oleObj>
                </mc:Choice>
                <mc:Fallback>
                  <p:oleObj name="Equation" r:id="rId21" imgW="228600" imgH="203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328"/>
                          <a:ext cx="38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Text Box 32"/>
            <p:cNvSpPr txBox="1">
              <a:spLocks noChangeArrowheads="1"/>
            </p:cNvSpPr>
            <p:nvPr/>
          </p:nvSpPr>
          <p:spPr bwMode="auto">
            <a:xfrm>
              <a:off x="3408" y="1332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方向垂直纸面向里</a:t>
              </a: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6" name="Group 74"/>
          <p:cNvGrpSpPr/>
          <p:nvPr/>
        </p:nvGrpSpPr>
        <p:grpSpPr bwMode="auto">
          <a:xfrm>
            <a:off x="179388" y="3165475"/>
            <a:ext cx="735012" cy="415925"/>
            <a:chOff x="113" y="1818"/>
            <a:chExt cx="463" cy="262"/>
          </a:xfrm>
        </p:grpSpPr>
        <p:graphicFrame>
          <p:nvGraphicFramePr>
            <p:cNvPr id="18488" name="Object 34"/>
            <p:cNvGraphicFramePr>
              <a:graphicFrameLocks noChangeAspect="1"/>
            </p:cNvGraphicFramePr>
            <p:nvPr/>
          </p:nvGraphicFramePr>
          <p:xfrm>
            <a:off x="113" y="1818"/>
            <a:ext cx="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5" name="公式" r:id="rId23" imgW="279400" imgH="203200" progId="Equation.3">
                    <p:embed/>
                  </p:oleObj>
                </mc:Choice>
                <mc:Fallback>
                  <p:oleObj name="公式" r:id="rId23" imgW="279400" imgH="203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818"/>
                          <a:ext cx="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9" name="Group 73"/>
            <p:cNvGrpSpPr/>
            <p:nvPr/>
          </p:nvGrpSpPr>
          <p:grpSpPr bwMode="auto">
            <a:xfrm>
              <a:off x="480" y="1872"/>
              <a:ext cx="96" cy="192"/>
              <a:chOff x="480" y="1872"/>
              <a:chExt cx="96" cy="192"/>
            </a:xfrm>
          </p:grpSpPr>
          <p:sp>
            <p:nvSpPr>
              <p:cNvPr id="18490" name="Rectangle 36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96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660033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1" name="Line 37"/>
              <p:cNvSpPr>
                <a:spLocks noChangeShapeType="1"/>
              </p:cNvSpPr>
              <p:nvPr/>
            </p:nvSpPr>
            <p:spPr bwMode="auto">
              <a:xfrm flipV="1">
                <a:off x="528" y="1872"/>
                <a:ext cx="0" cy="188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8"/>
          <p:cNvGrpSpPr/>
          <p:nvPr/>
        </p:nvGrpSpPr>
        <p:grpSpPr bwMode="auto">
          <a:xfrm>
            <a:off x="914400" y="3590925"/>
            <a:ext cx="239713" cy="422275"/>
            <a:chOff x="576" y="2086"/>
            <a:chExt cx="151" cy="266"/>
          </a:xfrm>
        </p:grpSpPr>
        <p:graphicFrame>
          <p:nvGraphicFramePr>
            <p:cNvPr id="18486" name="Object 39"/>
            <p:cNvGraphicFramePr>
              <a:graphicFrameLocks noChangeAspect="1"/>
            </p:cNvGraphicFramePr>
            <p:nvPr/>
          </p:nvGraphicFramePr>
          <p:xfrm>
            <a:off x="576" y="2086"/>
            <a:ext cx="1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6" name="公式" r:id="rId25" imgW="304800" imgH="419100" progId="Equation.3">
                    <p:embed/>
                  </p:oleObj>
                </mc:Choice>
                <mc:Fallback>
                  <p:oleObj name="公式" r:id="rId25" imgW="304800" imgH="4191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86"/>
                          <a:ext cx="1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Freeform 40"/>
            <p:cNvSpPr/>
            <p:nvPr/>
          </p:nvSpPr>
          <p:spPr bwMode="auto">
            <a:xfrm>
              <a:off x="576" y="2296"/>
              <a:ext cx="96" cy="56"/>
            </a:xfrm>
            <a:custGeom>
              <a:avLst/>
              <a:gdLst>
                <a:gd name="T0" fmla="*/ 0 w 96"/>
                <a:gd name="T1" fmla="*/ 8 h 56"/>
                <a:gd name="T2" fmla="*/ 48 w 96"/>
                <a:gd name="T3" fmla="*/ 8 h 56"/>
                <a:gd name="T4" fmla="*/ 96 w 96"/>
                <a:gd name="T5" fmla="*/ 56 h 56"/>
                <a:gd name="T6" fmla="*/ 0 60000 65536"/>
                <a:gd name="T7" fmla="*/ 0 60000 65536"/>
                <a:gd name="T8" fmla="*/ 0 60000 65536"/>
                <a:gd name="T9" fmla="*/ 0 w 96"/>
                <a:gd name="T10" fmla="*/ 0 h 56"/>
                <a:gd name="T11" fmla="*/ 96 w 9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6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0" y="36"/>
                    <a:pt x="96" y="5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6"/>
          <p:cNvGrpSpPr/>
          <p:nvPr/>
        </p:nvGrpSpPr>
        <p:grpSpPr bwMode="auto">
          <a:xfrm>
            <a:off x="5032375" y="885825"/>
            <a:ext cx="2954338" cy="538163"/>
            <a:chOff x="3328" y="564"/>
            <a:chExt cx="1861" cy="339"/>
          </a:xfrm>
        </p:grpSpPr>
        <p:sp>
          <p:nvSpPr>
            <p:cNvPr id="18484" name="Text Box 42"/>
            <p:cNvSpPr txBox="1">
              <a:spLocks noChangeArrowheads="1"/>
            </p:cNvSpPr>
            <p:nvPr/>
          </p:nvSpPr>
          <p:spPr bwMode="auto">
            <a:xfrm>
              <a:off x="3328" y="576"/>
              <a:ext cx="1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hlink"/>
                  </a:solidFill>
                  <a:ea typeface="楷体_GB2312" pitchFamily="49" charset="-122"/>
                </a:rPr>
                <a:t>取任意电流元</a:t>
              </a:r>
              <a:endParaRPr lang="zh-CN" altLang="en-US" b="1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485" name="Object 43"/>
            <p:cNvGraphicFramePr>
              <a:graphicFrameLocks noChangeAspect="1"/>
            </p:cNvGraphicFramePr>
            <p:nvPr/>
          </p:nvGraphicFramePr>
          <p:xfrm>
            <a:off x="4728" y="564"/>
            <a:ext cx="46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7" name="Equation" r:id="rId27" imgW="266700" imgH="203200" progId="Equation.DSMT4">
                    <p:embed/>
                  </p:oleObj>
                </mc:Choice>
                <mc:Fallback>
                  <p:oleObj name="Equation" r:id="rId27" imgW="266700" imgH="203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564"/>
                          <a:ext cx="46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2336800" y="1447800"/>
            <a:ext cx="566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其在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zh-CN" altLang="en-US" b="1">
                <a:ea typeface="楷体_GB2312" pitchFamily="49" charset="-122"/>
              </a:rPr>
              <a:t>点产生的磁场为：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53293" name="Object 45"/>
          <p:cNvGraphicFramePr>
            <a:graphicFrameLocks noChangeAspect="1"/>
          </p:cNvGraphicFramePr>
          <p:nvPr/>
        </p:nvGraphicFramePr>
        <p:xfrm>
          <a:off x="5881688" y="4073525"/>
          <a:ext cx="3059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公式" r:id="rId29" imgW="3060700" imgH="901700" progId="Equation.3">
                  <p:embed/>
                </p:oleObj>
              </mc:Choice>
              <mc:Fallback>
                <p:oleObj name="公式" r:id="rId29" imgW="3060700" imgH="901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073525"/>
                        <a:ext cx="30591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6"/>
          <p:cNvGrpSpPr/>
          <p:nvPr/>
        </p:nvGrpSpPr>
        <p:grpSpPr bwMode="auto">
          <a:xfrm>
            <a:off x="838200" y="1270000"/>
            <a:ext cx="471488" cy="457200"/>
            <a:chOff x="528" y="624"/>
            <a:chExt cx="297" cy="288"/>
          </a:xfrm>
        </p:grpSpPr>
        <p:graphicFrame>
          <p:nvGraphicFramePr>
            <p:cNvPr id="18482" name="Object 47"/>
            <p:cNvGraphicFramePr>
              <a:graphicFrameLocks noChangeAspect="1"/>
            </p:cNvGraphicFramePr>
            <p:nvPr/>
          </p:nvGraphicFramePr>
          <p:xfrm>
            <a:off x="624" y="624"/>
            <a:ext cx="20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9" name="公式" r:id="rId31" imgW="177800" imgH="215900" progId="Equation.3">
                    <p:embed/>
                  </p:oleObj>
                </mc:Choice>
                <mc:Fallback>
                  <p:oleObj name="公式" r:id="rId31" imgW="177800" imgH="2159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20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3" name="Freeform 48"/>
            <p:cNvSpPr/>
            <p:nvPr/>
          </p:nvSpPr>
          <p:spPr bwMode="auto">
            <a:xfrm>
              <a:off x="528" y="720"/>
              <a:ext cx="112" cy="192"/>
            </a:xfrm>
            <a:custGeom>
              <a:avLst/>
              <a:gdLst>
                <a:gd name="T0" fmla="*/ 0 w 112"/>
                <a:gd name="T1" fmla="*/ 0 h 192"/>
                <a:gd name="T2" fmla="*/ 96 w 112"/>
                <a:gd name="T3" fmla="*/ 48 h 192"/>
                <a:gd name="T4" fmla="*/ 96 w 112"/>
                <a:gd name="T5" fmla="*/ 192 h 192"/>
                <a:gd name="T6" fmla="*/ 0 60000 65536"/>
                <a:gd name="T7" fmla="*/ 0 60000 65536"/>
                <a:gd name="T8" fmla="*/ 0 60000 65536"/>
                <a:gd name="T9" fmla="*/ 0 w 112"/>
                <a:gd name="T10" fmla="*/ 0 h 192"/>
                <a:gd name="T11" fmla="*/ 112 w 1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2">
                  <a:moveTo>
                    <a:pt x="0" y="0"/>
                  </a:moveTo>
                  <a:cubicBezTo>
                    <a:pt x="40" y="8"/>
                    <a:pt x="80" y="16"/>
                    <a:pt x="96" y="48"/>
                  </a:cubicBezTo>
                  <a:cubicBezTo>
                    <a:pt x="112" y="80"/>
                    <a:pt x="96" y="168"/>
                    <a:pt x="96" y="19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1200150" y="53371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</a:rPr>
              <a:t>①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无限长直导线的磁场：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1479550" y="5849938"/>
          <a:ext cx="31734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0" name="公式" r:id="rId33" imgW="3175000" imgH="901700" progId="Equation.3">
                  <p:embed/>
                </p:oleObj>
              </mc:Choice>
              <mc:Fallback>
                <p:oleObj name="公式" r:id="rId33" imgW="3175000" imgH="9017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849938"/>
                        <a:ext cx="31734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51"/>
          <p:cNvGraphicFramePr>
            <a:graphicFrameLocks noChangeAspect="1"/>
          </p:cNvGraphicFramePr>
          <p:nvPr/>
        </p:nvGraphicFramePr>
        <p:xfrm>
          <a:off x="4756150" y="5849938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1" name="公式" r:id="rId35" imgW="914400" imgH="901700" progId="Equation.3">
                  <p:embed/>
                </p:oleObj>
              </mc:Choice>
              <mc:Fallback>
                <p:oleObj name="公式" r:id="rId35" imgW="914400" imgH="901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849938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2"/>
          <p:cNvGrpSpPr/>
          <p:nvPr/>
        </p:nvGrpSpPr>
        <p:grpSpPr bwMode="auto">
          <a:xfrm>
            <a:off x="6067425" y="5883275"/>
            <a:ext cx="2514600" cy="976313"/>
            <a:chOff x="3936" y="2544"/>
            <a:chExt cx="1584" cy="615"/>
          </a:xfrm>
        </p:grpSpPr>
        <p:sp>
          <p:nvSpPr>
            <p:cNvPr id="18478" name="Text Box 53"/>
            <p:cNvSpPr txBox="1">
              <a:spLocks noChangeArrowheads="1"/>
            </p:cNvSpPr>
            <p:nvPr/>
          </p:nvSpPr>
          <p:spPr bwMode="auto">
            <a:xfrm>
              <a:off x="3936" y="2544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不一定要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8479" name="Object 54"/>
            <p:cNvGraphicFramePr>
              <a:graphicFrameLocks noChangeAspect="1"/>
            </p:cNvGraphicFramePr>
            <p:nvPr/>
          </p:nvGraphicFramePr>
          <p:xfrm>
            <a:off x="4888" y="2625"/>
            <a:ext cx="6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2" name="公式" r:id="rId37" imgW="1002665" imgH="304800" progId="Equation.3">
                    <p:embed/>
                  </p:oleObj>
                </mc:Choice>
                <mc:Fallback>
                  <p:oleObj name="公式" r:id="rId37" imgW="1002665" imgH="304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2625"/>
                          <a:ext cx="6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Text Box 55"/>
            <p:cNvSpPr txBox="1">
              <a:spLocks noChangeArrowheads="1"/>
            </p:cNvSpPr>
            <p:nvPr/>
          </p:nvSpPr>
          <p:spPr bwMode="auto">
            <a:xfrm>
              <a:off x="3965" y="2832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只要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8481" name="Object 56"/>
            <p:cNvGraphicFramePr>
              <a:graphicFrameLocks noChangeAspect="1"/>
            </p:cNvGraphicFramePr>
            <p:nvPr/>
          </p:nvGraphicFramePr>
          <p:xfrm>
            <a:off x="4590" y="2872"/>
            <a:ext cx="6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3" name="公式" r:id="rId39" imgW="1040765" imgH="419100" progId="Equation.3">
                    <p:embed/>
                  </p:oleObj>
                </mc:Choice>
                <mc:Fallback>
                  <p:oleObj name="公式" r:id="rId39" imgW="1040765" imgH="4191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872"/>
                          <a:ext cx="6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5470525" y="5337175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对应：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b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=0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b="1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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3307" name="Object 59"/>
          <p:cNvGraphicFramePr>
            <a:graphicFrameLocks noChangeAspect="1"/>
          </p:cNvGraphicFramePr>
          <p:nvPr/>
        </p:nvGraphicFramePr>
        <p:xfrm>
          <a:off x="4410897" y="3705623"/>
          <a:ext cx="128587" cy="22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4" name="Equation" r:id="rId41" imgW="2438400" imgH="4267200" progId="Equation.DSMT4">
                  <p:embed/>
                </p:oleObj>
              </mc:Choice>
              <mc:Fallback>
                <p:oleObj name="Equation" r:id="rId41" imgW="2438400" imgH="4267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897" y="3705623"/>
                        <a:ext cx="128587" cy="225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61"/>
          <p:cNvGrpSpPr/>
          <p:nvPr/>
        </p:nvGrpSpPr>
        <p:grpSpPr bwMode="auto">
          <a:xfrm>
            <a:off x="533400" y="4089400"/>
            <a:ext cx="304800" cy="533400"/>
            <a:chOff x="336" y="2400"/>
            <a:chExt cx="192" cy="336"/>
          </a:xfrm>
        </p:grpSpPr>
        <p:sp>
          <p:nvSpPr>
            <p:cNvPr id="18476" name="Line 62"/>
            <p:cNvSpPr>
              <a:spLocks noChangeShapeType="1"/>
            </p:cNvSpPr>
            <p:nvPr/>
          </p:nvSpPr>
          <p:spPr bwMode="auto">
            <a:xfrm flipV="1">
              <a:off x="528" y="2400"/>
              <a:ext cx="0" cy="2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Text Box 63"/>
            <p:cNvSpPr txBox="1">
              <a:spLocks noChangeArrowheads="1"/>
            </p:cNvSpPr>
            <p:nvPr/>
          </p:nvSpPr>
          <p:spPr bwMode="auto">
            <a:xfrm>
              <a:off x="336" y="244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ea typeface="楷体_GB2312" pitchFamily="49" charset="-122"/>
                </a:rPr>
                <a:t>I</a:t>
              </a:r>
              <a:endParaRPr lang="en-US" altLang="zh-CN" b="1">
                <a:ea typeface="楷体_GB2312" pitchFamily="49" charset="-122"/>
              </a:endParaRPr>
            </a:p>
          </p:txBody>
        </p:sp>
      </p:grpSp>
      <p:sp>
        <p:nvSpPr>
          <p:cNvPr id="53318" name="Text Box 70"/>
          <p:cNvSpPr txBox="1">
            <a:spLocks noChangeArrowheads="1"/>
          </p:cNvSpPr>
          <p:nvPr/>
        </p:nvSpPr>
        <p:spPr bwMode="auto">
          <a:xfrm>
            <a:off x="134938" y="5337175"/>
            <a:ext cx="2730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讨论：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5826125" y="2935288"/>
          <a:ext cx="25273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5" name="Equation" r:id="rId43" imgW="1066800" imgH="508000" progId="Equation.DSMT4">
                  <p:embed/>
                </p:oleObj>
              </mc:Choice>
              <mc:Fallback>
                <p:oleObj name="Equation" r:id="rId43" imgW="1066800" imgH="508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2935288"/>
                        <a:ext cx="25273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2354263" y="1936750"/>
            <a:ext cx="566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建立如图所示坐标系。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50950" y="3994150"/>
            <a:ext cx="3975100" cy="1357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75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7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75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6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5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0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utoUpdateAnimBg="0"/>
      <p:bldP spid="53268" grpId="0" autoUpdateAnimBg="0"/>
      <p:bldP spid="53269" grpId="0" autoUpdateAnimBg="0"/>
      <p:bldP spid="53270" grpId="0" autoUpdateAnimBg="0"/>
      <p:bldP spid="53292" grpId="0" autoUpdateAnimBg="0"/>
      <p:bldP spid="53297" grpId="0" autoUpdateAnimBg="0"/>
      <p:bldP spid="53305" grpId="0" autoUpdateAnimBg="0"/>
      <p:bldP spid="53318" grpId="0" autoUpdateAnimBg="0"/>
      <p:bldP spid="73" grpId="0" autoUpdateAnimBg="0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E6A94B-52CC-4EF1-9051-C2418326E9B0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905500" y="325438"/>
            <a:ext cx="27305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轴对称！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8938" y="10668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磁场大小</a:t>
            </a:r>
            <a:r>
              <a:rPr lang="zh-CN" altLang="en-US" b="1">
                <a:ea typeface="楷体_GB2312" pitchFamily="49" charset="-122"/>
              </a:rPr>
              <a:t>与</a:t>
            </a:r>
            <a:r>
              <a:rPr lang="en-US" altLang="zh-CN" b="1" i="1">
                <a:ea typeface="楷体_GB2312" pitchFamily="49" charset="-122"/>
              </a:rPr>
              <a:t>r</a:t>
            </a:r>
            <a:r>
              <a:rPr lang="en-US" altLang="zh-CN" b="1" baseline="-25000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成反比。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72000" y="914400"/>
            <a:ext cx="2425700" cy="900113"/>
            <a:chOff x="4136" y="3136"/>
            <a:chExt cx="1480" cy="567"/>
          </a:xfrm>
        </p:grpSpPr>
        <p:graphicFrame>
          <p:nvGraphicFramePr>
            <p:cNvPr id="19510" name="Object 5"/>
            <p:cNvGraphicFramePr>
              <a:graphicFrameLocks noChangeAspect="1"/>
            </p:cNvGraphicFramePr>
            <p:nvPr/>
          </p:nvGraphicFramePr>
          <p:xfrm>
            <a:off x="4680" y="3136"/>
            <a:ext cx="936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3" name="公式" r:id="rId1" imgW="1485900" imgH="901700" progId="Equation.3">
                    <p:embed/>
                  </p:oleObj>
                </mc:Choice>
                <mc:Fallback>
                  <p:oleObj name="公式" r:id="rId1" imgW="1485900" imgH="901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3136"/>
                          <a:ext cx="936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1" name="Text Box 6"/>
            <p:cNvSpPr txBox="1">
              <a:spLocks noChangeArrowheads="1"/>
            </p:cNvSpPr>
            <p:nvPr/>
          </p:nvSpPr>
          <p:spPr bwMode="auto">
            <a:xfrm>
              <a:off x="4136" y="3216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楷体_GB2312" pitchFamily="49" charset="-122"/>
                </a:rPr>
                <a:t>类比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60363" y="222091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磁场线是垂直导线平面内的同心圆。 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086225" y="87313"/>
          <a:ext cx="1371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3" imgW="609600" imgH="444500" progId="Equation.3">
                  <p:embed/>
                </p:oleObj>
              </mc:Choice>
              <mc:Fallback>
                <p:oleObj name="Equation" r:id="rId3" imgW="6096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87313"/>
                        <a:ext cx="1371600" cy="1000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28600" y="3048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长直载流导线的磁场：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60363" y="16383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磁场方向与电流方向成右手螺旋关系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304800" y="27447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长直载流导线端面上一点的磁场：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81000" y="32781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  <a:sym typeface="Monotype Sorts" pitchFamily="2" charset="2"/>
              </a:rPr>
              <a:t>相当于半无限长载流导线。</a:t>
            </a:r>
            <a:endParaRPr lang="zh-CN" altLang="en-US" b="1">
              <a:ea typeface="楷体_GB2312" pitchFamily="49" charset="-122"/>
              <a:sym typeface="Monotype Sorts" pitchFamily="2" charset="2"/>
            </a:endParaRPr>
          </a:p>
        </p:txBody>
      </p:sp>
      <p:graphicFrame>
        <p:nvGraphicFramePr>
          <p:cNvPr id="55309" name="Object 13"/>
          <p:cNvGraphicFramePr/>
          <p:nvPr/>
        </p:nvGraphicFramePr>
        <p:xfrm>
          <a:off x="2806700" y="4432300"/>
          <a:ext cx="2197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公式" r:id="rId5" imgW="1803400" imgH="469900" progId="Equation.3">
                  <p:embed/>
                </p:oleObj>
              </mc:Choice>
              <mc:Fallback>
                <p:oleObj name="公式" r:id="rId5" imgW="1803400" imgH="4699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432300"/>
                        <a:ext cx="2197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381000" y="3595688"/>
            <a:ext cx="4191000" cy="852487"/>
            <a:chOff x="336" y="2552"/>
            <a:chExt cx="2640" cy="537"/>
          </a:xfrm>
        </p:grpSpPr>
        <p:sp>
          <p:nvSpPr>
            <p:cNvPr id="19507" name="Text Box 15"/>
            <p:cNvSpPr txBox="1">
              <a:spLocks noChangeArrowheads="1"/>
            </p:cNvSpPr>
            <p:nvPr/>
          </p:nvSpPr>
          <p:spPr bwMode="auto">
            <a:xfrm>
              <a:off x="336" y="2688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即：             ，</a:t>
              </a:r>
              <a:endParaRPr lang="zh-CN" altLang="en-US" b="1"/>
            </a:p>
          </p:txBody>
        </p:sp>
        <p:graphicFrame>
          <p:nvGraphicFramePr>
            <p:cNvPr id="19508" name="Object 16"/>
            <p:cNvGraphicFramePr>
              <a:graphicFrameLocks noChangeAspect="1"/>
            </p:cNvGraphicFramePr>
            <p:nvPr/>
          </p:nvGraphicFramePr>
          <p:xfrm>
            <a:off x="864" y="2552"/>
            <a:ext cx="608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6" name="Equation" r:id="rId7" imgW="723900" imgH="635000" progId="Equation.DSMT4">
                    <p:embed/>
                  </p:oleObj>
                </mc:Choice>
                <mc:Fallback>
                  <p:oleObj name="Equation" r:id="rId7" imgW="723900" imgH="635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52"/>
                          <a:ext cx="608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17"/>
            <p:cNvGraphicFramePr>
              <a:graphicFrameLocks noChangeAspect="1"/>
            </p:cNvGraphicFramePr>
            <p:nvPr/>
          </p:nvGraphicFramePr>
          <p:xfrm>
            <a:off x="1776" y="2692"/>
            <a:ext cx="68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7" name="Equation" r:id="rId9" imgW="698500" imgH="266700" progId="Equation.DSMT4">
                    <p:embed/>
                  </p:oleObj>
                </mc:Choice>
                <mc:Fallback>
                  <p:oleObj name="Equation" r:id="rId9" imgW="698500" imgH="2667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92"/>
                          <a:ext cx="68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1050925" y="4376738"/>
          <a:ext cx="14033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11" imgW="952500" imgH="635000" progId="Equation.3">
                  <p:embed/>
                </p:oleObj>
              </mc:Choice>
              <mc:Fallback>
                <p:oleObj name="Equation" r:id="rId11" imgW="952500" imgH="63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376738"/>
                        <a:ext cx="14033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/>
          <p:nvPr/>
        </p:nvGraphicFramePr>
        <p:xfrm>
          <a:off x="3435350" y="6049963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13" imgW="596900" imgH="165100" progId="Equation.DSMT4">
                  <p:embed/>
                </p:oleObj>
              </mc:Choice>
              <mc:Fallback>
                <p:oleObj name="Equation" r:id="rId13" imgW="596900" imgH="1651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6049963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2"/>
          <p:cNvGraphicFramePr/>
          <p:nvPr/>
        </p:nvGraphicFramePr>
        <p:xfrm>
          <a:off x="1030288" y="5848350"/>
          <a:ext cx="19526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15" imgW="1473200" imgH="558800" progId="Equation.DSMT4">
                  <p:embed/>
                </p:oleObj>
              </mc:Choice>
              <mc:Fallback>
                <p:oleObj name="Equation" r:id="rId15" imgW="1473200" imgH="558800" progId="Equation.DSMT4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848350"/>
                        <a:ext cx="19526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304800" y="53355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场点在直电流延长线上：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7162800" y="600075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47" name="Object 51"/>
          <p:cNvGraphicFramePr>
            <a:graphicFrameLocks noChangeAspect="1"/>
          </p:cNvGraphicFramePr>
          <p:nvPr/>
        </p:nvGraphicFramePr>
        <p:xfrm>
          <a:off x="6705600" y="6096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公式" r:id="rId17" imgW="139700" imgH="139700" progId="Equation.3">
                  <p:embed/>
                </p:oleObj>
              </mc:Choice>
              <mc:Fallback>
                <p:oleObj name="公式" r:id="rId17" imgW="139700" imgH="139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096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8" name="Oval 52"/>
          <p:cNvSpPr>
            <a:spLocks noChangeArrowheads="1"/>
          </p:cNvSpPr>
          <p:nvPr/>
        </p:nvSpPr>
        <p:spPr bwMode="auto">
          <a:xfrm>
            <a:off x="7105650" y="6324600"/>
            <a:ext cx="76200" cy="76200"/>
          </a:xfrm>
          <a:prstGeom prst="ellipse">
            <a:avLst/>
          </a:prstGeom>
          <a:solidFill>
            <a:schemeClr val="tx1"/>
          </a:solidFill>
          <a:ln w="666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53"/>
          <p:cNvGrpSpPr/>
          <p:nvPr/>
        </p:nvGrpSpPr>
        <p:grpSpPr bwMode="auto">
          <a:xfrm>
            <a:off x="6659563" y="981075"/>
            <a:ext cx="2362200" cy="2506663"/>
            <a:chOff x="3583" y="958"/>
            <a:chExt cx="1488" cy="1579"/>
          </a:xfrm>
        </p:grpSpPr>
        <p:sp>
          <p:nvSpPr>
            <p:cNvPr id="19495" name="Line 54"/>
            <p:cNvSpPr>
              <a:spLocks noChangeShapeType="1"/>
            </p:cNvSpPr>
            <p:nvPr/>
          </p:nvSpPr>
          <p:spPr bwMode="auto">
            <a:xfrm flipH="1" flipV="1">
              <a:off x="4353" y="1865"/>
              <a:ext cx="0" cy="672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Oval 55"/>
            <p:cNvSpPr>
              <a:spLocks noChangeArrowheads="1"/>
            </p:cNvSpPr>
            <p:nvPr/>
          </p:nvSpPr>
          <p:spPr bwMode="auto">
            <a:xfrm>
              <a:off x="3583" y="1446"/>
              <a:ext cx="1488" cy="624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7" name="Oval 56"/>
            <p:cNvSpPr>
              <a:spLocks noChangeArrowheads="1"/>
            </p:cNvSpPr>
            <p:nvPr/>
          </p:nvSpPr>
          <p:spPr bwMode="auto">
            <a:xfrm flipV="1">
              <a:off x="3984" y="1678"/>
              <a:ext cx="744" cy="170"/>
            </a:xfrm>
            <a:prstGeom prst="ellipse">
              <a:avLst/>
            </a:prstGeom>
            <a:noFill/>
            <a:ln w="317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8" name="Oval 57"/>
            <p:cNvSpPr>
              <a:spLocks noChangeArrowheads="1"/>
            </p:cNvSpPr>
            <p:nvPr/>
          </p:nvSpPr>
          <p:spPr bwMode="auto">
            <a:xfrm>
              <a:off x="3583" y="1451"/>
              <a:ext cx="1488" cy="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9" name="Oval 58"/>
            <p:cNvSpPr>
              <a:spLocks noChangeArrowheads="1"/>
            </p:cNvSpPr>
            <p:nvPr/>
          </p:nvSpPr>
          <p:spPr bwMode="auto">
            <a:xfrm>
              <a:off x="3755" y="1564"/>
              <a:ext cx="1144" cy="398"/>
            </a:xfrm>
            <a:prstGeom prst="ellipse">
              <a:avLst/>
            </a:prstGeom>
            <a:noFill/>
            <a:ln w="317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Line 59"/>
            <p:cNvSpPr>
              <a:spLocks noChangeShapeType="1"/>
            </p:cNvSpPr>
            <p:nvPr/>
          </p:nvSpPr>
          <p:spPr bwMode="auto">
            <a:xfrm rot="5685818">
              <a:off x="4635" y="1779"/>
              <a:ext cx="24" cy="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Line 60"/>
            <p:cNvSpPr>
              <a:spLocks noChangeShapeType="1"/>
            </p:cNvSpPr>
            <p:nvPr/>
          </p:nvSpPr>
          <p:spPr bwMode="auto">
            <a:xfrm rot="-5400000" flipH="1" flipV="1">
              <a:off x="4615" y="1876"/>
              <a:ext cx="25" cy="11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2" name="Line 61"/>
            <p:cNvSpPr>
              <a:spLocks noChangeShapeType="1"/>
            </p:cNvSpPr>
            <p:nvPr/>
          </p:nvSpPr>
          <p:spPr bwMode="auto">
            <a:xfrm rot="5685818">
              <a:off x="4650" y="2016"/>
              <a:ext cx="25" cy="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503" name="Object 62"/>
            <p:cNvGraphicFramePr>
              <a:graphicFrameLocks noChangeAspect="1"/>
            </p:cNvGraphicFramePr>
            <p:nvPr/>
          </p:nvGraphicFramePr>
          <p:xfrm>
            <a:off x="4672" y="2047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2" name="Equation" r:id="rId19" imgW="406400" imgH="469900" progId="Equation.3">
                    <p:embed/>
                  </p:oleObj>
                </mc:Choice>
                <mc:Fallback>
                  <p:oleObj name="Equation" r:id="rId19" imgW="406400" imgH="4699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2047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4" name="Line 63"/>
            <p:cNvSpPr>
              <a:spLocks noChangeShapeType="1"/>
            </p:cNvSpPr>
            <p:nvPr/>
          </p:nvSpPr>
          <p:spPr bwMode="auto">
            <a:xfrm flipV="1">
              <a:off x="4342" y="958"/>
              <a:ext cx="0" cy="816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Line 64"/>
            <p:cNvSpPr>
              <a:spLocks noChangeShapeType="1"/>
            </p:cNvSpPr>
            <p:nvPr/>
          </p:nvSpPr>
          <p:spPr bwMode="auto">
            <a:xfrm flipV="1">
              <a:off x="4342" y="1117"/>
              <a:ext cx="0" cy="336"/>
            </a:xfrm>
            <a:prstGeom prst="line">
              <a:avLst/>
            </a:prstGeom>
            <a:noFill/>
            <a:ln w="79375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6" name="Object 65"/>
            <p:cNvGraphicFramePr>
              <a:graphicFrameLocks noChangeAspect="1"/>
            </p:cNvGraphicFramePr>
            <p:nvPr/>
          </p:nvGraphicFramePr>
          <p:xfrm>
            <a:off x="4397" y="1094"/>
            <a:ext cx="20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3" name="Equation" r:id="rId21" imgW="63500" imgH="139700" progId="Equation.3">
                    <p:embed/>
                  </p:oleObj>
                </mc:Choice>
                <mc:Fallback>
                  <p:oleObj name="Equation" r:id="rId21" imgW="63500" imgH="1397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094"/>
                          <a:ext cx="20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6"/>
          <p:cNvGrpSpPr/>
          <p:nvPr/>
        </p:nvGrpSpPr>
        <p:grpSpPr bwMode="auto">
          <a:xfrm>
            <a:off x="6705600" y="2819400"/>
            <a:ext cx="2133600" cy="3570288"/>
            <a:chOff x="4224" y="1776"/>
            <a:chExt cx="1344" cy="2249"/>
          </a:xfrm>
        </p:grpSpPr>
        <p:sp>
          <p:nvSpPr>
            <p:cNvPr id="19481" name="Line 67"/>
            <p:cNvSpPr>
              <a:spLocks noChangeShapeType="1"/>
            </p:cNvSpPr>
            <p:nvPr/>
          </p:nvSpPr>
          <p:spPr bwMode="auto">
            <a:xfrm>
              <a:off x="4512" y="2208"/>
              <a:ext cx="768" cy="15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2" name="Object 68"/>
            <p:cNvGraphicFramePr>
              <a:graphicFrameLocks noChangeAspect="1"/>
            </p:cNvGraphicFramePr>
            <p:nvPr/>
          </p:nvGraphicFramePr>
          <p:xfrm>
            <a:off x="4590" y="1933"/>
            <a:ext cx="21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4" name="公式" r:id="rId23" imgW="139700" imgH="241300" progId="Equation.3">
                    <p:embed/>
                  </p:oleObj>
                </mc:Choice>
                <mc:Fallback>
                  <p:oleObj name="公式" r:id="rId23" imgW="139700" imgH="2413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933"/>
                          <a:ext cx="21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69"/>
            <p:cNvGraphicFramePr>
              <a:graphicFrameLocks noChangeAspect="1"/>
            </p:cNvGraphicFramePr>
            <p:nvPr/>
          </p:nvGraphicFramePr>
          <p:xfrm>
            <a:off x="4785" y="3735"/>
            <a:ext cx="30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5" name="Equation" r:id="rId25" imgW="63500" imgH="139700" progId="Equation.3">
                    <p:embed/>
                  </p:oleObj>
                </mc:Choice>
                <mc:Fallback>
                  <p:oleObj name="Equation" r:id="rId25" imgW="63500" imgH="1397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735"/>
                          <a:ext cx="30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70"/>
            <p:cNvGraphicFramePr>
              <a:graphicFrameLocks noChangeAspect="1"/>
            </p:cNvGraphicFramePr>
            <p:nvPr/>
          </p:nvGraphicFramePr>
          <p:xfrm>
            <a:off x="4224" y="2832"/>
            <a:ext cx="23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6" name="Equation" r:id="rId27" imgW="63500" imgH="139700" progId="Equation.3">
                    <p:embed/>
                  </p:oleObj>
                </mc:Choice>
                <mc:Fallback>
                  <p:oleObj name="Equation" r:id="rId27" imgW="63500" imgH="1397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23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86" name="Object 72"/>
            <p:cNvGraphicFramePr>
              <a:graphicFrameLocks noChangeAspect="1"/>
            </p:cNvGraphicFramePr>
            <p:nvPr/>
          </p:nvGraphicFramePr>
          <p:xfrm>
            <a:off x="4558" y="3430"/>
            <a:ext cx="21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7" name="公式" r:id="rId29" imgW="139700" imgH="241300" progId="Equation.3">
                    <p:embed/>
                  </p:oleObj>
                </mc:Choice>
                <mc:Fallback>
                  <p:oleObj name="公式" r:id="rId29" imgW="139700" imgH="2413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30"/>
                          <a:ext cx="21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Line 73"/>
            <p:cNvSpPr>
              <a:spLocks noChangeShapeType="1"/>
            </p:cNvSpPr>
            <p:nvPr/>
          </p:nvSpPr>
          <p:spPr bwMode="auto">
            <a:xfrm flipV="1">
              <a:off x="4512" y="2208"/>
              <a:ext cx="0" cy="1584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74"/>
            <p:cNvSpPr>
              <a:spLocks noChangeShapeType="1"/>
            </p:cNvSpPr>
            <p:nvPr/>
          </p:nvSpPr>
          <p:spPr bwMode="auto">
            <a:xfrm flipV="1">
              <a:off x="4512" y="2880"/>
              <a:ext cx="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9" name="Object 75"/>
            <p:cNvGraphicFramePr>
              <a:graphicFrameLocks noChangeAspect="1"/>
            </p:cNvGraphicFramePr>
            <p:nvPr/>
          </p:nvGraphicFramePr>
          <p:xfrm>
            <a:off x="5280" y="364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8" name="Equation" r:id="rId31" imgW="139700" imgH="139700" progId="Equation.3">
                    <p:embed/>
                  </p:oleObj>
                </mc:Choice>
                <mc:Fallback>
                  <p:oleObj name="Equation" r:id="rId31" imgW="139700" imgH="1397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64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Oval 76"/>
            <p:cNvSpPr>
              <a:spLocks noChangeArrowheads="1"/>
            </p:cNvSpPr>
            <p:nvPr/>
          </p:nvSpPr>
          <p:spPr bwMode="auto">
            <a:xfrm>
              <a:off x="5282" y="3742"/>
              <a:ext cx="48" cy="48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Line 77"/>
            <p:cNvSpPr>
              <a:spLocks noChangeShapeType="1"/>
            </p:cNvSpPr>
            <p:nvPr/>
          </p:nvSpPr>
          <p:spPr bwMode="auto">
            <a:xfrm flipV="1">
              <a:off x="4513" y="3770"/>
              <a:ext cx="77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Arc 78"/>
            <p:cNvSpPr/>
            <p:nvPr/>
          </p:nvSpPr>
          <p:spPr bwMode="auto">
            <a:xfrm>
              <a:off x="4502" y="2094"/>
              <a:ext cx="159" cy="289"/>
            </a:xfrm>
            <a:custGeom>
              <a:avLst/>
              <a:gdLst>
                <a:gd name="T0" fmla="*/ 0 w 21600"/>
                <a:gd name="T1" fmla="*/ 0 h 39307"/>
                <a:gd name="T2" fmla="*/ 0 w 21600"/>
                <a:gd name="T3" fmla="*/ 0 h 39307"/>
                <a:gd name="T4" fmla="*/ 0 w 21600"/>
                <a:gd name="T5" fmla="*/ 0 h 39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307"/>
                <a:gd name="T11" fmla="*/ 21600 w 21600"/>
                <a:gd name="T12" fmla="*/ 39307 h 39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30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55"/>
                    <a:pt x="18154" y="35266"/>
                    <a:pt x="12370" y="39307"/>
                  </a:cubicBezTo>
                </a:path>
                <a:path w="21600" h="3930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55"/>
                    <a:pt x="18154" y="35266"/>
                    <a:pt x="12370" y="393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79"/>
            <p:cNvSpPr>
              <a:spLocks noChangeShapeType="1"/>
            </p:cNvSpPr>
            <p:nvPr/>
          </p:nvSpPr>
          <p:spPr bwMode="auto">
            <a:xfrm>
              <a:off x="4513" y="365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80"/>
            <p:cNvSpPr>
              <a:spLocks noChangeShapeType="1"/>
            </p:cNvSpPr>
            <p:nvPr/>
          </p:nvSpPr>
          <p:spPr bwMode="auto">
            <a:xfrm>
              <a:off x="4604" y="36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331" name="Object 35"/>
          <p:cNvGraphicFramePr>
            <a:graphicFrameLocks noChangeAspect="1"/>
          </p:cNvGraphicFramePr>
          <p:nvPr/>
        </p:nvGraphicFramePr>
        <p:xfrm>
          <a:off x="6705600" y="28194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9" name="Equation" r:id="rId33" imgW="139700" imgH="139700" progId="Equation.3">
                  <p:embed/>
                </p:oleObj>
              </mc:Choice>
              <mc:Fallback>
                <p:oleObj name="Equation" r:id="rId33" imgW="139700" imgH="139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2" name="Oval 36"/>
          <p:cNvSpPr>
            <a:spLocks noChangeArrowheads="1"/>
          </p:cNvSpPr>
          <p:nvPr/>
        </p:nvSpPr>
        <p:spPr bwMode="auto">
          <a:xfrm>
            <a:off x="7105650" y="2971800"/>
            <a:ext cx="76200" cy="76200"/>
          </a:xfrm>
          <a:prstGeom prst="ellipse">
            <a:avLst/>
          </a:prstGeom>
          <a:solidFill>
            <a:schemeClr val="tx1"/>
          </a:solidFill>
          <a:ln w="666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75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75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55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3" grpId="0" autoUpdateAnimBg="0"/>
      <p:bldP spid="55305" grpId="0" autoUpdateAnimBg="0"/>
      <p:bldP spid="55306" grpId="0" autoUpdateAnimBg="0"/>
      <p:bldP spid="55307" grpId="0" autoUpdateAnimBg="0"/>
      <p:bldP spid="55308" grpId="0" autoUpdateAnimBg="0" build="p"/>
      <p:bldP spid="55329" grpId="0" autoUpdateAnimBg="0"/>
      <p:bldP spid="55330" grpId="0" animBg="1"/>
      <p:bldP spid="55348" grpId="0" animBg="1"/>
      <p:bldP spid="553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215900"/>
            <a:ext cx="8893175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章  稳恒磁场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116138" y="1566863"/>
            <a:ext cx="619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节  磁性与磁场</a:t>
            </a:r>
            <a:endParaRPr lang="zh-CN" altLang="en-US" b="1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116138" y="2862263"/>
            <a:ext cx="614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3</a:t>
            </a:r>
            <a:r>
              <a:rPr lang="zh-CN" altLang="en-US" b="1"/>
              <a:t>节  磁场的高斯定理</a:t>
            </a:r>
            <a:endParaRPr lang="zh-CN" altLang="en-US" b="1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116138" y="2224088"/>
            <a:ext cx="5194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2</a:t>
            </a:r>
            <a:r>
              <a:rPr lang="zh-CN" altLang="en-US" b="1"/>
              <a:t>节  毕奥 </a:t>
            </a:r>
            <a:r>
              <a:rPr lang="en-US" altLang="zh-CN" b="1"/>
              <a:t>- </a:t>
            </a:r>
            <a:r>
              <a:rPr lang="zh-CN" altLang="en-US" b="1"/>
              <a:t>萨伐尔定律</a:t>
            </a:r>
            <a:endParaRPr lang="zh-CN" altLang="en-US" b="1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84213" y="898525"/>
            <a:ext cx="774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</a:rPr>
              <a:t>Magnetic Field</a:t>
            </a:r>
            <a:endParaRPr lang="en-US" altLang="zh-CN" sz="32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116138" y="3511550"/>
            <a:ext cx="619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4</a:t>
            </a:r>
            <a:r>
              <a:rPr lang="zh-CN" altLang="en-US" b="1"/>
              <a:t>节  磁场的安培环路定理</a:t>
            </a:r>
            <a:endParaRPr lang="zh-CN" altLang="en-US" b="1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116138" y="4813300"/>
            <a:ext cx="614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6</a:t>
            </a:r>
            <a:r>
              <a:rPr lang="zh-CN" altLang="en-US" b="1"/>
              <a:t>节  磁场与实物的相互作用</a:t>
            </a:r>
            <a:endParaRPr lang="zh-CN" altLang="en-US" b="1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957388" y="4159250"/>
            <a:ext cx="601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*</a:t>
            </a:r>
            <a:r>
              <a:rPr lang="zh-CN" altLang="en-US" b="1"/>
              <a:t>第</a:t>
            </a:r>
            <a:r>
              <a:rPr lang="en-US" altLang="zh-CN" b="1"/>
              <a:t>5</a:t>
            </a:r>
            <a:r>
              <a:rPr lang="zh-CN" altLang="en-US" b="1"/>
              <a:t>节  磁场的相对性</a:t>
            </a:r>
            <a:endParaRPr lang="zh-CN" altLang="en-US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116138" y="5492750"/>
            <a:ext cx="614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7</a:t>
            </a:r>
            <a:r>
              <a:rPr lang="zh-CN" altLang="en-US" b="1"/>
              <a:t>节  磁介质</a:t>
            </a:r>
            <a:endParaRPr lang="zh-CN" altLang="en-US" b="1"/>
          </a:p>
        </p:txBody>
      </p:sp>
      <p:sp>
        <p:nvSpPr>
          <p:cNvPr id="20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744FB4-9BBC-4093-8AED-EB77A93BA2A7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75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/>
      <p:bldP spid="80900" grpId="0"/>
      <p:bldP spid="80901" grpId="0"/>
      <p:bldP spid="80902" grpId="0"/>
      <p:bldP spid="80908" grpId="0"/>
      <p:bldP spid="80909" grpId="0"/>
      <p:bldP spid="80910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09DF6A-CBC4-4C71-A97F-5917ACF0F9D2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6673" name="Rectangle 113"/>
          <p:cNvSpPr>
            <a:spLocks noChangeArrowheads="1"/>
          </p:cNvSpPr>
          <p:nvPr/>
        </p:nvSpPr>
        <p:spPr bwMode="auto">
          <a:xfrm>
            <a:off x="8077200" y="5915025"/>
            <a:ext cx="900113" cy="838200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52400" y="838200"/>
            <a:ext cx="7772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把铜片划分成无限个宽为</a:t>
            </a:r>
            <a:r>
              <a:rPr lang="en-US" altLang="zh-CN" dirty="0" err="1">
                <a:ea typeface="楷体_GB2312" pitchFamily="49" charset="-122"/>
              </a:rPr>
              <a:t>d</a:t>
            </a:r>
            <a:r>
              <a:rPr lang="en-US" altLang="zh-CN" b="1" i="1" dirty="0" err="1">
                <a:ea typeface="楷体_GB2312" pitchFamily="49" charset="-122"/>
              </a:rPr>
              <a:t>x</a:t>
            </a:r>
            <a:endParaRPr lang="en-US" altLang="zh-CN" b="1" i="1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b="1" i="1" dirty="0">
                <a:ea typeface="楷体_GB2312" pitchFamily="49" charset="-122"/>
              </a:rPr>
              <a:t>        </a:t>
            </a:r>
            <a:r>
              <a:rPr lang="zh-CN" altLang="en-US" b="1" dirty="0">
                <a:ea typeface="楷体_GB2312" pitchFamily="49" charset="-122"/>
              </a:rPr>
              <a:t>的细长条，每条有电流：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4873625" y="1150938"/>
          <a:ext cx="1482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Equation" r:id="rId1" imgW="635000" imgH="406400" progId="Equation.DSMT4">
                  <p:embed/>
                </p:oleObj>
              </mc:Choice>
              <mc:Fallback>
                <p:oleObj name="Equation" r:id="rId1" imgW="635000" imgH="406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150938"/>
                        <a:ext cx="1482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1749425" y="2135188"/>
          <a:ext cx="1828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Equation" r:id="rId3" imgW="824865" imgH="406400" progId="Equation.DSMT4">
                  <p:embed/>
                </p:oleObj>
              </mc:Choice>
              <mc:Fallback>
                <p:oleObj name="Equation" r:id="rId3" imgW="824865" imgH="40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135188"/>
                        <a:ext cx="1828800" cy="8985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3589338" y="2076450"/>
          <a:ext cx="25130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Equation" r:id="rId5" imgW="1066800" imgH="431800" progId="Equation.DSMT4">
                  <p:embed/>
                </p:oleObj>
              </mc:Choice>
              <mc:Fallback>
                <p:oleObj name="Equation" r:id="rId5" imgW="10668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076450"/>
                        <a:ext cx="251301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112713" y="31067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由对称性知：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6584" name="Object 24"/>
          <p:cNvGraphicFramePr>
            <a:graphicFrameLocks noChangeAspect="1"/>
          </p:cNvGraphicFramePr>
          <p:nvPr/>
        </p:nvGraphicFramePr>
        <p:xfrm>
          <a:off x="2708275" y="3030538"/>
          <a:ext cx="16557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Equation" r:id="rId7" imgW="711200" imgH="254000" progId="Equation.DSMT4">
                  <p:embed/>
                </p:oleObj>
              </mc:Choice>
              <mc:Fallback>
                <p:oleObj name="Equation" r:id="rId7" imgW="711200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030538"/>
                        <a:ext cx="16557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6629400" y="76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y</a:t>
            </a:r>
            <a:endParaRPr lang="en-US" altLang="zh-CN" sz="2400" i="1">
              <a:ea typeface="楷体_GB2312" pitchFamily="49" charset="-122"/>
            </a:endParaRP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8610600" y="121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endParaRPr lang="en-US" altLang="zh-CN" sz="2400" i="1">
              <a:ea typeface="楷体_GB2312" pitchFamily="49" charset="-122"/>
            </a:endParaRP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0" y="0"/>
            <a:ext cx="9067800" cy="946150"/>
            <a:chOff x="0" y="0"/>
            <a:chExt cx="5712" cy="596"/>
          </a:xfrm>
        </p:grpSpPr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5712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</a:t>
              </a:r>
              <a:r>
                <a:rPr lang="en-US" altLang="zh-CN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2.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ea typeface="楷体_GB2312" pitchFamily="49" charset="-122"/>
                </a:rPr>
                <a:t>一条无限长传送电流的扁平铜片，宽为</a:t>
              </a:r>
              <a:r>
                <a:rPr lang="en-US" altLang="zh-CN" b="1" i="1" dirty="0">
                  <a:ea typeface="楷体_GB2312" pitchFamily="49" charset="-122"/>
                </a:rPr>
                <a:t>a</a:t>
              </a:r>
              <a:r>
                <a:rPr lang="zh-CN" altLang="en-US" b="1" dirty="0">
                  <a:ea typeface="楷体_GB2312" pitchFamily="49" charset="-122"/>
                </a:rPr>
                <a:t>，厚度忽略，电流为</a:t>
              </a:r>
              <a:r>
                <a:rPr lang="en-US" altLang="zh-CN" b="1" i="1" dirty="0">
                  <a:ea typeface="楷体_GB2312" pitchFamily="49" charset="-122"/>
                </a:rPr>
                <a:t>I</a:t>
              </a:r>
              <a:r>
                <a:rPr lang="zh-CN" altLang="en-US" b="1" dirty="0">
                  <a:ea typeface="楷体_GB2312" pitchFamily="49" charset="-122"/>
                </a:rPr>
                <a:t>，求离铜片中心线正上方</a:t>
              </a:r>
              <a:r>
                <a:rPr lang="en-US" altLang="zh-CN" b="1" i="1" dirty="0">
                  <a:ea typeface="楷体_GB2312" pitchFamily="49" charset="-122"/>
                </a:rPr>
                <a:t>y</a:t>
              </a:r>
              <a:r>
                <a:rPr lang="zh-CN" altLang="en-US" b="1" dirty="0">
                  <a:ea typeface="楷体_GB2312" pitchFamily="49" charset="-122"/>
                </a:rPr>
                <a:t>处</a:t>
              </a:r>
              <a:r>
                <a:rPr lang="en-US" altLang="zh-CN" b="1" i="1" dirty="0">
                  <a:ea typeface="楷体_GB2312" pitchFamily="49" charset="-122"/>
                </a:rPr>
                <a:t>P</a:t>
              </a:r>
              <a:r>
                <a:rPr lang="zh-CN" altLang="en-US" b="1" dirty="0">
                  <a:ea typeface="楷体_GB2312" pitchFamily="49" charset="-122"/>
                </a:rPr>
                <a:t>点的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graphicFrame>
          <p:nvGraphicFramePr>
            <p:cNvPr id="20572" name="Object 33"/>
            <p:cNvGraphicFramePr/>
            <p:nvPr/>
          </p:nvGraphicFramePr>
          <p:xfrm>
            <a:off x="4304" y="319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0" name="公式" r:id="rId9" imgW="786765" imgH="342900" progId="Equation.3">
                    <p:embed/>
                  </p:oleObj>
                </mc:Choice>
                <mc:Fallback>
                  <p:oleObj name="公式" r:id="rId9" imgW="786765" imgH="342900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319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2"/>
          <p:cNvGrpSpPr/>
          <p:nvPr/>
        </p:nvGrpSpPr>
        <p:grpSpPr bwMode="auto">
          <a:xfrm>
            <a:off x="4937125" y="1676400"/>
            <a:ext cx="4064000" cy="2728913"/>
            <a:chOff x="3152" y="1056"/>
            <a:chExt cx="2560" cy="1719"/>
          </a:xfrm>
        </p:grpSpPr>
        <p:grpSp>
          <p:nvGrpSpPr>
            <p:cNvPr id="20560" name="Group 111"/>
            <p:cNvGrpSpPr/>
            <p:nvPr/>
          </p:nvGrpSpPr>
          <p:grpSpPr bwMode="auto">
            <a:xfrm>
              <a:off x="3152" y="2448"/>
              <a:ext cx="1056" cy="327"/>
              <a:chOff x="3216" y="2448"/>
              <a:chExt cx="1056" cy="327"/>
            </a:xfrm>
          </p:grpSpPr>
          <p:sp>
            <p:nvSpPr>
              <p:cNvPr id="20568" name="Line 27"/>
              <p:cNvSpPr>
                <a:spLocks noChangeShapeType="1"/>
              </p:cNvSpPr>
              <p:nvPr/>
            </p:nvSpPr>
            <p:spPr bwMode="auto">
              <a:xfrm flipH="1" flipV="1">
                <a:off x="3216" y="2592"/>
                <a:ext cx="3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9" name="Line 28"/>
              <p:cNvSpPr>
                <a:spLocks noChangeShapeType="1"/>
              </p:cNvSpPr>
              <p:nvPr/>
            </p:nvSpPr>
            <p:spPr bwMode="auto">
              <a:xfrm>
                <a:off x="3924" y="2592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0" name="Text Box 29"/>
              <p:cNvSpPr txBox="1">
                <a:spLocks noChangeArrowheads="1"/>
              </p:cNvSpPr>
              <p:nvPr/>
            </p:nvSpPr>
            <p:spPr bwMode="auto">
              <a:xfrm>
                <a:off x="3648" y="244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a</a:t>
                </a:r>
                <a:endParaRPr lang="en-US" altLang="zh-CN" sz="2400" i="1">
                  <a:ea typeface="楷体_GB2312" pitchFamily="49" charset="-122"/>
                </a:endParaRPr>
              </a:p>
            </p:txBody>
          </p:sp>
        </p:grpSp>
        <p:grpSp>
          <p:nvGrpSpPr>
            <p:cNvPr id="20561" name="Group 110"/>
            <p:cNvGrpSpPr/>
            <p:nvPr/>
          </p:nvGrpSpPr>
          <p:grpSpPr bwMode="auto">
            <a:xfrm>
              <a:off x="3216" y="1056"/>
              <a:ext cx="2496" cy="1451"/>
              <a:chOff x="3216" y="1056"/>
              <a:chExt cx="2496" cy="1451"/>
            </a:xfrm>
          </p:grpSpPr>
          <p:sp>
            <p:nvSpPr>
              <p:cNvPr id="20562" name="Line 35"/>
              <p:cNvSpPr>
                <a:spLocks noChangeShapeType="1"/>
              </p:cNvSpPr>
              <p:nvPr/>
            </p:nvSpPr>
            <p:spPr bwMode="auto">
              <a:xfrm flipH="1">
                <a:off x="4249" y="1184"/>
                <a:ext cx="1248" cy="1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3" name="AutoShape 37"/>
              <p:cNvSpPr>
                <a:spLocks noChangeArrowheads="1"/>
              </p:cNvSpPr>
              <p:nvPr/>
            </p:nvSpPr>
            <p:spPr bwMode="auto">
              <a:xfrm>
                <a:off x="3216" y="1995"/>
                <a:ext cx="1549" cy="512"/>
              </a:xfrm>
              <a:prstGeom prst="parallelogram">
                <a:avLst>
                  <a:gd name="adj" fmla="val 98045"/>
                </a:avLst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4" name="AutoShape 38"/>
              <p:cNvSpPr>
                <a:spLocks noChangeArrowheads="1"/>
              </p:cNvSpPr>
              <p:nvPr/>
            </p:nvSpPr>
            <p:spPr bwMode="auto">
              <a:xfrm>
                <a:off x="3732" y="1483"/>
                <a:ext cx="1550" cy="512"/>
              </a:xfrm>
              <a:prstGeom prst="parallelogram">
                <a:avLst>
                  <a:gd name="adj" fmla="val 98108"/>
                </a:avLst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5" name="AutoShape 39"/>
              <p:cNvSpPr>
                <a:spLocks noChangeArrowheads="1"/>
              </p:cNvSpPr>
              <p:nvPr/>
            </p:nvSpPr>
            <p:spPr bwMode="auto">
              <a:xfrm>
                <a:off x="4163" y="1056"/>
                <a:ext cx="1549" cy="512"/>
              </a:xfrm>
              <a:prstGeom prst="parallelogram">
                <a:avLst>
                  <a:gd name="adj" fmla="val 98045"/>
                </a:avLst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6" name="Line 40"/>
              <p:cNvSpPr>
                <a:spLocks noChangeShapeType="1"/>
              </p:cNvSpPr>
              <p:nvPr/>
            </p:nvSpPr>
            <p:spPr bwMode="auto">
              <a:xfrm flipH="1">
                <a:off x="3216" y="1056"/>
                <a:ext cx="1463" cy="1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7" name="Line 41"/>
              <p:cNvSpPr>
                <a:spLocks noChangeShapeType="1"/>
              </p:cNvSpPr>
              <p:nvPr/>
            </p:nvSpPr>
            <p:spPr bwMode="auto">
              <a:xfrm flipH="1">
                <a:off x="4249" y="1056"/>
                <a:ext cx="1463" cy="1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2"/>
          <p:cNvGrpSpPr/>
          <p:nvPr/>
        </p:nvGrpSpPr>
        <p:grpSpPr bwMode="auto">
          <a:xfrm rot="721837">
            <a:off x="6705600" y="1435100"/>
            <a:ext cx="1905000" cy="2743200"/>
            <a:chOff x="3681" y="1056"/>
            <a:chExt cx="1391" cy="1380"/>
          </a:xfrm>
        </p:grpSpPr>
        <p:sp>
          <p:nvSpPr>
            <p:cNvPr id="20537" name="Line 43"/>
            <p:cNvSpPr>
              <a:spLocks noChangeShapeType="1"/>
            </p:cNvSpPr>
            <p:nvPr/>
          </p:nvSpPr>
          <p:spPr bwMode="auto">
            <a:xfrm flipH="1">
              <a:off x="3681" y="1056"/>
              <a:ext cx="1279" cy="138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44"/>
            <p:cNvSpPr>
              <a:spLocks noChangeShapeType="1"/>
            </p:cNvSpPr>
            <p:nvPr/>
          </p:nvSpPr>
          <p:spPr bwMode="auto">
            <a:xfrm flipH="1">
              <a:off x="3792" y="1056"/>
              <a:ext cx="1280" cy="138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45"/>
            <p:cNvSpPr>
              <a:spLocks noChangeShapeType="1"/>
            </p:cNvSpPr>
            <p:nvPr/>
          </p:nvSpPr>
          <p:spPr bwMode="auto">
            <a:xfrm>
              <a:off x="3792" y="231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46"/>
            <p:cNvSpPr>
              <a:spLocks noChangeShapeType="1"/>
            </p:cNvSpPr>
            <p:nvPr/>
          </p:nvSpPr>
          <p:spPr bwMode="auto">
            <a:xfrm>
              <a:off x="3848" y="225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47"/>
            <p:cNvSpPr>
              <a:spLocks noChangeShapeType="1"/>
            </p:cNvSpPr>
            <p:nvPr/>
          </p:nvSpPr>
          <p:spPr bwMode="auto">
            <a:xfrm>
              <a:off x="3903" y="219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48"/>
            <p:cNvSpPr>
              <a:spLocks noChangeShapeType="1"/>
            </p:cNvSpPr>
            <p:nvPr/>
          </p:nvSpPr>
          <p:spPr bwMode="auto">
            <a:xfrm>
              <a:off x="3959" y="213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49"/>
            <p:cNvSpPr>
              <a:spLocks noChangeShapeType="1"/>
            </p:cNvSpPr>
            <p:nvPr/>
          </p:nvSpPr>
          <p:spPr bwMode="auto">
            <a:xfrm>
              <a:off x="4014" y="2076"/>
              <a:ext cx="1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50"/>
            <p:cNvSpPr>
              <a:spLocks noChangeShapeType="1"/>
            </p:cNvSpPr>
            <p:nvPr/>
          </p:nvSpPr>
          <p:spPr bwMode="auto">
            <a:xfrm>
              <a:off x="4070" y="201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51"/>
            <p:cNvSpPr>
              <a:spLocks noChangeShapeType="1"/>
            </p:cNvSpPr>
            <p:nvPr/>
          </p:nvSpPr>
          <p:spPr bwMode="auto">
            <a:xfrm>
              <a:off x="4126" y="195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52"/>
            <p:cNvSpPr>
              <a:spLocks noChangeShapeType="1"/>
            </p:cNvSpPr>
            <p:nvPr/>
          </p:nvSpPr>
          <p:spPr bwMode="auto">
            <a:xfrm>
              <a:off x="4181" y="1896"/>
              <a:ext cx="1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53"/>
            <p:cNvSpPr>
              <a:spLocks noChangeShapeType="1"/>
            </p:cNvSpPr>
            <p:nvPr/>
          </p:nvSpPr>
          <p:spPr bwMode="auto">
            <a:xfrm>
              <a:off x="4237" y="183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Line 54"/>
            <p:cNvSpPr>
              <a:spLocks noChangeShapeType="1"/>
            </p:cNvSpPr>
            <p:nvPr/>
          </p:nvSpPr>
          <p:spPr bwMode="auto">
            <a:xfrm>
              <a:off x="4293" y="177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Line 55"/>
            <p:cNvSpPr>
              <a:spLocks noChangeShapeType="1"/>
            </p:cNvSpPr>
            <p:nvPr/>
          </p:nvSpPr>
          <p:spPr bwMode="auto">
            <a:xfrm>
              <a:off x="4348" y="1716"/>
              <a:ext cx="1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Line 56"/>
            <p:cNvSpPr>
              <a:spLocks noChangeShapeType="1"/>
            </p:cNvSpPr>
            <p:nvPr/>
          </p:nvSpPr>
          <p:spPr bwMode="auto">
            <a:xfrm>
              <a:off x="4404" y="165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Line 57"/>
            <p:cNvSpPr>
              <a:spLocks noChangeShapeType="1"/>
            </p:cNvSpPr>
            <p:nvPr/>
          </p:nvSpPr>
          <p:spPr bwMode="auto">
            <a:xfrm>
              <a:off x="4460" y="159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Line 58"/>
            <p:cNvSpPr>
              <a:spLocks noChangeShapeType="1"/>
            </p:cNvSpPr>
            <p:nvPr/>
          </p:nvSpPr>
          <p:spPr bwMode="auto">
            <a:xfrm>
              <a:off x="4515" y="153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Line 59"/>
            <p:cNvSpPr>
              <a:spLocks noChangeShapeType="1"/>
            </p:cNvSpPr>
            <p:nvPr/>
          </p:nvSpPr>
          <p:spPr bwMode="auto">
            <a:xfrm>
              <a:off x="4571" y="147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Line 60"/>
            <p:cNvSpPr>
              <a:spLocks noChangeShapeType="1"/>
            </p:cNvSpPr>
            <p:nvPr/>
          </p:nvSpPr>
          <p:spPr bwMode="auto">
            <a:xfrm>
              <a:off x="4682" y="135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Line 61"/>
            <p:cNvSpPr>
              <a:spLocks noChangeShapeType="1"/>
            </p:cNvSpPr>
            <p:nvPr/>
          </p:nvSpPr>
          <p:spPr bwMode="auto">
            <a:xfrm>
              <a:off x="4626" y="1416"/>
              <a:ext cx="1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Line 62"/>
            <p:cNvSpPr>
              <a:spLocks noChangeShapeType="1"/>
            </p:cNvSpPr>
            <p:nvPr/>
          </p:nvSpPr>
          <p:spPr bwMode="auto">
            <a:xfrm>
              <a:off x="4738" y="129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Line 63"/>
            <p:cNvSpPr>
              <a:spLocks noChangeShapeType="1"/>
            </p:cNvSpPr>
            <p:nvPr/>
          </p:nvSpPr>
          <p:spPr bwMode="auto">
            <a:xfrm>
              <a:off x="4793" y="1236"/>
              <a:ext cx="1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Line 64"/>
            <p:cNvSpPr>
              <a:spLocks noChangeShapeType="1"/>
            </p:cNvSpPr>
            <p:nvPr/>
          </p:nvSpPr>
          <p:spPr bwMode="auto">
            <a:xfrm>
              <a:off x="4849" y="117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Line 65"/>
            <p:cNvSpPr>
              <a:spLocks noChangeShapeType="1"/>
            </p:cNvSpPr>
            <p:nvPr/>
          </p:nvSpPr>
          <p:spPr bwMode="auto">
            <a:xfrm>
              <a:off x="4905" y="1116"/>
              <a:ext cx="11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26" name="Line 66"/>
          <p:cNvSpPr>
            <a:spLocks noChangeShapeType="1"/>
          </p:cNvSpPr>
          <p:nvPr/>
        </p:nvSpPr>
        <p:spPr bwMode="auto">
          <a:xfrm flipV="1">
            <a:off x="6934200" y="914400"/>
            <a:ext cx="0" cy="200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7" name="Line 67"/>
          <p:cNvSpPr>
            <a:spLocks noChangeShapeType="1"/>
          </p:cNvSpPr>
          <p:nvPr/>
        </p:nvSpPr>
        <p:spPr bwMode="auto">
          <a:xfrm flipH="1">
            <a:off x="6477000" y="1676400"/>
            <a:ext cx="4572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8" name="Line 68"/>
          <p:cNvSpPr>
            <a:spLocks noChangeShapeType="1"/>
          </p:cNvSpPr>
          <p:nvPr/>
        </p:nvSpPr>
        <p:spPr bwMode="auto">
          <a:xfrm>
            <a:off x="6962775" y="1752600"/>
            <a:ext cx="504825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9" name="Line 69"/>
          <p:cNvSpPr>
            <a:spLocks noChangeShapeType="1"/>
          </p:cNvSpPr>
          <p:nvPr/>
        </p:nvSpPr>
        <p:spPr bwMode="auto">
          <a:xfrm>
            <a:off x="6886575" y="1752600"/>
            <a:ext cx="7064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630" name="Object 70"/>
          <p:cNvGraphicFramePr>
            <a:graphicFrameLocks noChangeAspect="1"/>
          </p:cNvGraphicFramePr>
          <p:nvPr/>
        </p:nvGraphicFramePr>
        <p:xfrm>
          <a:off x="7140575" y="1046163"/>
          <a:ext cx="4778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11" imgW="228600" imgH="203200" progId="Equation.DSMT4">
                  <p:embed/>
                </p:oleObj>
              </mc:Choice>
              <mc:Fallback>
                <p:oleObj name="Equation" r:id="rId11" imgW="228600" imgH="203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1046163"/>
                        <a:ext cx="4778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31" name="Line 71"/>
          <p:cNvSpPr>
            <a:spLocks noChangeShapeType="1"/>
          </p:cNvSpPr>
          <p:nvPr/>
        </p:nvSpPr>
        <p:spPr bwMode="auto">
          <a:xfrm flipH="1">
            <a:off x="5943600" y="1676400"/>
            <a:ext cx="2209800" cy="226695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2" name="Line 72"/>
          <p:cNvSpPr>
            <a:spLocks noChangeShapeType="1"/>
          </p:cNvSpPr>
          <p:nvPr/>
        </p:nvSpPr>
        <p:spPr bwMode="auto">
          <a:xfrm flipV="1">
            <a:off x="6937375" y="1447800"/>
            <a:ext cx="530225" cy="28575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33" name="Line 73"/>
          <p:cNvSpPr>
            <a:spLocks noChangeShapeType="1"/>
          </p:cNvSpPr>
          <p:nvPr/>
        </p:nvSpPr>
        <p:spPr bwMode="auto">
          <a:xfrm rot="3325250" flipV="1">
            <a:off x="6902450" y="1716088"/>
            <a:ext cx="533400" cy="304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634" name="Object 74"/>
          <p:cNvGraphicFramePr>
            <a:graphicFrameLocks noChangeAspect="1"/>
          </p:cNvGraphicFramePr>
          <p:nvPr/>
        </p:nvGraphicFramePr>
        <p:xfrm>
          <a:off x="7380288" y="1793875"/>
          <a:ext cx="4699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2" name="Equation" r:id="rId13" imgW="266065" imgH="215900" progId="Equation.DSMT4">
                  <p:embed/>
                </p:oleObj>
              </mc:Choice>
              <mc:Fallback>
                <p:oleObj name="Equation" r:id="rId13" imgW="266065" imgH="2159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793875"/>
                        <a:ext cx="4699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35" name="Text Box 75"/>
          <p:cNvSpPr txBox="1">
            <a:spLocks noChangeArrowheads="1"/>
          </p:cNvSpPr>
          <p:nvPr/>
        </p:nvSpPr>
        <p:spPr bwMode="auto">
          <a:xfrm>
            <a:off x="7162800" y="2057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r</a:t>
            </a:r>
            <a:endParaRPr lang="en-US" altLang="zh-CN" sz="2400" i="1">
              <a:ea typeface="楷体_GB2312" pitchFamily="49" charset="-122"/>
            </a:endParaRPr>
          </a:p>
        </p:txBody>
      </p:sp>
      <p:sp>
        <p:nvSpPr>
          <p:cNvPr id="66636" name="Text Box 76"/>
          <p:cNvSpPr txBox="1">
            <a:spLocks noChangeArrowheads="1"/>
          </p:cNvSpPr>
          <p:nvPr/>
        </p:nvSpPr>
        <p:spPr bwMode="auto">
          <a:xfrm>
            <a:off x="8518525" y="2733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x</a:t>
            </a:r>
            <a:endParaRPr lang="en-US" altLang="zh-CN" b="1" i="1">
              <a:ea typeface="楷体_GB2312" pitchFamily="49" charset="-122"/>
            </a:endParaRPr>
          </a:p>
        </p:txBody>
      </p:sp>
      <p:sp>
        <p:nvSpPr>
          <p:cNvPr id="66637" name="Line 77"/>
          <p:cNvSpPr>
            <a:spLocks noChangeShapeType="1"/>
          </p:cNvSpPr>
          <p:nvPr/>
        </p:nvSpPr>
        <p:spPr bwMode="auto">
          <a:xfrm>
            <a:off x="5943600" y="2895600"/>
            <a:ext cx="2667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78"/>
          <p:cNvGrpSpPr/>
          <p:nvPr/>
        </p:nvGrpSpPr>
        <p:grpSpPr bwMode="auto">
          <a:xfrm>
            <a:off x="7112000" y="1600200"/>
            <a:ext cx="204788" cy="228600"/>
            <a:chOff x="4480" y="1008"/>
            <a:chExt cx="129" cy="144"/>
          </a:xfrm>
        </p:grpSpPr>
        <p:sp>
          <p:nvSpPr>
            <p:cNvPr id="20535" name="Line 79"/>
            <p:cNvSpPr>
              <a:spLocks noChangeShapeType="1"/>
            </p:cNvSpPr>
            <p:nvPr/>
          </p:nvSpPr>
          <p:spPr bwMode="auto">
            <a:xfrm>
              <a:off x="4480" y="1044"/>
              <a:ext cx="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6" name="Object 80"/>
            <p:cNvGraphicFramePr>
              <a:graphicFrameLocks noChangeAspect="1"/>
            </p:cNvGraphicFramePr>
            <p:nvPr/>
          </p:nvGraphicFramePr>
          <p:xfrm>
            <a:off x="4512" y="1008"/>
            <a:ext cx="9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3" name="公式" r:id="rId15" imgW="127000" imgH="177165" progId="Equation.3">
                    <p:embed/>
                  </p:oleObj>
                </mc:Choice>
                <mc:Fallback>
                  <p:oleObj name="公式" r:id="rId15" imgW="127000" imgH="177165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008"/>
                          <a:ext cx="9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41" name="Text Box 81"/>
          <p:cNvSpPr txBox="1">
            <a:spLocks noChangeArrowheads="1"/>
          </p:cNvSpPr>
          <p:nvPr/>
        </p:nvSpPr>
        <p:spPr bwMode="auto">
          <a:xfrm>
            <a:off x="6934200" y="2133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y</a:t>
            </a:r>
            <a:endParaRPr lang="en-US" altLang="zh-CN" sz="2400" i="1">
              <a:ea typeface="楷体_GB2312" pitchFamily="49" charset="-122"/>
            </a:endParaRPr>
          </a:p>
        </p:txBody>
      </p:sp>
      <p:grpSp>
        <p:nvGrpSpPr>
          <p:cNvPr id="8" name="Group 82"/>
          <p:cNvGrpSpPr/>
          <p:nvPr/>
        </p:nvGrpSpPr>
        <p:grpSpPr bwMode="auto">
          <a:xfrm>
            <a:off x="6911975" y="1905000"/>
            <a:ext cx="174625" cy="257175"/>
            <a:chOff x="4354" y="1200"/>
            <a:chExt cx="110" cy="162"/>
          </a:xfrm>
        </p:grpSpPr>
        <p:graphicFrame>
          <p:nvGraphicFramePr>
            <p:cNvPr id="20533" name="Object 83"/>
            <p:cNvGraphicFramePr>
              <a:graphicFrameLocks noChangeAspect="1"/>
            </p:cNvGraphicFramePr>
            <p:nvPr/>
          </p:nvGraphicFramePr>
          <p:xfrm>
            <a:off x="4354" y="1200"/>
            <a:ext cx="11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" name="公式" r:id="rId17" imgW="127000" imgH="177165" progId="Equation.3">
                    <p:embed/>
                  </p:oleObj>
                </mc:Choice>
                <mc:Fallback>
                  <p:oleObj name="公式" r:id="rId17" imgW="127000" imgH="177165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1200"/>
                          <a:ext cx="11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Line 84"/>
            <p:cNvSpPr>
              <a:spLocks noChangeShapeType="1"/>
            </p:cNvSpPr>
            <p:nvPr/>
          </p:nvSpPr>
          <p:spPr bwMode="auto">
            <a:xfrm>
              <a:off x="4368" y="1200"/>
              <a:ext cx="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45" name="Text Box 85"/>
          <p:cNvSpPr txBox="1">
            <a:spLocks noChangeArrowheads="1"/>
          </p:cNvSpPr>
          <p:nvPr/>
        </p:nvSpPr>
        <p:spPr bwMode="auto">
          <a:xfrm>
            <a:off x="6572250" y="1295400"/>
            <a:ext cx="515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sz="36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6646" name="Text Box 86"/>
          <p:cNvSpPr txBox="1">
            <a:spLocks noChangeArrowheads="1"/>
          </p:cNvSpPr>
          <p:nvPr/>
        </p:nvSpPr>
        <p:spPr bwMode="auto">
          <a:xfrm>
            <a:off x="112713" y="16986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该电流在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zh-CN" altLang="en-US" b="1">
                <a:ea typeface="楷体_GB2312" pitchFamily="49" charset="-122"/>
              </a:rPr>
              <a:t>点产生的磁场为：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9" name="Group 87"/>
          <p:cNvGrpSpPr/>
          <p:nvPr/>
        </p:nvGrpSpPr>
        <p:grpSpPr bwMode="auto">
          <a:xfrm>
            <a:off x="5926138" y="3200400"/>
            <a:ext cx="474662" cy="838200"/>
            <a:chOff x="3685" y="2064"/>
            <a:chExt cx="299" cy="528"/>
          </a:xfrm>
        </p:grpSpPr>
        <p:sp>
          <p:nvSpPr>
            <p:cNvPr id="20531" name="AutoShape 88"/>
            <p:cNvSpPr>
              <a:spLocks noChangeArrowheads="1"/>
            </p:cNvSpPr>
            <p:nvPr/>
          </p:nvSpPr>
          <p:spPr bwMode="auto">
            <a:xfrm rot="-3008706">
              <a:off x="3648" y="225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2" name="Text Box 89"/>
            <p:cNvSpPr txBox="1">
              <a:spLocks noChangeArrowheads="1"/>
            </p:cNvSpPr>
            <p:nvPr/>
          </p:nvSpPr>
          <p:spPr bwMode="auto">
            <a:xfrm>
              <a:off x="3685" y="210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6650" name="Object 90"/>
          <p:cNvGraphicFramePr>
            <a:graphicFrameLocks noChangeAspect="1"/>
          </p:cNvGraphicFramePr>
          <p:nvPr/>
        </p:nvGraphicFramePr>
        <p:xfrm>
          <a:off x="301625" y="3822700"/>
          <a:ext cx="21320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" name="Equation" r:id="rId18" imgW="951865" imgH="228600" progId="Equation.DSMT4">
                  <p:embed/>
                </p:oleObj>
              </mc:Choice>
              <mc:Fallback>
                <p:oleObj name="Equation" r:id="rId18" imgW="951865" imgH="2286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822700"/>
                        <a:ext cx="21320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1" name="Object 91"/>
          <p:cNvGraphicFramePr>
            <a:graphicFrameLocks noChangeAspect="1"/>
          </p:cNvGraphicFramePr>
          <p:nvPr/>
        </p:nvGraphicFramePr>
        <p:xfrm>
          <a:off x="2498725" y="3521075"/>
          <a:ext cx="23447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Equation" r:id="rId20" imgW="989965" imgH="444500" progId="Equation.DSMT4">
                  <p:embed/>
                </p:oleObj>
              </mc:Choice>
              <mc:Fallback>
                <p:oleObj name="Equation" r:id="rId20" imgW="989965" imgH="4445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521075"/>
                        <a:ext cx="23447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2" name="Object 92"/>
          <p:cNvGraphicFramePr/>
          <p:nvPr/>
        </p:nvGraphicFramePr>
        <p:xfrm>
          <a:off x="1300163" y="4527550"/>
          <a:ext cx="1562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7" name="公式" r:id="rId22" imgW="1562100" imgH="368300" progId="Equation.3">
                  <p:embed/>
                </p:oleObj>
              </mc:Choice>
              <mc:Fallback>
                <p:oleObj name="公式" r:id="rId22" imgW="1562100" imgH="368300" progId="Equation.3">
                  <p:embed/>
                  <p:pic>
                    <p:nvPicPr>
                      <p:cNvPr id="0" name="Object 9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27550"/>
                        <a:ext cx="1562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3" name="Object 93"/>
          <p:cNvGraphicFramePr>
            <a:graphicFrameLocks noChangeAspect="1"/>
          </p:cNvGraphicFramePr>
          <p:nvPr/>
        </p:nvGraphicFramePr>
        <p:xfrm>
          <a:off x="3187700" y="4384675"/>
          <a:ext cx="25876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Equation" r:id="rId24" imgW="1016000" imgH="228600" progId="Equation.DSMT4">
                  <p:embed/>
                </p:oleObj>
              </mc:Choice>
              <mc:Fallback>
                <p:oleObj name="Equation" r:id="rId24" imgW="1016000" imgH="228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384675"/>
                        <a:ext cx="25876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4" name="Object 94"/>
          <p:cNvGraphicFramePr>
            <a:graphicFrameLocks noChangeAspect="1"/>
          </p:cNvGraphicFramePr>
          <p:nvPr/>
        </p:nvGraphicFramePr>
        <p:xfrm>
          <a:off x="1625600" y="4878388"/>
          <a:ext cx="3448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Equation" r:id="rId26" imgW="1548765" imgH="444500" progId="Equation.DSMT4">
                  <p:embed/>
                </p:oleObj>
              </mc:Choice>
              <mc:Fallback>
                <p:oleObj name="Equation" r:id="rId26" imgW="1548765" imgH="4445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878388"/>
                        <a:ext cx="3448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5" name="Object 95"/>
          <p:cNvGraphicFramePr>
            <a:graphicFrameLocks noChangeAspect="1"/>
          </p:cNvGraphicFramePr>
          <p:nvPr/>
        </p:nvGraphicFramePr>
        <p:xfrm>
          <a:off x="250825" y="5046663"/>
          <a:ext cx="15843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0" name="Equation" r:id="rId28" imgW="660400" imgH="292100" progId="Equation.DSMT4">
                  <p:embed/>
                </p:oleObj>
              </mc:Choice>
              <mc:Fallback>
                <p:oleObj name="Equation" r:id="rId28" imgW="660400" imgH="2921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46663"/>
                        <a:ext cx="15843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6" name="Object 96"/>
          <p:cNvGraphicFramePr/>
          <p:nvPr/>
        </p:nvGraphicFramePr>
        <p:xfrm>
          <a:off x="4978400" y="4803775"/>
          <a:ext cx="15478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1" name="Equation" r:id="rId30" imgW="787400" imgH="508000" progId="Equation.DSMT4">
                  <p:embed/>
                </p:oleObj>
              </mc:Choice>
              <mc:Fallback>
                <p:oleObj name="Equation" r:id="rId30" imgW="787400" imgH="508000" progId="Equation.DSMT4">
                  <p:embed/>
                  <p:pic>
                    <p:nvPicPr>
                      <p:cNvPr id="0" name="Object 96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803775"/>
                        <a:ext cx="15478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57" name="Object 97"/>
          <p:cNvGraphicFramePr>
            <a:graphicFrameLocks noChangeAspect="1"/>
          </p:cNvGraphicFramePr>
          <p:nvPr/>
        </p:nvGraphicFramePr>
        <p:xfrm>
          <a:off x="596900" y="5765800"/>
          <a:ext cx="1241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Equation" r:id="rId32" imgW="558800" imgH="406400" progId="Equation.DSMT4">
                  <p:embed/>
                </p:oleObj>
              </mc:Choice>
              <mc:Fallback>
                <p:oleObj name="Equation" r:id="rId32" imgW="558800" imgH="4064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765800"/>
                        <a:ext cx="12414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58" name="Text Box 98"/>
          <p:cNvSpPr txBox="1">
            <a:spLocks noChangeArrowheads="1"/>
          </p:cNvSpPr>
          <p:nvPr/>
        </p:nvSpPr>
        <p:spPr bwMode="auto">
          <a:xfrm>
            <a:off x="112713" y="44164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其中：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66659" name="Object 99"/>
          <p:cNvGraphicFramePr>
            <a:graphicFrameLocks noChangeAspect="1"/>
          </p:cNvGraphicFramePr>
          <p:nvPr/>
        </p:nvGraphicFramePr>
        <p:xfrm>
          <a:off x="1819275" y="5802313"/>
          <a:ext cx="22860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3" name="公式" r:id="rId34" imgW="2286000" imgH="889000" progId="Equation.3">
                  <p:embed/>
                </p:oleObj>
              </mc:Choice>
              <mc:Fallback>
                <p:oleObj name="公式" r:id="rId34" imgW="2286000" imgH="8890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802313"/>
                        <a:ext cx="22860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0" name="Text Box 100"/>
          <p:cNvSpPr txBox="1">
            <a:spLocks noChangeArrowheads="1"/>
          </p:cNvSpPr>
          <p:nvPr/>
        </p:nvSpPr>
        <p:spPr bwMode="auto">
          <a:xfrm>
            <a:off x="4332288" y="60102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方向平行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zh-CN" altLang="en-US" b="1">
                <a:ea typeface="楷体_GB2312" pitchFamily="49" charset="-122"/>
              </a:rPr>
              <a:t>轴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66661" name="AutoShape 101"/>
          <p:cNvSpPr/>
          <p:nvPr/>
        </p:nvSpPr>
        <p:spPr bwMode="auto">
          <a:xfrm>
            <a:off x="6553200" y="51816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662" name="Text Box 102"/>
          <p:cNvSpPr txBox="1">
            <a:spLocks noChangeArrowheads="1"/>
          </p:cNvSpPr>
          <p:nvPr/>
        </p:nvSpPr>
        <p:spPr bwMode="auto">
          <a:xfrm>
            <a:off x="6743700" y="4267200"/>
            <a:ext cx="224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当</a:t>
            </a:r>
            <a:r>
              <a:rPr lang="en-US" altLang="zh-CN" b="1" i="1">
                <a:ea typeface="楷体_GB2312" pitchFamily="49" charset="-122"/>
              </a:rPr>
              <a:t>y</a:t>
            </a:r>
            <a:r>
              <a:rPr lang="en-US" altLang="zh-CN" b="1">
                <a:ea typeface="楷体_GB2312" pitchFamily="49" charset="-122"/>
              </a:rPr>
              <a:t>&gt;&gt;</a:t>
            </a:r>
            <a:r>
              <a:rPr lang="en-US" altLang="zh-CN" b="1" i="1">
                <a:ea typeface="楷体_GB2312" pitchFamily="49" charset="-122"/>
              </a:rPr>
              <a:t>a</a:t>
            </a:r>
            <a:r>
              <a:rPr lang="zh-CN" altLang="en-US" b="1">
                <a:ea typeface="楷体_GB2312" pitchFamily="49" charset="-122"/>
              </a:rPr>
              <a:t>时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6663" name="Object 103"/>
          <p:cNvGraphicFramePr>
            <a:graphicFrameLocks noChangeAspect="1"/>
          </p:cNvGraphicFramePr>
          <p:nvPr/>
        </p:nvGraphicFramePr>
        <p:xfrm>
          <a:off x="6972300" y="4681538"/>
          <a:ext cx="1181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4" name="公式" r:id="rId36" imgW="1180465" imgH="888365" progId="Equation.3">
                  <p:embed/>
                </p:oleObj>
              </mc:Choice>
              <mc:Fallback>
                <p:oleObj name="公式" r:id="rId36" imgW="1180465" imgH="888365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681538"/>
                        <a:ext cx="1181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" name="Rectangle 104"/>
          <p:cNvSpPr>
            <a:spLocks noChangeArrowheads="1"/>
          </p:cNvSpPr>
          <p:nvPr/>
        </p:nvSpPr>
        <p:spPr bwMode="auto">
          <a:xfrm>
            <a:off x="6718300" y="5486400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当</a:t>
            </a:r>
            <a:r>
              <a:rPr lang="en-US" altLang="zh-CN" b="1" i="1">
                <a:ea typeface="楷体_GB2312" pitchFamily="49" charset="-122"/>
              </a:rPr>
              <a:t>y</a:t>
            </a:r>
            <a:r>
              <a:rPr lang="en-US" altLang="zh-CN" b="1">
                <a:ea typeface="楷体_GB2312" pitchFamily="49" charset="-122"/>
              </a:rPr>
              <a:t>&lt;&lt;</a:t>
            </a:r>
            <a:r>
              <a:rPr lang="en-US" altLang="zh-CN" b="1" i="1">
                <a:ea typeface="楷体_GB2312" pitchFamily="49" charset="-122"/>
              </a:rPr>
              <a:t>a</a:t>
            </a:r>
            <a:r>
              <a:rPr lang="zh-CN" altLang="en-US" b="1">
                <a:ea typeface="楷体_GB2312" pitchFamily="49" charset="-122"/>
              </a:rPr>
              <a:t>时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6665" name="Object 105"/>
          <p:cNvGraphicFramePr>
            <a:graphicFrameLocks noChangeAspect="1"/>
          </p:cNvGraphicFramePr>
          <p:nvPr/>
        </p:nvGraphicFramePr>
        <p:xfrm>
          <a:off x="6853238" y="5891213"/>
          <a:ext cx="21304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5" name="Equation" r:id="rId38" imgW="964565" imgH="406400" progId="Equation.DSMT4">
                  <p:embed/>
                </p:oleObj>
              </mc:Choice>
              <mc:Fallback>
                <p:oleObj name="Equation" r:id="rId38" imgW="964565" imgH="4064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5891213"/>
                        <a:ext cx="21304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" name="Text Box 106"/>
          <p:cNvSpPr txBox="1">
            <a:spLocks noChangeArrowheads="1"/>
          </p:cNvSpPr>
          <p:nvPr/>
        </p:nvSpPr>
        <p:spPr bwMode="auto">
          <a:xfrm>
            <a:off x="697865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ea typeface="楷体_GB2312" pitchFamily="49" charset="-122"/>
              </a:rPr>
              <a:t>x</a:t>
            </a:r>
            <a:endParaRPr lang="en-US" altLang="zh-CN" sz="2400" b="1" i="1">
              <a:ea typeface="楷体_GB2312" pitchFamily="49" charset="-122"/>
            </a:endParaRPr>
          </a:p>
        </p:txBody>
      </p:sp>
      <p:graphicFrame>
        <p:nvGraphicFramePr>
          <p:cNvPr id="66669" name="Object 109"/>
          <p:cNvGraphicFramePr>
            <a:graphicFrameLocks noChangeAspect="1"/>
          </p:cNvGraphicFramePr>
          <p:nvPr/>
        </p:nvGraphicFramePr>
        <p:xfrm>
          <a:off x="212725" y="2173288"/>
          <a:ext cx="14049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6" name="公式" r:id="rId40" imgW="609600" imgH="381000" progId="Equation.3">
                  <p:embed/>
                </p:oleObj>
              </mc:Choice>
              <mc:Fallback>
                <p:oleObj name="公式" r:id="rId40" imgW="609600" imgH="3810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173288"/>
                        <a:ext cx="14049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75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75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5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0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75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6" dur="75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1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6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73" grpId="0" animBg="1"/>
      <p:bldP spid="66579" grpId="0" autoUpdateAnimBg="0"/>
      <p:bldP spid="66583" grpId="0" autoUpdateAnimBg="0"/>
      <p:bldP spid="66585" grpId="0" autoUpdateAnimBg="0"/>
      <p:bldP spid="66590" grpId="0" autoUpdateAnimBg="0"/>
      <p:bldP spid="66626" grpId="0" animBg="1"/>
      <p:bldP spid="66627" grpId="0" animBg="1"/>
      <p:bldP spid="66628" grpId="0" animBg="1"/>
      <p:bldP spid="66629" grpId="0" animBg="1"/>
      <p:bldP spid="66631" grpId="0" animBg="1"/>
      <p:bldP spid="66632" grpId="0" animBg="1"/>
      <p:bldP spid="66633" grpId="0" animBg="1"/>
      <p:bldP spid="66635" grpId="0" autoUpdateAnimBg="0"/>
      <p:bldP spid="66636" grpId="0" autoUpdateAnimBg="0"/>
      <p:bldP spid="66637" grpId="0" animBg="1"/>
      <p:bldP spid="66641" grpId="0" autoUpdateAnimBg="0"/>
      <p:bldP spid="66645" grpId="0" autoUpdateAnimBg="0"/>
      <p:bldP spid="66646" grpId="0" autoUpdateAnimBg="0"/>
      <p:bldP spid="66658" grpId="0" autoUpdateAnimBg="0"/>
      <p:bldP spid="66660" grpId="0" autoUpdateAnimBg="0"/>
      <p:bldP spid="66661" grpId="0" animBg="1"/>
      <p:bldP spid="66662" grpId="0" autoUpdateAnimBg="0"/>
      <p:bldP spid="66664" grpId="0" autoUpdateAnimBg="0"/>
      <p:bldP spid="666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9911B9-76E0-4BB8-B353-2CB4856F0143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2" name="Group 147"/>
          <p:cNvGrpSpPr/>
          <p:nvPr/>
        </p:nvGrpSpPr>
        <p:grpSpPr bwMode="auto">
          <a:xfrm>
            <a:off x="4967288" y="835025"/>
            <a:ext cx="1087437" cy="1981200"/>
            <a:chOff x="3261" y="300"/>
            <a:chExt cx="685" cy="1248"/>
          </a:xfrm>
        </p:grpSpPr>
        <p:grpSp>
          <p:nvGrpSpPr>
            <p:cNvPr id="21569" name="Group 148"/>
            <p:cNvGrpSpPr/>
            <p:nvPr/>
          </p:nvGrpSpPr>
          <p:grpSpPr bwMode="auto">
            <a:xfrm>
              <a:off x="3379" y="300"/>
              <a:ext cx="567" cy="1248"/>
              <a:chOff x="632" y="1577"/>
              <a:chExt cx="768" cy="1494"/>
            </a:xfrm>
          </p:grpSpPr>
          <p:sp>
            <p:nvSpPr>
              <p:cNvPr id="21572" name="Oval 149"/>
              <p:cNvSpPr>
                <a:spLocks noChangeArrowheads="1"/>
              </p:cNvSpPr>
              <p:nvPr/>
            </p:nvSpPr>
            <p:spPr bwMode="auto">
              <a:xfrm rot="52875">
                <a:off x="632" y="1577"/>
                <a:ext cx="768" cy="149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166" name="Oval 150"/>
              <p:cNvSpPr>
                <a:spLocks noChangeArrowheads="1"/>
              </p:cNvSpPr>
              <p:nvPr/>
            </p:nvSpPr>
            <p:spPr bwMode="auto">
              <a:xfrm rot="52875">
                <a:off x="632" y="1577"/>
                <a:ext cx="768" cy="1494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gamma/>
                      <a:shade val="46275"/>
                      <a:invGamma/>
                    </a:srgbClr>
                  </a:gs>
                  <a:gs pos="50000">
                    <a:srgbClr val="BBE0E3">
                      <a:alpha val="50000"/>
                    </a:srgbClr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6" name="Oval 151"/>
              <p:cNvSpPr>
                <a:spLocks noChangeArrowheads="1"/>
              </p:cNvSpPr>
              <p:nvPr/>
            </p:nvSpPr>
            <p:spPr bwMode="auto">
              <a:xfrm rot="52875">
                <a:off x="701" y="1660"/>
                <a:ext cx="635" cy="13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570" name="Text Box 152"/>
            <p:cNvSpPr txBox="1">
              <a:spLocks noChangeArrowheads="1"/>
            </p:cNvSpPr>
            <p:nvPr/>
          </p:nvSpPr>
          <p:spPr bwMode="auto">
            <a:xfrm>
              <a:off x="3261" y="34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1571" name="Arc 153"/>
            <p:cNvSpPr/>
            <p:nvPr/>
          </p:nvSpPr>
          <p:spPr bwMode="auto">
            <a:xfrm>
              <a:off x="3456" y="414"/>
              <a:ext cx="167" cy="268"/>
            </a:xfrm>
            <a:custGeom>
              <a:avLst/>
              <a:gdLst>
                <a:gd name="T0" fmla="*/ 0 w 21400"/>
                <a:gd name="T1" fmla="*/ 0 h 18750"/>
                <a:gd name="T2" fmla="*/ 0 w 21400"/>
                <a:gd name="T3" fmla="*/ 0 h 18750"/>
                <a:gd name="T4" fmla="*/ 0 w 21400"/>
                <a:gd name="T5" fmla="*/ 0 h 18750"/>
                <a:gd name="T6" fmla="*/ 0 60000 65536"/>
                <a:gd name="T7" fmla="*/ 0 60000 65536"/>
                <a:gd name="T8" fmla="*/ 0 60000 65536"/>
                <a:gd name="T9" fmla="*/ 0 w 21400"/>
                <a:gd name="T10" fmla="*/ 0 h 18750"/>
                <a:gd name="T11" fmla="*/ 21400 w 21400"/>
                <a:gd name="T12" fmla="*/ 18750 h 187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00" h="18750" fill="none" extrusionOk="0">
                  <a:moveTo>
                    <a:pt x="-1" y="15819"/>
                  </a:moveTo>
                  <a:cubicBezTo>
                    <a:pt x="909" y="9175"/>
                    <a:pt x="4854" y="3329"/>
                    <a:pt x="10676" y="0"/>
                  </a:cubicBezTo>
                </a:path>
                <a:path w="21400" h="18750" stroke="0" extrusionOk="0">
                  <a:moveTo>
                    <a:pt x="-1" y="15819"/>
                  </a:moveTo>
                  <a:cubicBezTo>
                    <a:pt x="909" y="9175"/>
                    <a:pt x="4854" y="3329"/>
                    <a:pt x="10676" y="0"/>
                  </a:cubicBezTo>
                  <a:lnTo>
                    <a:pt x="21400" y="18750"/>
                  </a:lnTo>
                  <a:lnTo>
                    <a:pt x="-1" y="15819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2"/>
          <p:cNvGrpSpPr/>
          <p:nvPr/>
        </p:nvGrpSpPr>
        <p:grpSpPr bwMode="auto">
          <a:xfrm>
            <a:off x="152400" y="0"/>
            <a:ext cx="8991600" cy="946150"/>
            <a:chOff x="96" y="0"/>
            <a:chExt cx="5664" cy="596"/>
          </a:xfrm>
        </p:grpSpPr>
        <p:sp>
          <p:nvSpPr>
            <p:cNvPr id="86089" name="Rectangle 73"/>
            <p:cNvSpPr>
              <a:spLocks noChangeArrowheads="1"/>
            </p:cNvSpPr>
            <p:nvPr/>
          </p:nvSpPr>
          <p:spPr bwMode="auto">
            <a:xfrm>
              <a:off x="96" y="0"/>
              <a:ext cx="5664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</a:t>
              </a:r>
              <a:r>
                <a:rPr lang="en-US" altLang="zh-CN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ea typeface="楷体_GB2312" pitchFamily="49" charset="-122"/>
                </a:rPr>
                <a:t>求载流圆线圈轴线上的磁场   ，已知半径为</a:t>
              </a:r>
              <a:r>
                <a:rPr lang="en-US" altLang="zh-CN" b="1" i="1" dirty="0">
                  <a:ea typeface="楷体_GB2312" pitchFamily="49" charset="-122"/>
                </a:rPr>
                <a:t>R</a:t>
              </a:r>
              <a:r>
                <a:rPr lang="zh-CN" altLang="en-US" b="1" dirty="0">
                  <a:ea typeface="楷体_GB2312" pitchFamily="49" charset="-122"/>
                </a:rPr>
                <a:t>，</a:t>
              </a:r>
              <a:endParaRPr lang="zh-CN" altLang="en-US" b="1" dirty="0">
                <a:ea typeface="楷体_GB2312" pitchFamily="49" charset="-122"/>
              </a:endParaRPr>
            </a:p>
            <a:p>
              <a:pPr>
                <a:defRPr/>
              </a:pPr>
              <a:r>
                <a:rPr lang="zh-CN" altLang="en-US" b="1" dirty="0">
                  <a:ea typeface="楷体_GB2312" pitchFamily="49" charset="-122"/>
                </a:rPr>
                <a:t>       通电电流为</a:t>
              </a:r>
              <a:r>
                <a:rPr lang="en-US" altLang="zh-CN" b="1" i="1" dirty="0">
                  <a:ea typeface="楷体_GB2312" pitchFamily="49" charset="-122"/>
                </a:rPr>
                <a:t>I</a:t>
              </a:r>
              <a:r>
                <a:rPr lang="zh-CN" altLang="en-US" b="1" dirty="0">
                  <a:ea typeface="楷体_GB2312" pitchFamily="49" charset="-122"/>
                </a:rPr>
                <a:t>。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graphicFrame>
          <p:nvGraphicFramePr>
            <p:cNvPr id="21568" name="Object 21"/>
            <p:cNvGraphicFramePr>
              <a:graphicFrameLocks noChangeAspect="1"/>
            </p:cNvGraphicFramePr>
            <p:nvPr/>
          </p:nvGraphicFramePr>
          <p:xfrm>
            <a:off x="3320" y="49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0" name="公式" r:id="rId1" imgW="406400" imgH="469900" progId="Equation.3">
                    <p:embed/>
                  </p:oleObj>
                </mc:Choice>
                <mc:Fallback>
                  <p:oleObj name="公式" r:id="rId1" imgW="406400" imgH="469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49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91" name="Text Box 75"/>
          <p:cNvSpPr txBox="1">
            <a:spLocks noChangeArrowheads="1"/>
          </p:cNvSpPr>
          <p:nvPr/>
        </p:nvSpPr>
        <p:spPr bwMode="auto">
          <a:xfrm>
            <a:off x="136525" y="874713"/>
            <a:ext cx="5181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先讨论</a:t>
            </a:r>
            <a:r>
              <a:rPr lang="en-US" altLang="zh-CN" b="1" i="1" dirty="0">
                <a:ea typeface="楷体_GB2312" pitchFamily="49" charset="-122"/>
              </a:rPr>
              <a:t>B</a:t>
            </a:r>
            <a:r>
              <a:rPr lang="zh-CN" altLang="en-US" b="1" dirty="0">
                <a:ea typeface="楷体_GB2312" pitchFamily="49" charset="-122"/>
              </a:rPr>
              <a:t>的方向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86093" name="Line 77"/>
          <p:cNvSpPr>
            <a:spLocks noChangeShapeType="1"/>
          </p:cNvSpPr>
          <p:nvPr/>
        </p:nvSpPr>
        <p:spPr bwMode="auto">
          <a:xfrm>
            <a:off x="5594350" y="914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94" name="Line 78"/>
          <p:cNvSpPr>
            <a:spLocks noChangeShapeType="1"/>
          </p:cNvSpPr>
          <p:nvPr/>
        </p:nvSpPr>
        <p:spPr bwMode="auto">
          <a:xfrm>
            <a:off x="5594350" y="933450"/>
            <a:ext cx="1828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95" name="Line 79"/>
          <p:cNvSpPr>
            <a:spLocks noChangeShapeType="1"/>
          </p:cNvSpPr>
          <p:nvPr/>
        </p:nvSpPr>
        <p:spPr bwMode="auto">
          <a:xfrm flipV="1">
            <a:off x="5594350" y="1828800"/>
            <a:ext cx="18288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96" name="Line 80"/>
          <p:cNvSpPr>
            <a:spLocks noChangeShapeType="1"/>
          </p:cNvSpPr>
          <p:nvPr/>
        </p:nvSpPr>
        <p:spPr bwMode="auto">
          <a:xfrm flipV="1">
            <a:off x="7394575" y="1409700"/>
            <a:ext cx="266700" cy="4175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97" name="Line 81"/>
          <p:cNvSpPr>
            <a:spLocks noChangeShapeType="1"/>
          </p:cNvSpPr>
          <p:nvPr/>
        </p:nvSpPr>
        <p:spPr bwMode="auto">
          <a:xfrm rot="-120000">
            <a:off x="7404100" y="1828800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2"/>
          <p:cNvGrpSpPr/>
          <p:nvPr/>
        </p:nvGrpSpPr>
        <p:grpSpPr bwMode="auto">
          <a:xfrm>
            <a:off x="7480300" y="1514475"/>
            <a:ext cx="322263" cy="314325"/>
            <a:chOff x="4752" y="864"/>
            <a:chExt cx="203" cy="198"/>
          </a:xfrm>
        </p:grpSpPr>
        <p:sp>
          <p:nvSpPr>
            <p:cNvPr id="21565" name="Freeform 83"/>
            <p:cNvSpPr/>
            <p:nvPr/>
          </p:nvSpPr>
          <p:spPr bwMode="auto">
            <a:xfrm>
              <a:off x="4752" y="997"/>
              <a:ext cx="49" cy="59"/>
            </a:xfrm>
            <a:custGeom>
              <a:avLst/>
              <a:gdLst>
                <a:gd name="T0" fmla="*/ 0 w 49"/>
                <a:gd name="T1" fmla="*/ 0 h 59"/>
                <a:gd name="T2" fmla="*/ 49 w 49"/>
                <a:gd name="T3" fmla="*/ 59 h 59"/>
                <a:gd name="T4" fmla="*/ 0 60000 65536"/>
                <a:gd name="T5" fmla="*/ 0 60000 65536"/>
                <a:gd name="T6" fmla="*/ 0 w 49"/>
                <a:gd name="T7" fmla="*/ 0 h 59"/>
                <a:gd name="T8" fmla="*/ 49 w 49"/>
                <a:gd name="T9" fmla="*/ 59 h 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59">
                  <a:moveTo>
                    <a:pt x="0" y="0"/>
                  </a:moveTo>
                  <a:cubicBezTo>
                    <a:pt x="46" y="15"/>
                    <a:pt x="29" y="20"/>
                    <a:pt x="49" y="5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6" name="Object 20"/>
            <p:cNvGraphicFramePr>
              <a:graphicFrameLocks noChangeAspect="1"/>
            </p:cNvGraphicFramePr>
            <p:nvPr/>
          </p:nvGraphicFramePr>
          <p:xfrm>
            <a:off x="4800" y="864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1" name="公式" r:id="rId3" imgW="139700" imgH="177800" progId="Equation.3">
                    <p:embed/>
                  </p:oleObj>
                </mc:Choice>
                <mc:Fallback>
                  <p:oleObj name="公式" r:id="rId3" imgW="139700" imgH="177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101" name="Object 2"/>
          <p:cNvGraphicFramePr/>
          <p:nvPr/>
        </p:nvGraphicFramePr>
        <p:xfrm>
          <a:off x="7410450" y="1025525"/>
          <a:ext cx="5016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2" name="Equation" r:id="rId5" imgW="228600" imgH="203200" progId="Equation.3">
                  <p:embed/>
                </p:oleObj>
              </mc:Choice>
              <mc:Fallback>
                <p:oleObj name="Equation" r:id="rId5" imgW="228600" imgH="203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1025525"/>
                        <a:ext cx="5016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2" name="Object 3"/>
          <p:cNvGraphicFramePr>
            <a:graphicFrameLocks noChangeAspect="1"/>
          </p:cNvGraphicFramePr>
          <p:nvPr/>
        </p:nvGraphicFramePr>
        <p:xfrm>
          <a:off x="7407275" y="2068513"/>
          <a:ext cx="576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" name="Equation" r:id="rId7" imgW="266700" imgH="203200" progId="Equation.3">
                  <p:embed/>
                </p:oleObj>
              </mc:Choice>
              <mc:Fallback>
                <p:oleObj name="Equation" r:id="rId7" imgW="266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2068513"/>
                        <a:ext cx="576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06" name="Text Box 90"/>
          <p:cNvSpPr txBox="1">
            <a:spLocks noChangeArrowheads="1"/>
          </p:cNvSpPr>
          <p:nvPr/>
        </p:nvSpPr>
        <p:spPr bwMode="auto">
          <a:xfrm>
            <a:off x="7119938" y="12969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P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86107" name="Text Box 91"/>
          <p:cNvSpPr txBox="1">
            <a:spLocks noChangeArrowheads="1"/>
          </p:cNvSpPr>
          <p:nvPr/>
        </p:nvSpPr>
        <p:spPr bwMode="auto">
          <a:xfrm>
            <a:off x="8185150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x</a:t>
            </a:r>
            <a:endParaRPr lang="en-US" altLang="zh-CN" b="1" i="1">
              <a:ea typeface="楷体_GB2312" pitchFamily="49" charset="-122"/>
            </a:endParaRPr>
          </a:p>
        </p:txBody>
      </p:sp>
      <p:sp>
        <p:nvSpPr>
          <p:cNvPr id="86108" name="Text Box 92"/>
          <p:cNvSpPr txBox="1">
            <a:spLocks noChangeArrowheads="1"/>
          </p:cNvSpPr>
          <p:nvPr/>
        </p:nvSpPr>
        <p:spPr bwMode="auto">
          <a:xfrm>
            <a:off x="6356350" y="1676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x</a:t>
            </a:r>
            <a:endParaRPr lang="en-US" altLang="zh-CN" b="1" i="1">
              <a:ea typeface="楷体_GB2312" pitchFamily="49" charset="-122"/>
            </a:endParaRPr>
          </a:p>
        </p:txBody>
      </p:sp>
      <p:sp>
        <p:nvSpPr>
          <p:cNvPr id="86109" name="Text Box 93"/>
          <p:cNvSpPr txBox="1">
            <a:spLocks noChangeArrowheads="1"/>
          </p:cNvSpPr>
          <p:nvPr/>
        </p:nvSpPr>
        <p:spPr bwMode="auto">
          <a:xfrm>
            <a:off x="5256213" y="175895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O</a:t>
            </a:r>
            <a:endParaRPr lang="en-US" altLang="zh-CN" b="1" i="1">
              <a:ea typeface="楷体_GB2312" pitchFamily="49" charset="-122"/>
            </a:endParaRPr>
          </a:p>
        </p:txBody>
      </p:sp>
      <p:grpSp>
        <p:nvGrpSpPr>
          <p:cNvPr id="6" name="Group 94"/>
          <p:cNvGrpSpPr/>
          <p:nvPr/>
        </p:nvGrpSpPr>
        <p:grpSpPr bwMode="auto">
          <a:xfrm>
            <a:off x="5273675" y="457200"/>
            <a:ext cx="596900" cy="457200"/>
            <a:chOff x="3350" y="192"/>
            <a:chExt cx="376" cy="288"/>
          </a:xfrm>
        </p:grpSpPr>
        <p:graphicFrame>
          <p:nvGraphicFramePr>
            <p:cNvPr id="21562" name="Object 19"/>
            <p:cNvGraphicFramePr>
              <a:graphicFrameLocks noChangeAspect="1"/>
            </p:cNvGraphicFramePr>
            <p:nvPr/>
          </p:nvGraphicFramePr>
          <p:xfrm>
            <a:off x="3350" y="192"/>
            <a:ext cx="37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4" name="Equation" r:id="rId9" imgW="266700" imgH="203200" progId="Equation.DSMT4">
                    <p:embed/>
                  </p:oleObj>
                </mc:Choice>
                <mc:Fallback>
                  <p:oleObj name="Equation" r:id="rId9" imgW="2667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92"/>
                          <a:ext cx="37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3" name="Line 96"/>
            <p:cNvSpPr>
              <a:spLocks noChangeShapeType="1"/>
            </p:cNvSpPr>
            <p:nvPr/>
          </p:nvSpPr>
          <p:spPr bwMode="auto">
            <a:xfrm flipV="1">
              <a:off x="3504" y="480"/>
              <a:ext cx="96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Line 97"/>
            <p:cNvSpPr>
              <a:spLocks noChangeShapeType="1"/>
            </p:cNvSpPr>
            <p:nvPr/>
          </p:nvSpPr>
          <p:spPr bwMode="auto">
            <a:xfrm flipH="1">
              <a:off x="3456" y="480"/>
              <a:ext cx="4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8"/>
          <p:cNvGrpSpPr/>
          <p:nvPr/>
        </p:nvGrpSpPr>
        <p:grpSpPr bwMode="auto">
          <a:xfrm>
            <a:off x="5365750" y="2714625"/>
            <a:ext cx="609600" cy="473075"/>
            <a:chOff x="3408" y="1614"/>
            <a:chExt cx="384" cy="298"/>
          </a:xfrm>
        </p:grpSpPr>
        <p:graphicFrame>
          <p:nvGraphicFramePr>
            <p:cNvPr id="21558" name="Object 18"/>
            <p:cNvGraphicFramePr>
              <a:graphicFrameLocks noChangeAspect="1"/>
            </p:cNvGraphicFramePr>
            <p:nvPr/>
          </p:nvGraphicFramePr>
          <p:xfrm>
            <a:off x="3408" y="1614"/>
            <a:ext cx="38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5" name="Equation" r:id="rId11" imgW="279400" imgH="203200" progId="Equation.DSMT4">
                    <p:embed/>
                  </p:oleObj>
                </mc:Choice>
                <mc:Fallback>
                  <p:oleObj name="Equation" r:id="rId11" imgW="279400" imgH="203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14"/>
                          <a:ext cx="38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9" name="Group 100"/>
            <p:cNvGrpSpPr/>
            <p:nvPr/>
          </p:nvGrpSpPr>
          <p:grpSpPr bwMode="auto">
            <a:xfrm>
              <a:off x="3504" y="1632"/>
              <a:ext cx="144" cy="0"/>
              <a:chOff x="3168" y="2304"/>
              <a:chExt cx="144" cy="0"/>
            </a:xfrm>
          </p:grpSpPr>
          <p:sp>
            <p:nvSpPr>
              <p:cNvPr id="21560" name="Line 101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Line 102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103"/>
          <p:cNvGrpSpPr/>
          <p:nvPr/>
        </p:nvGrpSpPr>
        <p:grpSpPr bwMode="auto">
          <a:xfrm>
            <a:off x="3937000" y="1828800"/>
            <a:ext cx="4572000" cy="0"/>
            <a:chOff x="2496" y="1056"/>
            <a:chExt cx="2880" cy="0"/>
          </a:xfrm>
        </p:grpSpPr>
        <p:sp>
          <p:nvSpPr>
            <p:cNvPr id="21555" name="Line 104"/>
            <p:cNvSpPr>
              <a:spLocks noChangeShapeType="1"/>
            </p:cNvSpPr>
            <p:nvPr/>
          </p:nvSpPr>
          <p:spPr bwMode="auto">
            <a:xfrm>
              <a:off x="2496" y="10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105"/>
            <p:cNvSpPr>
              <a:spLocks noChangeShapeType="1"/>
            </p:cNvSpPr>
            <p:nvPr/>
          </p:nvSpPr>
          <p:spPr bwMode="auto">
            <a:xfrm>
              <a:off x="3168" y="10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Line 106"/>
            <p:cNvSpPr>
              <a:spLocks noChangeShapeType="1"/>
            </p:cNvSpPr>
            <p:nvPr/>
          </p:nvSpPr>
          <p:spPr bwMode="auto">
            <a:xfrm>
              <a:off x="3552" y="10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123" name="Object 4"/>
          <p:cNvGraphicFramePr>
            <a:graphicFrameLocks noChangeAspect="1"/>
          </p:cNvGraphicFramePr>
          <p:nvPr/>
        </p:nvGraphicFramePr>
        <p:xfrm>
          <a:off x="539750" y="2960688"/>
          <a:ext cx="3505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6" name="Equation" r:id="rId13" imgW="1497965" imgH="241300" progId="Equation.3">
                  <p:embed/>
                </p:oleObj>
              </mc:Choice>
              <mc:Fallback>
                <p:oleObj name="Equation" r:id="rId13" imgW="1497965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0688"/>
                        <a:ext cx="3505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4" name="Object 5"/>
          <p:cNvGraphicFramePr>
            <a:graphicFrameLocks noChangeAspect="1"/>
          </p:cNvGraphicFramePr>
          <p:nvPr/>
        </p:nvGraphicFramePr>
        <p:xfrm>
          <a:off x="474663" y="3595688"/>
          <a:ext cx="1781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7" name="Equation" r:id="rId15" imgW="761365" imgH="203200" progId="Equation.DSMT4">
                  <p:embed/>
                </p:oleObj>
              </mc:Choice>
              <mc:Fallback>
                <p:oleObj name="Equation" r:id="rId15" imgW="7613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595688"/>
                        <a:ext cx="1781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5" name="Object 6"/>
          <p:cNvGraphicFramePr>
            <a:graphicFrameLocks noChangeAspect="1"/>
          </p:cNvGraphicFramePr>
          <p:nvPr/>
        </p:nvGraphicFramePr>
        <p:xfrm>
          <a:off x="2622550" y="3505200"/>
          <a:ext cx="2286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8" name="Equation" r:id="rId17" imgW="1016000" imgH="279400" progId="Equation.3">
                  <p:embed/>
                </p:oleObj>
              </mc:Choice>
              <mc:Fallback>
                <p:oleObj name="Equation" r:id="rId17" imgW="10160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505200"/>
                        <a:ext cx="228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6" name="Object 7"/>
          <p:cNvGraphicFramePr>
            <a:graphicFrameLocks noChangeAspect="1"/>
          </p:cNvGraphicFramePr>
          <p:nvPr/>
        </p:nvGraphicFramePr>
        <p:xfrm>
          <a:off x="187325" y="4038600"/>
          <a:ext cx="32321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9" name="Equation" r:id="rId19" imgW="1320165" imgH="406400" progId="Equation.DSMT4">
                  <p:embed/>
                </p:oleObj>
              </mc:Choice>
              <mc:Fallback>
                <p:oleObj name="Equation" r:id="rId19" imgW="1320165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038600"/>
                        <a:ext cx="32321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7" name="Object 8"/>
          <p:cNvGraphicFramePr/>
          <p:nvPr/>
        </p:nvGraphicFramePr>
        <p:xfrm>
          <a:off x="5357813" y="3979863"/>
          <a:ext cx="31670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Equation" r:id="rId21" imgW="1447800" imgH="469900" progId="Equation.DSMT4">
                  <p:embed/>
                </p:oleObj>
              </mc:Choice>
              <mc:Fallback>
                <p:oleObj name="Equation" r:id="rId21" imgW="1447800" imgH="4699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979863"/>
                        <a:ext cx="31670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8" name="Object 9"/>
          <p:cNvGraphicFramePr>
            <a:graphicFrameLocks noChangeAspect="1"/>
          </p:cNvGraphicFramePr>
          <p:nvPr/>
        </p:nvGraphicFramePr>
        <p:xfrm>
          <a:off x="547688" y="5076825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1" name="公式" r:id="rId23" imgW="2501900" imgH="914400" progId="Equation.3">
                  <p:embed/>
                </p:oleObj>
              </mc:Choice>
              <mc:Fallback>
                <p:oleObj name="公式" r:id="rId23" imgW="25019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076825"/>
                        <a:ext cx="2501900" cy="9144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9" name="Text Box 113"/>
          <p:cNvSpPr txBox="1">
            <a:spLocks noChangeArrowheads="1"/>
          </p:cNvSpPr>
          <p:nvPr/>
        </p:nvSpPr>
        <p:spPr bwMode="auto">
          <a:xfrm>
            <a:off x="5534025" y="1143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R</a:t>
            </a:r>
            <a:endParaRPr lang="en-US" altLang="zh-CN" b="1">
              <a:ea typeface="楷体_GB2312" pitchFamily="49" charset="-122"/>
            </a:endParaRPr>
          </a:p>
        </p:txBody>
      </p:sp>
      <p:graphicFrame>
        <p:nvGraphicFramePr>
          <p:cNvPr id="86130" name="Object 10"/>
          <p:cNvGraphicFramePr>
            <a:graphicFrameLocks noChangeAspect="1"/>
          </p:cNvGraphicFramePr>
          <p:nvPr/>
        </p:nvGraphicFramePr>
        <p:xfrm>
          <a:off x="5418138" y="3436938"/>
          <a:ext cx="14033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公式" r:id="rId25" imgW="647700" imgH="330200" progId="Equation.3">
                  <p:embed/>
                </p:oleObj>
              </mc:Choice>
              <mc:Fallback>
                <p:oleObj name="公式" r:id="rId25" imgW="6477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436938"/>
                        <a:ext cx="14033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33" name="Rectangle 117"/>
          <p:cNvSpPr>
            <a:spLocks noChangeArrowheads="1"/>
          </p:cNvSpPr>
          <p:nvPr/>
        </p:nvSpPr>
        <p:spPr bwMode="auto">
          <a:xfrm>
            <a:off x="3195638" y="52959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方向沿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zh-CN" altLang="en-US" b="1">
                <a:ea typeface="楷体_GB2312" pitchFamily="49" charset="-122"/>
              </a:rPr>
              <a:t>轴正向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10" name="Group 119"/>
          <p:cNvGrpSpPr/>
          <p:nvPr/>
        </p:nvGrpSpPr>
        <p:grpSpPr bwMode="auto">
          <a:xfrm>
            <a:off x="412750" y="1447800"/>
            <a:ext cx="3048000" cy="935038"/>
            <a:chOff x="3840" y="0"/>
            <a:chExt cx="1920" cy="589"/>
          </a:xfrm>
        </p:grpSpPr>
        <p:pic>
          <p:nvPicPr>
            <p:cNvPr id="21553" name="Picture 120" descr="RY_145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0"/>
              <a:ext cx="405" cy="576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99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graphicFrame>
          <p:nvGraphicFramePr>
            <p:cNvPr id="21554" name="Object 17"/>
            <p:cNvGraphicFramePr>
              <a:graphicFrameLocks noChangeAspect="1"/>
            </p:cNvGraphicFramePr>
            <p:nvPr/>
          </p:nvGraphicFramePr>
          <p:xfrm>
            <a:off x="4272" y="0"/>
            <a:ext cx="148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3" name="Equation" r:id="rId28" imgW="1054100" imgH="419100" progId="Equation.3">
                    <p:embed/>
                  </p:oleObj>
                </mc:Choice>
                <mc:Fallback>
                  <p:oleObj name="Equation" r:id="rId28" imgW="10541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0"/>
                          <a:ext cx="1488" cy="58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1750">
                          <a:solidFill>
                            <a:srgbClr val="FF99CC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2"/>
          <p:cNvGrpSpPr/>
          <p:nvPr/>
        </p:nvGrpSpPr>
        <p:grpSpPr bwMode="auto">
          <a:xfrm>
            <a:off x="488950" y="2438400"/>
            <a:ext cx="3724275" cy="534988"/>
            <a:chOff x="432" y="1382"/>
            <a:chExt cx="2346" cy="337"/>
          </a:xfrm>
        </p:grpSpPr>
        <p:sp>
          <p:nvSpPr>
            <p:cNvPr id="21549" name="Rectangle 123"/>
            <p:cNvSpPr>
              <a:spLocks noChangeArrowheads="1"/>
            </p:cNvSpPr>
            <p:nvPr/>
          </p:nvSpPr>
          <p:spPr bwMode="auto">
            <a:xfrm>
              <a:off x="624" y="138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与</a:t>
              </a: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50" name="Rectangle 124"/>
            <p:cNvSpPr>
              <a:spLocks noChangeArrowheads="1"/>
            </p:cNvSpPr>
            <p:nvPr/>
          </p:nvSpPr>
          <p:spPr bwMode="auto">
            <a:xfrm>
              <a:off x="1200" y="1392"/>
              <a:ext cx="1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是对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zh-CN" altLang="en-US" b="1">
                  <a:ea typeface="楷体_GB2312" pitchFamily="49" charset="-122"/>
                </a:rPr>
                <a:t>轴对称的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1551" name="Object 15"/>
            <p:cNvGraphicFramePr/>
            <p:nvPr/>
          </p:nvGraphicFramePr>
          <p:xfrm>
            <a:off x="432" y="1392"/>
            <a:ext cx="31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4" name="Equation" r:id="rId30" imgW="228600" imgH="203200" progId="Equation.3">
                    <p:embed/>
                  </p:oleObj>
                </mc:Choice>
                <mc:Fallback>
                  <p:oleObj name="Equation" r:id="rId30" imgW="228600" imgH="20320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392"/>
                          <a:ext cx="31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2" name="Object 16"/>
            <p:cNvGraphicFramePr>
              <a:graphicFrameLocks noChangeAspect="1"/>
            </p:cNvGraphicFramePr>
            <p:nvPr/>
          </p:nvGraphicFramePr>
          <p:xfrm>
            <a:off x="864" y="1392"/>
            <a:ext cx="40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5" name="Equation" r:id="rId32" imgW="266700" imgH="203200" progId="Equation.3">
                    <p:embed/>
                  </p:oleObj>
                </mc:Choice>
                <mc:Fallback>
                  <p:oleObj name="Equation" r:id="rId32" imgW="266700" imgH="203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92"/>
                          <a:ext cx="40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143" name="Text Box 127"/>
          <p:cNvSpPr txBox="1">
            <a:spLocks noChangeArrowheads="1"/>
          </p:cNvSpPr>
          <p:nvPr/>
        </p:nvSpPr>
        <p:spPr bwMode="auto">
          <a:xfrm>
            <a:off x="5943600" y="5038725"/>
            <a:ext cx="320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磁场方向与电流满足右手螺旋法则。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6144" name="Text Box 128"/>
          <p:cNvSpPr txBox="1">
            <a:spLocks noChangeArrowheads="1"/>
          </p:cNvSpPr>
          <p:nvPr/>
        </p:nvSpPr>
        <p:spPr bwMode="auto">
          <a:xfrm>
            <a:off x="260350" y="6096000"/>
            <a:ext cx="24034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讨论：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12" name="Group 158"/>
          <p:cNvGrpSpPr/>
          <p:nvPr/>
        </p:nvGrpSpPr>
        <p:grpSpPr bwMode="auto">
          <a:xfrm>
            <a:off x="1574800" y="6102350"/>
            <a:ext cx="5626100" cy="519113"/>
            <a:chOff x="992" y="3844"/>
            <a:chExt cx="3544" cy="327"/>
          </a:xfrm>
        </p:grpSpPr>
        <p:sp>
          <p:nvSpPr>
            <p:cNvPr id="21547" name="Text Box 130"/>
            <p:cNvSpPr txBox="1">
              <a:spLocks noChangeArrowheads="1"/>
            </p:cNvSpPr>
            <p:nvPr/>
          </p:nvSpPr>
          <p:spPr bwMode="auto">
            <a:xfrm>
              <a:off x="992" y="3844"/>
              <a:ext cx="3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</a:rPr>
                <a:t>①</a:t>
              </a:r>
              <a:r>
                <a:rPr lang="zh-CN" altLang="en-US" b="1">
                  <a:ea typeface="楷体_GB2312" pitchFamily="49" charset="-122"/>
                </a:rPr>
                <a:t>无论 </a:t>
              </a:r>
              <a:r>
                <a:rPr lang="en-US" altLang="zh-CN" b="1" i="1">
                  <a:ea typeface="楷体_GB2312" pitchFamily="49" charset="-122"/>
                </a:rPr>
                <a:t>x&gt;</a:t>
              </a:r>
              <a:r>
                <a:rPr lang="en-US" altLang="zh-CN" b="1">
                  <a:ea typeface="楷体_GB2312" pitchFamily="49" charset="-122"/>
                </a:rPr>
                <a:t>0 </a:t>
              </a:r>
              <a:r>
                <a:rPr lang="zh-CN" altLang="en-US" b="1">
                  <a:ea typeface="楷体_GB2312" pitchFamily="49" charset="-122"/>
                </a:rPr>
                <a:t>或 </a:t>
              </a:r>
              <a:r>
                <a:rPr lang="en-US" altLang="zh-CN" b="1" i="1">
                  <a:ea typeface="楷体_GB2312" pitchFamily="49" charset="-122"/>
                </a:rPr>
                <a:t>x&lt;</a:t>
              </a:r>
              <a:r>
                <a:rPr lang="en-US" altLang="zh-CN" b="1">
                  <a:ea typeface="楷体_GB2312" pitchFamily="49" charset="-122"/>
                </a:rPr>
                <a:t>0,      </a:t>
              </a:r>
              <a:r>
                <a:rPr lang="zh-CN" altLang="en-US" b="1">
                  <a:ea typeface="楷体_GB2312" pitchFamily="49" charset="-122"/>
                </a:rPr>
                <a:t>沿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zh-CN" altLang="en-US" b="1">
                  <a:ea typeface="楷体_GB2312" pitchFamily="49" charset="-122"/>
                </a:rPr>
                <a:t>轴正向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21548" name="Object 14"/>
            <p:cNvGraphicFramePr>
              <a:graphicFrameLocks noChangeAspect="1"/>
            </p:cNvGraphicFramePr>
            <p:nvPr/>
          </p:nvGraphicFramePr>
          <p:xfrm>
            <a:off x="2994" y="3903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6" name="公式" r:id="rId34" imgW="406400" imgH="469900" progId="Equation.3">
                    <p:embed/>
                  </p:oleObj>
                </mc:Choice>
                <mc:Fallback>
                  <p:oleObj name="公式" r:id="rId34" imgW="406400" imgH="46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903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148" name="Line 132"/>
          <p:cNvSpPr>
            <a:spLocks noChangeShapeType="1"/>
          </p:cNvSpPr>
          <p:nvPr/>
        </p:nvSpPr>
        <p:spPr bwMode="auto">
          <a:xfrm>
            <a:off x="7423150" y="1828800"/>
            <a:ext cx="6096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149" name="Object 11"/>
          <p:cNvGraphicFramePr>
            <a:graphicFrameLocks noChangeAspect="1"/>
          </p:cNvGraphicFramePr>
          <p:nvPr/>
        </p:nvGraphicFramePr>
        <p:xfrm>
          <a:off x="7970838" y="1495425"/>
          <a:ext cx="2905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7" name="公式" r:id="rId36" imgW="406400" imgH="469900" progId="Equation.3">
                  <p:embed/>
                </p:oleObj>
              </mc:Choice>
              <mc:Fallback>
                <p:oleObj name="公式" r:id="rId36" imgW="4064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1495425"/>
                        <a:ext cx="2905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50" name="Line 134"/>
          <p:cNvSpPr>
            <a:spLocks noChangeShapeType="1"/>
          </p:cNvSpPr>
          <p:nvPr/>
        </p:nvSpPr>
        <p:spPr bwMode="auto">
          <a:xfrm>
            <a:off x="4375150" y="1828800"/>
            <a:ext cx="6096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151" name="Object 12"/>
          <p:cNvGraphicFramePr>
            <a:graphicFrameLocks noChangeAspect="1"/>
          </p:cNvGraphicFramePr>
          <p:nvPr/>
        </p:nvGraphicFramePr>
        <p:xfrm>
          <a:off x="4451350" y="19050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8" name="公式" r:id="rId38" imgW="406400" imgH="469900" progId="Equation.3">
                  <p:embed/>
                </p:oleObj>
              </mc:Choice>
              <mc:Fallback>
                <p:oleObj name="公式" r:id="rId38" imgW="4064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9050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55" name="Object 13"/>
          <p:cNvGraphicFramePr>
            <a:graphicFrameLocks noChangeAspect="1"/>
          </p:cNvGraphicFramePr>
          <p:nvPr/>
        </p:nvGraphicFramePr>
        <p:xfrm>
          <a:off x="6364288" y="989013"/>
          <a:ext cx="20161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" name="公式" r:id="rId40" imgW="215900" imgH="266065" progId="Equation.3">
                  <p:embed/>
                </p:oleObj>
              </mc:Choice>
              <mc:Fallback>
                <p:oleObj name="公式" r:id="rId40" imgW="215900" imgH="2660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989013"/>
                        <a:ext cx="20161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72" name="Oval 156"/>
          <p:cNvSpPr>
            <a:spLocks noChangeArrowheads="1"/>
          </p:cNvSpPr>
          <p:nvPr/>
        </p:nvSpPr>
        <p:spPr bwMode="auto">
          <a:xfrm>
            <a:off x="7337425" y="1779588"/>
            <a:ext cx="90488" cy="90487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73" name="Oval 157"/>
          <p:cNvSpPr>
            <a:spLocks noChangeArrowheads="1"/>
          </p:cNvSpPr>
          <p:nvPr/>
        </p:nvSpPr>
        <p:spPr bwMode="auto">
          <a:xfrm>
            <a:off x="4284663" y="1773238"/>
            <a:ext cx="90487" cy="90487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2" name="Object 22"/>
          <p:cNvGraphicFramePr>
            <a:graphicFrameLocks noChangeAspect="1"/>
          </p:cNvGraphicFramePr>
          <p:nvPr/>
        </p:nvGraphicFramePr>
        <p:xfrm>
          <a:off x="3365500" y="4054475"/>
          <a:ext cx="19891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0" name="Equation" r:id="rId42" imgW="812165" imgH="406400" progId="Equation.DSMT4">
                  <p:embed/>
                </p:oleObj>
              </mc:Choice>
              <mc:Fallback>
                <p:oleObj name="Equation" r:id="rId42" imgW="812165" imgH="406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054475"/>
                        <a:ext cx="19891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8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6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8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75"/>
                                        <p:tgtEl>
                                          <p:spTgt spid="8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8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8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8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1" grpId="0" autoUpdateAnimBg="0"/>
      <p:bldP spid="86093" grpId="0" animBg="1"/>
      <p:bldP spid="86094" grpId="0" animBg="1"/>
      <p:bldP spid="86095" grpId="0" animBg="1"/>
      <p:bldP spid="86096" grpId="0" animBg="1"/>
      <p:bldP spid="86097" grpId="0" animBg="1"/>
      <p:bldP spid="86106" grpId="0" autoUpdateAnimBg="0"/>
      <p:bldP spid="86107" grpId="0" autoUpdateAnimBg="0"/>
      <p:bldP spid="86108" grpId="0" autoUpdateAnimBg="0"/>
      <p:bldP spid="86109" grpId="0" autoUpdateAnimBg="0"/>
      <p:bldP spid="86129" grpId="0" autoUpdateAnimBg="0"/>
      <p:bldP spid="86133" grpId="0" autoUpdateAnimBg="0"/>
      <p:bldP spid="86143" grpId="0" autoUpdateAnimBg="0"/>
      <p:bldP spid="86144" grpId="0" autoUpdateAnimBg="0"/>
      <p:bldP spid="86148" grpId="0" animBg="1"/>
      <p:bldP spid="86150" grpId="0" animBg="1"/>
      <p:bldP spid="86172" grpId="0" animBg="1"/>
      <p:bldP spid="861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B56A3A-967B-4D04-947D-168227875097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②</a:t>
            </a:r>
            <a:r>
              <a:rPr lang="zh-CN" altLang="en-US" b="1">
                <a:ea typeface="楷体_GB2312" pitchFamily="49" charset="-122"/>
              </a:rPr>
              <a:t>当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 = 0</a:t>
            </a:r>
            <a:r>
              <a:rPr lang="zh-CN" altLang="en-US" b="1">
                <a:ea typeface="楷体_GB2312" pitchFamily="49" charset="-122"/>
              </a:rPr>
              <a:t>时，圆心处：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733800" y="152400"/>
          <a:ext cx="1181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公式" r:id="rId1" imgW="1180465" imgH="812165" progId="Equation.3">
                  <p:embed/>
                </p:oleObj>
              </mc:Choice>
              <mc:Fallback>
                <p:oleObj name="公式" r:id="rId1" imgW="1180465" imgH="812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2400"/>
                        <a:ext cx="1181100" cy="8128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525" y="36798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④</a:t>
            </a: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 &gt;&gt;</a:t>
            </a:r>
            <a:r>
              <a:rPr lang="en-US" altLang="zh-CN" b="1" i="1">
                <a:ea typeface="楷体_GB2312" pitchFamily="49" charset="-122"/>
              </a:rPr>
              <a:t>R</a:t>
            </a:r>
            <a:r>
              <a:rPr lang="zh-CN" altLang="en-US" b="1">
                <a:ea typeface="楷体_GB2312" pitchFamily="49" charset="-122"/>
              </a:rPr>
              <a:t>时</a:t>
            </a:r>
            <a:r>
              <a:rPr lang="en-US" altLang="zh-CN" b="1">
                <a:ea typeface="楷体_GB2312" pitchFamily="49" charset="-122"/>
              </a:rPr>
              <a:t>( </a:t>
            </a:r>
            <a:r>
              <a:rPr lang="en-US" altLang="zh-CN" b="1" i="1">
                <a:ea typeface="楷体_GB2312" pitchFamily="49" charset="-122"/>
              </a:rPr>
              <a:t>x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ea typeface="楷体_GB2312" pitchFamily="49" charset="-122"/>
              </a:rPr>
              <a:t>r </a:t>
            </a:r>
            <a:r>
              <a:rPr lang="en-US" altLang="zh-CN" b="1">
                <a:ea typeface="楷体_GB2312" pitchFamily="49" charset="-122"/>
              </a:rPr>
              <a:t>) </a:t>
            </a:r>
            <a:r>
              <a:rPr lang="zh-CN" altLang="en-US" b="1">
                <a:ea typeface="楷体_GB2312" pitchFamily="49" charset="-122"/>
              </a:rPr>
              <a:t>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14325" y="4291013"/>
          <a:ext cx="26019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公式" r:id="rId3" imgW="2603500" imgH="838200" progId="Equation.3">
                  <p:embed/>
                </p:oleObj>
              </mc:Choice>
              <mc:Fallback>
                <p:oleObj name="公式" r:id="rId3" imgW="26035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4291013"/>
                        <a:ext cx="260191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981075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③</a:t>
            </a:r>
            <a:r>
              <a:rPr lang="zh-CN" altLang="en-US" b="1">
                <a:ea typeface="楷体_GB2312" pitchFamily="49" charset="-122"/>
              </a:rPr>
              <a:t>轴线以外的磁场较复杂，可定性给出磁感应线</a:t>
            </a:r>
            <a:r>
              <a:rPr lang="zh-CN" altLang="en-US">
                <a:ea typeface="楷体_GB2312" pitchFamily="49" charset="-122"/>
              </a:rPr>
              <a:t>，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46075" y="151447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电流与</a:t>
            </a: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线仍服从右手螺旋关系。</a:t>
            </a:r>
            <a:endParaRPr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6324600" y="1812925"/>
            <a:ext cx="2514600" cy="1371600"/>
            <a:chOff x="3984" y="1488"/>
            <a:chExt cx="1584" cy="864"/>
          </a:xfrm>
        </p:grpSpPr>
        <p:sp>
          <p:nvSpPr>
            <p:cNvPr id="22573" name="Freeform 23"/>
            <p:cNvSpPr/>
            <p:nvPr/>
          </p:nvSpPr>
          <p:spPr bwMode="auto">
            <a:xfrm>
              <a:off x="4818" y="1668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156"/>
                <a:gd name="T14" fmla="*/ 296 w 296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Freeform 24"/>
            <p:cNvSpPr/>
            <p:nvPr/>
          </p:nvSpPr>
          <p:spPr bwMode="auto">
            <a:xfrm flipV="1">
              <a:off x="4848" y="2016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156"/>
                <a:gd name="T14" fmla="*/ 296 w 296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Freeform 25"/>
            <p:cNvSpPr/>
            <p:nvPr/>
          </p:nvSpPr>
          <p:spPr bwMode="auto">
            <a:xfrm flipH="1">
              <a:off x="4128" y="1632"/>
              <a:ext cx="296" cy="144"/>
            </a:xfrm>
            <a:custGeom>
              <a:avLst/>
              <a:gdLst>
                <a:gd name="T0" fmla="*/ 0 w 296"/>
                <a:gd name="T1" fmla="*/ 26 h 156"/>
                <a:gd name="T2" fmla="*/ 117 w 296"/>
                <a:gd name="T3" fmla="*/ 20 h 156"/>
                <a:gd name="T4" fmla="*/ 215 w 296"/>
                <a:gd name="T5" fmla="*/ 13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156"/>
                <a:gd name="T14" fmla="*/ 296 w 296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Freeform 26"/>
            <p:cNvSpPr/>
            <p:nvPr/>
          </p:nvSpPr>
          <p:spPr bwMode="auto">
            <a:xfrm flipH="1" flipV="1">
              <a:off x="4168" y="2064"/>
              <a:ext cx="296" cy="144"/>
            </a:xfrm>
            <a:custGeom>
              <a:avLst/>
              <a:gdLst>
                <a:gd name="T0" fmla="*/ 0 w 296"/>
                <a:gd name="T1" fmla="*/ 26 h 156"/>
                <a:gd name="T2" fmla="*/ 117 w 296"/>
                <a:gd name="T3" fmla="*/ 20 h 156"/>
                <a:gd name="T4" fmla="*/ 215 w 296"/>
                <a:gd name="T5" fmla="*/ 13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156"/>
                <a:gd name="T14" fmla="*/ 296 w 296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Oval 27"/>
            <p:cNvSpPr>
              <a:spLocks noChangeArrowheads="1"/>
            </p:cNvSpPr>
            <p:nvPr/>
          </p:nvSpPr>
          <p:spPr bwMode="auto">
            <a:xfrm>
              <a:off x="4416" y="2112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8" name="Oval 28"/>
            <p:cNvSpPr>
              <a:spLocks noChangeArrowheads="1"/>
            </p:cNvSpPr>
            <p:nvPr/>
          </p:nvSpPr>
          <p:spPr bwMode="auto">
            <a:xfrm>
              <a:off x="4416" y="1488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79" name="Group 29"/>
            <p:cNvGrpSpPr/>
            <p:nvPr/>
          </p:nvGrpSpPr>
          <p:grpSpPr bwMode="auto">
            <a:xfrm>
              <a:off x="3984" y="1920"/>
              <a:ext cx="1584" cy="0"/>
              <a:chOff x="3984" y="1920"/>
              <a:chExt cx="1584" cy="0"/>
            </a:xfrm>
          </p:grpSpPr>
          <p:sp>
            <p:nvSpPr>
              <p:cNvPr id="22583" name="Line 30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Line 31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80" name="Line 32"/>
            <p:cNvSpPr>
              <a:spLocks noChangeShapeType="1"/>
            </p:cNvSpPr>
            <p:nvPr/>
          </p:nvSpPr>
          <p:spPr bwMode="auto">
            <a:xfrm flipV="1">
              <a:off x="4752" y="1680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33"/>
            <p:cNvSpPr>
              <a:spLocks noChangeShapeType="1"/>
            </p:cNvSpPr>
            <p:nvPr/>
          </p:nvSpPr>
          <p:spPr bwMode="auto">
            <a:xfrm>
              <a:off x="4752" y="2112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Oval 34"/>
            <p:cNvSpPr>
              <a:spLocks noChangeArrowheads="1"/>
            </p:cNvSpPr>
            <p:nvPr/>
          </p:nvSpPr>
          <p:spPr bwMode="auto">
            <a:xfrm>
              <a:off x="4512" y="1584"/>
              <a:ext cx="240" cy="624"/>
            </a:xfrm>
            <a:prstGeom prst="ellipse">
              <a:avLst/>
            </a:prstGeom>
            <a:noFill/>
            <a:ln w="57150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7010400" y="2422525"/>
            <a:ext cx="762000" cy="152400"/>
            <a:chOff x="4272" y="2976"/>
            <a:chExt cx="480" cy="96"/>
          </a:xfrm>
        </p:grpSpPr>
        <p:sp>
          <p:nvSpPr>
            <p:cNvPr id="22563" name="Line 36"/>
            <p:cNvSpPr>
              <a:spLocks noChangeShapeType="1"/>
            </p:cNvSpPr>
            <p:nvPr/>
          </p:nvSpPr>
          <p:spPr bwMode="auto">
            <a:xfrm>
              <a:off x="4272" y="297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37"/>
            <p:cNvSpPr>
              <a:spLocks noChangeShapeType="1"/>
            </p:cNvSpPr>
            <p:nvPr/>
          </p:nvSpPr>
          <p:spPr bwMode="auto">
            <a:xfrm>
              <a:off x="4272" y="3072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38"/>
            <p:cNvSpPr>
              <a:spLocks noChangeShapeType="1"/>
            </p:cNvSpPr>
            <p:nvPr/>
          </p:nvSpPr>
          <p:spPr bwMode="auto">
            <a:xfrm>
              <a:off x="475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39"/>
            <p:cNvSpPr>
              <a:spLocks noChangeShapeType="1"/>
            </p:cNvSpPr>
            <p:nvPr/>
          </p:nvSpPr>
          <p:spPr bwMode="auto">
            <a:xfrm>
              <a:off x="427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>
              <a:off x="4499" y="2976"/>
              <a:ext cx="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41"/>
            <p:cNvSpPr>
              <a:spLocks noChangeShapeType="1"/>
            </p:cNvSpPr>
            <p:nvPr/>
          </p:nvSpPr>
          <p:spPr bwMode="auto">
            <a:xfrm flipH="1">
              <a:off x="4499" y="2976"/>
              <a:ext cx="127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 flipH="1">
              <a:off x="4550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43"/>
            <p:cNvSpPr>
              <a:spLocks noChangeShapeType="1"/>
            </p:cNvSpPr>
            <p:nvPr/>
          </p:nvSpPr>
          <p:spPr bwMode="auto">
            <a:xfrm flipH="1">
              <a:off x="4626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 flipH="1">
              <a:off x="4701" y="3040"/>
              <a:ext cx="51" cy="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45"/>
            <p:cNvSpPr>
              <a:spLocks noChangeShapeType="1"/>
            </p:cNvSpPr>
            <p:nvPr/>
          </p:nvSpPr>
          <p:spPr bwMode="auto">
            <a:xfrm flipH="1">
              <a:off x="4499" y="2976"/>
              <a:ext cx="76" cy="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46075" y="19827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磁偶极矩：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8415" name="AutoShape 47"/>
          <p:cNvSpPr>
            <a:spLocks noChangeArrowheads="1"/>
          </p:cNvSpPr>
          <p:nvPr/>
        </p:nvSpPr>
        <p:spPr bwMode="auto">
          <a:xfrm>
            <a:off x="5334000" y="2270125"/>
            <a:ext cx="609600" cy="1676400"/>
          </a:xfrm>
          <a:prstGeom prst="wedgeRectCallout">
            <a:avLst>
              <a:gd name="adj1" fmla="val 197917"/>
              <a:gd name="adj2" fmla="val -3683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磁</a:t>
            </a:r>
            <a:endParaRPr lang="zh-CN" altLang="en-US" b="1"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ea typeface="楷体_GB2312" pitchFamily="49" charset="-122"/>
              </a:rPr>
              <a:t>偶</a:t>
            </a:r>
            <a:endParaRPr lang="zh-CN" altLang="en-US" b="1"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ea typeface="楷体_GB2312" pitchFamily="49" charset="-122"/>
              </a:rPr>
              <a:t>极</a:t>
            </a:r>
            <a:endParaRPr lang="zh-CN" altLang="en-US" b="1"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ea typeface="楷体_GB2312" pitchFamily="49" charset="-122"/>
              </a:rPr>
              <a:t>子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2335213" y="2058988"/>
          <a:ext cx="13319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公式" r:id="rId5" imgW="1333500" imgH="419100" progId="Equation.3">
                  <p:embed/>
                </p:oleObj>
              </mc:Choice>
              <mc:Fallback>
                <p:oleObj name="公式" r:id="rId5" imgW="1333500" imgH="4191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2058988"/>
                        <a:ext cx="13319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8077200" y="20558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232525" y="2032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S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6324600" y="3257550"/>
            <a:ext cx="28194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的方向</a:t>
            </a: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 成右手关系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346075" y="2535238"/>
            <a:ext cx="5349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若有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匝线圈，总磁矩为：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8421" name="Object 53"/>
          <p:cNvGraphicFramePr>
            <a:graphicFrameLocks noChangeAspect="1"/>
          </p:cNvGraphicFramePr>
          <p:nvPr/>
        </p:nvGraphicFramePr>
        <p:xfrm>
          <a:off x="542925" y="3203575"/>
          <a:ext cx="25161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公式" r:id="rId7" imgW="2514600" imgH="419100" progId="Equation.3">
                  <p:embed/>
                </p:oleObj>
              </mc:Choice>
              <mc:Fallback>
                <p:oleObj name="公式" r:id="rId7" imgW="2514600" imgH="419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203575"/>
                        <a:ext cx="25161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3057525" y="44434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即</a:t>
            </a:r>
            <a:r>
              <a:rPr lang="en-US" altLang="zh-CN" b="1">
                <a:ea typeface="楷体_GB2312" pitchFamily="49" charset="-122"/>
              </a:rPr>
              <a:t>: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58423" name="Object 55"/>
          <p:cNvGraphicFramePr>
            <a:graphicFrameLocks noChangeAspect="1"/>
          </p:cNvGraphicFramePr>
          <p:nvPr/>
        </p:nvGraphicFramePr>
        <p:xfrm>
          <a:off x="3783013" y="4264025"/>
          <a:ext cx="15509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9" imgW="673100" imgH="406400" progId="Equation.DSMT4">
                  <p:embed/>
                </p:oleObj>
              </mc:Choice>
              <mc:Fallback>
                <p:oleObj name="Equation" r:id="rId9" imgW="673100" imgH="4064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4264025"/>
                        <a:ext cx="15509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9" name="Group 56"/>
          <p:cNvGrpSpPr/>
          <p:nvPr/>
        </p:nvGrpSpPr>
        <p:grpSpPr bwMode="auto">
          <a:xfrm>
            <a:off x="5510213" y="38100"/>
            <a:ext cx="3209925" cy="914400"/>
            <a:chOff x="240" y="144"/>
            <a:chExt cx="2022" cy="576"/>
          </a:xfrm>
        </p:grpSpPr>
        <p:graphicFrame>
          <p:nvGraphicFramePr>
            <p:cNvPr id="22561" name="Object 57"/>
            <p:cNvGraphicFramePr>
              <a:graphicFrameLocks noChangeAspect="1"/>
            </p:cNvGraphicFramePr>
            <p:nvPr/>
          </p:nvGraphicFramePr>
          <p:xfrm>
            <a:off x="686" y="144"/>
            <a:ext cx="15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0" name="公式" r:id="rId11" imgW="2501900" imgH="914400" progId="Equation.3">
                    <p:embed/>
                  </p:oleObj>
                </mc:Choice>
                <mc:Fallback>
                  <p:oleObj name="公式" r:id="rId11" imgW="2501900" imgH="9144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144"/>
                          <a:ext cx="1576" cy="57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2" name="Picture 58" descr="RY_14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44"/>
              <a:ext cx="4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9"/>
          <p:cNvGrpSpPr/>
          <p:nvPr/>
        </p:nvGrpSpPr>
        <p:grpSpPr bwMode="auto">
          <a:xfrm>
            <a:off x="6867525" y="5605463"/>
            <a:ext cx="1600200" cy="584200"/>
            <a:chOff x="4320" y="3767"/>
            <a:chExt cx="1008" cy="368"/>
          </a:xfrm>
        </p:grpSpPr>
        <p:sp>
          <p:nvSpPr>
            <p:cNvPr id="22558" name="Oval 60"/>
            <p:cNvSpPr>
              <a:spLocks noChangeArrowheads="1"/>
            </p:cNvSpPr>
            <p:nvPr/>
          </p:nvSpPr>
          <p:spPr bwMode="auto">
            <a:xfrm>
              <a:off x="4464" y="3767"/>
              <a:ext cx="864" cy="361"/>
            </a:xfrm>
            <a:prstGeom prst="ellipse">
              <a:avLst/>
            </a:prstGeom>
            <a:noFill/>
            <a:ln w="3175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59" name="Object 61"/>
            <p:cNvGraphicFramePr>
              <a:graphicFrameLocks noChangeAspect="1"/>
            </p:cNvGraphicFramePr>
            <p:nvPr/>
          </p:nvGraphicFramePr>
          <p:xfrm>
            <a:off x="4320" y="3888"/>
            <a:ext cx="1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1" name="Equation" r:id="rId14" imgW="63500" imgH="139700" progId="Equation.3">
                    <p:embed/>
                  </p:oleObj>
                </mc:Choice>
                <mc:Fallback>
                  <p:oleObj name="Equation" r:id="rId14" imgW="63500" imgH="1397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Freeform 62"/>
            <p:cNvSpPr/>
            <p:nvPr/>
          </p:nvSpPr>
          <p:spPr bwMode="auto">
            <a:xfrm flipH="1" flipV="1">
              <a:off x="4464" y="3972"/>
              <a:ext cx="314" cy="144"/>
            </a:xfrm>
            <a:custGeom>
              <a:avLst/>
              <a:gdLst>
                <a:gd name="T0" fmla="*/ 1 w 528"/>
                <a:gd name="T1" fmla="*/ 0 h 371"/>
                <a:gd name="T2" fmla="*/ 0 w 528"/>
                <a:gd name="T3" fmla="*/ 0 h 371"/>
                <a:gd name="T4" fmla="*/ 0 60000 65536"/>
                <a:gd name="T5" fmla="*/ 0 60000 65536"/>
                <a:gd name="T6" fmla="*/ 0 w 528"/>
                <a:gd name="T7" fmla="*/ 0 h 371"/>
                <a:gd name="T8" fmla="*/ 528 w 528"/>
                <a:gd name="T9" fmla="*/ 371 h 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371">
                  <a:moveTo>
                    <a:pt x="528" y="371"/>
                  </a:moveTo>
                  <a:cubicBezTo>
                    <a:pt x="528" y="371"/>
                    <a:pt x="453" y="0"/>
                    <a:pt x="0" y="35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 flipV="1">
            <a:off x="7781925" y="4806950"/>
            <a:ext cx="1588" cy="1066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 flipV="1">
            <a:off x="7781925" y="5264150"/>
            <a:ext cx="1588" cy="6096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8433" name="Object 65"/>
          <p:cNvGraphicFramePr>
            <a:graphicFrameLocks noChangeAspect="1"/>
          </p:cNvGraphicFramePr>
          <p:nvPr/>
        </p:nvGraphicFramePr>
        <p:xfrm>
          <a:off x="7142163" y="4578350"/>
          <a:ext cx="5635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16" imgW="241300" imgH="266700" progId="Equation.3">
                  <p:embed/>
                </p:oleObj>
              </mc:Choice>
              <mc:Fallback>
                <p:oleObj name="Equation" r:id="rId16" imgW="241300" imgH="2667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4578350"/>
                        <a:ext cx="5635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4" name="Object 66"/>
          <p:cNvGraphicFramePr>
            <a:graphicFrameLocks noChangeAspect="1"/>
          </p:cNvGraphicFramePr>
          <p:nvPr/>
        </p:nvGraphicFramePr>
        <p:xfrm>
          <a:off x="7781925" y="5111750"/>
          <a:ext cx="4127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18" imgW="101600" imgH="165100" progId="Equation.3">
                  <p:embed/>
                </p:oleObj>
              </mc:Choice>
              <mc:Fallback>
                <p:oleObj name="Equation" r:id="rId18" imgW="101600" imgH="1651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5111750"/>
                        <a:ext cx="4127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49"/>
          <p:cNvSpPr>
            <a:spLocks noChangeArrowheads="1"/>
          </p:cNvSpPr>
          <p:nvPr/>
        </p:nvSpPr>
        <p:spPr bwMode="auto">
          <a:xfrm>
            <a:off x="325438" y="5932488"/>
            <a:ext cx="547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比较电偶极子延长线上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87" name="Object 50"/>
          <p:cNvGraphicFramePr>
            <a:graphicFrameLocks noChangeAspect="1"/>
          </p:cNvGraphicFramePr>
          <p:nvPr/>
        </p:nvGraphicFramePr>
        <p:xfrm>
          <a:off x="4198938" y="5797550"/>
          <a:ext cx="15208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20" imgW="1892300" imgH="914400" progId="Equation.DSMT4">
                  <p:embed/>
                </p:oleObj>
              </mc:Choice>
              <mc:Fallback>
                <p:oleObj name="Equation" r:id="rId20" imgW="1892300" imgH="914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5797550"/>
                        <a:ext cx="15208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325438" y="5280025"/>
            <a:ext cx="577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通常把载流圆环称为磁偶极子。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75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75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25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5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25"/>
                            </p:stCondLst>
                            <p:childTnLst>
                              <p:par>
                                <p:cTn id="7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75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2" grpId="0" autoUpdateAnimBg="0"/>
      <p:bldP spid="58374" grpId="0" autoUpdateAnimBg="0"/>
      <p:bldP spid="58375" grpId="0" autoUpdateAnimBg="0"/>
      <p:bldP spid="58414" grpId="0" autoUpdateAnimBg="0"/>
      <p:bldP spid="58415" grpId="0" animBg="1" autoUpdateAnimBg="0"/>
      <p:bldP spid="58417" grpId="0" autoUpdateAnimBg="0"/>
      <p:bldP spid="58418" grpId="0" autoUpdateAnimBg="0"/>
      <p:bldP spid="58419" grpId="0" animBg="1" autoUpdateAnimBg="0"/>
      <p:bldP spid="58420" grpId="0" autoUpdateAnimBg="0"/>
      <p:bldP spid="58422" grpId="0" autoUpdateAnimBg="0"/>
      <p:bldP spid="58431" grpId="0" animBg="1"/>
      <p:bldP spid="58432" grpId="0" animBg="1"/>
      <p:bldP spid="86" grpId="0" autoUpdateAnimBg="0"/>
      <p:bldP spid="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95772-A1BF-4A22-9577-3188ABD68F9C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31775" y="1403350"/>
            <a:ext cx="53530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下列图中，</a:t>
            </a:r>
            <a:r>
              <a:rPr lang="en-US" altLang="zh-CN" b="1" i="1" dirty="0">
                <a:ea typeface="楷体_GB2312" pitchFamily="49" charset="-122"/>
              </a:rPr>
              <a:t>P</a:t>
            </a:r>
            <a:r>
              <a:rPr lang="zh-CN" altLang="en-US" b="1" dirty="0">
                <a:ea typeface="楷体_GB2312" pitchFamily="49" charset="-122"/>
              </a:rPr>
              <a:t>点处，</a:t>
            </a:r>
            <a:r>
              <a:rPr lang="en-US" altLang="zh-CN" b="1" i="1" dirty="0">
                <a:ea typeface="楷体_GB2312" pitchFamily="49" charset="-122"/>
              </a:rPr>
              <a:t>B</a:t>
            </a:r>
            <a:r>
              <a:rPr lang="en-US" altLang="zh-CN" b="1" dirty="0">
                <a:ea typeface="楷体_GB2312" pitchFamily="49" charset="-122"/>
              </a:rPr>
              <a:t>=?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484438" y="198437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(1)  </a:t>
            </a:r>
            <a:r>
              <a:rPr lang="zh-CN" altLang="en-US" b="1">
                <a:ea typeface="楷体_GB2312" pitchFamily="49" charset="-122"/>
              </a:rPr>
              <a:t>水平段电流在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zh-CN" altLang="en-US" b="1">
                <a:ea typeface="楷体_GB2312" pitchFamily="49" charset="-122"/>
              </a:rPr>
              <a:t>点不产生磁场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068638" y="24717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竖直段电流：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5241925" y="2373313"/>
          <a:ext cx="11557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公式" r:id="rId1" imgW="1155700" imgH="762000" progId="Equation.3">
                  <p:embed/>
                </p:oleObj>
              </mc:Choice>
              <mc:Fallback>
                <p:oleObj name="公式" r:id="rId1" imgW="11557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373313"/>
                        <a:ext cx="11557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200025" y="3409950"/>
            <a:ext cx="2667000" cy="1128713"/>
            <a:chOff x="144" y="1833"/>
            <a:chExt cx="1680" cy="711"/>
          </a:xfrm>
        </p:grpSpPr>
        <p:sp>
          <p:nvSpPr>
            <p:cNvPr id="23628" name="Line 8"/>
            <p:cNvSpPr>
              <a:spLocks noChangeShapeType="1"/>
            </p:cNvSpPr>
            <p:nvPr/>
          </p:nvSpPr>
          <p:spPr bwMode="auto">
            <a:xfrm>
              <a:off x="144" y="222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9"/>
            <p:cNvSpPr>
              <a:spLocks noChangeShapeType="1"/>
            </p:cNvSpPr>
            <p:nvPr/>
          </p:nvSpPr>
          <p:spPr bwMode="auto">
            <a:xfrm>
              <a:off x="1680" y="222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30" name="Group 10"/>
            <p:cNvGrpSpPr/>
            <p:nvPr/>
          </p:nvGrpSpPr>
          <p:grpSpPr bwMode="auto">
            <a:xfrm>
              <a:off x="240" y="1833"/>
              <a:ext cx="1392" cy="711"/>
              <a:chOff x="240" y="1826"/>
              <a:chExt cx="1392" cy="711"/>
            </a:xfrm>
          </p:grpSpPr>
          <p:sp>
            <p:nvSpPr>
              <p:cNvPr id="23631" name="Arc 11"/>
              <p:cNvSpPr/>
              <p:nvPr/>
            </p:nvSpPr>
            <p:spPr bwMode="auto">
              <a:xfrm>
                <a:off x="578" y="1826"/>
                <a:ext cx="670" cy="394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0" y="21047"/>
                    </a:moveTo>
                    <a:cubicBezTo>
                      <a:pt x="299" y="9336"/>
                      <a:pt x="9879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0" y="21047"/>
                    </a:moveTo>
                    <a:cubicBezTo>
                      <a:pt x="299" y="9336"/>
                      <a:pt x="9879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0" y="21047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632" name="Group 12"/>
              <p:cNvGrpSpPr/>
              <p:nvPr/>
            </p:nvGrpSpPr>
            <p:grpSpPr bwMode="auto">
              <a:xfrm>
                <a:off x="288" y="1913"/>
                <a:ext cx="1344" cy="624"/>
                <a:chOff x="288" y="1913"/>
                <a:chExt cx="1344" cy="624"/>
              </a:xfrm>
            </p:grpSpPr>
            <p:sp>
              <p:nvSpPr>
                <p:cNvPr id="23634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210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88" y="221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6" name="Oval 15"/>
                <p:cNvSpPr>
                  <a:spLocks noChangeArrowheads="1"/>
                </p:cNvSpPr>
                <p:nvPr/>
              </p:nvSpPr>
              <p:spPr bwMode="auto">
                <a:xfrm>
                  <a:off x="912" y="221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6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960" y="1970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2210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ea typeface="楷体_GB2312" pitchFamily="49" charset="-122"/>
                    </a:rPr>
                    <a:t>P</a:t>
                  </a:r>
                  <a:endParaRPr lang="en-US" altLang="zh-CN" b="1">
                    <a:ea typeface="楷体_GB2312" pitchFamily="49" charset="-122"/>
                  </a:endParaRPr>
                </a:p>
              </p:txBody>
            </p:sp>
            <p:sp>
              <p:nvSpPr>
                <p:cNvPr id="236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0" y="1913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ea typeface="楷体_GB2312" pitchFamily="49" charset="-122"/>
                    </a:rPr>
                    <a:t>R</a:t>
                  </a:r>
                  <a:endParaRPr lang="en-US" altLang="zh-CN" sz="2400" b="1">
                    <a:ea typeface="楷体_GB2312" pitchFamily="49" charset="-122"/>
                  </a:endParaRPr>
                </a:p>
              </p:txBody>
            </p:sp>
          </p:grpSp>
          <p:sp>
            <p:nvSpPr>
              <p:cNvPr id="23633" name="Text Box 19"/>
              <p:cNvSpPr txBox="1">
                <a:spLocks noChangeArrowheads="1"/>
              </p:cNvSpPr>
              <p:nvPr/>
            </p:nvSpPr>
            <p:spPr bwMode="auto">
              <a:xfrm>
                <a:off x="240" y="19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ea typeface="楷体_GB2312" pitchFamily="49" charset="-122"/>
                  </a:rPr>
                  <a:t>I</a:t>
                </a:r>
                <a:endParaRPr lang="en-US" altLang="zh-CN" sz="2400" b="1" i="1">
                  <a:ea typeface="楷体_GB2312" pitchFamily="49" charset="-122"/>
                </a:endParaRPr>
              </a:p>
            </p:txBody>
          </p:sp>
        </p:grpSp>
      </p:grp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486025" y="3032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(2)</a:t>
            </a:r>
            <a:endParaRPr lang="en-US" altLang="zh-CN" b="1">
              <a:ea typeface="楷体_GB2312" pitchFamily="49" charset="-122"/>
            </a:endParaRP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7370763" y="3176588"/>
          <a:ext cx="11557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公式" r:id="rId3" imgW="1155700" imgH="749300" progId="Equation.3">
                  <p:embed/>
                </p:oleObj>
              </mc:Choice>
              <mc:Fallback>
                <p:oleObj name="公式" r:id="rId3" imgW="1155700" imgH="749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176588"/>
                        <a:ext cx="11557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2716213" y="44021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(3)</a:t>
            </a:r>
            <a:endParaRPr lang="en-US" altLang="zh-CN" b="1">
              <a:ea typeface="楷体_GB2312" pitchFamily="49" charset="-122"/>
            </a:endParaRPr>
          </a:p>
        </p:txBody>
      </p:sp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3213100" y="4257675"/>
          <a:ext cx="21161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Equation" r:id="rId5" imgW="761365" imgH="406400" progId="Equation.3">
                  <p:embed/>
                </p:oleObj>
              </mc:Choice>
              <mc:Fallback>
                <p:oleObj name="Equation" r:id="rId5" imgW="761365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57675"/>
                        <a:ext cx="21161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5294313" y="4406900"/>
            <a:ext cx="213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向外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6103938" y="4217988"/>
          <a:ext cx="22891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Equation" r:id="rId7" imgW="786765" imgH="406400" progId="Equation.3">
                  <p:embed/>
                </p:oleObj>
              </mc:Choice>
              <mc:Fallback>
                <p:oleObj name="Equation" r:id="rId7" imgW="786765" imgH="406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4217988"/>
                        <a:ext cx="22891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8289925" y="4370388"/>
            <a:ext cx="13319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向里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3255963" y="4962525"/>
          <a:ext cx="4165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公式" r:id="rId9" imgW="4165600" imgH="787400" progId="Equation.3">
                  <p:embed/>
                </p:oleObj>
              </mc:Choice>
              <mc:Fallback>
                <p:oleObj name="公式" r:id="rId9" imgW="4165600" imgH="787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962525"/>
                        <a:ext cx="4165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3225800" y="5808663"/>
          <a:ext cx="5372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公式" r:id="rId11" imgW="5372100" imgH="444500" progId="Equation.3">
                  <p:embed/>
                </p:oleObj>
              </mc:Choice>
              <mc:Fallback>
                <p:oleObj name="公式" r:id="rId11" imgW="53721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808663"/>
                        <a:ext cx="5372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3198813" y="6308725"/>
          <a:ext cx="3748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Equation" r:id="rId13" imgW="1701800" imgH="228600" progId="Equation.DSMT4">
                  <p:embed/>
                </p:oleObj>
              </mc:Choice>
              <mc:Fallback>
                <p:oleObj name="Equation" r:id="rId13" imgW="17018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6308725"/>
                        <a:ext cx="3748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/>
          <p:nvPr/>
        </p:nvGrpSpPr>
        <p:grpSpPr bwMode="auto">
          <a:xfrm>
            <a:off x="331788" y="1928813"/>
            <a:ext cx="2344737" cy="1414462"/>
            <a:chOff x="432" y="597"/>
            <a:chExt cx="1477" cy="891"/>
          </a:xfrm>
        </p:grpSpPr>
        <p:sp>
          <p:nvSpPr>
            <p:cNvPr id="23618" name="Line 31"/>
            <p:cNvSpPr>
              <a:spLocks noChangeShapeType="1"/>
            </p:cNvSpPr>
            <p:nvPr/>
          </p:nvSpPr>
          <p:spPr bwMode="auto">
            <a:xfrm>
              <a:off x="1104" y="912"/>
              <a:ext cx="0" cy="288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19" name="Group 32"/>
            <p:cNvGrpSpPr/>
            <p:nvPr/>
          </p:nvGrpSpPr>
          <p:grpSpPr bwMode="auto">
            <a:xfrm>
              <a:off x="432" y="597"/>
              <a:ext cx="1477" cy="891"/>
              <a:chOff x="432" y="597"/>
              <a:chExt cx="1477" cy="891"/>
            </a:xfrm>
          </p:grpSpPr>
          <p:sp>
            <p:nvSpPr>
              <p:cNvPr id="23620" name="Line 33"/>
              <p:cNvSpPr>
                <a:spLocks noChangeShapeType="1"/>
              </p:cNvSpPr>
              <p:nvPr/>
            </p:nvSpPr>
            <p:spPr bwMode="auto">
              <a:xfrm>
                <a:off x="432" y="67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1" name="Line 34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35"/>
              <p:cNvSpPr>
                <a:spLocks noChangeShapeType="1"/>
              </p:cNvSpPr>
              <p:nvPr/>
            </p:nvSpPr>
            <p:spPr bwMode="auto">
              <a:xfrm>
                <a:off x="1104" y="124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3" name="Line 36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4" name="Oval 37"/>
              <p:cNvSpPr>
                <a:spLocks noChangeArrowheads="1"/>
              </p:cNvSpPr>
              <p:nvPr/>
            </p:nvSpPr>
            <p:spPr bwMode="auto">
              <a:xfrm>
                <a:off x="1488" y="6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3625" name="Text Box 38"/>
              <p:cNvSpPr txBox="1">
                <a:spLocks noChangeArrowheads="1"/>
              </p:cNvSpPr>
              <p:nvPr/>
            </p:nvSpPr>
            <p:spPr bwMode="auto">
              <a:xfrm>
                <a:off x="1525" y="59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楷体_GB2312" pitchFamily="49" charset="-122"/>
                  </a:rPr>
                  <a:t>P</a:t>
                </a:r>
                <a:endParaRPr lang="en-US" altLang="zh-CN" b="1">
                  <a:ea typeface="楷体_GB2312" pitchFamily="49" charset="-122"/>
                </a:endParaRPr>
              </a:p>
            </p:txBody>
          </p:sp>
          <p:sp>
            <p:nvSpPr>
              <p:cNvPr id="23626" name="Text Box 39"/>
              <p:cNvSpPr txBox="1">
                <a:spLocks noChangeArrowheads="1"/>
              </p:cNvSpPr>
              <p:nvPr/>
            </p:nvSpPr>
            <p:spPr bwMode="auto">
              <a:xfrm>
                <a:off x="566" y="633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a typeface="楷体_GB2312" pitchFamily="49" charset="-122"/>
                  </a:rPr>
                  <a:t>I</a:t>
                </a:r>
                <a:endParaRPr lang="en-US" altLang="zh-CN" b="1">
                  <a:ea typeface="楷体_GB2312" pitchFamily="49" charset="-122"/>
                </a:endParaRPr>
              </a:p>
            </p:txBody>
          </p:sp>
          <p:sp>
            <p:nvSpPr>
              <p:cNvPr id="23627" name="Line 40"/>
              <p:cNvSpPr>
                <a:spLocks noChangeShapeType="1"/>
              </p:cNvSpPr>
              <p:nvPr/>
            </p:nvSpPr>
            <p:spPr bwMode="auto">
              <a:xfrm>
                <a:off x="528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067050" y="34798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半圆电流在圆心处的磁场</a:t>
            </a:r>
            <a:endParaRPr lang="zh-CN" altLang="en-US" sz="2400" b="1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6583363" y="2471738"/>
            <a:ext cx="1920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方向向外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978650" y="3848100"/>
            <a:ext cx="2165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方向向内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7" name="Group 44"/>
          <p:cNvGrpSpPr/>
          <p:nvPr/>
        </p:nvGrpSpPr>
        <p:grpSpPr bwMode="auto">
          <a:xfrm>
            <a:off x="231775" y="4343400"/>
            <a:ext cx="2438400" cy="2362200"/>
            <a:chOff x="288" y="2736"/>
            <a:chExt cx="1536" cy="1488"/>
          </a:xfrm>
        </p:grpSpPr>
        <p:grpSp>
          <p:nvGrpSpPr>
            <p:cNvPr id="23597" name="Group 45"/>
            <p:cNvGrpSpPr/>
            <p:nvPr/>
          </p:nvGrpSpPr>
          <p:grpSpPr bwMode="auto">
            <a:xfrm>
              <a:off x="288" y="2736"/>
              <a:ext cx="1536" cy="1488"/>
              <a:chOff x="288" y="2736"/>
              <a:chExt cx="1536" cy="1488"/>
            </a:xfrm>
          </p:grpSpPr>
          <p:sp>
            <p:nvSpPr>
              <p:cNvPr id="23600" name="Oval 46"/>
              <p:cNvSpPr>
                <a:spLocks noChangeArrowheads="1"/>
              </p:cNvSpPr>
              <p:nvPr/>
            </p:nvSpPr>
            <p:spPr bwMode="auto">
              <a:xfrm>
                <a:off x="720" y="35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3601" name="Group 47"/>
              <p:cNvGrpSpPr/>
              <p:nvPr/>
            </p:nvGrpSpPr>
            <p:grpSpPr bwMode="auto">
              <a:xfrm>
                <a:off x="288" y="2736"/>
                <a:ext cx="1536" cy="1488"/>
                <a:chOff x="288" y="2544"/>
                <a:chExt cx="1536" cy="1488"/>
              </a:xfrm>
            </p:grpSpPr>
            <p:grpSp>
              <p:nvGrpSpPr>
                <p:cNvPr id="23602" name="Group 48"/>
                <p:cNvGrpSpPr/>
                <p:nvPr/>
              </p:nvGrpSpPr>
              <p:grpSpPr bwMode="auto">
                <a:xfrm>
                  <a:off x="288" y="2640"/>
                  <a:ext cx="1296" cy="1392"/>
                  <a:chOff x="288" y="2640"/>
                  <a:chExt cx="1296" cy="1392"/>
                </a:xfrm>
              </p:grpSpPr>
              <p:sp>
                <p:nvSpPr>
                  <p:cNvPr id="2360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880"/>
                    <a:ext cx="864" cy="864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606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024"/>
                    <a:ext cx="288" cy="288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60"/>
                    <a:ext cx="288" cy="288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6" y="2640"/>
                    <a:ext cx="38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640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600"/>
                    <a:ext cx="432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456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36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4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3216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 i="1">
                        <a:ea typeface="楷体_GB2312" pitchFamily="49" charset="-122"/>
                      </a:rPr>
                      <a:t>P</a:t>
                    </a:r>
                    <a:endParaRPr lang="en-US" altLang="zh-CN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361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928"/>
                    <a:ext cx="1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i="1">
                        <a:ea typeface="楷体_GB2312" pitchFamily="49" charset="-122"/>
                      </a:rPr>
                      <a:t>r</a:t>
                    </a:r>
                    <a:endParaRPr lang="en-US" altLang="zh-CN" sz="2400" b="1" i="1"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23616" name="Object 60"/>
                  <p:cNvGraphicFramePr>
                    <a:graphicFrameLocks noChangeAspect="1"/>
                  </p:cNvGraphicFramePr>
                  <p:nvPr/>
                </p:nvGraphicFramePr>
                <p:xfrm>
                  <a:off x="381" y="3043"/>
                  <a:ext cx="152" cy="2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881" name="公式" r:id="rId15" imgW="228600" imgH="419100" progId="Equation.3">
                          <p:embed/>
                        </p:oleObj>
                      </mc:Choice>
                      <mc:Fallback>
                        <p:oleObj name="公式" r:id="rId15" imgW="228600" imgH="419100" progId="Equation.3">
                          <p:embed/>
                          <p:pic>
                            <p:nvPicPr>
                              <p:cNvPr id="0" name="Object 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1" y="3043"/>
                                <a:ext cx="152" cy="2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617" name="Object 61"/>
                  <p:cNvGraphicFramePr>
                    <a:graphicFrameLocks noChangeAspect="1"/>
                  </p:cNvGraphicFramePr>
                  <p:nvPr/>
                </p:nvGraphicFramePr>
                <p:xfrm>
                  <a:off x="1171" y="3325"/>
                  <a:ext cx="159" cy="2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882" name="公式" r:id="rId17" imgW="241300" imgH="419100" progId="Equation.3">
                          <p:embed/>
                        </p:oleObj>
                      </mc:Choice>
                      <mc:Fallback>
                        <p:oleObj name="公式" r:id="rId17" imgW="241300" imgH="419100" progId="Equation.3">
                          <p:embed/>
                          <p:pic>
                            <p:nvPicPr>
                              <p:cNvPr id="0" name="Object 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71" y="3325"/>
                                <a:ext cx="159" cy="2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360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88" cy="1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>
                      <a:ea typeface="楷体_GB2312" pitchFamily="49" charset="-122"/>
                    </a:rPr>
                    <a:t>电源很远</a:t>
                  </a:r>
                  <a:endParaRPr lang="zh-CN" altLang="en-US" b="1">
                    <a:ea typeface="楷体_GB2312" pitchFamily="49" charset="-122"/>
                  </a:endParaRPr>
                </a:p>
              </p:txBody>
            </p:sp>
            <p:sp>
              <p:nvSpPr>
                <p:cNvPr id="2360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008" y="2544"/>
                  <a:ext cx="2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I</a:t>
                  </a:r>
                  <a:endParaRPr lang="en-US" altLang="zh-CN" b="1"/>
                </a:p>
              </p:txBody>
            </p:sp>
          </p:grpSp>
        </p:grpSp>
        <p:sp>
          <p:nvSpPr>
            <p:cNvPr id="23598" name="Line 64"/>
            <p:cNvSpPr>
              <a:spLocks noChangeShapeType="1"/>
            </p:cNvSpPr>
            <p:nvPr/>
          </p:nvSpPr>
          <p:spPr bwMode="auto">
            <a:xfrm flipH="1">
              <a:off x="384" y="3120"/>
              <a:ext cx="144" cy="96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65"/>
            <p:cNvSpPr>
              <a:spLocks noChangeShapeType="1"/>
            </p:cNvSpPr>
            <p:nvPr/>
          </p:nvSpPr>
          <p:spPr bwMode="auto">
            <a:xfrm>
              <a:off x="1152" y="3456"/>
              <a:ext cx="0" cy="144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3097213" y="3033713"/>
            <a:ext cx="5681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两长直导线在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zh-CN" altLang="en-US" b="1">
                <a:ea typeface="楷体_GB2312" pitchFamily="49" charset="-122"/>
              </a:rPr>
              <a:t>处磁场为零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62532" name="Object 68"/>
          <p:cNvGraphicFramePr>
            <a:graphicFrameLocks noChangeAspect="1"/>
          </p:cNvGraphicFramePr>
          <p:nvPr/>
        </p:nvGraphicFramePr>
        <p:xfrm>
          <a:off x="1587500" y="2100263"/>
          <a:ext cx="331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name="Equation" r:id="rId19" imgW="114300" imgH="127000" progId="Equation.3">
                  <p:embed/>
                </p:oleObj>
              </mc:Choice>
              <mc:Fallback>
                <p:oleObj name="Equation" r:id="rId19" imgW="114300" imgH="1270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100263"/>
                        <a:ext cx="331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4" name="Arc 70"/>
          <p:cNvSpPr/>
          <p:nvPr/>
        </p:nvSpPr>
        <p:spPr bwMode="auto">
          <a:xfrm>
            <a:off x="958850" y="5095875"/>
            <a:ext cx="650875" cy="968375"/>
          </a:xfrm>
          <a:custGeom>
            <a:avLst/>
            <a:gdLst>
              <a:gd name="T0" fmla="*/ 2147483647 w 21600"/>
              <a:gd name="T1" fmla="*/ 0 h 30536"/>
              <a:gd name="T2" fmla="*/ 2147483647 w 21600"/>
              <a:gd name="T3" fmla="*/ 2147483647 h 30536"/>
              <a:gd name="T4" fmla="*/ 0 w 21600"/>
              <a:gd name="T5" fmla="*/ 2147483647 h 30536"/>
              <a:gd name="T6" fmla="*/ 0 60000 65536"/>
              <a:gd name="T7" fmla="*/ 0 60000 65536"/>
              <a:gd name="T8" fmla="*/ 0 60000 65536"/>
              <a:gd name="T9" fmla="*/ 0 w 21600"/>
              <a:gd name="T10" fmla="*/ 0 h 30536"/>
              <a:gd name="T11" fmla="*/ 21600 w 21600"/>
              <a:gd name="T12" fmla="*/ 30536 h 30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36" fill="none" extrusionOk="0">
                <a:moveTo>
                  <a:pt x="16000" y="0"/>
                </a:moveTo>
                <a:cubicBezTo>
                  <a:pt x="19604" y="3973"/>
                  <a:pt x="21600" y="9145"/>
                  <a:pt x="21600" y="14510"/>
                </a:cubicBezTo>
                <a:cubicBezTo>
                  <a:pt x="21600" y="20618"/>
                  <a:pt x="19013" y="26440"/>
                  <a:pt x="14481" y="30535"/>
                </a:cubicBezTo>
              </a:path>
              <a:path w="21600" h="30536" stroke="0" extrusionOk="0">
                <a:moveTo>
                  <a:pt x="16000" y="0"/>
                </a:moveTo>
                <a:cubicBezTo>
                  <a:pt x="19604" y="3973"/>
                  <a:pt x="21600" y="9145"/>
                  <a:pt x="21600" y="14510"/>
                </a:cubicBezTo>
                <a:cubicBezTo>
                  <a:pt x="21600" y="20618"/>
                  <a:pt x="19013" y="26440"/>
                  <a:pt x="14481" y="30535"/>
                </a:cubicBezTo>
                <a:lnTo>
                  <a:pt x="0" y="14510"/>
                </a:lnTo>
                <a:lnTo>
                  <a:pt x="16000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173038" y="1905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⑤</a:t>
            </a:r>
            <a:r>
              <a:rPr lang="zh-CN" altLang="en-US" b="1">
                <a:ea typeface="楷体_GB2312" pitchFamily="49" charset="-122"/>
              </a:rPr>
              <a:t>圆弧电流在圆心的磁场：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11" name="Group 68"/>
          <p:cNvGrpSpPr/>
          <p:nvPr/>
        </p:nvGrpSpPr>
        <p:grpSpPr bwMode="auto">
          <a:xfrm>
            <a:off x="6124575" y="150813"/>
            <a:ext cx="1844675" cy="1550987"/>
            <a:chOff x="876" y="1416"/>
            <a:chExt cx="1162" cy="977"/>
          </a:xfrm>
        </p:grpSpPr>
        <p:sp>
          <p:nvSpPr>
            <p:cNvPr id="23594" name="Arc 69"/>
            <p:cNvSpPr/>
            <p:nvPr/>
          </p:nvSpPr>
          <p:spPr bwMode="auto">
            <a:xfrm flipH="1">
              <a:off x="876" y="1416"/>
              <a:ext cx="1043" cy="977"/>
            </a:xfrm>
            <a:custGeom>
              <a:avLst/>
              <a:gdLst>
                <a:gd name="T0" fmla="*/ 0 w 43200"/>
                <a:gd name="T1" fmla="*/ 0 h 40486"/>
                <a:gd name="T2" fmla="*/ 0 w 43200"/>
                <a:gd name="T3" fmla="*/ 0 h 40486"/>
                <a:gd name="T4" fmla="*/ 0 w 43200"/>
                <a:gd name="T5" fmla="*/ 0 h 404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486"/>
                <a:gd name="T11" fmla="*/ 43200 w 43200"/>
                <a:gd name="T12" fmla="*/ 40486 h 40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486" fill="none" extrusionOk="0">
                  <a:moveTo>
                    <a:pt x="1276" y="28914"/>
                  </a:moveTo>
                  <a:cubicBezTo>
                    <a:pt x="431" y="26568"/>
                    <a:pt x="0" y="240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447"/>
                    <a:pt x="38944" y="36677"/>
                    <a:pt x="32082" y="40485"/>
                  </a:cubicBezTo>
                </a:path>
                <a:path w="43200" h="40486" stroke="0" extrusionOk="0">
                  <a:moveTo>
                    <a:pt x="1276" y="28914"/>
                  </a:moveTo>
                  <a:cubicBezTo>
                    <a:pt x="431" y="26568"/>
                    <a:pt x="0" y="240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447"/>
                    <a:pt x="38944" y="36677"/>
                    <a:pt x="32082" y="40485"/>
                  </a:cubicBezTo>
                  <a:lnTo>
                    <a:pt x="21600" y="21600"/>
                  </a:lnTo>
                  <a:lnTo>
                    <a:pt x="1276" y="28914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Arc 70"/>
            <p:cNvSpPr/>
            <p:nvPr/>
          </p:nvSpPr>
          <p:spPr bwMode="auto">
            <a:xfrm flipH="1">
              <a:off x="1404" y="1464"/>
              <a:ext cx="423" cy="483"/>
            </a:xfrm>
            <a:custGeom>
              <a:avLst/>
              <a:gdLst>
                <a:gd name="T0" fmla="*/ 0 w 17512"/>
                <a:gd name="T1" fmla="*/ 0 h 19981"/>
                <a:gd name="T2" fmla="*/ 0 w 17512"/>
                <a:gd name="T3" fmla="*/ 0 h 19981"/>
                <a:gd name="T4" fmla="*/ 0 w 17512"/>
                <a:gd name="T5" fmla="*/ 0 h 19981"/>
                <a:gd name="T6" fmla="*/ 0 60000 65536"/>
                <a:gd name="T7" fmla="*/ 0 60000 65536"/>
                <a:gd name="T8" fmla="*/ 0 60000 65536"/>
                <a:gd name="T9" fmla="*/ 0 w 17512"/>
                <a:gd name="T10" fmla="*/ 0 h 19981"/>
                <a:gd name="T11" fmla="*/ 17512 w 17512"/>
                <a:gd name="T12" fmla="*/ 19981 h 199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12" h="19981" fill="none" extrusionOk="0">
                  <a:moveTo>
                    <a:pt x="0" y="7336"/>
                  </a:moveTo>
                  <a:cubicBezTo>
                    <a:pt x="2357" y="4071"/>
                    <a:pt x="5580" y="1530"/>
                    <a:pt x="9306" y="0"/>
                  </a:cubicBezTo>
                </a:path>
                <a:path w="17512" h="19981" stroke="0" extrusionOk="0">
                  <a:moveTo>
                    <a:pt x="0" y="7336"/>
                  </a:moveTo>
                  <a:cubicBezTo>
                    <a:pt x="2357" y="4071"/>
                    <a:pt x="5580" y="1530"/>
                    <a:pt x="9306" y="0"/>
                  </a:cubicBezTo>
                  <a:lnTo>
                    <a:pt x="17512" y="19981"/>
                  </a:lnTo>
                  <a:lnTo>
                    <a:pt x="0" y="7336"/>
                  </a:lnTo>
                  <a:close/>
                </a:path>
              </a:pathLst>
            </a:custGeom>
            <a:noFill/>
            <a:ln w="34925">
              <a:solidFill>
                <a:srgbClr val="FF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96" name="Object 71"/>
            <p:cNvGraphicFramePr>
              <a:graphicFrameLocks noChangeAspect="1"/>
            </p:cNvGraphicFramePr>
            <p:nvPr/>
          </p:nvGraphicFramePr>
          <p:xfrm>
            <a:off x="1849" y="1502"/>
            <a:ext cx="1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4" name="Equation" r:id="rId21" imgW="63500" imgH="139700" progId="Equation.3">
                    <p:embed/>
                  </p:oleObj>
                </mc:Choice>
                <mc:Fallback>
                  <p:oleObj name="Equation" r:id="rId21" imgW="63500" imgH="1397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1502"/>
                          <a:ext cx="1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" name="Object 72"/>
          <p:cNvGraphicFramePr>
            <a:graphicFrameLocks noChangeAspect="1"/>
          </p:cNvGraphicFramePr>
          <p:nvPr/>
        </p:nvGraphicFramePr>
        <p:xfrm>
          <a:off x="7019925" y="265113"/>
          <a:ext cx="34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5" name="Equation" r:id="rId23" imgW="63500" imgH="139700" progId="Equation.3">
                  <p:embed/>
                </p:oleObj>
              </mc:Choice>
              <mc:Fallback>
                <p:oleObj name="Equation" r:id="rId23" imgW="63500" imgH="1397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65113"/>
                        <a:ext cx="349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Line 73"/>
          <p:cNvSpPr>
            <a:spLocks noChangeShapeType="1"/>
          </p:cNvSpPr>
          <p:nvPr/>
        </p:nvSpPr>
        <p:spPr bwMode="auto">
          <a:xfrm flipH="1">
            <a:off x="7019925" y="3413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6943725" y="950913"/>
            <a:ext cx="76200" cy="76200"/>
          </a:xfrm>
          <a:prstGeom prst="ellipse">
            <a:avLst/>
          </a:prstGeom>
          <a:solidFill>
            <a:schemeClr val="tx1"/>
          </a:solidFill>
          <a:ln w="41275">
            <a:solidFill>
              <a:srgbClr val="FF0000"/>
            </a:solidFill>
            <a:rou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" name="Object 75"/>
          <p:cNvGraphicFramePr>
            <a:graphicFrameLocks noChangeAspect="1"/>
          </p:cNvGraphicFramePr>
          <p:nvPr/>
        </p:nvGraphicFramePr>
        <p:xfrm>
          <a:off x="1217613" y="430213"/>
          <a:ext cx="208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6" name="Equation" r:id="rId25" imgW="1638300" imgH="635000" progId="Equation.3">
                  <p:embed/>
                </p:oleObj>
              </mc:Choice>
              <mc:Fallback>
                <p:oleObj name="Equation" r:id="rId25" imgW="1638300" imgH="6350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30213"/>
                        <a:ext cx="208121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6"/>
          <p:cNvGraphicFramePr>
            <a:graphicFrameLocks noChangeAspect="1"/>
          </p:cNvGraphicFramePr>
          <p:nvPr/>
        </p:nvGraphicFramePr>
        <p:xfrm>
          <a:off x="479425" y="696913"/>
          <a:ext cx="63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7" name="Equation" r:id="rId27" imgW="368300" imgH="139700" progId="Equation.3">
                  <p:embed/>
                </p:oleObj>
              </mc:Choice>
              <mc:Fallback>
                <p:oleObj name="Equation" r:id="rId27" imgW="368300" imgH="1397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696913"/>
                        <a:ext cx="6350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7"/>
          <p:cNvGraphicFramePr>
            <a:graphicFrameLocks noChangeAspect="1"/>
          </p:cNvGraphicFramePr>
          <p:nvPr/>
        </p:nvGraphicFramePr>
        <p:xfrm>
          <a:off x="1109663" y="696913"/>
          <a:ext cx="3889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8" name="Equation" r:id="rId29" imgW="215900" imgH="292100" progId="Equation.3">
                  <p:embed/>
                </p:oleObj>
              </mc:Choice>
              <mc:Fallback>
                <p:oleObj name="Equation" r:id="rId29" imgW="215900" imgH="2921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696913"/>
                        <a:ext cx="3889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8"/>
          <p:cNvGraphicFramePr>
            <a:graphicFrameLocks noChangeAspect="1"/>
          </p:cNvGraphicFramePr>
          <p:nvPr/>
        </p:nvGraphicFramePr>
        <p:xfrm>
          <a:off x="1917700" y="696913"/>
          <a:ext cx="388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9" name="Equation" r:id="rId31" imgW="215900" imgH="292100" progId="Equation.3">
                  <p:embed/>
                </p:oleObj>
              </mc:Choice>
              <mc:Fallback>
                <p:oleObj name="Equation" r:id="rId31" imgW="215900" imgH="2921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696913"/>
                        <a:ext cx="388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79"/>
          <p:cNvGraphicFramePr>
            <a:graphicFrameLocks noChangeAspect="1"/>
          </p:cNvGraphicFramePr>
          <p:nvPr/>
        </p:nvGraphicFramePr>
        <p:xfrm>
          <a:off x="3287713" y="411163"/>
          <a:ext cx="13382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Equation" r:id="rId32" imgW="901700" imgH="635000" progId="Equation.DSMT4">
                  <p:embed/>
                </p:oleObj>
              </mc:Choice>
              <mc:Fallback>
                <p:oleObj name="Equation" r:id="rId32" imgW="901700" imgH="6350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11163"/>
                        <a:ext cx="13382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4749800" y="349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方向？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12" name="Group 81"/>
          <p:cNvGrpSpPr/>
          <p:nvPr/>
        </p:nvGrpSpPr>
        <p:grpSpPr bwMode="auto">
          <a:xfrm>
            <a:off x="6829425" y="836613"/>
            <a:ext cx="304800" cy="304800"/>
            <a:chOff x="3192" y="1656"/>
            <a:chExt cx="192" cy="192"/>
          </a:xfrm>
        </p:grpSpPr>
        <p:sp>
          <p:nvSpPr>
            <p:cNvPr id="23592" name="Oval 82"/>
            <p:cNvSpPr>
              <a:spLocks noChangeArrowheads="1"/>
            </p:cNvSpPr>
            <p:nvPr/>
          </p:nvSpPr>
          <p:spPr bwMode="auto">
            <a:xfrm>
              <a:off x="3192" y="1656"/>
              <a:ext cx="192" cy="192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3" name="Oval 83"/>
            <p:cNvSpPr>
              <a:spLocks noChangeArrowheads="1"/>
            </p:cNvSpPr>
            <p:nvPr/>
          </p:nvSpPr>
          <p:spPr bwMode="auto">
            <a:xfrm>
              <a:off x="3264" y="1728"/>
              <a:ext cx="48" cy="48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869238" y="273050"/>
          <a:ext cx="515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1" name="Equation" r:id="rId34" imgW="368300" imgH="368300" progId="Equation.DSMT4">
                  <p:embed/>
                </p:oleObj>
              </mc:Choice>
              <mc:Fallback>
                <p:oleObj name="Equation" r:id="rId34" imgW="368300" imgH="3683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273050"/>
                        <a:ext cx="5159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80"/>
          <p:cNvSpPr txBox="1">
            <a:spLocks noChangeArrowheads="1"/>
          </p:cNvSpPr>
          <p:nvPr/>
        </p:nvSpPr>
        <p:spPr bwMode="auto">
          <a:xfrm>
            <a:off x="4508500" y="639763"/>
            <a:ext cx="1497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zh-CN" altLang="en-US" b="1">
                <a:ea typeface="楷体_GB2312" pitchFamily="49" charset="-122"/>
              </a:rPr>
              <a:t>弧长</a:t>
            </a:r>
            <a:r>
              <a:rPr lang="en-US" altLang="zh-CN" b="1" i="1">
                <a:ea typeface="楷体_GB2312" pitchFamily="49" charset="-122"/>
              </a:rPr>
              <a:t>L</a:t>
            </a:r>
            <a:endParaRPr lang="zh-CN" altLang="en-US" b="1" i="1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3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0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5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0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6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8" grpId="0" autoUpdateAnimBg="0"/>
      <p:bldP spid="62469" grpId="0" autoUpdateAnimBg="0"/>
      <p:bldP spid="62484" grpId="0" autoUpdateAnimBg="0"/>
      <p:bldP spid="62486" grpId="0" autoUpdateAnimBg="0"/>
      <p:bldP spid="62488" grpId="0" autoUpdateAnimBg="0"/>
      <p:bldP spid="62490" grpId="0" autoUpdateAnimBg="0"/>
      <p:bldP spid="62505" grpId="0" autoUpdateAnimBg="0"/>
      <p:bldP spid="62506" grpId="0" autoUpdateAnimBg="0"/>
      <p:bldP spid="62507" grpId="0" autoUpdateAnimBg="0"/>
      <p:bldP spid="62530" grpId="0" autoUpdateAnimBg="0"/>
      <p:bldP spid="62534" grpId="0" animBg="1"/>
      <p:bldP spid="70" grpId="0" autoUpdateAnimBg="0"/>
      <p:bldP spid="76" grpId="0" animBg="1"/>
      <p:bldP spid="77" grpId="0" animBg="1"/>
      <p:bldP spid="83" grpId="0" autoUpdateAnimBg="0"/>
      <p:bldP spid="8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/>
          <p:nvPr/>
        </p:nvGrpSpPr>
        <p:grpSpPr bwMode="auto">
          <a:xfrm>
            <a:off x="257175" y="28575"/>
            <a:ext cx="8443913" cy="973138"/>
            <a:chOff x="417" y="233"/>
            <a:chExt cx="5319" cy="613"/>
          </a:xfrm>
        </p:grpSpPr>
        <p:sp>
          <p:nvSpPr>
            <p:cNvPr id="21581" name="Text Box 3"/>
            <p:cNvSpPr txBox="1">
              <a:spLocks noChangeArrowheads="1"/>
            </p:cNvSpPr>
            <p:nvPr/>
          </p:nvSpPr>
          <p:spPr bwMode="auto">
            <a:xfrm>
              <a:off x="417" y="245"/>
              <a:ext cx="5319" cy="6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6.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en-US" b="1" dirty="0">
                  <a:ea typeface="楷体_GB2312" pitchFamily="49" charset="-122"/>
                  <a:cs typeface="Times New Roman" panose="02020603050405020304" pitchFamily="18" charset="0"/>
                </a:rPr>
                <a:t>一长螺线管轴线上的磁场           已知：导线通有电流</a:t>
              </a:r>
              <a:r>
                <a:rPr lang="en-US" altLang="zh-CN" b="1" i="1" dirty="0"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b="1" dirty="0">
                  <a:ea typeface="楷体_GB2312" pitchFamily="49" charset="-122"/>
                  <a:cs typeface="Times New Roman" panose="02020603050405020304" pitchFamily="18" charset="0"/>
                </a:rPr>
                <a:t>单位长度上匝数为</a:t>
              </a:r>
              <a:r>
                <a:rPr lang="en-US" altLang="zh-CN" b="1" i="1" dirty="0"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b="1" dirty="0">
                  <a:ea typeface="楷体_GB2312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65" name="Object 4"/>
            <p:cNvGraphicFramePr>
              <a:graphicFrameLocks noChangeAspect="1"/>
            </p:cNvGraphicFramePr>
            <p:nvPr/>
          </p:nvGraphicFramePr>
          <p:xfrm>
            <a:off x="3402" y="233"/>
            <a:ext cx="52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公式" r:id="rId1" imgW="342900" imgH="203200" progId="Equation.3">
                    <p:embed/>
                  </p:oleObj>
                </mc:Choice>
                <mc:Fallback>
                  <p:oleObj name="公式" r:id="rId1" imgW="342900" imgH="203200" progId="Equation.3">
                    <p:embed/>
                    <p:pic>
                      <p:nvPicPr>
                        <p:cNvPr id="0" name="图片 28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233"/>
                          <a:ext cx="52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282575" y="1085850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在管上取一小段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在长度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内共有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匝，       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5062538" y="2319338"/>
          <a:ext cx="25622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" imgW="2844800" imgH="965200" progId="Equation.DSMT4">
                  <p:embed/>
                </p:oleObj>
              </mc:Choice>
              <mc:Fallback>
                <p:oleObj name="Equation" r:id="rId3" imgW="2844800" imgH="965200" progId="Equation.DSMT4">
                  <p:embed/>
                  <p:pic>
                    <p:nvPicPr>
                      <p:cNvPr id="0" name="图片 28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2319338"/>
                        <a:ext cx="25622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4883150" y="3416300"/>
          <a:ext cx="1603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5" imgW="799465" imgH="203200" progId="Equation.DSMT4">
                  <p:embed/>
                </p:oleObj>
              </mc:Choice>
              <mc:Fallback>
                <p:oleObj name="Equation" r:id="rId5" imgW="799465" imgH="203200" progId="Equation.DSMT4">
                  <p:embed/>
                  <p:pic>
                    <p:nvPicPr>
                      <p:cNvPr id="0" name="图片 28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416300"/>
                        <a:ext cx="1603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411163" y="3819525"/>
            <a:ext cx="3073400" cy="1117600"/>
            <a:chOff x="259" y="1912"/>
            <a:chExt cx="1936" cy="704"/>
          </a:xfrm>
        </p:grpSpPr>
        <p:graphicFrame>
          <p:nvGraphicFramePr>
            <p:cNvPr id="12362" name="Object 10"/>
            <p:cNvGraphicFramePr>
              <a:graphicFrameLocks noChangeAspect="1"/>
            </p:cNvGraphicFramePr>
            <p:nvPr/>
          </p:nvGraphicFramePr>
          <p:xfrm>
            <a:off x="834" y="1912"/>
            <a:ext cx="1361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7" imgW="2628900" imgH="1155700" progId="Equation.DSMT4">
                    <p:embed/>
                  </p:oleObj>
                </mc:Choice>
                <mc:Fallback>
                  <p:oleObj name="Equation" r:id="rId7" imgW="2628900" imgH="1155700" progId="Equation.DSMT4">
                    <p:embed/>
                    <p:pic>
                      <p:nvPicPr>
                        <p:cNvPr id="0" name="图片 28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1912"/>
                          <a:ext cx="1361" cy="7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63" name="Object 11"/>
            <p:cNvGraphicFramePr>
              <a:graphicFrameLocks noChangeAspect="1"/>
            </p:cNvGraphicFramePr>
            <p:nvPr/>
          </p:nvGraphicFramePr>
          <p:xfrm>
            <a:off x="259" y="1990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剪辑" r:id="rId9" imgW="6451600" imgH="5956300" progId="MS_ClipArt_Gallery.2">
                    <p:embed/>
                  </p:oleObj>
                </mc:Choice>
                <mc:Fallback>
                  <p:oleObj name="剪辑" r:id="rId9" imgW="6451600" imgH="5956300" progId="MS_ClipArt_Gallery.2">
                    <p:embed/>
                    <p:pic>
                      <p:nvPicPr>
                        <p:cNvPr id="0" name="图片 28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990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5514975" y="4200525"/>
          <a:ext cx="24225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1" imgW="2679700" imgH="800100" progId="Equation.DSMT4">
                  <p:embed/>
                </p:oleObj>
              </mc:Choice>
              <mc:Fallback>
                <p:oleObj name="Equation" r:id="rId11" imgW="2679700" imgH="800100" progId="Equation.DSMT4">
                  <p:embed/>
                  <p:pic>
                    <p:nvPicPr>
                      <p:cNvPr id="0" name="图片 28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4200525"/>
                        <a:ext cx="24225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845050" y="4325938"/>
            <a:ext cx="100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1463675" y="5187950"/>
          <a:ext cx="35750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3" imgW="3759200" imgH="812800" progId="Equation.DSMT4">
                  <p:embed/>
                </p:oleObj>
              </mc:Choice>
              <mc:Fallback>
                <p:oleObj name="Equation" r:id="rId13" imgW="3759200" imgH="812800" progId="Equation.DSMT4">
                  <p:embed/>
                  <p:pic>
                    <p:nvPicPr>
                      <p:cNvPr id="0" name="图片 28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187950"/>
                        <a:ext cx="35750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5064125" y="5173663"/>
          <a:ext cx="3106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5" imgW="3365500" imgH="812800" progId="Equation.DSMT4">
                  <p:embed/>
                </p:oleObj>
              </mc:Choice>
              <mc:Fallback>
                <p:oleObj name="Equation" r:id="rId15" imgW="3365500" imgH="812800" progId="Equation.DSMT4">
                  <p:embed/>
                  <p:pic>
                    <p:nvPicPr>
                      <p:cNvPr id="0" name="图片 28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5173663"/>
                        <a:ext cx="31067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913063" y="56626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2952750" y="504031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6861175" y="3192463"/>
          <a:ext cx="16462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7" imgW="1663700" imgH="825500" progId="Equation.DSMT4">
                  <p:embed/>
                </p:oleObj>
              </mc:Choice>
              <mc:Fallback>
                <p:oleObj name="Equation" r:id="rId17" imgW="1663700" imgH="825500" progId="Equation.DSMT4">
                  <p:embed/>
                  <p:pic>
                    <p:nvPicPr>
                      <p:cNvPr id="0" name="图片 28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192463"/>
                        <a:ext cx="16462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3851275" y="6067425"/>
            <a:ext cx="282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方向沿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轴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254000" y="2065338"/>
            <a:ext cx="4348163" cy="1641475"/>
            <a:chOff x="93" y="1440"/>
            <a:chExt cx="2739" cy="1034"/>
          </a:xfrm>
        </p:grpSpPr>
        <p:sp>
          <p:nvSpPr>
            <p:cNvPr id="12325" name="Rectangle 26"/>
            <p:cNvSpPr>
              <a:spLocks noChangeArrowheads="1"/>
            </p:cNvSpPr>
            <p:nvPr/>
          </p:nvSpPr>
          <p:spPr bwMode="auto">
            <a:xfrm>
              <a:off x="93" y="1441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26" name="Rectangle 27"/>
            <p:cNvSpPr>
              <a:spLocks noChangeArrowheads="1"/>
            </p:cNvSpPr>
            <p:nvPr/>
          </p:nvSpPr>
          <p:spPr bwMode="auto">
            <a:xfrm>
              <a:off x="93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27" name="Rectangle 28"/>
            <p:cNvSpPr>
              <a:spLocks noChangeArrowheads="1"/>
            </p:cNvSpPr>
            <p:nvPr/>
          </p:nvSpPr>
          <p:spPr bwMode="auto">
            <a:xfrm>
              <a:off x="226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28" name="Rectangle 29"/>
            <p:cNvSpPr>
              <a:spLocks noChangeArrowheads="1"/>
            </p:cNvSpPr>
            <p:nvPr/>
          </p:nvSpPr>
          <p:spPr bwMode="auto">
            <a:xfrm>
              <a:off x="360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29" name="Rectangle 30"/>
            <p:cNvSpPr>
              <a:spLocks noChangeArrowheads="1"/>
            </p:cNvSpPr>
            <p:nvPr/>
          </p:nvSpPr>
          <p:spPr bwMode="auto">
            <a:xfrm>
              <a:off x="493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0" name="Rectangle 31"/>
            <p:cNvSpPr>
              <a:spLocks noChangeArrowheads="1"/>
            </p:cNvSpPr>
            <p:nvPr/>
          </p:nvSpPr>
          <p:spPr bwMode="auto">
            <a:xfrm>
              <a:off x="627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1" name="Rectangle 32"/>
            <p:cNvSpPr>
              <a:spLocks noChangeArrowheads="1"/>
            </p:cNvSpPr>
            <p:nvPr/>
          </p:nvSpPr>
          <p:spPr bwMode="auto">
            <a:xfrm>
              <a:off x="761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2" name="Rectangle 33"/>
            <p:cNvSpPr>
              <a:spLocks noChangeArrowheads="1"/>
            </p:cNvSpPr>
            <p:nvPr/>
          </p:nvSpPr>
          <p:spPr bwMode="auto">
            <a:xfrm>
              <a:off x="895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3" name="Rectangle 34"/>
            <p:cNvSpPr>
              <a:spLocks noChangeArrowheads="1"/>
            </p:cNvSpPr>
            <p:nvPr/>
          </p:nvSpPr>
          <p:spPr bwMode="auto">
            <a:xfrm>
              <a:off x="1028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4" name="Rectangle 35"/>
            <p:cNvSpPr>
              <a:spLocks noChangeArrowheads="1"/>
            </p:cNvSpPr>
            <p:nvPr/>
          </p:nvSpPr>
          <p:spPr bwMode="auto">
            <a:xfrm>
              <a:off x="1162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5" name="Rectangle 36"/>
            <p:cNvSpPr>
              <a:spLocks noChangeArrowheads="1"/>
            </p:cNvSpPr>
            <p:nvPr/>
          </p:nvSpPr>
          <p:spPr bwMode="auto">
            <a:xfrm>
              <a:off x="1295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6" name="Rectangle 37"/>
            <p:cNvSpPr>
              <a:spLocks noChangeArrowheads="1"/>
            </p:cNvSpPr>
            <p:nvPr/>
          </p:nvSpPr>
          <p:spPr bwMode="auto">
            <a:xfrm>
              <a:off x="1429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7" name="Rectangle 38"/>
            <p:cNvSpPr>
              <a:spLocks noChangeArrowheads="1"/>
            </p:cNvSpPr>
            <p:nvPr/>
          </p:nvSpPr>
          <p:spPr bwMode="auto">
            <a:xfrm>
              <a:off x="1562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8" name="Rectangle 39"/>
            <p:cNvSpPr>
              <a:spLocks noChangeArrowheads="1"/>
            </p:cNvSpPr>
            <p:nvPr/>
          </p:nvSpPr>
          <p:spPr bwMode="auto">
            <a:xfrm>
              <a:off x="1696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39" name="Rectangle 40"/>
            <p:cNvSpPr>
              <a:spLocks noChangeArrowheads="1"/>
            </p:cNvSpPr>
            <p:nvPr/>
          </p:nvSpPr>
          <p:spPr bwMode="auto">
            <a:xfrm>
              <a:off x="1830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40" name="Rectangle 41"/>
            <p:cNvSpPr>
              <a:spLocks noChangeArrowheads="1"/>
            </p:cNvSpPr>
            <p:nvPr/>
          </p:nvSpPr>
          <p:spPr bwMode="auto">
            <a:xfrm>
              <a:off x="1963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41" name="Rectangle 42"/>
            <p:cNvSpPr>
              <a:spLocks noChangeArrowheads="1"/>
            </p:cNvSpPr>
            <p:nvPr/>
          </p:nvSpPr>
          <p:spPr bwMode="auto">
            <a:xfrm>
              <a:off x="2097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42" name="Rectangle 43"/>
            <p:cNvSpPr>
              <a:spLocks noChangeArrowheads="1"/>
            </p:cNvSpPr>
            <p:nvPr/>
          </p:nvSpPr>
          <p:spPr bwMode="auto">
            <a:xfrm>
              <a:off x="2231" y="144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  <p:sp>
          <p:nvSpPr>
            <p:cNvPr id="12343" name="Rectangle 44"/>
            <p:cNvSpPr>
              <a:spLocks noChangeArrowheads="1"/>
            </p:cNvSpPr>
            <p:nvPr/>
          </p:nvSpPr>
          <p:spPr bwMode="auto">
            <a:xfrm>
              <a:off x="226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4" name="Rectangle 45"/>
            <p:cNvSpPr>
              <a:spLocks noChangeArrowheads="1"/>
            </p:cNvSpPr>
            <p:nvPr/>
          </p:nvSpPr>
          <p:spPr bwMode="auto">
            <a:xfrm>
              <a:off x="360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5" name="Rectangle 46"/>
            <p:cNvSpPr>
              <a:spLocks noChangeArrowheads="1"/>
            </p:cNvSpPr>
            <p:nvPr/>
          </p:nvSpPr>
          <p:spPr bwMode="auto">
            <a:xfrm>
              <a:off x="493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6" name="Rectangle 47"/>
            <p:cNvSpPr>
              <a:spLocks noChangeArrowheads="1"/>
            </p:cNvSpPr>
            <p:nvPr/>
          </p:nvSpPr>
          <p:spPr bwMode="auto">
            <a:xfrm>
              <a:off x="627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7" name="Rectangle 48"/>
            <p:cNvSpPr>
              <a:spLocks noChangeArrowheads="1"/>
            </p:cNvSpPr>
            <p:nvPr/>
          </p:nvSpPr>
          <p:spPr bwMode="auto">
            <a:xfrm>
              <a:off x="761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8" name="Rectangle 49"/>
            <p:cNvSpPr>
              <a:spLocks noChangeArrowheads="1"/>
            </p:cNvSpPr>
            <p:nvPr/>
          </p:nvSpPr>
          <p:spPr bwMode="auto">
            <a:xfrm>
              <a:off x="895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49" name="Rectangle 50"/>
            <p:cNvSpPr>
              <a:spLocks noChangeArrowheads="1"/>
            </p:cNvSpPr>
            <p:nvPr/>
          </p:nvSpPr>
          <p:spPr bwMode="auto">
            <a:xfrm>
              <a:off x="1028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0" name="Rectangle 51"/>
            <p:cNvSpPr>
              <a:spLocks noChangeArrowheads="1"/>
            </p:cNvSpPr>
            <p:nvPr/>
          </p:nvSpPr>
          <p:spPr bwMode="auto">
            <a:xfrm>
              <a:off x="1162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1" name="Rectangle 52"/>
            <p:cNvSpPr>
              <a:spLocks noChangeArrowheads="1"/>
            </p:cNvSpPr>
            <p:nvPr/>
          </p:nvSpPr>
          <p:spPr bwMode="auto">
            <a:xfrm>
              <a:off x="1295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2" name="Rectangle 53"/>
            <p:cNvSpPr>
              <a:spLocks noChangeArrowheads="1"/>
            </p:cNvSpPr>
            <p:nvPr/>
          </p:nvSpPr>
          <p:spPr bwMode="auto">
            <a:xfrm>
              <a:off x="1429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3" name="Rectangle 54"/>
            <p:cNvSpPr>
              <a:spLocks noChangeArrowheads="1"/>
            </p:cNvSpPr>
            <p:nvPr/>
          </p:nvSpPr>
          <p:spPr bwMode="auto">
            <a:xfrm>
              <a:off x="1562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4" name="Rectangle 55"/>
            <p:cNvSpPr>
              <a:spLocks noChangeArrowheads="1"/>
            </p:cNvSpPr>
            <p:nvPr/>
          </p:nvSpPr>
          <p:spPr bwMode="auto">
            <a:xfrm>
              <a:off x="1696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5" name="Rectangle 56"/>
            <p:cNvSpPr>
              <a:spLocks noChangeArrowheads="1"/>
            </p:cNvSpPr>
            <p:nvPr/>
          </p:nvSpPr>
          <p:spPr bwMode="auto">
            <a:xfrm>
              <a:off x="1830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6" name="Rectangle 57"/>
            <p:cNvSpPr>
              <a:spLocks noChangeArrowheads="1"/>
            </p:cNvSpPr>
            <p:nvPr/>
          </p:nvSpPr>
          <p:spPr bwMode="auto">
            <a:xfrm>
              <a:off x="1963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7" name="Rectangle 58"/>
            <p:cNvSpPr>
              <a:spLocks noChangeArrowheads="1"/>
            </p:cNvSpPr>
            <p:nvPr/>
          </p:nvSpPr>
          <p:spPr bwMode="auto">
            <a:xfrm>
              <a:off x="2097" y="214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8" name="Rectangle 59"/>
            <p:cNvSpPr>
              <a:spLocks noChangeArrowheads="1"/>
            </p:cNvSpPr>
            <p:nvPr/>
          </p:nvSpPr>
          <p:spPr bwMode="auto">
            <a:xfrm>
              <a:off x="2231" y="2148"/>
              <a:ext cx="2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80008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59" name="Rectangle 60"/>
            <p:cNvSpPr>
              <a:spLocks noChangeArrowheads="1"/>
            </p:cNvSpPr>
            <p:nvPr/>
          </p:nvSpPr>
          <p:spPr bwMode="auto">
            <a:xfrm>
              <a:off x="192" y="1680"/>
              <a:ext cx="2256" cy="576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360" name="Line 61"/>
            <p:cNvSpPr>
              <a:spLocks noChangeShapeType="1"/>
            </p:cNvSpPr>
            <p:nvPr/>
          </p:nvSpPr>
          <p:spPr bwMode="auto">
            <a:xfrm>
              <a:off x="96" y="1968"/>
              <a:ext cx="26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Text Box 62"/>
            <p:cNvSpPr txBox="1">
              <a:spLocks noChangeArrowheads="1"/>
            </p:cNvSpPr>
            <p:nvPr/>
          </p:nvSpPr>
          <p:spPr bwMode="auto">
            <a:xfrm>
              <a:off x="2604" y="19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34207" name="Rectangle 63" descr="深色上对角线"/>
          <p:cNvSpPr>
            <a:spLocks noChangeArrowheads="1"/>
          </p:cNvSpPr>
          <p:nvPr/>
        </p:nvSpPr>
        <p:spPr bwMode="auto">
          <a:xfrm>
            <a:off x="1168400" y="2141538"/>
            <a:ext cx="228600" cy="14478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80008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34208" name="Line 64"/>
          <p:cNvSpPr>
            <a:spLocks noChangeShapeType="1"/>
          </p:cNvSpPr>
          <p:nvPr/>
        </p:nvSpPr>
        <p:spPr bwMode="auto">
          <a:xfrm flipH="1" flipV="1">
            <a:off x="1397000" y="2405063"/>
            <a:ext cx="1676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09" name="Line 65"/>
          <p:cNvSpPr>
            <a:spLocks noChangeShapeType="1"/>
          </p:cNvSpPr>
          <p:nvPr/>
        </p:nvSpPr>
        <p:spPr bwMode="auto">
          <a:xfrm flipV="1">
            <a:off x="2954338" y="2444750"/>
            <a:ext cx="1030287" cy="4810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0" name="Line 66"/>
          <p:cNvSpPr>
            <a:spLocks noChangeShapeType="1"/>
          </p:cNvSpPr>
          <p:nvPr/>
        </p:nvSpPr>
        <p:spPr bwMode="auto">
          <a:xfrm flipH="1" flipV="1">
            <a:off x="406400" y="2405063"/>
            <a:ext cx="2590800" cy="498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1016000" y="16843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5" name="Group 68"/>
          <p:cNvGrpSpPr/>
          <p:nvPr/>
        </p:nvGrpSpPr>
        <p:grpSpPr bwMode="auto">
          <a:xfrm>
            <a:off x="708025" y="2522538"/>
            <a:ext cx="384175" cy="381000"/>
            <a:chOff x="430" y="1584"/>
            <a:chExt cx="242" cy="240"/>
          </a:xfrm>
        </p:grpSpPr>
        <p:sp>
          <p:nvSpPr>
            <p:cNvPr id="12323" name="Line 69"/>
            <p:cNvSpPr>
              <a:spLocks noChangeShapeType="1"/>
            </p:cNvSpPr>
            <p:nvPr/>
          </p:nvSpPr>
          <p:spPr bwMode="auto">
            <a:xfrm flipH="1">
              <a:off x="576" y="1584"/>
              <a:ext cx="9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4" name="Object 70"/>
            <p:cNvGraphicFramePr>
              <a:graphicFrameLocks noChangeAspect="1"/>
            </p:cNvGraphicFramePr>
            <p:nvPr/>
          </p:nvGraphicFramePr>
          <p:xfrm>
            <a:off x="430" y="1632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9" name="Equation" r:id="rId19" imgW="317500" imgH="419100" progId="Equation.3">
                    <p:embed/>
                  </p:oleObj>
                </mc:Choice>
                <mc:Fallback>
                  <p:oleObj name="Equation" r:id="rId19" imgW="317500" imgH="419100" progId="Equation.3">
                    <p:embed/>
                    <p:pic>
                      <p:nvPicPr>
                        <p:cNvPr id="0" name="图片 28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1632"/>
                          <a:ext cx="1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1"/>
          <p:cNvGrpSpPr/>
          <p:nvPr/>
        </p:nvGrpSpPr>
        <p:grpSpPr bwMode="auto">
          <a:xfrm>
            <a:off x="1985963" y="2633663"/>
            <a:ext cx="325437" cy="250825"/>
            <a:chOff x="2435" y="2400"/>
            <a:chExt cx="205" cy="158"/>
          </a:xfrm>
        </p:grpSpPr>
        <p:sp>
          <p:nvSpPr>
            <p:cNvPr id="12321" name="Line 72"/>
            <p:cNvSpPr>
              <a:spLocks noChangeShapeType="1"/>
            </p:cNvSpPr>
            <p:nvPr/>
          </p:nvSpPr>
          <p:spPr bwMode="auto">
            <a:xfrm flipH="1">
              <a:off x="2592" y="241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2" name="Object 73"/>
            <p:cNvGraphicFramePr>
              <a:graphicFrameLocks noChangeAspect="1"/>
            </p:cNvGraphicFramePr>
            <p:nvPr/>
          </p:nvGraphicFramePr>
          <p:xfrm>
            <a:off x="2435" y="2400"/>
            <a:ext cx="10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Equation" r:id="rId21" imgW="241300" imgH="317500" progId="Equation.3">
                    <p:embed/>
                  </p:oleObj>
                </mc:Choice>
                <mc:Fallback>
                  <p:oleObj name="Equation" r:id="rId21" imgW="241300" imgH="317500" progId="Equation.3">
                    <p:embed/>
                    <p:pic>
                      <p:nvPicPr>
                        <p:cNvPr id="0" name="图片 28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2400"/>
                          <a:ext cx="10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4"/>
          <p:cNvGrpSpPr/>
          <p:nvPr/>
        </p:nvGrpSpPr>
        <p:grpSpPr bwMode="auto">
          <a:xfrm>
            <a:off x="2608263" y="2312988"/>
            <a:ext cx="646112" cy="650875"/>
            <a:chOff x="2092" y="2230"/>
            <a:chExt cx="294" cy="362"/>
          </a:xfrm>
        </p:grpSpPr>
        <p:graphicFrame>
          <p:nvGraphicFramePr>
            <p:cNvPr id="12319" name="Object 75"/>
            <p:cNvGraphicFramePr>
              <a:graphicFrameLocks noChangeAspect="1"/>
            </p:cNvGraphicFramePr>
            <p:nvPr/>
          </p:nvGraphicFramePr>
          <p:xfrm>
            <a:off x="2092" y="2230"/>
            <a:ext cx="18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Equation" r:id="rId23" imgW="330200" imgH="419100" progId="Equation.3">
                    <p:embed/>
                  </p:oleObj>
                </mc:Choice>
                <mc:Fallback>
                  <p:oleObj name="Equation" r:id="rId23" imgW="330200" imgH="419100" progId="Equation.3">
                    <p:embed/>
                    <p:pic>
                      <p:nvPicPr>
                        <p:cNvPr id="0" name="图片 28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230"/>
                          <a:ext cx="18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Freeform 76"/>
            <p:cNvSpPr/>
            <p:nvPr/>
          </p:nvSpPr>
          <p:spPr bwMode="auto">
            <a:xfrm rot="469556">
              <a:off x="2112" y="2448"/>
              <a:ext cx="274" cy="144"/>
            </a:xfrm>
            <a:custGeom>
              <a:avLst/>
              <a:gdLst>
                <a:gd name="T0" fmla="*/ 0 w 226"/>
                <a:gd name="T1" fmla="*/ 589436 h 115"/>
                <a:gd name="T2" fmla="*/ 68452 w 226"/>
                <a:gd name="T3" fmla="*/ 247527 h 115"/>
                <a:gd name="T4" fmla="*/ 170441 w 226"/>
                <a:gd name="T5" fmla="*/ 16800 h 115"/>
                <a:gd name="T6" fmla="*/ 341374 w 226"/>
                <a:gd name="T7" fmla="*/ 127147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115"/>
                <a:gd name="T14" fmla="*/ 226 w 22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115">
                  <a:moveTo>
                    <a:pt x="0" y="115"/>
                  </a:moveTo>
                  <a:cubicBezTo>
                    <a:pt x="15" y="93"/>
                    <a:pt x="30" y="70"/>
                    <a:pt x="45" y="48"/>
                  </a:cubicBezTo>
                  <a:cubicBezTo>
                    <a:pt x="60" y="25"/>
                    <a:pt x="113" y="3"/>
                    <a:pt x="113" y="3"/>
                  </a:cubicBezTo>
                  <a:cubicBezTo>
                    <a:pt x="212" y="15"/>
                    <a:pt x="177" y="0"/>
                    <a:pt x="226" y="25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7"/>
          <p:cNvGrpSpPr/>
          <p:nvPr/>
        </p:nvGrpSpPr>
        <p:grpSpPr bwMode="auto">
          <a:xfrm>
            <a:off x="2768601" y="2328862"/>
            <a:ext cx="798513" cy="1009649"/>
            <a:chOff x="1248" y="1335"/>
            <a:chExt cx="503" cy="636"/>
          </a:xfrm>
        </p:grpSpPr>
        <p:sp>
          <p:nvSpPr>
            <p:cNvPr id="12317" name="Text Box 78"/>
            <p:cNvSpPr txBox="1">
              <a:spLocks noChangeArrowheads="1"/>
            </p:cNvSpPr>
            <p:nvPr/>
          </p:nvSpPr>
          <p:spPr bwMode="auto">
            <a:xfrm>
              <a:off x="1248" y="1680"/>
              <a:ext cx="5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smtClean="0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smtClean="0">
                  <a:latin typeface="Times New Roman" panose="02020603050405020304" pitchFamily="18" charset="0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8" name="Text Box 79"/>
            <p:cNvSpPr txBox="1">
              <a:spLocks noChangeArrowheads="1"/>
            </p:cNvSpPr>
            <p:nvPr/>
          </p:nvSpPr>
          <p:spPr bwMode="auto">
            <a:xfrm>
              <a:off x="1296" y="1335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4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4224" name="Text Box 80"/>
          <p:cNvSpPr txBox="1">
            <a:spLocks noChangeArrowheads="1"/>
          </p:cNvSpPr>
          <p:nvPr/>
        </p:nvSpPr>
        <p:spPr bwMode="auto">
          <a:xfrm>
            <a:off x="1854200" y="2709863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134225" name="Text Box 81"/>
          <p:cNvSpPr txBox="1">
            <a:spLocks noChangeArrowheads="1"/>
          </p:cNvSpPr>
          <p:nvPr/>
        </p:nvSpPr>
        <p:spPr bwMode="auto">
          <a:xfrm>
            <a:off x="4418013" y="1689100"/>
            <a:ext cx="47259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内的电流在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点的磁场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80"/>
          <p:cNvSpPr txBox="1">
            <a:spLocks noChangeArrowheads="1"/>
          </p:cNvSpPr>
          <p:nvPr/>
        </p:nvSpPr>
        <p:spPr bwMode="auto">
          <a:xfrm>
            <a:off x="0" y="239395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23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B03C0A-A752-44DB-AD42-8EBB535E0924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75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utoUpdateAnimBg="0"/>
      <p:bldP spid="134157" grpId="0" autoUpdateAnimBg="0"/>
      <p:bldP spid="134160" grpId="0" autoUpdateAnimBg="0"/>
      <p:bldP spid="134161" grpId="0" autoUpdateAnimBg="0"/>
      <p:bldP spid="134164" grpId="0" autoUpdateAnimBg="0"/>
      <p:bldP spid="134207" grpId="0" animBg="1"/>
      <p:bldP spid="134208" grpId="0" animBg="1"/>
      <p:bldP spid="134209" grpId="0" animBg="1"/>
      <p:bldP spid="134210" grpId="0" animBg="1"/>
      <p:bldP spid="134211" grpId="0" autoUpdateAnimBg="0"/>
      <p:bldP spid="134224" grpId="0" autoUpdateAnimBg="0"/>
      <p:bldP spid="134225" grpId="0" autoUpdateAnimBg="0"/>
      <p:bldP spid="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螺线管的磁力线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2"/>
          <a:stretch>
            <a:fillRect/>
          </a:stretch>
        </p:blipFill>
        <p:spPr bwMode="auto">
          <a:xfrm>
            <a:off x="5184775" y="1350963"/>
            <a:ext cx="30480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985838" y="2765425"/>
          <a:ext cx="28178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2" imgW="3187700" imgH="571500" progId="Equation.3">
                  <p:embed/>
                </p:oleObj>
              </mc:Choice>
              <mc:Fallback>
                <p:oleObj name="Equation" r:id="rId2" imgW="3187700" imgH="571500" progId="Equation.3">
                  <p:embed/>
                  <p:pic>
                    <p:nvPicPr>
                      <p:cNvPr id="0" name="图片 29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765425"/>
                        <a:ext cx="28178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23863" y="3917950"/>
            <a:ext cx="5170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半无限长螺线管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3629025" y="4603750"/>
          <a:ext cx="13604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4" imgW="1663700" imgH="698500" progId="Equation.DSMT4">
                  <p:embed/>
                </p:oleObj>
              </mc:Choice>
              <mc:Fallback>
                <p:oleObj name="Equation" r:id="rId4" imgW="1663700" imgH="698500" progId="Equation.DSMT4">
                  <p:embed/>
                  <p:pic>
                    <p:nvPicPr>
                      <p:cNvPr id="0" name="图片 29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603750"/>
                        <a:ext cx="13604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AutoShape 5"/>
          <p:cNvSpPr/>
          <p:nvPr/>
        </p:nvSpPr>
        <p:spPr bwMode="auto">
          <a:xfrm>
            <a:off x="3195638" y="4576763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5829300" y="3703638"/>
            <a:ext cx="2471738" cy="533400"/>
          </a:xfrm>
          <a:prstGeom prst="wedgeRoundRectCallout">
            <a:avLst>
              <a:gd name="adj1" fmla="val 2579"/>
              <a:gd name="adj2" fmla="val -133602"/>
              <a:gd name="adj3" fmla="val 16667"/>
            </a:avLst>
          </a:prstGeom>
          <a:solidFill>
            <a:srgbClr val="FFCCFF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43"/>
          <p:cNvGrpSpPr/>
          <p:nvPr/>
        </p:nvGrpSpPr>
        <p:grpSpPr bwMode="auto">
          <a:xfrm>
            <a:off x="136525" y="1079500"/>
            <a:ext cx="2432050" cy="1219200"/>
            <a:chOff x="252079" y="1242411"/>
            <a:chExt cx="2432050" cy="1219200"/>
          </a:xfrm>
        </p:grpSpPr>
        <p:sp>
          <p:nvSpPr>
            <p:cNvPr id="14374" name="AutoShape 8"/>
            <p:cNvSpPr>
              <a:spLocks noChangeArrowheads="1"/>
            </p:cNvSpPr>
            <p:nvPr/>
          </p:nvSpPr>
          <p:spPr bwMode="auto">
            <a:xfrm>
              <a:off x="252079" y="1242411"/>
              <a:ext cx="1676400" cy="1219200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4375" name="Text Box 9"/>
            <p:cNvSpPr txBox="1">
              <a:spLocks noChangeArrowheads="1"/>
            </p:cNvSpPr>
            <p:nvPr/>
          </p:nvSpPr>
          <p:spPr bwMode="auto">
            <a:xfrm>
              <a:off x="490204" y="1499586"/>
              <a:ext cx="21939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讨论</a:t>
              </a:r>
              <a:r>
                <a:rPr lang="en-US" altLang="zh-CN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:</a:t>
              </a:r>
              <a:endParaRPr lang="en-US" altLang="zh-CN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409575" y="2333625"/>
            <a:ext cx="4087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800" b="1" baseline="3000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无限长螺线管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50838" y="177800"/>
            <a:ext cx="4419600" cy="990600"/>
            <a:chOff x="192" y="48"/>
            <a:chExt cx="2784" cy="624"/>
          </a:xfrm>
        </p:grpSpPr>
        <p:graphicFrame>
          <p:nvGraphicFramePr>
            <p:cNvPr id="14371" name="Object 12"/>
            <p:cNvGraphicFramePr>
              <a:graphicFrameLocks noChangeAspect="1"/>
            </p:cNvGraphicFramePr>
            <p:nvPr/>
          </p:nvGraphicFramePr>
          <p:xfrm>
            <a:off x="730" y="133"/>
            <a:ext cx="223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name="Equation" r:id="rId6" imgW="3746500" imgH="800100" progId="Equation.DSMT4">
                    <p:embed/>
                  </p:oleObj>
                </mc:Choice>
                <mc:Fallback>
                  <p:oleObj name="Equation" r:id="rId6" imgW="3746500" imgH="800100" progId="Equation.DSMT4">
                    <p:embed/>
                    <p:pic>
                      <p:nvPicPr>
                        <p:cNvPr id="0" name="图片 29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33"/>
                          <a:ext cx="2232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Rectangle 13"/>
            <p:cNvSpPr>
              <a:spLocks noChangeArrowheads="1"/>
            </p:cNvSpPr>
            <p:nvPr/>
          </p:nvSpPr>
          <p:spPr bwMode="auto">
            <a:xfrm>
              <a:off x="672" y="96"/>
              <a:ext cx="2304" cy="576"/>
            </a:xfrm>
            <a:prstGeom prst="rect">
              <a:avLst/>
            </a:prstGeom>
            <a:noFill/>
            <a:ln w="15875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73" name="Object 14"/>
            <p:cNvGraphicFramePr>
              <a:graphicFrameLocks noChangeAspect="1"/>
            </p:cNvGraphicFramePr>
            <p:nvPr/>
          </p:nvGraphicFramePr>
          <p:xfrm>
            <a:off x="192" y="48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name="剪辑" r:id="rId8" imgW="6540500" imgH="6045200" progId="MS_ClipArt_Gallery.2">
                    <p:embed/>
                  </p:oleObj>
                </mc:Choice>
                <mc:Fallback>
                  <p:oleObj name="剪辑" r:id="rId8" imgW="6540500" imgH="6045200" progId="MS_ClipArt_Gallery.2">
                    <p:embed/>
                    <p:pic>
                      <p:nvPicPr>
                        <p:cNvPr id="0" name="图片 29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985838" y="3414713"/>
          <a:ext cx="129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0" imgW="1397000" imgH="431800" progId="Equation.DSMT4">
                  <p:embed/>
                </p:oleObj>
              </mc:Choice>
              <mc:Fallback>
                <p:oleObj name="Equation" r:id="rId10" imgW="1397000" imgH="431800" progId="Equation.DSMT4">
                  <p:embed/>
                  <p:pic>
                    <p:nvPicPr>
                      <p:cNvPr id="0" name="图片 29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414713"/>
                        <a:ext cx="1295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2352675" y="3341688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方向向右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1192213" y="4329113"/>
          <a:ext cx="1876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2" imgW="2120900" imgH="711200" progId="Equation.DSMT4">
                  <p:embed/>
                </p:oleObj>
              </mc:Choice>
              <mc:Fallback>
                <p:oleObj name="Equation" r:id="rId12" imgW="2120900" imgH="711200" progId="Equation.DSMT4">
                  <p:embed/>
                  <p:pic>
                    <p:nvPicPr>
                      <p:cNvPr id="0" name="图片 29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329113"/>
                        <a:ext cx="18764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1152525" y="4865688"/>
          <a:ext cx="1998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4" imgW="2032000" imgH="711200" progId="Equation.DSMT4">
                  <p:embed/>
                </p:oleObj>
              </mc:Choice>
              <mc:Fallback>
                <p:oleObj name="Equation" r:id="rId14" imgW="2032000" imgH="711200" progId="Equation.DSMT4">
                  <p:embed/>
                  <p:pic>
                    <p:nvPicPr>
                      <p:cNvPr id="0" name="图片 29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865688"/>
                        <a:ext cx="1998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423863" y="5503863"/>
            <a:ext cx="6105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若管长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，管内有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很大一部分场是均匀的。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73"/>
          <p:cNvGrpSpPr/>
          <p:nvPr/>
        </p:nvGrpSpPr>
        <p:grpSpPr bwMode="auto">
          <a:xfrm>
            <a:off x="5580063" y="4368800"/>
            <a:ext cx="3111500" cy="1889125"/>
            <a:chOff x="3600" y="3072"/>
            <a:chExt cx="1960" cy="1190"/>
          </a:xfrm>
        </p:grpSpPr>
        <p:sp>
          <p:nvSpPr>
            <p:cNvPr id="14360" name="Line 74"/>
            <p:cNvSpPr>
              <a:spLocks noChangeShapeType="1"/>
            </p:cNvSpPr>
            <p:nvPr/>
          </p:nvSpPr>
          <p:spPr bwMode="auto">
            <a:xfrm>
              <a:off x="3600" y="393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75"/>
            <p:cNvSpPr>
              <a:spLocks noChangeShapeType="1"/>
            </p:cNvSpPr>
            <p:nvPr/>
          </p:nvSpPr>
          <p:spPr bwMode="auto">
            <a:xfrm>
              <a:off x="4464" y="326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76"/>
            <p:cNvSpPr>
              <a:spLocks noChangeShapeType="1"/>
            </p:cNvSpPr>
            <p:nvPr/>
          </p:nvSpPr>
          <p:spPr bwMode="auto">
            <a:xfrm>
              <a:off x="4032" y="3504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77"/>
            <p:cNvSpPr/>
            <p:nvPr/>
          </p:nvSpPr>
          <p:spPr bwMode="auto">
            <a:xfrm flipH="1">
              <a:off x="3620" y="3504"/>
              <a:ext cx="412" cy="364"/>
            </a:xfrm>
            <a:custGeom>
              <a:avLst/>
              <a:gdLst>
                <a:gd name="T0" fmla="*/ 0 w 203"/>
                <a:gd name="T1" fmla="*/ 0 h 271"/>
                <a:gd name="T2" fmla="*/ 2147483646 w 203"/>
                <a:gd name="T3" fmla="*/ 103086 h 271"/>
                <a:gd name="T4" fmla="*/ 2147483646 w 203"/>
                <a:gd name="T5" fmla="*/ 2542379 h 271"/>
                <a:gd name="T6" fmla="*/ 0 60000 65536"/>
                <a:gd name="T7" fmla="*/ 0 60000 65536"/>
                <a:gd name="T8" fmla="*/ 0 60000 65536"/>
                <a:gd name="T9" fmla="*/ 0 w 203"/>
                <a:gd name="T10" fmla="*/ 0 h 271"/>
                <a:gd name="T11" fmla="*/ 203 w 20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71">
                  <a:moveTo>
                    <a:pt x="0" y="0"/>
                  </a:moveTo>
                  <a:cubicBezTo>
                    <a:pt x="11" y="4"/>
                    <a:pt x="25" y="4"/>
                    <a:pt x="34" y="11"/>
                  </a:cubicBezTo>
                  <a:cubicBezTo>
                    <a:pt x="107" y="69"/>
                    <a:pt x="68" y="271"/>
                    <a:pt x="203" y="27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78"/>
            <p:cNvSpPr/>
            <p:nvPr/>
          </p:nvSpPr>
          <p:spPr bwMode="auto">
            <a:xfrm>
              <a:off x="4944" y="3504"/>
              <a:ext cx="412" cy="364"/>
            </a:xfrm>
            <a:custGeom>
              <a:avLst/>
              <a:gdLst>
                <a:gd name="T0" fmla="*/ 0 w 203"/>
                <a:gd name="T1" fmla="*/ 0 h 271"/>
                <a:gd name="T2" fmla="*/ 2147483646 w 203"/>
                <a:gd name="T3" fmla="*/ 103086 h 271"/>
                <a:gd name="T4" fmla="*/ 2147483646 w 203"/>
                <a:gd name="T5" fmla="*/ 2542379 h 271"/>
                <a:gd name="T6" fmla="*/ 0 60000 65536"/>
                <a:gd name="T7" fmla="*/ 0 60000 65536"/>
                <a:gd name="T8" fmla="*/ 0 60000 65536"/>
                <a:gd name="T9" fmla="*/ 0 w 203"/>
                <a:gd name="T10" fmla="*/ 0 h 271"/>
                <a:gd name="T11" fmla="*/ 203 w 20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71">
                  <a:moveTo>
                    <a:pt x="0" y="0"/>
                  </a:moveTo>
                  <a:cubicBezTo>
                    <a:pt x="11" y="4"/>
                    <a:pt x="25" y="4"/>
                    <a:pt x="34" y="11"/>
                  </a:cubicBezTo>
                  <a:cubicBezTo>
                    <a:pt x="107" y="69"/>
                    <a:pt x="68" y="271"/>
                    <a:pt x="203" y="27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79"/>
            <p:cNvSpPr>
              <a:spLocks noChangeShapeType="1"/>
            </p:cNvSpPr>
            <p:nvPr/>
          </p:nvSpPr>
          <p:spPr bwMode="auto">
            <a:xfrm>
              <a:off x="3840" y="307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80"/>
            <p:cNvSpPr>
              <a:spLocks noChangeShapeType="1"/>
            </p:cNvSpPr>
            <p:nvPr/>
          </p:nvSpPr>
          <p:spPr bwMode="auto">
            <a:xfrm>
              <a:off x="5088" y="312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7" name="Object 81"/>
            <p:cNvGraphicFramePr>
              <a:graphicFrameLocks noChangeAspect="1"/>
            </p:cNvGraphicFramePr>
            <p:nvPr/>
          </p:nvGraphicFramePr>
          <p:xfrm>
            <a:off x="5424" y="3840"/>
            <a:ext cx="1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name="公式" r:id="rId16" imgW="101600" imgH="165100" progId="Equation.3">
                    <p:embed/>
                  </p:oleObj>
                </mc:Choice>
                <mc:Fallback>
                  <p:oleObj name="公式" r:id="rId16" imgW="101600" imgH="165100" progId="Equation.3">
                    <p:embed/>
                    <p:pic>
                      <p:nvPicPr>
                        <p:cNvPr id="0" name="图片 29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840"/>
                          <a:ext cx="13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82"/>
            <p:cNvGraphicFramePr>
              <a:graphicFrameLocks noChangeAspect="1"/>
            </p:cNvGraphicFramePr>
            <p:nvPr/>
          </p:nvGraphicFramePr>
          <p:xfrm>
            <a:off x="4496" y="3161"/>
            <a:ext cx="20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Equation" r:id="rId18" imgW="165100" imgH="165100" progId="Equation.DSMT4">
                    <p:embed/>
                  </p:oleObj>
                </mc:Choice>
                <mc:Fallback>
                  <p:oleObj name="Equation" r:id="rId18" imgW="165100" imgH="165100" progId="Equation.DSMT4">
                    <p:embed/>
                    <p:pic>
                      <p:nvPicPr>
                        <p:cNvPr id="0" name="图片 29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161"/>
                          <a:ext cx="20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83"/>
            <p:cNvGraphicFramePr>
              <a:graphicFrameLocks noChangeAspect="1"/>
            </p:cNvGraphicFramePr>
            <p:nvPr/>
          </p:nvGraphicFramePr>
          <p:xfrm>
            <a:off x="3754" y="3916"/>
            <a:ext cx="28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name="Equation" r:id="rId20" imgW="546100" imgH="673100" progId="Equation.DSMT4">
                    <p:embed/>
                  </p:oleObj>
                </mc:Choice>
                <mc:Fallback>
                  <p:oleObj name="Equation" r:id="rId20" imgW="546100" imgH="673100" progId="Equation.DSMT4">
                    <p:embed/>
                    <p:pic>
                      <p:nvPicPr>
                        <p:cNvPr id="0" name="图片 29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916"/>
                          <a:ext cx="28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84"/>
            <p:cNvGraphicFramePr>
              <a:graphicFrameLocks noChangeAspect="1"/>
            </p:cNvGraphicFramePr>
            <p:nvPr/>
          </p:nvGraphicFramePr>
          <p:xfrm>
            <a:off x="5071" y="3914"/>
            <a:ext cx="17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4" name="Equation" r:id="rId22" imgW="330200" imgH="673100" progId="Equation.DSMT4">
                    <p:embed/>
                  </p:oleObj>
                </mc:Choice>
                <mc:Fallback>
                  <p:oleObj name="Equation" r:id="rId22" imgW="330200" imgH="673100" progId="Equation.DSMT4">
                    <p:embed/>
                    <p:pic>
                      <p:nvPicPr>
                        <p:cNvPr id="0" name="图片 29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" y="3914"/>
                          <a:ext cx="17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54" name="Text Box 86"/>
          <p:cNvSpPr txBox="1">
            <a:spLocks noChangeArrowheads="1"/>
          </p:cNvSpPr>
          <p:nvPr/>
        </p:nvSpPr>
        <p:spPr bwMode="auto">
          <a:xfrm>
            <a:off x="5840413" y="3695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管外空间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3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FE5F6-52FD-4F23-A051-DF5FA6275C51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240" name="AutoShape 72"/>
          <p:cNvSpPr>
            <a:spLocks noChangeArrowheads="1"/>
          </p:cNvSpPr>
          <p:nvPr/>
        </p:nvSpPr>
        <p:spPr bwMode="auto">
          <a:xfrm>
            <a:off x="5554663" y="576263"/>
            <a:ext cx="2774950" cy="838200"/>
          </a:xfrm>
          <a:prstGeom prst="wedgeEllipseCallout">
            <a:avLst>
              <a:gd name="adj1" fmla="val -9843"/>
              <a:gd name="adj2" fmla="val 146949"/>
            </a:avLst>
          </a:prstGeom>
          <a:solidFill>
            <a:srgbClr val="660066">
              <a:alpha val="30196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253" name="Text Box 85"/>
          <p:cNvSpPr txBox="1">
            <a:spLocks noChangeArrowheads="1"/>
          </p:cNvSpPr>
          <p:nvPr/>
        </p:nvSpPr>
        <p:spPr bwMode="auto">
          <a:xfrm>
            <a:off x="5794375" y="739775"/>
            <a:ext cx="284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管内为均匀场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5" name="Group 146"/>
          <p:cNvGrpSpPr/>
          <p:nvPr/>
        </p:nvGrpSpPr>
        <p:grpSpPr bwMode="auto">
          <a:xfrm>
            <a:off x="7532688" y="2017713"/>
            <a:ext cx="704850" cy="398462"/>
            <a:chOff x="7533441" y="2017377"/>
            <a:chExt cx="704850" cy="398363"/>
          </a:xfrm>
        </p:grpSpPr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7533441" y="2415740"/>
              <a:ext cx="70485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90"/>
            <p:cNvGraphicFramePr>
              <a:graphicFrameLocks noChangeAspect="1"/>
            </p:cNvGraphicFramePr>
            <p:nvPr/>
          </p:nvGraphicFramePr>
          <p:xfrm>
            <a:off x="7675077" y="2017377"/>
            <a:ext cx="313891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name="Equation" r:id="rId24" imgW="609600" imgH="736600" progId="Equation.3">
                    <p:embed/>
                  </p:oleObj>
                </mc:Choice>
                <mc:Fallback>
                  <p:oleObj name="Equation" r:id="rId24" imgW="609600" imgH="736600" progId="Equation.3">
                    <p:embed/>
                    <p:pic>
                      <p:nvPicPr>
                        <p:cNvPr id="0" name="图片 29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5077" y="2017377"/>
                          <a:ext cx="313891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3" grpId="0" animBg="1"/>
      <p:bldP spid="135175" grpId="0" animBg="1" autoUpdateAnimBg="0"/>
      <p:bldP spid="135178" grpId="0" autoUpdateAnimBg="0"/>
      <p:bldP spid="135184" grpId="0" autoUpdateAnimBg="0"/>
      <p:bldP spid="135187" grpId="0" autoUpdateAnimBg="0"/>
      <p:bldP spid="135254" grpId="0"/>
      <p:bldP spid="135240" grpId="0" animBg="1" autoUpdateAnimBg="0"/>
      <p:bldP spid="135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1103313" y="179388"/>
            <a:ext cx="68722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  磁性与磁场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701675" y="1822450"/>
            <a:ext cx="8616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磁性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/>
              <a:t>magnetism</a:t>
            </a:r>
            <a:r>
              <a:rPr lang="en-US" altLang="zh-CN" b="1">
                <a:ea typeface="楷体_GB2312" pitchFamily="49" charset="-122"/>
              </a:rPr>
              <a:t>):</a:t>
            </a:r>
            <a:r>
              <a:rPr lang="zh-CN" altLang="en-US" b="1"/>
              <a:t>能吸引铁、钴和镍等物质的性质。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263525" y="1238250"/>
            <a:ext cx="387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一、基本的磁现象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57225" y="2516188"/>
            <a:ext cx="82597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ea typeface="楷体_GB2312" pitchFamily="49" charset="-122"/>
              </a:rPr>
              <a:t> </a:t>
            </a:r>
            <a:r>
              <a:rPr lang="zh-CN" altLang="en-US" b="1"/>
              <a:t>公元前</a:t>
            </a:r>
            <a:r>
              <a:rPr lang="en-US" altLang="zh-CN" b="1"/>
              <a:t>800</a:t>
            </a:r>
            <a:r>
              <a:rPr lang="zh-CN" altLang="en-US" b="1"/>
              <a:t>年，在欧洲的小城镇</a:t>
            </a:r>
            <a:r>
              <a:rPr lang="en-US" altLang="zh-CN" b="1"/>
              <a:t>Magnesia</a:t>
            </a:r>
            <a:r>
              <a:rPr lang="zh-CN" altLang="en-US" b="1"/>
              <a:t>，希腊人发现磁现象。</a:t>
            </a:r>
            <a:endParaRPr lang="en-US" altLang="zh-CN" b="1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/>
              <a:t>在东方，中国人很早就具有了天然的磁石知识，发明指南针。</a:t>
            </a:r>
            <a:endParaRPr lang="en-US" altLang="zh-CN" b="1"/>
          </a:p>
        </p:txBody>
      </p:sp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4511675"/>
            <a:ext cx="2190750" cy="22399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305300"/>
            <a:ext cx="3168650" cy="24082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FB5CFF-2D26-421E-9D45-3F4707AF4217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993775" y="727075"/>
            <a:ext cx="741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Magnetism and Magnetic Fields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  <p:bldP spid="81951" grpId="0" autoUpdateAnimBg="0"/>
      <p:bldP spid="81952" grpId="0" autoUpdateAnimBg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73063" y="188913"/>
            <a:ext cx="85026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b="1"/>
              <a:t> 13</a:t>
            </a:r>
            <a:r>
              <a:rPr lang="zh-CN" altLang="en-US" b="1"/>
              <a:t>世纪，认识到磁极现象。</a:t>
            </a:r>
            <a:endParaRPr lang="en-US" altLang="zh-CN" b="1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b="1"/>
              <a:t> 16</a:t>
            </a:r>
            <a:r>
              <a:rPr lang="zh-CN" altLang="en-US" b="1"/>
              <a:t>世纪，认识到地球是一个大磁体，</a:t>
            </a:r>
            <a:r>
              <a:rPr lang="en-US" altLang="zh-CN" b="1"/>
              <a:t>W. Gilbert</a:t>
            </a:r>
            <a:r>
              <a:rPr lang="zh-CN" altLang="en-US" b="1"/>
              <a:t>描绘出地磁场。</a:t>
            </a:r>
            <a:endParaRPr lang="en-US" altLang="zh-CN" b="1"/>
          </a:p>
        </p:txBody>
      </p:sp>
      <p:pic>
        <p:nvPicPr>
          <p:cNvPr id="41986" name="Picture 2" descr="C:\Documents and Settings\Administrator\桌面\034965f48ce6ebe6f2d385dc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2295525"/>
            <a:ext cx="356076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679575"/>
            <a:ext cx="2032000" cy="23082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"/>
          <a:stretch>
            <a:fillRect/>
          </a:stretch>
        </p:blipFill>
        <p:spPr bwMode="auto">
          <a:xfrm>
            <a:off x="117475" y="3987800"/>
            <a:ext cx="2355850" cy="23082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1075" y="1524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目前没有发现磁单极。</a:t>
            </a:r>
            <a:endParaRPr lang="zh-CN" altLang="en-US"/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83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1C37A-F5C9-44A0-AF0B-25DBE505A133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473325" y="1828800"/>
            <a:ext cx="2874963" cy="4681538"/>
            <a:chOff x="2472909" y="1828591"/>
            <a:chExt cx="2875675" cy="4681280"/>
          </a:xfrm>
        </p:grpSpPr>
        <p:pic>
          <p:nvPicPr>
            <p:cNvPr id="4105" name="Picture 8" descr="C:\Documents and Settings\Administrator\桌面\William_Gilber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909" y="1828591"/>
              <a:ext cx="2875675" cy="3727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矩形 1"/>
            <p:cNvSpPr>
              <a:spLocks noChangeArrowheads="1"/>
            </p:cNvSpPr>
            <p:nvPr/>
          </p:nvSpPr>
          <p:spPr bwMode="auto">
            <a:xfrm>
              <a:off x="2600964" y="5555764"/>
              <a:ext cx="261956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William Gilbert</a:t>
              </a:r>
              <a:endParaRPr lang="en-US" altLang="zh-CN" b="1"/>
            </a:p>
            <a:p>
              <a:pPr algn="ctr" eaLnBrk="1" hangingPunct="1"/>
              <a:r>
                <a:rPr lang="en-US" altLang="zh-CN" b="1"/>
                <a:t>1544-1603</a:t>
              </a: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09575" y="617538"/>
            <a:ext cx="81137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b="1"/>
              <a:t> 1820</a:t>
            </a:r>
            <a:r>
              <a:rPr lang="zh-CN" altLang="en-US" b="1"/>
              <a:t>年，奥斯特发现电生磁，首次将电场和磁场联系在一起。</a:t>
            </a:r>
            <a:endParaRPr lang="zh-CN" altLang="en-US" b="1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1344613"/>
            <a:ext cx="3924300" cy="27765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156075"/>
            <a:ext cx="3911600" cy="27019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263525" y="142875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电和磁的联系</a:t>
            </a:r>
            <a:endParaRPr lang="zh-CN" altLang="en-US" b="1"/>
          </a:p>
        </p:txBody>
      </p:sp>
      <p:sp>
        <p:nvSpPr>
          <p:cNvPr id="512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060636-94BD-4E4A-AA29-3B80D8B37D54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336550" y="1676400"/>
            <a:ext cx="3835400" cy="4824413"/>
            <a:chOff x="336492" y="1676376"/>
            <a:chExt cx="3834704" cy="4824485"/>
          </a:xfrm>
        </p:grpSpPr>
        <p:pic>
          <p:nvPicPr>
            <p:cNvPr id="5128" name="Picture 8" descr="C:\Documents and Settings\Administrator\桌面\oersted-1-size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35" y="1676376"/>
              <a:ext cx="2892101" cy="379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336492" y="5546754"/>
              <a:ext cx="38347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Hans Christian Oersted</a:t>
              </a:r>
              <a:endParaRPr lang="en-US" altLang="zh-CN" b="1"/>
            </a:p>
            <a:p>
              <a:pPr algn="ctr" eaLnBrk="1" hangingPunct="1"/>
              <a:r>
                <a:rPr lang="en-US" altLang="zh-CN" b="1"/>
                <a:t>1777-1851</a:t>
              </a: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 bwMode="auto">
          <a:xfrm>
            <a:off x="6646863" y="3582988"/>
            <a:ext cx="2447925" cy="2727325"/>
            <a:chOff x="265" y="735"/>
            <a:chExt cx="2804" cy="3312"/>
          </a:xfrm>
        </p:grpSpPr>
        <p:sp>
          <p:nvSpPr>
            <p:cNvPr id="6165" name="Rectangle 41"/>
            <p:cNvSpPr>
              <a:spLocks noChangeArrowheads="1"/>
            </p:cNvSpPr>
            <p:nvPr/>
          </p:nvSpPr>
          <p:spPr bwMode="auto">
            <a:xfrm>
              <a:off x="265" y="735"/>
              <a:ext cx="2804" cy="3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Rectangle 42"/>
            <p:cNvSpPr>
              <a:spLocks noChangeArrowheads="1"/>
            </p:cNvSpPr>
            <p:nvPr/>
          </p:nvSpPr>
          <p:spPr bwMode="auto">
            <a:xfrm rot="-5400000">
              <a:off x="875" y="3176"/>
              <a:ext cx="1600" cy="66"/>
            </a:xfrm>
            <a:prstGeom prst="rect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7" name="Group 43"/>
            <p:cNvGrpSpPr/>
            <p:nvPr/>
          </p:nvGrpSpPr>
          <p:grpSpPr bwMode="auto">
            <a:xfrm>
              <a:off x="349" y="1977"/>
              <a:ext cx="2659" cy="871"/>
              <a:chOff x="356" y="2027"/>
              <a:chExt cx="2659" cy="871"/>
            </a:xfrm>
          </p:grpSpPr>
          <p:sp>
            <p:nvSpPr>
              <p:cNvPr id="6204" name="AutoShape 44"/>
              <p:cNvSpPr>
                <a:spLocks noChangeArrowheads="1"/>
              </p:cNvSpPr>
              <p:nvPr/>
            </p:nvSpPr>
            <p:spPr bwMode="auto">
              <a:xfrm>
                <a:off x="356" y="2034"/>
                <a:ext cx="2645" cy="849"/>
              </a:xfrm>
              <a:prstGeom prst="parallelogram">
                <a:avLst>
                  <a:gd name="adj" fmla="val 77886"/>
                </a:avLst>
              </a:prstGeom>
              <a:solidFill>
                <a:srgbClr val="C0C0C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05" name="Line 45"/>
              <p:cNvSpPr>
                <a:spLocks noChangeShapeType="1"/>
              </p:cNvSpPr>
              <p:nvPr/>
            </p:nvSpPr>
            <p:spPr bwMode="auto">
              <a:xfrm>
                <a:off x="389" y="2898"/>
                <a:ext cx="19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Line 46"/>
              <p:cNvSpPr>
                <a:spLocks noChangeShapeType="1"/>
              </p:cNvSpPr>
              <p:nvPr/>
            </p:nvSpPr>
            <p:spPr bwMode="auto">
              <a:xfrm flipV="1">
                <a:off x="2382" y="2027"/>
                <a:ext cx="633" cy="8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8" name="Line 47"/>
            <p:cNvSpPr>
              <a:spLocks noChangeShapeType="1"/>
            </p:cNvSpPr>
            <p:nvPr/>
          </p:nvSpPr>
          <p:spPr bwMode="auto">
            <a:xfrm flipV="1">
              <a:off x="1584" y="2942"/>
              <a:ext cx="0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1332" y="3208"/>
              <a:ext cx="142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458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</a:ln>
                  <a:solidFill>
                    <a:srgbClr val="080808"/>
                  </a:solidFill>
                  <a:cs typeface="Times New Roman" panose="02020603050405020304" pitchFamily="18" charset="0"/>
                </a:rPr>
                <a:t>I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</a:ln>
                <a:solidFill>
                  <a:srgbClr val="080808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170" name="Group 49"/>
            <p:cNvGrpSpPr/>
            <p:nvPr/>
          </p:nvGrpSpPr>
          <p:grpSpPr bwMode="auto">
            <a:xfrm>
              <a:off x="875" y="2074"/>
              <a:ext cx="1604" cy="609"/>
              <a:chOff x="876" y="2021"/>
              <a:chExt cx="1604" cy="609"/>
            </a:xfrm>
          </p:grpSpPr>
          <p:grpSp>
            <p:nvGrpSpPr>
              <p:cNvPr id="6174" name="Group 50"/>
              <p:cNvGrpSpPr/>
              <p:nvPr/>
            </p:nvGrpSpPr>
            <p:grpSpPr bwMode="auto">
              <a:xfrm rot="10172185" flipH="1">
                <a:off x="1205" y="2053"/>
                <a:ext cx="275" cy="67"/>
                <a:chOff x="3506" y="2328"/>
                <a:chExt cx="401" cy="94"/>
              </a:xfrm>
            </p:grpSpPr>
            <p:sp>
              <p:nvSpPr>
                <p:cNvPr id="6202" name="AutoShape 51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203" name="Freeform 52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5" name="Group 53"/>
              <p:cNvGrpSpPr/>
              <p:nvPr/>
            </p:nvGrpSpPr>
            <p:grpSpPr bwMode="auto">
              <a:xfrm rot="8590794" flipH="1">
                <a:off x="880" y="2179"/>
                <a:ext cx="275" cy="67"/>
                <a:chOff x="3506" y="2328"/>
                <a:chExt cx="401" cy="94"/>
              </a:xfrm>
            </p:grpSpPr>
            <p:sp>
              <p:nvSpPr>
                <p:cNvPr id="6200" name="AutoShape 54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201" name="Freeform 55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6" name="Group 56"/>
              <p:cNvGrpSpPr/>
              <p:nvPr/>
            </p:nvGrpSpPr>
            <p:grpSpPr bwMode="auto">
              <a:xfrm rot="2150303" flipH="1">
                <a:off x="876" y="2396"/>
                <a:ext cx="275" cy="67"/>
                <a:chOff x="3506" y="2328"/>
                <a:chExt cx="401" cy="94"/>
              </a:xfrm>
            </p:grpSpPr>
            <p:sp>
              <p:nvSpPr>
                <p:cNvPr id="6198" name="AutoShape 57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9" name="Freeform 58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7" name="Group 59"/>
              <p:cNvGrpSpPr/>
              <p:nvPr/>
            </p:nvGrpSpPr>
            <p:grpSpPr bwMode="auto">
              <a:xfrm rot="443201" flipH="1">
                <a:off x="1189" y="2531"/>
                <a:ext cx="275" cy="67"/>
                <a:chOff x="3506" y="2328"/>
                <a:chExt cx="401" cy="94"/>
              </a:xfrm>
            </p:grpSpPr>
            <p:sp>
              <p:nvSpPr>
                <p:cNvPr id="6196" name="AutoShape 60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7" name="Freeform 61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8" name="Group 62"/>
              <p:cNvGrpSpPr/>
              <p:nvPr/>
            </p:nvGrpSpPr>
            <p:grpSpPr bwMode="auto">
              <a:xfrm rot="21480855" flipH="1">
                <a:off x="1542" y="2563"/>
                <a:ext cx="275" cy="67"/>
                <a:chOff x="3506" y="2328"/>
                <a:chExt cx="401" cy="94"/>
              </a:xfrm>
            </p:grpSpPr>
            <p:sp>
              <p:nvSpPr>
                <p:cNvPr id="6194" name="AutoShape 63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5" name="Freeform 64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9" name="Group 65"/>
              <p:cNvGrpSpPr/>
              <p:nvPr/>
            </p:nvGrpSpPr>
            <p:grpSpPr bwMode="auto">
              <a:xfrm rot="20913402" flipH="1">
                <a:off x="1890" y="2531"/>
                <a:ext cx="275" cy="67"/>
                <a:chOff x="3506" y="2328"/>
                <a:chExt cx="401" cy="94"/>
              </a:xfrm>
            </p:grpSpPr>
            <p:sp>
              <p:nvSpPr>
                <p:cNvPr id="6192" name="AutoShape 66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3" name="Freeform 67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0" name="Group 68"/>
              <p:cNvGrpSpPr/>
              <p:nvPr/>
            </p:nvGrpSpPr>
            <p:grpSpPr bwMode="auto">
              <a:xfrm rot="19320692" flipH="1">
                <a:off x="2204" y="2405"/>
                <a:ext cx="275" cy="67"/>
                <a:chOff x="3506" y="2328"/>
                <a:chExt cx="401" cy="94"/>
              </a:xfrm>
            </p:grpSpPr>
            <p:sp>
              <p:nvSpPr>
                <p:cNvPr id="6190" name="AutoShape 69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1" name="Freeform 70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1" name="Group 71"/>
              <p:cNvGrpSpPr/>
              <p:nvPr/>
            </p:nvGrpSpPr>
            <p:grpSpPr bwMode="auto">
              <a:xfrm rot="12880375" flipH="1">
                <a:off x="2205" y="2187"/>
                <a:ext cx="275" cy="67"/>
                <a:chOff x="3506" y="2328"/>
                <a:chExt cx="401" cy="94"/>
              </a:xfrm>
            </p:grpSpPr>
            <p:sp>
              <p:nvSpPr>
                <p:cNvPr id="6188" name="AutoShape 72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89" name="Freeform 73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2" name="Group 74"/>
              <p:cNvGrpSpPr/>
              <p:nvPr/>
            </p:nvGrpSpPr>
            <p:grpSpPr bwMode="auto">
              <a:xfrm rot="10659818" flipH="1">
                <a:off x="1541" y="2021"/>
                <a:ext cx="275" cy="67"/>
                <a:chOff x="3506" y="2328"/>
                <a:chExt cx="401" cy="94"/>
              </a:xfrm>
            </p:grpSpPr>
            <p:sp>
              <p:nvSpPr>
                <p:cNvPr id="6186" name="AutoShape 75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87" name="Freeform 76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3" name="Group 77"/>
              <p:cNvGrpSpPr/>
              <p:nvPr/>
            </p:nvGrpSpPr>
            <p:grpSpPr bwMode="auto">
              <a:xfrm rot="11223867" flipH="1">
                <a:off x="1887" y="2054"/>
                <a:ext cx="275" cy="67"/>
                <a:chOff x="3506" y="2328"/>
                <a:chExt cx="401" cy="94"/>
              </a:xfrm>
            </p:grpSpPr>
            <p:sp>
              <p:nvSpPr>
                <p:cNvPr id="6184" name="AutoShape 78"/>
                <p:cNvSpPr>
                  <a:spLocks noChangeArrowheads="1"/>
                </p:cNvSpPr>
                <p:nvPr/>
              </p:nvSpPr>
              <p:spPr bwMode="auto">
                <a:xfrm rot="5286603">
                  <a:off x="3661" y="2173"/>
                  <a:ext cx="91" cy="401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85" name="Freeform 79"/>
                <p:cNvSpPr/>
                <p:nvPr/>
              </p:nvSpPr>
              <p:spPr bwMode="auto">
                <a:xfrm>
                  <a:off x="3516" y="2329"/>
                  <a:ext cx="189" cy="93"/>
                </a:xfrm>
                <a:custGeom>
                  <a:avLst/>
                  <a:gdLst>
                    <a:gd name="T0" fmla="*/ 189 w 189"/>
                    <a:gd name="T1" fmla="*/ 0 h 93"/>
                    <a:gd name="T2" fmla="*/ 189 w 189"/>
                    <a:gd name="T3" fmla="*/ 93 h 93"/>
                    <a:gd name="T4" fmla="*/ 0 w 189"/>
                    <a:gd name="T5" fmla="*/ 50 h 93"/>
                    <a:gd name="T6" fmla="*/ 189 w 189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9"/>
                    <a:gd name="T13" fmla="*/ 0 h 93"/>
                    <a:gd name="T14" fmla="*/ 189 w 189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9" h="93">
                      <a:moveTo>
                        <a:pt x="189" y="0"/>
                      </a:moveTo>
                      <a:lnTo>
                        <a:pt x="189" y="93"/>
                      </a:lnTo>
                      <a:lnTo>
                        <a:pt x="0" y="5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71" name="Rectangle 80"/>
            <p:cNvSpPr>
              <a:spLocks noChangeArrowheads="1"/>
            </p:cNvSpPr>
            <p:nvPr/>
          </p:nvSpPr>
          <p:spPr bwMode="auto">
            <a:xfrm rot="-5400000">
              <a:off x="875" y="1573"/>
              <a:ext cx="1600" cy="66"/>
            </a:xfrm>
            <a:prstGeom prst="rect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2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391" y="1243"/>
              <a:ext cx="142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458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</a:ln>
                  <a:solidFill>
                    <a:srgbClr val="080808"/>
                  </a:solidFill>
                  <a:cs typeface="Times New Roman" panose="02020603050405020304" pitchFamily="18" charset="0"/>
                </a:rPr>
                <a:t>I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</a:ln>
                <a:solidFill>
                  <a:srgbClr val="080808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73" name="Line 82"/>
            <p:cNvSpPr>
              <a:spLocks noChangeShapeType="1"/>
            </p:cNvSpPr>
            <p:nvPr/>
          </p:nvSpPr>
          <p:spPr bwMode="auto">
            <a:xfrm flipV="1">
              <a:off x="1588" y="969"/>
              <a:ext cx="0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BCFA6A-62DE-46BE-866E-36D08EA783AE}" type="slidenum"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3838" y="687388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法国物理学家迅速行动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4788" y="1257300"/>
            <a:ext cx="78486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阿拉果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1820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11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法国科学院介绍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安培 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18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平行载流直导线的相互作用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毕奥、萨伐尔、拉普拉斯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10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30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毕萨公式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安培 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12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14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电流元相互作用公式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5900" y="4648200"/>
            <a:ext cx="62626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从奥斯特磁针的一跳到对磁现象的系统认识只用了半年时间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1">
                <a:solidFill>
                  <a:srgbClr val="FF0033"/>
                </a:solidFill>
                <a:latin typeface="宋体" panose="02010600030101010101" pitchFamily="2" charset="-122"/>
              </a:rPr>
              <a:t>       </a:t>
            </a:r>
            <a:endParaRPr lang="zh-CN" altLang="en-US" b="1">
              <a:solidFill>
                <a:srgbClr val="FF0033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66700" y="153988"/>
            <a:ext cx="839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奥斯特发现：  </a:t>
            </a:r>
            <a:r>
              <a:rPr lang="zh-CN" altLang="en-US" b="1">
                <a:solidFill>
                  <a:srgbClr val="CC0000"/>
                </a:solidFill>
              </a:rPr>
              <a:t> </a:t>
            </a:r>
            <a:r>
              <a:rPr lang="zh-CN" altLang="en-US" b="1"/>
              <a:t>      </a:t>
            </a:r>
            <a:r>
              <a:rPr lang="zh-CN" altLang="en-US" b="1">
                <a:ea typeface="楷体_GB2312" pitchFamily="49" charset="-122"/>
              </a:rPr>
              <a:t>电流（旁）</a:t>
            </a:r>
            <a:r>
              <a:rPr lang="en-US" altLang="zh-CN" b="1">
                <a:ea typeface="楷体_GB2312" pitchFamily="49" charset="-122"/>
              </a:rPr>
              <a:t>——</a:t>
            </a:r>
            <a:r>
              <a:rPr lang="zh-CN" altLang="en-US" b="1">
                <a:ea typeface="楷体_GB2312" pitchFamily="49" charset="-122"/>
              </a:rPr>
              <a:t>小磁针偏转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AutoShape 37"/>
          <p:cNvSpPr/>
          <p:nvPr/>
        </p:nvSpPr>
        <p:spPr bwMode="auto">
          <a:xfrm>
            <a:off x="1724025" y="25558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1409700" y="246856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</a:t>
            </a:r>
            <a:r>
              <a:rPr lang="en-US" altLang="zh-CN" b="1">
                <a:solidFill>
                  <a:srgbClr val="FF0000"/>
                </a:solidFill>
              </a:rPr>
              <a:t>   </a:t>
            </a:r>
            <a:r>
              <a:rPr lang="en-US" altLang="zh-CN" b="1"/>
              <a:t> </a:t>
            </a:r>
            <a:r>
              <a:rPr lang="zh-CN" altLang="en-US" b="1">
                <a:ea typeface="楷体_GB2312" pitchFamily="49" charset="-122"/>
              </a:rPr>
              <a:t>磁铁（旁）</a:t>
            </a:r>
            <a:r>
              <a:rPr lang="en-US" altLang="zh-CN" b="1">
                <a:ea typeface="楷体_GB2312" pitchFamily="49" charset="-122"/>
              </a:rPr>
              <a:t>——</a:t>
            </a:r>
            <a:r>
              <a:rPr lang="zh-CN" altLang="en-US" b="1">
                <a:ea typeface="楷体_GB2312" pitchFamily="49" charset="-122"/>
              </a:rPr>
              <a:t>载流导线运动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401763" y="29733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</a:t>
            </a:r>
            <a:r>
              <a:rPr lang="en-US" altLang="zh-CN" b="1">
                <a:solidFill>
                  <a:srgbClr val="FF0000"/>
                </a:solidFill>
              </a:rPr>
              <a:t>   </a:t>
            </a:r>
            <a:r>
              <a:rPr lang="en-US" altLang="zh-CN" b="1"/>
              <a:t> </a:t>
            </a:r>
            <a:r>
              <a:rPr lang="zh-CN" altLang="en-US" b="1">
                <a:ea typeface="楷体_GB2312" pitchFamily="49" charset="-122"/>
              </a:rPr>
              <a:t>载流导线  </a:t>
            </a:r>
            <a:r>
              <a:rPr lang="en-US" altLang="zh-CN" b="1">
                <a:ea typeface="楷体_GB2312" pitchFamily="49" charset="-122"/>
              </a:rPr>
              <a:t>——  </a:t>
            </a:r>
            <a:r>
              <a:rPr lang="zh-CN" altLang="en-US" b="1">
                <a:ea typeface="楷体_GB2312" pitchFamily="49" charset="-122"/>
              </a:rPr>
              <a:t>载流导线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22" name="Group 30"/>
          <p:cNvGrpSpPr/>
          <p:nvPr/>
        </p:nvGrpSpPr>
        <p:grpSpPr bwMode="auto">
          <a:xfrm>
            <a:off x="7534275" y="879475"/>
            <a:ext cx="1144588" cy="2286000"/>
            <a:chOff x="4848" y="1968"/>
            <a:chExt cx="721" cy="1440"/>
          </a:xfrm>
        </p:grpSpPr>
        <p:sp>
          <p:nvSpPr>
            <p:cNvPr id="6157" name="Line 31"/>
            <p:cNvSpPr>
              <a:spLocks noChangeShapeType="1"/>
            </p:cNvSpPr>
            <p:nvPr/>
          </p:nvSpPr>
          <p:spPr bwMode="auto">
            <a:xfrm>
              <a:off x="5007" y="1968"/>
              <a:ext cx="0" cy="91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32"/>
            <p:cNvSpPr>
              <a:spLocks noChangeShapeType="1"/>
            </p:cNvSpPr>
            <p:nvPr/>
          </p:nvSpPr>
          <p:spPr bwMode="auto">
            <a:xfrm>
              <a:off x="5391" y="1968"/>
              <a:ext cx="0" cy="91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Freeform 33"/>
            <p:cNvSpPr/>
            <p:nvPr/>
          </p:nvSpPr>
          <p:spPr bwMode="auto">
            <a:xfrm>
              <a:off x="5007" y="1968"/>
              <a:ext cx="184" cy="1376"/>
            </a:xfrm>
            <a:custGeom>
              <a:avLst/>
              <a:gdLst>
                <a:gd name="T0" fmla="*/ 0 w 184"/>
                <a:gd name="T1" fmla="*/ 0 h 1376"/>
                <a:gd name="T2" fmla="*/ 4 w 184"/>
                <a:gd name="T3" fmla="*/ 1376 h 1376"/>
                <a:gd name="T4" fmla="*/ 0 60000 65536"/>
                <a:gd name="T5" fmla="*/ 0 60000 65536"/>
                <a:gd name="T6" fmla="*/ 0 w 184"/>
                <a:gd name="T7" fmla="*/ 0 h 1376"/>
                <a:gd name="T8" fmla="*/ 184 w 184"/>
                <a:gd name="T9" fmla="*/ 1376 h 1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1376">
                  <a:moveTo>
                    <a:pt x="0" y="0"/>
                  </a:moveTo>
                  <a:cubicBezTo>
                    <a:pt x="1" y="229"/>
                    <a:pt x="184" y="854"/>
                    <a:pt x="4" y="1376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>
              <a:off x="5007" y="2832"/>
              <a:ext cx="0" cy="576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35"/>
            <p:cNvSpPr>
              <a:spLocks noChangeShapeType="1"/>
            </p:cNvSpPr>
            <p:nvPr/>
          </p:nvSpPr>
          <p:spPr bwMode="auto">
            <a:xfrm>
              <a:off x="5391" y="2832"/>
              <a:ext cx="0" cy="576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Freeform 36"/>
            <p:cNvSpPr/>
            <p:nvPr/>
          </p:nvSpPr>
          <p:spPr bwMode="auto">
            <a:xfrm flipH="1">
              <a:off x="5207" y="1968"/>
              <a:ext cx="184" cy="1376"/>
            </a:xfrm>
            <a:custGeom>
              <a:avLst/>
              <a:gdLst>
                <a:gd name="T0" fmla="*/ 0 w 184"/>
                <a:gd name="T1" fmla="*/ 0 h 1376"/>
                <a:gd name="T2" fmla="*/ 4 w 184"/>
                <a:gd name="T3" fmla="*/ 1376 h 1376"/>
                <a:gd name="T4" fmla="*/ 0 60000 65536"/>
                <a:gd name="T5" fmla="*/ 0 60000 65536"/>
                <a:gd name="T6" fmla="*/ 0 w 184"/>
                <a:gd name="T7" fmla="*/ 0 h 1376"/>
                <a:gd name="T8" fmla="*/ 184 w 184"/>
                <a:gd name="T9" fmla="*/ 1376 h 1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1376">
                  <a:moveTo>
                    <a:pt x="0" y="0"/>
                  </a:moveTo>
                  <a:cubicBezTo>
                    <a:pt x="1" y="229"/>
                    <a:pt x="184" y="854"/>
                    <a:pt x="4" y="1376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3" name="Object 24"/>
            <p:cNvGraphicFramePr>
              <a:graphicFrameLocks noChangeAspect="1"/>
            </p:cNvGraphicFramePr>
            <p:nvPr/>
          </p:nvGraphicFramePr>
          <p:xfrm>
            <a:off x="4848" y="2496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公式" r:id="rId1" imgW="228600" imgH="292100" progId="Equation.3">
                    <p:embed/>
                  </p:oleObj>
                </mc:Choice>
                <mc:Fallback>
                  <p:oleObj name="公式" r:id="rId1" imgW="228600" imgH="29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96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5"/>
            <p:cNvGraphicFramePr>
              <a:graphicFrameLocks noChangeAspect="1"/>
            </p:cNvGraphicFramePr>
            <p:nvPr/>
          </p:nvGraphicFramePr>
          <p:xfrm>
            <a:off x="5424" y="2352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公式" r:id="rId3" imgW="228600" imgH="292100" progId="Equation.3">
                    <p:embed/>
                  </p:oleObj>
                </mc:Choice>
                <mc:Fallback>
                  <p:oleObj name="公式" r:id="rId3" imgW="228600" imgH="29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352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241300" y="5659438"/>
            <a:ext cx="63738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19</a:t>
            </a:r>
            <a:r>
              <a:rPr lang="zh-CN" altLang="en-US" b="1"/>
              <a:t>世纪，电磁学的黄金发展时代。法拉第、亨利、楞次、麦克斯韦</a:t>
            </a:r>
            <a:r>
              <a:rPr lang="en-US" altLang="zh-CN" b="1"/>
              <a:t>…</a:t>
            </a:r>
            <a:endParaRPr lang="zh-CN" altLang="en-US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25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66675" y="1651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磁场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211138" y="701675"/>
            <a:ext cx="795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运动电荷、电流、磁铁周围都存在磁场。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263525" y="1316038"/>
            <a:ext cx="6400800" cy="1412875"/>
            <a:chOff x="1275" y="1425"/>
            <a:chExt cx="4032" cy="890"/>
          </a:xfrm>
        </p:grpSpPr>
        <p:sp>
          <p:nvSpPr>
            <p:cNvPr id="7366" name="Rectangle 25"/>
            <p:cNvSpPr>
              <a:spLocks noChangeArrowheads="1"/>
            </p:cNvSpPr>
            <p:nvPr/>
          </p:nvSpPr>
          <p:spPr bwMode="auto">
            <a:xfrm>
              <a:off x="1474" y="1425"/>
              <a:ext cx="36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电流（旁）</a:t>
              </a:r>
              <a:r>
                <a:rPr lang="en-US" altLang="zh-CN" b="1"/>
                <a:t>——</a:t>
              </a:r>
              <a:r>
                <a:rPr lang="zh-CN" altLang="en-US" b="1"/>
                <a:t>小磁针偏转</a:t>
              </a:r>
              <a:endParaRPr lang="zh-CN" altLang="en-US" b="1"/>
            </a:p>
          </p:txBody>
        </p:sp>
        <p:sp>
          <p:nvSpPr>
            <p:cNvPr id="7367" name="Text Box 27"/>
            <p:cNvSpPr txBox="1">
              <a:spLocks noChangeArrowheads="1"/>
            </p:cNvSpPr>
            <p:nvPr/>
          </p:nvSpPr>
          <p:spPr bwMode="auto">
            <a:xfrm>
              <a:off x="1474" y="1697"/>
              <a:ext cx="38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磁铁（旁）</a:t>
              </a:r>
              <a:r>
                <a:rPr lang="en-US" altLang="zh-CN" b="1"/>
                <a:t>——</a:t>
              </a:r>
              <a:r>
                <a:rPr lang="zh-CN" altLang="en-US" b="1"/>
                <a:t>载流导线运动</a:t>
              </a:r>
              <a:endParaRPr lang="zh-CN" altLang="en-US" b="1"/>
            </a:p>
          </p:txBody>
        </p:sp>
        <p:sp>
          <p:nvSpPr>
            <p:cNvPr id="7368" name="Rectangle 28"/>
            <p:cNvSpPr>
              <a:spLocks noChangeArrowheads="1"/>
            </p:cNvSpPr>
            <p:nvPr/>
          </p:nvSpPr>
          <p:spPr bwMode="auto">
            <a:xfrm>
              <a:off x="1479" y="1988"/>
              <a:ext cx="3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载流导线  </a:t>
              </a:r>
              <a:r>
                <a:rPr lang="en-US" altLang="zh-CN" b="1"/>
                <a:t>——  </a:t>
              </a:r>
              <a:r>
                <a:rPr lang="zh-CN" altLang="en-US" b="1"/>
                <a:t>载流导线</a:t>
              </a:r>
              <a:endParaRPr lang="zh-CN" altLang="en-US" b="1"/>
            </a:p>
          </p:txBody>
        </p:sp>
        <p:sp>
          <p:nvSpPr>
            <p:cNvPr id="7369" name="AutoShape 29"/>
            <p:cNvSpPr/>
            <p:nvPr/>
          </p:nvSpPr>
          <p:spPr bwMode="auto">
            <a:xfrm>
              <a:off x="1275" y="1486"/>
              <a:ext cx="182" cy="770"/>
            </a:xfrm>
            <a:prstGeom prst="leftBrace">
              <a:avLst>
                <a:gd name="adj1" fmla="val 2701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79388" y="5070475"/>
            <a:ext cx="12827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磁场的物质性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3" name="AutoShape 13"/>
          <p:cNvSpPr/>
          <p:nvPr/>
        </p:nvSpPr>
        <p:spPr bwMode="auto">
          <a:xfrm>
            <a:off x="1490663" y="4583113"/>
            <a:ext cx="349250" cy="1885950"/>
          </a:xfrm>
          <a:prstGeom prst="leftBrace">
            <a:avLst>
              <a:gd name="adj1" fmla="val 3335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765300" y="4530725"/>
            <a:ext cx="6553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①</a:t>
            </a:r>
            <a:r>
              <a:rPr lang="zh-CN" altLang="en-US" b="1">
                <a:ea typeface="楷体_GB2312" pitchFamily="49" charset="-122"/>
              </a:rPr>
              <a:t>在磁场中的运动电荷、载流导体等</a:t>
            </a:r>
            <a:endParaRPr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                                  受磁场力作用；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749425" y="5467350"/>
            <a:ext cx="6946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②</a:t>
            </a:r>
            <a:r>
              <a:rPr lang="zh-CN" altLang="en-US" b="1">
                <a:ea typeface="楷体_GB2312" pitchFamily="49" charset="-122"/>
              </a:rPr>
              <a:t>运动电荷、载流导体在磁场中运动时，</a:t>
            </a:r>
            <a:endParaRPr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   磁力作功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178300" y="6069013"/>
            <a:ext cx="359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——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磁场具有能量。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71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6B073-963E-4C8B-BEE7-29B68DFB7D63}" type="slidenum"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74"/>
          <p:cNvGrpSpPr/>
          <p:nvPr/>
        </p:nvGrpSpPr>
        <p:grpSpPr bwMode="auto">
          <a:xfrm>
            <a:off x="5927725" y="754063"/>
            <a:ext cx="3140075" cy="3278187"/>
            <a:chOff x="718" y="1282"/>
            <a:chExt cx="2469" cy="2498"/>
          </a:xfrm>
        </p:grpSpPr>
        <p:sp>
          <p:nvSpPr>
            <p:cNvPr id="7201" name="Oval 75"/>
            <p:cNvSpPr>
              <a:spLocks noChangeArrowheads="1"/>
            </p:cNvSpPr>
            <p:nvPr/>
          </p:nvSpPr>
          <p:spPr bwMode="auto">
            <a:xfrm>
              <a:off x="718" y="1282"/>
              <a:ext cx="2469" cy="2498"/>
            </a:xfrm>
            <a:prstGeom prst="ellipse">
              <a:avLst/>
            </a:prstGeom>
            <a:gradFill rotWithShape="0">
              <a:gsLst>
                <a:gs pos="0">
                  <a:srgbClr val="009A72"/>
                </a:gs>
                <a:gs pos="100000">
                  <a:srgbClr val="004735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785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6"/>
            <p:cNvSpPr>
              <a:spLocks noChangeArrowheads="1"/>
            </p:cNvSpPr>
            <p:nvPr/>
          </p:nvSpPr>
          <p:spPr bwMode="auto">
            <a:xfrm rot="-9871997">
              <a:off x="949" y="1791"/>
              <a:ext cx="359" cy="36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03" name="Group 77"/>
            <p:cNvGrpSpPr/>
            <p:nvPr/>
          </p:nvGrpSpPr>
          <p:grpSpPr bwMode="auto">
            <a:xfrm>
              <a:off x="2758" y="2113"/>
              <a:ext cx="360" cy="367"/>
              <a:chOff x="1272" y="1698"/>
              <a:chExt cx="360" cy="367"/>
            </a:xfrm>
          </p:grpSpPr>
          <p:sp>
            <p:nvSpPr>
              <p:cNvPr id="198" name="Oval 78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65" name="Line 79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4" name="Group 80"/>
            <p:cNvGrpSpPr/>
            <p:nvPr/>
          </p:nvGrpSpPr>
          <p:grpSpPr bwMode="auto">
            <a:xfrm rot="-5475551">
              <a:off x="1960" y="1323"/>
              <a:ext cx="360" cy="367"/>
              <a:chOff x="1272" y="1698"/>
              <a:chExt cx="360" cy="367"/>
            </a:xfrm>
          </p:grpSpPr>
          <p:sp>
            <p:nvSpPr>
              <p:cNvPr id="196" name="Oval 81"/>
              <p:cNvSpPr>
                <a:spLocks noChangeArrowheads="1"/>
              </p:cNvSpPr>
              <p:nvPr/>
            </p:nvSpPr>
            <p:spPr bwMode="auto">
              <a:xfrm>
                <a:off x="1271" y="1698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63" name="Line 82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5" name="Group 83"/>
            <p:cNvGrpSpPr/>
            <p:nvPr/>
          </p:nvGrpSpPr>
          <p:grpSpPr bwMode="auto">
            <a:xfrm>
              <a:off x="1570" y="1348"/>
              <a:ext cx="360" cy="378"/>
              <a:chOff x="1385" y="820"/>
              <a:chExt cx="360" cy="378"/>
            </a:xfrm>
          </p:grpSpPr>
          <p:sp>
            <p:nvSpPr>
              <p:cNvPr id="194" name="Oval 84"/>
              <p:cNvSpPr>
                <a:spLocks noChangeArrowheads="1"/>
              </p:cNvSpPr>
              <p:nvPr/>
            </p:nvSpPr>
            <p:spPr bwMode="auto">
              <a:xfrm rot="12641484">
                <a:off x="1388" y="831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61" name="Line 85"/>
              <p:cNvSpPr>
                <a:spLocks noChangeShapeType="1"/>
              </p:cNvSpPr>
              <p:nvPr/>
            </p:nvSpPr>
            <p:spPr bwMode="auto">
              <a:xfrm rot="-2371871">
                <a:off x="1493" y="820"/>
                <a:ext cx="66" cy="2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Oval 86"/>
            <p:cNvSpPr>
              <a:spLocks noChangeArrowheads="1"/>
            </p:cNvSpPr>
            <p:nvPr/>
          </p:nvSpPr>
          <p:spPr bwMode="auto">
            <a:xfrm rot="13775519">
              <a:off x="1211" y="1510"/>
              <a:ext cx="359" cy="36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07" name="Group 87"/>
            <p:cNvGrpSpPr/>
            <p:nvPr/>
          </p:nvGrpSpPr>
          <p:grpSpPr bwMode="auto">
            <a:xfrm rot="-10395172">
              <a:off x="797" y="2165"/>
              <a:ext cx="360" cy="367"/>
              <a:chOff x="1272" y="1698"/>
              <a:chExt cx="360" cy="367"/>
            </a:xfrm>
          </p:grpSpPr>
          <p:sp>
            <p:nvSpPr>
              <p:cNvPr id="192" name="Oval 88"/>
              <p:cNvSpPr>
                <a:spLocks noChangeArrowheads="1"/>
              </p:cNvSpPr>
              <p:nvPr/>
            </p:nvSpPr>
            <p:spPr bwMode="auto">
              <a:xfrm>
                <a:off x="1269" y="1698"/>
                <a:ext cx="364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59" name="Line 89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8" name="Group 90"/>
            <p:cNvGrpSpPr/>
            <p:nvPr/>
          </p:nvGrpSpPr>
          <p:grpSpPr bwMode="auto">
            <a:xfrm>
              <a:off x="1265" y="3194"/>
              <a:ext cx="360" cy="367"/>
              <a:chOff x="1049" y="2644"/>
              <a:chExt cx="360" cy="367"/>
            </a:xfrm>
          </p:grpSpPr>
          <p:sp>
            <p:nvSpPr>
              <p:cNvPr id="190" name="Oval 91"/>
              <p:cNvSpPr>
                <a:spLocks noChangeArrowheads="1"/>
              </p:cNvSpPr>
              <p:nvPr/>
            </p:nvSpPr>
            <p:spPr bwMode="auto">
              <a:xfrm rot="9092279">
                <a:off x="1049" y="2647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57" name="Line 92"/>
              <p:cNvSpPr>
                <a:spLocks noChangeShapeType="1"/>
              </p:cNvSpPr>
              <p:nvPr/>
            </p:nvSpPr>
            <p:spPr bwMode="auto">
              <a:xfrm rot="14244851" flipV="1">
                <a:off x="1089" y="2944"/>
                <a:ext cx="56" cy="1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9" name="Group 93"/>
            <p:cNvGrpSpPr/>
            <p:nvPr/>
          </p:nvGrpSpPr>
          <p:grpSpPr bwMode="auto">
            <a:xfrm rot="5589621">
              <a:off x="1637" y="3355"/>
              <a:ext cx="360" cy="367"/>
              <a:chOff x="1272" y="1698"/>
              <a:chExt cx="360" cy="367"/>
            </a:xfrm>
          </p:grpSpPr>
          <p:sp>
            <p:nvSpPr>
              <p:cNvPr id="188" name="Oval 94"/>
              <p:cNvSpPr>
                <a:spLocks noChangeArrowheads="1"/>
              </p:cNvSpPr>
              <p:nvPr/>
            </p:nvSpPr>
            <p:spPr bwMode="auto">
              <a:xfrm>
                <a:off x="1273" y="1713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55" name="Line 95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0" name="Group 96"/>
            <p:cNvGrpSpPr/>
            <p:nvPr/>
          </p:nvGrpSpPr>
          <p:grpSpPr bwMode="auto">
            <a:xfrm>
              <a:off x="2024" y="3330"/>
              <a:ext cx="367" cy="367"/>
              <a:chOff x="1824" y="2832"/>
              <a:chExt cx="367" cy="367"/>
            </a:xfrm>
          </p:grpSpPr>
          <p:sp>
            <p:nvSpPr>
              <p:cNvPr id="186" name="Oval 97"/>
              <p:cNvSpPr>
                <a:spLocks noChangeArrowheads="1"/>
              </p:cNvSpPr>
              <p:nvPr/>
            </p:nvSpPr>
            <p:spPr bwMode="auto">
              <a:xfrm rot="4866922">
                <a:off x="1826" y="282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53" name="Line 98"/>
              <p:cNvSpPr>
                <a:spLocks noChangeShapeType="1"/>
              </p:cNvSpPr>
              <p:nvPr/>
            </p:nvSpPr>
            <p:spPr bwMode="auto">
              <a:xfrm rot="-4974944" flipH="1" flipV="1">
                <a:off x="2006" y="3153"/>
                <a:ext cx="27" cy="6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1" name="Group 99"/>
            <p:cNvGrpSpPr/>
            <p:nvPr/>
          </p:nvGrpSpPr>
          <p:grpSpPr bwMode="auto">
            <a:xfrm rot="2821565">
              <a:off x="2377" y="3171"/>
              <a:ext cx="360" cy="367"/>
              <a:chOff x="1272" y="1698"/>
              <a:chExt cx="360" cy="367"/>
            </a:xfrm>
          </p:grpSpPr>
          <p:sp>
            <p:nvSpPr>
              <p:cNvPr id="184" name="Oval 100"/>
              <p:cNvSpPr>
                <a:spLocks noChangeArrowheads="1"/>
              </p:cNvSpPr>
              <p:nvPr/>
            </p:nvSpPr>
            <p:spPr bwMode="auto">
              <a:xfrm>
                <a:off x="1270" y="1705"/>
                <a:ext cx="351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51" name="Line 101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2" name="Group 102"/>
            <p:cNvGrpSpPr/>
            <p:nvPr/>
          </p:nvGrpSpPr>
          <p:grpSpPr bwMode="auto">
            <a:xfrm>
              <a:off x="2744" y="2502"/>
              <a:ext cx="360" cy="367"/>
              <a:chOff x="1272" y="1698"/>
              <a:chExt cx="360" cy="367"/>
            </a:xfrm>
          </p:grpSpPr>
          <p:sp>
            <p:nvSpPr>
              <p:cNvPr id="182" name="Oval 103"/>
              <p:cNvSpPr>
                <a:spLocks noChangeArrowheads="1"/>
              </p:cNvSpPr>
              <p:nvPr/>
            </p:nvSpPr>
            <p:spPr bwMode="auto">
              <a:xfrm>
                <a:off x="1272" y="1701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49" name="Line 104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3" name="Group 105"/>
            <p:cNvGrpSpPr/>
            <p:nvPr/>
          </p:nvGrpSpPr>
          <p:grpSpPr bwMode="auto">
            <a:xfrm>
              <a:off x="1193" y="2184"/>
              <a:ext cx="360" cy="367"/>
              <a:chOff x="1272" y="1698"/>
              <a:chExt cx="360" cy="367"/>
            </a:xfrm>
          </p:grpSpPr>
          <p:sp>
            <p:nvSpPr>
              <p:cNvPr id="180" name="Oval 106"/>
              <p:cNvSpPr>
                <a:spLocks noChangeArrowheads="1"/>
              </p:cNvSpPr>
              <p:nvPr/>
            </p:nvSpPr>
            <p:spPr bwMode="auto">
              <a:xfrm>
                <a:off x="1275" y="169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47" name="Line 107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4" name="Group 108"/>
            <p:cNvGrpSpPr/>
            <p:nvPr/>
          </p:nvGrpSpPr>
          <p:grpSpPr bwMode="auto">
            <a:xfrm>
              <a:off x="1245" y="2623"/>
              <a:ext cx="360" cy="367"/>
              <a:chOff x="1272" y="1698"/>
              <a:chExt cx="360" cy="367"/>
            </a:xfrm>
          </p:grpSpPr>
          <p:sp>
            <p:nvSpPr>
              <p:cNvPr id="178" name="Oval 109"/>
              <p:cNvSpPr>
                <a:spLocks noChangeArrowheads="1"/>
              </p:cNvSpPr>
              <p:nvPr/>
            </p:nvSpPr>
            <p:spPr bwMode="auto">
              <a:xfrm>
                <a:off x="1272" y="1701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45" name="Line 110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5" name="Group 111"/>
            <p:cNvGrpSpPr/>
            <p:nvPr/>
          </p:nvGrpSpPr>
          <p:grpSpPr bwMode="auto">
            <a:xfrm rot="9838419">
              <a:off x="980" y="2922"/>
              <a:ext cx="360" cy="367"/>
              <a:chOff x="1272" y="1698"/>
              <a:chExt cx="360" cy="367"/>
            </a:xfrm>
          </p:grpSpPr>
          <p:sp>
            <p:nvSpPr>
              <p:cNvPr id="176" name="Oval 112"/>
              <p:cNvSpPr>
                <a:spLocks noChangeArrowheads="1"/>
              </p:cNvSpPr>
              <p:nvPr/>
            </p:nvSpPr>
            <p:spPr bwMode="auto">
              <a:xfrm>
                <a:off x="1285" y="1705"/>
                <a:ext cx="356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43" name="Line 113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6" name="Group 114"/>
            <p:cNvGrpSpPr/>
            <p:nvPr/>
          </p:nvGrpSpPr>
          <p:grpSpPr bwMode="auto">
            <a:xfrm>
              <a:off x="1894" y="2137"/>
              <a:ext cx="360" cy="367"/>
              <a:chOff x="1272" y="1698"/>
              <a:chExt cx="360" cy="367"/>
            </a:xfrm>
          </p:grpSpPr>
          <p:sp>
            <p:nvSpPr>
              <p:cNvPr id="174" name="Oval 115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41" name="Line 116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7" name="Group 117"/>
            <p:cNvGrpSpPr/>
            <p:nvPr/>
          </p:nvGrpSpPr>
          <p:grpSpPr bwMode="auto">
            <a:xfrm>
              <a:off x="802" y="2561"/>
              <a:ext cx="362" cy="367"/>
              <a:chOff x="624" y="2025"/>
              <a:chExt cx="362" cy="367"/>
            </a:xfrm>
          </p:grpSpPr>
          <p:sp>
            <p:nvSpPr>
              <p:cNvPr id="172" name="Oval 118"/>
              <p:cNvSpPr>
                <a:spLocks noChangeArrowheads="1"/>
              </p:cNvSpPr>
              <p:nvPr/>
            </p:nvSpPr>
            <p:spPr bwMode="auto">
              <a:xfrm rot="-9272563">
                <a:off x="626" y="2025"/>
                <a:ext cx="357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39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48" cy="9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round/>
                    <a:head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8" name="Group 120"/>
            <p:cNvGrpSpPr/>
            <p:nvPr/>
          </p:nvGrpSpPr>
          <p:grpSpPr bwMode="auto">
            <a:xfrm>
              <a:off x="1560" y="2875"/>
              <a:ext cx="360" cy="367"/>
              <a:chOff x="2698" y="812"/>
              <a:chExt cx="360" cy="367"/>
            </a:xfrm>
          </p:grpSpPr>
          <p:sp>
            <p:nvSpPr>
              <p:cNvPr id="170" name="Oval 121"/>
              <p:cNvSpPr>
                <a:spLocks noChangeArrowheads="1"/>
              </p:cNvSpPr>
              <p:nvPr/>
            </p:nvSpPr>
            <p:spPr bwMode="auto">
              <a:xfrm rot="9838419">
                <a:off x="2701" y="812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37" name="Line 122"/>
              <p:cNvSpPr>
                <a:spLocks noChangeShapeType="1"/>
              </p:cNvSpPr>
              <p:nvPr/>
            </p:nvSpPr>
            <p:spPr bwMode="auto">
              <a:xfrm flipH="1" flipV="1">
                <a:off x="2706" y="935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9" name="Group 123"/>
            <p:cNvGrpSpPr/>
            <p:nvPr/>
          </p:nvGrpSpPr>
          <p:grpSpPr bwMode="auto">
            <a:xfrm>
              <a:off x="2220" y="1901"/>
              <a:ext cx="360" cy="367"/>
              <a:chOff x="1615" y="1173"/>
              <a:chExt cx="360" cy="367"/>
            </a:xfrm>
          </p:grpSpPr>
          <p:sp>
            <p:nvSpPr>
              <p:cNvPr id="168" name="Oval 124"/>
              <p:cNvSpPr>
                <a:spLocks noChangeArrowheads="1"/>
              </p:cNvSpPr>
              <p:nvPr/>
            </p:nvSpPr>
            <p:spPr bwMode="auto">
              <a:xfrm rot="9838419">
                <a:off x="1615" y="1173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35" name="Line 125"/>
              <p:cNvSpPr>
                <a:spLocks noChangeShapeType="1"/>
              </p:cNvSpPr>
              <p:nvPr/>
            </p:nvSpPr>
            <p:spPr bwMode="auto">
              <a:xfrm flipH="1" flipV="1">
                <a:off x="1618" y="1306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0" name="Group 126"/>
            <p:cNvGrpSpPr/>
            <p:nvPr/>
          </p:nvGrpSpPr>
          <p:grpSpPr bwMode="auto">
            <a:xfrm>
              <a:off x="1918" y="2549"/>
              <a:ext cx="360" cy="367"/>
              <a:chOff x="1597" y="1237"/>
              <a:chExt cx="360" cy="367"/>
            </a:xfrm>
          </p:grpSpPr>
          <p:sp>
            <p:nvSpPr>
              <p:cNvPr id="166" name="Oval 127"/>
              <p:cNvSpPr>
                <a:spLocks noChangeArrowheads="1"/>
              </p:cNvSpPr>
              <p:nvPr/>
            </p:nvSpPr>
            <p:spPr bwMode="auto">
              <a:xfrm rot="9838419">
                <a:off x="1597" y="1237"/>
                <a:ext cx="363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33" name="Line 128"/>
              <p:cNvSpPr>
                <a:spLocks noChangeShapeType="1"/>
              </p:cNvSpPr>
              <p:nvPr/>
            </p:nvSpPr>
            <p:spPr bwMode="auto">
              <a:xfrm flipH="1" flipV="1">
                <a:off x="1602" y="1362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1" name="Group 129"/>
            <p:cNvGrpSpPr/>
            <p:nvPr/>
          </p:nvGrpSpPr>
          <p:grpSpPr bwMode="auto">
            <a:xfrm>
              <a:off x="2279" y="2715"/>
              <a:ext cx="360" cy="367"/>
              <a:chOff x="1613" y="1193"/>
              <a:chExt cx="360" cy="367"/>
            </a:xfrm>
          </p:grpSpPr>
          <p:sp>
            <p:nvSpPr>
              <p:cNvPr id="164" name="Oval 130"/>
              <p:cNvSpPr>
                <a:spLocks noChangeArrowheads="1"/>
              </p:cNvSpPr>
              <p:nvPr/>
            </p:nvSpPr>
            <p:spPr bwMode="auto">
              <a:xfrm rot="9838419">
                <a:off x="1616" y="1193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31" name="Line 131"/>
              <p:cNvSpPr>
                <a:spLocks noChangeShapeType="1"/>
              </p:cNvSpPr>
              <p:nvPr/>
            </p:nvSpPr>
            <p:spPr bwMode="auto">
              <a:xfrm flipH="1" flipV="1">
                <a:off x="1625" y="1341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2" name="Group 132"/>
            <p:cNvGrpSpPr/>
            <p:nvPr/>
          </p:nvGrpSpPr>
          <p:grpSpPr bwMode="auto">
            <a:xfrm>
              <a:off x="1847" y="1727"/>
              <a:ext cx="360" cy="367"/>
              <a:chOff x="1548" y="1277"/>
              <a:chExt cx="360" cy="367"/>
            </a:xfrm>
          </p:grpSpPr>
          <p:sp>
            <p:nvSpPr>
              <p:cNvPr id="162" name="Oval 133"/>
              <p:cNvSpPr>
                <a:spLocks noChangeArrowheads="1"/>
              </p:cNvSpPr>
              <p:nvPr/>
            </p:nvSpPr>
            <p:spPr bwMode="auto">
              <a:xfrm rot="9838419">
                <a:off x="1545" y="1277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9" name="Line 134"/>
              <p:cNvSpPr>
                <a:spLocks noChangeShapeType="1"/>
              </p:cNvSpPr>
              <p:nvPr/>
            </p:nvSpPr>
            <p:spPr bwMode="auto">
              <a:xfrm flipH="1" flipV="1">
                <a:off x="1558" y="1387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3" name="Group 135"/>
            <p:cNvGrpSpPr/>
            <p:nvPr/>
          </p:nvGrpSpPr>
          <p:grpSpPr bwMode="auto">
            <a:xfrm>
              <a:off x="2331" y="2304"/>
              <a:ext cx="360" cy="367"/>
              <a:chOff x="1651" y="1224"/>
              <a:chExt cx="360" cy="367"/>
            </a:xfrm>
          </p:grpSpPr>
          <p:sp>
            <p:nvSpPr>
              <p:cNvPr id="160" name="Oval 136"/>
              <p:cNvSpPr>
                <a:spLocks noChangeArrowheads="1"/>
              </p:cNvSpPr>
              <p:nvPr/>
            </p:nvSpPr>
            <p:spPr bwMode="auto">
              <a:xfrm rot="9838419">
                <a:off x="1651" y="1224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7" name="Line 137"/>
              <p:cNvSpPr>
                <a:spLocks noChangeShapeType="1"/>
              </p:cNvSpPr>
              <p:nvPr/>
            </p:nvSpPr>
            <p:spPr bwMode="auto">
              <a:xfrm flipH="1" flipV="1">
                <a:off x="1657" y="1351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4" name="Group 138"/>
            <p:cNvGrpSpPr/>
            <p:nvPr/>
          </p:nvGrpSpPr>
          <p:grpSpPr bwMode="auto">
            <a:xfrm>
              <a:off x="1551" y="2355"/>
              <a:ext cx="361" cy="367"/>
              <a:chOff x="1636" y="1254"/>
              <a:chExt cx="361" cy="367"/>
            </a:xfrm>
          </p:grpSpPr>
          <p:sp>
            <p:nvSpPr>
              <p:cNvPr id="158" name="Oval 139"/>
              <p:cNvSpPr>
                <a:spLocks noChangeArrowheads="1"/>
              </p:cNvSpPr>
              <p:nvPr/>
            </p:nvSpPr>
            <p:spPr bwMode="auto">
              <a:xfrm rot="9838419">
                <a:off x="1637" y="1254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5" name="Line 140"/>
              <p:cNvSpPr>
                <a:spLocks noChangeShapeType="1"/>
              </p:cNvSpPr>
              <p:nvPr/>
            </p:nvSpPr>
            <p:spPr bwMode="auto">
              <a:xfrm flipH="1" flipV="1">
                <a:off x="1636" y="1367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5" name="Group 141"/>
            <p:cNvGrpSpPr/>
            <p:nvPr/>
          </p:nvGrpSpPr>
          <p:grpSpPr bwMode="auto">
            <a:xfrm>
              <a:off x="1459" y="1858"/>
              <a:ext cx="360" cy="367"/>
              <a:chOff x="1272" y="1698"/>
              <a:chExt cx="360" cy="367"/>
            </a:xfrm>
          </p:grpSpPr>
          <p:sp>
            <p:nvSpPr>
              <p:cNvPr id="156" name="Oval 142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57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3" name="Line 143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6" name="Group 144"/>
            <p:cNvGrpSpPr/>
            <p:nvPr/>
          </p:nvGrpSpPr>
          <p:grpSpPr bwMode="auto">
            <a:xfrm>
              <a:off x="1942" y="2950"/>
              <a:ext cx="360" cy="367"/>
              <a:chOff x="1272" y="1698"/>
              <a:chExt cx="360" cy="367"/>
            </a:xfrm>
          </p:grpSpPr>
          <p:sp>
            <p:nvSpPr>
              <p:cNvPr id="154" name="Oval 145"/>
              <p:cNvSpPr>
                <a:spLocks noChangeArrowheads="1"/>
              </p:cNvSpPr>
              <p:nvPr/>
            </p:nvSpPr>
            <p:spPr bwMode="auto">
              <a:xfrm>
                <a:off x="1275" y="169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1" name="Line 146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7" name="Group 147"/>
            <p:cNvGrpSpPr/>
            <p:nvPr/>
          </p:nvGrpSpPr>
          <p:grpSpPr bwMode="auto">
            <a:xfrm>
              <a:off x="2585" y="1752"/>
              <a:ext cx="360" cy="367"/>
              <a:chOff x="2406" y="1217"/>
              <a:chExt cx="360" cy="367"/>
            </a:xfrm>
          </p:grpSpPr>
          <p:sp>
            <p:nvSpPr>
              <p:cNvPr id="152" name="Oval 148"/>
              <p:cNvSpPr>
                <a:spLocks noChangeArrowheads="1"/>
              </p:cNvSpPr>
              <p:nvPr/>
            </p:nvSpPr>
            <p:spPr bwMode="auto">
              <a:xfrm rot="-2376614">
                <a:off x="2406" y="1220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19" name="Line 149"/>
              <p:cNvSpPr>
                <a:spLocks noChangeShapeType="1"/>
              </p:cNvSpPr>
              <p:nvPr/>
            </p:nvSpPr>
            <p:spPr bwMode="auto">
              <a:xfrm>
                <a:off x="2678" y="1249"/>
                <a:ext cx="75" cy="6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8" name="Group 150"/>
            <p:cNvGrpSpPr/>
            <p:nvPr/>
          </p:nvGrpSpPr>
          <p:grpSpPr bwMode="auto">
            <a:xfrm>
              <a:off x="2624" y="2875"/>
              <a:ext cx="360" cy="367"/>
              <a:chOff x="2445" y="2340"/>
              <a:chExt cx="360" cy="367"/>
            </a:xfrm>
          </p:grpSpPr>
          <p:sp>
            <p:nvSpPr>
              <p:cNvPr id="150" name="Oval 151"/>
              <p:cNvSpPr>
                <a:spLocks noChangeArrowheads="1"/>
              </p:cNvSpPr>
              <p:nvPr/>
            </p:nvSpPr>
            <p:spPr bwMode="auto">
              <a:xfrm rot="991179">
                <a:off x="2445" y="2340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17" name="Line 152"/>
              <p:cNvSpPr>
                <a:spLocks noChangeShapeType="1"/>
              </p:cNvSpPr>
              <p:nvPr/>
            </p:nvSpPr>
            <p:spPr bwMode="auto">
              <a:xfrm flipH="1">
                <a:off x="2730" y="2610"/>
                <a:ext cx="38" cy="5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29" name="Group 153"/>
            <p:cNvGrpSpPr/>
            <p:nvPr/>
          </p:nvGrpSpPr>
          <p:grpSpPr bwMode="auto">
            <a:xfrm>
              <a:off x="2294" y="1495"/>
              <a:ext cx="367" cy="360"/>
              <a:chOff x="2294" y="1297"/>
              <a:chExt cx="367" cy="360"/>
            </a:xfrm>
          </p:grpSpPr>
          <p:sp>
            <p:nvSpPr>
              <p:cNvPr id="148" name="Oval 154"/>
              <p:cNvSpPr>
                <a:spLocks noChangeArrowheads="1"/>
              </p:cNvSpPr>
              <p:nvPr/>
            </p:nvSpPr>
            <p:spPr bwMode="auto">
              <a:xfrm rot="17077531">
                <a:off x="2298" y="1296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15" name="Line 155"/>
              <p:cNvSpPr>
                <a:spLocks noChangeShapeType="1"/>
              </p:cNvSpPr>
              <p:nvPr/>
            </p:nvSpPr>
            <p:spPr bwMode="auto">
              <a:xfrm>
                <a:off x="2544" y="1309"/>
                <a:ext cx="82" cy="6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30" name="AutoShape 156"/>
            <p:cNvSpPr>
              <a:spLocks noChangeArrowheads="1"/>
            </p:cNvSpPr>
            <p:nvPr/>
          </p:nvSpPr>
          <p:spPr bwMode="auto">
            <a:xfrm rot="3175022">
              <a:off x="1270" y="149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1" name="AutoShape 157"/>
            <p:cNvSpPr>
              <a:spLocks noChangeArrowheads="1"/>
            </p:cNvSpPr>
            <p:nvPr/>
          </p:nvSpPr>
          <p:spPr bwMode="auto">
            <a:xfrm rot="2620789">
              <a:off x="989" y="180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2" name="AutoShape 158"/>
            <p:cNvSpPr>
              <a:spLocks noChangeArrowheads="1"/>
            </p:cNvSpPr>
            <p:nvPr/>
          </p:nvSpPr>
          <p:spPr bwMode="auto">
            <a:xfrm>
              <a:off x="951" y="179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AutoShape 159"/>
            <p:cNvSpPr>
              <a:spLocks noChangeArrowheads="1"/>
            </p:cNvSpPr>
            <p:nvPr/>
          </p:nvSpPr>
          <p:spPr bwMode="auto">
            <a:xfrm>
              <a:off x="1205" y="150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AutoShape 160"/>
            <p:cNvSpPr>
              <a:spLocks noChangeArrowheads="1"/>
            </p:cNvSpPr>
            <p:nvPr/>
          </p:nvSpPr>
          <p:spPr bwMode="auto">
            <a:xfrm>
              <a:off x="799" y="216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AutoShape 161"/>
            <p:cNvSpPr>
              <a:spLocks noChangeArrowheads="1"/>
            </p:cNvSpPr>
            <p:nvPr/>
          </p:nvSpPr>
          <p:spPr bwMode="auto">
            <a:xfrm>
              <a:off x="801" y="256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AutoShape 162"/>
            <p:cNvSpPr>
              <a:spLocks noChangeArrowheads="1"/>
            </p:cNvSpPr>
            <p:nvPr/>
          </p:nvSpPr>
          <p:spPr bwMode="auto">
            <a:xfrm>
              <a:off x="783" y="229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7" name="AutoShape 163"/>
            <p:cNvSpPr>
              <a:spLocks noChangeArrowheads="1"/>
            </p:cNvSpPr>
            <p:nvPr/>
          </p:nvSpPr>
          <p:spPr bwMode="auto">
            <a:xfrm rot="-793708">
              <a:off x="791" y="275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8" name="AutoShape 164"/>
            <p:cNvSpPr>
              <a:spLocks noChangeArrowheads="1"/>
            </p:cNvSpPr>
            <p:nvPr/>
          </p:nvSpPr>
          <p:spPr bwMode="auto">
            <a:xfrm>
              <a:off x="969" y="292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AutoShape 165"/>
            <p:cNvSpPr>
              <a:spLocks noChangeArrowheads="1"/>
            </p:cNvSpPr>
            <p:nvPr/>
          </p:nvSpPr>
          <p:spPr bwMode="auto">
            <a:xfrm rot="-1734652">
              <a:off x="981" y="316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0" name="AutoShape 166"/>
            <p:cNvSpPr>
              <a:spLocks noChangeArrowheads="1"/>
            </p:cNvSpPr>
            <p:nvPr/>
          </p:nvSpPr>
          <p:spPr bwMode="auto">
            <a:xfrm>
              <a:off x="1251" y="3200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AutoShape 167"/>
            <p:cNvSpPr>
              <a:spLocks noChangeArrowheads="1"/>
            </p:cNvSpPr>
            <p:nvPr/>
          </p:nvSpPr>
          <p:spPr bwMode="auto">
            <a:xfrm rot="-3354580">
              <a:off x="1304" y="348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2" name="AutoShape 168"/>
            <p:cNvSpPr>
              <a:spLocks noChangeArrowheads="1"/>
            </p:cNvSpPr>
            <p:nvPr/>
          </p:nvSpPr>
          <p:spPr bwMode="auto">
            <a:xfrm>
              <a:off x="1631" y="3360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AutoShape 169"/>
            <p:cNvSpPr>
              <a:spLocks noChangeArrowheads="1"/>
            </p:cNvSpPr>
            <p:nvPr/>
          </p:nvSpPr>
          <p:spPr bwMode="auto">
            <a:xfrm rot="-4692605">
              <a:off x="1761" y="367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4" name="AutoShape 170"/>
            <p:cNvSpPr>
              <a:spLocks noChangeArrowheads="1"/>
            </p:cNvSpPr>
            <p:nvPr/>
          </p:nvSpPr>
          <p:spPr bwMode="auto">
            <a:xfrm>
              <a:off x="2027" y="332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AutoShape 171"/>
            <p:cNvSpPr>
              <a:spLocks noChangeArrowheads="1"/>
            </p:cNvSpPr>
            <p:nvPr/>
          </p:nvSpPr>
          <p:spPr bwMode="auto">
            <a:xfrm rot="-5907393">
              <a:off x="2225" y="363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6" name="AutoShape 172"/>
            <p:cNvSpPr>
              <a:spLocks noChangeArrowheads="1"/>
            </p:cNvSpPr>
            <p:nvPr/>
          </p:nvSpPr>
          <p:spPr bwMode="auto">
            <a:xfrm>
              <a:off x="2373" y="315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AutoShape 173"/>
            <p:cNvSpPr>
              <a:spLocks noChangeArrowheads="1"/>
            </p:cNvSpPr>
            <p:nvPr/>
          </p:nvSpPr>
          <p:spPr bwMode="auto">
            <a:xfrm rot="-7744241">
              <a:off x="2653" y="343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8" name="AutoShape 174"/>
            <p:cNvSpPr>
              <a:spLocks noChangeArrowheads="1"/>
            </p:cNvSpPr>
            <p:nvPr/>
          </p:nvSpPr>
          <p:spPr bwMode="auto">
            <a:xfrm>
              <a:off x="2637" y="286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AutoShape 175"/>
            <p:cNvSpPr>
              <a:spLocks noChangeArrowheads="1"/>
            </p:cNvSpPr>
            <p:nvPr/>
          </p:nvSpPr>
          <p:spPr bwMode="auto">
            <a:xfrm rot="-8608623">
              <a:off x="2943" y="311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50" name="AutoShape 176"/>
            <p:cNvSpPr>
              <a:spLocks noChangeArrowheads="1"/>
            </p:cNvSpPr>
            <p:nvPr/>
          </p:nvSpPr>
          <p:spPr bwMode="auto">
            <a:xfrm>
              <a:off x="2747" y="249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AutoShape 177"/>
            <p:cNvSpPr>
              <a:spLocks noChangeArrowheads="1"/>
            </p:cNvSpPr>
            <p:nvPr/>
          </p:nvSpPr>
          <p:spPr bwMode="auto">
            <a:xfrm rot="-9827520">
              <a:off x="3079" y="268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52" name="AutoShape 178"/>
            <p:cNvSpPr>
              <a:spLocks noChangeArrowheads="1"/>
            </p:cNvSpPr>
            <p:nvPr/>
          </p:nvSpPr>
          <p:spPr bwMode="auto">
            <a:xfrm>
              <a:off x="2743" y="209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AutoShape 179"/>
            <p:cNvSpPr>
              <a:spLocks noChangeArrowheads="1"/>
            </p:cNvSpPr>
            <p:nvPr/>
          </p:nvSpPr>
          <p:spPr bwMode="auto">
            <a:xfrm rot="10330605">
              <a:off x="3079" y="222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54" name="AutoShape 180"/>
            <p:cNvSpPr>
              <a:spLocks noChangeArrowheads="1"/>
            </p:cNvSpPr>
            <p:nvPr/>
          </p:nvSpPr>
          <p:spPr bwMode="auto">
            <a:xfrm>
              <a:off x="2573" y="174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AutoShape 181"/>
            <p:cNvSpPr>
              <a:spLocks noChangeArrowheads="1"/>
            </p:cNvSpPr>
            <p:nvPr/>
          </p:nvSpPr>
          <p:spPr bwMode="auto">
            <a:xfrm rot="9006731">
              <a:off x="2883" y="179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56" name="AutoShape 182"/>
            <p:cNvSpPr>
              <a:spLocks noChangeArrowheads="1"/>
            </p:cNvSpPr>
            <p:nvPr/>
          </p:nvSpPr>
          <p:spPr bwMode="auto">
            <a:xfrm>
              <a:off x="2293" y="1484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AutoShape 183"/>
            <p:cNvSpPr>
              <a:spLocks noChangeArrowheads="1"/>
            </p:cNvSpPr>
            <p:nvPr/>
          </p:nvSpPr>
          <p:spPr bwMode="auto">
            <a:xfrm rot="7101768">
              <a:off x="2539" y="146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58" name="AutoShape 184"/>
            <p:cNvSpPr>
              <a:spLocks noChangeArrowheads="1"/>
            </p:cNvSpPr>
            <p:nvPr/>
          </p:nvSpPr>
          <p:spPr bwMode="auto">
            <a:xfrm>
              <a:off x="1569" y="135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AutoShape 185"/>
            <p:cNvSpPr>
              <a:spLocks noChangeArrowheads="1"/>
            </p:cNvSpPr>
            <p:nvPr/>
          </p:nvSpPr>
          <p:spPr bwMode="auto">
            <a:xfrm rot="4386123">
              <a:off x="1675" y="132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0" name="AutoShape 186"/>
            <p:cNvSpPr>
              <a:spLocks noChangeArrowheads="1"/>
            </p:cNvSpPr>
            <p:nvPr/>
          </p:nvSpPr>
          <p:spPr bwMode="auto">
            <a:xfrm>
              <a:off x="1947" y="134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AutoShape 187"/>
            <p:cNvSpPr>
              <a:spLocks noChangeArrowheads="1"/>
            </p:cNvSpPr>
            <p:nvPr/>
          </p:nvSpPr>
          <p:spPr bwMode="auto">
            <a:xfrm rot="6003823">
              <a:off x="2137" y="130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2" name="AutoShape 188"/>
            <p:cNvSpPr>
              <a:spLocks noChangeArrowheads="1"/>
            </p:cNvSpPr>
            <p:nvPr/>
          </p:nvSpPr>
          <p:spPr bwMode="auto">
            <a:xfrm>
              <a:off x="1455" y="186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AutoShape 189"/>
            <p:cNvSpPr>
              <a:spLocks noChangeArrowheads="1"/>
            </p:cNvSpPr>
            <p:nvPr/>
          </p:nvSpPr>
          <p:spPr bwMode="auto">
            <a:xfrm>
              <a:off x="1840" y="173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AutoShape 190"/>
            <p:cNvSpPr>
              <a:spLocks noChangeArrowheads="1"/>
            </p:cNvSpPr>
            <p:nvPr/>
          </p:nvSpPr>
          <p:spPr bwMode="auto">
            <a:xfrm rot="6903388">
              <a:off x="1684" y="183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5" name="AutoShape 191"/>
            <p:cNvSpPr>
              <a:spLocks noChangeArrowheads="1"/>
            </p:cNvSpPr>
            <p:nvPr/>
          </p:nvSpPr>
          <p:spPr bwMode="auto">
            <a:xfrm rot="-2905182">
              <a:off x="1895" y="201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6" name="AutoShape 192"/>
            <p:cNvSpPr>
              <a:spLocks noChangeArrowheads="1"/>
            </p:cNvSpPr>
            <p:nvPr/>
          </p:nvSpPr>
          <p:spPr bwMode="auto">
            <a:xfrm>
              <a:off x="1189" y="2187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AutoShape 193"/>
            <p:cNvSpPr>
              <a:spLocks noChangeArrowheads="1"/>
            </p:cNvSpPr>
            <p:nvPr/>
          </p:nvSpPr>
          <p:spPr bwMode="auto">
            <a:xfrm>
              <a:off x="1553" y="235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AutoShape 194"/>
            <p:cNvSpPr>
              <a:spLocks noChangeArrowheads="1"/>
            </p:cNvSpPr>
            <p:nvPr/>
          </p:nvSpPr>
          <p:spPr bwMode="auto">
            <a:xfrm rot="4272470">
              <a:off x="1300" y="215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69" name="AutoShape 195"/>
            <p:cNvSpPr>
              <a:spLocks noChangeArrowheads="1"/>
            </p:cNvSpPr>
            <p:nvPr/>
          </p:nvSpPr>
          <p:spPr bwMode="auto">
            <a:xfrm rot="-1314394">
              <a:off x="1563" y="257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0" name="AutoShape 196"/>
            <p:cNvSpPr>
              <a:spLocks noChangeArrowheads="1"/>
            </p:cNvSpPr>
            <p:nvPr/>
          </p:nvSpPr>
          <p:spPr bwMode="auto">
            <a:xfrm>
              <a:off x="1887" y="2139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" name="AutoShape 197"/>
            <p:cNvSpPr>
              <a:spLocks noChangeArrowheads="1"/>
            </p:cNvSpPr>
            <p:nvPr/>
          </p:nvSpPr>
          <p:spPr bwMode="auto">
            <a:xfrm rot="7916614">
              <a:off x="2134" y="2134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" name="AutoShape 198"/>
            <p:cNvSpPr>
              <a:spLocks noChangeArrowheads="1"/>
            </p:cNvSpPr>
            <p:nvPr/>
          </p:nvSpPr>
          <p:spPr bwMode="auto">
            <a:xfrm>
              <a:off x="1905" y="254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" name="AutoShape 199"/>
            <p:cNvSpPr>
              <a:spLocks noChangeArrowheads="1"/>
            </p:cNvSpPr>
            <p:nvPr/>
          </p:nvSpPr>
          <p:spPr bwMode="auto">
            <a:xfrm rot="7472093">
              <a:off x="2143" y="2530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4" name="AutoShape 200"/>
            <p:cNvSpPr>
              <a:spLocks noChangeArrowheads="1"/>
            </p:cNvSpPr>
            <p:nvPr/>
          </p:nvSpPr>
          <p:spPr bwMode="auto">
            <a:xfrm>
              <a:off x="1245" y="2619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" name="AutoShape 201"/>
            <p:cNvSpPr>
              <a:spLocks noChangeArrowheads="1"/>
            </p:cNvSpPr>
            <p:nvPr/>
          </p:nvSpPr>
          <p:spPr bwMode="auto">
            <a:xfrm>
              <a:off x="1555" y="287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" name="AutoShape 202"/>
            <p:cNvSpPr>
              <a:spLocks noChangeArrowheads="1"/>
            </p:cNvSpPr>
            <p:nvPr/>
          </p:nvSpPr>
          <p:spPr bwMode="auto">
            <a:xfrm rot="-196129">
              <a:off x="1237" y="277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7" name="AutoShape 203"/>
            <p:cNvSpPr>
              <a:spLocks noChangeArrowheads="1"/>
            </p:cNvSpPr>
            <p:nvPr/>
          </p:nvSpPr>
          <p:spPr bwMode="auto">
            <a:xfrm rot="4592417">
              <a:off x="1660" y="2852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8" name="AutoShape 204"/>
            <p:cNvSpPr>
              <a:spLocks noChangeArrowheads="1"/>
            </p:cNvSpPr>
            <p:nvPr/>
          </p:nvSpPr>
          <p:spPr bwMode="auto">
            <a:xfrm>
              <a:off x="1931" y="294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" name="AutoShape 205"/>
            <p:cNvSpPr>
              <a:spLocks noChangeArrowheads="1"/>
            </p:cNvSpPr>
            <p:nvPr/>
          </p:nvSpPr>
          <p:spPr bwMode="auto">
            <a:xfrm>
              <a:off x="2267" y="271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" name="AutoShape 206"/>
            <p:cNvSpPr>
              <a:spLocks noChangeArrowheads="1"/>
            </p:cNvSpPr>
            <p:nvPr/>
          </p:nvSpPr>
          <p:spPr bwMode="auto">
            <a:xfrm rot="-2355055">
              <a:off x="1962" y="319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1" name="AutoShape 207"/>
            <p:cNvSpPr>
              <a:spLocks noChangeArrowheads="1"/>
            </p:cNvSpPr>
            <p:nvPr/>
          </p:nvSpPr>
          <p:spPr bwMode="auto">
            <a:xfrm rot="520547">
              <a:off x="2257" y="2846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2" name="AutoShape 208"/>
            <p:cNvSpPr>
              <a:spLocks noChangeArrowheads="1"/>
            </p:cNvSpPr>
            <p:nvPr/>
          </p:nvSpPr>
          <p:spPr bwMode="auto">
            <a:xfrm>
              <a:off x="2215" y="189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" name="AutoShape 209"/>
            <p:cNvSpPr>
              <a:spLocks noChangeArrowheads="1"/>
            </p:cNvSpPr>
            <p:nvPr/>
          </p:nvSpPr>
          <p:spPr bwMode="auto">
            <a:xfrm>
              <a:off x="2317" y="230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4" name="AutoShape 210"/>
            <p:cNvSpPr>
              <a:spLocks noChangeArrowheads="1"/>
            </p:cNvSpPr>
            <p:nvPr/>
          </p:nvSpPr>
          <p:spPr bwMode="auto">
            <a:xfrm rot="8573144">
              <a:off x="2498" y="191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5" name="AutoShape 211"/>
            <p:cNvSpPr>
              <a:spLocks noChangeArrowheads="1"/>
            </p:cNvSpPr>
            <p:nvPr/>
          </p:nvSpPr>
          <p:spPr bwMode="auto">
            <a:xfrm rot="569436">
              <a:off x="2308" y="2426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6" name="AutoShape 212"/>
            <p:cNvSpPr>
              <a:spLocks noChangeArrowheads="1"/>
            </p:cNvSpPr>
            <p:nvPr/>
          </p:nvSpPr>
          <p:spPr bwMode="auto">
            <a:xfrm rot="-4336597">
              <a:off x="2053" y="164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7" name="AutoShape 213"/>
            <p:cNvSpPr>
              <a:spLocks noChangeArrowheads="1"/>
            </p:cNvSpPr>
            <p:nvPr/>
          </p:nvSpPr>
          <p:spPr bwMode="auto">
            <a:xfrm rot="5937642">
              <a:off x="2005" y="169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8" name="AutoShape 214"/>
            <p:cNvSpPr>
              <a:spLocks noChangeArrowheads="1"/>
            </p:cNvSpPr>
            <p:nvPr/>
          </p:nvSpPr>
          <p:spPr bwMode="auto">
            <a:xfrm rot="-5529258">
              <a:off x="1732" y="167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89" name="AutoShape 215"/>
            <p:cNvSpPr>
              <a:spLocks noChangeArrowheads="1"/>
            </p:cNvSpPr>
            <p:nvPr/>
          </p:nvSpPr>
          <p:spPr bwMode="auto">
            <a:xfrm rot="-7393098">
              <a:off x="1462" y="179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0" name="AutoShape 216"/>
            <p:cNvSpPr>
              <a:spLocks noChangeArrowheads="1"/>
            </p:cNvSpPr>
            <p:nvPr/>
          </p:nvSpPr>
          <p:spPr bwMode="auto">
            <a:xfrm rot="-9209513">
              <a:off x="1273" y="200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1" name="AutoShape 217"/>
            <p:cNvSpPr>
              <a:spLocks noChangeArrowheads="1"/>
            </p:cNvSpPr>
            <p:nvPr/>
          </p:nvSpPr>
          <p:spPr bwMode="auto">
            <a:xfrm rot="-2340062">
              <a:off x="1480" y="211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2" name="AutoShape 218"/>
            <p:cNvSpPr>
              <a:spLocks noChangeArrowheads="1"/>
            </p:cNvSpPr>
            <p:nvPr/>
          </p:nvSpPr>
          <p:spPr bwMode="auto">
            <a:xfrm rot="-6059710">
              <a:off x="1374" y="250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3" name="AutoShape 219"/>
            <p:cNvSpPr>
              <a:spLocks noChangeArrowheads="1"/>
            </p:cNvSpPr>
            <p:nvPr/>
          </p:nvSpPr>
          <p:spPr bwMode="auto">
            <a:xfrm rot="10562103">
              <a:off x="1136" y="229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4" name="AutoShape 220"/>
            <p:cNvSpPr>
              <a:spLocks noChangeArrowheads="1"/>
            </p:cNvSpPr>
            <p:nvPr/>
          </p:nvSpPr>
          <p:spPr bwMode="auto">
            <a:xfrm rot="9848242">
              <a:off x="1134" y="267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5" name="AutoShape 221"/>
            <p:cNvSpPr>
              <a:spLocks noChangeArrowheads="1"/>
            </p:cNvSpPr>
            <p:nvPr/>
          </p:nvSpPr>
          <p:spPr bwMode="auto">
            <a:xfrm rot="10245275">
              <a:off x="1574" y="270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6" name="AutoShape 222"/>
            <p:cNvSpPr>
              <a:spLocks noChangeArrowheads="1"/>
            </p:cNvSpPr>
            <p:nvPr/>
          </p:nvSpPr>
          <p:spPr bwMode="auto">
            <a:xfrm rot="8077031">
              <a:off x="1258" y="2946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7" name="AutoShape 223"/>
            <p:cNvSpPr>
              <a:spLocks noChangeArrowheads="1"/>
            </p:cNvSpPr>
            <p:nvPr/>
          </p:nvSpPr>
          <p:spPr bwMode="auto">
            <a:xfrm rot="8170853">
              <a:off x="1538" y="321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8" name="AutoShape 224"/>
            <p:cNvSpPr>
              <a:spLocks noChangeArrowheads="1"/>
            </p:cNvSpPr>
            <p:nvPr/>
          </p:nvSpPr>
          <p:spPr bwMode="auto">
            <a:xfrm rot="-3142156">
              <a:off x="1641" y="317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99" name="AutoShape 225"/>
            <p:cNvSpPr>
              <a:spLocks noChangeArrowheads="1"/>
            </p:cNvSpPr>
            <p:nvPr/>
          </p:nvSpPr>
          <p:spPr bwMode="auto">
            <a:xfrm rot="6776177">
              <a:off x="1836" y="3335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0" name="AutoShape 226"/>
            <p:cNvSpPr>
              <a:spLocks noChangeArrowheads="1"/>
            </p:cNvSpPr>
            <p:nvPr/>
          </p:nvSpPr>
          <p:spPr bwMode="auto">
            <a:xfrm rot="4175786">
              <a:off x="2136" y="329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1" name="AutoShape 227"/>
            <p:cNvSpPr>
              <a:spLocks noChangeArrowheads="1"/>
            </p:cNvSpPr>
            <p:nvPr/>
          </p:nvSpPr>
          <p:spPr bwMode="auto">
            <a:xfrm rot="3057568">
              <a:off x="2425" y="316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2" name="AutoShape 228"/>
            <p:cNvSpPr>
              <a:spLocks noChangeArrowheads="1"/>
            </p:cNvSpPr>
            <p:nvPr/>
          </p:nvSpPr>
          <p:spPr bwMode="auto">
            <a:xfrm rot="10401940">
              <a:off x="2257" y="3032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3" name="AutoShape 229"/>
            <p:cNvSpPr>
              <a:spLocks noChangeArrowheads="1"/>
            </p:cNvSpPr>
            <p:nvPr/>
          </p:nvSpPr>
          <p:spPr bwMode="auto">
            <a:xfrm rot="-10111523">
              <a:off x="2602" y="284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4" name="AutoShape 230"/>
            <p:cNvSpPr>
              <a:spLocks noChangeArrowheads="1"/>
            </p:cNvSpPr>
            <p:nvPr/>
          </p:nvSpPr>
          <p:spPr bwMode="auto">
            <a:xfrm rot="1186897">
              <a:off x="2633" y="295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5" name="AutoShape 231"/>
            <p:cNvSpPr>
              <a:spLocks noChangeArrowheads="1"/>
            </p:cNvSpPr>
            <p:nvPr/>
          </p:nvSpPr>
          <p:spPr bwMode="auto">
            <a:xfrm rot="1283350">
              <a:off x="2743" y="2580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6" name="AutoShape 232"/>
            <p:cNvSpPr>
              <a:spLocks noChangeArrowheads="1"/>
            </p:cNvSpPr>
            <p:nvPr/>
          </p:nvSpPr>
          <p:spPr bwMode="auto">
            <a:xfrm rot="-10033597">
              <a:off x="2650" y="246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7" name="AutoShape 233"/>
            <p:cNvSpPr>
              <a:spLocks noChangeArrowheads="1"/>
            </p:cNvSpPr>
            <p:nvPr/>
          </p:nvSpPr>
          <p:spPr bwMode="auto">
            <a:xfrm rot="-158533">
              <a:off x="2727" y="224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8" name="AutoShape 234"/>
            <p:cNvSpPr>
              <a:spLocks noChangeArrowheads="1"/>
            </p:cNvSpPr>
            <p:nvPr/>
          </p:nvSpPr>
          <p:spPr bwMode="auto">
            <a:xfrm rot="-2674314">
              <a:off x="2272" y="216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09" name="AutoShape 235"/>
            <p:cNvSpPr>
              <a:spLocks noChangeArrowheads="1"/>
            </p:cNvSpPr>
            <p:nvPr/>
          </p:nvSpPr>
          <p:spPr bwMode="auto">
            <a:xfrm rot="-3098095">
              <a:off x="1949" y="2420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10" name="AutoShape 236"/>
            <p:cNvSpPr>
              <a:spLocks noChangeArrowheads="1"/>
            </p:cNvSpPr>
            <p:nvPr/>
          </p:nvSpPr>
          <p:spPr bwMode="auto">
            <a:xfrm rot="7154168">
              <a:off x="1789" y="234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11" name="AutoShape 237"/>
            <p:cNvSpPr>
              <a:spLocks noChangeArrowheads="1"/>
            </p:cNvSpPr>
            <p:nvPr/>
          </p:nvSpPr>
          <p:spPr bwMode="auto">
            <a:xfrm rot="-2709156">
              <a:off x="1953" y="281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12" name="AutoShape 238"/>
            <p:cNvSpPr>
              <a:spLocks noChangeArrowheads="1"/>
            </p:cNvSpPr>
            <p:nvPr/>
          </p:nvSpPr>
          <p:spPr bwMode="auto">
            <a:xfrm rot="-3775159">
              <a:off x="2358" y="177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13" name="AutoShape 239"/>
            <p:cNvSpPr>
              <a:spLocks noChangeArrowheads="1"/>
            </p:cNvSpPr>
            <p:nvPr/>
          </p:nvSpPr>
          <p:spPr bwMode="auto">
            <a:xfrm rot="-2570845">
              <a:off x="2599" y="199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0" name="Oval 240"/>
          <p:cNvSpPr>
            <a:spLocks noChangeArrowheads="1"/>
          </p:cNvSpPr>
          <p:nvPr/>
        </p:nvSpPr>
        <p:spPr bwMode="auto">
          <a:xfrm>
            <a:off x="6254750" y="1111250"/>
            <a:ext cx="2486025" cy="2605088"/>
          </a:xfrm>
          <a:prstGeom prst="ellipse">
            <a:avLst/>
          </a:prstGeom>
          <a:solidFill>
            <a:srgbClr val="777777">
              <a:alpha val="6784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" name="WordArt 241"/>
          <p:cNvSpPr>
            <a:spLocks noChangeArrowheads="1" noChangeShapeType="1" noTextEdit="1"/>
          </p:cNvSpPr>
          <p:nvPr/>
        </p:nvSpPr>
        <p:spPr bwMode="auto">
          <a:xfrm>
            <a:off x="6573838" y="2139950"/>
            <a:ext cx="19685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8F8F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内部分子电流抵消</a:t>
            </a:r>
            <a:endParaRPr lang="zh-CN" altLang="en-US" sz="3600" kern="10">
              <a:solidFill>
                <a:srgbClr val="F8F8F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02" name="Group 242"/>
          <p:cNvGrpSpPr/>
          <p:nvPr/>
        </p:nvGrpSpPr>
        <p:grpSpPr bwMode="auto">
          <a:xfrm>
            <a:off x="5864225" y="744538"/>
            <a:ext cx="3190875" cy="3319462"/>
            <a:chOff x="685" y="1254"/>
            <a:chExt cx="2509" cy="2530"/>
          </a:xfrm>
        </p:grpSpPr>
        <p:sp>
          <p:nvSpPr>
            <p:cNvPr id="7199" name="AutoShape 243"/>
            <p:cNvSpPr>
              <a:spLocks noChangeArrowheads="1"/>
            </p:cNvSpPr>
            <p:nvPr/>
          </p:nvSpPr>
          <p:spPr bwMode="auto">
            <a:xfrm>
              <a:off x="721" y="1254"/>
              <a:ext cx="2473" cy="25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7 w 21600"/>
                <a:gd name="T13" fmla="*/ 0 h 21600"/>
                <a:gd name="T14" fmla="*/ 21233 w 21600"/>
                <a:gd name="T15" fmla="*/ 134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" y="10527"/>
                  </a:moveTo>
                  <a:cubicBezTo>
                    <a:pt x="524" y="4876"/>
                    <a:pt x="5147" y="372"/>
                    <a:pt x="10800" y="373"/>
                  </a:cubicBezTo>
                  <a:cubicBezTo>
                    <a:pt x="16452" y="373"/>
                    <a:pt x="21075" y="4876"/>
                    <a:pt x="21223" y="10527"/>
                  </a:cubicBezTo>
                  <a:lnTo>
                    <a:pt x="21596" y="10517"/>
                  </a:lnTo>
                  <a:cubicBezTo>
                    <a:pt x="21443" y="4664"/>
                    <a:pt x="16654" y="-1"/>
                    <a:pt x="10799" y="0"/>
                  </a:cubicBezTo>
                  <a:cubicBezTo>
                    <a:pt x="4945" y="0"/>
                    <a:pt x="156" y="4664"/>
                    <a:pt x="3" y="10517"/>
                  </a:cubicBezTo>
                  <a:lnTo>
                    <a:pt x="376" y="105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AutoShape 244"/>
            <p:cNvSpPr>
              <a:spLocks noChangeArrowheads="1"/>
            </p:cNvSpPr>
            <p:nvPr/>
          </p:nvSpPr>
          <p:spPr bwMode="auto">
            <a:xfrm>
              <a:off x="685" y="2341"/>
              <a:ext cx="126" cy="1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" name="Group 245"/>
          <p:cNvGrpSpPr/>
          <p:nvPr/>
        </p:nvGrpSpPr>
        <p:grpSpPr bwMode="auto">
          <a:xfrm>
            <a:off x="5927725" y="706438"/>
            <a:ext cx="3194050" cy="3319462"/>
            <a:chOff x="725" y="1230"/>
            <a:chExt cx="2511" cy="2530"/>
          </a:xfrm>
        </p:grpSpPr>
        <p:sp>
          <p:nvSpPr>
            <p:cNvPr id="7197" name="AutoShape 246"/>
            <p:cNvSpPr>
              <a:spLocks noChangeArrowheads="1"/>
            </p:cNvSpPr>
            <p:nvPr/>
          </p:nvSpPr>
          <p:spPr bwMode="auto">
            <a:xfrm flipV="1">
              <a:off x="725" y="1230"/>
              <a:ext cx="2473" cy="25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7 w 21600"/>
                <a:gd name="T13" fmla="*/ 0 h 21600"/>
                <a:gd name="T14" fmla="*/ 21233 w 21600"/>
                <a:gd name="T15" fmla="*/ 134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" y="10527"/>
                  </a:moveTo>
                  <a:cubicBezTo>
                    <a:pt x="524" y="4876"/>
                    <a:pt x="5147" y="372"/>
                    <a:pt x="10800" y="373"/>
                  </a:cubicBezTo>
                  <a:cubicBezTo>
                    <a:pt x="16452" y="373"/>
                    <a:pt x="21075" y="4876"/>
                    <a:pt x="21223" y="10527"/>
                  </a:cubicBezTo>
                  <a:lnTo>
                    <a:pt x="21596" y="10517"/>
                  </a:lnTo>
                  <a:cubicBezTo>
                    <a:pt x="21443" y="4664"/>
                    <a:pt x="16654" y="-1"/>
                    <a:pt x="10799" y="0"/>
                  </a:cubicBezTo>
                  <a:cubicBezTo>
                    <a:pt x="4945" y="0"/>
                    <a:pt x="156" y="4664"/>
                    <a:pt x="3" y="10517"/>
                  </a:cubicBezTo>
                  <a:lnTo>
                    <a:pt x="376" y="105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AutoShape 247"/>
            <p:cNvSpPr>
              <a:spLocks noChangeArrowheads="1"/>
            </p:cNvSpPr>
            <p:nvPr/>
          </p:nvSpPr>
          <p:spPr bwMode="auto">
            <a:xfrm flipV="1">
              <a:off x="3110" y="2469"/>
              <a:ext cx="126" cy="1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 bwMode="auto">
          <a:xfrm>
            <a:off x="133350" y="2798763"/>
            <a:ext cx="5873750" cy="1633537"/>
            <a:chOff x="903384" y="1980738"/>
            <a:chExt cx="7478374" cy="2230683"/>
          </a:xfrm>
        </p:grpSpPr>
        <p:sp>
          <p:nvSpPr>
            <p:cNvPr id="7185" name="Text Box 6"/>
            <p:cNvSpPr txBox="1">
              <a:spLocks noChangeArrowheads="1"/>
            </p:cNvSpPr>
            <p:nvPr/>
          </p:nvSpPr>
          <p:spPr bwMode="auto">
            <a:xfrm>
              <a:off x="6857525" y="2295768"/>
              <a:ext cx="1524233" cy="11353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运动电荷</a:t>
              </a:r>
              <a:r>
                <a:rPr lang="en-US" altLang="zh-CN" sz="2400" b="1"/>
                <a:t>B</a:t>
              </a:r>
              <a:endParaRPr lang="zh-CN" altLang="en-US" sz="2400" b="1"/>
            </a:p>
          </p:txBody>
        </p:sp>
        <p:sp>
          <p:nvSpPr>
            <p:cNvPr id="7186" name="Line 7"/>
            <p:cNvSpPr>
              <a:spLocks noChangeShapeType="1"/>
            </p:cNvSpPr>
            <p:nvPr/>
          </p:nvSpPr>
          <p:spPr bwMode="auto">
            <a:xfrm flipH="1">
              <a:off x="5653304" y="3272505"/>
              <a:ext cx="949325" cy="4016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8"/>
            <p:cNvSpPr>
              <a:spLocks noChangeShapeType="1"/>
            </p:cNvSpPr>
            <p:nvPr/>
          </p:nvSpPr>
          <p:spPr bwMode="auto">
            <a:xfrm flipH="1" flipV="1">
              <a:off x="2426046" y="3327913"/>
              <a:ext cx="1022350" cy="3286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43"/>
            <p:cNvSpPr>
              <a:spLocks noChangeShapeType="1"/>
            </p:cNvSpPr>
            <p:nvPr/>
          </p:nvSpPr>
          <p:spPr bwMode="auto">
            <a:xfrm flipV="1">
              <a:off x="2499071" y="2479675"/>
              <a:ext cx="952500" cy="2921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44"/>
            <p:cNvSpPr>
              <a:spLocks noChangeShapeType="1"/>
            </p:cNvSpPr>
            <p:nvPr/>
          </p:nvSpPr>
          <p:spPr bwMode="auto">
            <a:xfrm>
              <a:off x="5621466" y="2564740"/>
              <a:ext cx="1058862" cy="25558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Text Box 2"/>
            <p:cNvSpPr txBox="1">
              <a:spLocks noChangeArrowheads="1"/>
            </p:cNvSpPr>
            <p:nvPr/>
          </p:nvSpPr>
          <p:spPr bwMode="auto">
            <a:xfrm>
              <a:off x="903384" y="2442258"/>
              <a:ext cx="1496855" cy="11353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运动电荷</a:t>
              </a:r>
              <a:r>
                <a:rPr lang="en-US" altLang="zh-CN" sz="2400" b="1"/>
                <a:t>A</a:t>
              </a:r>
              <a:endParaRPr lang="zh-CN" altLang="en-US" sz="2400" b="1"/>
            </a:p>
          </p:txBody>
        </p:sp>
        <p:sp>
          <p:nvSpPr>
            <p:cNvPr id="7191" name="Text Box 4"/>
            <p:cNvSpPr txBox="1">
              <a:spLocks noChangeArrowheads="1"/>
            </p:cNvSpPr>
            <p:nvPr/>
          </p:nvSpPr>
          <p:spPr bwMode="auto">
            <a:xfrm>
              <a:off x="3603452" y="2178721"/>
              <a:ext cx="1926563" cy="7148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r>
                <a:rPr lang="zh-CN" altLang="en-US" b="1"/>
                <a:t>的磁场</a:t>
              </a:r>
              <a:endParaRPr lang="zh-CN" altLang="en-US" b="1"/>
            </a:p>
          </p:txBody>
        </p:sp>
        <p:sp>
          <p:nvSpPr>
            <p:cNvPr id="7192" name="Text Box 4"/>
            <p:cNvSpPr txBox="1">
              <a:spLocks noChangeArrowheads="1"/>
            </p:cNvSpPr>
            <p:nvPr/>
          </p:nvSpPr>
          <p:spPr bwMode="auto">
            <a:xfrm>
              <a:off x="3630461" y="3316722"/>
              <a:ext cx="1926563" cy="7148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r>
                <a:rPr lang="zh-CN" altLang="en-US" b="1"/>
                <a:t>的磁场</a:t>
              </a:r>
              <a:endParaRPr lang="zh-CN" altLang="en-US" b="1"/>
            </a:p>
          </p:txBody>
        </p:sp>
        <p:sp>
          <p:nvSpPr>
            <p:cNvPr id="7193" name="TextBox 228"/>
            <p:cNvSpPr txBox="1">
              <a:spLocks noChangeArrowheads="1"/>
            </p:cNvSpPr>
            <p:nvPr/>
          </p:nvSpPr>
          <p:spPr bwMode="auto">
            <a:xfrm rot="-1074262">
              <a:off x="2385273" y="1980738"/>
              <a:ext cx="1180094" cy="63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产生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94" name="TextBox 229"/>
            <p:cNvSpPr txBox="1">
              <a:spLocks noChangeArrowheads="1"/>
            </p:cNvSpPr>
            <p:nvPr/>
          </p:nvSpPr>
          <p:spPr bwMode="auto">
            <a:xfrm rot="-1074262">
              <a:off x="5720786" y="3402553"/>
              <a:ext cx="1353676" cy="63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产生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95" name="TextBox 230"/>
            <p:cNvSpPr txBox="1">
              <a:spLocks noChangeArrowheads="1"/>
            </p:cNvSpPr>
            <p:nvPr/>
          </p:nvSpPr>
          <p:spPr bwMode="auto">
            <a:xfrm rot="912680">
              <a:off x="5509427" y="2074134"/>
              <a:ext cx="1509879" cy="63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accent2"/>
                  </a:solidFill>
                </a:rPr>
                <a:t>作用于</a:t>
              </a:r>
              <a:endParaRPr lang="zh-CN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7196" name="TextBox 231"/>
            <p:cNvSpPr txBox="1">
              <a:spLocks noChangeArrowheads="1"/>
            </p:cNvSpPr>
            <p:nvPr/>
          </p:nvSpPr>
          <p:spPr bwMode="auto">
            <a:xfrm rot="912680">
              <a:off x="2271089" y="3580676"/>
              <a:ext cx="1660239" cy="63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accent2"/>
                  </a:solidFill>
                </a:rPr>
                <a:t>作用于</a:t>
              </a:r>
              <a:endParaRPr lang="zh-CN" altLang="en-US" sz="2400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utoUpdateAnimBg="0"/>
      <p:bldP spid="82962" grpId="0" autoUpdateAnimBg="0"/>
      <p:bldP spid="22" grpId="0" autoUpdateAnimBg="0"/>
      <p:bldP spid="23" grpId="0" animBg="1"/>
      <p:bldP spid="24" grpId="0" autoUpdateAnimBg="0"/>
      <p:bldP spid="25" grpId="0" autoUpdateAnimBg="0"/>
      <p:bldP spid="26" grpId="0" autoUpdateAnimBg="0"/>
      <p:bldP spid="200" grpId="0" animBg="1"/>
      <p:bldP spid="2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D13BB6-98F6-44F3-8DC6-9CD9C7024AF4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8438" y="225425"/>
            <a:ext cx="3663950" cy="519113"/>
            <a:chOff x="249" y="346"/>
            <a:chExt cx="2308" cy="327"/>
          </a:xfrm>
        </p:grpSpPr>
        <p:sp>
          <p:nvSpPr>
            <p:cNvPr id="8261" name="Text Box 5"/>
            <p:cNvSpPr txBox="1">
              <a:spLocks noChangeArrowheads="1"/>
            </p:cNvSpPr>
            <p:nvPr/>
          </p:nvSpPr>
          <p:spPr bwMode="auto">
            <a:xfrm>
              <a:off x="249" y="346"/>
              <a:ext cx="2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黑体" panose="02010609060101010101" pitchFamily="2" charset="-122"/>
                </a:rPr>
                <a:t>三、磁感应强度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8262" name="Object 6"/>
            <p:cNvGraphicFramePr>
              <a:graphicFrameLocks noChangeAspect="1"/>
            </p:cNvGraphicFramePr>
            <p:nvPr/>
          </p:nvGraphicFramePr>
          <p:xfrm>
            <a:off x="1930" y="385"/>
            <a:ext cx="21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6" name="公式" r:id="rId1" imgW="406400" imgH="469900" progId="Equation.3">
                    <p:embed/>
                  </p:oleObj>
                </mc:Choice>
                <mc:Fallback>
                  <p:oleObj name="公式" r:id="rId1" imgW="4064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85"/>
                          <a:ext cx="21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76600" y="2682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——</a:t>
            </a:r>
            <a:r>
              <a:rPr lang="zh-CN" altLang="en-US" b="1">
                <a:ea typeface="楷体_GB2312" pitchFamily="49" charset="-122"/>
              </a:rPr>
              <a:t>描述磁场强弱及方向的物理量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7632700" y="857250"/>
          <a:ext cx="12239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公式" r:id="rId3" imgW="673100" imgH="571500" progId="Equation.3">
                  <p:embed/>
                </p:oleObj>
              </mc:Choice>
              <mc:Fallback>
                <p:oleObj name="公式" r:id="rId3" imgW="6731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857250"/>
                        <a:ext cx="1223963" cy="10175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065213" y="87471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用运动电荷</a:t>
            </a:r>
            <a:r>
              <a:rPr lang="en-US" altLang="zh-CN" b="1" i="1">
                <a:ea typeface="楷体_GB2312" pitchFamily="49" charset="-122"/>
              </a:rPr>
              <a:t>q</a:t>
            </a:r>
            <a:r>
              <a:rPr lang="en-US" altLang="zh-CN" b="1" baseline="-25000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来检验磁场。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3" name="Group 77"/>
          <p:cNvGrpSpPr/>
          <p:nvPr/>
        </p:nvGrpSpPr>
        <p:grpSpPr bwMode="auto">
          <a:xfrm>
            <a:off x="441325" y="2841625"/>
            <a:ext cx="2676525" cy="519113"/>
            <a:chOff x="476" y="2183"/>
            <a:chExt cx="1686" cy="327"/>
          </a:xfrm>
        </p:grpSpPr>
        <p:graphicFrame>
          <p:nvGraphicFramePr>
            <p:cNvPr id="8259" name="Object 21"/>
            <p:cNvGraphicFramePr>
              <a:graphicFrameLocks noChangeAspect="1"/>
            </p:cNvGraphicFramePr>
            <p:nvPr/>
          </p:nvGraphicFramePr>
          <p:xfrm>
            <a:off x="476" y="2228"/>
            <a:ext cx="18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" name="Equation" r:id="rId5" imgW="406400" imgH="596900" progId="Equation.DSMT4">
                    <p:embed/>
                  </p:oleObj>
                </mc:Choice>
                <mc:Fallback>
                  <p:oleObj name="Equation" r:id="rId5" imgW="406400" imgH="596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28"/>
                          <a:ext cx="18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0" name="Text Box 19"/>
            <p:cNvSpPr txBox="1">
              <a:spLocks noChangeArrowheads="1"/>
            </p:cNvSpPr>
            <p:nvPr/>
          </p:nvSpPr>
          <p:spPr bwMode="auto">
            <a:xfrm>
              <a:off x="612" y="2183"/>
              <a:ext cx="1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的定义</a:t>
              </a:r>
              <a:r>
                <a:rPr lang="en-US" altLang="zh-CN" b="1"/>
                <a:t>:</a:t>
              </a:r>
              <a:endParaRPr lang="en-US" altLang="zh-CN" b="1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6151563" y="5391150"/>
            <a:ext cx="623887" cy="457200"/>
            <a:chOff x="4411" y="3338"/>
            <a:chExt cx="393" cy="288"/>
          </a:xfrm>
        </p:grpSpPr>
        <p:sp>
          <p:nvSpPr>
            <p:cNvPr id="8257" name="Oval 19"/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58" name="Text Box 20"/>
            <p:cNvSpPr txBox="1">
              <a:spLocks noChangeArrowheads="1"/>
            </p:cNvSpPr>
            <p:nvPr/>
          </p:nvSpPr>
          <p:spPr bwMode="auto">
            <a:xfrm>
              <a:off x="4411" y="3338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+ </a:t>
              </a:r>
              <a:r>
                <a:rPr lang="en-US" altLang="zh-CN" sz="2400" b="1" i="1">
                  <a:ea typeface="楷体_GB2312" pitchFamily="49" charset="-122"/>
                </a:rPr>
                <a:t>q</a:t>
              </a:r>
              <a:r>
                <a:rPr lang="en-US" altLang="zh-CN" sz="2400" b="1" baseline="-25000">
                  <a:ea typeface="楷体_GB2312" pitchFamily="49" charset="-122"/>
                </a:rPr>
                <a:t>0</a:t>
              </a:r>
              <a:endParaRPr lang="en-US" altLang="zh-CN" b="1">
                <a:ea typeface="楷体_GB2312" pitchFamily="49" charset="-122"/>
              </a:endParaRPr>
            </a:p>
          </p:txBody>
        </p:sp>
      </p:grp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6388100" y="5197475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6572250" y="5373688"/>
            <a:ext cx="541338" cy="412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3"/>
          <p:cNvGrpSpPr/>
          <p:nvPr/>
        </p:nvGrpSpPr>
        <p:grpSpPr bwMode="auto">
          <a:xfrm>
            <a:off x="2030413" y="2862263"/>
            <a:ext cx="6337300" cy="519112"/>
            <a:chOff x="226" y="1548"/>
            <a:chExt cx="3992" cy="327"/>
          </a:xfrm>
        </p:grpSpPr>
        <p:sp>
          <p:nvSpPr>
            <p:cNvPr id="8254" name="Text Box 26"/>
            <p:cNvSpPr txBox="1">
              <a:spLocks noChangeArrowheads="1"/>
            </p:cNvSpPr>
            <p:nvPr/>
          </p:nvSpPr>
          <p:spPr bwMode="auto">
            <a:xfrm>
              <a:off x="226" y="1548"/>
              <a:ext cx="3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设电荷</a:t>
              </a:r>
              <a:r>
                <a:rPr lang="en-US" altLang="zh-CN" b="1" i="1">
                  <a:ea typeface="楷体_GB2312" pitchFamily="49" charset="-122"/>
                </a:rPr>
                <a:t>q</a:t>
              </a:r>
              <a:r>
                <a:rPr lang="en-US" altLang="zh-CN" b="1" baseline="-25000">
                  <a:ea typeface="楷体_GB2312" pitchFamily="49" charset="-122"/>
                </a:rPr>
                <a:t>0</a:t>
              </a:r>
              <a:r>
                <a:rPr lang="zh-CN" altLang="en-US" b="1">
                  <a:ea typeface="楷体_GB2312" pitchFamily="49" charset="-122"/>
                </a:rPr>
                <a:t>以速度 </a:t>
              </a:r>
              <a:r>
                <a:rPr lang="zh-CN" altLang="en-US" b="1" i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 进入磁场</a:t>
              </a:r>
              <a:r>
                <a:rPr lang="zh-CN" altLang="en-US" b="1" i="1">
                  <a:ea typeface="楷体_GB2312" pitchFamily="49" charset="-122"/>
                </a:rPr>
                <a:t>    </a:t>
              </a:r>
              <a:r>
                <a:rPr lang="zh-CN" altLang="en-US" b="1">
                  <a:ea typeface="楷体_GB2312" pitchFamily="49" charset="-122"/>
                </a:rPr>
                <a:t>中的</a:t>
              </a:r>
              <a:r>
                <a:rPr lang="en-US" altLang="zh-CN" b="1" i="1">
                  <a:ea typeface="楷体_GB2312" pitchFamily="49" charset="-122"/>
                </a:rPr>
                <a:t>P</a:t>
              </a:r>
              <a:r>
                <a:rPr lang="zh-CN" altLang="en-US" b="1">
                  <a:ea typeface="楷体_GB2312" pitchFamily="49" charset="-122"/>
                </a:rPr>
                <a:t>点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8255" name="Object 27"/>
            <p:cNvGraphicFramePr>
              <a:graphicFrameLocks noChangeAspect="1"/>
            </p:cNvGraphicFramePr>
            <p:nvPr/>
          </p:nvGraphicFramePr>
          <p:xfrm>
            <a:off x="1821" y="1593"/>
            <a:ext cx="1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" name="Equation" r:id="rId7" imgW="76200" imgH="190500" progId="Equation.DSMT4">
                    <p:embed/>
                  </p:oleObj>
                </mc:Choice>
                <mc:Fallback>
                  <p:oleObj name="Equation" r:id="rId7" imgW="76200" imgH="1905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1593"/>
                          <a:ext cx="1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56" name="Object 28"/>
            <p:cNvGraphicFramePr>
              <a:graphicFrameLocks noChangeAspect="1"/>
            </p:cNvGraphicFramePr>
            <p:nvPr/>
          </p:nvGraphicFramePr>
          <p:xfrm>
            <a:off x="2904" y="1571"/>
            <a:ext cx="22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0" name="Equation" r:id="rId9" imgW="152400" imgH="228600" progId="Equation.DSMT4">
                    <p:embed/>
                  </p:oleObj>
                </mc:Choice>
                <mc:Fallback>
                  <p:oleObj name="Equation" r:id="rId9" imgW="1524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571"/>
                          <a:ext cx="22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6981825" y="5410200"/>
          <a:ext cx="346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公式" r:id="rId11" imgW="139700" imgH="190500" progId="Equation.3">
                  <p:embed/>
                </p:oleObj>
              </mc:Choice>
              <mc:Fallback>
                <p:oleObj name="公式" r:id="rId11" imgW="139700" imgH="190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5410200"/>
                        <a:ext cx="346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1"/>
          <p:cNvGrpSpPr/>
          <p:nvPr/>
        </p:nvGrpSpPr>
        <p:grpSpPr bwMode="auto">
          <a:xfrm>
            <a:off x="6946900" y="4776788"/>
            <a:ext cx="466725" cy="519112"/>
            <a:chOff x="4944" y="2047"/>
            <a:chExt cx="294" cy="327"/>
          </a:xfrm>
        </p:grpSpPr>
        <p:sp>
          <p:nvSpPr>
            <p:cNvPr id="8252" name="Text Box 24"/>
            <p:cNvSpPr txBox="1">
              <a:spLocks noChangeArrowheads="1"/>
            </p:cNvSpPr>
            <p:nvPr/>
          </p:nvSpPr>
          <p:spPr bwMode="auto">
            <a:xfrm>
              <a:off x="4985" y="204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P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8253" name="Oval 30"/>
            <p:cNvSpPr>
              <a:spLocks noChangeArrowheads="1"/>
            </p:cNvSpPr>
            <p:nvPr/>
          </p:nvSpPr>
          <p:spPr bwMode="auto">
            <a:xfrm>
              <a:off x="4944" y="2251"/>
              <a:ext cx="57" cy="5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6457950" y="5043488"/>
          <a:ext cx="2809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13" imgW="76200" imgH="190500" progId="Equation.DSMT4">
                  <p:embed/>
                </p:oleObj>
              </mc:Choice>
              <mc:Fallback>
                <p:oleObj name="Equation" r:id="rId13" imgW="76200" imgH="190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043488"/>
                        <a:ext cx="2809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8"/>
          <p:cNvGrpSpPr/>
          <p:nvPr/>
        </p:nvGrpSpPr>
        <p:grpSpPr bwMode="auto">
          <a:xfrm rot="1859374">
            <a:off x="5902325" y="4884738"/>
            <a:ext cx="769938" cy="633412"/>
            <a:chOff x="4647" y="3766"/>
            <a:chExt cx="485" cy="399"/>
          </a:xfrm>
        </p:grpSpPr>
        <p:grpSp>
          <p:nvGrpSpPr>
            <p:cNvPr id="8248" name="Group 39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50" name="Oval 4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1" name="Text Box 41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49" name="Line 42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/>
          <p:nvPr/>
        </p:nvGrpSpPr>
        <p:grpSpPr bwMode="auto">
          <a:xfrm rot="3911565">
            <a:off x="5986463" y="4495800"/>
            <a:ext cx="769937" cy="633413"/>
            <a:chOff x="4647" y="3766"/>
            <a:chExt cx="485" cy="399"/>
          </a:xfrm>
        </p:grpSpPr>
        <p:grpSp>
          <p:nvGrpSpPr>
            <p:cNvPr id="8244" name="Group 44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46" name="Oval 4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rot="10800000" vert="eaVert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7" name="Text Box 46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45" name="Line 47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/>
          <p:nvPr/>
        </p:nvGrpSpPr>
        <p:grpSpPr bwMode="auto">
          <a:xfrm rot="7568401">
            <a:off x="6519863" y="4191000"/>
            <a:ext cx="769937" cy="633413"/>
            <a:chOff x="4647" y="3766"/>
            <a:chExt cx="485" cy="399"/>
          </a:xfrm>
        </p:grpSpPr>
        <p:grpSp>
          <p:nvGrpSpPr>
            <p:cNvPr id="8240" name="Group 49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42" name="Oval 5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rot="10800000" vert="eaVert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3" name="Text Box 51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41" name="Line 52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3"/>
          <p:cNvGrpSpPr/>
          <p:nvPr/>
        </p:nvGrpSpPr>
        <p:grpSpPr bwMode="auto">
          <a:xfrm rot="9726428">
            <a:off x="6961188" y="4275138"/>
            <a:ext cx="769937" cy="633412"/>
            <a:chOff x="4647" y="3766"/>
            <a:chExt cx="485" cy="399"/>
          </a:xfrm>
        </p:grpSpPr>
        <p:grpSp>
          <p:nvGrpSpPr>
            <p:cNvPr id="8236" name="Group 54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38" name="Oval 5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rot="10800000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9" name="Text Box 56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37" name="Line 57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/>
          <p:nvPr/>
        </p:nvGrpSpPr>
        <p:grpSpPr bwMode="auto">
          <a:xfrm rot="-9234875">
            <a:off x="7273925" y="4656138"/>
            <a:ext cx="769938" cy="633412"/>
            <a:chOff x="4647" y="3766"/>
            <a:chExt cx="485" cy="399"/>
          </a:xfrm>
        </p:grpSpPr>
        <p:grpSp>
          <p:nvGrpSpPr>
            <p:cNvPr id="8232" name="Group 59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34" name="Oval 6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rot="10800000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5" name="Text Box 61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33" name="Line 62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63"/>
          <p:cNvGrpSpPr/>
          <p:nvPr/>
        </p:nvGrpSpPr>
        <p:grpSpPr bwMode="auto">
          <a:xfrm rot="-7125695">
            <a:off x="7205663" y="5097462"/>
            <a:ext cx="769938" cy="633413"/>
            <a:chOff x="4647" y="3766"/>
            <a:chExt cx="485" cy="399"/>
          </a:xfrm>
        </p:grpSpPr>
        <p:grpSp>
          <p:nvGrpSpPr>
            <p:cNvPr id="8228" name="Group 64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30" name="Oval 6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vert="eaVert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1" name="Text Box 66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68"/>
          <p:cNvGrpSpPr/>
          <p:nvPr/>
        </p:nvGrpSpPr>
        <p:grpSpPr bwMode="auto">
          <a:xfrm rot="-3305788">
            <a:off x="6648450" y="5478463"/>
            <a:ext cx="769938" cy="633412"/>
            <a:chOff x="4647" y="3766"/>
            <a:chExt cx="485" cy="399"/>
          </a:xfrm>
        </p:grpSpPr>
        <p:grpSp>
          <p:nvGrpSpPr>
            <p:cNvPr id="8224" name="Group 69"/>
            <p:cNvGrpSpPr/>
            <p:nvPr/>
          </p:nvGrpSpPr>
          <p:grpSpPr bwMode="auto">
            <a:xfrm>
              <a:off x="4647" y="3934"/>
              <a:ext cx="233" cy="231"/>
              <a:chOff x="4411" y="3384"/>
              <a:chExt cx="233" cy="231"/>
            </a:xfrm>
          </p:grpSpPr>
          <p:sp>
            <p:nvSpPr>
              <p:cNvPr id="8226" name="Oval 7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vert="eaVert"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7" name="Text Box 71"/>
              <p:cNvSpPr txBox="1">
                <a:spLocks noChangeArrowheads="1"/>
              </p:cNvSpPr>
              <p:nvPr/>
            </p:nvSpPr>
            <p:spPr bwMode="auto">
              <a:xfrm>
                <a:off x="4411" y="33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+ </a:t>
                </a:r>
                <a:endParaRPr lang="en-US" altLang="zh-CN" b="1"/>
              </a:p>
            </p:txBody>
          </p:sp>
        </p:grpSp>
        <p:sp>
          <p:nvSpPr>
            <p:cNvPr id="8225" name="Line 72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26" name="Text Box 73"/>
          <p:cNvSpPr txBox="1">
            <a:spLocks noChangeArrowheads="1"/>
          </p:cNvSpPr>
          <p:nvPr/>
        </p:nvSpPr>
        <p:spPr bwMode="auto">
          <a:xfrm>
            <a:off x="360363" y="3536950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2" charset="-122"/>
              </a:rPr>
              <a:t>方向：</a:t>
            </a:r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45135" name="Text Box 73"/>
          <p:cNvSpPr txBox="1">
            <a:spLocks noChangeArrowheads="1"/>
          </p:cNvSpPr>
          <p:nvPr/>
        </p:nvSpPr>
        <p:spPr bwMode="auto">
          <a:xfrm>
            <a:off x="1509713" y="3536950"/>
            <a:ext cx="417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受力为零的方向。</a:t>
            </a:r>
            <a:endParaRPr lang="zh-CN" altLang="en-US" b="1"/>
          </a:p>
        </p:txBody>
      </p:sp>
      <p:grpSp>
        <p:nvGrpSpPr>
          <p:cNvPr id="21" name="Group 84"/>
          <p:cNvGrpSpPr/>
          <p:nvPr/>
        </p:nvGrpSpPr>
        <p:grpSpPr bwMode="auto">
          <a:xfrm>
            <a:off x="357188" y="4268788"/>
            <a:ext cx="5292725" cy="519112"/>
            <a:chOff x="204" y="2818"/>
            <a:chExt cx="3334" cy="327"/>
          </a:xfrm>
        </p:grpSpPr>
        <p:sp>
          <p:nvSpPr>
            <p:cNvPr id="8222" name="Text Box 82"/>
            <p:cNvSpPr txBox="1">
              <a:spLocks noChangeArrowheads="1"/>
            </p:cNvSpPr>
            <p:nvPr/>
          </p:nvSpPr>
          <p:spPr bwMode="auto">
            <a:xfrm>
              <a:off x="204" y="2818"/>
              <a:ext cx="33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当 </a:t>
              </a:r>
              <a:r>
                <a:rPr lang="en-US" altLang="zh-CN" b="1" i="1"/>
                <a:t>q</a:t>
              </a:r>
              <a:r>
                <a:rPr lang="en-US" altLang="zh-CN" b="1" baseline="-25000"/>
                <a:t>0</a:t>
              </a:r>
              <a:r>
                <a:rPr lang="en-US" altLang="zh-CN" b="1" i="1" baseline="-25000"/>
                <a:t> </a:t>
              </a:r>
              <a:r>
                <a:rPr lang="zh-CN" altLang="en-US" b="1"/>
                <a:t>沿           </a:t>
              </a:r>
              <a:r>
                <a:rPr lang="zh-CN" altLang="en-US" b="1">
                  <a:sym typeface="Symbol" panose="05050102010706020507" pitchFamily="18" charset="2"/>
                </a:rPr>
                <a:t>的方向运动时</a:t>
              </a:r>
              <a:r>
                <a:rPr lang="en-US" altLang="zh-CN" b="1">
                  <a:sym typeface="Symbol" panose="05050102010706020507" pitchFamily="18" charset="2"/>
                </a:rPr>
                <a:t>,</a:t>
              </a:r>
              <a:endParaRPr lang="en-US" altLang="zh-CN" b="1" i="1"/>
            </a:p>
          </p:txBody>
        </p:sp>
        <p:graphicFrame>
          <p:nvGraphicFramePr>
            <p:cNvPr id="8223" name="Object 82"/>
            <p:cNvGraphicFramePr>
              <a:graphicFrameLocks noChangeAspect="1"/>
            </p:cNvGraphicFramePr>
            <p:nvPr/>
          </p:nvGraphicFramePr>
          <p:xfrm>
            <a:off x="1043" y="2840"/>
            <a:ext cx="53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" name="公式" r:id="rId15" imgW="571500" imgH="203200" progId="Equation.3">
                    <p:embed/>
                  </p:oleObj>
                </mc:Choice>
                <mc:Fallback>
                  <p:oleObj name="公式" r:id="rId15" imgW="571500" imgH="2032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840"/>
                          <a:ext cx="53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39" name="Object 83"/>
          <p:cNvGraphicFramePr>
            <a:graphicFrameLocks noChangeAspect="1"/>
          </p:cNvGraphicFramePr>
          <p:nvPr/>
        </p:nvGraphicFramePr>
        <p:xfrm>
          <a:off x="1401763" y="4916488"/>
          <a:ext cx="14049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公式" r:id="rId17" imgW="952500" imgH="368300" progId="Equation.3">
                  <p:embed/>
                </p:oleObj>
              </mc:Choice>
              <mc:Fallback>
                <p:oleObj name="公式" r:id="rId17" imgW="952500" imgH="3683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916488"/>
                        <a:ext cx="14049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41" name="Text Box 73"/>
          <p:cNvSpPr txBox="1">
            <a:spLocks noChangeArrowheads="1"/>
          </p:cNvSpPr>
          <p:nvPr/>
        </p:nvSpPr>
        <p:spPr bwMode="auto">
          <a:xfrm>
            <a:off x="360363" y="5792788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2" charset="-122"/>
              </a:rPr>
              <a:t>大小：</a:t>
            </a:r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5144" name="Object 88"/>
          <p:cNvGraphicFramePr>
            <a:graphicFrameLocks noChangeAspect="1"/>
          </p:cNvGraphicFramePr>
          <p:nvPr/>
        </p:nvGraphicFramePr>
        <p:xfrm>
          <a:off x="1473200" y="5708650"/>
          <a:ext cx="13319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公式" r:id="rId19" imgW="558800" imgH="406400" progId="Equation.3">
                  <p:embed/>
                </p:oleObj>
              </mc:Choice>
              <mc:Fallback>
                <p:oleObj name="公式" r:id="rId19" imgW="558800" imgH="4064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708650"/>
                        <a:ext cx="13319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60363" y="1533525"/>
            <a:ext cx="71437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实验表明：在磁场中受到另一种与速度有关的力，称为洛仑兹力                     。</a:t>
            </a:r>
            <a:endParaRPr lang="zh-CN" altLang="en-US" b="1"/>
          </a:p>
        </p:txBody>
      </p:sp>
      <p:graphicFrame>
        <p:nvGraphicFramePr>
          <p:cNvPr id="71" name="Object 13"/>
          <p:cNvGraphicFramePr>
            <a:graphicFrameLocks noChangeAspect="1"/>
          </p:cNvGraphicFramePr>
          <p:nvPr/>
        </p:nvGraphicFramePr>
        <p:xfrm>
          <a:off x="3721100" y="2078038"/>
          <a:ext cx="179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21" imgW="1790700" imgH="495300" progId="Equation.DSMT4">
                  <p:embed/>
                </p:oleObj>
              </mc:Choice>
              <mc:Fallback>
                <p:oleObj name="Equation" r:id="rId21" imgW="17907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078038"/>
                        <a:ext cx="1790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utoUpdateAnimBg="0"/>
      <p:bldP spid="45069" grpId="0" autoUpdateAnimBg="0"/>
      <p:bldP spid="45077" grpId="0" animBg="1"/>
      <p:bldP spid="45079" grpId="0" animBg="1"/>
      <p:bldP spid="45126" grpId="0"/>
      <p:bldP spid="45135" grpId="0"/>
      <p:bldP spid="45141" grpId="0"/>
      <p:bldP spid="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A48163-C526-4F76-9624-AF88F45C8BC4}" type="slidenum">
              <a:rPr lang="en-US" altLang="zh-CN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7338" y="225425"/>
            <a:ext cx="70215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ea typeface="楷体_GB2312" pitchFamily="49" charset="-122"/>
              </a:rPr>
              <a:t>实验表明</a:t>
            </a:r>
            <a:r>
              <a:rPr lang="en-US" altLang="zh-CN" b="1"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磁场对运动电荷的力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586413" y="200025"/>
          <a:ext cx="18605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1" imgW="723900" imgH="241300" progId="Equation.DSMT4">
                  <p:embed/>
                </p:oleObj>
              </mc:Choice>
              <mc:Fallback>
                <p:oleObj name="Equation" r:id="rId1" imgW="723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00025"/>
                        <a:ext cx="1860550" cy="6207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594350" y="9096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黑体" panose="02010609060101010101" pitchFamily="2" charset="-122"/>
              </a:rPr>
              <a:t>称为</a:t>
            </a:r>
            <a:r>
              <a:rPr lang="zh-CN" altLang="en-US" b="1">
                <a:solidFill>
                  <a:schemeClr val="hlink"/>
                </a:solidFill>
                <a:ea typeface="黑体" panose="02010609060101010101" pitchFamily="2" charset="-122"/>
              </a:rPr>
              <a:t>洛仑兹力</a:t>
            </a:r>
            <a:r>
              <a:rPr lang="zh-CN" altLang="en-US" b="1">
                <a:ea typeface="黑体" panose="02010609060101010101" pitchFamily="2" charset="-122"/>
              </a:rPr>
              <a:t>。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92138" y="2224088"/>
            <a:ext cx="2667000" cy="990600"/>
          </a:xfrm>
          <a:prstGeom prst="parallelogram">
            <a:avLst>
              <a:gd name="adj" fmla="val 145198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 rot="16200000" flipH="1">
            <a:off x="287338" y="1462088"/>
            <a:ext cx="2057400" cy="1447800"/>
          </a:xfrm>
          <a:prstGeom prst="parallelogram">
            <a:avLst>
              <a:gd name="adj" fmla="val 6961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1582738" y="1919288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1582738" y="2300288"/>
            <a:ext cx="914400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169988" y="1862138"/>
          <a:ext cx="3159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公式" r:id="rId3" imgW="317500" imgH="330200" progId="Equation.3">
                  <p:embed/>
                </p:oleObj>
              </mc:Choice>
              <mc:Fallback>
                <p:oleObj name="公式" r:id="rId3" imgW="3175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862138"/>
                        <a:ext cx="3159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035175" y="2408238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公式" r:id="rId5" imgW="292100" imgH="330200" progId="Equation.3">
                  <p:embed/>
                </p:oleObj>
              </mc:Choice>
              <mc:Fallback>
                <p:oleObj name="公式" r:id="rId5" imgW="2921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08238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1049338" y="2528888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/>
          <p:nvPr/>
        </p:nvSpPr>
        <p:spPr bwMode="auto">
          <a:xfrm>
            <a:off x="5110163" y="5235575"/>
            <a:ext cx="304800" cy="1193800"/>
          </a:xfrm>
          <a:prstGeom prst="leftBrace">
            <a:avLst>
              <a:gd name="adj1" fmla="val 18749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0"/>
          <p:cNvGrpSpPr/>
          <p:nvPr/>
        </p:nvGrpSpPr>
        <p:grpSpPr bwMode="auto">
          <a:xfrm>
            <a:off x="5338763" y="5011738"/>
            <a:ext cx="2124075" cy="887412"/>
            <a:chOff x="884" y="3181"/>
            <a:chExt cx="1338" cy="559"/>
          </a:xfrm>
        </p:grpSpPr>
        <p:sp>
          <p:nvSpPr>
            <p:cNvPr id="9276" name="Text Box 16"/>
            <p:cNvSpPr txBox="1">
              <a:spLocks noChangeArrowheads="1"/>
            </p:cNvSpPr>
            <p:nvPr/>
          </p:nvSpPr>
          <p:spPr bwMode="auto">
            <a:xfrm>
              <a:off x="884" y="327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大小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9277" name="Object 25"/>
            <p:cNvGraphicFramePr>
              <a:graphicFrameLocks noChangeAspect="1"/>
            </p:cNvGraphicFramePr>
            <p:nvPr/>
          </p:nvGraphicFramePr>
          <p:xfrm>
            <a:off x="1451" y="3181"/>
            <a:ext cx="77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3" name="公式" r:id="rId7" imgW="558800" imgH="406400" progId="Equation.3">
                    <p:embed/>
                  </p:oleObj>
                </mc:Choice>
                <mc:Fallback>
                  <p:oleObj name="公式" r:id="rId7" imgW="5588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3181"/>
                          <a:ext cx="771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9"/>
          <p:cNvGrpSpPr/>
          <p:nvPr/>
        </p:nvGrpSpPr>
        <p:grpSpPr bwMode="auto">
          <a:xfrm>
            <a:off x="5338763" y="5911850"/>
            <a:ext cx="2052637" cy="631825"/>
            <a:chOff x="884" y="3657"/>
            <a:chExt cx="1293" cy="398"/>
          </a:xfrm>
        </p:grpSpPr>
        <p:sp>
          <p:nvSpPr>
            <p:cNvPr id="9274" name="Text Box 19"/>
            <p:cNvSpPr txBox="1">
              <a:spLocks noChangeArrowheads="1"/>
            </p:cNvSpPr>
            <p:nvPr/>
          </p:nvSpPr>
          <p:spPr bwMode="auto">
            <a:xfrm>
              <a:off x="884" y="365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方向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9275" name="Object 20"/>
            <p:cNvGraphicFramePr>
              <a:graphicFrameLocks noChangeAspect="1"/>
            </p:cNvGraphicFramePr>
            <p:nvPr/>
          </p:nvGraphicFramePr>
          <p:xfrm>
            <a:off x="1429" y="3680"/>
            <a:ext cx="74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4" name="公式" r:id="rId9" imgW="482600" imgH="241300" progId="Equation.3">
                    <p:embed/>
                  </p:oleObj>
                </mc:Choice>
                <mc:Fallback>
                  <p:oleObj name="公式" r:id="rId9" imgW="4826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680"/>
                          <a:ext cx="74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/>
          <p:nvPr/>
        </p:nvGrpSpPr>
        <p:grpSpPr bwMode="auto">
          <a:xfrm>
            <a:off x="1277938" y="2243138"/>
            <a:ext cx="1676400" cy="533400"/>
            <a:chOff x="576" y="3072"/>
            <a:chExt cx="1056" cy="336"/>
          </a:xfrm>
        </p:grpSpPr>
        <p:sp>
          <p:nvSpPr>
            <p:cNvPr id="9272" name="AutoShape 27"/>
            <p:cNvSpPr>
              <a:spLocks noChangeArrowheads="1"/>
            </p:cNvSpPr>
            <p:nvPr/>
          </p:nvSpPr>
          <p:spPr bwMode="auto">
            <a:xfrm>
              <a:off x="576" y="3072"/>
              <a:ext cx="1056" cy="336"/>
            </a:xfrm>
            <a:prstGeom prst="parallelogram">
              <a:avLst>
                <a:gd name="adj" fmla="val 138388"/>
              </a:avLst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3" name="Line 28"/>
            <p:cNvSpPr>
              <a:spLocks noChangeShapeType="1"/>
            </p:cNvSpPr>
            <p:nvPr/>
          </p:nvSpPr>
          <p:spPr bwMode="auto">
            <a:xfrm flipV="1">
              <a:off x="768" y="3264"/>
              <a:ext cx="52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109" name="Object 29"/>
          <p:cNvGraphicFramePr>
            <a:graphicFrameLocks noChangeAspect="1"/>
          </p:cNvGraphicFramePr>
          <p:nvPr/>
        </p:nvGraphicFramePr>
        <p:xfrm>
          <a:off x="2420938" y="2243138"/>
          <a:ext cx="2905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公式" r:id="rId11" imgW="292100" imgH="330200" progId="Equation.3">
                  <p:embed/>
                </p:oleObj>
              </mc:Choice>
              <mc:Fallback>
                <p:oleObj name="公式" r:id="rId11" imgW="292100" imgH="330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243138"/>
                        <a:ext cx="2905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1"/>
          <p:cNvGrpSpPr/>
          <p:nvPr/>
        </p:nvGrpSpPr>
        <p:grpSpPr bwMode="auto">
          <a:xfrm>
            <a:off x="582613" y="1163638"/>
            <a:ext cx="1447800" cy="2057400"/>
            <a:chOff x="158" y="2908"/>
            <a:chExt cx="912" cy="1296"/>
          </a:xfrm>
        </p:grpSpPr>
        <p:sp>
          <p:nvSpPr>
            <p:cNvPr id="9267" name="AutoShape 31"/>
            <p:cNvSpPr>
              <a:spLocks noChangeArrowheads="1"/>
            </p:cNvSpPr>
            <p:nvPr/>
          </p:nvSpPr>
          <p:spPr bwMode="auto">
            <a:xfrm rot="16200000" flipH="1">
              <a:off x="-34" y="3100"/>
              <a:ext cx="1296" cy="912"/>
            </a:xfrm>
            <a:prstGeom prst="parallelogram">
              <a:avLst>
                <a:gd name="adj" fmla="val 69618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8" name="Line 32"/>
            <p:cNvSpPr>
              <a:spLocks noChangeShapeType="1"/>
            </p:cNvSpPr>
            <p:nvPr/>
          </p:nvSpPr>
          <p:spPr bwMode="auto">
            <a:xfrm flipV="1">
              <a:off x="782" y="3325"/>
              <a:ext cx="0" cy="45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69" name="Object 33"/>
            <p:cNvGraphicFramePr>
              <a:graphicFrameLocks noChangeAspect="1"/>
            </p:cNvGraphicFramePr>
            <p:nvPr/>
          </p:nvGraphicFramePr>
          <p:xfrm>
            <a:off x="612" y="3838"/>
            <a:ext cx="17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6" name="公式" r:id="rId12" imgW="127000" imgH="177165" progId="Equation.3">
                    <p:embed/>
                  </p:oleObj>
                </mc:Choice>
                <mc:Fallback>
                  <p:oleObj name="公式" r:id="rId12" imgW="127000" imgH="17716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838"/>
                          <a:ext cx="17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0" name="Line 34"/>
            <p:cNvSpPr>
              <a:spLocks noChangeShapeType="1"/>
            </p:cNvSpPr>
            <p:nvPr/>
          </p:nvSpPr>
          <p:spPr bwMode="auto">
            <a:xfrm flipH="1">
              <a:off x="446" y="3772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1" name="Object 35"/>
            <p:cNvGraphicFramePr>
              <a:graphicFrameLocks noChangeAspect="1"/>
            </p:cNvGraphicFramePr>
            <p:nvPr/>
          </p:nvGraphicFramePr>
          <p:xfrm>
            <a:off x="414" y="3395"/>
            <a:ext cx="3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7" name="公式" r:id="rId14" imgW="609600" imgH="419100" progId="Equation.3">
                    <p:embed/>
                  </p:oleObj>
                </mc:Choice>
                <mc:Fallback>
                  <p:oleObj name="公式" r:id="rId14" imgW="609600" imgH="4191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3395"/>
                          <a:ext cx="3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3"/>
          <p:cNvGrpSpPr/>
          <p:nvPr/>
        </p:nvGrpSpPr>
        <p:grpSpPr bwMode="auto">
          <a:xfrm>
            <a:off x="4111625" y="4221163"/>
            <a:ext cx="4537075" cy="519112"/>
            <a:chOff x="1995" y="2636"/>
            <a:chExt cx="2858" cy="327"/>
          </a:xfrm>
        </p:grpSpPr>
        <p:sp>
          <p:nvSpPr>
            <p:cNvPr id="9264" name="Text Box 51"/>
            <p:cNvSpPr txBox="1">
              <a:spLocks noChangeArrowheads="1"/>
            </p:cNvSpPr>
            <p:nvPr/>
          </p:nvSpPr>
          <p:spPr bwMode="auto">
            <a:xfrm>
              <a:off x="1995" y="2636"/>
              <a:ext cx="28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 pitchFamily="49" charset="-122"/>
                </a:rPr>
                <a:t>3</a:t>
              </a:r>
              <a:r>
                <a:rPr lang="zh-CN" altLang="en-US" b="1">
                  <a:ea typeface="楷体_GB2312" pitchFamily="49" charset="-122"/>
                </a:rPr>
                <a:t>）  </a:t>
              </a:r>
              <a:r>
                <a:rPr lang="en-US" altLang="zh-CN" b="1">
                  <a:ea typeface="楷体_GB2312" pitchFamily="49" charset="-122"/>
                </a:rPr>
                <a:t>||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  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zh-CN" b="1">
                  <a:ea typeface="楷体_GB2312" pitchFamily="49" charset="-122"/>
                </a:rPr>
                <a:t>及 </a:t>
              </a:r>
              <a:r>
                <a:rPr lang="en-US" altLang="zh-CN" b="1" i="1">
                  <a:latin typeface="Book Antiqua" panose="02040602050305030304" pitchFamily="18" charset="0"/>
                  <a:ea typeface="楷体_GB2312" pitchFamily="49" charset="-122"/>
                </a:rPr>
                <a:t>v</a:t>
              </a:r>
              <a:r>
                <a:rPr lang="en-US" altLang="zh-CN" b="1">
                  <a:ea typeface="楷体_GB2312" pitchFamily="49" charset="-122"/>
                </a:rPr>
                <a:t>=0</a:t>
              </a:r>
              <a:r>
                <a:rPr lang="zh-CN" altLang="zh-CN" b="1">
                  <a:ea typeface="楷体_GB2312" pitchFamily="49" charset="-122"/>
                </a:rPr>
                <a:t>时，</a:t>
              </a:r>
              <a:r>
                <a:rPr lang="en-US" altLang="zh-CN" b="1" i="1">
                  <a:ea typeface="楷体_GB2312" pitchFamily="49" charset="-122"/>
                </a:rPr>
                <a:t>F</a:t>
              </a:r>
              <a:r>
                <a:rPr lang="en-US" altLang="zh-CN" b="1">
                  <a:ea typeface="楷体_GB2312" pitchFamily="49" charset="-122"/>
                </a:rPr>
                <a:t>=0</a:t>
              </a:r>
              <a:endParaRPr lang="en-US" altLang="zh-CN" b="1">
                <a:ea typeface="楷体_GB2312" pitchFamily="49" charset="-122"/>
              </a:endParaRPr>
            </a:p>
          </p:txBody>
        </p:sp>
        <p:graphicFrame>
          <p:nvGraphicFramePr>
            <p:cNvPr id="9265" name="Object 16"/>
            <p:cNvGraphicFramePr>
              <a:graphicFrameLocks noChangeAspect="1"/>
            </p:cNvGraphicFramePr>
            <p:nvPr/>
          </p:nvGraphicFramePr>
          <p:xfrm>
            <a:off x="2316" y="2655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8" name="公式" r:id="rId16" imgW="63500" imgH="165100" progId="Equation.3">
                    <p:embed/>
                  </p:oleObj>
                </mc:Choice>
                <mc:Fallback>
                  <p:oleObj name="公式" r:id="rId16" imgW="635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2655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6" name="Object 21"/>
            <p:cNvGraphicFramePr>
              <a:graphicFrameLocks noChangeAspect="1"/>
            </p:cNvGraphicFramePr>
            <p:nvPr/>
          </p:nvGraphicFramePr>
          <p:xfrm>
            <a:off x="2608" y="2691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9" name="公式" r:id="rId18" imgW="406400" imgH="469900" progId="Equation.3">
                    <p:embed/>
                  </p:oleObj>
                </mc:Choice>
                <mc:Fallback>
                  <p:oleObj name="公式" r:id="rId18" imgW="406400" imgH="469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691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36" name="Object 56"/>
          <p:cNvGraphicFramePr>
            <a:graphicFrameLocks noChangeAspect="1"/>
          </p:cNvGraphicFramePr>
          <p:nvPr/>
        </p:nvGraphicFramePr>
        <p:xfrm>
          <a:off x="4645025" y="5640388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公式" r:id="rId20" imgW="406400" imgH="469900" progId="Equation.3">
                  <p:embed/>
                </p:oleObj>
              </mc:Choice>
              <mc:Fallback>
                <p:oleObj name="公式" r:id="rId20" imgW="406400" imgH="4699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5640388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7" name="Object 57"/>
          <p:cNvGraphicFramePr>
            <a:graphicFrameLocks noChangeAspect="1"/>
          </p:cNvGraphicFramePr>
          <p:nvPr/>
        </p:nvGraphicFramePr>
        <p:xfrm>
          <a:off x="1306513" y="2646363"/>
          <a:ext cx="282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公式" r:id="rId22" imgW="127000" imgH="177165" progId="Equation.3">
                  <p:embed/>
                </p:oleObj>
              </mc:Choice>
              <mc:Fallback>
                <p:oleObj name="公式" r:id="rId22" imgW="127000" imgH="17716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646363"/>
                        <a:ext cx="282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5"/>
          <p:cNvGrpSpPr/>
          <p:nvPr/>
        </p:nvGrpSpPr>
        <p:grpSpPr bwMode="auto">
          <a:xfrm>
            <a:off x="4111625" y="3392488"/>
            <a:ext cx="3779838" cy="519112"/>
            <a:chOff x="2177" y="1956"/>
            <a:chExt cx="2381" cy="327"/>
          </a:xfrm>
        </p:grpSpPr>
        <p:sp>
          <p:nvSpPr>
            <p:cNvPr id="9261" name="Text Box 47"/>
            <p:cNvSpPr txBox="1">
              <a:spLocks noChangeArrowheads="1"/>
            </p:cNvSpPr>
            <p:nvPr/>
          </p:nvSpPr>
          <p:spPr bwMode="auto">
            <a:xfrm>
              <a:off x="2177" y="1956"/>
              <a:ext cx="2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 pitchFamily="49" charset="-122"/>
                </a:rPr>
                <a:t>2</a:t>
              </a:r>
              <a:r>
                <a:rPr lang="zh-CN" altLang="en-US" b="1">
                  <a:ea typeface="楷体_GB2312" pitchFamily="49" charset="-122"/>
                </a:rPr>
                <a:t>） 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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 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 时，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max</a:t>
              </a:r>
              <a:endParaRPr lang="en-US" altLang="zh-CN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9262" name="Object 49"/>
            <p:cNvGraphicFramePr>
              <a:graphicFrameLocks noChangeAspect="1"/>
            </p:cNvGraphicFramePr>
            <p:nvPr/>
          </p:nvGraphicFramePr>
          <p:xfrm>
            <a:off x="2863" y="2011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2" name="公式" r:id="rId24" imgW="406400" imgH="469900" progId="Equation.3">
                    <p:embed/>
                  </p:oleObj>
                </mc:Choice>
                <mc:Fallback>
                  <p:oleObj name="公式" r:id="rId24" imgW="406400" imgH="4699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2011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62"/>
            <p:cNvGraphicFramePr>
              <a:graphicFrameLocks noChangeAspect="1"/>
            </p:cNvGraphicFramePr>
            <p:nvPr/>
          </p:nvGraphicFramePr>
          <p:xfrm>
            <a:off x="2494" y="1983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3" name="公式" r:id="rId26" imgW="63500" imgH="165100" progId="Equation.3">
                    <p:embed/>
                  </p:oleObj>
                </mc:Choice>
                <mc:Fallback>
                  <p:oleObj name="公式" r:id="rId26" imgW="63500" imgH="1651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1983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/>
          <p:nvPr/>
        </p:nvGrpSpPr>
        <p:grpSpPr bwMode="auto">
          <a:xfrm>
            <a:off x="4111625" y="2600325"/>
            <a:ext cx="4429125" cy="519113"/>
            <a:chOff x="1995" y="1457"/>
            <a:chExt cx="2790" cy="327"/>
          </a:xfrm>
        </p:grpSpPr>
        <p:sp>
          <p:nvSpPr>
            <p:cNvPr id="9257" name="Text Box 42"/>
            <p:cNvSpPr txBox="1">
              <a:spLocks noChangeArrowheads="1"/>
            </p:cNvSpPr>
            <p:nvPr/>
          </p:nvSpPr>
          <p:spPr bwMode="auto">
            <a:xfrm>
              <a:off x="1995" y="1457"/>
              <a:ext cx="2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）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 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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b="1">
                  <a:ea typeface="楷体_GB2312" pitchFamily="49" charset="-122"/>
                </a:rPr>
                <a:t>    </a:t>
              </a:r>
              <a:r>
                <a:rPr lang="zh-CN" altLang="en-US" b="1">
                  <a:ea typeface="楷体_GB2312" pitchFamily="49" charset="-122"/>
                </a:rPr>
                <a:t>、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zh-CN" b="1">
                  <a:ea typeface="楷体_GB2312" pitchFamily="49" charset="-122"/>
                </a:rPr>
                <a:t>决定的平面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9258" name="Object 43"/>
            <p:cNvGraphicFramePr>
              <a:graphicFrameLocks noChangeAspect="1"/>
            </p:cNvGraphicFramePr>
            <p:nvPr/>
          </p:nvGraphicFramePr>
          <p:xfrm>
            <a:off x="2322" y="1526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4" name="公式" r:id="rId28" imgW="431800" imgH="469900" progId="Equation.3">
                    <p:embed/>
                  </p:oleObj>
                </mc:Choice>
                <mc:Fallback>
                  <p:oleObj name="公式" r:id="rId28" imgW="431800" imgH="4699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526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61"/>
            <p:cNvGraphicFramePr>
              <a:graphicFrameLocks noChangeAspect="1"/>
            </p:cNvGraphicFramePr>
            <p:nvPr/>
          </p:nvGraphicFramePr>
          <p:xfrm>
            <a:off x="2758" y="1477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5" name="公式" r:id="rId30" imgW="63500" imgH="165100" progId="Equation.3">
                    <p:embed/>
                  </p:oleObj>
                </mc:Choice>
                <mc:Fallback>
                  <p:oleObj name="公式" r:id="rId30" imgW="63500" imgH="1651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1477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64"/>
            <p:cNvGraphicFramePr>
              <a:graphicFrameLocks noChangeAspect="1"/>
            </p:cNvGraphicFramePr>
            <p:nvPr/>
          </p:nvGraphicFramePr>
          <p:xfrm>
            <a:off x="3061" y="1518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6" name="公式" r:id="rId32" imgW="406400" imgH="469900" progId="Equation.3">
                    <p:embed/>
                  </p:oleObj>
                </mc:Choice>
                <mc:Fallback>
                  <p:oleObj name="公式" r:id="rId32" imgW="406400" imgH="4699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518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0"/>
          <p:cNvGrpSpPr/>
          <p:nvPr/>
        </p:nvGrpSpPr>
        <p:grpSpPr bwMode="auto">
          <a:xfrm>
            <a:off x="4138613" y="1712913"/>
            <a:ext cx="5005387" cy="519112"/>
            <a:chOff x="226" y="981"/>
            <a:chExt cx="3153" cy="327"/>
          </a:xfrm>
        </p:grpSpPr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249" y="981"/>
              <a:ext cx="31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   </a:t>
              </a:r>
              <a:r>
                <a:rPr lang="zh-CN" altLang="en-US" b="1">
                  <a:ea typeface="楷体_GB2312" pitchFamily="49" charset="-122"/>
                </a:rPr>
                <a:t>、 、 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zh-CN" b="1">
                  <a:ea typeface="楷体_GB2312" pitchFamily="49" charset="-122"/>
                </a:rPr>
                <a:t>三者之间的关系：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9254" name="Object 67"/>
            <p:cNvGraphicFramePr>
              <a:graphicFrameLocks noChangeAspect="1"/>
            </p:cNvGraphicFramePr>
            <p:nvPr/>
          </p:nvGraphicFramePr>
          <p:xfrm>
            <a:off x="226" y="1049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7" name="公式" r:id="rId34" imgW="431800" imgH="469900" progId="Equation.3">
                    <p:embed/>
                  </p:oleObj>
                </mc:Choice>
                <mc:Fallback>
                  <p:oleObj name="公式" r:id="rId34" imgW="431800" imgH="4699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49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68"/>
            <p:cNvGraphicFramePr>
              <a:graphicFrameLocks noChangeAspect="1"/>
            </p:cNvGraphicFramePr>
            <p:nvPr/>
          </p:nvGraphicFramePr>
          <p:xfrm>
            <a:off x="567" y="1026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8" name="公式" r:id="rId36" imgW="63500" imgH="165100" progId="Equation.3">
                    <p:embed/>
                  </p:oleObj>
                </mc:Choice>
                <mc:Fallback>
                  <p:oleObj name="公式" r:id="rId36" imgW="63500" imgH="1651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026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69"/>
            <p:cNvGraphicFramePr>
              <a:graphicFrameLocks noChangeAspect="1"/>
            </p:cNvGraphicFramePr>
            <p:nvPr/>
          </p:nvGraphicFramePr>
          <p:xfrm>
            <a:off x="907" y="1049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9" name="公式" r:id="rId38" imgW="406400" imgH="469900" progId="Equation.3">
                    <p:embed/>
                  </p:oleObj>
                </mc:Choice>
                <mc:Fallback>
                  <p:oleObj name="公式" r:id="rId38" imgW="406400" imgH="4699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049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6"/>
          <p:cNvGrpSpPr/>
          <p:nvPr/>
        </p:nvGrpSpPr>
        <p:grpSpPr bwMode="auto">
          <a:xfrm>
            <a:off x="153988" y="3927475"/>
            <a:ext cx="3733800" cy="2676525"/>
            <a:chOff x="153927" y="3927115"/>
            <a:chExt cx="3733800" cy="2676893"/>
          </a:xfrm>
        </p:grpSpPr>
        <p:sp>
          <p:nvSpPr>
            <p:cNvPr id="9242" name="Rectangle 88"/>
            <p:cNvSpPr>
              <a:spLocks noChangeArrowheads="1"/>
            </p:cNvSpPr>
            <p:nvPr/>
          </p:nvSpPr>
          <p:spPr bwMode="auto">
            <a:xfrm>
              <a:off x="153927" y="3927115"/>
              <a:ext cx="3733800" cy="2676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3" name="Line 13"/>
            <p:cNvSpPr>
              <a:spLocks noChangeShapeType="1"/>
            </p:cNvSpPr>
            <p:nvPr/>
          </p:nvSpPr>
          <p:spPr bwMode="auto">
            <a:xfrm flipV="1">
              <a:off x="1525527" y="4546608"/>
              <a:ext cx="0" cy="12954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14"/>
            <p:cNvSpPr>
              <a:spLocks noChangeShapeType="1"/>
            </p:cNvSpPr>
            <p:nvPr/>
          </p:nvSpPr>
          <p:spPr bwMode="auto">
            <a:xfrm flipH="1">
              <a:off x="915927" y="5842008"/>
              <a:ext cx="609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5"/>
            <p:cNvSpPr>
              <a:spLocks noChangeShapeType="1"/>
            </p:cNvSpPr>
            <p:nvPr/>
          </p:nvSpPr>
          <p:spPr bwMode="auto">
            <a:xfrm>
              <a:off x="1525527" y="5842008"/>
              <a:ext cx="1295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17"/>
            <p:cNvSpPr>
              <a:spLocks noChangeArrowheads="1"/>
            </p:cNvSpPr>
            <p:nvPr/>
          </p:nvSpPr>
          <p:spPr bwMode="auto">
            <a:xfrm>
              <a:off x="1385827" y="5689608"/>
              <a:ext cx="304800" cy="3048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CD8D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7" name="Text Box 18"/>
            <p:cNvSpPr txBox="1">
              <a:spLocks noChangeArrowheads="1"/>
            </p:cNvSpPr>
            <p:nvPr/>
          </p:nvSpPr>
          <p:spPr bwMode="auto">
            <a:xfrm>
              <a:off x="1358840" y="5584833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+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graphicFrame>
          <p:nvGraphicFramePr>
            <p:cNvPr id="9248" name="Object 17"/>
            <p:cNvGraphicFramePr>
              <a:graphicFrameLocks noChangeAspect="1"/>
            </p:cNvGraphicFramePr>
            <p:nvPr/>
          </p:nvGraphicFramePr>
          <p:xfrm>
            <a:off x="1014352" y="5613408"/>
            <a:ext cx="358775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0" name="Equation" r:id="rId40" imgW="127000" imgH="165100" progId="Equation.DSMT4">
                    <p:embed/>
                  </p:oleObj>
                </mc:Choice>
                <mc:Fallback>
                  <p:oleObj name="Equation" r:id="rId40" imgW="127000" imgH="1651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352" y="5613408"/>
                          <a:ext cx="358775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53"/>
            <p:cNvGraphicFramePr>
              <a:graphicFrameLocks noChangeAspect="1"/>
            </p:cNvGraphicFramePr>
            <p:nvPr/>
          </p:nvGraphicFramePr>
          <p:xfrm>
            <a:off x="441325" y="6026765"/>
            <a:ext cx="369836" cy="450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1" name="Equation" r:id="rId42" imgW="127000" imgH="177165" progId="Equation.DSMT4">
                    <p:embed/>
                  </p:oleObj>
                </mc:Choice>
                <mc:Fallback>
                  <p:oleObj name="Equation" r:id="rId42" imgW="127000" imgH="177165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25" y="6026765"/>
                          <a:ext cx="369836" cy="450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54"/>
            <p:cNvGraphicFramePr>
              <a:graphicFrameLocks noChangeAspect="1"/>
            </p:cNvGraphicFramePr>
            <p:nvPr/>
          </p:nvGraphicFramePr>
          <p:xfrm>
            <a:off x="2819376" y="5546754"/>
            <a:ext cx="508024" cy="509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2" name="Equation" r:id="rId44" imgW="165100" imgH="190500" progId="Equation.DSMT4">
                    <p:embed/>
                  </p:oleObj>
                </mc:Choice>
                <mc:Fallback>
                  <p:oleObj name="Equation" r:id="rId44" imgW="165100" imgH="1905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376" y="5546754"/>
                          <a:ext cx="508024" cy="509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55"/>
            <p:cNvGraphicFramePr>
              <a:graphicFrameLocks noChangeAspect="1"/>
            </p:cNvGraphicFramePr>
            <p:nvPr/>
          </p:nvGraphicFramePr>
          <p:xfrm>
            <a:off x="662688" y="4305312"/>
            <a:ext cx="680337" cy="51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3" name="Equation" r:id="rId46" imgW="304800" imgH="241300" progId="Equation.DSMT4">
                    <p:embed/>
                  </p:oleObj>
                </mc:Choice>
                <mc:Fallback>
                  <p:oleObj name="Equation" r:id="rId46" imgW="304800" imgH="2413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688" y="4305312"/>
                          <a:ext cx="680337" cy="519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2" name="Picture 93" descr="D:\wrxiao\新建文件夹\wltx1.gif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99463">
              <a:off x="1716014" y="4388762"/>
              <a:ext cx="1905000" cy="113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6" grpId="0"/>
      <p:bldP spid="46087" grpId="0" animBg="1"/>
      <p:bldP spid="46088" grpId="0" animBg="1"/>
      <p:bldP spid="46089" grpId="0" animBg="1"/>
      <p:bldP spid="46090" grpId="0" animBg="1"/>
      <p:bldP spid="46093" grpId="0" animBg="1"/>
      <p:bldP spid="460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2969</Words>
  <Application>WPS 演示</Application>
  <PresentationFormat>全屏显示(4:3)</PresentationFormat>
  <Paragraphs>675</Paragraphs>
  <Slides>25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225</vt:i4>
      </vt:variant>
      <vt:variant>
        <vt:lpstr>幻灯片标题</vt:lpstr>
      </vt:variant>
      <vt:variant>
        <vt:i4>25</vt:i4>
      </vt:variant>
    </vt:vector>
  </HeadingPairs>
  <TitlesOfParts>
    <vt:vector size="268" baseType="lpstr">
      <vt:lpstr>Arial</vt:lpstr>
      <vt:lpstr>宋体</vt:lpstr>
      <vt:lpstr>Wingdings</vt:lpstr>
      <vt:lpstr>Times New Roman</vt:lpstr>
      <vt:lpstr>Calibri</vt:lpstr>
      <vt:lpstr>黑体</vt:lpstr>
      <vt:lpstr>楷体_GB2312</vt:lpstr>
      <vt:lpstr>新宋体</vt:lpstr>
      <vt:lpstr>Symbol</vt:lpstr>
      <vt:lpstr>Book Antiqua</vt:lpstr>
      <vt:lpstr>微软雅黑</vt:lpstr>
      <vt:lpstr>Arial Unicode MS</vt:lpstr>
      <vt:lpstr>华文新魏</vt:lpstr>
      <vt:lpstr>Monotype Sorts</vt:lpstr>
      <vt:lpstr>Wingdings 2</vt:lpstr>
      <vt:lpstr>隶书</vt:lpstr>
      <vt:lpstr>Wingdings</vt:lpstr>
      <vt:lpstr>Office Theme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MS_ClipArt_Gallery.2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zhu</dc:creator>
  <cp:lastModifiedBy>kaiwa</cp:lastModifiedBy>
  <cp:revision>417</cp:revision>
  <cp:lastPrinted>2019-05-13T02:07:00Z</cp:lastPrinted>
  <dcterms:created xsi:type="dcterms:W3CDTF">2000-04-25T06:19:00Z</dcterms:created>
  <dcterms:modified xsi:type="dcterms:W3CDTF">2021-05-20T08:18:05Z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3DFE1A3386884534AD0467A7B3698748</vt:lpwstr>
  </property>
  <property fmtid="{D5CDD505-2E9C-101B-9397-08002B2CF9AE}" pid="3" name="KSOProductBuildVer">
    <vt:lpwstr>2052-11.1.0.10495</vt:lpwstr>
  </property>
</Properties>
</file>