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4"/>
  </p:handoutMasterIdLst>
  <p:sldIdLst>
    <p:sldId id="606" r:id="rId3"/>
    <p:sldId id="596" r:id="rId4"/>
    <p:sldId id="663" r:id="rId5"/>
    <p:sldId id="664" r:id="rId6"/>
    <p:sldId id="665" r:id="rId7"/>
    <p:sldId id="568" r:id="rId8"/>
    <p:sldId id="569" r:id="rId9"/>
    <p:sldId id="570" r:id="rId10"/>
    <p:sldId id="572" r:id="rId11"/>
    <p:sldId id="573" r:id="rId13"/>
    <p:sldId id="574" r:id="rId14"/>
    <p:sldId id="575" r:id="rId15"/>
    <p:sldId id="631" r:id="rId16"/>
    <p:sldId id="632" r:id="rId17"/>
    <p:sldId id="633" r:id="rId18"/>
    <p:sldId id="634" r:id="rId19"/>
    <p:sldId id="635" r:id="rId20"/>
    <p:sldId id="636" r:id="rId21"/>
    <p:sldId id="594" r:id="rId22"/>
    <p:sldId id="595" r:id="rId23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FF"/>
    <a:srgbClr val="660066"/>
    <a:srgbClr val="FFFF00"/>
    <a:srgbClr val="FFCC00"/>
    <a:srgbClr val="CC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85824" autoAdjust="0"/>
  </p:normalViewPr>
  <p:slideViewPr>
    <p:cSldViewPr snapToGrid="0">
      <p:cViewPr varScale="1">
        <p:scale>
          <a:sx n="60" d="100"/>
          <a:sy n="60" d="100"/>
        </p:scale>
        <p:origin x="980" y="44"/>
      </p:cViewPr>
      <p:guideLst>
        <p:guide orient="horz" pos="2160"/>
        <p:guide pos="2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48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3" Type="http://schemas.openxmlformats.org/officeDocument/2006/relationships/image" Target="../media/image105.emf"/><Relationship Id="rId12" Type="http://schemas.openxmlformats.org/officeDocument/2006/relationships/image" Target="../media/image10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emf"/><Relationship Id="rId8" Type="http://schemas.openxmlformats.org/officeDocument/2006/relationships/image" Target="../media/image113.emf"/><Relationship Id="rId7" Type="http://schemas.openxmlformats.org/officeDocument/2006/relationships/image" Target="../media/image112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2" Type="http://schemas.openxmlformats.org/officeDocument/2006/relationships/image" Target="../media/image117.wmf"/><Relationship Id="rId11" Type="http://schemas.openxmlformats.org/officeDocument/2006/relationships/image" Target="../media/image116.wmf"/><Relationship Id="rId10" Type="http://schemas.openxmlformats.org/officeDocument/2006/relationships/image" Target="../media/image115.wmf"/><Relationship Id="rId1" Type="http://schemas.openxmlformats.org/officeDocument/2006/relationships/image" Target="../media/image106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4" Type="http://schemas.openxmlformats.org/officeDocument/2006/relationships/image" Target="../media/image131.wmf"/><Relationship Id="rId13" Type="http://schemas.openxmlformats.org/officeDocument/2006/relationships/image" Target="../media/image130.wmf"/><Relationship Id="rId12" Type="http://schemas.openxmlformats.org/officeDocument/2006/relationships/image" Target="../media/image129.wmf"/><Relationship Id="rId11" Type="http://schemas.openxmlformats.org/officeDocument/2006/relationships/image" Target="../media/image128.wmf"/><Relationship Id="rId10" Type="http://schemas.openxmlformats.org/officeDocument/2006/relationships/image" Target="../media/image127.wmf"/><Relationship Id="rId1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png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4" Type="http://schemas.openxmlformats.org/officeDocument/2006/relationships/image" Target="../media/image145.w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1" Type="http://schemas.openxmlformats.org/officeDocument/2006/relationships/image" Target="../media/image156.wmf"/><Relationship Id="rId10" Type="http://schemas.openxmlformats.org/officeDocument/2006/relationships/image" Target="../media/image155.wmf"/><Relationship Id="rId1" Type="http://schemas.openxmlformats.org/officeDocument/2006/relationships/image" Target="../media/image146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57.wmf"/><Relationship Id="rId4" Type="http://schemas.openxmlformats.org/officeDocument/2006/relationships/image" Target="../media/image160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0" Type="http://schemas.openxmlformats.org/officeDocument/2006/relationships/image" Target="../media/image170.wmf"/><Relationship Id="rId1" Type="http://schemas.openxmlformats.org/officeDocument/2006/relationships/image" Target="../media/image163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7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7.wmf"/><Relationship Id="rId4" Type="http://schemas.openxmlformats.org/officeDocument/2006/relationships/image" Target="../media/image17.e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2" Type="http://schemas.openxmlformats.org/officeDocument/2006/relationships/image" Target="../media/image24.e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3.wmf"/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emf"/><Relationship Id="rId6" Type="http://schemas.openxmlformats.org/officeDocument/2006/relationships/image" Target="../media/image63.wmf"/><Relationship Id="rId5" Type="http://schemas.openxmlformats.org/officeDocument/2006/relationships/image" Target="../media/image62.e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7" Type="http://schemas.openxmlformats.org/officeDocument/2006/relationships/image" Target="../media/image85.wmf"/><Relationship Id="rId16" Type="http://schemas.openxmlformats.org/officeDocument/2006/relationships/image" Target="../media/image84.wmf"/><Relationship Id="rId15" Type="http://schemas.openxmlformats.org/officeDocument/2006/relationships/image" Target="../media/image83.wmf"/><Relationship Id="rId14" Type="http://schemas.openxmlformats.org/officeDocument/2006/relationships/image" Target="../media/image82.wmf"/><Relationship Id="rId13" Type="http://schemas.openxmlformats.org/officeDocument/2006/relationships/image" Target="../media/image81.wmf"/><Relationship Id="rId12" Type="http://schemas.openxmlformats.org/officeDocument/2006/relationships/image" Target="../media/image80.wmf"/><Relationship Id="rId11" Type="http://schemas.openxmlformats.org/officeDocument/2006/relationships/image" Target="../media/image79.wmf"/><Relationship Id="rId10" Type="http://schemas.openxmlformats.org/officeDocument/2006/relationships/image" Target="../media/image78.wmf"/><Relationship Id="rId1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9027" tIns="49513" rIns="99027" bIns="4951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9027" tIns="49513" rIns="99027" bIns="4951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B617C7C-37DB-40DA-B157-EE23CCA5F310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9027" tIns="49513" rIns="99027" bIns="4951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wrap="square" lIns="99027" tIns="49513" rIns="99027" bIns="49513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ED8981E-2A58-400F-A1BA-9E8CE53920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27" tIns="49513" rIns="99027" bIns="49513" numCol="1" anchor="t" anchorCtr="0" compatLnSpc="1"/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27" tIns="49513" rIns="99027" bIns="49513" numCol="1" anchor="t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27" tIns="49513" rIns="99027" bIns="49513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27" tIns="49513" rIns="99027" bIns="49513" numCol="1" anchor="b" anchorCtr="0" compatLnSpc="1"/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27" tIns="49513" rIns="99027" bIns="49513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522EED8-BEA2-4191-BB09-4B9CDD794A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71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7CA96E-B28F-4AC6-885C-318D3DA61000}" type="slidenum">
              <a:rPr lang="zh-CN" altLang="en-US" sz="1300"/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814388"/>
            <a:ext cx="5205413" cy="3903662"/>
          </a:xfrm>
          <a:solidFill>
            <a:srgbClr val="FFFFFF"/>
          </a:solidFill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3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71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A0050B-1EA1-403F-8A1F-D1913202C299}" type="slidenum">
              <a:rPr lang="zh-CN" altLang="en-US" sz="1300"/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814388"/>
            <a:ext cx="5205413" cy="3903662"/>
          </a:xfrm>
          <a:solidFill>
            <a:srgbClr val="FFFFFF"/>
          </a:solidFill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3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71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41E4BA-9FD2-4802-8E6C-CA50E9E702A3}" type="slidenum">
              <a:rPr lang="zh-CN" altLang="en-US" sz="1300"/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814388"/>
            <a:ext cx="5205413" cy="3903662"/>
          </a:xfrm>
          <a:solidFill>
            <a:srgbClr val="FFFFFF"/>
          </a:solidFill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3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07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647989-98A6-4F7B-B26D-CF0F994C40BD}" type="slidenum">
              <a:rPr lang="zh-CN" altLang="en-US" sz="1300"/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14388"/>
            <a:ext cx="5203825" cy="3903662"/>
          </a:xfrm>
          <a:solidFill>
            <a:srgbClr val="FFFFFF"/>
          </a:solidFill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4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07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1251AA-A73C-4901-863D-921E01BABD7E}" type="slidenum">
              <a:rPr lang="zh-CN" altLang="en-US" sz="1300"/>
            </a:fld>
            <a:endParaRPr lang="en-US" altLang="zh-CN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14388"/>
            <a:ext cx="5203825" cy="3903662"/>
          </a:xfrm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4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07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E2370D-4E90-4DFA-B535-815C43254692}" type="slidenum">
              <a:rPr lang="zh-CN" altLang="en-US" sz="1300"/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14388"/>
            <a:ext cx="5203825" cy="3903662"/>
          </a:xfrm>
          <a:solidFill>
            <a:srgbClr val="FFFFFF"/>
          </a:solidFill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4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07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B94659-0704-4F7A-BC49-0B65DAFC84FD}" type="slidenum">
              <a:rPr lang="zh-CN" altLang="en-US" sz="1300"/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14388"/>
            <a:ext cx="5203825" cy="3903662"/>
          </a:xfrm>
          <a:solidFill>
            <a:srgbClr val="FFFFFF"/>
          </a:solidFill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4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7715" indent="-29337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300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57350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1695" indent="-23368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604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038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4730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29075" indent="-2336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D2952B-7E1E-412C-AAD0-D242CAA5E5B0}" type="slidenum">
              <a:rPr lang="zh-CN" altLang="en-US" sz="1300"/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14388"/>
            <a:ext cx="5203825" cy="3903662"/>
          </a:xfrm>
          <a:solidFill>
            <a:srgbClr val="FFFFFF"/>
          </a:solidFill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73" y="5042954"/>
            <a:ext cx="5459077" cy="471939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CCBFE-E90B-44A4-A1C3-E5EA1208052E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3815-91B5-48E8-887E-ADAF8E9EFF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9C2B9-67A6-45CD-AEC6-1A941FE4AE99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7A09C-B2EF-43BE-8B80-8263EF25E1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D135-A41E-4C77-8B3F-1242E5CD2D59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EECF4-0F85-4BAA-9038-5B762A366F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58BD-E244-4CEC-A326-F9D797BDD4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183E-68C4-43E7-A4C8-ABAD3061BDD5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4372-E0F4-45A0-8C10-0D0D7EB316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4B6ED-E3CB-4DA9-BDA6-89C7DB24CD0C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6E4A0-F442-4BB5-B0F3-A26B365AAC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C2E63-B23D-47F8-A00E-11D6DE6AB2BA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5D6E-5B2F-42AC-9C9C-545C157777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4ACA5-616B-4BA9-A9FC-3A63A2D630E8}" type="datetime1">
              <a:rPr lang="zh-CN" altLang="en-US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389DA-4B3C-42B6-8DA8-6BF616F2EC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7FA9-B541-4060-97FD-3618FE9BA17E}" type="datetime1">
              <a:rPr lang="zh-CN" altLang="en-US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C37B-7E5C-461C-9EC5-0939BB808B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692D-1CB7-4A79-8766-63BAF68C24A1}" type="datetime1">
              <a:rPr lang="zh-CN" altLang="en-US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81AD9-1F39-4EE7-9812-5BCAB2767D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8561C-B3BD-4A70-9238-18CB7CD53B6A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69FBC-4695-49BB-B6CE-9EA1915266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33FF-ED6C-4FA8-A681-B23DE80B827B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2AAAB-F308-4340-8CDF-B234B88D9F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7A9692-1D94-4281-9498-F8132194E839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ED0A8D57-5394-4F93-96D8-90A7AA2F6C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6.e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29" Type="http://schemas.openxmlformats.org/officeDocument/2006/relationships/notesSlide" Target="../notesSlides/notesSlide3.xml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05.e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9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108.bin"/><Relationship Id="rId27" Type="http://schemas.openxmlformats.org/officeDocument/2006/relationships/vmlDrawing" Target="../drawings/vmlDrawing1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7.wmf"/><Relationship Id="rId24" Type="http://schemas.openxmlformats.org/officeDocument/2006/relationships/oleObject" Target="../embeddings/oleObject119.bin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16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15.wmf"/><Relationship Id="rId2" Type="http://schemas.openxmlformats.org/officeDocument/2006/relationships/image" Target="../media/image106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4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3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2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1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1" Type="http://schemas.openxmlformats.org/officeDocument/2006/relationships/oleObject" Target="../embeddings/oleObject10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Relationship Id="rId33" Type="http://schemas.openxmlformats.org/officeDocument/2006/relationships/notesSlide" Target="../notesSlides/notesSlide4.xml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31.wmf"/><Relationship Id="rId3" Type="http://schemas.openxmlformats.org/officeDocument/2006/relationships/oleObject" Target="../embeddings/oleObject121.bin"/><Relationship Id="rId29" Type="http://schemas.openxmlformats.org/officeDocument/2006/relationships/oleObject" Target="../embeddings/oleObject135.bin"/><Relationship Id="rId28" Type="http://schemas.openxmlformats.org/officeDocument/2006/relationships/image" Target="../media/image130.wmf"/><Relationship Id="rId27" Type="http://schemas.openxmlformats.org/officeDocument/2006/relationships/oleObject" Target="../embeddings/oleObject134.bin"/><Relationship Id="rId26" Type="http://schemas.openxmlformats.org/officeDocument/2006/relationships/image" Target="../media/image129.wmf"/><Relationship Id="rId25" Type="http://schemas.openxmlformats.org/officeDocument/2006/relationships/oleObject" Target="../embeddings/oleObject133.bin"/><Relationship Id="rId24" Type="http://schemas.openxmlformats.org/officeDocument/2006/relationships/image" Target="../media/image128.wmf"/><Relationship Id="rId23" Type="http://schemas.openxmlformats.org/officeDocument/2006/relationships/oleObject" Target="../embeddings/oleObject132.bin"/><Relationship Id="rId22" Type="http://schemas.openxmlformats.org/officeDocument/2006/relationships/oleObject" Target="../embeddings/oleObject131.bin"/><Relationship Id="rId21" Type="http://schemas.openxmlformats.org/officeDocument/2006/relationships/image" Target="../media/image127.wmf"/><Relationship Id="rId20" Type="http://schemas.openxmlformats.org/officeDocument/2006/relationships/oleObject" Target="../embeddings/oleObject130.bin"/><Relationship Id="rId2" Type="http://schemas.openxmlformats.org/officeDocument/2006/relationships/image" Target="../media/image118.wmf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29.bin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3.wmf"/><Relationship Id="rId31" Type="http://schemas.openxmlformats.org/officeDocument/2006/relationships/notesSlide" Target="../notesSlides/notesSlide5.xml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137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5.wmf"/><Relationship Id="rId27" Type="http://schemas.openxmlformats.org/officeDocument/2006/relationships/oleObject" Target="../embeddings/oleObject149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48.bin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147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41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7.png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1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6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55.wmf"/><Relationship Id="rId2" Type="http://schemas.openxmlformats.org/officeDocument/2006/relationships/image" Target="../media/image146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54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5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57.wmf"/><Relationship Id="rId15" Type="http://schemas.openxmlformats.org/officeDocument/2006/relationships/notesSlide" Target="../notesSlides/notesSlide6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68.bin"/><Relationship Id="rId23" Type="http://schemas.openxmlformats.org/officeDocument/2006/relationships/notesSlide" Target="../notesSlides/notesSlide7.xml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0.wmf"/><Relationship Id="rId2" Type="http://schemas.openxmlformats.org/officeDocument/2006/relationships/image" Target="../media/image163.w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6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71.w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7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8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8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8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4.wmf"/><Relationship Id="rId27" Type="http://schemas.openxmlformats.org/officeDocument/2006/relationships/vmlDrawing" Target="../drawings/vmlDrawing2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4.emf"/><Relationship Id="rId24" Type="http://schemas.openxmlformats.org/officeDocument/2006/relationships/oleObject" Target="../embeddings/oleObject24.bin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3.bin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1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9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17.bin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3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0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69.bin"/><Relationship Id="rId20" Type="http://schemas.openxmlformats.org/officeDocument/2006/relationships/image" Target="../media/image67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4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7" Type="http://schemas.openxmlformats.org/officeDocument/2006/relationships/notesSlide" Target="../notesSlides/notesSlide1.xml"/><Relationship Id="rId36" Type="http://schemas.openxmlformats.org/officeDocument/2006/relationships/vmlDrawing" Target="../drawings/vmlDrawing8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85.wmf"/><Relationship Id="rId33" Type="http://schemas.openxmlformats.org/officeDocument/2006/relationships/oleObject" Target="../embeddings/oleObject86.bin"/><Relationship Id="rId32" Type="http://schemas.openxmlformats.org/officeDocument/2006/relationships/image" Target="../media/image84.wmf"/><Relationship Id="rId31" Type="http://schemas.openxmlformats.org/officeDocument/2006/relationships/oleObject" Target="../embeddings/oleObject85.bin"/><Relationship Id="rId30" Type="http://schemas.openxmlformats.org/officeDocument/2006/relationships/image" Target="../media/image83.wmf"/><Relationship Id="rId3" Type="http://schemas.openxmlformats.org/officeDocument/2006/relationships/oleObject" Target="../embeddings/oleObject71.bin"/><Relationship Id="rId29" Type="http://schemas.openxmlformats.org/officeDocument/2006/relationships/oleObject" Target="../embeddings/oleObject84.bin"/><Relationship Id="rId28" Type="http://schemas.openxmlformats.org/officeDocument/2006/relationships/image" Target="../media/image82.wmf"/><Relationship Id="rId27" Type="http://schemas.openxmlformats.org/officeDocument/2006/relationships/oleObject" Target="../embeddings/oleObject83.bin"/><Relationship Id="rId26" Type="http://schemas.openxmlformats.org/officeDocument/2006/relationships/image" Target="../media/image81.wmf"/><Relationship Id="rId25" Type="http://schemas.openxmlformats.org/officeDocument/2006/relationships/oleObject" Target="../embeddings/oleObject82.bin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78.wmf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D3815-91B5-48E8-887E-ADAF8E9EFF51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002753" y="2108583"/>
            <a:ext cx="671195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作业</a:t>
            </a:r>
            <a:endParaRPr lang="en-US" altLang="zh-CN" sz="4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页：</a:t>
            </a:r>
            <a:r>
              <a:rPr lang="en-US" altLang="zh-CN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7-T6</a:t>
            </a: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T7</a:t>
            </a: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T9</a:t>
            </a:r>
            <a:endParaRPr lang="zh-CN" altLang="en-US" sz="4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C23E3-66A5-4915-9B74-79FC6DFA2E99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68325" y="1025525"/>
            <a:ext cx="5013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无限长圆柱面电流的磁场分布(半径为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)？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42938" y="28448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分析场结构：有轴对称性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2821" name="Object 2"/>
          <p:cNvGraphicFramePr/>
          <p:nvPr/>
        </p:nvGraphicFramePr>
        <p:xfrm>
          <a:off x="976313" y="4773613"/>
          <a:ext cx="773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公式" r:id="rId1" imgW="1409700" imgH="444500" progId="Equation.3">
                  <p:embed/>
                </p:oleObj>
              </mc:Choice>
              <mc:Fallback>
                <p:oleObj name="公式" r:id="rId1" imgW="1409700" imgH="4445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773613"/>
                        <a:ext cx="773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3"/>
          <p:cNvGraphicFramePr>
            <a:graphicFrameLocks noChangeAspect="1"/>
          </p:cNvGraphicFramePr>
          <p:nvPr/>
        </p:nvGraphicFramePr>
        <p:xfrm>
          <a:off x="2959100" y="3581400"/>
          <a:ext cx="118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公式" r:id="rId3" imgW="2222500" imgH="1485900" progId="Equation.3">
                  <p:embed/>
                </p:oleObj>
              </mc:Choice>
              <mc:Fallback>
                <p:oleObj name="公式" r:id="rId3" imgW="2222500" imgH="148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581400"/>
                        <a:ext cx="118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4"/>
          <p:cNvGraphicFramePr/>
          <p:nvPr/>
        </p:nvGraphicFramePr>
        <p:xfrm>
          <a:off x="1003300" y="3817938"/>
          <a:ext cx="7731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公式" r:id="rId5" imgW="1409700" imgH="444500" progId="Equation.3">
                  <p:embed/>
                </p:oleObj>
              </mc:Choice>
              <mc:Fallback>
                <p:oleObj name="公式" r:id="rId5" imgW="1409700" imgH="444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817938"/>
                        <a:ext cx="7731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5"/>
          <p:cNvGraphicFramePr/>
          <p:nvPr/>
        </p:nvGraphicFramePr>
        <p:xfrm>
          <a:off x="2951163" y="4765675"/>
          <a:ext cx="7731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公式" r:id="rId7" imgW="1409700" imgH="469900" progId="Equation.3">
                  <p:embed/>
                </p:oleObj>
              </mc:Choice>
              <mc:Fallback>
                <p:oleObj name="公式" r:id="rId7" imgW="1409700" imgH="4699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765675"/>
                        <a:ext cx="7731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6858000" y="2895600"/>
            <a:ext cx="838200" cy="8382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858000" y="1143000"/>
            <a:ext cx="838200" cy="1295400"/>
            <a:chOff x="4272" y="912"/>
            <a:chExt cx="528" cy="816"/>
          </a:xfrm>
        </p:grpSpPr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4272" y="1536"/>
              <a:ext cx="528" cy="19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9" name="Line 13"/>
            <p:cNvSpPr>
              <a:spLocks noChangeShapeType="1"/>
            </p:cNvSpPr>
            <p:nvPr/>
          </p:nvSpPr>
          <p:spPr bwMode="auto">
            <a:xfrm>
              <a:off x="4272" y="100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14"/>
            <p:cNvSpPr>
              <a:spLocks noChangeShapeType="1"/>
            </p:cNvSpPr>
            <p:nvPr/>
          </p:nvSpPr>
          <p:spPr bwMode="auto">
            <a:xfrm>
              <a:off x="4800" y="100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6477000" y="2540000"/>
            <a:ext cx="1524000" cy="1524000"/>
          </a:xfrm>
          <a:prstGeom prst="ellipse">
            <a:avLst/>
          </a:prstGeom>
          <a:noFill/>
          <a:ln w="44450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V="1">
            <a:off x="7696200" y="1676400"/>
            <a:ext cx="0" cy="457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 flipV="1">
            <a:off x="6858000" y="1727200"/>
            <a:ext cx="0" cy="457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2834" name="Object 6"/>
          <p:cNvGraphicFramePr>
            <a:graphicFrameLocks noChangeAspect="1"/>
          </p:cNvGraphicFramePr>
          <p:nvPr/>
        </p:nvGraphicFramePr>
        <p:xfrm>
          <a:off x="6551613" y="1612900"/>
          <a:ext cx="2301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公式" r:id="rId9" imgW="317500" imgH="444500" progId="Equation.3">
                  <p:embed/>
                </p:oleObj>
              </mc:Choice>
              <mc:Fallback>
                <p:oleObj name="公式" r:id="rId9" imgW="3175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1612900"/>
                        <a:ext cx="2301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7305675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7289800" y="1219200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7696200" y="2286000"/>
            <a:ext cx="0" cy="34401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4"/>
          <p:cNvGrpSpPr/>
          <p:nvPr/>
        </p:nvGrpSpPr>
        <p:grpSpPr bwMode="auto">
          <a:xfrm>
            <a:off x="6705600" y="4419600"/>
            <a:ext cx="2133600" cy="1700213"/>
            <a:chOff x="4176" y="2928"/>
            <a:chExt cx="1344" cy="1071"/>
          </a:xfrm>
        </p:grpSpPr>
        <p:sp>
          <p:nvSpPr>
            <p:cNvPr id="22547" name="Line 35"/>
            <p:cNvSpPr>
              <a:spLocks noChangeShapeType="1"/>
            </p:cNvSpPr>
            <p:nvPr/>
          </p:nvSpPr>
          <p:spPr bwMode="auto">
            <a:xfrm>
              <a:off x="4560" y="3744"/>
              <a:ext cx="960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36"/>
            <p:cNvSpPr>
              <a:spLocks noChangeShapeType="1"/>
            </p:cNvSpPr>
            <p:nvPr/>
          </p:nvSpPr>
          <p:spPr bwMode="auto">
            <a:xfrm flipV="1">
              <a:off x="4560" y="3744"/>
              <a:ext cx="240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Freeform 37"/>
            <p:cNvSpPr/>
            <p:nvPr/>
          </p:nvSpPr>
          <p:spPr bwMode="auto">
            <a:xfrm>
              <a:off x="4817" y="3114"/>
              <a:ext cx="703" cy="582"/>
            </a:xfrm>
            <a:custGeom>
              <a:avLst/>
              <a:gdLst>
                <a:gd name="T0" fmla="*/ 703 w 703"/>
                <a:gd name="T1" fmla="*/ 582 h 582"/>
                <a:gd name="T2" fmla="*/ 0 w 703"/>
                <a:gd name="T3" fmla="*/ 0 h 582"/>
                <a:gd name="T4" fmla="*/ 0 60000 65536"/>
                <a:gd name="T5" fmla="*/ 0 60000 65536"/>
                <a:gd name="T6" fmla="*/ 0 w 703"/>
                <a:gd name="T7" fmla="*/ 0 h 582"/>
                <a:gd name="T8" fmla="*/ 703 w 703"/>
                <a:gd name="T9" fmla="*/ 582 h 5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3" h="582">
                  <a:moveTo>
                    <a:pt x="703" y="582"/>
                  </a:moveTo>
                  <a:cubicBezTo>
                    <a:pt x="326" y="548"/>
                    <a:pt x="178" y="519"/>
                    <a:pt x="0" y="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0" name="Object 7"/>
            <p:cNvGraphicFramePr>
              <a:graphicFrameLocks noChangeAspect="1"/>
            </p:cNvGraphicFramePr>
            <p:nvPr/>
          </p:nvGraphicFramePr>
          <p:xfrm>
            <a:off x="4176" y="2928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2" name="公式" r:id="rId11" imgW="165100" imgH="190500" progId="Equation.3">
                    <p:embed/>
                  </p:oleObj>
                </mc:Choice>
                <mc:Fallback>
                  <p:oleObj name="公式" r:id="rId11" imgW="165100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928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Line 39"/>
            <p:cNvSpPr>
              <a:spLocks noChangeShapeType="1"/>
            </p:cNvSpPr>
            <p:nvPr/>
          </p:nvSpPr>
          <p:spPr bwMode="auto">
            <a:xfrm flipV="1">
              <a:off x="4544" y="2928"/>
              <a:ext cx="0" cy="816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8"/>
            <p:cNvGraphicFramePr>
              <a:graphicFrameLocks noChangeAspect="1"/>
            </p:cNvGraphicFramePr>
            <p:nvPr/>
          </p:nvGraphicFramePr>
          <p:xfrm>
            <a:off x="5209" y="3792"/>
            <a:ext cx="18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3" name="Equation" r:id="rId13" imgW="88900" imgH="114300" progId="Equation.DSMT4">
                    <p:embed/>
                  </p:oleObj>
                </mc:Choice>
                <mc:Fallback>
                  <p:oleObj name="Equation" r:id="rId13" imgW="88900" imgH="114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3792"/>
                          <a:ext cx="18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autoUpdateAnimBg="0"/>
      <p:bldP spid="162825" grpId="0" animBg="1"/>
      <p:bldP spid="162831" grpId="0" animBg="1"/>
      <p:bldP spid="162832" grpId="0" animBg="1"/>
      <p:bldP spid="162833" grpId="0" animBg="1"/>
      <p:bldP spid="162835" grpId="0" animBg="1"/>
      <p:bldP spid="162836" grpId="0" animBg="1"/>
      <p:bldP spid="1628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0B849-2453-4A1F-ADB8-4A622064A47C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684213" y="4511675"/>
            <a:ext cx="19812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22263" y="5102225"/>
            <a:ext cx="2917825" cy="528638"/>
            <a:chOff x="108" y="3360"/>
            <a:chExt cx="1838" cy="333"/>
          </a:xfrm>
        </p:grpSpPr>
        <p:sp>
          <p:nvSpPr>
            <p:cNvPr id="24628" name="Rectangle 86"/>
            <p:cNvSpPr>
              <a:spLocks noChangeArrowheads="1"/>
            </p:cNvSpPr>
            <p:nvPr/>
          </p:nvSpPr>
          <p:spPr bwMode="auto">
            <a:xfrm>
              <a:off x="108" y="3564"/>
              <a:ext cx="1838" cy="48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4629" name="Text Box 87"/>
            <p:cNvSpPr txBox="1">
              <a:spLocks noChangeArrowheads="1"/>
            </p:cNvSpPr>
            <p:nvPr/>
          </p:nvSpPr>
          <p:spPr bwMode="auto">
            <a:xfrm>
              <a:off x="119" y="3360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0" name="Text Box 88"/>
            <p:cNvSpPr txBox="1">
              <a:spLocks noChangeArrowheads="1"/>
            </p:cNvSpPr>
            <p:nvPr/>
          </p:nvSpPr>
          <p:spPr bwMode="auto">
            <a:xfrm>
              <a:off x="274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1" name="Text Box 89"/>
            <p:cNvSpPr txBox="1">
              <a:spLocks noChangeArrowheads="1"/>
            </p:cNvSpPr>
            <p:nvPr/>
          </p:nvSpPr>
          <p:spPr bwMode="auto">
            <a:xfrm>
              <a:off x="427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2" name="Text Box 90"/>
            <p:cNvSpPr txBox="1">
              <a:spLocks noChangeArrowheads="1"/>
            </p:cNvSpPr>
            <p:nvPr/>
          </p:nvSpPr>
          <p:spPr bwMode="auto">
            <a:xfrm>
              <a:off x="605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3" name="Text Box 91"/>
            <p:cNvSpPr txBox="1">
              <a:spLocks noChangeArrowheads="1"/>
            </p:cNvSpPr>
            <p:nvPr/>
          </p:nvSpPr>
          <p:spPr bwMode="auto">
            <a:xfrm>
              <a:off x="783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4" name="Text Box 92"/>
            <p:cNvSpPr txBox="1">
              <a:spLocks noChangeArrowheads="1"/>
            </p:cNvSpPr>
            <p:nvPr/>
          </p:nvSpPr>
          <p:spPr bwMode="auto">
            <a:xfrm>
              <a:off x="962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5" name="Text Box 93"/>
            <p:cNvSpPr txBox="1">
              <a:spLocks noChangeArrowheads="1"/>
            </p:cNvSpPr>
            <p:nvPr/>
          </p:nvSpPr>
          <p:spPr bwMode="auto">
            <a:xfrm>
              <a:off x="1151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6" name="Text Box 94"/>
            <p:cNvSpPr txBox="1">
              <a:spLocks noChangeArrowheads="1"/>
            </p:cNvSpPr>
            <p:nvPr/>
          </p:nvSpPr>
          <p:spPr bwMode="auto">
            <a:xfrm>
              <a:off x="1329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7" name="Text Box 95"/>
            <p:cNvSpPr txBox="1">
              <a:spLocks noChangeArrowheads="1"/>
            </p:cNvSpPr>
            <p:nvPr/>
          </p:nvSpPr>
          <p:spPr bwMode="auto">
            <a:xfrm>
              <a:off x="1541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8" name="Text Box 96"/>
            <p:cNvSpPr txBox="1">
              <a:spLocks noChangeArrowheads="1"/>
            </p:cNvSpPr>
            <p:nvPr/>
          </p:nvSpPr>
          <p:spPr bwMode="auto">
            <a:xfrm>
              <a:off x="1744" y="336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36525" y="44450"/>
            <a:ext cx="90074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例2.</a:t>
            </a:r>
            <a:r>
              <a:rPr lang="zh-CN" altLang="en-US" b="1" dirty="0">
                <a:ea typeface="楷体_GB2312" pitchFamily="49" charset="-122"/>
              </a:rPr>
              <a:t>无限大均匀载流平面（电流密度</a:t>
            </a:r>
            <a:r>
              <a:rPr lang="en-US" altLang="zh-CN" b="1" i="1" dirty="0" err="1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 ）的</a:t>
            </a:r>
            <a:r>
              <a:rPr lang="en-US" altLang="zh-CN" b="1" i="1" dirty="0">
                <a:ea typeface="楷体_GB2312" pitchFamily="49" charset="-122"/>
              </a:rPr>
              <a:t>B </a:t>
            </a:r>
            <a:r>
              <a:rPr lang="en-US" altLang="zh-CN" b="1" dirty="0">
                <a:ea typeface="楷体_GB2312" pitchFamily="49" charset="-122"/>
              </a:rPr>
              <a:t>=？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1065213" y="5426075"/>
            <a:ext cx="228600" cy="76200"/>
          </a:xfrm>
          <a:prstGeom prst="rect">
            <a:avLst/>
          </a:prstGeom>
          <a:solidFill>
            <a:srgbClr val="66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2055813" y="5426075"/>
            <a:ext cx="228600" cy="76200"/>
          </a:xfrm>
          <a:prstGeom prst="rect">
            <a:avLst/>
          </a:prstGeom>
          <a:solidFill>
            <a:srgbClr val="66FF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V="1">
            <a:off x="1217613" y="4511675"/>
            <a:ext cx="457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1674813" y="4435475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>
            <a:off x="1674813" y="4511675"/>
            <a:ext cx="5334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 flipH="1" flipV="1">
            <a:off x="1217613" y="4264025"/>
            <a:ext cx="457200" cy="228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 flipH="1">
            <a:off x="1217613" y="4511675"/>
            <a:ext cx="442912" cy="2984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892" name="Object 2"/>
          <p:cNvGraphicFramePr>
            <a:graphicFrameLocks noChangeAspect="1"/>
          </p:cNvGraphicFramePr>
          <p:nvPr/>
        </p:nvGraphicFramePr>
        <p:xfrm>
          <a:off x="906463" y="5559425"/>
          <a:ext cx="431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" name="Equation" r:id="rId1" imgW="4876800" imgH="4267200" progId="Equation.DSMT4">
                  <p:embed/>
                </p:oleObj>
              </mc:Choice>
              <mc:Fallback>
                <p:oleObj name="Equation" r:id="rId1" imgW="4876800" imgH="426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559425"/>
                        <a:ext cx="431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3" name="Object 3"/>
          <p:cNvGraphicFramePr>
            <a:graphicFrameLocks noChangeAspect="1"/>
          </p:cNvGraphicFramePr>
          <p:nvPr/>
        </p:nvGraphicFramePr>
        <p:xfrm>
          <a:off x="1957388" y="5505450"/>
          <a:ext cx="5048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4" name="Equation" r:id="rId3" imgW="5486400" imgH="4267200" progId="Equation.DSMT4">
                  <p:embed/>
                </p:oleObj>
              </mc:Choice>
              <mc:Fallback>
                <p:oleObj name="Equation" r:id="rId3" imgW="5486400" imgH="426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505450"/>
                        <a:ext cx="5048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Line 30"/>
          <p:cNvSpPr>
            <a:spLocks noChangeShapeType="1"/>
          </p:cNvSpPr>
          <p:nvPr/>
        </p:nvSpPr>
        <p:spPr bwMode="auto">
          <a:xfrm flipH="1">
            <a:off x="836613" y="4511675"/>
            <a:ext cx="838200" cy="0"/>
          </a:xfrm>
          <a:prstGeom prst="line">
            <a:avLst/>
          </a:prstGeom>
          <a:noFill/>
          <a:ln w="44450">
            <a:solidFill>
              <a:srgbClr val="9933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895" name="Object 4"/>
          <p:cNvGraphicFramePr>
            <a:graphicFrameLocks noChangeAspect="1"/>
          </p:cNvGraphicFramePr>
          <p:nvPr/>
        </p:nvGraphicFramePr>
        <p:xfrm>
          <a:off x="1108075" y="3765550"/>
          <a:ext cx="606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5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765550"/>
                        <a:ext cx="606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6" name="Object 5"/>
          <p:cNvGraphicFramePr>
            <a:graphicFrameLocks noChangeAspect="1"/>
          </p:cNvGraphicFramePr>
          <p:nvPr/>
        </p:nvGraphicFramePr>
        <p:xfrm>
          <a:off x="762000" y="4746625"/>
          <a:ext cx="58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6" name="Equation" r:id="rId7" imgW="6705600" imgH="4876800" progId="Equation.DSMT4">
                  <p:embed/>
                </p:oleObj>
              </mc:Choice>
              <mc:Fallback>
                <p:oleObj name="Equation" r:id="rId7" imgW="6705600" imgH="487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6625"/>
                        <a:ext cx="588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7" name="Object 6"/>
          <p:cNvGraphicFramePr>
            <a:graphicFrameLocks noChangeAspect="1"/>
          </p:cNvGraphicFramePr>
          <p:nvPr/>
        </p:nvGraphicFramePr>
        <p:xfrm>
          <a:off x="699085" y="4034302"/>
          <a:ext cx="475174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7" name="Equation" r:id="rId9" imgW="5486400" imgH="4876800" progId="Equation.DSMT4">
                  <p:embed/>
                </p:oleObj>
              </mc:Choice>
              <mc:Fallback>
                <p:oleObj name="Equation" r:id="rId9" imgW="54864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85" y="4034302"/>
                        <a:ext cx="475174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363538" y="60261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0" name="Text Box 36"/>
          <p:cNvSpPr txBox="1">
            <a:spLocks noChangeArrowheads="1"/>
          </p:cNvSpPr>
          <p:nvPr/>
        </p:nvSpPr>
        <p:spPr bwMode="auto">
          <a:xfrm>
            <a:off x="2725738" y="60261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1" name="Text Box 37"/>
          <p:cNvSpPr txBox="1">
            <a:spLocks noChangeArrowheads="1"/>
          </p:cNvSpPr>
          <p:nvPr/>
        </p:nvSpPr>
        <p:spPr bwMode="auto">
          <a:xfrm>
            <a:off x="2649538" y="4206875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377825" y="42735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2160588" y="754063"/>
            <a:ext cx="2209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endParaRPr lang="zh-CN" altLang="en-US" b="1" dirty="0">
              <a:ea typeface="楷体_GB2312" pitchFamily="49" charset="-122"/>
            </a:endParaRPr>
          </a:p>
        </p:txBody>
      </p:sp>
      <p:grpSp>
        <p:nvGrpSpPr>
          <p:cNvPr id="3" name="Group 83"/>
          <p:cNvGrpSpPr/>
          <p:nvPr/>
        </p:nvGrpSpPr>
        <p:grpSpPr bwMode="auto">
          <a:xfrm>
            <a:off x="2830513" y="754063"/>
            <a:ext cx="3886200" cy="519112"/>
            <a:chOff x="2052312" y="585201"/>
            <a:chExt cx="3886200" cy="519112"/>
          </a:xfrm>
        </p:grpSpPr>
        <p:sp>
          <p:nvSpPr>
            <p:cNvPr id="24626" name="Text Box 40"/>
            <p:cNvSpPr txBox="1">
              <a:spLocks noChangeArrowheads="1"/>
            </p:cNvSpPr>
            <p:nvPr/>
          </p:nvSpPr>
          <p:spPr bwMode="auto">
            <a:xfrm>
              <a:off x="2052312" y="585201"/>
              <a:ext cx="3886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由对称性可知        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627" name="Object 7"/>
            <p:cNvGraphicFramePr>
              <a:graphicFrameLocks noChangeAspect="1"/>
            </p:cNvGraphicFramePr>
            <p:nvPr/>
          </p:nvGraphicFramePr>
          <p:xfrm>
            <a:off x="4365531" y="638590"/>
            <a:ext cx="67151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8" name="公式" r:id="rId11" imgW="673100" imgH="355600" progId="Equation.3">
                    <p:embed/>
                  </p:oleObj>
                </mc:Choice>
                <mc:Fallback>
                  <p:oleObj name="公式" r:id="rId11" imgW="673100" imgH="355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531" y="638590"/>
                          <a:ext cx="671513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906" name="Line 42"/>
          <p:cNvSpPr>
            <a:spLocks noChangeShapeType="1"/>
          </p:cNvSpPr>
          <p:nvPr/>
        </p:nvSpPr>
        <p:spPr bwMode="auto">
          <a:xfrm flipH="1">
            <a:off x="2208213" y="4511675"/>
            <a:ext cx="37465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830513" y="1285875"/>
            <a:ext cx="4287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且离板等距处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大小相等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2830513" y="18145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点取矩形回路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abcd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2813050" y="2327275"/>
            <a:ext cx="478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ab、cd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与板面等距离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10" name="Object 8"/>
          <p:cNvGraphicFramePr>
            <a:graphicFrameLocks noChangeAspect="1"/>
          </p:cNvGraphicFramePr>
          <p:nvPr/>
        </p:nvGraphicFramePr>
        <p:xfrm>
          <a:off x="2339974" y="3025775"/>
          <a:ext cx="611926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Equation" r:id="rId13" imgW="74371200" imgH="7010400" progId="Equation.DSMT4">
                  <p:embed/>
                </p:oleObj>
              </mc:Choice>
              <mc:Fallback>
                <p:oleObj name="Equation" r:id="rId13" imgW="74371200" imgH="701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4" y="3025775"/>
                        <a:ext cx="611926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1" name="Line 47"/>
          <p:cNvSpPr>
            <a:spLocks noChangeShapeType="1"/>
          </p:cNvSpPr>
          <p:nvPr/>
        </p:nvSpPr>
        <p:spPr bwMode="auto">
          <a:xfrm flipV="1">
            <a:off x="5159375" y="3127375"/>
            <a:ext cx="762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5829300" y="27368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13" name="Line 49"/>
          <p:cNvSpPr>
            <a:spLocks noChangeShapeType="1"/>
          </p:cNvSpPr>
          <p:nvPr/>
        </p:nvSpPr>
        <p:spPr bwMode="auto">
          <a:xfrm flipV="1">
            <a:off x="7673975" y="3051175"/>
            <a:ext cx="762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8378825" y="27606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915" name="Object 9"/>
          <p:cNvGraphicFramePr>
            <a:graphicFrameLocks noChangeAspect="1"/>
          </p:cNvGraphicFramePr>
          <p:nvPr/>
        </p:nvGraphicFramePr>
        <p:xfrm>
          <a:off x="3951288" y="3971925"/>
          <a:ext cx="2184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公式" r:id="rId15" imgW="2184400" imgH="304800" progId="Equation.3">
                  <p:embed/>
                </p:oleObj>
              </mc:Choice>
              <mc:Fallback>
                <p:oleObj name="公式" r:id="rId15" imgW="21844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3971925"/>
                        <a:ext cx="2184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6" name="Object 10"/>
          <p:cNvGraphicFramePr>
            <a:graphicFrameLocks noChangeAspect="1"/>
          </p:cNvGraphicFramePr>
          <p:nvPr/>
        </p:nvGraphicFramePr>
        <p:xfrm>
          <a:off x="6202363" y="3962400"/>
          <a:ext cx="12700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name="公式" r:id="rId17" imgW="1269365" imgH="304800" progId="Equation.3">
                  <p:embed/>
                </p:oleObj>
              </mc:Choice>
              <mc:Fallback>
                <p:oleObj name="公式" r:id="rId17" imgW="1269365" imgH="30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3962400"/>
                        <a:ext cx="12700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7" name="Object 11"/>
          <p:cNvGraphicFramePr>
            <a:graphicFrameLocks noChangeAspect="1"/>
          </p:cNvGraphicFramePr>
          <p:nvPr/>
        </p:nvGraphicFramePr>
        <p:xfrm>
          <a:off x="3968750" y="4452938"/>
          <a:ext cx="2006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2" name="公式" r:id="rId19" imgW="2005965" imgH="495300" progId="Equation.3">
                  <p:embed/>
                </p:oleObj>
              </mc:Choice>
              <mc:Fallback>
                <p:oleObj name="公式" r:id="rId19" imgW="2005965" imgH="495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452938"/>
                        <a:ext cx="2006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8" name="Object 12"/>
          <p:cNvGraphicFramePr>
            <a:graphicFrameLocks noChangeAspect="1"/>
          </p:cNvGraphicFramePr>
          <p:nvPr/>
        </p:nvGraphicFramePr>
        <p:xfrm>
          <a:off x="6049963" y="4475163"/>
          <a:ext cx="100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公式" r:id="rId21" imgW="1002665" imgH="419100" progId="Equation.3">
                  <p:embed/>
                </p:oleObj>
              </mc:Choice>
              <mc:Fallback>
                <p:oleObj name="公式" r:id="rId21" imgW="1002665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4475163"/>
                        <a:ext cx="1001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0" name="Object 13"/>
          <p:cNvGraphicFramePr>
            <a:graphicFrameLocks noChangeAspect="1"/>
          </p:cNvGraphicFramePr>
          <p:nvPr/>
        </p:nvGraphicFramePr>
        <p:xfrm>
          <a:off x="4808538" y="5008563"/>
          <a:ext cx="18145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name="Equation" r:id="rId23" imgW="761365" imgH="406400" progId="Equation.DSMT4">
                  <p:embed/>
                </p:oleObj>
              </mc:Choice>
              <mc:Fallback>
                <p:oleObj name="Equation" r:id="rId23" imgW="761365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008563"/>
                        <a:ext cx="181451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7"/>
          <p:cNvGrpSpPr/>
          <p:nvPr/>
        </p:nvGrpSpPr>
        <p:grpSpPr bwMode="auto">
          <a:xfrm>
            <a:off x="1522413" y="4016375"/>
            <a:ext cx="401637" cy="671513"/>
            <a:chOff x="2387" y="3369"/>
            <a:chExt cx="253" cy="423"/>
          </a:xfrm>
        </p:grpSpPr>
        <p:sp>
          <p:nvSpPr>
            <p:cNvPr id="24624" name="Text Box 58"/>
            <p:cNvSpPr txBox="1">
              <a:spLocks noChangeArrowheads="1"/>
            </p:cNvSpPr>
            <p:nvPr/>
          </p:nvSpPr>
          <p:spPr bwMode="auto">
            <a:xfrm>
              <a:off x="2390" y="3388"/>
              <a:ext cx="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25" name="Text Box 59"/>
            <p:cNvSpPr txBox="1">
              <a:spLocks noChangeArrowheads="1"/>
            </p:cNvSpPr>
            <p:nvPr/>
          </p:nvSpPr>
          <p:spPr bwMode="auto">
            <a:xfrm>
              <a:off x="2387" y="336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3813175" y="5989638"/>
            <a:ext cx="438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点到平板的距离无关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63" name="Line 99"/>
          <p:cNvSpPr>
            <a:spLocks noChangeShapeType="1"/>
          </p:cNvSpPr>
          <p:nvPr/>
        </p:nvSpPr>
        <p:spPr bwMode="auto">
          <a:xfrm>
            <a:off x="2208213" y="6416675"/>
            <a:ext cx="3048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82"/>
          <p:cNvGrpSpPr/>
          <p:nvPr/>
        </p:nvGrpSpPr>
        <p:grpSpPr bwMode="auto">
          <a:xfrm>
            <a:off x="346075" y="846138"/>
            <a:ext cx="1289050" cy="2871787"/>
            <a:chOff x="684213" y="836613"/>
            <a:chExt cx="1289050" cy="2871787"/>
          </a:xfrm>
        </p:grpSpPr>
        <p:sp>
          <p:nvSpPr>
            <p:cNvPr id="164968" name="AutoShape 104"/>
            <p:cNvSpPr>
              <a:spLocks noChangeArrowheads="1"/>
            </p:cNvSpPr>
            <p:nvPr/>
          </p:nvSpPr>
          <p:spPr bwMode="auto">
            <a:xfrm rot="5400000">
              <a:off x="-107156" y="1627982"/>
              <a:ext cx="2871787" cy="1289050"/>
            </a:xfrm>
            <a:prstGeom prst="parallelogram">
              <a:avLst>
                <a:gd name="adj" fmla="val 55593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56796" dir="200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4621" name="Group 105"/>
            <p:cNvGrpSpPr/>
            <p:nvPr/>
          </p:nvGrpSpPr>
          <p:grpSpPr bwMode="auto">
            <a:xfrm>
              <a:off x="1036638" y="1331913"/>
              <a:ext cx="307975" cy="1222375"/>
              <a:chOff x="1490" y="1435"/>
              <a:chExt cx="194" cy="770"/>
            </a:xfrm>
          </p:grpSpPr>
          <p:sp>
            <p:nvSpPr>
              <p:cNvPr id="24622" name="Line 106"/>
              <p:cNvSpPr>
                <a:spLocks noChangeShapeType="1"/>
              </p:cNvSpPr>
              <p:nvPr/>
            </p:nvSpPr>
            <p:spPr bwMode="auto">
              <a:xfrm>
                <a:off x="1655" y="1435"/>
                <a:ext cx="0" cy="6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23" name="Object 18"/>
              <p:cNvGraphicFramePr>
                <a:graphicFrameLocks noChangeAspect="1"/>
              </p:cNvGraphicFramePr>
              <p:nvPr/>
            </p:nvGraphicFramePr>
            <p:xfrm>
              <a:off x="1490" y="1888"/>
              <a:ext cx="19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85" name="公式" r:id="rId25" imgW="38100" imgH="190500" progId="Equation.3">
                      <p:embed/>
                    </p:oleObj>
                  </mc:Choice>
                  <mc:Fallback>
                    <p:oleObj name="公式" r:id="rId25" imgW="38100" imgH="1905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0" y="1888"/>
                            <a:ext cx="194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176463" y="3948113"/>
            <a:ext cx="40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75"/>
                                        <p:tgtEl>
                                          <p:spTgt spid="1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75"/>
                                        <p:tgtEl>
                                          <p:spTgt spid="1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9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1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1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6" dur="500"/>
                                        <p:tgtEl>
                                          <p:spTgt spid="1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75"/>
                                        <p:tgtEl>
                                          <p:spTgt spid="1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8" grpId="0" animBg="1"/>
      <p:bldP spid="164866" grpId="0" autoUpdateAnimBg="0"/>
      <p:bldP spid="164885" grpId="0" animBg="1"/>
      <p:bldP spid="164886" grpId="0" animBg="1"/>
      <p:bldP spid="164887" grpId="0" animBg="1"/>
      <p:bldP spid="164888" grpId="0" animBg="1"/>
      <p:bldP spid="164889" grpId="0" animBg="1"/>
      <p:bldP spid="164890" grpId="0" animBg="1"/>
      <p:bldP spid="164891" grpId="0" animBg="1"/>
      <p:bldP spid="164894" grpId="0" animBg="1"/>
      <p:bldP spid="164899" grpId="0" autoUpdateAnimBg="0"/>
      <p:bldP spid="164900" grpId="0" autoUpdateAnimBg="0"/>
      <p:bldP spid="164901" grpId="0" autoUpdateAnimBg="0"/>
      <p:bldP spid="164902" grpId="0" autoUpdateAnimBg="0"/>
      <p:bldP spid="164903" grpId="0" autoUpdateAnimBg="0"/>
      <p:bldP spid="164906" grpId="0" animBg="1"/>
      <p:bldP spid="164907" grpId="0" autoUpdateAnimBg="0"/>
      <p:bldP spid="164908" grpId="0" autoUpdateAnimBg="0"/>
      <p:bldP spid="164909" grpId="0" autoUpdateAnimBg="0"/>
      <p:bldP spid="164911" grpId="0" animBg="1"/>
      <p:bldP spid="164912" grpId="0" autoUpdateAnimBg="0"/>
      <p:bldP spid="164913" grpId="0" animBg="1"/>
      <p:bldP spid="164914" grpId="0" autoUpdateAnimBg="0"/>
      <p:bldP spid="164924" grpId="0" autoUpdateAnimBg="0"/>
      <p:bldP spid="164963" grpId="0" animBg="1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97E0B9-4BDD-4B1A-8A98-B30764971BD2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4659313" y="3092450"/>
            <a:ext cx="4114800" cy="152400"/>
            <a:chOff x="2736" y="2496"/>
            <a:chExt cx="2592" cy="96"/>
          </a:xfrm>
        </p:grpSpPr>
        <p:sp>
          <p:nvSpPr>
            <p:cNvPr id="26688" name="Line 3"/>
            <p:cNvSpPr>
              <a:spLocks noChangeShapeType="1"/>
            </p:cNvSpPr>
            <p:nvPr/>
          </p:nvSpPr>
          <p:spPr bwMode="auto">
            <a:xfrm>
              <a:off x="2736" y="2496"/>
              <a:ext cx="259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Line 4"/>
            <p:cNvSpPr>
              <a:spLocks noChangeShapeType="1"/>
            </p:cNvSpPr>
            <p:nvPr/>
          </p:nvSpPr>
          <p:spPr bwMode="auto">
            <a:xfrm>
              <a:off x="2736" y="2592"/>
              <a:ext cx="259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90" name="Group 5"/>
            <p:cNvGrpSpPr/>
            <p:nvPr/>
          </p:nvGrpSpPr>
          <p:grpSpPr bwMode="auto">
            <a:xfrm>
              <a:off x="2784" y="2496"/>
              <a:ext cx="2516" cy="68"/>
              <a:chOff x="2784" y="2784"/>
              <a:chExt cx="2516" cy="68"/>
            </a:xfrm>
          </p:grpSpPr>
          <p:sp>
            <p:nvSpPr>
              <p:cNvPr id="26691" name="Oval 6"/>
              <p:cNvSpPr>
                <a:spLocks noChangeArrowheads="1"/>
              </p:cNvSpPr>
              <p:nvPr/>
            </p:nvSpPr>
            <p:spPr bwMode="auto">
              <a:xfrm>
                <a:off x="5232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2" name="Oval 7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3" name="Oval 8"/>
              <p:cNvSpPr>
                <a:spLocks noChangeArrowheads="1"/>
              </p:cNvSpPr>
              <p:nvPr/>
            </p:nvSpPr>
            <p:spPr bwMode="auto">
              <a:xfrm>
                <a:off x="4896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4" name="Oval 9"/>
              <p:cNvSpPr>
                <a:spLocks noChangeArrowheads="1"/>
              </p:cNvSpPr>
              <p:nvPr/>
            </p:nvSpPr>
            <p:spPr bwMode="auto">
              <a:xfrm>
                <a:off x="4704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5" name="Oval 10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6" name="Oval 11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7" name="Oval 12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8" name="Oval 1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9" name="Oval 14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0" name="Oval 15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1" name="Oval 16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2" name="Oval 17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3" name="Oval 18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4" name="Oval 19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68" cy="68"/>
              </a:xfrm>
              <a:prstGeom prst="ellipse">
                <a:avLst/>
              </a:prstGeom>
              <a:solidFill>
                <a:srgbClr val="00FF00"/>
              </a:solidFill>
              <a:ln w="222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11296" name="Object 2"/>
          <p:cNvGraphicFramePr>
            <a:graphicFrameLocks noChangeAspect="1"/>
          </p:cNvGraphicFramePr>
          <p:nvPr/>
        </p:nvGraphicFramePr>
        <p:xfrm>
          <a:off x="1619250" y="2767013"/>
          <a:ext cx="13160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" name="公式" r:id="rId1" imgW="1054100" imgH="596900" progId="Equation.3">
                  <p:embed/>
                </p:oleObj>
              </mc:Choice>
              <mc:Fallback>
                <p:oleObj name="公式" r:id="rId1" imgW="10541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67013"/>
                        <a:ext cx="13160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/>
          <p:nvPr/>
        </p:nvGrpSpPr>
        <p:grpSpPr bwMode="auto">
          <a:xfrm>
            <a:off x="185738" y="38100"/>
            <a:ext cx="8958262" cy="1643063"/>
            <a:chOff x="240" y="192"/>
            <a:chExt cx="5470" cy="1035"/>
          </a:xfrm>
        </p:grpSpPr>
        <p:sp>
          <p:nvSpPr>
            <p:cNvPr id="238614" name="Text Box 22"/>
            <p:cNvSpPr txBox="1">
              <a:spLocks noChangeArrowheads="1"/>
            </p:cNvSpPr>
            <p:nvPr/>
          </p:nvSpPr>
          <p:spPr bwMode="auto">
            <a:xfrm>
              <a:off x="240" y="192"/>
              <a:ext cx="5470" cy="10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例3</a:t>
              </a:r>
              <a:r>
                <a:rPr lang="en-US" altLang="zh-CN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.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无限大均匀载流平板置入匀强磁场中，电流方向和磁场垂直。已知平面两侧的磁感应强度分别为   和   ，求载流平面的电流密度和原匀强磁场的大小和方向。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6686" name="Object 9"/>
            <p:cNvGraphicFramePr>
              <a:graphicFrameLocks noChangeAspect="1"/>
            </p:cNvGraphicFramePr>
            <p:nvPr/>
          </p:nvGraphicFramePr>
          <p:xfrm>
            <a:off x="4678" y="534"/>
            <a:ext cx="28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0" name="Equation" r:id="rId3" imgW="241300" imgH="368300" progId="Equation.DSMT4">
                    <p:embed/>
                  </p:oleObj>
                </mc:Choice>
                <mc:Fallback>
                  <p:oleObj name="Equation" r:id="rId3" imgW="241300" imgH="368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534"/>
                          <a:ext cx="28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7" name="Object 10"/>
            <p:cNvGraphicFramePr>
              <a:graphicFrameLocks noChangeAspect="1"/>
            </p:cNvGraphicFramePr>
            <p:nvPr/>
          </p:nvGraphicFramePr>
          <p:xfrm>
            <a:off x="5222" y="551"/>
            <a:ext cx="28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1" name="Equation" r:id="rId5" imgW="266700" imgH="368300" progId="Equation.DSMT4">
                    <p:embed/>
                  </p:oleObj>
                </mc:Choice>
                <mc:Fallback>
                  <p:oleObj name="Equation" r:id="rId5" imgW="266700" imgH="368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551"/>
                          <a:ext cx="28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 bwMode="auto">
          <a:xfrm>
            <a:off x="5192713" y="1949450"/>
            <a:ext cx="3533775" cy="928688"/>
            <a:chOff x="2736" y="1536"/>
            <a:chExt cx="2514" cy="585"/>
          </a:xfrm>
        </p:grpSpPr>
        <p:sp>
          <p:nvSpPr>
            <p:cNvPr id="26680" name="Freeform 26"/>
            <p:cNvSpPr/>
            <p:nvPr/>
          </p:nvSpPr>
          <p:spPr bwMode="auto">
            <a:xfrm>
              <a:off x="2736" y="1680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Freeform 27"/>
            <p:cNvSpPr/>
            <p:nvPr/>
          </p:nvSpPr>
          <p:spPr bwMode="auto">
            <a:xfrm>
              <a:off x="2736" y="1536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Freeform 28"/>
            <p:cNvSpPr/>
            <p:nvPr/>
          </p:nvSpPr>
          <p:spPr bwMode="auto">
            <a:xfrm>
              <a:off x="2736" y="1824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Freeform 29"/>
            <p:cNvSpPr/>
            <p:nvPr/>
          </p:nvSpPr>
          <p:spPr bwMode="auto">
            <a:xfrm>
              <a:off x="2736" y="1968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Freeform 30"/>
            <p:cNvSpPr/>
            <p:nvPr/>
          </p:nvSpPr>
          <p:spPr bwMode="auto">
            <a:xfrm>
              <a:off x="2736" y="2112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/>
          <p:nvPr/>
        </p:nvGrpSpPr>
        <p:grpSpPr bwMode="auto">
          <a:xfrm>
            <a:off x="5116513" y="3549650"/>
            <a:ext cx="3581400" cy="776288"/>
            <a:chOff x="2784" y="2544"/>
            <a:chExt cx="2514" cy="489"/>
          </a:xfrm>
        </p:grpSpPr>
        <p:sp>
          <p:nvSpPr>
            <p:cNvPr id="26677" name="Freeform 32"/>
            <p:cNvSpPr/>
            <p:nvPr/>
          </p:nvSpPr>
          <p:spPr bwMode="auto">
            <a:xfrm>
              <a:off x="2784" y="2544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arrow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Freeform 33"/>
            <p:cNvSpPr/>
            <p:nvPr/>
          </p:nvSpPr>
          <p:spPr bwMode="auto">
            <a:xfrm>
              <a:off x="2784" y="2784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arrow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Freeform 34"/>
            <p:cNvSpPr/>
            <p:nvPr/>
          </p:nvSpPr>
          <p:spPr bwMode="auto">
            <a:xfrm>
              <a:off x="2784" y="3024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arrow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1297" name="Object 3"/>
          <p:cNvGraphicFramePr>
            <a:graphicFrameLocks noChangeAspect="1"/>
          </p:cNvGraphicFramePr>
          <p:nvPr/>
        </p:nvGraphicFramePr>
        <p:xfrm>
          <a:off x="4735513" y="1949450"/>
          <a:ext cx="477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" name="Equation" r:id="rId7" imgW="215900" imgH="342900" progId="Equation.3">
                  <p:embed/>
                </p:oleObj>
              </mc:Choice>
              <mc:Fallback>
                <p:oleObj name="Equation" r:id="rId7" imgW="2159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949450"/>
                        <a:ext cx="4778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8" name="Object 4"/>
          <p:cNvGraphicFramePr>
            <a:graphicFrameLocks noChangeAspect="1"/>
          </p:cNvGraphicFramePr>
          <p:nvPr/>
        </p:nvGraphicFramePr>
        <p:xfrm>
          <a:off x="4659313" y="3321050"/>
          <a:ext cx="555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" name="Equation" r:id="rId9" imgW="266700" imgH="342900" progId="Equation.3">
                  <p:embed/>
                </p:oleObj>
              </mc:Choice>
              <mc:Fallback>
                <p:oleObj name="Equation" r:id="rId9" imgW="266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3321050"/>
                        <a:ext cx="555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/>
          <p:nvPr/>
        </p:nvGrpSpPr>
        <p:grpSpPr bwMode="auto">
          <a:xfrm>
            <a:off x="4735513" y="1778000"/>
            <a:ext cx="3838575" cy="2819400"/>
            <a:chOff x="2736" y="1536"/>
            <a:chExt cx="2514" cy="585"/>
          </a:xfrm>
        </p:grpSpPr>
        <p:sp>
          <p:nvSpPr>
            <p:cNvPr id="26672" name="Freeform 38"/>
            <p:cNvSpPr/>
            <p:nvPr/>
          </p:nvSpPr>
          <p:spPr bwMode="auto">
            <a:xfrm>
              <a:off x="2736" y="1680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prstDash val="dash"/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Freeform 39"/>
            <p:cNvSpPr/>
            <p:nvPr/>
          </p:nvSpPr>
          <p:spPr bwMode="auto">
            <a:xfrm>
              <a:off x="2736" y="1536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prstDash val="dash"/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Freeform 40"/>
            <p:cNvSpPr/>
            <p:nvPr/>
          </p:nvSpPr>
          <p:spPr bwMode="auto">
            <a:xfrm>
              <a:off x="2736" y="1824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prstDash val="dash"/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Freeform 41"/>
            <p:cNvSpPr/>
            <p:nvPr/>
          </p:nvSpPr>
          <p:spPr bwMode="auto">
            <a:xfrm>
              <a:off x="2736" y="1968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prstDash val="dash"/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Freeform 42"/>
            <p:cNvSpPr/>
            <p:nvPr/>
          </p:nvSpPr>
          <p:spPr bwMode="auto">
            <a:xfrm>
              <a:off x="2736" y="2112"/>
              <a:ext cx="2514" cy="9"/>
            </a:xfrm>
            <a:custGeom>
              <a:avLst/>
              <a:gdLst>
                <a:gd name="T0" fmla="*/ 0 w 928"/>
                <a:gd name="T1" fmla="*/ 9 h 9"/>
                <a:gd name="T2" fmla="*/ 2147483646 w 928"/>
                <a:gd name="T3" fmla="*/ 0 h 9"/>
                <a:gd name="T4" fmla="*/ 0 60000 65536"/>
                <a:gd name="T5" fmla="*/ 0 60000 65536"/>
                <a:gd name="T6" fmla="*/ 0 w 928"/>
                <a:gd name="T7" fmla="*/ 0 h 9"/>
                <a:gd name="T8" fmla="*/ 928 w 928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8" h="9">
                  <a:moveTo>
                    <a:pt x="0" y="9"/>
                  </a:moveTo>
                  <a:lnTo>
                    <a:pt x="928" y="0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prstDash val="dash"/>
              <a:round/>
              <a:head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1299" name="Object 5"/>
          <p:cNvGraphicFramePr>
            <a:graphicFrameLocks noChangeAspect="1"/>
          </p:cNvGraphicFramePr>
          <p:nvPr/>
        </p:nvGraphicFramePr>
        <p:xfrm>
          <a:off x="4202113" y="1492250"/>
          <a:ext cx="636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Equation" r:id="rId11" imgW="266700" imgH="393700" progId="Equation.3">
                  <p:embed/>
                </p:oleObj>
              </mc:Choice>
              <mc:Fallback>
                <p:oleObj name="Equation" r:id="rId11" imgW="266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492250"/>
                        <a:ext cx="6365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/>
          <p:nvPr/>
        </p:nvGrpSpPr>
        <p:grpSpPr bwMode="auto">
          <a:xfrm>
            <a:off x="328613" y="1679575"/>
            <a:ext cx="3352800" cy="519113"/>
            <a:chOff x="240" y="1680"/>
            <a:chExt cx="2112" cy="327"/>
          </a:xfrm>
        </p:grpSpPr>
        <p:sp>
          <p:nvSpPr>
            <p:cNvPr id="26670" name="Text Box 45"/>
            <p:cNvSpPr txBox="1">
              <a:spLocks noChangeArrowheads="1"/>
            </p:cNvSpPr>
            <p:nvPr/>
          </p:nvSpPr>
          <p:spPr bwMode="auto">
            <a:xfrm>
              <a:off x="240" y="1680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解：设电流密度为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71" name="Object 8"/>
            <p:cNvGraphicFramePr>
              <a:graphicFrameLocks noChangeAspect="1"/>
            </p:cNvGraphicFramePr>
            <p:nvPr/>
          </p:nvGraphicFramePr>
          <p:xfrm>
            <a:off x="2099" y="1719"/>
            <a:ext cx="17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5" name="Equation" r:id="rId13" imgW="63500" imgH="215900" progId="Equation.DSMT4">
                    <p:embed/>
                  </p:oleObj>
                </mc:Choice>
                <mc:Fallback>
                  <p:oleObj name="Equation" r:id="rId13" imgW="63500" imgH="215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9" y="1719"/>
                          <a:ext cx="17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8639" name="Text Box 47"/>
          <p:cNvSpPr txBox="1">
            <a:spLocks noChangeArrowheads="1"/>
          </p:cNvSpPr>
          <p:nvPr/>
        </p:nvSpPr>
        <p:spPr bwMode="auto">
          <a:xfrm>
            <a:off x="293688" y="2330450"/>
            <a:ext cx="426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它在两侧产生均匀磁场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38640" name="Text Box 48"/>
          <p:cNvSpPr txBox="1">
            <a:spLocks noChangeArrowheads="1"/>
          </p:cNvSpPr>
          <p:nvPr/>
        </p:nvSpPr>
        <p:spPr bwMode="auto">
          <a:xfrm>
            <a:off x="368300" y="3671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显然：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11300" name="Object 6"/>
          <p:cNvGraphicFramePr>
            <a:graphicFrameLocks noChangeAspect="1"/>
          </p:cNvGraphicFramePr>
          <p:nvPr/>
        </p:nvGraphicFramePr>
        <p:xfrm>
          <a:off x="1612900" y="4030663"/>
          <a:ext cx="2066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15" imgW="1485900" imgH="317500" progId="Equation.DSMT4">
                  <p:embed/>
                </p:oleObj>
              </mc:Choice>
              <mc:Fallback>
                <p:oleObj name="Equation" r:id="rId15" imgW="14859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030663"/>
                        <a:ext cx="2066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7"/>
          <p:cNvGraphicFramePr>
            <a:graphicFrameLocks noChangeAspect="1"/>
          </p:cNvGraphicFramePr>
          <p:nvPr/>
        </p:nvGraphicFramePr>
        <p:xfrm>
          <a:off x="1608138" y="3559175"/>
          <a:ext cx="2108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17" imgW="1485900" imgH="317500" progId="Equation.DSMT4">
                  <p:embed/>
                </p:oleObj>
              </mc:Choice>
              <mc:Fallback>
                <p:oleObj name="Equation" r:id="rId17" imgW="1485900" imgH="317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559175"/>
                        <a:ext cx="2108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1"/>
          <p:cNvGrpSpPr/>
          <p:nvPr/>
        </p:nvGrpSpPr>
        <p:grpSpPr bwMode="auto">
          <a:xfrm>
            <a:off x="2420938" y="4503738"/>
            <a:ext cx="1158875" cy="2219325"/>
            <a:chOff x="2694" y="2826"/>
            <a:chExt cx="730" cy="1398"/>
          </a:xfrm>
        </p:grpSpPr>
        <p:sp>
          <p:nvSpPr>
            <p:cNvPr id="26665" name="Line 62"/>
            <p:cNvSpPr>
              <a:spLocks noChangeShapeType="1"/>
            </p:cNvSpPr>
            <p:nvPr/>
          </p:nvSpPr>
          <p:spPr bwMode="auto">
            <a:xfrm>
              <a:off x="2896" y="3120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63"/>
            <p:cNvSpPr>
              <a:spLocks noChangeShapeType="1"/>
            </p:cNvSpPr>
            <p:nvPr/>
          </p:nvSpPr>
          <p:spPr bwMode="auto">
            <a:xfrm>
              <a:off x="3424" y="3120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64"/>
            <p:cNvSpPr>
              <a:spLocks noChangeShapeType="1"/>
            </p:cNvSpPr>
            <p:nvPr/>
          </p:nvSpPr>
          <p:spPr bwMode="auto">
            <a:xfrm flipV="1">
              <a:off x="2896" y="2976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65"/>
            <p:cNvSpPr>
              <a:spLocks noChangeShapeType="1"/>
            </p:cNvSpPr>
            <p:nvPr/>
          </p:nvSpPr>
          <p:spPr bwMode="auto">
            <a:xfrm flipV="1">
              <a:off x="3424" y="2976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Text Box 66"/>
            <p:cNvSpPr txBox="1">
              <a:spLocks noChangeArrowheads="1"/>
            </p:cNvSpPr>
            <p:nvPr/>
          </p:nvSpPr>
          <p:spPr bwMode="auto">
            <a:xfrm>
              <a:off x="2694" y="282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80" name="Object 14"/>
          <p:cNvGraphicFramePr>
            <a:graphicFrameLocks noChangeAspect="1"/>
          </p:cNvGraphicFramePr>
          <p:nvPr/>
        </p:nvGraphicFramePr>
        <p:xfrm>
          <a:off x="1497013" y="5338763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公式" r:id="rId19" imgW="1091565" imgH="419100" progId="Equation.3">
                  <p:embed/>
                </p:oleObj>
              </mc:Choice>
              <mc:Fallback>
                <p:oleObj name="公式" r:id="rId19" imgW="1091565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338763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Oval 68"/>
          <p:cNvSpPr>
            <a:spLocks noChangeArrowheads="1"/>
          </p:cNvSpPr>
          <p:nvPr/>
        </p:nvSpPr>
        <p:spPr bwMode="auto">
          <a:xfrm>
            <a:off x="2058988" y="5815013"/>
            <a:ext cx="261937" cy="3016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" name="Object 15"/>
          <p:cNvGraphicFramePr>
            <a:graphicFrameLocks noChangeAspect="1"/>
          </p:cNvGraphicFramePr>
          <p:nvPr/>
        </p:nvGraphicFramePr>
        <p:xfrm>
          <a:off x="2754313" y="5510213"/>
          <a:ext cx="800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公式" r:id="rId21" imgW="799465" imgH="304800" progId="Equation.3">
                  <p:embed/>
                </p:oleObj>
              </mc:Choice>
              <mc:Fallback>
                <p:oleObj name="公式" r:id="rId21" imgW="799465" imgH="304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510213"/>
                        <a:ext cx="8001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6"/>
          <p:cNvGraphicFramePr>
            <a:graphicFrameLocks noChangeAspect="1"/>
          </p:cNvGraphicFramePr>
          <p:nvPr/>
        </p:nvGraphicFramePr>
        <p:xfrm>
          <a:off x="3746500" y="5318125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公式" r:id="rId23" imgW="1091565" imgH="419100" progId="Equation.3">
                  <p:embed/>
                </p:oleObj>
              </mc:Choice>
              <mc:Fallback>
                <p:oleObj name="公式" r:id="rId23" imgW="1091565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5318125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71"/>
          <p:cNvSpPr>
            <a:spLocks noChangeArrowheads="1"/>
          </p:cNvSpPr>
          <p:nvPr/>
        </p:nvSpPr>
        <p:spPr bwMode="auto">
          <a:xfrm>
            <a:off x="3884613" y="5808663"/>
            <a:ext cx="304800" cy="3048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47" name="Group 72"/>
          <p:cNvGrpSpPr/>
          <p:nvPr/>
        </p:nvGrpSpPr>
        <p:grpSpPr bwMode="auto">
          <a:xfrm>
            <a:off x="6342063" y="4751388"/>
            <a:ext cx="0" cy="1981200"/>
            <a:chOff x="6342417" y="4751680"/>
            <a:chExt cx="0" cy="1981200"/>
          </a:xfrm>
        </p:grpSpPr>
        <p:sp>
          <p:nvSpPr>
            <p:cNvPr id="26663" name="Line 73"/>
            <p:cNvSpPr>
              <a:spLocks noChangeShapeType="1"/>
            </p:cNvSpPr>
            <p:nvPr/>
          </p:nvSpPr>
          <p:spPr bwMode="auto">
            <a:xfrm>
              <a:off x="5002" y="3126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74"/>
            <p:cNvSpPr>
              <a:spLocks noChangeShapeType="1"/>
            </p:cNvSpPr>
            <p:nvPr/>
          </p:nvSpPr>
          <p:spPr bwMode="auto">
            <a:xfrm flipV="1">
              <a:off x="5002" y="2982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5"/>
          <p:cNvGrpSpPr/>
          <p:nvPr/>
        </p:nvGrpSpPr>
        <p:grpSpPr bwMode="auto">
          <a:xfrm>
            <a:off x="5183188" y="4513263"/>
            <a:ext cx="320675" cy="2219325"/>
            <a:chOff x="4272" y="2832"/>
            <a:chExt cx="202" cy="1398"/>
          </a:xfrm>
        </p:grpSpPr>
        <p:sp>
          <p:nvSpPr>
            <p:cNvPr id="26660" name="Line 76"/>
            <p:cNvSpPr>
              <a:spLocks noChangeShapeType="1"/>
            </p:cNvSpPr>
            <p:nvPr/>
          </p:nvSpPr>
          <p:spPr bwMode="auto">
            <a:xfrm>
              <a:off x="4474" y="3126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77"/>
            <p:cNvSpPr>
              <a:spLocks noChangeShapeType="1"/>
            </p:cNvSpPr>
            <p:nvPr/>
          </p:nvSpPr>
          <p:spPr bwMode="auto">
            <a:xfrm flipV="1">
              <a:off x="4474" y="2982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Text Box 78"/>
            <p:cNvSpPr txBox="1">
              <a:spLocks noChangeArrowheads="1"/>
            </p:cNvSpPr>
            <p:nvPr/>
          </p:nvSpPr>
          <p:spPr bwMode="auto">
            <a:xfrm>
              <a:off x="4272" y="283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92" name="Object 17"/>
          <p:cNvGraphicFramePr>
            <a:graphicFrameLocks noChangeAspect="1"/>
          </p:cNvGraphicFramePr>
          <p:nvPr/>
        </p:nvGraphicFramePr>
        <p:xfrm>
          <a:off x="5713413" y="5394325"/>
          <a:ext cx="4810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" name="公式" r:id="rId24" imgW="482600" imgH="419100" progId="Equation.3">
                  <p:embed/>
                </p:oleObj>
              </mc:Choice>
              <mc:Fallback>
                <p:oleObj name="公式" r:id="rId24" imgW="482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5394325"/>
                        <a:ext cx="4810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Oval 80"/>
          <p:cNvSpPr>
            <a:spLocks noChangeArrowheads="1"/>
          </p:cNvSpPr>
          <p:nvPr/>
        </p:nvSpPr>
        <p:spPr bwMode="auto">
          <a:xfrm>
            <a:off x="5880100" y="5964238"/>
            <a:ext cx="304800" cy="3048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5106988" y="54276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6386513" y="54276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53" name="Group 72"/>
          <p:cNvGrpSpPr/>
          <p:nvPr/>
        </p:nvGrpSpPr>
        <p:grpSpPr bwMode="auto">
          <a:xfrm>
            <a:off x="8197850" y="4733925"/>
            <a:ext cx="0" cy="1981200"/>
            <a:chOff x="8197850" y="4733925"/>
            <a:chExt cx="0" cy="1981200"/>
          </a:xfrm>
        </p:grpSpPr>
        <p:sp>
          <p:nvSpPr>
            <p:cNvPr id="26658" name="Line 73"/>
            <p:cNvSpPr>
              <a:spLocks noChangeShapeType="1"/>
            </p:cNvSpPr>
            <p:nvPr/>
          </p:nvSpPr>
          <p:spPr bwMode="auto">
            <a:xfrm>
              <a:off x="5002" y="3126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74"/>
            <p:cNvSpPr>
              <a:spLocks noChangeShapeType="1"/>
            </p:cNvSpPr>
            <p:nvPr/>
          </p:nvSpPr>
          <p:spPr bwMode="auto">
            <a:xfrm flipV="1">
              <a:off x="5002" y="2982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5"/>
          <p:cNvGrpSpPr/>
          <p:nvPr/>
        </p:nvGrpSpPr>
        <p:grpSpPr bwMode="auto">
          <a:xfrm>
            <a:off x="6010275" y="4514850"/>
            <a:ext cx="320675" cy="2219325"/>
            <a:chOff x="4272" y="2832"/>
            <a:chExt cx="202" cy="1398"/>
          </a:xfrm>
        </p:grpSpPr>
        <p:sp>
          <p:nvSpPr>
            <p:cNvPr id="26655" name="Line 76"/>
            <p:cNvSpPr>
              <a:spLocks noChangeShapeType="1"/>
            </p:cNvSpPr>
            <p:nvPr/>
          </p:nvSpPr>
          <p:spPr bwMode="auto">
            <a:xfrm>
              <a:off x="4474" y="3126"/>
              <a:ext cx="0" cy="1104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77"/>
            <p:cNvSpPr>
              <a:spLocks noChangeShapeType="1"/>
            </p:cNvSpPr>
            <p:nvPr/>
          </p:nvSpPr>
          <p:spPr bwMode="auto">
            <a:xfrm flipV="1">
              <a:off x="4474" y="2982"/>
              <a:ext cx="0" cy="19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Text Box 78"/>
            <p:cNvSpPr txBox="1">
              <a:spLocks noChangeArrowheads="1"/>
            </p:cNvSpPr>
            <p:nvPr/>
          </p:nvSpPr>
          <p:spPr bwMode="auto">
            <a:xfrm>
              <a:off x="4272" y="283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9" grpId="0" autoUpdateAnimBg="0"/>
      <p:bldP spid="238640" grpId="0" autoUpdateAnimBg="0"/>
      <p:bldP spid="81" grpId="0" animBg="1" autoUpdateAnimBg="0"/>
      <p:bldP spid="84" grpId="0" animBg="1" autoUpdateAnimBg="0"/>
      <p:bldP spid="93" grpId="0" animBg="1" autoUpdateAnimBg="0"/>
      <p:bldP spid="94" grpId="0" autoUpdateAnimBg="0"/>
      <p:bldP spid="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660C4-3E9D-42D0-A3F4-284C81935738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00025" y="31750"/>
            <a:ext cx="8713788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.</a:t>
            </a:r>
            <a:r>
              <a:rPr lang="zh-CN" altLang="en-US" b="1" dirty="0">
                <a:ea typeface="楷体_GB2312" pitchFamily="49" charset="-122"/>
              </a:rPr>
              <a:t>求通电螺绕环的磁场分布。已知环管轴线的半径为</a:t>
            </a:r>
            <a:r>
              <a:rPr lang="en-US" altLang="zh-CN" b="1" i="1" dirty="0">
                <a:ea typeface="楷体_GB2312" pitchFamily="49" charset="-122"/>
              </a:rPr>
              <a:t>R</a:t>
            </a:r>
            <a:r>
              <a:rPr lang="en-US" altLang="zh-CN" b="1" dirty="0">
                <a:ea typeface="楷体_GB2312" pitchFamily="49" charset="-122"/>
              </a:rPr>
              <a:t>，</a:t>
            </a:r>
            <a:r>
              <a:rPr lang="zh-CN" altLang="en-US" b="1" dirty="0">
                <a:ea typeface="楷体_GB2312" pitchFamily="49" charset="-122"/>
              </a:rPr>
              <a:t>环上均匀密绕</a:t>
            </a:r>
            <a:r>
              <a:rPr lang="en-US" altLang="zh-CN" b="1" i="1" dirty="0">
                <a:ea typeface="楷体_GB2312" pitchFamily="49" charset="-122"/>
              </a:rPr>
              <a:t>N</a:t>
            </a:r>
            <a:r>
              <a:rPr lang="zh-CN" altLang="en-US" b="1" dirty="0">
                <a:ea typeface="楷体_GB2312" pitchFamily="49" charset="-122"/>
              </a:rPr>
              <a:t>匝线圈，设通有电流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en-US" altLang="zh-CN" b="1" dirty="0">
                <a:ea typeface="楷体_GB2312" pitchFamily="49" charset="-122"/>
              </a:rPr>
              <a:t>。</a:t>
            </a:r>
            <a:endParaRPr lang="en-US" altLang="zh-CN" b="1" dirty="0"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81000" y="3962400"/>
            <a:ext cx="2776538" cy="2667000"/>
            <a:chOff x="240" y="2496"/>
            <a:chExt cx="1749" cy="1680"/>
          </a:xfrm>
        </p:grpSpPr>
        <p:sp>
          <p:nvSpPr>
            <p:cNvPr id="27711" name="Oval 4"/>
            <p:cNvSpPr>
              <a:spLocks noChangeArrowheads="1"/>
            </p:cNvSpPr>
            <p:nvPr/>
          </p:nvSpPr>
          <p:spPr bwMode="auto">
            <a:xfrm>
              <a:off x="384" y="2640"/>
              <a:ext cx="1440" cy="1392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712" name="Oval 5"/>
            <p:cNvSpPr>
              <a:spLocks noChangeArrowheads="1"/>
            </p:cNvSpPr>
            <p:nvPr/>
          </p:nvSpPr>
          <p:spPr bwMode="auto">
            <a:xfrm>
              <a:off x="624" y="2880"/>
              <a:ext cx="960" cy="91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7713" name="Group 6"/>
            <p:cNvGrpSpPr/>
            <p:nvPr/>
          </p:nvGrpSpPr>
          <p:grpSpPr bwMode="auto">
            <a:xfrm>
              <a:off x="768" y="2736"/>
              <a:ext cx="180" cy="365"/>
              <a:chOff x="2268" y="3187"/>
              <a:chExt cx="180" cy="365"/>
            </a:xfrm>
          </p:grpSpPr>
          <p:sp>
            <p:nvSpPr>
              <p:cNvPr id="27915" name="Oval 7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16" name="Text Box 8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4" name="Group 9"/>
            <p:cNvGrpSpPr/>
            <p:nvPr/>
          </p:nvGrpSpPr>
          <p:grpSpPr bwMode="auto">
            <a:xfrm>
              <a:off x="864" y="2688"/>
              <a:ext cx="180" cy="365"/>
              <a:chOff x="2268" y="3187"/>
              <a:chExt cx="180" cy="365"/>
            </a:xfrm>
          </p:grpSpPr>
          <p:sp>
            <p:nvSpPr>
              <p:cNvPr id="27913" name="Oval 10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14" name="Text Box 11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5" name="Group 12"/>
            <p:cNvGrpSpPr/>
            <p:nvPr/>
          </p:nvGrpSpPr>
          <p:grpSpPr bwMode="auto">
            <a:xfrm>
              <a:off x="960" y="2659"/>
              <a:ext cx="180" cy="365"/>
              <a:chOff x="2268" y="3187"/>
              <a:chExt cx="180" cy="365"/>
            </a:xfrm>
          </p:grpSpPr>
          <p:sp>
            <p:nvSpPr>
              <p:cNvPr id="27911" name="Oval 13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12" name="Text Box 14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6" name="Group 15"/>
            <p:cNvGrpSpPr/>
            <p:nvPr/>
          </p:nvGrpSpPr>
          <p:grpSpPr bwMode="auto">
            <a:xfrm>
              <a:off x="1068" y="2659"/>
              <a:ext cx="180" cy="365"/>
              <a:chOff x="2268" y="3187"/>
              <a:chExt cx="180" cy="365"/>
            </a:xfrm>
          </p:grpSpPr>
          <p:sp>
            <p:nvSpPr>
              <p:cNvPr id="27909" name="Oval 1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10" name="Text Box 17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7" name="Group 18"/>
            <p:cNvGrpSpPr/>
            <p:nvPr/>
          </p:nvGrpSpPr>
          <p:grpSpPr bwMode="auto">
            <a:xfrm>
              <a:off x="1152" y="2659"/>
              <a:ext cx="180" cy="365"/>
              <a:chOff x="2268" y="3187"/>
              <a:chExt cx="180" cy="365"/>
            </a:xfrm>
          </p:grpSpPr>
          <p:sp>
            <p:nvSpPr>
              <p:cNvPr id="27907" name="Oval 19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08" name="Text Box 20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8" name="Group 21"/>
            <p:cNvGrpSpPr/>
            <p:nvPr/>
          </p:nvGrpSpPr>
          <p:grpSpPr bwMode="auto">
            <a:xfrm>
              <a:off x="1248" y="2707"/>
              <a:ext cx="180" cy="365"/>
              <a:chOff x="2268" y="3187"/>
              <a:chExt cx="180" cy="365"/>
            </a:xfrm>
          </p:grpSpPr>
          <p:sp>
            <p:nvSpPr>
              <p:cNvPr id="27905" name="Oval 22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06" name="Text Box 23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19" name="Group 24"/>
            <p:cNvGrpSpPr/>
            <p:nvPr/>
          </p:nvGrpSpPr>
          <p:grpSpPr bwMode="auto">
            <a:xfrm>
              <a:off x="1344" y="2784"/>
              <a:ext cx="180" cy="365"/>
              <a:chOff x="2268" y="3187"/>
              <a:chExt cx="180" cy="365"/>
            </a:xfrm>
          </p:grpSpPr>
          <p:sp>
            <p:nvSpPr>
              <p:cNvPr id="27903" name="Oval 25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04" name="Text Box 26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0" name="Group 27"/>
            <p:cNvGrpSpPr/>
            <p:nvPr/>
          </p:nvGrpSpPr>
          <p:grpSpPr bwMode="auto">
            <a:xfrm>
              <a:off x="1392" y="2851"/>
              <a:ext cx="180" cy="365"/>
              <a:chOff x="2268" y="3187"/>
              <a:chExt cx="180" cy="365"/>
            </a:xfrm>
          </p:grpSpPr>
          <p:sp>
            <p:nvSpPr>
              <p:cNvPr id="27901" name="Oval 28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02" name="Text Box 29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1" name="Group 30"/>
            <p:cNvGrpSpPr/>
            <p:nvPr/>
          </p:nvGrpSpPr>
          <p:grpSpPr bwMode="auto">
            <a:xfrm>
              <a:off x="1440" y="2947"/>
              <a:ext cx="180" cy="365"/>
              <a:chOff x="2268" y="3187"/>
              <a:chExt cx="180" cy="365"/>
            </a:xfrm>
          </p:grpSpPr>
          <p:sp>
            <p:nvSpPr>
              <p:cNvPr id="27899" name="Oval 31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00" name="Text Box 32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2" name="Group 33"/>
            <p:cNvGrpSpPr/>
            <p:nvPr/>
          </p:nvGrpSpPr>
          <p:grpSpPr bwMode="auto">
            <a:xfrm>
              <a:off x="1452" y="3024"/>
              <a:ext cx="180" cy="365"/>
              <a:chOff x="2268" y="3187"/>
              <a:chExt cx="180" cy="365"/>
            </a:xfrm>
          </p:grpSpPr>
          <p:sp>
            <p:nvSpPr>
              <p:cNvPr id="27897" name="Oval 34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98" name="Text Box 35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3" name="Group 36"/>
            <p:cNvGrpSpPr/>
            <p:nvPr/>
          </p:nvGrpSpPr>
          <p:grpSpPr bwMode="auto">
            <a:xfrm>
              <a:off x="1452" y="3120"/>
              <a:ext cx="180" cy="365"/>
              <a:chOff x="2268" y="3187"/>
              <a:chExt cx="180" cy="365"/>
            </a:xfrm>
          </p:grpSpPr>
          <p:sp>
            <p:nvSpPr>
              <p:cNvPr id="27895" name="Oval 37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96" name="Text Box 38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4" name="Group 39"/>
            <p:cNvGrpSpPr/>
            <p:nvPr/>
          </p:nvGrpSpPr>
          <p:grpSpPr bwMode="auto">
            <a:xfrm>
              <a:off x="1440" y="3216"/>
              <a:ext cx="180" cy="365"/>
              <a:chOff x="2268" y="3187"/>
              <a:chExt cx="180" cy="365"/>
            </a:xfrm>
          </p:grpSpPr>
          <p:sp>
            <p:nvSpPr>
              <p:cNvPr id="27893" name="Oval 40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94" name="Text Box 41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5" name="Group 42"/>
            <p:cNvGrpSpPr/>
            <p:nvPr/>
          </p:nvGrpSpPr>
          <p:grpSpPr bwMode="auto">
            <a:xfrm>
              <a:off x="1392" y="3312"/>
              <a:ext cx="180" cy="365"/>
              <a:chOff x="2268" y="3187"/>
              <a:chExt cx="180" cy="365"/>
            </a:xfrm>
          </p:grpSpPr>
          <p:sp>
            <p:nvSpPr>
              <p:cNvPr id="27891" name="Oval 43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92" name="Text Box 44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6" name="Group 45"/>
            <p:cNvGrpSpPr/>
            <p:nvPr/>
          </p:nvGrpSpPr>
          <p:grpSpPr bwMode="auto">
            <a:xfrm>
              <a:off x="1308" y="3360"/>
              <a:ext cx="180" cy="365"/>
              <a:chOff x="2268" y="3187"/>
              <a:chExt cx="180" cy="365"/>
            </a:xfrm>
          </p:grpSpPr>
          <p:sp>
            <p:nvSpPr>
              <p:cNvPr id="27889" name="Oval 4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90" name="Text Box 47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7" name="Group 48"/>
            <p:cNvGrpSpPr/>
            <p:nvPr/>
          </p:nvGrpSpPr>
          <p:grpSpPr bwMode="auto">
            <a:xfrm>
              <a:off x="1212" y="3427"/>
              <a:ext cx="180" cy="365"/>
              <a:chOff x="2268" y="3187"/>
              <a:chExt cx="180" cy="365"/>
            </a:xfrm>
          </p:grpSpPr>
          <p:sp>
            <p:nvSpPr>
              <p:cNvPr id="27887" name="Oval 49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88" name="Text Box 50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8" name="Group 51"/>
            <p:cNvGrpSpPr/>
            <p:nvPr/>
          </p:nvGrpSpPr>
          <p:grpSpPr bwMode="auto">
            <a:xfrm>
              <a:off x="1104" y="3456"/>
              <a:ext cx="180" cy="365"/>
              <a:chOff x="2268" y="3187"/>
              <a:chExt cx="180" cy="365"/>
            </a:xfrm>
          </p:grpSpPr>
          <p:sp>
            <p:nvSpPr>
              <p:cNvPr id="27885" name="Oval 52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86" name="Text Box 53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29" name="Group 54"/>
            <p:cNvGrpSpPr/>
            <p:nvPr/>
          </p:nvGrpSpPr>
          <p:grpSpPr bwMode="auto">
            <a:xfrm>
              <a:off x="1008" y="3475"/>
              <a:ext cx="180" cy="365"/>
              <a:chOff x="2268" y="3187"/>
              <a:chExt cx="180" cy="365"/>
            </a:xfrm>
          </p:grpSpPr>
          <p:sp>
            <p:nvSpPr>
              <p:cNvPr id="27883" name="Oval 55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84" name="Text Box 56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0" name="Group 57"/>
            <p:cNvGrpSpPr/>
            <p:nvPr/>
          </p:nvGrpSpPr>
          <p:grpSpPr bwMode="auto">
            <a:xfrm>
              <a:off x="912" y="3456"/>
              <a:ext cx="180" cy="365"/>
              <a:chOff x="2268" y="3187"/>
              <a:chExt cx="180" cy="365"/>
            </a:xfrm>
          </p:grpSpPr>
          <p:sp>
            <p:nvSpPr>
              <p:cNvPr id="27881" name="Oval 58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82" name="Text Box 59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1" name="Group 60"/>
            <p:cNvGrpSpPr/>
            <p:nvPr/>
          </p:nvGrpSpPr>
          <p:grpSpPr bwMode="auto">
            <a:xfrm>
              <a:off x="816" y="3427"/>
              <a:ext cx="180" cy="365"/>
              <a:chOff x="2268" y="3187"/>
              <a:chExt cx="180" cy="365"/>
            </a:xfrm>
          </p:grpSpPr>
          <p:sp>
            <p:nvSpPr>
              <p:cNvPr id="27879" name="Oval 61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80" name="Text Box 62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2" name="Group 63"/>
            <p:cNvGrpSpPr/>
            <p:nvPr/>
          </p:nvGrpSpPr>
          <p:grpSpPr bwMode="auto">
            <a:xfrm>
              <a:off x="732" y="3379"/>
              <a:ext cx="180" cy="365"/>
              <a:chOff x="2268" y="3187"/>
              <a:chExt cx="180" cy="365"/>
            </a:xfrm>
          </p:grpSpPr>
          <p:sp>
            <p:nvSpPr>
              <p:cNvPr id="27877" name="Oval 64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78" name="Text Box 65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3" name="Group 66"/>
            <p:cNvGrpSpPr/>
            <p:nvPr/>
          </p:nvGrpSpPr>
          <p:grpSpPr bwMode="auto">
            <a:xfrm>
              <a:off x="672" y="3312"/>
              <a:ext cx="180" cy="365"/>
              <a:chOff x="2268" y="3187"/>
              <a:chExt cx="180" cy="365"/>
            </a:xfrm>
          </p:grpSpPr>
          <p:sp>
            <p:nvSpPr>
              <p:cNvPr id="27875" name="Oval 67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76" name="Text Box 68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4" name="Group 69"/>
            <p:cNvGrpSpPr/>
            <p:nvPr/>
          </p:nvGrpSpPr>
          <p:grpSpPr bwMode="auto">
            <a:xfrm>
              <a:off x="624" y="3235"/>
              <a:ext cx="180" cy="365"/>
              <a:chOff x="2268" y="3187"/>
              <a:chExt cx="180" cy="365"/>
            </a:xfrm>
          </p:grpSpPr>
          <p:sp>
            <p:nvSpPr>
              <p:cNvPr id="27873" name="Oval 70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74" name="Text Box 71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5" name="Group 72"/>
            <p:cNvGrpSpPr/>
            <p:nvPr/>
          </p:nvGrpSpPr>
          <p:grpSpPr bwMode="auto">
            <a:xfrm>
              <a:off x="588" y="3139"/>
              <a:ext cx="180" cy="365"/>
              <a:chOff x="2268" y="3187"/>
              <a:chExt cx="180" cy="365"/>
            </a:xfrm>
          </p:grpSpPr>
          <p:sp>
            <p:nvSpPr>
              <p:cNvPr id="27871" name="Oval 73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72" name="Text Box 74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6" name="Group 75"/>
            <p:cNvGrpSpPr/>
            <p:nvPr/>
          </p:nvGrpSpPr>
          <p:grpSpPr bwMode="auto">
            <a:xfrm>
              <a:off x="576" y="3043"/>
              <a:ext cx="180" cy="365"/>
              <a:chOff x="2268" y="3187"/>
              <a:chExt cx="180" cy="365"/>
            </a:xfrm>
          </p:grpSpPr>
          <p:sp>
            <p:nvSpPr>
              <p:cNvPr id="27869" name="Oval 7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70" name="Text Box 77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7" name="Group 78"/>
            <p:cNvGrpSpPr/>
            <p:nvPr/>
          </p:nvGrpSpPr>
          <p:grpSpPr bwMode="auto">
            <a:xfrm>
              <a:off x="588" y="2947"/>
              <a:ext cx="180" cy="365"/>
              <a:chOff x="2268" y="3187"/>
              <a:chExt cx="180" cy="365"/>
            </a:xfrm>
          </p:grpSpPr>
          <p:sp>
            <p:nvSpPr>
              <p:cNvPr id="27867" name="Oval 79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68" name="Text Box 80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8" name="Group 81"/>
            <p:cNvGrpSpPr/>
            <p:nvPr/>
          </p:nvGrpSpPr>
          <p:grpSpPr bwMode="auto">
            <a:xfrm>
              <a:off x="636" y="2851"/>
              <a:ext cx="180" cy="365"/>
              <a:chOff x="2268" y="3187"/>
              <a:chExt cx="180" cy="365"/>
            </a:xfrm>
          </p:grpSpPr>
          <p:sp>
            <p:nvSpPr>
              <p:cNvPr id="27865" name="Oval 82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66" name="Text Box 83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39" name="Group 84"/>
            <p:cNvGrpSpPr/>
            <p:nvPr/>
          </p:nvGrpSpPr>
          <p:grpSpPr bwMode="auto">
            <a:xfrm>
              <a:off x="684" y="2784"/>
              <a:ext cx="180" cy="365"/>
              <a:chOff x="2268" y="3187"/>
              <a:chExt cx="180" cy="365"/>
            </a:xfrm>
          </p:grpSpPr>
          <p:sp>
            <p:nvSpPr>
              <p:cNvPr id="27863" name="Oval 85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64" name="Text Box 86"/>
              <p:cNvSpPr txBox="1">
                <a:spLocks noChangeArrowheads="1"/>
              </p:cNvSpPr>
              <p:nvPr/>
            </p:nvSpPr>
            <p:spPr bwMode="auto">
              <a:xfrm>
                <a:off x="2268" y="3187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0" name="Group 87"/>
            <p:cNvGrpSpPr/>
            <p:nvPr/>
          </p:nvGrpSpPr>
          <p:grpSpPr bwMode="auto">
            <a:xfrm>
              <a:off x="1584" y="2736"/>
              <a:ext cx="213" cy="173"/>
              <a:chOff x="2064" y="3072"/>
              <a:chExt cx="213" cy="173"/>
            </a:xfrm>
          </p:grpSpPr>
          <p:sp>
            <p:nvSpPr>
              <p:cNvPr id="27861" name="Oval 8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62" name="Text Box 89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1" name="Group 90"/>
            <p:cNvGrpSpPr/>
            <p:nvPr/>
          </p:nvGrpSpPr>
          <p:grpSpPr bwMode="auto">
            <a:xfrm>
              <a:off x="1659" y="2832"/>
              <a:ext cx="213" cy="173"/>
              <a:chOff x="2064" y="3072"/>
              <a:chExt cx="213" cy="173"/>
            </a:xfrm>
          </p:grpSpPr>
          <p:sp>
            <p:nvSpPr>
              <p:cNvPr id="27859" name="Oval 9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60" name="Text Box 92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2" name="Group 93"/>
            <p:cNvGrpSpPr/>
            <p:nvPr/>
          </p:nvGrpSpPr>
          <p:grpSpPr bwMode="auto">
            <a:xfrm>
              <a:off x="1707" y="2947"/>
              <a:ext cx="213" cy="173"/>
              <a:chOff x="2064" y="3072"/>
              <a:chExt cx="213" cy="173"/>
            </a:xfrm>
          </p:grpSpPr>
          <p:sp>
            <p:nvSpPr>
              <p:cNvPr id="27857" name="Oval 9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58" name="Text Box 95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3" name="Group 96"/>
            <p:cNvGrpSpPr/>
            <p:nvPr/>
          </p:nvGrpSpPr>
          <p:grpSpPr bwMode="auto">
            <a:xfrm>
              <a:off x="1755" y="3043"/>
              <a:ext cx="213" cy="173"/>
              <a:chOff x="2064" y="3072"/>
              <a:chExt cx="213" cy="173"/>
            </a:xfrm>
          </p:grpSpPr>
          <p:sp>
            <p:nvSpPr>
              <p:cNvPr id="27855" name="Oval 97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56" name="Text Box 98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4" name="Group 99"/>
            <p:cNvGrpSpPr/>
            <p:nvPr/>
          </p:nvGrpSpPr>
          <p:grpSpPr bwMode="auto">
            <a:xfrm>
              <a:off x="1776" y="3168"/>
              <a:ext cx="213" cy="173"/>
              <a:chOff x="2064" y="3072"/>
              <a:chExt cx="213" cy="173"/>
            </a:xfrm>
          </p:grpSpPr>
          <p:sp>
            <p:nvSpPr>
              <p:cNvPr id="27853" name="Oval 100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54" name="Text Box 101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5" name="Group 102"/>
            <p:cNvGrpSpPr/>
            <p:nvPr/>
          </p:nvGrpSpPr>
          <p:grpSpPr bwMode="auto">
            <a:xfrm>
              <a:off x="1776" y="3283"/>
              <a:ext cx="213" cy="173"/>
              <a:chOff x="2064" y="3072"/>
              <a:chExt cx="213" cy="173"/>
            </a:xfrm>
          </p:grpSpPr>
          <p:sp>
            <p:nvSpPr>
              <p:cNvPr id="27851" name="Oval 103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52" name="Text Box 104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6" name="Group 105"/>
            <p:cNvGrpSpPr/>
            <p:nvPr/>
          </p:nvGrpSpPr>
          <p:grpSpPr bwMode="auto">
            <a:xfrm>
              <a:off x="1776" y="3379"/>
              <a:ext cx="213" cy="173"/>
              <a:chOff x="2064" y="3072"/>
              <a:chExt cx="213" cy="173"/>
            </a:xfrm>
          </p:grpSpPr>
          <p:sp>
            <p:nvSpPr>
              <p:cNvPr id="27849" name="Oval 106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50" name="Text Box 10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7" name="Group 108"/>
            <p:cNvGrpSpPr/>
            <p:nvPr/>
          </p:nvGrpSpPr>
          <p:grpSpPr bwMode="auto">
            <a:xfrm>
              <a:off x="1755" y="3475"/>
              <a:ext cx="213" cy="173"/>
              <a:chOff x="2064" y="3072"/>
              <a:chExt cx="213" cy="173"/>
            </a:xfrm>
          </p:grpSpPr>
          <p:sp>
            <p:nvSpPr>
              <p:cNvPr id="27847" name="Oval 109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48" name="Text Box 110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8" name="Group 111"/>
            <p:cNvGrpSpPr/>
            <p:nvPr/>
          </p:nvGrpSpPr>
          <p:grpSpPr bwMode="auto">
            <a:xfrm>
              <a:off x="1707" y="3571"/>
              <a:ext cx="213" cy="173"/>
              <a:chOff x="2064" y="3072"/>
              <a:chExt cx="213" cy="173"/>
            </a:xfrm>
          </p:grpSpPr>
          <p:sp>
            <p:nvSpPr>
              <p:cNvPr id="27845" name="Oval 11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46" name="Text Box 113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49" name="Group 114"/>
            <p:cNvGrpSpPr/>
            <p:nvPr/>
          </p:nvGrpSpPr>
          <p:grpSpPr bwMode="auto">
            <a:xfrm>
              <a:off x="1659" y="3667"/>
              <a:ext cx="213" cy="173"/>
              <a:chOff x="2064" y="3072"/>
              <a:chExt cx="213" cy="173"/>
            </a:xfrm>
          </p:grpSpPr>
          <p:sp>
            <p:nvSpPr>
              <p:cNvPr id="27843" name="Oval 115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44" name="Text Box 116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0" name="Group 117"/>
            <p:cNvGrpSpPr/>
            <p:nvPr/>
          </p:nvGrpSpPr>
          <p:grpSpPr bwMode="auto">
            <a:xfrm>
              <a:off x="1584" y="3744"/>
              <a:ext cx="213" cy="173"/>
              <a:chOff x="2064" y="3072"/>
              <a:chExt cx="213" cy="173"/>
            </a:xfrm>
          </p:grpSpPr>
          <p:sp>
            <p:nvSpPr>
              <p:cNvPr id="27841" name="Oval 11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42" name="Text Box 119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1" name="Group 120"/>
            <p:cNvGrpSpPr/>
            <p:nvPr/>
          </p:nvGrpSpPr>
          <p:grpSpPr bwMode="auto">
            <a:xfrm>
              <a:off x="1515" y="3811"/>
              <a:ext cx="213" cy="173"/>
              <a:chOff x="2064" y="3072"/>
              <a:chExt cx="213" cy="173"/>
            </a:xfrm>
          </p:grpSpPr>
          <p:sp>
            <p:nvSpPr>
              <p:cNvPr id="27839" name="Oval 12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40" name="Text Box 122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2" name="Group 123"/>
            <p:cNvGrpSpPr/>
            <p:nvPr/>
          </p:nvGrpSpPr>
          <p:grpSpPr bwMode="auto">
            <a:xfrm>
              <a:off x="1419" y="3888"/>
              <a:ext cx="213" cy="173"/>
              <a:chOff x="2064" y="3072"/>
              <a:chExt cx="213" cy="173"/>
            </a:xfrm>
          </p:grpSpPr>
          <p:sp>
            <p:nvSpPr>
              <p:cNvPr id="27837" name="Oval 12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38" name="Text Box 125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3" name="Group 126"/>
            <p:cNvGrpSpPr/>
            <p:nvPr/>
          </p:nvGrpSpPr>
          <p:grpSpPr bwMode="auto">
            <a:xfrm>
              <a:off x="1296" y="3936"/>
              <a:ext cx="213" cy="173"/>
              <a:chOff x="2064" y="3072"/>
              <a:chExt cx="213" cy="173"/>
            </a:xfrm>
          </p:grpSpPr>
          <p:sp>
            <p:nvSpPr>
              <p:cNvPr id="27835" name="Oval 127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36" name="Text Box 128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4" name="Group 129"/>
            <p:cNvGrpSpPr/>
            <p:nvPr/>
          </p:nvGrpSpPr>
          <p:grpSpPr bwMode="auto">
            <a:xfrm>
              <a:off x="1179" y="3984"/>
              <a:ext cx="213" cy="173"/>
              <a:chOff x="2064" y="3072"/>
              <a:chExt cx="213" cy="173"/>
            </a:xfrm>
          </p:grpSpPr>
          <p:sp>
            <p:nvSpPr>
              <p:cNvPr id="27833" name="Oval 130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34" name="Text Box 131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5" name="Group 132"/>
            <p:cNvGrpSpPr/>
            <p:nvPr/>
          </p:nvGrpSpPr>
          <p:grpSpPr bwMode="auto">
            <a:xfrm>
              <a:off x="1056" y="3984"/>
              <a:ext cx="213" cy="173"/>
              <a:chOff x="2064" y="3072"/>
              <a:chExt cx="213" cy="173"/>
            </a:xfrm>
          </p:grpSpPr>
          <p:sp>
            <p:nvSpPr>
              <p:cNvPr id="27831" name="Oval 133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32" name="Text Box 134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6" name="Group 135"/>
            <p:cNvGrpSpPr/>
            <p:nvPr/>
          </p:nvGrpSpPr>
          <p:grpSpPr bwMode="auto">
            <a:xfrm>
              <a:off x="939" y="4003"/>
              <a:ext cx="213" cy="173"/>
              <a:chOff x="2064" y="3072"/>
              <a:chExt cx="213" cy="173"/>
            </a:xfrm>
          </p:grpSpPr>
          <p:sp>
            <p:nvSpPr>
              <p:cNvPr id="27829" name="Oval 136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30" name="Text Box 13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7" name="Group 138"/>
            <p:cNvGrpSpPr/>
            <p:nvPr/>
          </p:nvGrpSpPr>
          <p:grpSpPr bwMode="auto">
            <a:xfrm>
              <a:off x="816" y="3984"/>
              <a:ext cx="213" cy="173"/>
              <a:chOff x="2064" y="3072"/>
              <a:chExt cx="213" cy="173"/>
            </a:xfrm>
          </p:grpSpPr>
          <p:sp>
            <p:nvSpPr>
              <p:cNvPr id="27827" name="Oval 139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28" name="Text Box 140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8" name="Group 141"/>
            <p:cNvGrpSpPr/>
            <p:nvPr/>
          </p:nvGrpSpPr>
          <p:grpSpPr bwMode="auto">
            <a:xfrm>
              <a:off x="699" y="3936"/>
              <a:ext cx="213" cy="173"/>
              <a:chOff x="2064" y="3072"/>
              <a:chExt cx="213" cy="173"/>
            </a:xfrm>
          </p:grpSpPr>
          <p:sp>
            <p:nvSpPr>
              <p:cNvPr id="27825" name="Oval 14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26" name="Text Box 143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59" name="Group 144"/>
            <p:cNvGrpSpPr/>
            <p:nvPr/>
          </p:nvGrpSpPr>
          <p:grpSpPr bwMode="auto">
            <a:xfrm>
              <a:off x="576" y="3888"/>
              <a:ext cx="213" cy="173"/>
              <a:chOff x="2064" y="3072"/>
              <a:chExt cx="213" cy="173"/>
            </a:xfrm>
          </p:grpSpPr>
          <p:sp>
            <p:nvSpPr>
              <p:cNvPr id="27823" name="Oval 145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24" name="Text Box 146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0" name="Group 147"/>
            <p:cNvGrpSpPr/>
            <p:nvPr/>
          </p:nvGrpSpPr>
          <p:grpSpPr bwMode="auto">
            <a:xfrm>
              <a:off x="480" y="3811"/>
              <a:ext cx="213" cy="173"/>
              <a:chOff x="2064" y="3072"/>
              <a:chExt cx="213" cy="173"/>
            </a:xfrm>
          </p:grpSpPr>
          <p:sp>
            <p:nvSpPr>
              <p:cNvPr id="27821" name="Oval 14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22" name="Text Box 149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1" name="Group 150"/>
            <p:cNvGrpSpPr/>
            <p:nvPr/>
          </p:nvGrpSpPr>
          <p:grpSpPr bwMode="auto">
            <a:xfrm>
              <a:off x="411" y="3715"/>
              <a:ext cx="213" cy="173"/>
              <a:chOff x="2064" y="3072"/>
              <a:chExt cx="213" cy="173"/>
            </a:xfrm>
          </p:grpSpPr>
          <p:sp>
            <p:nvSpPr>
              <p:cNvPr id="27819" name="Oval 15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20" name="Text Box 152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2" name="Group 153"/>
            <p:cNvGrpSpPr/>
            <p:nvPr/>
          </p:nvGrpSpPr>
          <p:grpSpPr bwMode="auto">
            <a:xfrm>
              <a:off x="336" y="3619"/>
              <a:ext cx="213" cy="173"/>
              <a:chOff x="2064" y="3072"/>
              <a:chExt cx="213" cy="173"/>
            </a:xfrm>
          </p:grpSpPr>
          <p:sp>
            <p:nvSpPr>
              <p:cNvPr id="27817" name="Oval 15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18" name="Text Box 155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3" name="Group 156"/>
            <p:cNvGrpSpPr/>
            <p:nvPr/>
          </p:nvGrpSpPr>
          <p:grpSpPr bwMode="auto">
            <a:xfrm>
              <a:off x="288" y="3504"/>
              <a:ext cx="213" cy="173"/>
              <a:chOff x="2064" y="3072"/>
              <a:chExt cx="213" cy="173"/>
            </a:xfrm>
          </p:grpSpPr>
          <p:sp>
            <p:nvSpPr>
              <p:cNvPr id="27815" name="Oval 157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16" name="Text Box 158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4" name="Group 159"/>
            <p:cNvGrpSpPr/>
            <p:nvPr/>
          </p:nvGrpSpPr>
          <p:grpSpPr bwMode="auto">
            <a:xfrm>
              <a:off x="240" y="3379"/>
              <a:ext cx="213" cy="173"/>
              <a:chOff x="2064" y="3072"/>
              <a:chExt cx="213" cy="173"/>
            </a:xfrm>
          </p:grpSpPr>
          <p:sp>
            <p:nvSpPr>
              <p:cNvPr id="27813" name="Oval 160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14" name="Text Box 161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5" name="Group 162"/>
            <p:cNvGrpSpPr/>
            <p:nvPr/>
          </p:nvGrpSpPr>
          <p:grpSpPr bwMode="auto">
            <a:xfrm>
              <a:off x="240" y="3264"/>
              <a:ext cx="213" cy="173"/>
              <a:chOff x="2064" y="3072"/>
              <a:chExt cx="213" cy="173"/>
            </a:xfrm>
          </p:grpSpPr>
          <p:sp>
            <p:nvSpPr>
              <p:cNvPr id="27811" name="Oval 163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12" name="Text Box 164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6" name="Group 165"/>
            <p:cNvGrpSpPr/>
            <p:nvPr/>
          </p:nvGrpSpPr>
          <p:grpSpPr bwMode="auto">
            <a:xfrm>
              <a:off x="240" y="3139"/>
              <a:ext cx="213" cy="173"/>
              <a:chOff x="2064" y="3072"/>
              <a:chExt cx="213" cy="173"/>
            </a:xfrm>
          </p:grpSpPr>
          <p:sp>
            <p:nvSpPr>
              <p:cNvPr id="27809" name="Oval 166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10" name="Text Box 16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7" name="Group 168"/>
            <p:cNvGrpSpPr/>
            <p:nvPr/>
          </p:nvGrpSpPr>
          <p:grpSpPr bwMode="auto">
            <a:xfrm>
              <a:off x="267" y="3024"/>
              <a:ext cx="213" cy="173"/>
              <a:chOff x="2064" y="3072"/>
              <a:chExt cx="213" cy="173"/>
            </a:xfrm>
          </p:grpSpPr>
          <p:sp>
            <p:nvSpPr>
              <p:cNvPr id="27807" name="Oval 169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08" name="Text Box 170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8" name="Group 171"/>
            <p:cNvGrpSpPr/>
            <p:nvPr/>
          </p:nvGrpSpPr>
          <p:grpSpPr bwMode="auto">
            <a:xfrm>
              <a:off x="315" y="2899"/>
              <a:ext cx="213" cy="173"/>
              <a:chOff x="2064" y="3072"/>
              <a:chExt cx="213" cy="173"/>
            </a:xfrm>
          </p:grpSpPr>
          <p:sp>
            <p:nvSpPr>
              <p:cNvPr id="27805" name="Oval 17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06" name="Text Box 173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69" name="Group 174"/>
            <p:cNvGrpSpPr/>
            <p:nvPr/>
          </p:nvGrpSpPr>
          <p:grpSpPr bwMode="auto">
            <a:xfrm>
              <a:off x="384" y="2803"/>
              <a:ext cx="213" cy="173"/>
              <a:chOff x="2064" y="3072"/>
              <a:chExt cx="213" cy="173"/>
            </a:xfrm>
          </p:grpSpPr>
          <p:sp>
            <p:nvSpPr>
              <p:cNvPr id="27803" name="Oval 175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04" name="Text Box 176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0" name="Group 177"/>
            <p:cNvGrpSpPr/>
            <p:nvPr/>
          </p:nvGrpSpPr>
          <p:grpSpPr bwMode="auto">
            <a:xfrm>
              <a:off x="459" y="2707"/>
              <a:ext cx="213" cy="173"/>
              <a:chOff x="2064" y="3072"/>
              <a:chExt cx="213" cy="173"/>
            </a:xfrm>
          </p:grpSpPr>
          <p:sp>
            <p:nvSpPr>
              <p:cNvPr id="27801" name="Oval 17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02" name="Text Box 179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1" name="Group 180"/>
            <p:cNvGrpSpPr/>
            <p:nvPr/>
          </p:nvGrpSpPr>
          <p:grpSpPr bwMode="auto">
            <a:xfrm>
              <a:off x="555" y="2640"/>
              <a:ext cx="213" cy="173"/>
              <a:chOff x="2064" y="3072"/>
              <a:chExt cx="213" cy="173"/>
            </a:xfrm>
          </p:grpSpPr>
          <p:sp>
            <p:nvSpPr>
              <p:cNvPr id="27799" name="Oval 18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800" name="Text Box 182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2" name="Group 183"/>
            <p:cNvGrpSpPr/>
            <p:nvPr/>
          </p:nvGrpSpPr>
          <p:grpSpPr bwMode="auto">
            <a:xfrm>
              <a:off x="651" y="2563"/>
              <a:ext cx="213" cy="173"/>
              <a:chOff x="2064" y="3072"/>
              <a:chExt cx="213" cy="173"/>
            </a:xfrm>
          </p:grpSpPr>
          <p:sp>
            <p:nvSpPr>
              <p:cNvPr id="27797" name="Oval 18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98" name="Text Box 185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3" name="Group 186"/>
            <p:cNvGrpSpPr/>
            <p:nvPr/>
          </p:nvGrpSpPr>
          <p:grpSpPr bwMode="auto">
            <a:xfrm>
              <a:off x="768" y="2515"/>
              <a:ext cx="213" cy="173"/>
              <a:chOff x="2064" y="3072"/>
              <a:chExt cx="213" cy="173"/>
            </a:xfrm>
          </p:grpSpPr>
          <p:sp>
            <p:nvSpPr>
              <p:cNvPr id="27795" name="Oval 187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96" name="Text Box 188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4" name="Group 189"/>
            <p:cNvGrpSpPr/>
            <p:nvPr/>
          </p:nvGrpSpPr>
          <p:grpSpPr bwMode="auto">
            <a:xfrm>
              <a:off x="891" y="2496"/>
              <a:ext cx="213" cy="173"/>
              <a:chOff x="2064" y="3072"/>
              <a:chExt cx="213" cy="173"/>
            </a:xfrm>
          </p:grpSpPr>
          <p:sp>
            <p:nvSpPr>
              <p:cNvPr id="27793" name="Oval 190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94" name="Text Box 191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5" name="Group 192"/>
            <p:cNvGrpSpPr/>
            <p:nvPr/>
          </p:nvGrpSpPr>
          <p:grpSpPr bwMode="auto">
            <a:xfrm>
              <a:off x="1008" y="2496"/>
              <a:ext cx="213" cy="173"/>
              <a:chOff x="2064" y="3072"/>
              <a:chExt cx="213" cy="173"/>
            </a:xfrm>
          </p:grpSpPr>
          <p:sp>
            <p:nvSpPr>
              <p:cNvPr id="27791" name="Oval 193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92" name="Text Box 194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6" name="Group 195"/>
            <p:cNvGrpSpPr/>
            <p:nvPr/>
          </p:nvGrpSpPr>
          <p:grpSpPr bwMode="auto">
            <a:xfrm>
              <a:off x="1131" y="2496"/>
              <a:ext cx="213" cy="173"/>
              <a:chOff x="2064" y="3072"/>
              <a:chExt cx="213" cy="173"/>
            </a:xfrm>
          </p:grpSpPr>
          <p:sp>
            <p:nvSpPr>
              <p:cNvPr id="27789" name="Oval 196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90" name="Text Box 19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7" name="Group 198"/>
            <p:cNvGrpSpPr/>
            <p:nvPr/>
          </p:nvGrpSpPr>
          <p:grpSpPr bwMode="auto">
            <a:xfrm>
              <a:off x="1248" y="2515"/>
              <a:ext cx="213" cy="173"/>
              <a:chOff x="2064" y="3072"/>
              <a:chExt cx="213" cy="173"/>
            </a:xfrm>
          </p:grpSpPr>
          <p:sp>
            <p:nvSpPr>
              <p:cNvPr id="27787" name="Oval 199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88" name="Text Box 200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8" name="Group 201"/>
            <p:cNvGrpSpPr/>
            <p:nvPr/>
          </p:nvGrpSpPr>
          <p:grpSpPr bwMode="auto">
            <a:xfrm>
              <a:off x="1344" y="2563"/>
              <a:ext cx="213" cy="173"/>
              <a:chOff x="2064" y="3072"/>
              <a:chExt cx="213" cy="173"/>
            </a:xfrm>
          </p:grpSpPr>
          <p:sp>
            <p:nvSpPr>
              <p:cNvPr id="27785" name="Oval 20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86" name="Text Box 203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79" name="Group 204"/>
            <p:cNvGrpSpPr/>
            <p:nvPr/>
          </p:nvGrpSpPr>
          <p:grpSpPr bwMode="auto">
            <a:xfrm>
              <a:off x="1440" y="2611"/>
              <a:ext cx="213" cy="173"/>
              <a:chOff x="2064" y="3072"/>
              <a:chExt cx="213" cy="173"/>
            </a:xfrm>
          </p:grpSpPr>
          <p:sp>
            <p:nvSpPr>
              <p:cNvPr id="27783" name="Oval 205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84" name="Text Box 206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7780" name="Group 207"/>
            <p:cNvGrpSpPr/>
            <p:nvPr/>
          </p:nvGrpSpPr>
          <p:grpSpPr bwMode="auto">
            <a:xfrm>
              <a:off x="1515" y="2659"/>
              <a:ext cx="213" cy="173"/>
              <a:chOff x="2064" y="3072"/>
              <a:chExt cx="213" cy="173"/>
            </a:xfrm>
          </p:grpSpPr>
          <p:sp>
            <p:nvSpPr>
              <p:cNvPr id="27781" name="Oval 20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82" name="Text Box 209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1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×</a:t>
                </a:r>
                <a:endParaRPr lang="zh-CN" altLang="en-US" sz="12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69170" name="Text Box 210"/>
          <p:cNvSpPr txBox="1">
            <a:spLocks noChangeArrowheads="1"/>
          </p:cNvSpPr>
          <p:nvPr/>
        </p:nvSpPr>
        <p:spPr bwMode="auto">
          <a:xfrm>
            <a:off x="3048000" y="9144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169171" name="Text Box 211"/>
          <p:cNvSpPr txBox="1">
            <a:spLocks noChangeArrowheads="1"/>
          </p:cNvSpPr>
          <p:nvPr/>
        </p:nvSpPr>
        <p:spPr bwMode="auto">
          <a:xfrm>
            <a:off x="3657600" y="914400"/>
            <a:ext cx="533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由于电流对称分布，与环共轴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的圆周上，各点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大小相等，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2" name="Oval 212"/>
          <p:cNvSpPr>
            <a:spLocks noChangeArrowheads="1"/>
          </p:cNvSpPr>
          <p:nvPr/>
        </p:nvSpPr>
        <p:spPr bwMode="auto">
          <a:xfrm>
            <a:off x="762000" y="4343400"/>
            <a:ext cx="1981200" cy="19050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9173" name="Text Box 213"/>
          <p:cNvSpPr txBox="1">
            <a:spLocks noChangeArrowheads="1"/>
          </p:cNvSpPr>
          <p:nvPr/>
        </p:nvSpPr>
        <p:spPr bwMode="auto">
          <a:xfrm>
            <a:off x="3671888" y="1743075"/>
            <a:ext cx="4592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方向沿圆周切线方向。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4" name="Text Box 214"/>
          <p:cNvSpPr txBox="1">
            <a:spLocks noChangeArrowheads="1"/>
          </p:cNvSpPr>
          <p:nvPr/>
        </p:nvSpPr>
        <p:spPr bwMode="auto">
          <a:xfrm>
            <a:off x="2914650" y="2200275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取以管轴为中心，半径为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的圆周为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5" name="Text Box 215"/>
          <p:cNvSpPr txBox="1">
            <a:spLocks noChangeArrowheads="1"/>
          </p:cNvSpPr>
          <p:nvPr/>
        </p:nvSpPr>
        <p:spPr bwMode="auto">
          <a:xfrm>
            <a:off x="1631950" y="4891088"/>
            <a:ext cx="27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6" name="Text Box 216"/>
          <p:cNvSpPr txBox="1">
            <a:spLocks noChangeArrowheads="1"/>
          </p:cNvSpPr>
          <p:nvPr/>
        </p:nvSpPr>
        <p:spPr bwMode="auto">
          <a:xfrm>
            <a:off x="1600200" y="5195888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7" name="Line 217"/>
          <p:cNvSpPr>
            <a:spLocks noChangeShapeType="1"/>
          </p:cNvSpPr>
          <p:nvPr/>
        </p:nvSpPr>
        <p:spPr bwMode="auto">
          <a:xfrm flipV="1">
            <a:off x="1752600" y="4724400"/>
            <a:ext cx="8382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178" name="Text Box 218"/>
          <p:cNvSpPr txBox="1">
            <a:spLocks noChangeArrowheads="1"/>
          </p:cNvSpPr>
          <p:nvPr/>
        </p:nvSpPr>
        <p:spPr bwMode="auto">
          <a:xfrm>
            <a:off x="1812925" y="4714875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79" name="Text Box 219"/>
          <p:cNvSpPr txBox="1">
            <a:spLocks noChangeArrowheads="1"/>
          </p:cNvSpPr>
          <p:nvPr/>
        </p:nvSpPr>
        <p:spPr bwMode="auto">
          <a:xfrm>
            <a:off x="3446463" y="2667000"/>
            <a:ext cx="4097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&lt;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9180" name="Object 2"/>
          <p:cNvGraphicFramePr>
            <a:graphicFrameLocks noChangeAspect="1"/>
          </p:cNvGraphicFramePr>
          <p:nvPr/>
        </p:nvGraphicFramePr>
        <p:xfrm>
          <a:off x="3505200" y="3124200"/>
          <a:ext cx="2489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1" imgW="1104900" imgH="292100" progId="Equation.3">
                  <p:embed/>
                </p:oleObj>
              </mc:Choice>
              <mc:Fallback>
                <p:oleObj name="Equation" r:id="rId1" imgW="1104900" imgH="292100" progId="Equation.3">
                  <p:embed/>
                  <p:pic>
                    <p:nvPicPr>
                      <p:cNvPr id="0" name="图片 54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2489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81" name="Line 221"/>
          <p:cNvSpPr>
            <a:spLocks noChangeShapeType="1"/>
          </p:cNvSpPr>
          <p:nvPr/>
        </p:nvSpPr>
        <p:spPr bwMode="auto">
          <a:xfrm rot="21360000" flipV="1">
            <a:off x="2622550" y="5562600"/>
            <a:ext cx="95250" cy="17145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9182" name="Object 3"/>
          <p:cNvGraphicFramePr>
            <a:graphicFrameLocks noChangeAspect="1"/>
          </p:cNvGraphicFramePr>
          <p:nvPr/>
        </p:nvGraphicFramePr>
        <p:xfrm>
          <a:off x="5943600" y="32766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公式" r:id="rId3" imgW="1016000" imgH="368300" progId="Equation.3">
                  <p:embed/>
                </p:oleObj>
              </mc:Choice>
              <mc:Fallback>
                <p:oleObj name="公式" r:id="rId3" imgW="1016000" imgH="368300" progId="Equation.3">
                  <p:embed/>
                  <p:pic>
                    <p:nvPicPr>
                      <p:cNvPr id="0" name="图片 54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83" name="Object 4"/>
          <p:cNvGraphicFramePr>
            <a:graphicFrameLocks noChangeAspect="1"/>
          </p:cNvGraphicFramePr>
          <p:nvPr/>
        </p:nvGraphicFramePr>
        <p:xfrm>
          <a:off x="3535363" y="3717925"/>
          <a:ext cx="1727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公式" r:id="rId5" imgW="761365" imgH="254000" progId="Equation.3">
                  <p:embed/>
                </p:oleObj>
              </mc:Choice>
              <mc:Fallback>
                <p:oleObj name="公式" r:id="rId5" imgW="761365" imgH="254000" progId="Equation.3">
                  <p:embed/>
                  <p:pic>
                    <p:nvPicPr>
                      <p:cNvPr id="0" name="图片 54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717925"/>
                        <a:ext cx="1727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84" name="Object 5"/>
          <p:cNvGraphicFramePr>
            <a:graphicFrameLocks noChangeAspect="1"/>
          </p:cNvGraphicFramePr>
          <p:nvPr/>
        </p:nvGraphicFramePr>
        <p:xfrm>
          <a:off x="5254625" y="3765550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公式" r:id="rId7" imgW="800100" imgH="419100" progId="Equation.3">
                  <p:embed/>
                </p:oleObj>
              </mc:Choice>
              <mc:Fallback>
                <p:oleObj name="公式" r:id="rId7" imgW="800100" imgH="419100" progId="Equation.3">
                  <p:embed/>
                  <p:pic>
                    <p:nvPicPr>
                      <p:cNvPr id="0" name="图片 54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765550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85" name="Object 6"/>
          <p:cNvGraphicFramePr>
            <a:graphicFrameLocks noChangeAspect="1"/>
          </p:cNvGraphicFramePr>
          <p:nvPr/>
        </p:nvGraphicFramePr>
        <p:xfrm>
          <a:off x="7370763" y="3249613"/>
          <a:ext cx="143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公式" r:id="rId9" imgW="1435100" imgH="889000" progId="Equation.3">
                  <p:embed/>
                </p:oleObj>
              </mc:Choice>
              <mc:Fallback>
                <p:oleObj name="公式" r:id="rId9" imgW="1435100" imgH="889000" progId="Equation.3">
                  <p:embed/>
                  <p:pic>
                    <p:nvPicPr>
                      <p:cNvPr id="0" name="图片 54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249613"/>
                        <a:ext cx="143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86" name="AutoShape 226"/>
          <p:cNvSpPr/>
          <p:nvPr/>
        </p:nvSpPr>
        <p:spPr bwMode="auto">
          <a:xfrm>
            <a:off x="7010400" y="3189288"/>
            <a:ext cx="304800" cy="903287"/>
          </a:xfrm>
          <a:prstGeom prst="rightBrace">
            <a:avLst>
              <a:gd name="adj1" fmla="val 1667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9187" name="Text Box 227"/>
          <p:cNvSpPr txBox="1">
            <a:spLocks noChangeArrowheads="1"/>
          </p:cNvSpPr>
          <p:nvPr/>
        </p:nvSpPr>
        <p:spPr bwMode="auto">
          <a:xfrm>
            <a:off x="3565525" y="4267200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188" name="Oval 228"/>
          <p:cNvSpPr>
            <a:spLocks noChangeArrowheads="1"/>
          </p:cNvSpPr>
          <p:nvPr/>
        </p:nvSpPr>
        <p:spPr bwMode="auto">
          <a:xfrm>
            <a:off x="1295400" y="4800600"/>
            <a:ext cx="914400" cy="9144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69189" name="Object 7"/>
          <p:cNvGraphicFramePr>
            <a:graphicFrameLocks noChangeAspect="1"/>
          </p:cNvGraphicFramePr>
          <p:nvPr/>
        </p:nvGraphicFramePr>
        <p:xfrm>
          <a:off x="5175250" y="4306888"/>
          <a:ext cx="1600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公式" r:id="rId11" imgW="1600200" imgH="495300" progId="Equation.3">
                  <p:embed/>
                </p:oleObj>
              </mc:Choice>
              <mc:Fallback>
                <p:oleObj name="公式" r:id="rId11" imgW="1600200" imgH="495300" progId="Equation.3">
                  <p:embed/>
                  <p:pic>
                    <p:nvPicPr>
                      <p:cNvPr id="0" name="图片 54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306888"/>
                        <a:ext cx="1600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90" name="Object 8"/>
          <p:cNvGraphicFramePr>
            <a:graphicFrameLocks noChangeAspect="1"/>
          </p:cNvGraphicFramePr>
          <p:nvPr/>
        </p:nvGraphicFramePr>
        <p:xfrm>
          <a:off x="6781800" y="4414838"/>
          <a:ext cx="2016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公式" r:id="rId13" imgW="203200" imgH="304800" progId="Equation.3">
                  <p:embed/>
                </p:oleObj>
              </mc:Choice>
              <mc:Fallback>
                <p:oleObj name="公式" r:id="rId13" imgW="203200" imgH="304800" progId="Equation.3">
                  <p:embed/>
                  <p:pic>
                    <p:nvPicPr>
                      <p:cNvPr id="0" name="图片 54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14838"/>
                        <a:ext cx="2016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91" name="Object 9"/>
          <p:cNvGraphicFramePr>
            <a:graphicFrameLocks noChangeAspect="1"/>
          </p:cNvGraphicFramePr>
          <p:nvPr/>
        </p:nvGraphicFramePr>
        <p:xfrm>
          <a:off x="7258050" y="4414838"/>
          <a:ext cx="1092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公式" r:id="rId15" imgW="1091565" imgH="304800" progId="Equation.3">
                  <p:embed/>
                </p:oleObj>
              </mc:Choice>
              <mc:Fallback>
                <p:oleObj name="公式" r:id="rId15" imgW="1091565" imgH="304800" progId="Equation.3">
                  <p:embed/>
                  <p:pic>
                    <p:nvPicPr>
                      <p:cNvPr id="0" name="图片 54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4414838"/>
                        <a:ext cx="1092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92" name="Text Box 232"/>
          <p:cNvSpPr txBox="1">
            <a:spLocks noChangeArrowheads="1"/>
          </p:cNvSpPr>
          <p:nvPr/>
        </p:nvSpPr>
        <p:spPr bwMode="auto">
          <a:xfrm>
            <a:off x="3581400" y="4800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9193" name="Object 10"/>
          <p:cNvGraphicFramePr>
            <a:graphicFrameLocks noChangeAspect="1"/>
          </p:cNvGraphicFramePr>
          <p:nvPr/>
        </p:nvGraphicFramePr>
        <p:xfrm>
          <a:off x="5200650" y="48641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公式" r:id="rId17" imgW="1600200" imgH="495300" progId="Equation.3">
                  <p:embed/>
                </p:oleObj>
              </mc:Choice>
              <mc:Fallback>
                <p:oleObj name="公式" r:id="rId17" imgW="1600200" imgH="495300" progId="Equation.3">
                  <p:embed/>
                  <p:pic>
                    <p:nvPicPr>
                      <p:cNvPr id="0" name="图片 54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864100"/>
                        <a:ext cx="1600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94" name="Object 11"/>
          <p:cNvGraphicFramePr>
            <a:graphicFrameLocks noChangeAspect="1"/>
          </p:cNvGraphicFramePr>
          <p:nvPr/>
        </p:nvGraphicFramePr>
        <p:xfrm>
          <a:off x="6718300" y="49149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3" name="公式" r:id="rId18" imgW="1816100" imgH="419100" progId="Equation.3">
                  <p:embed/>
                </p:oleObj>
              </mc:Choice>
              <mc:Fallback>
                <p:oleObj name="公式" r:id="rId18" imgW="1816100" imgH="419100" progId="Equation.3">
                  <p:embed/>
                  <p:pic>
                    <p:nvPicPr>
                      <p:cNvPr id="0" name="图片 54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9149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95" name="Object 12"/>
          <p:cNvGraphicFramePr>
            <a:graphicFrameLocks noChangeAspect="1"/>
          </p:cNvGraphicFramePr>
          <p:nvPr/>
        </p:nvGraphicFramePr>
        <p:xfrm>
          <a:off x="8529638" y="4959350"/>
          <a:ext cx="4810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公式" r:id="rId20" imgW="482600" imgH="304800" progId="Equation.3">
                  <p:embed/>
                </p:oleObj>
              </mc:Choice>
              <mc:Fallback>
                <p:oleObj name="公式" r:id="rId20" imgW="482600" imgH="304800" progId="Equation.3">
                  <p:embed/>
                  <p:pic>
                    <p:nvPicPr>
                      <p:cNvPr id="0" name="图片 54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638" y="4959350"/>
                        <a:ext cx="4810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96" name="Object 13"/>
          <p:cNvGraphicFramePr>
            <a:graphicFrameLocks noChangeAspect="1"/>
          </p:cNvGraphicFramePr>
          <p:nvPr/>
        </p:nvGraphicFramePr>
        <p:xfrm>
          <a:off x="5203825" y="5443538"/>
          <a:ext cx="1092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公式" r:id="rId22" imgW="1091565" imgH="304800" progId="Equation.3">
                  <p:embed/>
                </p:oleObj>
              </mc:Choice>
              <mc:Fallback>
                <p:oleObj name="公式" r:id="rId22" imgW="1091565" imgH="304800" progId="Equation.3">
                  <p:embed/>
                  <p:pic>
                    <p:nvPicPr>
                      <p:cNvPr id="0" name="图片 54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5443538"/>
                        <a:ext cx="1092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0" name="Group 239"/>
          <p:cNvGrpSpPr/>
          <p:nvPr/>
        </p:nvGrpSpPr>
        <p:grpSpPr bwMode="auto">
          <a:xfrm>
            <a:off x="304800" y="990600"/>
            <a:ext cx="2514600" cy="2819400"/>
            <a:chOff x="192" y="624"/>
            <a:chExt cx="1584" cy="1776"/>
          </a:xfrm>
        </p:grpSpPr>
        <p:grpSp>
          <p:nvGrpSpPr>
            <p:cNvPr id="27693" name="Group 240"/>
            <p:cNvGrpSpPr/>
            <p:nvPr/>
          </p:nvGrpSpPr>
          <p:grpSpPr bwMode="auto">
            <a:xfrm>
              <a:off x="288" y="672"/>
              <a:ext cx="1440" cy="1392"/>
              <a:chOff x="624" y="1248"/>
              <a:chExt cx="1440" cy="1392"/>
            </a:xfrm>
          </p:grpSpPr>
          <p:sp>
            <p:nvSpPr>
              <p:cNvPr id="27708" name="Oval 241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440" cy="139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9" name="Oval 242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960" cy="91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0" name="Oval 243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248" cy="1200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94" name="Freeform 244"/>
            <p:cNvSpPr/>
            <p:nvPr/>
          </p:nvSpPr>
          <p:spPr bwMode="auto">
            <a:xfrm>
              <a:off x="384" y="816"/>
              <a:ext cx="384" cy="288"/>
            </a:xfrm>
            <a:custGeom>
              <a:avLst/>
              <a:gdLst>
                <a:gd name="T0" fmla="*/ 0 w 528"/>
                <a:gd name="T1" fmla="*/ 406489 h 224"/>
                <a:gd name="T2" fmla="*/ 1 w 528"/>
                <a:gd name="T3" fmla="*/ 58152 h 224"/>
                <a:gd name="T4" fmla="*/ 1 w 528"/>
                <a:gd name="T5" fmla="*/ 58152 h 224"/>
                <a:gd name="T6" fmla="*/ 1 w 528"/>
                <a:gd name="T7" fmla="*/ 406489 h 224"/>
                <a:gd name="T8" fmla="*/ 1 w 528"/>
                <a:gd name="T9" fmla="*/ 522629 h 224"/>
                <a:gd name="T10" fmla="*/ 1 w 528"/>
                <a:gd name="T11" fmla="*/ 290253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24"/>
                <a:gd name="T20" fmla="*/ 528 w 528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24">
                  <a:moveTo>
                    <a:pt x="0" y="168"/>
                  </a:moveTo>
                  <a:cubicBezTo>
                    <a:pt x="12" y="108"/>
                    <a:pt x="24" y="48"/>
                    <a:pt x="48" y="24"/>
                  </a:cubicBezTo>
                  <a:cubicBezTo>
                    <a:pt x="72" y="0"/>
                    <a:pt x="104" y="0"/>
                    <a:pt x="144" y="24"/>
                  </a:cubicBezTo>
                  <a:cubicBezTo>
                    <a:pt x="184" y="48"/>
                    <a:pt x="240" y="136"/>
                    <a:pt x="288" y="168"/>
                  </a:cubicBezTo>
                  <a:cubicBezTo>
                    <a:pt x="336" y="200"/>
                    <a:pt x="392" y="224"/>
                    <a:pt x="432" y="216"/>
                  </a:cubicBezTo>
                  <a:cubicBezTo>
                    <a:pt x="472" y="208"/>
                    <a:pt x="512" y="136"/>
                    <a:pt x="528" y="12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Freeform 245"/>
            <p:cNvSpPr/>
            <p:nvPr/>
          </p:nvSpPr>
          <p:spPr bwMode="auto">
            <a:xfrm>
              <a:off x="624" y="672"/>
              <a:ext cx="336" cy="288"/>
            </a:xfrm>
            <a:custGeom>
              <a:avLst/>
              <a:gdLst>
                <a:gd name="T0" fmla="*/ 1 w 552"/>
                <a:gd name="T1" fmla="*/ 1 h 448"/>
                <a:gd name="T2" fmla="*/ 1 w 552"/>
                <a:gd name="T3" fmla="*/ 1 h 448"/>
                <a:gd name="T4" fmla="*/ 1 w 552"/>
                <a:gd name="T5" fmla="*/ 1 h 448"/>
                <a:gd name="T6" fmla="*/ 1 w 552"/>
                <a:gd name="T7" fmla="*/ 1 h 448"/>
                <a:gd name="T8" fmla="*/ 1 w 552"/>
                <a:gd name="T9" fmla="*/ 1 h 448"/>
                <a:gd name="T10" fmla="*/ 1 w 552"/>
                <a:gd name="T11" fmla="*/ 1 h 448"/>
                <a:gd name="T12" fmla="*/ 1 w 552"/>
                <a:gd name="T13" fmla="*/ 1 h 4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2"/>
                <a:gd name="T22" fmla="*/ 0 h 448"/>
                <a:gd name="T23" fmla="*/ 552 w 552"/>
                <a:gd name="T24" fmla="*/ 448 h 4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2" h="448">
                  <a:moveTo>
                    <a:pt x="24" y="152"/>
                  </a:moveTo>
                  <a:cubicBezTo>
                    <a:pt x="12" y="116"/>
                    <a:pt x="0" y="80"/>
                    <a:pt x="24" y="56"/>
                  </a:cubicBezTo>
                  <a:cubicBezTo>
                    <a:pt x="48" y="32"/>
                    <a:pt x="128" y="0"/>
                    <a:pt x="168" y="8"/>
                  </a:cubicBezTo>
                  <a:cubicBezTo>
                    <a:pt x="208" y="16"/>
                    <a:pt x="232" y="48"/>
                    <a:pt x="264" y="104"/>
                  </a:cubicBezTo>
                  <a:cubicBezTo>
                    <a:pt x="296" y="160"/>
                    <a:pt x="328" y="288"/>
                    <a:pt x="360" y="344"/>
                  </a:cubicBezTo>
                  <a:cubicBezTo>
                    <a:pt x="392" y="400"/>
                    <a:pt x="424" y="432"/>
                    <a:pt x="456" y="440"/>
                  </a:cubicBezTo>
                  <a:cubicBezTo>
                    <a:pt x="488" y="448"/>
                    <a:pt x="536" y="400"/>
                    <a:pt x="552" y="392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Freeform 246"/>
            <p:cNvSpPr/>
            <p:nvPr/>
          </p:nvSpPr>
          <p:spPr bwMode="auto">
            <a:xfrm>
              <a:off x="912" y="624"/>
              <a:ext cx="288" cy="384"/>
            </a:xfrm>
            <a:custGeom>
              <a:avLst/>
              <a:gdLst>
                <a:gd name="T0" fmla="*/ 0 w 480"/>
                <a:gd name="T1" fmla="*/ 3 h 448"/>
                <a:gd name="T2" fmla="*/ 1 w 480"/>
                <a:gd name="T3" fmla="*/ 3 h 448"/>
                <a:gd name="T4" fmla="*/ 1 w 480"/>
                <a:gd name="T5" fmla="*/ 3 h 448"/>
                <a:gd name="T6" fmla="*/ 1 w 480"/>
                <a:gd name="T7" fmla="*/ 3 h 448"/>
                <a:gd name="T8" fmla="*/ 1 w 480"/>
                <a:gd name="T9" fmla="*/ 3 h 448"/>
                <a:gd name="T10" fmla="*/ 1 w 480"/>
                <a:gd name="T11" fmla="*/ 3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448"/>
                <a:gd name="T20" fmla="*/ 480 w 480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448">
                  <a:moveTo>
                    <a:pt x="0" y="56"/>
                  </a:moveTo>
                  <a:cubicBezTo>
                    <a:pt x="8" y="32"/>
                    <a:pt x="16" y="8"/>
                    <a:pt x="48" y="8"/>
                  </a:cubicBezTo>
                  <a:cubicBezTo>
                    <a:pt x="80" y="8"/>
                    <a:pt x="152" y="0"/>
                    <a:pt x="192" y="56"/>
                  </a:cubicBezTo>
                  <a:cubicBezTo>
                    <a:pt x="232" y="112"/>
                    <a:pt x="256" y="280"/>
                    <a:pt x="288" y="344"/>
                  </a:cubicBezTo>
                  <a:cubicBezTo>
                    <a:pt x="320" y="408"/>
                    <a:pt x="352" y="432"/>
                    <a:pt x="384" y="440"/>
                  </a:cubicBezTo>
                  <a:cubicBezTo>
                    <a:pt x="416" y="448"/>
                    <a:pt x="448" y="420"/>
                    <a:pt x="480" y="392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Freeform 247"/>
            <p:cNvSpPr/>
            <p:nvPr/>
          </p:nvSpPr>
          <p:spPr bwMode="auto">
            <a:xfrm rot="-359443">
              <a:off x="1294" y="670"/>
              <a:ext cx="145" cy="477"/>
            </a:xfrm>
            <a:custGeom>
              <a:avLst/>
              <a:gdLst>
                <a:gd name="T0" fmla="*/ 1 w 272"/>
                <a:gd name="T1" fmla="*/ 13 h 496"/>
                <a:gd name="T2" fmla="*/ 1 w 272"/>
                <a:gd name="T3" fmla="*/ 13 h 496"/>
                <a:gd name="T4" fmla="*/ 1 w 272"/>
                <a:gd name="T5" fmla="*/ 34 h 496"/>
                <a:gd name="T6" fmla="*/ 1 w 272"/>
                <a:gd name="T7" fmla="*/ 77 h 496"/>
                <a:gd name="T8" fmla="*/ 1 w 272"/>
                <a:gd name="T9" fmla="*/ 105 h 496"/>
                <a:gd name="T10" fmla="*/ 1 w 272"/>
                <a:gd name="T11" fmla="*/ 133 h 496"/>
                <a:gd name="T12" fmla="*/ 1 w 272"/>
                <a:gd name="T13" fmla="*/ 149 h 4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496"/>
                <a:gd name="T23" fmla="*/ 272 w 272"/>
                <a:gd name="T24" fmla="*/ 496 h 4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496">
                  <a:moveTo>
                    <a:pt x="72" y="16"/>
                  </a:moveTo>
                  <a:cubicBezTo>
                    <a:pt x="128" y="8"/>
                    <a:pt x="184" y="0"/>
                    <a:pt x="216" y="16"/>
                  </a:cubicBezTo>
                  <a:cubicBezTo>
                    <a:pt x="248" y="32"/>
                    <a:pt x="272" y="72"/>
                    <a:pt x="264" y="112"/>
                  </a:cubicBezTo>
                  <a:cubicBezTo>
                    <a:pt x="256" y="152"/>
                    <a:pt x="208" y="216"/>
                    <a:pt x="168" y="256"/>
                  </a:cubicBezTo>
                  <a:cubicBezTo>
                    <a:pt x="128" y="296"/>
                    <a:pt x="48" y="320"/>
                    <a:pt x="24" y="352"/>
                  </a:cubicBezTo>
                  <a:cubicBezTo>
                    <a:pt x="0" y="384"/>
                    <a:pt x="16" y="424"/>
                    <a:pt x="24" y="448"/>
                  </a:cubicBezTo>
                  <a:cubicBezTo>
                    <a:pt x="32" y="472"/>
                    <a:pt x="64" y="488"/>
                    <a:pt x="72" y="49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Freeform 248"/>
            <p:cNvSpPr/>
            <p:nvPr/>
          </p:nvSpPr>
          <p:spPr bwMode="auto">
            <a:xfrm>
              <a:off x="192" y="1152"/>
              <a:ext cx="408" cy="432"/>
            </a:xfrm>
            <a:custGeom>
              <a:avLst/>
              <a:gdLst>
                <a:gd name="T0" fmla="*/ 4438 w 376"/>
                <a:gd name="T1" fmla="*/ 0 h 384"/>
                <a:gd name="T2" fmla="*/ 4438 w 376"/>
                <a:gd name="T3" fmla="*/ 3691 h 384"/>
                <a:gd name="T4" fmla="*/ 2624 w 376"/>
                <a:gd name="T5" fmla="*/ 5579 h 384"/>
                <a:gd name="T6" fmla="*/ 197 w 376"/>
                <a:gd name="T7" fmla="*/ 9275 h 384"/>
                <a:gd name="T8" fmla="*/ 1398 w 376"/>
                <a:gd name="T9" fmla="*/ 14796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6"/>
                <a:gd name="T16" fmla="*/ 0 h 384"/>
                <a:gd name="T17" fmla="*/ 376 w 37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6" h="384">
                  <a:moveTo>
                    <a:pt x="352" y="0"/>
                  </a:moveTo>
                  <a:cubicBezTo>
                    <a:pt x="364" y="36"/>
                    <a:pt x="376" y="72"/>
                    <a:pt x="352" y="96"/>
                  </a:cubicBezTo>
                  <a:cubicBezTo>
                    <a:pt x="328" y="120"/>
                    <a:pt x="264" y="120"/>
                    <a:pt x="208" y="144"/>
                  </a:cubicBezTo>
                  <a:cubicBezTo>
                    <a:pt x="152" y="168"/>
                    <a:pt x="32" y="200"/>
                    <a:pt x="16" y="240"/>
                  </a:cubicBezTo>
                  <a:cubicBezTo>
                    <a:pt x="0" y="280"/>
                    <a:pt x="56" y="332"/>
                    <a:pt x="112" y="384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Freeform 249"/>
            <p:cNvSpPr/>
            <p:nvPr/>
          </p:nvSpPr>
          <p:spPr bwMode="auto">
            <a:xfrm rot="-1394640">
              <a:off x="1390" y="961"/>
              <a:ext cx="362" cy="372"/>
            </a:xfrm>
            <a:custGeom>
              <a:avLst/>
              <a:gdLst>
                <a:gd name="T0" fmla="*/ 1 w 544"/>
                <a:gd name="T1" fmla="*/ 0 h 576"/>
                <a:gd name="T2" fmla="*/ 1 w 544"/>
                <a:gd name="T3" fmla="*/ 1 h 576"/>
                <a:gd name="T4" fmla="*/ 1 w 544"/>
                <a:gd name="T5" fmla="*/ 1 h 576"/>
                <a:gd name="T6" fmla="*/ 1 w 544"/>
                <a:gd name="T7" fmla="*/ 1 h 576"/>
                <a:gd name="T8" fmla="*/ 1 w 544"/>
                <a:gd name="T9" fmla="*/ 1 h 576"/>
                <a:gd name="T10" fmla="*/ 1 w 544"/>
                <a:gd name="T11" fmla="*/ 1 h 576"/>
                <a:gd name="T12" fmla="*/ 1 w 544"/>
                <a:gd name="T13" fmla="*/ 1 h 576"/>
                <a:gd name="T14" fmla="*/ 1 w 544"/>
                <a:gd name="T15" fmla="*/ 1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4"/>
                <a:gd name="T25" fmla="*/ 0 h 576"/>
                <a:gd name="T26" fmla="*/ 544 w 544"/>
                <a:gd name="T27" fmla="*/ 576 h 5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4" h="576">
                  <a:moveTo>
                    <a:pt x="448" y="0"/>
                  </a:moveTo>
                  <a:cubicBezTo>
                    <a:pt x="464" y="12"/>
                    <a:pt x="480" y="24"/>
                    <a:pt x="496" y="48"/>
                  </a:cubicBezTo>
                  <a:cubicBezTo>
                    <a:pt x="512" y="72"/>
                    <a:pt x="544" y="112"/>
                    <a:pt x="544" y="144"/>
                  </a:cubicBezTo>
                  <a:cubicBezTo>
                    <a:pt x="544" y="176"/>
                    <a:pt x="536" y="208"/>
                    <a:pt x="496" y="240"/>
                  </a:cubicBezTo>
                  <a:cubicBezTo>
                    <a:pt x="456" y="272"/>
                    <a:pt x="368" y="320"/>
                    <a:pt x="304" y="336"/>
                  </a:cubicBezTo>
                  <a:cubicBezTo>
                    <a:pt x="240" y="352"/>
                    <a:pt x="160" y="328"/>
                    <a:pt x="112" y="336"/>
                  </a:cubicBezTo>
                  <a:cubicBezTo>
                    <a:pt x="64" y="344"/>
                    <a:pt x="32" y="344"/>
                    <a:pt x="16" y="384"/>
                  </a:cubicBezTo>
                  <a:cubicBezTo>
                    <a:pt x="0" y="424"/>
                    <a:pt x="8" y="500"/>
                    <a:pt x="16" y="57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Freeform 250"/>
            <p:cNvSpPr/>
            <p:nvPr/>
          </p:nvSpPr>
          <p:spPr bwMode="auto">
            <a:xfrm rot="1673156">
              <a:off x="443" y="1483"/>
              <a:ext cx="176" cy="432"/>
            </a:xfrm>
            <a:custGeom>
              <a:avLst/>
              <a:gdLst>
                <a:gd name="T0" fmla="*/ 0 w 384"/>
                <a:gd name="T1" fmla="*/ 0 h 688"/>
                <a:gd name="T2" fmla="*/ 0 w 384"/>
                <a:gd name="T3" fmla="*/ 1 h 688"/>
                <a:gd name="T4" fmla="*/ 0 w 384"/>
                <a:gd name="T5" fmla="*/ 1 h 688"/>
                <a:gd name="T6" fmla="*/ 0 w 384"/>
                <a:gd name="T7" fmla="*/ 1 h 688"/>
                <a:gd name="T8" fmla="*/ 0 w 384"/>
                <a:gd name="T9" fmla="*/ 1 h 688"/>
                <a:gd name="T10" fmla="*/ 0 w 384"/>
                <a:gd name="T11" fmla="*/ 1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"/>
                <a:gd name="T19" fmla="*/ 0 h 688"/>
                <a:gd name="T20" fmla="*/ 384 w 384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" h="688">
                  <a:moveTo>
                    <a:pt x="0" y="0"/>
                  </a:moveTo>
                  <a:cubicBezTo>
                    <a:pt x="56" y="4"/>
                    <a:pt x="112" y="8"/>
                    <a:pt x="144" y="48"/>
                  </a:cubicBezTo>
                  <a:cubicBezTo>
                    <a:pt x="176" y="88"/>
                    <a:pt x="192" y="160"/>
                    <a:pt x="192" y="240"/>
                  </a:cubicBezTo>
                  <a:cubicBezTo>
                    <a:pt x="192" y="320"/>
                    <a:pt x="136" y="456"/>
                    <a:pt x="144" y="528"/>
                  </a:cubicBezTo>
                  <a:cubicBezTo>
                    <a:pt x="152" y="600"/>
                    <a:pt x="200" y="656"/>
                    <a:pt x="240" y="672"/>
                  </a:cubicBezTo>
                  <a:cubicBezTo>
                    <a:pt x="280" y="688"/>
                    <a:pt x="332" y="656"/>
                    <a:pt x="384" y="624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Freeform 251"/>
            <p:cNvSpPr/>
            <p:nvPr/>
          </p:nvSpPr>
          <p:spPr bwMode="auto">
            <a:xfrm>
              <a:off x="720" y="1680"/>
              <a:ext cx="144" cy="480"/>
            </a:xfrm>
            <a:custGeom>
              <a:avLst/>
              <a:gdLst>
                <a:gd name="T0" fmla="*/ 0 w 480"/>
                <a:gd name="T1" fmla="*/ 235 h 440"/>
                <a:gd name="T2" fmla="*/ 0 w 480"/>
                <a:gd name="T3" fmla="*/ 235 h 440"/>
                <a:gd name="T4" fmla="*/ 0 w 480"/>
                <a:gd name="T5" fmla="*/ 1652 h 440"/>
                <a:gd name="T6" fmla="*/ 0 w 480"/>
                <a:gd name="T7" fmla="*/ 5930 h 440"/>
                <a:gd name="T8" fmla="*/ 0 w 480"/>
                <a:gd name="T9" fmla="*/ 5221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40"/>
                <a:gd name="T17" fmla="*/ 480 w 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40">
                  <a:moveTo>
                    <a:pt x="0" y="16"/>
                  </a:moveTo>
                  <a:cubicBezTo>
                    <a:pt x="52" y="8"/>
                    <a:pt x="104" y="0"/>
                    <a:pt x="144" y="16"/>
                  </a:cubicBezTo>
                  <a:cubicBezTo>
                    <a:pt x="184" y="32"/>
                    <a:pt x="208" y="48"/>
                    <a:pt x="240" y="112"/>
                  </a:cubicBezTo>
                  <a:cubicBezTo>
                    <a:pt x="272" y="176"/>
                    <a:pt x="296" y="360"/>
                    <a:pt x="336" y="400"/>
                  </a:cubicBezTo>
                  <a:cubicBezTo>
                    <a:pt x="376" y="440"/>
                    <a:pt x="428" y="396"/>
                    <a:pt x="480" y="352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Freeform 252"/>
            <p:cNvSpPr/>
            <p:nvPr/>
          </p:nvSpPr>
          <p:spPr bwMode="auto">
            <a:xfrm>
              <a:off x="1344" y="1440"/>
              <a:ext cx="432" cy="240"/>
            </a:xfrm>
            <a:custGeom>
              <a:avLst/>
              <a:gdLst>
                <a:gd name="T0" fmla="*/ 1 w 672"/>
                <a:gd name="T1" fmla="*/ 0 h 336"/>
                <a:gd name="T2" fmla="*/ 1 w 672"/>
                <a:gd name="T3" fmla="*/ 1 h 336"/>
                <a:gd name="T4" fmla="*/ 1 w 672"/>
                <a:gd name="T5" fmla="*/ 1 h 336"/>
                <a:gd name="T6" fmla="*/ 1 w 672"/>
                <a:gd name="T7" fmla="*/ 1 h 336"/>
                <a:gd name="T8" fmla="*/ 0 w 672"/>
                <a:gd name="T9" fmla="*/ 1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576" y="0"/>
                  </a:moveTo>
                  <a:cubicBezTo>
                    <a:pt x="624" y="28"/>
                    <a:pt x="672" y="56"/>
                    <a:pt x="672" y="96"/>
                  </a:cubicBezTo>
                  <a:cubicBezTo>
                    <a:pt x="672" y="136"/>
                    <a:pt x="664" y="224"/>
                    <a:pt x="576" y="240"/>
                  </a:cubicBezTo>
                  <a:cubicBezTo>
                    <a:pt x="488" y="256"/>
                    <a:pt x="240" y="176"/>
                    <a:pt x="144" y="192"/>
                  </a:cubicBezTo>
                  <a:cubicBezTo>
                    <a:pt x="48" y="208"/>
                    <a:pt x="24" y="272"/>
                    <a:pt x="0" y="336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3" name="Freeform 253"/>
            <p:cNvSpPr/>
            <p:nvPr/>
          </p:nvSpPr>
          <p:spPr bwMode="auto">
            <a:xfrm>
              <a:off x="1296" y="2016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192 h 384"/>
                <a:gd name="T4" fmla="*/ 0 w 1"/>
                <a:gd name="T5" fmla="*/ 384 h 384"/>
                <a:gd name="T6" fmla="*/ 0 60000 65536"/>
                <a:gd name="T7" fmla="*/ 0 60000 65536"/>
                <a:gd name="T8" fmla="*/ 0 60000 65536"/>
                <a:gd name="T9" fmla="*/ 0 w 1"/>
                <a:gd name="T10" fmla="*/ 0 h 384"/>
                <a:gd name="T11" fmla="*/ 1 w 1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4">
                  <a:moveTo>
                    <a:pt x="0" y="0"/>
                  </a:moveTo>
                  <a:cubicBezTo>
                    <a:pt x="0" y="64"/>
                    <a:pt x="0" y="128"/>
                    <a:pt x="0" y="192"/>
                  </a:cubicBezTo>
                  <a:cubicBezTo>
                    <a:pt x="0" y="256"/>
                    <a:pt x="0" y="352"/>
                    <a:pt x="0" y="384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4" name="Freeform 254"/>
            <p:cNvSpPr/>
            <p:nvPr/>
          </p:nvSpPr>
          <p:spPr bwMode="auto">
            <a:xfrm>
              <a:off x="912" y="1760"/>
              <a:ext cx="200" cy="640"/>
            </a:xfrm>
            <a:custGeom>
              <a:avLst/>
              <a:gdLst>
                <a:gd name="T0" fmla="*/ 0 w 200"/>
                <a:gd name="T1" fmla="*/ 64 h 640"/>
                <a:gd name="T2" fmla="*/ 48 w 200"/>
                <a:gd name="T3" fmla="*/ 16 h 640"/>
                <a:gd name="T4" fmla="*/ 144 w 200"/>
                <a:gd name="T5" fmla="*/ 64 h 640"/>
                <a:gd name="T6" fmla="*/ 192 w 200"/>
                <a:gd name="T7" fmla="*/ 400 h 640"/>
                <a:gd name="T8" fmla="*/ 192 w 200"/>
                <a:gd name="T9" fmla="*/ 64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640"/>
                <a:gd name="T17" fmla="*/ 200 w 200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640">
                  <a:moveTo>
                    <a:pt x="0" y="64"/>
                  </a:moveTo>
                  <a:cubicBezTo>
                    <a:pt x="12" y="40"/>
                    <a:pt x="24" y="16"/>
                    <a:pt x="48" y="16"/>
                  </a:cubicBezTo>
                  <a:cubicBezTo>
                    <a:pt x="72" y="16"/>
                    <a:pt x="120" y="0"/>
                    <a:pt x="144" y="64"/>
                  </a:cubicBezTo>
                  <a:cubicBezTo>
                    <a:pt x="168" y="128"/>
                    <a:pt x="184" y="304"/>
                    <a:pt x="192" y="400"/>
                  </a:cubicBezTo>
                  <a:cubicBezTo>
                    <a:pt x="200" y="496"/>
                    <a:pt x="192" y="600"/>
                    <a:pt x="192" y="64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Line 255"/>
            <p:cNvSpPr>
              <a:spLocks noChangeShapeType="1"/>
            </p:cNvSpPr>
            <p:nvPr/>
          </p:nvSpPr>
          <p:spPr bwMode="auto">
            <a:xfrm flipV="1">
              <a:off x="1296" y="2112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6" name="Line 256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7" name="Text Box 257"/>
            <p:cNvSpPr txBox="1">
              <a:spLocks noChangeArrowheads="1"/>
            </p:cNvSpPr>
            <p:nvPr/>
          </p:nvSpPr>
          <p:spPr bwMode="auto">
            <a:xfrm>
              <a:off x="1344" y="1977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681" name="Line 258"/>
          <p:cNvSpPr>
            <a:spLocks noChangeShapeType="1"/>
          </p:cNvSpPr>
          <p:nvPr/>
        </p:nvSpPr>
        <p:spPr bwMode="auto">
          <a:xfrm flipV="1">
            <a:off x="1600200" y="1341438"/>
            <a:ext cx="45720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Text Box 259"/>
          <p:cNvSpPr txBox="1">
            <a:spLocks noChangeArrowheads="1"/>
          </p:cNvSpPr>
          <p:nvPr/>
        </p:nvSpPr>
        <p:spPr bwMode="auto">
          <a:xfrm>
            <a:off x="1476375" y="141287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83" name="Line 260"/>
          <p:cNvSpPr>
            <a:spLocks noChangeShapeType="1"/>
          </p:cNvSpPr>
          <p:nvPr/>
        </p:nvSpPr>
        <p:spPr bwMode="auto">
          <a:xfrm flipH="1" flipV="1">
            <a:off x="1116013" y="1624013"/>
            <a:ext cx="503237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84" name="Object 14"/>
          <p:cNvGraphicFramePr>
            <a:graphicFrameLocks noChangeAspect="1"/>
          </p:cNvGraphicFramePr>
          <p:nvPr/>
        </p:nvGraphicFramePr>
        <p:xfrm>
          <a:off x="1042988" y="1844675"/>
          <a:ext cx="381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公式" r:id="rId23" imgW="381000" imgH="406400" progId="Equation.3">
                  <p:embed/>
                </p:oleObj>
              </mc:Choice>
              <mc:Fallback>
                <p:oleObj name="公式" r:id="rId23" imgW="381000" imgH="406400" progId="Equation.3">
                  <p:embed/>
                  <p:pic>
                    <p:nvPicPr>
                      <p:cNvPr id="0" name="图片 54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381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Line 262"/>
          <p:cNvSpPr>
            <a:spLocks noChangeShapeType="1"/>
          </p:cNvSpPr>
          <p:nvPr/>
        </p:nvSpPr>
        <p:spPr bwMode="auto">
          <a:xfrm>
            <a:off x="1614488" y="2214563"/>
            <a:ext cx="285750" cy="995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86" name="Object 15"/>
          <p:cNvGraphicFramePr>
            <a:graphicFrameLocks noChangeAspect="1"/>
          </p:cNvGraphicFramePr>
          <p:nvPr/>
        </p:nvGraphicFramePr>
        <p:xfrm>
          <a:off x="1331913" y="2420938"/>
          <a:ext cx="4048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公式" r:id="rId25" imgW="405765" imgH="405765" progId="Equation.3">
                  <p:embed/>
                </p:oleObj>
              </mc:Choice>
              <mc:Fallback>
                <p:oleObj name="公式" r:id="rId25" imgW="405765" imgH="405765" progId="Equation.3">
                  <p:embed/>
                  <p:pic>
                    <p:nvPicPr>
                      <p:cNvPr id="0" name="图片 54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048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224" name="Text Box 264"/>
          <p:cNvSpPr txBox="1">
            <a:spLocks noChangeArrowheads="1"/>
          </p:cNvSpPr>
          <p:nvPr/>
        </p:nvSpPr>
        <p:spPr bwMode="auto">
          <a:xfrm>
            <a:off x="3270250" y="5813425"/>
            <a:ext cx="4054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 baseline="-25000">
                <a:latin typeface="Times New Roman" panose="02020603050405020304" pitchFamily="18" charset="0"/>
                <a:ea typeface="楷体_GB2312" pitchFamily="49" charset="-122"/>
              </a:rPr>
              <a:t>管</a:t>
            </a:r>
            <a:r>
              <a:rPr lang="zh-CN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截面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9225" name="Text Box 265"/>
          <p:cNvSpPr txBox="1">
            <a:spLocks noChangeArrowheads="1"/>
          </p:cNvSpPr>
          <p:nvPr/>
        </p:nvSpPr>
        <p:spPr bwMode="auto">
          <a:xfrm>
            <a:off x="5930900" y="5856288"/>
            <a:ext cx="2613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9226" name="Object 16"/>
          <p:cNvGraphicFramePr>
            <a:graphicFrameLocks noChangeAspect="1"/>
          </p:cNvGraphicFramePr>
          <p:nvPr/>
        </p:nvGraphicFramePr>
        <p:xfrm>
          <a:off x="5221288" y="64389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公式" r:id="rId27" imgW="1333500" imgH="419100" progId="Equation.3">
                  <p:embed/>
                </p:oleObj>
              </mc:Choice>
              <mc:Fallback>
                <p:oleObj name="公式" r:id="rId27" imgW="1333500" imgH="419100" progId="Equation.3">
                  <p:embed/>
                  <p:pic>
                    <p:nvPicPr>
                      <p:cNvPr id="0" name="图片 54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64389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227" name="Object 17"/>
          <p:cNvGraphicFramePr>
            <a:graphicFrameLocks noChangeAspect="1"/>
          </p:cNvGraphicFramePr>
          <p:nvPr/>
        </p:nvGraphicFramePr>
        <p:xfrm>
          <a:off x="7418388" y="5680075"/>
          <a:ext cx="118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9" name="公式" r:id="rId29" imgW="1180465" imgH="812165" progId="Equation.3">
                  <p:embed/>
                </p:oleObj>
              </mc:Choice>
              <mc:Fallback>
                <p:oleObj name="公式" r:id="rId29" imgW="1180465" imgH="812165" progId="Equation.3">
                  <p:embed/>
                  <p:pic>
                    <p:nvPicPr>
                      <p:cNvPr id="0" name="图片 54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5680075"/>
                        <a:ext cx="118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228" name="Oval 268"/>
          <p:cNvSpPr>
            <a:spLocks noChangeArrowheads="1"/>
          </p:cNvSpPr>
          <p:nvPr/>
        </p:nvSpPr>
        <p:spPr bwMode="auto">
          <a:xfrm>
            <a:off x="304800" y="3886200"/>
            <a:ext cx="2895600" cy="28194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7692" name="Oval 276"/>
          <p:cNvSpPr>
            <a:spLocks noChangeArrowheads="1"/>
          </p:cNvSpPr>
          <p:nvPr/>
        </p:nvSpPr>
        <p:spPr bwMode="auto">
          <a:xfrm>
            <a:off x="1566863" y="215741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6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75"/>
                                        <p:tgtEl>
                                          <p:spTgt spid="16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16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6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6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6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6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16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16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6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16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16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16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6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16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16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16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9170" grpId="0" autoUpdateAnimBg="0"/>
      <p:bldP spid="169171" grpId="0" autoUpdateAnimBg="0"/>
      <p:bldP spid="169172" grpId="0" animBg="1"/>
      <p:bldP spid="169173" grpId="0" autoUpdateAnimBg="0"/>
      <p:bldP spid="169174" grpId="0" autoUpdateAnimBg="0"/>
      <p:bldP spid="169175" grpId="0" autoUpdateAnimBg="0"/>
      <p:bldP spid="169176" grpId="0" autoUpdateAnimBg="0"/>
      <p:bldP spid="169177" grpId="0" animBg="1"/>
      <p:bldP spid="169178" grpId="0" autoUpdateAnimBg="0"/>
      <p:bldP spid="169179" grpId="0" autoUpdateAnimBg="0"/>
      <p:bldP spid="169181" grpId="0" animBg="1"/>
      <p:bldP spid="169186" grpId="0" animBg="1"/>
      <p:bldP spid="169187" grpId="0" autoUpdateAnimBg="0"/>
      <p:bldP spid="169188" grpId="0" animBg="1"/>
      <p:bldP spid="169192" grpId="0" autoUpdateAnimBg="0"/>
      <p:bldP spid="169224" grpId="0" autoUpdateAnimBg="0"/>
      <p:bldP spid="169225" grpId="0" autoUpdateAnimBg="0"/>
      <p:bldP spid="1692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AD6BA-0E56-4201-9BDC-EBB8F1D10DD3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84150" y="149225"/>
            <a:ext cx="815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lang="zh-CN" altLang="en-US" b="1" dirty="0">
                <a:ea typeface="楷体_GB2312" pitchFamily="49" charset="-122"/>
              </a:rPr>
              <a:t>求通电长直螺线管内的磁场, 已知：</a:t>
            </a:r>
            <a:r>
              <a:rPr lang="en-US" altLang="zh-CN" b="1" i="1" dirty="0" err="1">
                <a:ea typeface="楷体_GB2312" pitchFamily="49" charset="-122"/>
              </a:rPr>
              <a:t>n、I</a:t>
            </a:r>
            <a:r>
              <a:rPr lang="en-US" altLang="zh-CN" b="1" dirty="0">
                <a:ea typeface="楷体_GB2312" pitchFamily="49" charset="-122"/>
              </a:rPr>
              <a:t>         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114800" y="723900"/>
            <a:ext cx="342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对称性分析：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114800" y="1216025"/>
            <a:ext cx="5029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管很长，管中央（管内各处）磁场是均匀的，方向与轴平行, 管外的磁场可忽略。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276600" y="2605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作闭合环路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b c d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2320" name="Object 2"/>
          <p:cNvGraphicFramePr>
            <a:graphicFrameLocks noChangeAspect="1"/>
          </p:cNvGraphicFramePr>
          <p:nvPr/>
        </p:nvGraphicFramePr>
        <p:xfrm>
          <a:off x="831850" y="3259138"/>
          <a:ext cx="69786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Equation" r:id="rId1" imgW="80772000" imgH="9144000" progId="Equation.DSMT4">
                  <p:embed/>
                </p:oleObj>
              </mc:Choice>
              <mc:Fallback>
                <p:oleObj name="Equation" r:id="rId1" imgW="80772000" imgH="9144000" progId="Equation.DSMT4">
                  <p:embed/>
                  <p:pic>
                    <p:nvPicPr>
                      <p:cNvPr id="0" name="图片 55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259138"/>
                        <a:ext cx="69786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1" name="Object 3"/>
          <p:cNvGraphicFramePr>
            <a:graphicFrameLocks noChangeAspect="1"/>
          </p:cNvGraphicFramePr>
          <p:nvPr/>
        </p:nvGraphicFramePr>
        <p:xfrm>
          <a:off x="1636713" y="4076700"/>
          <a:ext cx="39576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Equation" r:id="rId3" imgW="42062400" imgH="7010400" progId="Equation.DSMT4">
                  <p:embed/>
                </p:oleObj>
              </mc:Choice>
              <mc:Fallback>
                <p:oleObj name="Equation" r:id="rId3" imgW="42062400" imgH="7010400" progId="Equation.DSMT4">
                  <p:embed/>
                  <p:pic>
                    <p:nvPicPr>
                      <p:cNvPr id="0" name="图片 55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076700"/>
                        <a:ext cx="39576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2" name="Object 4"/>
          <p:cNvGraphicFramePr/>
          <p:nvPr/>
        </p:nvGraphicFramePr>
        <p:xfrm>
          <a:off x="1331913" y="4738688"/>
          <a:ext cx="336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公式" r:id="rId5" imgW="3365500" imgH="469900" progId="Equation.3">
                  <p:embed/>
                </p:oleObj>
              </mc:Choice>
              <mc:Fallback>
                <p:oleObj name="公式" r:id="rId5" imgW="3365500" imgH="469900" progId="Equation.3">
                  <p:embed/>
                  <p:pic>
                    <p:nvPicPr>
                      <p:cNvPr id="0" name="图片 5543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38688"/>
                        <a:ext cx="336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331913" y="52927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根据右手螺旋</a:t>
            </a: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为正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1331913" y="591502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安环定理：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2323" name="Object 5"/>
          <p:cNvGraphicFramePr/>
          <p:nvPr/>
        </p:nvGraphicFramePr>
        <p:xfrm>
          <a:off x="3340100" y="595630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name="公式" r:id="rId7" imgW="1993900" imgH="457200" progId="Equation.3">
                  <p:embed/>
                </p:oleObj>
              </mc:Choice>
              <mc:Fallback>
                <p:oleObj name="公式" r:id="rId7" imgW="1993900" imgH="457200" progId="Equation.3">
                  <p:embed/>
                  <p:pic>
                    <p:nvPicPr>
                      <p:cNvPr id="0" name="图片 5544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956300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3733800" y="5956300"/>
            <a:ext cx="2286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4876800" y="5880100"/>
            <a:ext cx="2286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2324" name="Object 6"/>
          <p:cNvGraphicFramePr/>
          <p:nvPr/>
        </p:nvGraphicFramePr>
        <p:xfrm>
          <a:off x="6024563" y="5915025"/>
          <a:ext cx="13065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公式" r:id="rId9" imgW="1308100" imgH="419100" progId="Equation.3">
                  <p:embed/>
                </p:oleObj>
              </mc:Choice>
              <mc:Fallback>
                <p:oleObj name="公式" r:id="rId9" imgW="1308100" imgH="419100" progId="Equation.3">
                  <p:embed/>
                  <p:pic>
                    <p:nvPicPr>
                      <p:cNvPr id="0" name="图片 5544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915025"/>
                        <a:ext cx="1306512" cy="41751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Object 7"/>
          <p:cNvGraphicFramePr>
            <a:graphicFrameLocks noChangeAspect="1"/>
          </p:cNvGraphicFramePr>
          <p:nvPr/>
        </p:nvGraphicFramePr>
        <p:xfrm>
          <a:off x="188913" y="1233488"/>
          <a:ext cx="3676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name="BMP 图象" r:id="rId11" imgW="3676650" imgH="1085850" progId="Paint.Picture">
                  <p:embed/>
                </p:oleObj>
              </mc:Choice>
              <mc:Fallback>
                <p:oleObj name="BMP 图象" r:id="rId11" imgW="3676650" imgH="1085850" progId="Paint.Picture">
                  <p:embed/>
                  <p:pic>
                    <p:nvPicPr>
                      <p:cNvPr id="0" name="图片 55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233488"/>
                        <a:ext cx="36766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1103313" y="1843088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rot="5400000">
            <a:off x="2093913" y="2185988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rot="10800000">
            <a:off x="1065213" y="2528888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rot="-5400000">
            <a:off x="760413" y="2185988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2326" name="Object 8"/>
          <p:cNvGraphicFramePr>
            <a:graphicFrameLocks noChangeAspect="1"/>
          </p:cNvGraphicFramePr>
          <p:nvPr/>
        </p:nvGraphicFramePr>
        <p:xfrm>
          <a:off x="1027113" y="1538288"/>
          <a:ext cx="239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4" name="公式" r:id="rId13" imgW="241300" imgH="254000" progId="Equation.3">
                  <p:embed/>
                </p:oleObj>
              </mc:Choice>
              <mc:Fallback>
                <p:oleObj name="公式" r:id="rId13" imgW="241300" imgH="254000" progId="Equation.3">
                  <p:embed/>
                  <p:pic>
                    <p:nvPicPr>
                      <p:cNvPr id="0" name="图片 55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538288"/>
                        <a:ext cx="239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9"/>
          <p:cNvGraphicFramePr>
            <a:graphicFrameLocks noChangeAspect="1"/>
          </p:cNvGraphicFramePr>
          <p:nvPr/>
        </p:nvGraphicFramePr>
        <p:xfrm>
          <a:off x="2398713" y="1538288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" name="公式" r:id="rId15" imgW="228600" imgH="330200" progId="Equation.3">
                  <p:embed/>
                </p:oleObj>
              </mc:Choice>
              <mc:Fallback>
                <p:oleObj name="公式" r:id="rId15" imgW="228600" imgH="330200" progId="Equation.3">
                  <p:embed/>
                  <p:pic>
                    <p:nvPicPr>
                      <p:cNvPr id="0" name="图片 55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538288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10"/>
          <p:cNvGraphicFramePr>
            <a:graphicFrameLocks noChangeAspect="1"/>
          </p:cNvGraphicFramePr>
          <p:nvPr/>
        </p:nvGraphicFramePr>
        <p:xfrm>
          <a:off x="2322513" y="2605088"/>
          <a:ext cx="2143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公式" r:id="rId17" imgW="215900" imgH="254000" progId="Equation.3">
                  <p:embed/>
                </p:oleObj>
              </mc:Choice>
              <mc:Fallback>
                <p:oleObj name="公式" r:id="rId17" imgW="215900" imgH="254000" progId="Equation.3">
                  <p:embed/>
                  <p:pic>
                    <p:nvPicPr>
                      <p:cNvPr id="0" name="图片 55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605088"/>
                        <a:ext cx="2143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9" name="Object 11"/>
          <p:cNvGraphicFramePr>
            <a:graphicFrameLocks noChangeAspect="1"/>
          </p:cNvGraphicFramePr>
          <p:nvPr/>
        </p:nvGraphicFramePr>
        <p:xfrm>
          <a:off x="950913" y="2528888"/>
          <a:ext cx="2524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公式" r:id="rId19" imgW="254000" imgH="330200" progId="Equation.3">
                  <p:embed/>
                </p:oleObj>
              </mc:Choice>
              <mc:Fallback>
                <p:oleObj name="公式" r:id="rId19" imgW="254000" imgH="330200" progId="Equation.3">
                  <p:embed/>
                  <p:pic>
                    <p:nvPicPr>
                      <p:cNvPr id="0" name="图片 55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528888"/>
                        <a:ext cx="2524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0" name="Object 12"/>
          <p:cNvGraphicFramePr>
            <a:graphicFrameLocks noChangeAspect="1"/>
          </p:cNvGraphicFramePr>
          <p:nvPr/>
        </p:nvGraphicFramePr>
        <p:xfrm>
          <a:off x="1712913" y="1538288"/>
          <a:ext cx="14128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公式" r:id="rId21" imgW="190500" imgH="317500" progId="Equation.3">
                  <p:embed/>
                </p:oleObj>
              </mc:Choice>
              <mc:Fallback>
                <p:oleObj name="公式" r:id="rId21" imgW="190500" imgH="317500" progId="Equation.3">
                  <p:embed/>
                  <p:pic>
                    <p:nvPicPr>
                      <p:cNvPr id="0" name="图片 55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538288"/>
                        <a:ext cx="14128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1" name="Object 13"/>
          <p:cNvGraphicFramePr>
            <a:graphicFrameLocks noChangeAspect="1"/>
          </p:cNvGraphicFramePr>
          <p:nvPr/>
        </p:nvGraphicFramePr>
        <p:xfrm>
          <a:off x="2627313" y="237648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公式" r:id="rId23" imgW="228600" imgH="317500" progId="Equation.3">
                  <p:embed/>
                </p:oleObj>
              </mc:Choice>
              <mc:Fallback>
                <p:oleObj name="公式" r:id="rId23" imgW="228600" imgH="317500" progId="Equation.3">
                  <p:embed/>
                  <p:pic>
                    <p:nvPicPr>
                      <p:cNvPr id="0" name="图片 55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76488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2" name="Object 14"/>
          <p:cNvGraphicFramePr>
            <a:graphicFrameLocks noChangeAspect="1"/>
          </p:cNvGraphicFramePr>
          <p:nvPr/>
        </p:nvGraphicFramePr>
        <p:xfrm>
          <a:off x="1712913" y="2605088"/>
          <a:ext cx="1666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公式" r:id="rId25" imgW="228600" imgH="330200" progId="Equation.3">
                  <p:embed/>
                </p:oleObj>
              </mc:Choice>
              <mc:Fallback>
                <p:oleObj name="公式" r:id="rId25" imgW="228600" imgH="330200" progId="Equation.3">
                  <p:embed/>
                  <p:pic>
                    <p:nvPicPr>
                      <p:cNvPr id="0" name="图片 55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605088"/>
                        <a:ext cx="16668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3" name="Object 15"/>
          <p:cNvGraphicFramePr>
            <a:graphicFrameLocks noChangeAspect="1"/>
          </p:cNvGraphicFramePr>
          <p:nvPr/>
        </p:nvGraphicFramePr>
        <p:xfrm>
          <a:off x="798513" y="2300288"/>
          <a:ext cx="1571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公式" r:id="rId27" imgW="215900" imgH="316865" progId="Equation.3">
                  <p:embed/>
                </p:oleObj>
              </mc:Choice>
              <mc:Fallback>
                <p:oleObj name="公式" r:id="rId27" imgW="215900" imgH="316865" progId="Equation.3">
                  <p:embed/>
                  <p:pic>
                    <p:nvPicPr>
                      <p:cNvPr id="0" name="图片 55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300288"/>
                        <a:ext cx="1571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265113" y="1752600"/>
            <a:ext cx="3429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75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1" grpId="0" autoUpdateAnimBg="0"/>
      <p:bldP spid="171012" grpId="0" autoUpdateAnimBg="0"/>
      <p:bldP spid="171013" grpId="0" autoUpdateAnimBg="0"/>
      <p:bldP spid="171017" grpId="0" autoUpdateAnimBg="0"/>
      <p:bldP spid="171018" grpId="0" autoUpdateAnimBg="0"/>
      <p:bldP spid="171021" grpId="0" animBg="1"/>
      <p:bldP spid="171022" grpId="0" animBg="1"/>
      <p:bldP spid="171025" grpId="0" animBg="1"/>
      <p:bldP spid="171026" grpId="0" animBg="1"/>
      <p:bldP spid="171027" grpId="0" animBg="1"/>
      <p:bldP spid="171028" grpId="0" animBg="1"/>
      <p:bldP spid="1710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0DD4C-97C7-49B3-8B76-A66B9DB37F88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0100" name="Object 2"/>
          <p:cNvGraphicFramePr>
            <a:graphicFrameLocks noChangeAspect="1"/>
          </p:cNvGraphicFramePr>
          <p:nvPr/>
        </p:nvGraphicFramePr>
        <p:xfrm>
          <a:off x="4572000" y="1484313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公式" r:id="rId1" imgW="571500" imgH="368300" progId="Equation.3">
                  <p:embed/>
                </p:oleObj>
              </mc:Choice>
              <mc:Fallback>
                <p:oleObj name="公式" r:id="rId1" imgW="571500" imgH="368300" progId="Equation.3">
                  <p:embed/>
                  <p:pic>
                    <p:nvPicPr>
                      <p:cNvPr id="0" name="图片 56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3"/>
          <p:cNvGraphicFramePr>
            <a:graphicFrameLocks noChangeAspect="1"/>
          </p:cNvGraphicFramePr>
          <p:nvPr/>
        </p:nvGraphicFramePr>
        <p:xfrm>
          <a:off x="3995738" y="2420938"/>
          <a:ext cx="34686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公式" r:id="rId3" imgW="1270000" imgH="368300" progId="Equation.3">
                  <p:embed/>
                </p:oleObj>
              </mc:Choice>
              <mc:Fallback>
                <p:oleObj name="公式" r:id="rId3" imgW="1270000" imgH="368300" progId="Equation.3">
                  <p:embed/>
                  <p:pic>
                    <p:nvPicPr>
                      <p:cNvPr id="0" name="图片 56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938"/>
                        <a:ext cx="34686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350838" y="261938"/>
            <a:ext cx="8305800" cy="1189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</a:t>
            </a:r>
            <a:r>
              <a:rPr lang="en-US" altLang="zh-CN" sz="3200" b="1" dirty="0">
                <a:solidFill>
                  <a:srgbClr val="050000"/>
                </a:solidFill>
              </a:rPr>
              <a:t> </a:t>
            </a:r>
            <a:r>
              <a:rPr lang="zh-CN" altLang="en-US" b="1" dirty="0">
                <a:ea typeface="楷体_GB2312" pitchFamily="49" charset="-122"/>
              </a:rPr>
              <a:t>如图载流长直导线的电流为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，试求通过矩形面积的磁通量。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3779838" y="1557338"/>
            <a:ext cx="19431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1751" name="Line 30"/>
          <p:cNvSpPr>
            <a:spLocks noChangeShapeType="1"/>
          </p:cNvSpPr>
          <p:nvPr/>
        </p:nvSpPr>
        <p:spPr bwMode="auto">
          <a:xfrm>
            <a:off x="2439988" y="2865438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31"/>
          <p:cNvSpPr>
            <a:spLocks noChangeShapeType="1"/>
          </p:cNvSpPr>
          <p:nvPr/>
        </p:nvSpPr>
        <p:spPr bwMode="auto">
          <a:xfrm>
            <a:off x="2439988" y="4443413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7"/>
          <p:cNvGrpSpPr/>
          <p:nvPr/>
        </p:nvGrpSpPr>
        <p:grpSpPr bwMode="auto">
          <a:xfrm>
            <a:off x="1582738" y="2179638"/>
            <a:ext cx="725487" cy="520700"/>
            <a:chOff x="1056" y="1344"/>
            <a:chExt cx="528" cy="364"/>
          </a:xfrm>
        </p:grpSpPr>
        <p:graphicFrame>
          <p:nvGraphicFramePr>
            <p:cNvPr id="31790" name="Object 12"/>
            <p:cNvGraphicFramePr>
              <a:graphicFrameLocks noChangeAspect="1"/>
            </p:cNvGraphicFramePr>
            <p:nvPr/>
          </p:nvGraphicFramePr>
          <p:xfrm>
            <a:off x="1056" y="1344"/>
            <a:ext cx="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4" name="公式" r:id="rId5" imgW="152400" imgH="190500" progId="Equation.3">
                    <p:embed/>
                  </p:oleObj>
                </mc:Choice>
                <mc:Fallback>
                  <p:oleObj name="公式" r:id="rId5" imgW="152400" imgH="190500" progId="Equation.3">
                    <p:embed/>
                    <p:pic>
                      <p:nvPicPr>
                        <p:cNvPr id="0" name="图片 56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91" name="Group 39"/>
            <p:cNvGrpSpPr/>
            <p:nvPr/>
          </p:nvGrpSpPr>
          <p:grpSpPr bwMode="auto">
            <a:xfrm>
              <a:off x="1296" y="1344"/>
              <a:ext cx="288" cy="364"/>
              <a:chOff x="1296" y="1344"/>
              <a:chExt cx="288" cy="364"/>
            </a:xfrm>
          </p:grpSpPr>
          <p:grpSp>
            <p:nvGrpSpPr>
              <p:cNvPr id="31792" name="Group 40"/>
              <p:cNvGrpSpPr/>
              <p:nvPr/>
            </p:nvGrpSpPr>
            <p:grpSpPr bwMode="auto">
              <a:xfrm>
                <a:off x="1296" y="1344"/>
                <a:ext cx="288" cy="364"/>
                <a:chOff x="816" y="3504"/>
                <a:chExt cx="288" cy="364"/>
              </a:xfrm>
            </p:grpSpPr>
            <p:sp>
              <p:nvSpPr>
                <p:cNvPr id="31795" name="Oval 41"/>
                <p:cNvSpPr>
                  <a:spLocks noChangeArrowheads="1"/>
                </p:cNvSpPr>
                <p:nvPr/>
              </p:nvSpPr>
              <p:spPr bwMode="auto">
                <a:xfrm>
                  <a:off x="864" y="3600"/>
                  <a:ext cx="192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9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16" y="3504"/>
                  <a:ext cx="288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 b="1" i="1">
                    <a:solidFill>
                      <a:srgbClr val="05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93" name="Line 43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94" name="Line 44"/>
              <p:cNvSpPr>
                <a:spLocks noChangeShapeType="1"/>
              </p:cNvSpPr>
              <p:nvPr/>
            </p:nvSpPr>
            <p:spPr bwMode="auto">
              <a:xfrm flipH="1"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0141" name="Object 4"/>
          <p:cNvGraphicFramePr>
            <a:graphicFrameLocks noChangeAspect="1"/>
          </p:cNvGraphicFramePr>
          <p:nvPr/>
        </p:nvGraphicFramePr>
        <p:xfrm>
          <a:off x="4140200" y="4652963"/>
          <a:ext cx="22066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公式" r:id="rId7" imgW="837565" imgH="393700" progId="Equation.3">
                  <p:embed/>
                </p:oleObj>
              </mc:Choice>
              <mc:Fallback>
                <p:oleObj name="公式" r:id="rId7" imgW="837565" imgH="393700" progId="Equation.3">
                  <p:embed/>
                  <p:pic>
                    <p:nvPicPr>
                      <p:cNvPr id="0" name="图片 56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52963"/>
                        <a:ext cx="22066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42" name="Object 5"/>
          <p:cNvGraphicFramePr>
            <a:graphicFrameLocks noChangeAspect="1"/>
          </p:cNvGraphicFramePr>
          <p:nvPr/>
        </p:nvGraphicFramePr>
        <p:xfrm>
          <a:off x="4067175" y="3500438"/>
          <a:ext cx="39163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公式" r:id="rId9" imgW="1447800" imgH="368300" progId="Equation.3">
                  <p:embed/>
                </p:oleObj>
              </mc:Choice>
              <mc:Fallback>
                <p:oleObj name="公式" r:id="rId9" imgW="1447800" imgH="368300" progId="Equation.3">
                  <p:embed/>
                  <p:pic>
                    <p:nvPicPr>
                      <p:cNvPr id="0" name="图片 56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00438"/>
                        <a:ext cx="39163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8"/>
          <p:cNvGrpSpPr/>
          <p:nvPr/>
        </p:nvGrpSpPr>
        <p:grpSpPr bwMode="auto">
          <a:xfrm>
            <a:off x="1692275" y="2495550"/>
            <a:ext cx="784225" cy="2968625"/>
            <a:chOff x="1292" y="1706"/>
            <a:chExt cx="494" cy="1870"/>
          </a:xfrm>
        </p:grpSpPr>
        <p:sp>
          <p:nvSpPr>
            <p:cNvPr id="31781" name="Line 49"/>
            <p:cNvSpPr>
              <a:spLocks noChangeShapeType="1"/>
            </p:cNvSpPr>
            <p:nvPr/>
          </p:nvSpPr>
          <p:spPr bwMode="auto">
            <a:xfrm>
              <a:off x="1391" y="2944"/>
              <a:ext cx="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Text Box 50"/>
            <p:cNvSpPr txBox="1">
              <a:spLocks noChangeArrowheads="1"/>
            </p:cNvSpPr>
            <p:nvPr/>
          </p:nvSpPr>
          <p:spPr bwMode="auto">
            <a:xfrm>
              <a:off x="1304" y="324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pSp>
          <p:nvGrpSpPr>
            <p:cNvPr id="31783" name="Group 51"/>
            <p:cNvGrpSpPr/>
            <p:nvPr/>
          </p:nvGrpSpPr>
          <p:grpSpPr bwMode="auto">
            <a:xfrm>
              <a:off x="1292" y="1840"/>
              <a:ext cx="273" cy="1093"/>
              <a:chOff x="1292" y="1840"/>
              <a:chExt cx="273" cy="1093"/>
            </a:xfrm>
          </p:grpSpPr>
          <p:sp>
            <p:nvSpPr>
              <p:cNvPr id="31785" name="Rectangle 52" descr="宽上对角线"/>
              <p:cNvSpPr>
                <a:spLocks noChangeArrowheads="1"/>
              </p:cNvSpPr>
              <p:nvPr/>
            </p:nvSpPr>
            <p:spPr bwMode="auto">
              <a:xfrm>
                <a:off x="1389" y="1939"/>
                <a:ext cx="83" cy="994"/>
              </a:xfrm>
              <a:prstGeom prst="rect">
                <a:avLst/>
              </a:prstGeom>
              <a:pattFill prst="wdUpDiag">
                <a:fgClr>
                  <a:srgbClr val="FFCCFF">
                    <a:alpha val="50195"/>
                  </a:srgbClr>
                </a:fgClr>
                <a:bgClr>
                  <a:srgbClr val="FFFFFF">
                    <a:alpha val="50195"/>
                  </a:srgbClr>
                </a:bgClr>
              </a:patt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6" name="Line 53"/>
              <p:cNvSpPr>
                <a:spLocks noChangeShapeType="1"/>
              </p:cNvSpPr>
              <p:nvPr/>
            </p:nvSpPr>
            <p:spPr bwMode="auto">
              <a:xfrm>
                <a:off x="1391" y="1842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7" name="Line 54"/>
              <p:cNvSpPr>
                <a:spLocks noChangeShapeType="1"/>
              </p:cNvSpPr>
              <p:nvPr/>
            </p:nvSpPr>
            <p:spPr bwMode="auto">
              <a:xfrm>
                <a:off x="1474" y="1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8" name="Line 55"/>
              <p:cNvSpPr>
                <a:spLocks noChangeShapeType="1"/>
              </p:cNvSpPr>
              <p:nvPr/>
            </p:nvSpPr>
            <p:spPr bwMode="auto">
              <a:xfrm>
                <a:off x="1292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9" name="Line 56"/>
              <p:cNvSpPr>
                <a:spLocks noChangeShapeType="1"/>
              </p:cNvSpPr>
              <p:nvPr/>
            </p:nvSpPr>
            <p:spPr bwMode="auto">
              <a:xfrm>
                <a:off x="1474" y="1888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84" name="Text Box 57"/>
            <p:cNvSpPr txBox="1">
              <a:spLocks noChangeArrowheads="1"/>
            </p:cNvSpPr>
            <p:nvPr/>
          </p:nvSpPr>
          <p:spPr bwMode="auto">
            <a:xfrm>
              <a:off x="1519" y="170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8"/>
          <p:cNvGrpSpPr/>
          <p:nvPr/>
        </p:nvGrpSpPr>
        <p:grpSpPr bwMode="auto">
          <a:xfrm>
            <a:off x="593725" y="2100263"/>
            <a:ext cx="2424113" cy="3705225"/>
            <a:chOff x="619" y="1020"/>
            <a:chExt cx="1527" cy="2334"/>
          </a:xfrm>
        </p:grpSpPr>
        <p:sp>
          <p:nvSpPr>
            <p:cNvPr id="260155" name="AutoShape 59"/>
            <p:cNvSpPr>
              <a:spLocks noChangeArrowheads="1"/>
            </p:cNvSpPr>
            <p:nvPr/>
          </p:nvSpPr>
          <p:spPr bwMode="auto">
            <a:xfrm flipH="1">
              <a:off x="902" y="1279"/>
              <a:ext cx="83" cy="1772"/>
            </a:xfrm>
            <a:prstGeom prst="can">
              <a:avLst>
                <a:gd name="adj" fmla="val 41315"/>
              </a:avLst>
            </a:prstGeom>
            <a:gradFill rotWithShape="0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4" name="Rectangle 60"/>
            <p:cNvSpPr>
              <a:spLocks noChangeArrowheads="1"/>
            </p:cNvSpPr>
            <p:nvPr/>
          </p:nvSpPr>
          <p:spPr bwMode="auto">
            <a:xfrm>
              <a:off x="1317" y="1495"/>
              <a:ext cx="498" cy="99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1765" name="Line 61"/>
            <p:cNvSpPr>
              <a:spLocks noChangeShapeType="1"/>
            </p:cNvSpPr>
            <p:nvPr/>
          </p:nvSpPr>
          <p:spPr bwMode="auto">
            <a:xfrm flipV="1">
              <a:off x="819" y="1711"/>
              <a:ext cx="0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62"/>
            <p:cNvSpPr>
              <a:spLocks noChangeShapeType="1"/>
            </p:cNvSpPr>
            <p:nvPr/>
          </p:nvSpPr>
          <p:spPr bwMode="auto">
            <a:xfrm>
              <a:off x="985" y="2748"/>
              <a:ext cx="830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63"/>
            <p:cNvSpPr>
              <a:spLocks noChangeShapeType="1"/>
            </p:cNvSpPr>
            <p:nvPr/>
          </p:nvSpPr>
          <p:spPr bwMode="auto">
            <a:xfrm>
              <a:off x="1980" y="1495"/>
              <a:ext cx="0" cy="994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8" name="Object 8"/>
            <p:cNvGraphicFramePr>
              <a:graphicFrameLocks noChangeAspect="1"/>
            </p:cNvGraphicFramePr>
            <p:nvPr/>
          </p:nvGraphicFramePr>
          <p:xfrm>
            <a:off x="1036" y="2273"/>
            <a:ext cx="25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7" name="公式" r:id="rId11" imgW="165100" imgH="215900" progId="Equation.3">
                    <p:embed/>
                  </p:oleObj>
                </mc:Choice>
                <mc:Fallback>
                  <p:oleObj name="公式" r:id="rId11" imgW="165100" imgH="215900" progId="Equation.3">
                    <p:embed/>
                    <p:pic>
                      <p:nvPicPr>
                        <p:cNvPr id="0" name="图片 56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273"/>
                          <a:ext cx="25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9"/>
            <p:cNvGraphicFramePr>
              <a:graphicFrameLocks noChangeAspect="1"/>
            </p:cNvGraphicFramePr>
            <p:nvPr/>
          </p:nvGraphicFramePr>
          <p:xfrm>
            <a:off x="1409" y="2446"/>
            <a:ext cx="25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8" name="公式" r:id="rId13" imgW="165100" imgH="215900" progId="Equation.3">
                    <p:embed/>
                  </p:oleObj>
                </mc:Choice>
                <mc:Fallback>
                  <p:oleObj name="公式" r:id="rId13" imgW="165100" imgH="215900" progId="Equation.3">
                    <p:embed/>
                    <p:pic>
                      <p:nvPicPr>
                        <p:cNvPr id="0" name="图片 56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2446"/>
                          <a:ext cx="25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0"/>
            <p:cNvGraphicFramePr>
              <a:graphicFrameLocks noChangeAspect="1"/>
            </p:cNvGraphicFramePr>
            <p:nvPr/>
          </p:nvGraphicFramePr>
          <p:xfrm>
            <a:off x="1970" y="1798"/>
            <a:ext cx="16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9" name="公式" r:id="rId15" imgW="101600" imgH="177800" progId="Equation.3">
                    <p:embed/>
                  </p:oleObj>
                </mc:Choice>
                <mc:Fallback>
                  <p:oleObj name="公式" r:id="rId15" imgW="101600" imgH="177800" progId="Equation.3">
                    <p:embed/>
                    <p:pic>
                      <p:nvPicPr>
                        <p:cNvPr id="0" name="图片 56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1798"/>
                          <a:ext cx="16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1"/>
            <p:cNvGraphicFramePr>
              <a:graphicFrameLocks noChangeAspect="1"/>
            </p:cNvGraphicFramePr>
            <p:nvPr/>
          </p:nvGraphicFramePr>
          <p:xfrm>
            <a:off x="619" y="1888"/>
            <a:ext cx="16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0" name="公式" r:id="rId17" imgW="127000" imgH="165100" progId="Equation.3">
                    <p:embed/>
                  </p:oleObj>
                </mc:Choice>
                <mc:Fallback>
                  <p:oleObj name="公式" r:id="rId17" imgW="127000" imgH="165100" progId="Equation.3">
                    <p:embed/>
                    <p:pic>
                      <p:nvPicPr>
                        <p:cNvPr id="0" name="图片 56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1888"/>
                          <a:ext cx="16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Line 68"/>
            <p:cNvSpPr>
              <a:spLocks noChangeShapeType="1"/>
            </p:cNvSpPr>
            <p:nvPr/>
          </p:nvSpPr>
          <p:spPr bwMode="auto">
            <a:xfrm>
              <a:off x="902" y="3051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69"/>
            <p:cNvSpPr>
              <a:spLocks noChangeShapeType="1"/>
            </p:cNvSpPr>
            <p:nvPr/>
          </p:nvSpPr>
          <p:spPr bwMode="auto">
            <a:xfrm>
              <a:off x="985" y="3051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70"/>
            <p:cNvSpPr>
              <a:spLocks noChangeShapeType="1"/>
            </p:cNvSpPr>
            <p:nvPr/>
          </p:nvSpPr>
          <p:spPr bwMode="auto">
            <a:xfrm>
              <a:off x="985" y="1020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71"/>
            <p:cNvSpPr>
              <a:spLocks noChangeShapeType="1"/>
            </p:cNvSpPr>
            <p:nvPr/>
          </p:nvSpPr>
          <p:spPr bwMode="auto">
            <a:xfrm>
              <a:off x="902" y="1020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72"/>
            <p:cNvSpPr>
              <a:spLocks noChangeShapeType="1"/>
            </p:cNvSpPr>
            <p:nvPr/>
          </p:nvSpPr>
          <p:spPr bwMode="auto">
            <a:xfrm>
              <a:off x="1815" y="2489"/>
              <a:ext cx="0" cy="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73"/>
            <p:cNvSpPr>
              <a:spLocks noChangeShapeType="1"/>
            </p:cNvSpPr>
            <p:nvPr/>
          </p:nvSpPr>
          <p:spPr bwMode="auto">
            <a:xfrm>
              <a:off x="1308" y="2489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Line 74"/>
            <p:cNvSpPr>
              <a:spLocks noChangeShapeType="1"/>
            </p:cNvSpPr>
            <p:nvPr/>
          </p:nvSpPr>
          <p:spPr bwMode="auto">
            <a:xfrm>
              <a:off x="1815" y="1495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Line 75"/>
            <p:cNvSpPr>
              <a:spLocks noChangeShapeType="1"/>
            </p:cNvSpPr>
            <p:nvPr/>
          </p:nvSpPr>
          <p:spPr bwMode="auto">
            <a:xfrm>
              <a:off x="1815" y="2489"/>
              <a:ext cx="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76"/>
            <p:cNvSpPr>
              <a:spLocks noChangeShapeType="1"/>
            </p:cNvSpPr>
            <p:nvPr/>
          </p:nvSpPr>
          <p:spPr bwMode="auto">
            <a:xfrm>
              <a:off x="985" y="2576"/>
              <a:ext cx="332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7"/>
          <p:cNvGrpSpPr/>
          <p:nvPr/>
        </p:nvGrpSpPr>
        <p:grpSpPr bwMode="auto">
          <a:xfrm>
            <a:off x="727075" y="5062538"/>
            <a:ext cx="2765425" cy="458787"/>
            <a:chOff x="703" y="2886"/>
            <a:chExt cx="1742" cy="289"/>
          </a:xfrm>
        </p:grpSpPr>
        <p:sp>
          <p:nvSpPr>
            <p:cNvPr id="31760" name="Line 78"/>
            <p:cNvSpPr>
              <a:spLocks noChangeShapeType="1"/>
            </p:cNvSpPr>
            <p:nvPr/>
          </p:nvSpPr>
          <p:spPr bwMode="auto">
            <a:xfrm>
              <a:off x="993" y="2929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1" name="Object 6"/>
            <p:cNvGraphicFramePr>
              <a:graphicFrameLocks noChangeAspect="1"/>
            </p:cNvGraphicFramePr>
            <p:nvPr/>
          </p:nvGraphicFramePr>
          <p:xfrm>
            <a:off x="2228" y="2967"/>
            <a:ext cx="20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1" name="公式" r:id="rId19" imgW="139700" imgH="139700" progId="Equation.3">
                    <p:embed/>
                  </p:oleObj>
                </mc:Choice>
                <mc:Fallback>
                  <p:oleObj name="公式" r:id="rId19" imgW="139700" imgH="139700" progId="Equation.3">
                    <p:embed/>
                    <p:pic>
                      <p:nvPicPr>
                        <p:cNvPr id="0" name="图片 56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2967"/>
                          <a:ext cx="20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7"/>
            <p:cNvGraphicFramePr>
              <a:graphicFrameLocks noChangeAspect="1"/>
            </p:cNvGraphicFramePr>
            <p:nvPr/>
          </p:nvGraphicFramePr>
          <p:xfrm>
            <a:off x="703" y="2886"/>
            <a:ext cx="16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2" name="Equation" r:id="rId21" imgW="165100" imgH="190500" progId="Equation.3">
                    <p:embed/>
                  </p:oleObj>
                </mc:Choice>
                <mc:Fallback>
                  <p:oleObj name="Equation" r:id="rId21" imgW="165100" imgH="190500" progId="Equation.3">
                    <p:embed/>
                    <p:pic>
                      <p:nvPicPr>
                        <p:cNvPr id="0" name="图片 56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86"/>
                          <a:ext cx="16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86" name="Line 90"/>
          <p:cNvSpPr>
            <a:spLocks noChangeShapeType="1"/>
          </p:cNvSpPr>
          <p:nvPr/>
        </p:nvSpPr>
        <p:spPr bwMode="auto">
          <a:xfrm>
            <a:off x="2484438" y="3151188"/>
            <a:ext cx="3175" cy="558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/>
      <p:bldP spid="260105" grpId="0"/>
      <p:bldP spid="2601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618D-94C8-4F63-B983-D99CBFE6F74C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343400" y="685800"/>
            <a:ext cx="1600200" cy="19050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610100" y="1009650"/>
            <a:ext cx="1066800" cy="1276350"/>
          </a:xfrm>
          <a:prstGeom prst="ellipse">
            <a:avLst/>
          </a:prstGeom>
          <a:solidFill>
            <a:schemeClr val="bg1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4991100" y="1524000"/>
            <a:ext cx="228600" cy="30480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105400" y="1524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105400" y="18288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029200" y="2590800"/>
            <a:ext cx="396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105400" y="685800"/>
            <a:ext cx="381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962650" y="1524000"/>
            <a:ext cx="3028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943600" y="18288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791200" y="10287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772150" y="2247900"/>
            <a:ext cx="3219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105400" y="1695450"/>
            <a:ext cx="3962400" cy="0"/>
          </a:xfrm>
          <a:prstGeom prst="line">
            <a:avLst/>
          </a:prstGeom>
          <a:noFill/>
          <a:ln w="38100">
            <a:solidFill>
              <a:srgbClr val="CC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029200" y="1676400"/>
            <a:ext cx="76200" cy="762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876800" y="1676400"/>
            <a:ext cx="2286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5105400" y="1752600"/>
            <a:ext cx="0" cy="8382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8001000" y="1695450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7924800" y="2438400"/>
            <a:ext cx="6858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7848600" y="838200"/>
            <a:ext cx="6858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4724400" y="1219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32790" name="Text Box 26"/>
          <p:cNvSpPr txBox="1">
            <a:spLocks noChangeArrowheads="1"/>
          </p:cNvSpPr>
          <p:nvPr/>
        </p:nvSpPr>
        <p:spPr bwMode="auto">
          <a:xfrm>
            <a:off x="4610100" y="15763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32791" name="Text Box 27"/>
          <p:cNvSpPr txBox="1">
            <a:spLocks noChangeArrowheads="1"/>
          </p:cNvSpPr>
          <p:nvPr/>
        </p:nvSpPr>
        <p:spPr bwMode="auto">
          <a:xfrm>
            <a:off x="5105400" y="20764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200025" y="171450"/>
            <a:ext cx="4648200" cy="1501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7.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无限长柱同轴电缆，电流 </a:t>
            </a:r>
            <a:r>
              <a:rPr lang="en-US" altLang="zh-CN" b="1" i="1" dirty="0">
                <a:ea typeface="楷体_GB2312" pitchFamily="49" charset="-122"/>
              </a:rPr>
              <a:t>I </a:t>
            </a:r>
            <a:r>
              <a:rPr lang="zh-CN" altLang="en-US" b="1" dirty="0">
                <a:ea typeface="楷体_GB2312" pitchFamily="49" charset="-122"/>
              </a:rPr>
              <a:t>内去外回，均匀分布，求</a:t>
            </a:r>
            <a:r>
              <a:rPr lang="en-US" altLang="zh-CN" b="1" i="1" dirty="0">
                <a:ea typeface="楷体_GB2312" pitchFamily="49" charset="-122"/>
              </a:rPr>
              <a:t>B</a:t>
            </a:r>
            <a:r>
              <a:rPr lang="zh-CN" altLang="en-US" b="1" dirty="0">
                <a:ea typeface="楷体_GB2312" pitchFamily="49" charset="-122"/>
              </a:rPr>
              <a:t>的分布。        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250825" y="1700213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用安培环路定理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95288" y="29972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的分布具有轴对称分布，即环绕电缆的同一环上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的大小相等。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423863" y="39385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取与圆柱同轴的圆环(封闭)曲线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1216" name="Object 2"/>
          <p:cNvGraphicFramePr>
            <a:graphicFrameLocks noChangeAspect="1"/>
          </p:cNvGraphicFramePr>
          <p:nvPr/>
        </p:nvGraphicFramePr>
        <p:xfrm>
          <a:off x="568325" y="4672013"/>
          <a:ext cx="904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公式" r:id="rId1" imgW="711200" imgH="419100" progId="Equation.3">
                  <p:embed/>
                </p:oleObj>
              </mc:Choice>
              <mc:Fallback>
                <p:oleObj name="公式" r:id="rId1" imgW="711200" imgH="419100" progId="Equation.3">
                  <p:embed/>
                  <p:pic>
                    <p:nvPicPr>
                      <p:cNvPr id="0" name="图片 57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672013"/>
                        <a:ext cx="9048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7" name="Object 3"/>
          <p:cNvGraphicFramePr>
            <a:graphicFrameLocks noChangeAspect="1"/>
          </p:cNvGraphicFramePr>
          <p:nvPr/>
        </p:nvGraphicFramePr>
        <p:xfrm>
          <a:off x="2057400" y="4627563"/>
          <a:ext cx="43561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3" imgW="1892300" imgH="381000" progId="Equation.3">
                  <p:embed/>
                </p:oleObj>
              </mc:Choice>
              <mc:Fallback>
                <p:oleObj name="Equation" r:id="rId3" imgW="1892300" imgH="381000" progId="Equation.3">
                  <p:embed/>
                  <p:pic>
                    <p:nvPicPr>
                      <p:cNvPr id="0" name="图片 57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27563"/>
                        <a:ext cx="43561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8" name="AutoShape 34"/>
          <p:cNvSpPr>
            <a:spLocks noChangeArrowheads="1"/>
          </p:cNvSpPr>
          <p:nvPr/>
        </p:nvSpPr>
        <p:spPr bwMode="auto">
          <a:xfrm>
            <a:off x="6826250" y="3736975"/>
            <a:ext cx="1817688" cy="609600"/>
          </a:xfrm>
          <a:prstGeom prst="wedgeRoundRectCallout">
            <a:avLst>
              <a:gd name="adj1" fmla="val -107380"/>
              <a:gd name="adj2" fmla="val 91926"/>
              <a:gd name="adj3" fmla="val 16667"/>
            </a:avLst>
          </a:prstGeom>
          <a:solidFill>
            <a:srgbClr val="FFB9FF"/>
          </a:solidFill>
          <a:ln w="12700" cap="sq">
            <a:solidFill>
              <a:srgbClr val="CC00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电流密度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1220" name="Object 4"/>
          <p:cNvGraphicFramePr>
            <a:graphicFrameLocks noChangeAspect="1"/>
          </p:cNvGraphicFramePr>
          <p:nvPr/>
        </p:nvGraphicFramePr>
        <p:xfrm>
          <a:off x="1673225" y="5527675"/>
          <a:ext cx="283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公式" r:id="rId5" imgW="2832100" imgH="889000" progId="Equation.3">
                  <p:embed/>
                </p:oleObj>
              </mc:Choice>
              <mc:Fallback>
                <p:oleObj name="公式" r:id="rId5" imgW="2832100" imgH="889000" progId="Equation.3">
                  <p:embed/>
                  <p:pic>
                    <p:nvPicPr>
                      <p:cNvPr id="0" name="图片 57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527675"/>
                        <a:ext cx="2832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21" name="Object 5"/>
          <p:cNvGraphicFramePr>
            <a:graphicFrameLocks noChangeAspect="1"/>
          </p:cNvGraphicFramePr>
          <p:nvPr/>
        </p:nvGraphicFramePr>
        <p:xfrm>
          <a:off x="4884738" y="5534025"/>
          <a:ext cx="137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公式" r:id="rId7" imgW="1371600" imgH="876300" progId="Equation.3">
                  <p:embed/>
                </p:oleObj>
              </mc:Choice>
              <mc:Fallback>
                <p:oleObj name="公式" r:id="rId7" imgW="1371600" imgH="876300" progId="Equation.3">
                  <p:embed/>
                  <p:pic>
                    <p:nvPicPr>
                      <p:cNvPr id="0" name="图片 57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5534025"/>
                        <a:ext cx="1371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6429375" y="5499100"/>
            <a:ext cx="266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——可直接引用圆柱内的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1223" name="Object 6"/>
          <p:cNvGraphicFramePr>
            <a:graphicFrameLocks noChangeAspect="1"/>
          </p:cNvGraphicFramePr>
          <p:nvPr/>
        </p:nvGraphicFramePr>
        <p:xfrm>
          <a:off x="1187450" y="2276475"/>
          <a:ext cx="20875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公式" r:id="rId9" imgW="977265" imgH="292100" progId="Equation.3">
                  <p:embed/>
                </p:oleObj>
              </mc:Choice>
              <mc:Fallback>
                <p:oleObj name="公式" r:id="rId9" imgW="977265" imgH="292100" progId="Equation.3">
                  <p:embed/>
                  <p:pic>
                    <p:nvPicPr>
                      <p:cNvPr id="0" name="图片 5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2087563" cy="6238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26" name="Object 7"/>
          <p:cNvGraphicFramePr>
            <a:graphicFrameLocks noChangeAspect="1"/>
          </p:cNvGraphicFramePr>
          <p:nvPr/>
        </p:nvGraphicFramePr>
        <p:xfrm>
          <a:off x="285750" y="5553075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公式" r:id="rId11" imgW="1117600" imgH="838200" progId="Equation.3">
                  <p:embed/>
                </p:oleObj>
              </mc:Choice>
              <mc:Fallback>
                <p:oleObj name="公式" r:id="rId11" imgW="1117600" imgH="838200" progId="Equation.3">
                  <p:embed/>
                  <p:pic>
                    <p:nvPicPr>
                      <p:cNvPr id="0" name="图片 5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553075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29" name="AutoShape 45"/>
          <p:cNvSpPr>
            <a:spLocks noChangeArrowheads="1"/>
          </p:cNvSpPr>
          <p:nvPr/>
        </p:nvSpPr>
        <p:spPr bwMode="auto">
          <a:xfrm>
            <a:off x="7067550" y="4616450"/>
            <a:ext cx="1871663" cy="576263"/>
          </a:xfrm>
          <a:prstGeom prst="wedgeRectCallout">
            <a:avLst>
              <a:gd name="adj1" fmla="val -75505"/>
              <a:gd name="adj2" fmla="val -176"/>
            </a:avLst>
          </a:prstGeom>
          <a:solidFill>
            <a:srgbClr val="CCFFFF"/>
          </a:solidFill>
          <a:ln w="28575">
            <a:solidFill>
              <a:srgbClr val="9933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法向向右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2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2" grpId="0" autoUpdateAnimBg="0"/>
      <p:bldP spid="221213" grpId="0" autoUpdateAnimBg="0"/>
      <p:bldP spid="221214" grpId="0" autoUpdateAnimBg="0"/>
      <p:bldP spid="221215" grpId="0" autoUpdateAnimBg="0"/>
      <p:bldP spid="221218" grpId="0" animBg="1" autoUpdateAnimBg="0"/>
      <p:bldP spid="221222" grpId="0" autoUpdateAnimBg="0"/>
      <p:bldP spid="2212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9018C-9A41-4ECF-8109-AE1CB53036B3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442913" y="1712913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公式" r:id="rId1" imgW="1270000" imgH="419100" progId="Equation.3">
                  <p:embed/>
                </p:oleObj>
              </mc:Choice>
              <mc:Fallback>
                <p:oleObj name="公式" r:id="rId1" imgW="1270000" imgH="419100" progId="Equation.3">
                  <p:embed/>
                  <p:pic>
                    <p:nvPicPr>
                      <p:cNvPr id="0" name="图片 58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712913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457200" y="35052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公式" r:id="rId3" imgW="1282700" imgH="419100" progId="Equation.3">
                  <p:embed/>
                </p:oleObj>
              </mc:Choice>
              <mc:Fallback>
                <p:oleObj name="公式" r:id="rId3" imgW="1282700" imgH="419100" progId="Equation.3">
                  <p:embed/>
                  <p:pic>
                    <p:nvPicPr>
                      <p:cNvPr id="0" name="图片 58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457200" y="56562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公式" r:id="rId5" imgW="761365" imgH="419100" progId="Equation.3">
                  <p:embed/>
                </p:oleObj>
              </mc:Choice>
              <mc:Fallback>
                <p:oleObj name="公式" r:id="rId5" imgW="761365" imgH="419100" progId="Equation.3">
                  <p:embed/>
                  <p:pic>
                    <p:nvPicPr>
                      <p:cNvPr id="0" name="图片 58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562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Oval 1030"/>
          <p:cNvSpPr>
            <a:spLocks noChangeArrowheads="1"/>
          </p:cNvSpPr>
          <p:nvPr/>
        </p:nvSpPr>
        <p:spPr bwMode="auto">
          <a:xfrm>
            <a:off x="3962400" y="609600"/>
            <a:ext cx="1600200" cy="190500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823" name="Oval 1031"/>
          <p:cNvSpPr>
            <a:spLocks noChangeArrowheads="1"/>
          </p:cNvSpPr>
          <p:nvPr/>
        </p:nvSpPr>
        <p:spPr bwMode="auto">
          <a:xfrm>
            <a:off x="4229100" y="933450"/>
            <a:ext cx="1066800" cy="1276350"/>
          </a:xfrm>
          <a:prstGeom prst="ellipse">
            <a:avLst/>
          </a:prstGeom>
          <a:solidFill>
            <a:schemeClr val="bg1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824" name="Oval 1032"/>
          <p:cNvSpPr>
            <a:spLocks noChangeArrowheads="1"/>
          </p:cNvSpPr>
          <p:nvPr/>
        </p:nvSpPr>
        <p:spPr bwMode="auto">
          <a:xfrm>
            <a:off x="4610100" y="1447800"/>
            <a:ext cx="228600" cy="30480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4825" name="Line 1033"/>
          <p:cNvSpPr>
            <a:spLocks noChangeShapeType="1"/>
          </p:cNvSpPr>
          <p:nvPr/>
        </p:nvSpPr>
        <p:spPr bwMode="auto">
          <a:xfrm>
            <a:off x="4724400" y="14478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34"/>
          <p:cNvSpPr>
            <a:spLocks noChangeShapeType="1"/>
          </p:cNvSpPr>
          <p:nvPr/>
        </p:nvSpPr>
        <p:spPr bwMode="auto">
          <a:xfrm>
            <a:off x="4724400" y="1752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035"/>
          <p:cNvSpPr>
            <a:spLocks noChangeShapeType="1"/>
          </p:cNvSpPr>
          <p:nvPr/>
        </p:nvSpPr>
        <p:spPr bwMode="auto">
          <a:xfrm>
            <a:off x="4648200" y="2514600"/>
            <a:ext cx="396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36"/>
          <p:cNvSpPr>
            <a:spLocks noChangeShapeType="1"/>
          </p:cNvSpPr>
          <p:nvPr/>
        </p:nvSpPr>
        <p:spPr bwMode="auto">
          <a:xfrm>
            <a:off x="4724400" y="609600"/>
            <a:ext cx="381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037"/>
          <p:cNvSpPr>
            <a:spLocks noChangeShapeType="1"/>
          </p:cNvSpPr>
          <p:nvPr/>
        </p:nvSpPr>
        <p:spPr bwMode="auto">
          <a:xfrm>
            <a:off x="5581650" y="1447800"/>
            <a:ext cx="3028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038"/>
          <p:cNvSpPr>
            <a:spLocks noChangeShapeType="1"/>
          </p:cNvSpPr>
          <p:nvPr/>
        </p:nvSpPr>
        <p:spPr bwMode="auto">
          <a:xfrm>
            <a:off x="5562600" y="17526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039"/>
          <p:cNvSpPr>
            <a:spLocks noChangeShapeType="1"/>
          </p:cNvSpPr>
          <p:nvPr/>
        </p:nvSpPr>
        <p:spPr bwMode="auto">
          <a:xfrm>
            <a:off x="5410200" y="9525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040"/>
          <p:cNvSpPr>
            <a:spLocks noChangeShapeType="1"/>
          </p:cNvSpPr>
          <p:nvPr/>
        </p:nvSpPr>
        <p:spPr bwMode="auto">
          <a:xfrm>
            <a:off x="5391150" y="2171700"/>
            <a:ext cx="3219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1041"/>
          <p:cNvSpPr>
            <a:spLocks noChangeShapeType="1"/>
          </p:cNvSpPr>
          <p:nvPr/>
        </p:nvSpPr>
        <p:spPr bwMode="auto">
          <a:xfrm>
            <a:off x="4724400" y="1619250"/>
            <a:ext cx="3962400" cy="0"/>
          </a:xfrm>
          <a:prstGeom prst="line">
            <a:avLst/>
          </a:prstGeom>
          <a:noFill/>
          <a:ln w="38100">
            <a:solidFill>
              <a:srgbClr val="CC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Line 1042"/>
          <p:cNvSpPr>
            <a:spLocks noChangeShapeType="1"/>
          </p:cNvSpPr>
          <p:nvPr/>
        </p:nvSpPr>
        <p:spPr bwMode="auto">
          <a:xfrm flipH="1">
            <a:off x="4648200" y="1600200"/>
            <a:ext cx="76200" cy="762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1043"/>
          <p:cNvSpPr>
            <a:spLocks noChangeShapeType="1"/>
          </p:cNvSpPr>
          <p:nvPr/>
        </p:nvSpPr>
        <p:spPr bwMode="auto">
          <a:xfrm flipH="1">
            <a:off x="4495800" y="1600200"/>
            <a:ext cx="2286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Line 1044"/>
          <p:cNvSpPr>
            <a:spLocks noChangeShapeType="1"/>
          </p:cNvSpPr>
          <p:nvPr/>
        </p:nvSpPr>
        <p:spPr bwMode="auto">
          <a:xfrm>
            <a:off x="4724400" y="1676400"/>
            <a:ext cx="0" cy="8382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1045"/>
          <p:cNvSpPr>
            <a:spLocks noChangeShapeType="1"/>
          </p:cNvSpPr>
          <p:nvPr/>
        </p:nvSpPr>
        <p:spPr bwMode="auto">
          <a:xfrm>
            <a:off x="7620000" y="1619250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1046"/>
          <p:cNvSpPr>
            <a:spLocks noChangeShapeType="1"/>
          </p:cNvSpPr>
          <p:nvPr/>
        </p:nvSpPr>
        <p:spPr bwMode="auto">
          <a:xfrm flipH="1">
            <a:off x="7543800" y="2362200"/>
            <a:ext cx="6858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Line 1047"/>
          <p:cNvSpPr>
            <a:spLocks noChangeShapeType="1"/>
          </p:cNvSpPr>
          <p:nvPr/>
        </p:nvSpPr>
        <p:spPr bwMode="auto">
          <a:xfrm flipH="1">
            <a:off x="7467600" y="762000"/>
            <a:ext cx="6858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Text Box 1052"/>
          <p:cNvSpPr txBox="1">
            <a:spLocks noChangeArrowheads="1"/>
          </p:cNvSpPr>
          <p:nvPr/>
        </p:nvSpPr>
        <p:spPr bwMode="auto">
          <a:xfrm>
            <a:off x="4343400" y="1143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34841" name="Text Box 1053"/>
          <p:cNvSpPr txBox="1">
            <a:spLocks noChangeArrowheads="1"/>
          </p:cNvSpPr>
          <p:nvPr/>
        </p:nvSpPr>
        <p:spPr bwMode="auto">
          <a:xfrm>
            <a:off x="4229100" y="15001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34842" name="Text Box 1054"/>
          <p:cNvSpPr txBox="1">
            <a:spLocks noChangeArrowheads="1"/>
          </p:cNvSpPr>
          <p:nvPr/>
        </p:nvSpPr>
        <p:spPr bwMode="auto">
          <a:xfrm>
            <a:off x="4724400" y="20002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66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66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4843" name="Object 5"/>
          <p:cNvGraphicFramePr>
            <a:graphicFrameLocks noChangeAspect="1"/>
          </p:cNvGraphicFramePr>
          <p:nvPr/>
        </p:nvGraphicFramePr>
        <p:xfrm>
          <a:off x="1662113" y="563563"/>
          <a:ext cx="137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公式" r:id="rId7" imgW="1371600" imgH="876300" progId="Equation.3">
                  <p:embed/>
                </p:oleObj>
              </mc:Choice>
              <mc:Fallback>
                <p:oleObj name="公式" r:id="rId7" imgW="1371600" imgH="876300" progId="Equation.3">
                  <p:embed/>
                  <p:pic>
                    <p:nvPicPr>
                      <p:cNvPr id="0" name="图片 58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63563"/>
                        <a:ext cx="1371600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6"/>
          <p:cNvGraphicFramePr>
            <a:graphicFrameLocks noChangeAspect="1"/>
          </p:cNvGraphicFramePr>
          <p:nvPr/>
        </p:nvGraphicFramePr>
        <p:xfrm>
          <a:off x="442913" y="792163"/>
          <a:ext cx="71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公式" r:id="rId9" imgW="711200" imgH="419100" progId="Equation.3">
                  <p:embed/>
                </p:oleObj>
              </mc:Choice>
              <mc:Fallback>
                <p:oleObj name="公式" r:id="rId9" imgW="711200" imgH="419100" progId="Equation.3">
                  <p:embed/>
                  <p:pic>
                    <p:nvPicPr>
                      <p:cNvPr id="0" name="图片 58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792163"/>
                        <a:ext cx="71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5" name="Text Box 1057"/>
          <p:cNvSpPr txBox="1">
            <a:spLocks noChangeArrowheads="1"/>
          </p:cNvSpPr>
          <p:nvPr/>
        </p:nvSpPr>
        <p:spPr bwMode="auto">
          <a:xfrm>
            <a:off x="304800" y="236220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可直接引用圆柱外的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3266" name="Object 7"/>
          <p:cNvGraphicFramePr>
            <a:graphicFrameLocks noChangeAspect="1"/>
          </p:cNvGraphicFramePr>
          <p:nvPr/>
        </p:nvGraphicFramePr>
        <p:xfrm>
          <a:off x="2490788" y="2392363"/>
          <a:ext cx="13096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公式" r:id="rId11" imgW="1308100" imgH="825500" progId="Equation.3">
                  <p:embed/>
                </p:oleObj>
              </mc:Choice>
              <mc:Fallback>
                <p:oleObj name="公式" r:id="rId11" imgW="1308100" imgH="825500" progId="Equation.3">
                  <p:embed/>
                  <p:pic>
                    <p:nvPicPr>
                      <p:cNvPr id="0" name="图片 58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392363"/>
                        <a:ext cx="13096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67" name="Object 8"/>
          <p:cNvGraphicFramePr>
            <a:graphicFrameLocks noChangeAspect="1"/>
          </p:cNvGraphicFramePr>
          <p:nvPr/>
        </p:nvGraphicFramePr>
        <p:xfrm>
          <a:off x="1636858" y="5569744"/>
          <a:ext cx="5392229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13" imgW="52120800" imgH="6705600" progId="Equation.DSMT4">
                  <p:embed/>
                </p:oleObj>
              </mc:Choice>
              <mc:Fallback>
                <p:oleObj name="Equation" r:id="rId13" imgW="52120800" imgH="6705600" progId="Equation.DSMT4">
                  <p:embed/>
                  <p:pic>
                    <p:nvPicPr>
                      <p:cNvPr id="0" name="图片 58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58" y="5569744"/>
                        <a:ext cx="5392229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68" name="Object 9"/>
          <p:cNvGraphicFramePr>
            <a:graphicFrameLocks noChangeAspect="1"/>
          </p:cNvGraphicFramePr>
          <p:nvPr/>
        </p:nvGraphicFramePr>
        <p:xfrm>
          <a:off x="7496175" y="5707063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公式" r:id="rId15" imgW="889000" imgH="419100" progId="Equation.3">
                  <p:embed/>
                </p:oleObj>
              </mc:Choice>
              <mc:Fallback>
                <p:oleObj name="公式" r:id="rId15" imgW="889000" imgH="419100" progId="Equation.3">
                  <p:embed/>
                  <p:pic>
                    <p:nvPicPr>
                      <p:cNvPr id="0" name="图片 58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5707063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3" name="Object 11"/>
          <p:cNvGraphicFramePr>
            <a:graphicFrameLocks noChangeAspect="1"/>
          </p:cNvGraphicFramePr>
          <p:nvPr/>
        </p:nvGraphicFramePr>
        <p:xfrm>
          <a:off x="373063" y="4224338"/>
          <a:ext cx="5500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公式" r:id="rId17" imgW="5499100" imgH="965200" progId="Equation.3">
                  <p:embed/>
                </p:oleObj>
              </mc:Choice>
              <mc:Fallback>
                <p:oleObj name="公式" r:id="rId17" imgW="5499100" imgH="965200" progId="Equation.3">
                  <p:embed/>
                  <p:pic>
                    <p:nvPicPr>
                      <p:cNvPr id="0" name="图片 58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224338"/>
                        <a:ext cx="5500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4" name="Object 12"/>
          <p:cNvGraphicFramePr>
            <a:graphicFrameLocks noChangeAspect="1"/>
          </p:cNvGraphicFramePr>
          <p:nvPr/>
        </p:nvGraphicFramePr>
        <p:xfrm>
          <a:off x="6388100" y="4271963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公式" r:id="rId19" imgW="2451100" imgH="927100" progId="Equation.3">
                  <p:embed/>
                </p:oleObj>
              </mc:Choice>
              <mc:Fallback>
                <p:oleObj name="公式" r:id="rId19" imgW="2451100" imgH="927100" progId="Equation.3">
                  <p:embed/>
                  <p:pic>
                    <p:nvPicPr>
                      <p:cNvPr id="0" name="图片 58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271963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7" name="Oval 1069"/>
          <p:cNvSpPr>
            <a:spLocks noChangeArrowheads="1"/>
          </p:cNvSpPr>
          <p:nvPr/>
        </p:nvSpPr>
        <p:spPr bwMode="auto">
          <a:xfrm>
            <a:off x="4457700" y="1143000"/>
            <a:ext cx="609600" cy="838200"/>
          </a:xfrm>
          <a:prstGeom prst="ellipse">
            <a:avLst/>
          </a:prstGeom>
          <a:noFill/>
          <a:ln w="1905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23278" name="Oval 1070"/>
          <p:cNvSpPr>
            <a:spLocks noChangeArrowheads="1"/>
          </p:cNvSpPr>
          <p:nvPr/>
        </p:nvSpPr>
        <p:spPr bwMode="auto">
          <a:xfrm>
            <a:off x="4076700" y="781050"/>
            <a:ext cx="1371600" cy="1600200"/>
          </a:xfrm>
          <a:prstGeom prst="ellipse">
            <a:avLst/>
          </a:prstGeom>
          <a:noFill/>
          <a:ln w="3810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23279" name="Text Box 1071"/>
          <p:cNvSpPr txBox="1">
            <a:spLocks noChangeArrowheads="1"/>
          </p:cNvSpPr>
          <p:nvPr/>
        </p:nvSpPr>
        <p:spPr bwMode="auto">
          <a:xfrm>
            <a:off x="2170113" y="339966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取回路如图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3280" name="Oval 1072"/>
          <p:cNvSpPr>
            <a:spLocks noChangeArrowheads="1"/>
          </p:cNvSpPr>
          <p:nvPr/>
        </p:nvSpPr>
        <p:spPr bwMode="auto">
          <a:xfrm>
            <a:off x="3638550" y="342900"/>
            <a:ext cx="2228850" cy="2457450"/>
          </a:xfrm>
          <a:prstGeom prst="ellipse">
            <a:avLst/>
          </a:prstGeom>
          <a:noFill/>
          <a:ln w="1905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23282" name="Rectangle 1074"/>
          <p:cNvSpPr>
            <a:spLocks noChangeArrowheads="1"/>
          </p:cNvSpPr>
          <p:nvPr/>
        </p:nvSpPr>
        <p:spPr bwMode="auto">
          <a:xfrm>
            <a:off x="4496457" y="51117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外层的电流密度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3288" name="AutoShape 1080"/>
          <p:cNvSpPr>
            <a:spLocks noChangeArrowheads="1"/>
          </p:cNvSpPr>
          <p:nvPr/>
        </p:nvSpPr>
        <p:spPr bwMode="auto">
          <a:xfrm>
            <a:off x="2832100" y="4275138"/>
            <a:ext cx="1439863" cy="1008062"/>
          </a:xfrm>
          <a:prstGeom prst="wedgeRectCallout">
            <a:avLst>
              <a:gd name="adj1" fmla="val 97371"/>
              <a:gd name="adj2" fmla="val 37657"/>
            </a:avLst>
          </a:prstGeom>
          <a:solidFill>
            <a:srgbClr val="FFCC00">
              <a:alpha val="18823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343400" y="3183722"/>
            <a:ext cx="39456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ea typeface="楷体_GB2312" pitchFamily="49" charset="-122"/>
              </a:rPr>
              <a:t>方向与</a:t>
            </a:r>
            <a:r>
              <a:rPr lang="zh-CN" altLang="en-US" b="1" dirty="0">
                <a:ea typeface="楷体_GB2312" pitchFamily="49" charset="-122"/>
              </a:rPr>
              <a:t>中心导线的电流方向成右手螺旋关系。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2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2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5" grpId="0" autoUpdateAnimBg="0"/>
      <p:bldP spid="223277" grpId="0" animBg="1"/>
      <p:bldP spid="223278" grpId="0" animBg="1"/>
      <p:bldP spid="223279" grpId="0" autoUpdateAnimBg="0"/>
      <p:bldP spid="223280" grpId="0" animBg="1"/>
      <p:bldP spid="223282" grpId="0" autoUpdateAnimBg="0"/>
      <p:bldP spid="223288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71534-6D4C-4B9F-9C8B-4D51AD29CF0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282" name="AutoShape 1026"/>
          <p:cNvSpPr>
            <a:spLocks noChangeArrowheads="1"/>
          </p:cNvSpPr>
          <p:nvPr/>
        </p:nvSpPr>
        <p:spPr bwMode="auto">
          <a:xfrm>
            <a:off x="219075" y="2057400"/>
            <a:ext cx="1676400" cy="3200400"/>
          </a:xfrm>
          <a:prstGeom prst="can">
            <a:avLst>
              <a:gd name="adj" fmla="val 43273"/>
            </a:avLst>
          </a:prstGeom>
          <a:gradFill rotWithShape="0">
            <a:gsLst>
              <a:gs pos="0">
                <a:srgbClr val="778F8F"/>
              </a:gs>
              <a:gs pos="50000">
                <a:srgbClr val="D5FFFF"/>
              </a:gs>
              <a:gs pos="100000">
                <a:srgbClr val="778F8F"/>
              </a:gs>
            </a:gsLst>
            <a:lin ang="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027"/>
          <p:cNvGrpSpPr/>
          <p:nvPr/>
        </p:nvGrpSpPr>
        <p:grpSpPr bwMode="auto">
          <a:xfrm>
            <a:off x="981075" y="2286000"/>
            <a:ext cx="685800" cy="2895600"/>
            <a:chOff x="4608" y="720"/>
            <a:chExt cx="432" cy="1824"/>
          </a:xfrm>
        </p:grpSpPr>
        <p:sp>
          <p:nvSpPr>
            <p:cNvPr id="36902" name="Oval 1028"/>
            <p:cNvSpPr>
              <a:spLocks noChangeArrowheads="1"/>
            </p:cNvSpPr>
            <p:nvPr/>
          </p:nvSpPr>
          <p:spPr bwMode="auto">
            <a:xfrm>
              <a:off x="4608" y="720"/>
              <a:ext cx="432" cy="192"/>
            </a:xfrm>
            <a:prstGeom prst="ellipse">
              <a:avLst/>
            </a:prstGeom>
            <a:gradFill rotWithShape="0">
              <a:gsLst>
                <a:gs pos="0">
                  <a:srgbClr val="637676"/>
                </a:gs>
                <a:gs pos="50000">
                  <a:srgbClr val="D5FFFF"/>
                </a:gs>
                <a:gs pos="100000">
                  <a:srgbClr val="637676"/>
                </a:gs>
              </a:gsLst>
              <a:lin ang="0" scaled="1"/>
            </a:gradFill>
            <a:ln w="12700" cap="sq">
              <a:solidFill>
                <a:srgbClr val="777777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6903" name="Line 1029"/>
            <p:cNvSpPr>
              <a:spLocks noChangeShapeType="1"/>
            </p:cNvSpPr>
            <p:nvPr/>
          </p:nvSpPr>
          <p:spPr bwMode="auto">
            <a:xfrm>
              <a:off x="4608" y="819"/>
              <a:ext cx="0" cy="1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1030"/>
            <p:cNvSpPr>
              <a:spLocks noChangeShapeType="1"/>
            </p:cNvSpPr>
            <p:nvPr/>
          </p:nvSpPr>
          <p:spPr bwMode="auto">
            <a:xfrm>
              <a:off x="5040" y="806"/>
              <a:ext cx="0" cy="1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1"/>
          <p:cNvGrpSpPr/>
          <p:nvPr/>
        </p:nvGrpSpPr>
        <p:grpSpPr bwMode="auto">
          <a:xfrm>
            <a:off x="523875" y="3276600"/>
            <a:ext cx="457200" cy="1600200"/>
            <a:chOff x="4320" y="1152"/>
            <a:chExt cx="288" cy="1008"/>
          </a:xfrm>
        </p:grpSpPr>
        <p:sp>
          <p:nvSpPr>
            <p:cNvPr id="36900" name="Line 1032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100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Text Box 1033"/>
            <p:cNvSpPr txBox="1">
              <a:spLocks noChangeArrowheads="1"/>
            </p:cNvSpPr>
            <p:nvPr/>
          </p:nvSpPr>
          <p:spPr bwMode="auto">
            <a:xfrm>
              <a:off x="4320" y="120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68"/>
          <p:cNvGrpSpPr/>
          <p:nvPr/>
        </p:nvGrpSpPr>
        <p:grpSpPr bwMode="auto">
          <a:xfrm>
            <a:off x="2233613" y="4038600"/>
            <a:ext cx="2438400" cy="2438400"/>
            <a:chOff x="1296" y="2544"/>
            <a:chExt cx="1536" cy="1536"/>
          </a:xfrm>
        </p:grpSpPr>
        <p:sp>
          <p:nvSpPr>
            <p:cNvPr id="36889" name="Oval 1035"/>
            <p:cNvSpPr>
              <a:spLocks noChangeArrowheads="1"/>
            </p:cNvSpPr>
            <p:nvPr/>
          </p:nvSpPr>
          <p:spPr bwMode="auto">
            <a:xfrm>
              <a:off x="1296" y="2544"/>
              <a:ext cx="1536" cy="15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6890" name="Oval 1036"/>
            <p:cNvSpPr>
              <a:spLocks noChangeArrowheads="1"/>
            </p:cNvSpPr>
            <p:nvPr/>
          </p:nvSpPr>
          <p:spPr bwMode="auto">
            <a:xfrm>
              <a:off x="2112" y="2880"/>
              <a:ext cx="672" cy="672"/>
            </a:xfrm>
            <a:prstGeom prst="ellipse">
              <a:avLst/>
            </a:prstGeom>
            <a:solidFill>
              <a:srgbClr val="D5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6891" name="Oval 1037"/>
            <p:cNvSpPr>
              <a:spLocks noChangeArrowheads="1"/>
            </p:cNvSpPr>
            <p:nvPr/>
          </p:nvSpPr>
          <p:spPr bwMode="auto">
            <a:xfrm>
              <a:off x="1488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.</a:t>
              </a: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zh-CN" altLang="en-US" sz="2400">
                  <a:latin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2" name="Line 1038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288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039"/>
            <p:cNvSpPr>
              <a:spLocks noChangeShapeType="1"/>
            </p:cNvSpPr>
            <p:nvPr/>
          </p:nvSpPr>
          <p:spPr bwMode="auto">
            <a:xfrm flipH="1">
              <a:off x="2064" y="3216"/>
              <a:ext cx="384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1040"/>
            <p:cNvSpPr txBox="1">
              <a:spLocks noChangeArrowheads="1"/>
            </p:cNvSpPr>
            <p:nvPr/>
          </p:nvSpPr>
          <p:spPr bwMode="auto">
            <a:xfrm>
              <a:off x="2160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  <a:endParaRPr lang="en-US" altLang="zh-CN" sz="2400">
                <a:solidFill>
                  <a:srgbClr val="99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5" name="Text Box 1041"/>
            <p:cNvSpPr txBox="1">
              <a:spLocks noChangeArrowheads="1"/>
            </p:cNvSpPr>
            <p:nvPr/>
          </p:nvSpPr>
          <p:spPr bwMode="auto">
            <a:xfrm>
              <a:off x="1920" y="32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6" name="Text Box 1042"/>
            <p:cNvSpPr txBox="1">
              <a:spLocks noChangeArrowheads="1"/>
            </p:cNvSpPr>
            <p:nvPr/>
          </p:nvSpPr>
          <p:spPr bwMode="auto">
            <a:xfrm>
              <a:off x="2400" y="3120"/>
              <a:ext cx="4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O'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6897" name="Text Box 1043"/>
            <p:cNvSpPr txBox="1">
              <a:spLocks noChangeArrowheads="1"/>
            </p:cNvSpPr>
            <p:nvPr/>
          </p:nvSpPr>
          <p:spPr bwMode="auto">
            <a:xfrm>
              <a:off x="1872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8" name="Text Box 1044"/>
            <p:cNvSpPr txBox="1">
              <a:spLocks noChangeArrowheads="1"/>
            </p:cNvSpPr>
            <p:nvPr/>
          </p:nvSpPr>
          <p:spPr bwMode="auto">
            <a:xfrm>
              <a:off x="2472" y="293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9" name="Line 1045"/>
            <p:cNvSpPr>
              <a:spLocks noChangeShapeType="1"/>
            </p:cNvSpPr>
            <p:nvPr/>
          </p:nvSpPr>
          <p:spPr bwMode="auto">
            <a:xfrm flipV="1">
              <a:off x="2448" y="2880"/>
              <a:ext cx="9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03" name="Text Box 1047"/>
          <p:cNvSpPr txBox="1">
            <a:spLocks noChangeArrowheads="1"/>
          </p:cNvSpPr>
          <p:nvPr/>
        </p:nvSpPr>
        <p:spPr bwMode="auto">
          <a:xfrm>
            <a:off x="88900" y="73025"/>
            <a:ext cx="9055100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8.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一长圆柱形导体，截面半径为</a:t>
            </a:r>
            <a:r>
              <a:rPr lang="en-US" altLang="zh-CN" b="1" i="1" dirty="0">
                <a:ea typeface="楷体_GB2312" pitchFamily="49" charset="-122"/>
              </a:rPr>
              <a:t>R</a:t>
            </a:r>
            <a:r>
              <a:rPr lang="en-US" altLang="zh-CN" b="1" dirty="0">
                <a:ea typeface="楷体_GB2312" pitchFamily="49" charset="-122"/>
              </a:rPr>
              <a:t> 。</a:t>
            </a:r>
            <a:r>
              <a:rPr lang="zh-CN" altLang="en-US" b="1" dirty="0">
                <a:ea typeface="楷体_GB2312" pitchFamily="49" charset="-122"/>
              </a:rPr>
              <a:t>导体内有电流均匀分布，电流密度</a:t>
            </a:r>
            <a:r>
              <a:rPr lang="en-US" altLang="zh-CN" b="1" i="1" dirty="0">
                <a:ea typeface="楷体_GB2312" pitchFamily="49" charset="-122"/>
              </a:rPr>
              <a:t>J</a:t>
            </a:r>
            <a:r>
              <a:rPr lang="en-US" altLang="zh-CN" b="1" dirty="0">
                <a:ea typeface="楷体_GB2312" pitchFamily="49" charset="-122"/>
              </a:rPr>
              <a:t>，</a:t>
            </a:r>
            <a:r>
              <a:rPr lang="zh-CN" altLang="en-US" b="1" dirty="0">
                <a:ea typeface="楷体_GB2312" pitchFamily="49" charset="-122"/>
              </a:rPr>
              <a:t>沿柱轴方向流动。在导体中挖去一个与轴平行的，半径为</a:t>
            </a:r>
            <a:r>
              <a:rPr lang="en-US" altLang="zh-CN" b="1" i="1" dirty="0">
                <a:ea typeface="楷体_GB2312" pitchFamily="49" charset="-122"/>
              </a:rPr>
              <a:t>r</a:t>
            </a:r>
            <a:r>
              <a:rPr lang="zh-CN" altLang="en-US" b="1" dirty="0">
                <a:ea typeface="楷体_GB2312" pitchFamily="49" charset="-122"/>
              </a:rPr>
              <a:t>的圆柱体，形成一个柱形空洞。两轴间距离为</a:t>
            </a:r>
            <a:r>
              <a:rPr lang="en-US" altLang="zh-CN" b="1" i="1" dirty="0">
                <a:ea typeface="楷体_GB2312" pitchFamily="49" charset="-122"/>
              </a:rPr>
              <a:t>d</a:t>
            </a:r>
            <a:r>
              <a:rPr lang="en-US" altLang="zh-CN" b="1" dirty="0">
                <a:ea typeface="楷体_GB2312" pitchFamily="49" charset="-122"/>
              </a:rPr>
              <a:t>，</a:t>
            </a:r>
            <a:r>
              <a:rPr lang="zh-CN" altLang="en-US" b="1" dirty="0">
                <a:ea typeface="楷体_GB2312" pitchFamily="49" charset="-122"/>
              </a:rPr>
              <a:t>求空柱轴线上的磁场</a:t>
            </a:r>
            <a:r>
              <a:rPr lang="en-US" altLang="zh-CN" b="1" i="1" dirty="0">
                <a:ea typeface="楷体_GB2312" pitchFamily="49" charset="-122"/>
              </a:rPr>
              <a:t>B</a:t>
            </a:r>
            <a:r>
              <a:rPr lang="en-US" altLang="zh-CN" b="1" dirty="0">
                <a:ea typeface="楷体_GB2312" pitchFamily="49" charset="-122"/>
              </a:rPr>
              <a:t>。</a:t>
            </a:r>
            <a:endParaRPr lang="en-US" altLang="zh-CN" b="1" dirty="0">
              <a:ea typeface="楷体_GB2312" pitchFamily="49" charset="-122"/>
            </a:endParaRPr>
          </a:p>
        </p:txBody>
      </p:sp>
      <p:graphicFrame>
        <p:nvGraphicFramePr>
          <p:cNvPr id="225304" name="Object 2"/>
          <p:cNvGraphicFramePr>
            <a:graphicFrameLocks noChangeAspect="1"/>
          </p:cNvGraphicFramePr>
          <p:nvPr/>
        </p:nvGraphicFramePr>
        <p:xfrm>
          <a:off x="6862763" y="3394075"/>
          <a:ext cx="1625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公式" r:id="rId1" imgW="1358900" imgH="787400" progId="Equation.3">
                  <p:embed/>
                </p:oleObj>
              </mc:Choice>
              <mc:Fallback>
                <p:oleObj name="公式" r:id="rId1" imgW="1358900" imgH="787400" progId="Equation.3">
                  <p:embed/>
                  <p:pic>
                    <p:nvPicPr>
                      <p:cNvPr id="0" name="图片 59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394075"/>
                        <a:ext cx="1625600" cy="941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5" name="Text Box 1049"/>
          <p:cNvSpPr txBox="1">
            <a:spLocks noChangeArrowheads="1"/>
          </p:cNvSpPr>
          <p:nvPr/>
        </p:nvSpPr>
        <p:spPr bwMode="auto">
          <a:xfrm>
            <a:off x="2133600" y="1816100"/>
            <a:ext cx="68580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r>
              <a:rPr lang="zh-CN" altLang="en-US" b="1" dirty="0">
                <a:ea typeface="楷体_GB2312" pitchFamily="49" charset="-122"/>
              </a:rPr>
              <a:t>柱形空洞中任一点的磁场应为导体无空洞时，通有电流密度</a:t>
            </a:r>
            <a:r>
              <a:rPr lang="en-US" altLang="zh-CN" b="1" i="1" dirty="0">
                <a:ea typeface="楷体_GB2312" pitchFamily="49" charset="-122"/>
              </a:rPr>
              <a:t>J</a:t>
            </a:r>
            <a:r>
              <a:rPr lang="zh-CN" altLang="en-US" b="1" dirty="0">
                <a:ea typeface="楷体_GB2312" pitchFamily="49" charset="-122"/>
              </a:rPr>
              <a:t>的磁场与空洞部分通有电流密度</a:t>
            </a:r>
            <a:r>
              <a:rPr lang="en-US" altLang="zh-CN" b="1" i="1" dirty="0" smtClean="0">
                <a:ea typeface="楷体_GB2312" pitchFamily="49" charset="-122"/>
              </a:rPr>
              <a:t>J</a:t>
            </a:r>
            <a:r>
              <a:rPr lang="en-US" altLang="zh-CN" b="1" i="1" dirty="0" smtClean="0"/>
              <a:t>'</a:t>
            </a:r>
            <a:r>
              <a:rPr lang="en-US" altLang="zh-CN" b="1" dirty="0" smtClean="0">
                <a:ea typeface="楷体_GB2312" pitchFamily="49" charset="-122"/>
              </a:rPr>
              <a:t>(</a:t>
            </a:r>
            <a:r>
              <a:rPr lang="en-US" altLang="zh-CN" b="1" dirty="0">
                <a:ea typeface="楷体_GB2312" pitchFamily="49" charset="-122"/>
              </a:rPr>
              <a:t>＝－</a:t>
            </a:r>
            <a:r>
              <a:rPr lang="en-US" altLang="zh-CN" b="1" i="1" dirty="0">
                <a:ea typeface="楷体_GB2312" pitchFamily="49" charset="-122"/>
              </a:rPr>
              <a:t>J</a:t>
            </a:r>
            <a:r>
              <a:rPr lang="en-US" altLang="zh-CN" b="1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的磁场的叠加。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25306" name="AutoShape 1050"/>
          <p:cNvSpPr>
            <a:spLocks noChangeArrowheads="1"/>
          </p:cNvSpPr>
          <p:nvPr/>
        </p:nvSpPr>
        <p:spPr bwMode="auto">
          <a:xfrm>
            <a:off x="2538413" y="3276600"/>
            <a:ext cx="1922462" cy="685800"/>
          </a:xfrm>
          <a:prstGeom prst="cloudCallout">
            <a:avLst>
              <a:gd name="adj1" fmla="val 37120"/>
              <a:gd name="adj2" fmla="val 21065"/>
            </a:avLst>
          </a:prstGeom>
          <a:solidFill>
            <a:srgbClr val="FFB5FF"/>
          </a:solidFill>
          <a:ln w="12700" cap="sq">
            <a:solidFill>
              <a:srgbClr val="CC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补偿法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07" name="Object 3"/>
          <p:cNvGraphicFramePr>
            <a:graphicFrameLocks noChangeAspect="1"/>
          </p:cNvGraphicFramePr>
          <p:nvPr/>
        </p:nvGraphicFramePr>
        <p:xfrm>
          <a:off x="4876800" y="3217863"/>
          <a:ext cx="1143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公式" r:id="rId3" imgW="1143000" imgH="749300" progId="Equation.3">
                  <p:embed/>
                </p:oleObj>
              </mc:Choice>
              <mc:Fallback>
                <p:oleObj name="公式" r:id="rId3" imgW="1143000" imgH="749300" progId="Equation.3">
                  <p:embed/>
                  <p:pic>
                    <p:nvPicPr>
                      <p:cNvPr id="0" name="图片 59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17863"/>
                        <a:ext cx="1143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8" name="Object 4"/>
          <p:cNvGraphicFramePr>
            <a:graphicFrameLocks noChangeAspect="1"/>
          </p:cNvGraphicFramePr>
          <p:nvPr/>
        </p:nvGraphicFramePr>
        <p:xfrm>
          <a:off x="4800600" y="3849688"/>
          <a:ext cx="15763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5" imgW="723900" imgH="406400" progId="Equation.DSMT4">
                  <p:embed/>
                </p:oleObj>
              </mc:Choice>
              <mc:Fallback>
                <p:oleObj name="Equation" r:id="rId5" imgW="723900" imgH="406400" progId="Equation.DSMT4">
                  <p:embed/>
                  <p:pic>
                    <p:nvPicPr>
                      <p:cNvPr id="0" name="图片 59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49688"/>
                        <a:ext cx="15763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9" name="Object 5"/>
          <p:cNvGraphicFramePr>
            <a:graphicFrameLocks noChangeAspect="1"/>
          </p:cNvGraphicFramePr>
          <p:nvPr/>
        </p:nvGraphicFramePr>
        <p:xfrm>
          <a:off x="4792663" y="4586288"/>
          <a:ext cx="30114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7" imgW="1371600" imgH="406400" progId="Equation.DSMT4">
                  <p:embed/>
                </p:oleObj>
              </mc:Choice>
              <mc:Fallback>
                <p:oleObj name="Equation" r:id="rId7" imgW="1371600" imgH="406400" progId="Equation.DSMT4">
                  <p:embed/>
                  <p:pic>
                    <p:nvPicPr>
                      <p:cNvPr id="0" name="图片 59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586288"/>
                        <a:ext cx="30114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0" name="Object 6"/>
          <p:cNvGraphicFramePr>
            <a:graphicFrameLocks noChangeAspect="1"/>
          </p:cNvGraphicFramePr>
          <p:nvPr/>
        </p:nvGraphicFramePr>
        <p:xfrm>
          <a:off x="4808538" y="5472113"/>
          <a:ext cx="1905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9" imgW="761365" imgH="228600" progId="Equation.3">
                  <p:embed/>
                </p:oleObj>
              </mc:Choice>
              <mc:Fallback>
                <p:oleObj name="Equation" r:id="rId9" imgW="761365" imgH="228600" progId="Equation.3">
                  <p:embed/>
                  <p:pic>
                    <p:nvPicPr>
                      <p:cNvPr id="0" name="图片 59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472113"/>
                        <a:ext cx="1905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1" name="Line 1055"/>
          <p:cNvSpPr>
            <a:spLocks noChangeShapeType="1"/>
          </p:cNvSpPr>
          <p:nvPr/>
        </p:nvSpPr>
        <p:spPr bwMode="auto">
          <a:xfrm flipV="1">
            <a:off x="3471863" y="4781550"/>
            <a:ext cx="685800" cy="457200"/>
          </a:xfrm>
          <a:prstGeom prst="line">
            <a:avLst/>
          </a:prstGeom>
          <a:noFill/>
          <a:ln w="31750" cap="sq">
            <a:solidFill>
              <a:srgbClr val="9933FF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2" name="Text Box 1056"/>
          <p:cNvSpPr txBox="1">
            <a:spLocks noChangeArrowheads="1"/>
          </p:cNvSpPr>
          <p:nvPr/>
        </p:nvSpPr>
        <p:spPr bwMode="auto">
          <a:xfrm>
            <a:off x="76200" y="5334000"/>
            <a:ext cx="1981200" cy="946150"/>
          </a:xfrm>
          <a:prstGeom prst="rect">
            <a:avLst/>
          </a:prstGeom>
          <a:solidFill>
            <a:srgbClr val="FFB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空洞中任一点的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？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15" name="Object 7"/>
          <p:cNvGraphicFramePr>
            <a:graphicFrameLocks noChangeAspect="1"/>
          </p:cNvGraphicFramePr>
          <p:nvPr/>
        </p:nvGraphicFramePr>
        <p:xfrm>
          <a:off x="7856538" y="4908550"/>
          <a:ext cx="469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公式" r:id="rId11" imgW="469900" imgH="304800" progId="Equation.3">
                  <p:embed/>
                </p:oleObj>
              </mc:Choice>
              <mc:Fallback>
                <p:oleObj name="公式" r:id="rId11" imgW="469900" imgH="304800" progId="Equation.3">
                  <p:embed/>
                  <p:pic>
                    <p:nvPicPr>
                      <p:cNvPr id="0" name="图片 59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4908550"/>
                        <a:ext cx="469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7" name="Text Box 1061"/>
          <p:cNvSpPr txBox="1">
            <a:spLocks noChangeArrowheads="1"/>
          </p:cNvSpPr>
          <p:nvPr/>
        </p:nvSpPr>
        <p:spPr bwMode="auto">
          <a:xfrm>
            <a:off x="4733925" y="6162675"/>
            <a:ext cx="2590800" cy="519113"/>
          </a:xfrm>
          <a:prstGeom prst="rect">
            <a:avLst/>
          </a:prstGeom>
          <a:solidFill>
            <a:srgbClr val="FFCC00">
              <a:alpha val="27843"/>
            </a:srgbClr>
          </a:solidFill>
          <a:ln w="28575" algn="ctr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洞内为均匀场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20" name="Line 1064"/>
          <p:cNvSpPr>
            <a:spLocks noChangeShapeType="1"/>
          </p:cNvSpPr>
          <p:nvPr/>
        </p:nvSpPr>
        <p:spPr bwMode="auto">
          <a:xfrm flipH="1">
            <a:off x="4062413" y="4800600"/>
            <a:ext cx="76200" cy="304800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1" name="Line 1065"/>
          <p:cNvSpPr>
            <a:spLocks noChangeShapeType="1"/>
          </p:cNvSpPr>
          <p:nvPr/>
        </p:nvSpPr>
        <p:spPr bwMode="auto">
          <a:xfrm flipV="1">
            <a:off x="3452813" y="5105400"/>
            <a:ext cx="609600" cy="15240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5" name="Oval 1069"/>
          <p:cNvSpPr>
            <a:spLocks noChangeArrowheads="1"/>
          </p:cNvSpPr>
          <p:nvPr/>
        </p:nvSpPr>
        <p:spPr bwMode="auto">
          <a:xfrm flipH="1">
            <a:off x="4114800" y="4754563"/>
            <a:ext cx="71438" cy="71437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1074"/>
          <p:cNvGrpSpPr/>
          <p:nvPr/>
        </p:nvGrpSpPr>
        <p:grpSpPr bwMode="auto">
          <a:xfrm>
            <a:off x="3646488" y="4746625"/>
            <a:ext cx="252412" cy="252413"/>
            <a:chOff x="4967" y="3875"/>
            <a:chExt cx="159" cy="159"/>
          </a:xfrm>
        </p:grpSpPr>
        <p:sp>
          <p:nvSpPr>
            <p:cNvPr id="36887" name="Oval 1071"/>
            <p:cNvSpPr>
              <a:spLocks noChangeArrowheads="1"/>
            </p:cNvSpPr>
            <p:nvPr/>
          </p:nvSpPr>
          <p:spPr bwMode="auto">
            <a:xfrm>
              <a:off x="4967" y="3884"/>
              <a:ext cx="136" cy="1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88" name="Object 8"/>
            <p:cNvGraphicFramePr>
              <a:graphicFrameLocks noChangeAspect="1"/>
            </p:cNvGraphicFramePr>
            <p:nvPr/>
          </p:nvGraphicFramePr>
          <p:xfrm>
            <a:off x="4967" y="3875"/>
            <a:ext cx="15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0" name="公式" r:id="rId13" imgW="114300" imgH="114300" progId="Equation.3">
                    <p:embed/>
                  </p:oleObj>
                </mc:Choice>
                <mc:Fallback>
                  <p:oleObj name="公式" r:id="rId13" imgW="114300" imgH="114300" progId="Equation.3">
                    <p:embed/>
                    <p:pic>
                      <p:nvPicPr>
                        <p:cNvPr id="0" name="图片 59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875"/>
                          <a:ext cx="15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2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2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2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2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nimBg="1"/>
      <p:bldP spid="225303" grpId="0" autoUpdateAnimBg="0"/>
      <p:bldP spid="225305" grpId="0" autoUpdateAnimBg="0"/>
      <p:bldP spid="225306" grpId="0" animBg="1" autoUpdateAnimBg="0"/>
      <p:bldP spid="225311" grpId="0" animBg="1"/>
      <p:bldP spid="225312" grpId="0" animBg="1" autoUpdateAnimBg="0"/>
      <p:bldP spid="225317" grpId="0" animBg="1" autoUpdateAnimBg="0"/>
      <p:bldP spid="225320" grpId="0" animBg="1"/>
      <p:bldP spid="225321" grpId="0" animBg="1"/>
      <p:bldP spid="2253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7C1B5-F7E1-4D96-95C3-587D5836C8FB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597275" cy="519113"/>
          </a:xfrm>
          <a:prstGeom prst="rect">
            <a:avLst/>
          </a:prstGeom>
          <a:solidFill>
            <a:srgbClr val="FFC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稳恒磁场的性质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425575" y="1254125"/>
            <a:ext cx="23082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高斯定理：</a:t>
            </a:r>
            <a:endParaRPr lang="zh-CN" altLang="en-US" b="1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>
            <a:off x="5308600" y="1512888"/>
            <a:ext cx="5334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5902325" y="1254125"/>
            <a:ext cx="278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无源场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762000" y="21463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安培环路定理：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5943600" y="2443163"/>
            <a:ext cx="4826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6461125" y="2182813"/>
            <a:ext cx="240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有旋场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381000" y="3352800"/>
            <a:ext cx="2667000" cy="519113"/>
          </a:xfrm>
          <a:prstGeom prst="rect">
            <a:avLst/>
          </a:prstGeom>
          <a:solidFill>
            <a:srgbClr val="FFC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与静电场比较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19" name="Line 15"/>
          <p:cNvSpPr>
            <a:spLocks noChangeShapeType="1"/>
          </p:cNvSpPr>
          <p:nvPr/>
        </p:nvSpPr>
        <p:spPr bwMode="auto">
          <a:xfrm>
            <a:off x="6219825" y="4483100"/>
            <a:ext cx="5334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6753225" y="4224338"/>
            <a:ext cx="223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有源场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22" name="Line 18"/>
          <p:cNvSpPr>
            <a:spLocks noChangeShapeType="1"/>
          </p:cNvSpPr>
          <p:nvPr/>
        </p:nvSpPr>
        <p:spPr bwMode="auto">
          <a:xfrm flipV="1">
            <a:off x="5481638" y="5532438"/>
            <a:ext cx="565150" cy="127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23" name="Text Box 19"/>
          <p:cNvSpPr txBox="1">
            <a:spLocks noChangeArrowheads="1"/>
          </p:cNvSpPr>
          <p:nvPr/>
        </p:nvSpPr>
        <p:spPr bwMode="auto">
          <a:xfrm>
            <a:off x="6070600" y="5278438"/>
            <a:ext cx="2676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无旋场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524" name="Text Box 20"/>
          <p:cNvSpPr txBox="1">
            <a:spLocks noChangeArrowheads="1"/>
          </p:cNvSpPr>
          <p:nvPr/>
        </p:nvSpPr>
        <p:spPr bwMode="auto">
          <a:xfrm>
            <a:off x="685800" y="4224338"/>
            <a:ext cx="4572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静电场高斯定理：</a:t>
            </a:r>
            <a:endParaRPr lang="zh-CN" altLang="en-US" b="1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277525" name="Text Box 21"/>
          <p:cNvSpPr txBox="1">
            <a:spLocks noChangeArrowheads="1"/>
          </p:cNvSpPr>
          <p:nvPr/>
        </p:nvSpPr>
        <p:spPr bwMode="auto">
          <a:xfrm>
            <a:off x="684213" y="5278438"/>
            <a:ext cx="3201987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静电场环路定理：</a:t>
            </a:r>
            <a:endParaRPr lang="zh-CN" altLang="en-US" b="1"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352800" y="1181100"/>
            <a:ext cx="1676400" cy="665163"/>
            <a:chOff x="3352800" y="1181100"/>
            <a:chExt cx="1676400" cy="665163"/>
          </a:xfrm>
        </p:grpSpPr>
        <p:graphicFrame>
          <p:nvGraphicFramePr>
            <p:cNvPr id="38939" name="Object 3"/>
            <p:cNvGraphicFramePr>
              <a:graphicFrameLocks noChangeAspect="1"/>
            </p:cNvGraphicFramePr>
            <p:nvPr/>
          </p:nvGraphicFramePr>
          <p:xfrm>
            <a:off x="3352800" y="1181100"/>
            <a:ext cx="167640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3" name="Equation" r:id="rId1" imgW="736600" imgH="292100" progId="Equation.DSMT4">
                    <p:embed/>
                  </p:oleObj>
                </mc:Choice>
                <mc:Fallback>
                  <p:oleObj name="Equation" r:id="rId1" imgW="736600" imgH="292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1181100"/>
                          <a:ext cx="1676400" cy="665163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Oval 14"/>
            <p:cNvSpPr>
              <a:spLocks noChangeArrowheads="1"/>
            </p:cNvSpPr>
            <p:nvPr/>
          </p:nvSpPr>
          <p:spPr bwMode="auto">
            <a:xfrm>
              <a:off x="3374572" y="1426661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289300" y="2124075"/>
            <a:ext cx="2411413" cy="636588"/>
            <a:chOff x="3289300" y="2124075"/>
            <a:chExt cx="2411413" cy="636588"/>
          </a:xfrm>
        </p:grpSpPr>
        <p:graphicFrame>
          <p:nvGraphicFramePr>
            <p:cNvPr id="38937" name="Object 2"/>
            <p:cNvGraphicFramePr>
              <a:graphicFrameLocks noChangeAspect="1"/>
            </p:cNvGraphicFramePr>
            <p:nvPr/>
          </p:nvGraphicFramePr>
          <p:xfrm>
            <a:off x="3289300" y="2124075"/>
            <a:ext cx="2411413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4" name="Equation" r:id="rId3" imgW="1104900" imgH="292100" progId="Equation.DSMT4">
                    <p:embed/>
                  </p:oleObj>
                </mc:Choice>
                <mc:Fallback>
                  <p:oleObj name="Equation" r:id="rId3" imgW="1104900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300" y="2124075"/>
                          <a:ext cx="2411413" cy="63658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8" name="Oval 14"/>
            <p:cNvSpPr>
              <a:spLocks noChangeArrowheads="1"/>
            </p:cNvSpPr>
            <p:nvPr/>
          </p:nvSpPr>
          <p:spPr bwMode="auto">
            <a:xfrm>
              <a:off x="3305692" y="2367416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3443288" y="3975100"/>
            <a:ext cx="2638425" cy="1016000"/>
            <a:chOff x="3443288" y="3975100"/>
            <a:chExt cx="2638425" cy="1016000"/>
          </a:xfrm>
        </p:grpSpPr>
        <p:graphicFrame>
          <p:nvGraphicFramePr>
            <p:cNvPr id="38935" name="Object 4"/>
            <p:cNvGraphicFramePr>
              <a:graphicFrameLocks noChangeAspect="1"/>
            </p:cNvGraphicFramePr>
            <p:nvPr/>
          </p:nvGraphicFramePr>
          <p:xfrm>
            <a:off x="3443288" y="3975100"/>
            <a:ext cx="2638425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5" name="Equation" r:id="rId5" imgW="1155065" imgH="444500" progId="Equation.DSMT4">
                    <p:embed/>
                  </p:oleObj>
                </mc:Choice>
                <mc:Fallback>
                  <p:oleObj name="Equation" r:id="rId5" imgW="1155065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288" y="3975100"/>
                          <a:ext cx="2638425" cy="10160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Oval 14"/>
            <p:cNvSpPr>
              <a:spLocks noChangeArrowheads="1"/>
            </p:cNvSpPr>
            <p:nvPr/>
          </p:nvSpPr>
          <p:spPr bwMode="auto">
            <a:xfrm>
              <a:off x="3461657" y="4375798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632200" y="5200650"/>
            <a:ext cx="1676400" cy="676275"/>
            <a:chOff x="3632200" y="5200650"/>
            <a:chExt cx="1676400" cy="676275"/>
          </a:xfrm>
        </p:grpSpPr>
        <p:graphicFrame>
          <p:nvGraphicFramePr>
            <p:cNvPr id="38933" name="Object 5"/>
            <p:cNvGraphicFramePr>
              <a:graphicFrameLocks noChangeAspect="1"/>
            </p:cNvGraphicFramePr>
            <p:nvPr/>
          </p:nvGraphicFramePr>
          <p:xfrm>
            <a:off x="3632200" y="5200650"/>
            <a:ext cx="1676400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6" name="Equation" r:id="rId7" imgW="723900" imgH="292100" progId="Equation.DSMT4">
                    <p:embed/>
                  </p:oleObj>
                </mc:Choice>
                <mc:Fallback>
                  <p:oleObj name="Equation" r:id="rId7" imgW="723900" imgH="292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200" y="5200650"/>
                          <a:ext cx="1676400" cy="676275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Oval 14"/>
            <p:cNvSpPr>
              <a:spLocks noChangeArrowheads="1"/>
            </p:cNvSpPr>
            <p:nvPr/>
          </p:nvSpPr>
          <p:spPr bwMode="auto">
            <a:xfrm>
              <a:off x="3657600" y="5448186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75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27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75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75"/>
                                        <p:tgtEl>
                                          <p:spTgt spid="27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7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 autoUpdateAnimBg="0"/>
      <p:bldP spid="277509" grpId="0" autoUpdateAnimBg="0"/>
      <p:bldP spid="277510" grpId="0" animBg="1"/>
      <p:bldP spid="277511" grpId="0" autoUpdateAnimBg="0"/>
      <p:bldP spid="277512" grpId="0" autoUpdateAnimBg="0"/>
      <p:bldP spid="277514" grpId="0" animBg="1"/>
      <p:bldP spid="277515" grpId="0" autoUpdateAnimBg="0"/>
      <p:bldP spid="277516" grpId="0" animBg="1" autoUpdateAnimBg="0"/>
      <p:bldP spid="277519" grpId="0" animBg="1"/>
      <p:bldP spid="277520" grpId="0" autoUpdateAnimBg="0"/>
      <p:bldP spid="277522" grpId="0" animBg="1"/>
      <p:bldP spid="277523" grpId="0" autoUpdateAnimBg="0"/>
      <p:bldP spid="277524" grpId="0" autoUpdateAnimBg="0"/>
      <p:bldP spid="2775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87EA5-EC7E-48D7-B543-3CAEC63FD491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351" name="Text Box 31"/>
          <p:cNvSpPr txBox="1">
            <a:spLocks noChangeArrowheads="1"/>
          </p:cNvSpPr>
          <p:nvPr/>
        </p:nvSpPr>
        <p:spPr bwMode="auto">
          <a:xfrm>
            <a:off x="188913" y="628650"/>
            <a:ext cx="34290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毕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—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萨定律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aphicFrame>
        <p:nvGraphicFramePr>
          <p:cNvPr id="312352" name="Object 3"/>
          <p:cNvGraphicFramePr>
            <a:graphicFrameLocks noChangeAspect="1"/>
          </p:cNvGraphicFramePr>
          <p:nvPr/>
        </p:nvGraphicFramePr>
        <p:xfrm>
          <a:off x="2497793" y="298998"/>
          <a:ext cx="2362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1" imgW="1054100" imgH="419100" progId="Equation.3">
                  <p:embed/>
                </p:oleObj>
              </mc:Choice>
              <mc:Fallback>
                <p:oleObj name="Equation" r:id="rId1" imgW="1054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793" y="298998"/>
                        <a:ext cx="2362200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5070693" y="265607"/>
            <a:ext cx="2303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毕 — 萨定律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叠加原理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356" name="Text Box 36"/>
          <p:cNvSpPr txBox="1">
            <a:spLocks noChangeArrowheads="1"/>
          </p:cNvSpPr>
          <p:nvPr/>
        </p:nvSpPr>
        <p:spPr bwMode="auto">
          <a:xfrm>
            <a:off x="188913" y="1256207"/>
            <a:ext cx="6192837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典型电流的磁场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aphicFrame>
        <p:nvGraphicFramePr>
          <p:cNvPr id="312357" name="Object 5"/>
          <p:cNvGraphicFramePr>
            <a:graphicFrameLocks noChangeAspect="1"/>
          </p:cNvGraphicFramePr>
          <p:nvPr/>
        </p:nvGraphicFramePr>
        <p:xfrm>
          <a:off x="2037617" y="2473395"/>
          <a:ext cx="1152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公式" r:id="rId3" imgW="571500" imgH="381000" progId="Equation.3">
                  <p:embed/>
                </p:oleObj>
              </mc:Choice>
              <mc:Fallback>
                <p:oleObj name="公式" r:id="rId3" imgW="5715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617" y="2473395"/>
                        <a:ext cx="1152525" cy="7683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216160" y="1756405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长直载流导线的磁场：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2359" name="Object 6"/>
          <p:cNvGraphicFramePr/>
          <p:nvPr/>
        </p:nvGraphicFramePr>
        <p:xfrm>
          <a:off x="3630831" y="2523896"/>
          <a:ext cx="19446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公式" r:id="rId5" imgW="1968500" imgH="622300" progId="Equation.3">
                  <p:embed/>
                </p:oleObj>
              </mc:Choice>
              <mc:Fallback>
                <p:oleObj name="公式" r:id="rId5" imgW="1968500" imgH="622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831" y="2523896"/>
                        <a:ext cx="19446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77788" y="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上节回顾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13" name="Group 52"/>
          <p:cNvGrpSpPr/>
          <p:nvPr/>
        </p:nvGrpSpPr>
        <p:grpSpPr bwMode="auto">
          <a:xfrm>
            <a:off x="6411774" y="1533296"/>
            <a:ext cx="1968500" cy="1676400"/>
            <a:chOff x="3072" y="0"/>
            <a:chExt cx="1240" cy="1056"/>
          </a:xfrm>
        </p:grpSpPr>
        <p:sp>
          <p:nvSpPr>
            <p:cNvPr id="4110" name="Line 53"/>
            <p:cNvSpPr>
              <a:spLocks noChangeShapeType="1"/>
            </p:cNvSpPr>
            <p:nvPr/>
          </p:nvSpPr>
          <p:spPr bwMode="auto">
            <a:xfrm rot="-5400000">
              <a:off x="2808" y="26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54"/>
            <p:cNvSpPr>
              <a:spLocks noChangeShapeType="1"/>
            </p:cNvSpPr>
            <p:nvPr/>
          </p:nvSpPr>
          <p:spPr bwMode="auto">
            <a:xfrm>
              <a:off x="3072" y="57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2" name="Object 55"/>
            <p:cNvGraphicFramePr>
              <a:graphicFrameLocks noChangeAspect="1"/>
            </p:cNvGraphicFramePr>
            <p:nvPr/>
          </p:nvGraphicFramePr>
          <p:xfrm>
            <a:off x="3168" y="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" name="Equation" r:id="rId7" imgW="457200" imgH="609600" progId="Equation.3">
                    <p:embed/>
                  </p:oleObj>
                </mc:Choice>
                <mc:Fallback>
                  <p:oleObj name="Equation" r:id="rId7" imgW="457200" imgH="609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Oval 56"/>
            <p:cNvSpPr>
              <a:spLocks noChangeArrowheads="1"/>
            </p:cNvSpPr>
            <p:nvPr/>
          </p:nvSpPr>
          <p:spPr bwMode="auto">
            <a:xfrm>
              <a:off x="3792" y="5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14" name="Line 57"/>
            <p:cNvSpPr>
              <a:spLocks noChangeShapeType="1"/>
            </p:cNvSpPr>
            <p:nvPr/>
          </p:nvSpPr>
          <p:spPr bwMode="auto">
            <a:xfrm>
              <a:off x="3072" y="6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5" name="Object 58"/>
            <p:cNvGraphicFramePr>
              <a:graphicFrameLocks noChangeAspect="1"/>
            </p:cNvGraphicFramePr>
            <p:nvPr/>
          </p:nvGraphicFramePr>
          <p:xfrm>
            <a:off x="3376" y="67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" name="Equation" r:id="rId9" imgW="215900" imgH="241300" progId="Equation.3">
                    <p:embed/>
                  </p:oleObj>
                </mc:Choice>
                <mc:Fallback>
                  <p:oleObj name="Equation" r:id="rId9" imgW="215900" imgH="2413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67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59"/>
            <p:cNvGraphicFramePr>
              <a:graphicFrameLocks noChangeAspect="1"/>
            </p:cNvGraphicFramePr>
            <p:nvPr/>
          </p:nvGraphicFramePr>
          <p:xfrm>
            <a:off x="3888" y="480"/>
            <a:ext cx="4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3" name="Equation" r:id="rId11" imgW="1320800" imgH="762000" progId="Equation.3">
                    <p:embed/>
                  </p:oleObj>
                </mc:Choice>
                <mc:Fallback>
                  <p:oleObj name="Equation" r:id="rId11" imgW="1320800" imgH="7620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480"/>
                          <a:ext cx="4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15"/>
          <p:cNvGraphicFramePr>
            <a:graphicFrameLocks noChangeAspect="1"/>
          </p:cNvGraphicFramePr>
          <p:nvPr/>
        </p:nvGraphicFramePr>
        <p:xfrm>
          <a:off x="3506954" y="5638278"/>
          <a:ext cx="129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13" imgW="1397000" imgH="431800" progId="Equation.DSMT4">
                  <p:embed/>
                </p:oleObj>
              </mc:Choice>
              <mc:Fallback>
                <p:oleObj name="Equation" r:id="rId13" imgW="1397000" imgH="431800" progId="Equation.DSMT4">
                  <p:embed/>
                  <p:pic>
                    <p:nvPicPr>
                      <p:cNvPr id="0" name="图片 4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954" y="5638278"/>
                        <a:ext cx="1295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86"/>
          <p:cNvSpPr txBox="1">
            <a:spLocks noChangeArrowheads="1"/>
          </p:cNvSpPr>
          <p:nvPr/>
        </p:nvSpPr>
        <p:spPr bwMode="auto">
          <a:xfrm>
            <a:off x="5484674" y="554779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管外空间 </a:t>
            </a: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</a:t>
            </a:r>
            <a:r>
              <a:rPr lang="en-US" altLang="zh-CN" b="1" dirty="0"/>
              <a:t>0</a:t>
            </a:r>
            <a:endParaRPr lang="en-US" altLang="zh-CN" b="1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96783" y="4083072"/>
            <a:ext cx="3013504" cy="1298126"/>
            <a:chOff x="796792" y="377350"/>
            <a:chExt cx="4610100" cy="2098675"/>
          </a:xfrm>
        </p:grpSpPr>
        <p:grpSp>
          <p:nvGrpSpPr>
            <p:cNvPr id="63" name="Group 147"/>
            <p:cNvGrpSpPr/>
            <p:nvPr/>
          </p:nvGrpSpPr>
          <p:grpSpPr bwMode="auto">
            <a:xfrm>
              <a:off x="1673091" y="377350"/>
              <a:ext cx="1241424" cy="2098675"/>
              <a:chOff x="3164" y="226"/>
              <a:chExt cx="782" cy="1322"/>
            </a:xfrm>
          </p:grpSpPr>
          <p:grpSp>
            <p:nvGrpSpPr>
              <p:cNvPr id="77" name="Group 148"/>
              <p:cNvGrpSpPr/>
              <p:nvPr/>
            </p:nvGrpSpPr>
            <p:grpSpPr bwMode="auto">
              <a:xfrm>
                <a:off x="3379" y="300"/>
                <a:ext cx="567" cy="1248"/>
                <a:chOff x="632" y="1577"/>
                <a:chExt cx="768" cy="1494"/>
              </a:xfrm>
            </p:grpSpPr>
            <p:sp>
              <p:nvSpPr>
                <p:cNvPr id="80" name="Oval 149"/>
                <p:cNvSpPr>
                  <a:spLocks noChangeArrowheads="1"/>
                </p:cNvSpPr>
                <p:nvPr/>
              </p:nvSpPr>
              <p:spPr bwMode="auto">
                <a:xfrm rot="52875">
                  <a:off x="632" y="1577"/>
                  <a:ext cx="768" cy="1494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Oval 150"/>
                <p:cNvSpPr>
                  <a:spLocks noChangeArrowheads="1"/>
                </p:cNvSpPr>
                <p:nvPr/>
              </p:nvSpPr>
              <p:spPr bwMode="auto">
                <a:xfrm rot="52875">
                  <a:off x="632" y="1577"/>
                  <a:ext cx="768" cy="149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gamma/>
                        <a:shade val="46275"/>
                        <a:invGamma/>
                      </a:srgbClr>
                    </a:gs>
                    <a:gs pos="50000">
                      <a:srgbClr val="BBE0E3">
                        <a:alpha val="50000"/>
                      </a:srgbClr>
                    </a:gs>
                    <a:gs pos="100000">
                      <a:srgbClr val="BBE0E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51"/>
                <p:cNvSpPr>
                  <a:spLocks noChangeArrowheads="1"/>
                </p:cNvSpPr>
                <p:nvPr/>
              </p:nvSpPr>
              <p:spPr bwMode="auto">
                <a:xfrm rot="52875">
                  <a:off x="701" y="1659"/>
                  <a:ext cx="635" cy="131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8" name="Text Box 152"/>
              <p:cNvSpPr txBox="1">
                <a:spLocks noChangeArrowheads="1"/>
              </p:cNvSpPr>
              <p:nvPr/>
            </p:nvSpPr>
            <p:spPr bwMode="auto">
              <a:xfrm>
                <a:off x="3164" y="22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9" name="Arc 153"/>
              <p:cNvSpPr/>
              <p:nvPr/>
            </p:nvSpPr>
            <p:spPr bwMode="auto">
              <a:xfrm>
                <a:off x="3525" y="279"/>
                <a:ext cx="167" cy="268"/>
              </a:xfrm>
              <a:custGeom>
                <a:avLst/>
                <a:gdLst>
                  <a:gd name="T0" fmla="*/ 0 w 21400"/>
                  <a:gd name="T1" fmla="*/ 0 h 18750"/>
                  <a:gd name="T2" fmla="*/ 0 w 21400"/>
                  <a:gd name="T3" fmla="*/ 0 h 18750"/>
                  <a:gd name="T4" fmla="*/ 0 w 21400"/>
                  <a:gd name="T5" fmla="*/ 0 h 18750"/>
                  <a:gd name="T6" fmla="*/ 0 60000 65536"/>
                  <a:gd name="T7" fmla="*/ 0 60000 65536"/>
                  <a:gd name="T8" fmla="*/ 0 60000 65536"/>
                  <a:gd name="T9" fmla="*/ 0 w 21400"/>
                  <a:gd name="T10" fmla="*/ 0 h 18750"/>
                  <a:gd name="T11" fmla="*/ 21400 w 21400"/>
                  <a:gd name="T12" fmla="*/ 18750 h 187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00" h="18750" fill="none" extrusionOk="0">
                    <a:moveTo>
                      <a:pt x="-1" y="15819"/>
                    </a:moveTo>
                    <a:cubicBezTo>
                      <a:pt x="909" y="9175"/>
                      <a:pt x="4854" y="3329"/>
                      <a:pt x="10676" y="0"/>
                    </a:cubicBezTo>
                  </a:path>
                  <a:path w="21400" h="18750" stroke="0" extrusionOk="0">
                    <a:moveTo>
                      <a:pt x="-1" y="15819"/>
                    </a:moveTo>
                    <a:cubicBezTo>
                      <a:pt x="909" y="9175"/>
                      <a:pt x="4854" y="3329"/>
                      <a:pt x="10676" y="0"/>
                    </a:cubicBezTo>
                    <a:lnTo>
                      <a:pt x="21400" y="18750"/>
                    </a:lnTo>
                    <a:lnTo>
                      <a:pt x="-1" y="15819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" name="Text Box 91"/>
            <p:cNvSpPr txBox="1">
              <a:spLocks noChangeArrowheads="1"/>
            </p:cNvSpPr>
            <p:nvPr/>
          </p:nvSpPr>
          <p:spPr bwMode="auto">
            <a:xfrm>
              <a:off x="5044942" y="14124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ea typeface="楷体_GB2312" pitchFamily="49" charset="-122"/>
                </a:rPr>
                <a:t>x</a:t>
              </a:r>
              <a:endParaRPr lang="en-US" altLang="zh-CN" b="1" i="1" dirty="0">
                <a:ea typeface="楷体_GB2312" pitchFamily="49" charset="-122"/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2116005" y="141875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O</a:t>
              </a:r>
              <a:endParaRPr lang="en-US" altLang="zh-CN" b="1" i="1">
                <a:ea typeface="楷体_GB2312" pitchFamily="49" charset="-122"/>
              </a:endParaRPr>
            </a:p>
          </p:txBody>
        </p:sp>
        <p:grpSp>
          <p:nvGrpSpPr>
            <p:cNvPr id="66" name="Group 103"/>
            <p:cNvGrpSpPr/>
            <p:nvPr/>
          </p:nvGrpSpPr>
          <p:grpSpPr bwMode="auto">
            <a:xfrm>
              <a:off x="796792" y="1488600"/>
              <a:ext cx="4572000" cy="0"/>
              <a:chOff x="2496" y="1056"/>
              <a:chExt cx="2880" cy="0"/>
            </a:xfrm>
          </p:grpSpPr>
          <p:sp>
            <p:nvSpPr>
              <p:cNvPr id="74" name="Line 104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105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06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18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" name="Text Box 113"/>
            <p:cNvSpPr txBox="1">
              <a:spLocks noChangeArrowheads="1"/>
            </p:cNvSpPr>
            <p:nvPr/>
          </p:nvSpPr>
          <p:spPr bwMode="auto">
            <a:xfrm>
              <a:off x="2224293" y="730571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ea typeface="楷体_GB2312" pitchFamily="49" charset="-122"/>
                </a:rPr>
                <a:t>R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68" name="Line 132"/>
            <p:cNvSpPr>
              <a:spLocks noChangeShapeType="1"/>
            </p:cNvSpPr>
            <p:nvPr/>
          </p:nvSpPr>
          <p:spPr bwMode="auto">
            <a:xfrm>
              <a:off x="4282942" y="1488600"/>
              <a:ext cx="609600" cy="0"/>
            </a:xfrm>
            <a:prstGeom prst="line">
              <a:avLst/>
            </a:prstGeom>
            <a:noFill/>
            <a:ln w="539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" name="Object 11"/>
            <p:cNvGraphicFramePr>
              <a:graphicFrameLocks noChangeAspect="1"/>
            </p:cNvGraphicFramePr>
            <p:nvPr/>
          </p:nvGraphicFramePr>
          <p:xfrm>
            <a:off x="4830630" y="1155225"/>
            <a:ext cx="290512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5" name="公式" r:id="rId15" imgW="317500" imgH="368300" progId="Equation.3">
                    <p:embed/>
                  </p:oleObj>
                </mc:Choice>
                <mc:Fallback>
                  <p:oleObj name="公式" r:id="rId15" imgW="317500" imgH="368300" progId="Equation.3">
                    <p:embed/>
                    <p:pic>
                      <p:nvPicPr>
                        <p:cNvPr id="0" name="图片 4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630" y="1155225"/>
                          <a:ext cx="290512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134"/>
            <p:cNvSpPr>
              <a:spLocks noChangeShapeType="1"/>
            </p:cNvSpPr>
            <p:nvPr/>
          </p:nvSpPr>
          <p:spPr bwMode="auto">
            <a:xfrm>
              <a:off x="1234942" y="1488600"/>
              <a:ext cx="609600" cy="0"/>
            </a:xfrm>
            <a:prstGeom prst="line">
              <a:avLst/>
            </a:prstGeom>
            <a:noFill/>
            <a:ln w="539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12"/>
            <p:cNvGraphicFramePr>
              <a:graphicFrameLocks noChangeAspect="1"/>
            </p:cNvGraphicFramePr>
            <p:nvPr/>
          </p:nvGraphicFramePr>
          <p:xfrm>
            <a:off x="1311142" y="1564800"/>
            <a:ext cx="29051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" name="公式" r:id="rId17" imgW="317500" imgH="368300" progId="Equation.3">
                    <p:embed/>
                  </p:oleObj>
                </mc:Choice>
                <mc:Fallback>
                  <p:oleObj name="公式" r:id="rId17" imgW="317500" imgH="368300" progId="Equation.3">
                    <p:embed/>
                    <p:pic>
                      <p:nvPicPr>
                        <p:cNvPr id="0" name="图片 4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142" y="1564800"/>
                          <a:ext cx="290513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Oval 156"/>
            <p:cNvSpPr>
              <a:spLocks noChangeArrowheads="1"/>
            </p:cNvSpPr>
            <p:nvPr/>
          </p:nvSpPr>
          <p:spPr bwMode="auto">
            <a:xfrm>
              <a:off x="4197217" y="1439388"/>
              <a:ext cx="90488" cy="9048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57"/>
            <p:cNvSpPr>
              <a:spLocks noChangeArrowheads="1"/>
            </p:cNvSpPr>
            <p:nvPr/>
          </p:nvSpPr>
          <p:spPr bwMode="auto">
            <a:xfrm>
              <a:off x="1144455" y="1433038"/>
              <a:ext cx="90487" cy="9048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5000"/>
                  </a:srgbClr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83" name="Object 9"/>
          <p:cNvGraphicFramePr>
            <a:graphicFrameLocks noChangeAspect="1"/>
          </p:cNvGraphicFramePr>
          <p:nvPr/>
        </p:nvGraphicFramePr>
        <p:xfrm>
          <a:off x="3765810" y="3692282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公式" r:id="rId19" imgW="2501900" imgH="914400" progId="Equation.3">
                  <p:embed/>
                </p:oleObj>
              </mc:Choice>
              <mc:Fallback>
                <p:oleObj name="公式" r:id="rId19" imgW="2501900" imgH="914400" progId="Equation.3">
                  <p:embed/>
                  <p:pic>
                    <p:nvPicPr>
                      <p:cNvPr id="0" name="图片 4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810" y="3692282"/>
                        <a:ext cx="2501900" cy="9144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6440468" y="3930162"/>
            <a:ext cx="336264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圆心</a:t>
            </a:r>
            <a:r>
              <a:rPr lang="zh-CN" altLang="en-US" b="1" dirty="0">
                <a:ea typeface="楷体_GB2312" pitchFamily="49" charset="-122"/>
              </a:rPr>
              <a:t>处：</a:t>
            </a:r>
            <a:endParaRPr lang="zh-CN" altLang="en-US" b="1" dirty="0">
              <a:ea typeface="楷体_GB2312" pitchFamily="49" charset="-122"/>
            </a:endParaRPr>
          </a:p>
        </p:txBody>
      </p:sp>
      <p:graphicFrame>
        <p:nvGraphicFramePr>
          <p:cNvPr id="85" name="Object 3"/>
          <p:cNvGraphicFramePr>
            <a:graphicFrameLocks noChangeAspect="1"/>
          </p:cNvGraphicFramePr>
          <p:nvPr/>
        </p:nvGraphicFramePr>
        <p:xfrm>
          <a:off x="7839866" y="3721089"/>
          <a:ext cx="1181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公式" r:id="rId21" imgW="1180465" imgH="812165" progId="Equation.3">
                  <p:embed/>
                </p:oleObj>
              </mc:Choice>
              <mc:Fallback>
                <p:oleObj name="公式" r:id="rId21" imgW="1180465" imgH="812165" progId="Equation.3">
                  <p:embed/>
                  <p:pic>
                    <p:nvPicPr>
                      <p:cNvPr id="0" name="图片 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66" y="3721089"/>
                        <a:ext cx="1181100" cy="8128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016760" y="485224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磁偶极矩：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87" name="Object 48"/>
          <p:cNvGraphicFramePr>
            <a:graphicFrameLocks noChangeAspect="1"/>
          </p:cNvGraphicFramePr>
          <p:nvPr/>
        </p:nvGraphicFramePr>
        <p:xfrm>
          <a:off x="7005898" y="4928448"/>
          <a:ext cx="13319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公式" r:id="rId23" imgW="1333500" imgH="419100" progId="Equation.3">
                  <p:embed/>
                </p:oleObj>
              </mc:Choice>
              <mc:Fallback>
                <p:oleObj name="公式" r:id="rId23" imgW="1333500" imgH="419100" progId="Equation.3">
                  <p:embed/>
                  <p:pic>
                    <p:nvPicPr>
                      <p:cNvPr id="0" name="图片 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898" y="4928448"/>
                        <a:ext cx="13319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230405" y="3598416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圆环电流的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磁场：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" name="Text Box 86"/>
          <p:cNvSpPr txBox="1">
            <a:spLocks noChangeArrowheads="1"/>
          </p:cNvSpPr>
          <p:nvPr/>
        </p:nvSpPr>
        <p:spPr bwMode="auto">
          <a:xfrm>
            <a:off x="1150464" y="5562968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长直螺线管：</a:t>
            </a:r>
            <a:endParaRPr lang="en-US" altLang="zh-CN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3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3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75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7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7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1" grpId="0"/>
      <p:bldP spid="312353" grpId="0" autoUpdateAnimBg="0"/>
      <p:bldP spid="312356" grpId="0"/>
      <p:bldP spid="312358" grpId="0" autoUpdateAnimBg="0"/>
      <p:bldP spid="61" grpId="0"/>
      <p:bldP spid="84" grpId="0" autoUpdateAnimBg="0"/>
      <p:bldP spid="86" grpId="0" autoUpdateAnimBg="0"/>
      <p:bldP spid="88" grpId="0" autoUpdateAnimBg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4D78F-9E35-468A-B6DB-BB9AA6DF7151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04788" y="1666875"/>
            <a:ext cx="723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求磁场：</a:t>
            </a:r>
            <a:r>
              <a:rPr lang="zh-CN" altLang="en-US" b="1" dirty="0">
                <a:ea typeface="楷体_GB2312" pitchFamily="49" charset="-122"/>
              </a:rPr>
              <a:t>1）毕 — 萨定律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＋</a:t>
            </a:r>
            <a:r>
              <a:rPr lang="zh-CN" altLang="en-US" b="1" dirty="0">
                <a:ea typeface="楷体_GB2312" pitchFamily="49" charset="-122"/>
              </a:rPr>
              <a:t>叠加原理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633538" y="402272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2）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安培环路定理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51" name="Object 2"/>
          <p:cNvGraphicFramePr>
            <a:graphicFrameLocks noChangeAspect="1"/>
          </p:cNvGraphicFramePr>
          <p:nvPr/>
        </p:nvGraphicFramePr>
        <p:xfrm>
          <a:off x="2536825" y="2438400"/>
          <a:ext cx="1371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1" imgW="596900" imgH="292100" progId="Equation.3">
                  <p:embed/>
                </p:oleObj>
              </mc:Choice>
              <mc:Fallback>
                <p:oleObj name="Equation" r:id="rId1" imgW="5969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438400"/>
                        <a:ext cx="1371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538413" y="623888"/>
            <a:ext cx="3276600" cy="519112"/>
          </a:xfrm>
          <a:prstGeom prst="rect">
            <a:avLst/>
          </a:prstGeom>
          <a:solidFill>
            <a:srgbClr val="FFB5FF"/>
          </a:solidFill>
          <a:ln w="12700" cap="sq" algn="ctr">
            <a:solidFill>
              <a:srgbClr val="CC00CC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的两种方法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681163" y="3276600"/>
            <a:ext cx="5284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计算任意电流的磁场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1163" y="5819775"/>
            <a:ext cx="486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计算对称性的磁场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506663" y="4824413"/>
            <a:ext cx="2636837" cy="698500"/>
            <a:chOff x="2506663" y="4824413"/>
            <a:chExt cx="2636837" cy="698500"/>
          </a:xfrm>
        </p:grpSpPr>
        <p:graphicFrame>
          <p:nvGraphicFramePr>
            <p:cNvPr id="39946" name="Object 3"/>
            <p:cNvGraphicFramePr>
              <a:graphicFrameLocks noChangeAspect="1"/>
            </p:cNvGraphicFramePr>
            <p:nvPr/>
          </p:nvGraphicFramePr>
          <p:xfrm>
            <a:off x="2506663" y="4824413"/>
            <a:ext cx="2636837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5" name="Equation" r:id="rId3" imgW="1104900" imgH="292100" progId="Equation.DSMT4">
                    <p:embed/>
                  </p:oleObj>
                </mc:Choice>
                <mc:Fallback>
                  <p:oleObj name="Equation" r:id="rId3" imgW="1104900" imgH="292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663" y="4824413"/>
                          <a:ext cx="2636837" cy="698500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Oval 14"/>
            <p:cNvSpPr>
              <a:spLocks noChangeArrowheads="1"/>
            </p:cNvSpPr>
            <p:nvPr/>
          </p:nvSpPr>
          <p:spPr bwMode="auto">
            <a:xfrm>
              <a:off x="2536825" y="5057743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2" grpId="0" animBg="1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螺线管的磁力线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2"/>
          <a:stretch>
            <a:fillRect/>
          </a:stretch>
        </p:blipFill>
        <p:spPr bwMode="auto">
          <a:xfrm>
            <a:off x="5184775" y="1350963"/>
            <a:ext cx="30480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985838" y="2765425"/>
          <a:ext cx="28178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2" imgW="3187700" imgH="571500" progId="Equation.3">
                  <p:embed/>
                </p:oleObj>
              </mc:Choice>
              <mc:Fallback>
                <p:oleObj name="Equation" r:id="rId2" imgW="3187700" imgH="571500" progId="Equation.3">
                  <p:embed/>
                  <p:pic>
                    <p:nvPicPr>
                      <p:cNvPr id="0" name="图片 29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765425"/>
                        <a:ext cx="28178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23863" y="3917950"/>
            <a:ext cx="5170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半无限长螺线管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3629025" y="4603750"/>
          <a:ext cx="13604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4" imgW="1663700" imgH="698500" progId="Equation.DSMT4">
                  <p:embed/>
                </p:oleObj>
              </mc:Choice>
              <mc:Fallback>
                <p:oleObj name="Equation" r:id="rId4" imgW="1663700" imgH="698500" progId="Equation.DSMT4">
                  <p:embed/>
                  <p:pic>
                    <p:nvPicPr>
                      <p:cNvPr id="0" name="图片 29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603750"/>
                        <a:ext cx="13604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AutoShape 5"/>
          <p:cNvSpPr/>
          <p:nvPr/>
        </p:nvSpPr>
        <p:spPr bwMode="auto">
          <a:xfrm>
            <a:off x="3195638" y="4576763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5829300" y="3703638"/>
            <a:ext cx="2471738" cy="533400"/>
          </a:xfrm>
          <a:prstGeom prst="wedgeRoundRectCallout">
            <a:avLst>
              <a:gd name="adj1" fmla="val 2579"/>
              <a:gd name="adj2" fmla="val -133602"/>
              <a:gd name="adj3" fmla="val 16667"/>
            </a:avLst>
          </a:prstGeom>
          <a:solidFill>
            <a:srgbClr val="FFCCFF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43"/>
          <p:cNvGrpSpPr/>
          <p:nvPr/>
        </p:nvGrpSpPr>
        <p:grpSpPr bwMode="auto">
          <a:xfrm>
            <a:off x="136525" y="1079500"/>
            <a:ext cx="2432050" cy="1219200"/>
            <a:chOff x="252079" y="1242411"/>
            <a:chExt cx="2432050" cy="1219200"/>
          </a:xfrm>
        </p:grpSpPr>
        <p:sp>
          <p:nvSpPr>
            <p:cNvPr id="14374" name="AutoShape 8"/>
            <p:cNvSpPr>
              <a:spLocks noChangeArrowheads="1"/>
            </p:cNvSpPr>
            <p:nvPr/>
          </p:nvSpPr>
          <p:spPr bwMode="auto">
            <a:xfrm>
              <a:off x="252079" y="1242411"/>
              <a:ext cx="1676400" cy="1219200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4375" name="Text Box 9"/>
            <p:cNvSpPr txBox="1">
              <a:spLocks noChangeArrowheads="1"/>
            </p:cNvSpPr>
            <p:nvPr/>
          </p:nvSpPr>
          <p:spPr bwMode="auto">
            <a:xfrm>
              <a:off x="490204" y="1499586"/>
              <a:ext cx="21939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讨论</a:t>
              </a:r>
              <a:r>
                <a:rPr lang="en-US" altLang="zh-CN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:</a:t>
              </a:r>
              <a:endParaRPr lang="en-US" altLang="zh-CN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409575" y="2333625"/>
            <a:ext cx="4087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800" b="1" baseline="3000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无限长螺线管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50838" y="177800"/>
            <a:ext cx="4419600" cy="990600"/>
            <a:chOff x="192" y="48"/>
            <a:chExt cx="2784" cy="624"/>
          </a:xfrm>
        </p:grpSpPr>
        <p:graphicFrame>
          <p:nvGraphicFramePr>
            <p:cNvPr id="14371" name="Object 12"/>
            <p:cNvGraphicFramePr>
              <a:graphicFrameLocks noChangeAspect="1"/>
            </p:cNvGraphicFramePr>
            <p:nvPr/>
          </p:nvGraphicFramePr>
          <p:xfrm>
            <a:off x="730" y="133"/>
            <a:ext cx="223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name="Equation" r:id="rId6" imgW="3746500" imgH="800100" progId="Equation.DSMT4">
                    <p:embed/>
                  </p:oleObj>
                </mc:Choice>
                <mc:Fallback>
                  <p:oleObj name="Equation" r:id="rId6" imgW="3746500" imgH="800100" progId="Equation.DSMT4">
                    <p:embed/>
                    <p:pic>
                      <p:nvPicPr>
                        <p:cNvPr id="0" name="图片 29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33"/>
                          <a:ext cx="2232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Rectangle 13"/>
            <p:cNvSpPr>
              <a:spLocks noChangeArrowheads="1"/>
            </p:cNvSpPr>
            <p:nvPr/>
          </p:nvSpPr>
          <p:spPr bwMode="auto">
            <a:xfrm>
              <a:off x="672" y="96"/>
              <a:ext cx="2304" cy="576"/>
            </a:xfrm>
            <a:prstGeom prst="rect">
              <a:avLst/>
            </a:prstGeom>
            <a:noFill/>
            <a:ln w="15875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73" name="Object 14"/>
            <p:cNvGraphicFramePr>
              <a:graphicFrameLocks noChangeAspect="1"/>
            </p:cNvGraphicFramePr>
            <p:nvPr/>
          </p:nvGraphicFramePr>
          <p:xfrm>
            <a:off x="192" y="48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name="剪辑" r:id="rId8" imgW="6540500" imgH="6045200" progId="MS_ClipArt_Gallery.2">
                    <p:embed/>
                  </p:oleObj>
                </mc:Choice>
                <mc:Fallback>
                  <p:oleObj name="剪辑" r:id="rId8" imgW="6540500" imgH="6045200" progId="MS_ClipArt_Gallery.2">
                    <p:embed/>
                    <p:pic>
                      <p:nvPicPr>
                        <p:cNvPr id="0" name="图片 29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985838" y="3414713"/>
          <a:ext cx="129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0" imgW="1397000" imgH="431800" progId="Equation.DSMT4">
                  <p:embed/>
                </p:oleObj>
              </mc:Choice>
              <mc:Fallback>
                <p:oleObj name="Equation" r:id="rId10" imgW="1397000" imgH="431800" progId="Equation.DSMT4">
                  <p:embed/>
                  <p:pic>
                    <p:nvPicPr>
                      <p:cNvPr id="0" name="图片 29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414713"/>
                        <a:ext cx="1295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2352675" y="3341688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方向向右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1192213" y="4329113"/>
          <a:ext cx="1876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2" imgW="2120900" imgH="711200" progId="Equation.DSMT4">
                  <p:embed/>
                </p:oleObj>
              </mc:Choice>
              <mc:Fallback>
                <p:oleObj name="Equation" r:id="rId12" imgW="2120900" imgH="711200" progId="Equation.DSMT4">
                  <p:embed/>
                  <p:pic>
                    <p:nvPicPr>
                      <p:cNvPr id="0" name="图片 29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329113"/>
                        <a:ext cx="18764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1152525" y="4865688"/>
          <a:ext cx="1998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4" imgW="2032000" imgH="711200" progId="Equation.DSMT4">
                  <p:embed/>
                </p:oleObj>
              </mc:Choice>
              <mc:Fallback>
                <p:oleObj name="Equation" r:id="rId14" imgW="2032000" imgH="711200" progId="Equation.DSMT4">
                  <p:embed/>
                  <p:pic>
                    <p:nvPicPr>
                      <p:cNvPr id="0" name="图片 29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865688"/>
                        <a:ext cx="1998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423863" y="5503863"/>
            <a:ext cx="6105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若管长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，管内有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很大一部分场是均匀的。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73"/>
          <p:cNvGrpSpPr/>
          <p:nvPr/>
        </p:nvGrpSpPr>
        <p:grpSpPr bwMode="auto">
          <a:xfrm>
            <a:off x="5580063" y="4368800"/>
            <a:ext cx="3111500" cy="1889125"/>
            <a:chOff x="3600" y="3072"/>
            <a:chExt cx="1960" cy="1190"/>
          </a:xfrm>
        </p:grpSpPr>
        <p:sp>
          <p:nvSpPr>
            <p:cNvPr id="14360" name="Line 74"/>
            <p:cNvSpPr>
              <a:spLocks noChangeShapeType="1"/>
            </p:cNvSpPr>
            <p:nvPr/>
          </p:nvSpPr>
          <p:spPr bwMode="auto">
            <a:xfrm>
              <a:off x="3600" y="393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75"/>
            <p:cNvSpPr>
              <a:spLocks noChangeShapeType="1"/>
            </p:cNvSpPr>
            <p:nvPr/>
          </p:nvSpPr>
          <p:spPr bwMode="auto">
            <a:xfrm>
              <a:off x="4464" y="326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76"/>
            <p:cNvSpPr>
              <a:spLocks noChangeShapeType="1"/>
            </p:cNvSpPr>
            <p:nvPr/>
          </p:nvSpPr>
          <p:spPr bwMode="auto">
            <a:xfrm>
              <a:off x="4032" y="3504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77"/>
            <p:cNvSpPr/>
            <p:nvPr/>
          </p:nvSpPr>
          <p:spPr bwMode="auto">
            <a:xfrm flipH="1">
              <a:off x="3620" y="3504"/>
              <a:ext cx="412" cy="364"/>
            </a:xfrm>
            <a:custGeom>
              <a:avLst/>
              <a:gdLst>
                <a:gd name="T0" fmla="*/ 0 w 203"/>
                <a:gd name="T1" fmla="*/ 0 h 271"/>
                <a:gd name="T2" fmla="*/ 2147483646 w 203"/>
                <a:gd name="T3" fmla="*/ 103086 h 271"/>
                <a:gd name="T4" fmla="*/ 2147483646 w 203"/>
                <a:gd name="T5" fmla="*/ 2542379 h 271"/>
                <a:gd name="T6" fmla="*/ 0 60000 65536"/>
                <a:gd name="T7" fmla="*/ 0 60000 65536"/>
                <a:gd name="T8" fmla="*/ 0 60000 65536"/>
                <a:gd name="T9" fmla="*/ 0 w 203"/>
                <a:gd name="T10" fmla="*/ 0 h 271"/>
                <a:gd name="T11" fmla="*/ 203 w 20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71">
                  <a:moveTo>
                    <a:pt x="0" y="0"/>
                  </a:moveTo>
                  <a:cubicBezTo>
                    <a:pt x="11" y="4"/>
                    <a:pt x="25" y="4"/>
                    <a:pt x="34" y="11"/>
                  </a:cubicBezTo>
                  <a:cubicBezTo>
                    <a:pt x="107" y="69"/>
                    <a:pt x="68" y="271"/>
                    <a:pt x="203" y="27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78"/>
            <p:cNvSpPr/>
            <p:nvPr/>
          </p:nvSpPr>
          <p:spPr bwMode="auto">
            <a:xfrm>
              <a:off x="4944" y="3504"/>
              <a:ext cx="412" cy="364"/>
            </a:xfrm>
            <a:custGeom>
              <a:avLst/>
              <a:gdLst>
                <a:gd name="T0" fmla="*/ 0 w 203"/>
                <a:gd name="T1" fmla="*/ 0 h 271"/>
                <a:gd name="T2" fmla="*/ 2147483646 w 203"/>
                <a:gd name="T3" fmla="*/ 103086 h 271"/>
                <a:gd name="T4" fmla="*/ 2147483646 w 203"/>
                <a:gd name="T5" fmla="*/ 2542379 h 271"/>
                <a:gd name="T6" fmla="*/ 0 60000 65536"/>
                <a:gd name="T7" fmla="*/ 0 60000 65536"/>
                <a:gd name="T8" fmla="*/ 0 60000 65536"/>
                <a:gd name="T9" fmla="*/ 0 w 203"/>
                <a:gd name="T10" fmla="*/ 0 h 271"/>
                <a:gd name="T11" fmla="*/ 203 w 20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71">
                  <a:moveTo>
                    <a:pt x="0" y="0"/>
                  </a:moveTo>
                  <a:cubicBezTo>
                    <a:pt x="11" y="4"/>
                    <a:pt x="25" y="4"/>
                    <a:pt x="34" y="11"/>
                  </a:cubicBezTo>
                  <a:cubicBezTo>
                    <a:pt x="107" y="69"/>
                    <a:pt x="68" y="271"/>
                    <a:pt x="203" y="27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79"/>
            <p:cNvSpPr>
              <a:spLocks noChangeShapeType="1"/>
            </p:cNvSpPr>
            <p:nvPr/>
          </p:nvSpPr>
          <p:spPr bwMode="auto">
            <a:xfrm>
              <a:off x="3840" y="307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80"/>
            <p:cNvSpPr>
              <a:spLocks noChangeShapeType="1"/>
            </p:cNvSpPr>
            <p:nvPr/>
          </p:nvSpPr>
          <p:spPr bwMode="auto">
            <a:xfrm>
              <a:off x="5088" y="312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7" name="Object 81"/>
            <p:cNvGraphicFramePr>
              <a:graphicFrameLocks noChangeAspect="1"/>
            </p:cNvGraphicFramePr>
            <p:nvPr/>
          </p:nvGraphicFramePr>
          <p:xfrm>
            <a:off x="5424" y="3840"/>
            <a:ext cx="1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name="公式" r:id="rId16" imgW="101600" imgH="165100" progId="Equation.3">
                    <p:embed/>
                  </p:oleObj>
                </mc:Choice>
                <mc:Fallback>
                  <p:oleObj name="公式" r:id="rId16" imgW="101600" imgH="165100" progId="Equation.3">
                    <p:embed/>
                    <p:pic>
                      <p:nvPicPr>
                        <p:cNvPr id="0" name="图片 29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840"/>
                          <a:ext cx="13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82"/>
            <p:cNvGraphicFramePr>
              <a:graphicFrameLocks noChangeAspect="1"/>
            </p:cNvGraphicFramePr>
            <p:nvPr/>
          </p:nvGraphicFramePr>
          <p:xfrm>
            <a:off x="4496" y="3161"/>
            <a:ext cx="20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Equation" r:id="rId18" imgW="165100" imgH="165100" progId="Equation.DSMT4">
                    <p:embed/>
                  </p:oleObj>
                </mc:Choice>
                <mc:Fallback>
                  <p:oleObj name="Equation" r:id="rId18" imgW="165100" imgH="165100" progId="Equation.DSMT4">
                    <p:embed/>
                    <p:pic>
                      <p:nvPicPr>
                        <p:cNvPr id="0" name="图片 29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161"/>
                          <a:ext cx="20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83"/>
            <p:cNvGraphicFramePr>
              <a:graphicFrameLocks noChangeAspect="1"/>
            </p:cNvGraphicFramePr>
            <p:nvPr/>
          </p:nvGraphicFramePr>
          <p:xfrm>
            <a:off x="3754" y="3916"/>
            <a:ext cx="28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name="Equation" r:id="rId20" imgW="546100" imgH="673100" progId="Equation.DSMT4">
                    <p:embed/>
                  </p:oleObj>
                </mc:Choice>
                <mc:Fallback>
                  <p:oleObj name="Equation" r:id="rId20" imgW="546100" imgH="673100" progId="Equation.DSMT4">
                    <p:embed/>
                    <p:pic>
                      <p:nvPicPr>
                        <p:cNvPr id="0" name="图片 29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916"/>
                          <a:ext cx="28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84"/>
            <p:cNvGraphicFramePr>
              <a:graphicFrameLocks noChangeAspect="1"/>
            </p:cNvGraphicFramePr>
            <p:nvPr/>
          </p:nvGraphicFramePr>
          <p:xfrm>
            <a:off x="5071" y="3914"/>
            <a:ext cx="17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4" name="Equation" r:id="rId22" imgW="330200" imgH="673100" progId="Equation.DSMT4">
                    <p:embed/>
                  </p:oleObj>
                </mc:Choice>
                <mc:Fallback>
                  <p:oleObj name="Equation" r:id="rId22" imgW="330200" imgH="673100" progId="Equation.DSMT4">
                    <p:embed/>
                    <p:pic>
                      <p:nvPicPr>
                        <p:cNvPr id="0" name="图片 29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" y="3914"/>
                          <a:ext cx="17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54" name="Text Box 86"/>
          <p:cNvSpPr txBox="1">
            <a:spLocks noChangeArrowheads="1"/>
          </p:cNvSpPr>
          <p:nvPr/>
        </p:nvSpPr>
        <p:spPr bwMode="auto">
          <a:xfrm>
            <a:off x="5840413" y="3695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管外空间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3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FE5F6-52FD-4F23-A051-DF5FA6275C51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240" name="AutoShape 72"/>
          <p:cNvSpPr>
            <a:spLocks noChangeArrowheads="1"/>
          </p:cNvSpPr>
          <p:nvPr/>
        </p:nvSpPr>
        <p:spPr bwMode="auto">
          <a:xfrm>
            <a:off x="5554663" y="576263"/>
            <a:ext cx="2774950" cy="838200"/>
          </a:xfrm>
          <a:prstGeom prst="wedgeEllipseCallout">
            <a:avLst>
              <a:gd name="adj1" fmla="val -9843"/>
              <a:gd name="adj2" fmla="val 146949"/>
            </a:avLst>
          </a:prstGeom>
          <a:solidFill>
            <a:srgbClr val="660066">
              <a:alpha val="30196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253" name="Text Box 85"/>
          <p:cNvSpPr txBox="1">
            <a:spLocks noChangeArrowheads="1"/>
          </p:cNvSpPr>
          <p:nvPr/>
        </p:nvSpPr>
        <p:spPr bwMode="auto">
          <a:xfrm>
            <a:off x="5794375" y="739775"/>
            <a:ext cx="284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管内为均匀场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5" name="Group 146"/>
          <p:cNvGrpSpPr/>
          <p:nvPr/>
        </p:nvGrpSpPr>
        <p:grpSpPr bwMode="auto">
          <a:xfrm>
            <a:off x="7532688" y="2017713"/>
            <a:ext cx="704850" cy="398462"/>
            <a:chOff x="7533441" y="2017377"/>
            <a:chExt cx="704850" cy="398363"/>
          </a:xfrm>
        </p:grpSpPr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7533441" y="2415740"/>
              <a:ext cx="70485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90"/>
            <p:cNvGraphicFramePr>
              <a:graphicFrameLocks noChangeAspect="1"/>
            </p:cNvGraphicFramePr>
            <p:nvPr/>
          </p:nvGraphicFramePr>
          <p:xfrm>
            <a:off x="7675077" y="2017377"/>
            <a:ext cx="313891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name="Equation" r:id="rId24" imgW="609600" imgH="736600" progId="Equation.3">
                    <p:embed/>
                  </p:oleObj>
                </mc:Choice>
                <mc:Fallback>
                  <p:oleObj name="Equation" r:id="rId24" imgW="609600" imgH="736600" progId="Equation.3">
                    <p:embed/>
                    <p:pic>
                      <p:nvPicPr>
                        <p:cNvPr id="0" name="图片 29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5077" y="2017377"/>
                          <a:ext cx="313891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3" grpId="0" bldLvl="0" animBg="1"/>
      <p:bldP spid="135175" grpId="0" bldLvl="0" animBg="1" autoUpdateAnimBg="0"/>
      <p:bldP spid="135178" grpId="0" autoUpdateAnimBg="0"/>
      <p:bldP spid="135184" grpId="0" autoUpdateAnimBg="0"/>
      <p:bldP spid="135187" grpId="0" autoUpdateAnimBg="0"/>
      <p:bldP spid="135254" grpId="0"/>
      <p:bldP spid="135240" grpId="0" bldLvl="0" animBg="1" autoUpdateAnimBg="0"/>
      <p:bldP spid="135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DB336-C6A8-4627-A7EB-76A06190CA2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468438" y="41275"/>
            <a:ext cx="623252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磁场的高斯定理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41275" y="11207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一、 磁通量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282575" y="17383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感应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线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rot="3100542" flipV="1">
            <a:off x="7516812" y="2084388"/>
            <a:ext cx="455613" cy="763588"/>
          </a:xfrm>
          <a:prstGeom prst="line">
            <a:avLst/>
          </a:prstGeom>
          <a:noFill/>
          <a:ln w="41275">
            <a:solidFill>
              <a:srgbClr val="3333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 rot="6151778">
            <a:off x="6961982" y="2353468"/>
            <a:ext cx="571500" cy="366713"/>
          </a:xfrm>
          <a:prstGeom prst="parallelogram">
            <a:avLst>
              <a:gd name="adj" fmla="val 55923"/>
            </a:avLst>
          </a:prstGeom>
          <a:solidFill>
            <a:srgbClr val="FFCC99">
              <a:alpha val="47058"/>
            </a:srgbClr>
          </a:solidFill>
          <a:ln w="31750">
            <a:solidFill>
              <a:srgbClr val="FF00FF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154238" y="17383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规定：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6972" name="Object 2"/>
          <p:cNvGraphicFramePr>
            <a:graphicFrameLocks noChangeAspect="1"/>
          </p:cNvGraphicFramePr>
          <p:nvPr/>
        </p:nvGraphicFramePr>
        <p:xfrm>
          <a:off x="3317875" y="1493838"/>
          <a:ext cx="13684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公式" r:id="rId1" imgW="558800" imgH="355600" progId="Equation.3">
                  <p:embed/>
                </p:oleObj>
              </mc:Choice>
              <mc:Fallback>
                <p:oleObj name="公式" r:id="rId1" imgW="558800" imgH="355600" progId="Equation.3">
                  <p:embed/>
                  <p:pic>
                    <p:nvPicPr>
                      <p:cNvPr id="0" name="图片 30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1493838"/>
                        <a:ext cx="1368425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250825" y="2349500"/>
            <a:ext cx="5329238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定义磁通量：</a:t>
            </a:r>
            <a:r>
              <a:rPr lang="zh-CN" altLang="en-US" b="1" dirty="0">
                <a:ea typeface="楷体_GB2312" pitchFamily="49" charset="-122"/>
              </a:rPr>
              <a:t>通过磁场中任一给定面的磁感应线的总根数 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643438" y="3357563"/>
            <a:ext cx="4065587" cy="3284537"/>
            <a:chOff x="2925" y="2115"/>
            <a:chExt cx="2561" cy="2069"/>
          </a:xfrm>
        </p:grpSpPr>
        <p:sp useBgFill="1">
          <p:nvSpPr>
            <p:cNvPr id="15396" name="Rectangle 15"/>
            <p:cNvSpPr>
              <a:spLocks noChangeArrowheads="1"/>
            </p:cNvSpPr>
            <p:nvPr/>
          </p:nvSpPr>
          <p:spPr bwMode="auto">
            <a:xfrm>
              <a:off x="2990" y="2408"/>
              <a:ext cx="2496" cy="177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7" name="Object 9"/>
            <p:cNvGraphicFramePr>
              <a:graphicFrameLocks noChangeAspect="1"/>
            </p:cNvGraphicFramePr>
            <p:nvPr/>
          </p:nvGraphicFramePr>
          <p:xfrm>
            <a:off x="3353" y="2363"/>
            <a:ext cx="23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公式" r:id="rId3" imgW="152400" imgH="177800" progId="Equation.3">
                    <p:embed/>
                  </p:oleObj>
                </mc:Choice>
                <mc:Fallback>
                  <p:oleObj name="公式" r:id="rId3" imgW="152400" imgH="177800" progId="Equation.3">
                    <p:embed/>
                    <p:pic>
                      <p:nvPicPr>
                        <p:cNvPr id="0" name="图片 30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2363"/>
                          <a:ext cx="23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Freeform 17"/>
            <p:cNvSpPr/>
            <p:nvPr/>
          </p:nvSpPr>
          <p:spPr bwMode="auto">
            <a:xfrm rot="1243955">
              <a:off x="3126" y="2499"/>
              <a:ext cx="1778" cy="1278"/>
            </a:xfrm>
            <a:custGeom>
              <a:avLst/>
              <a:gdLst>
                <a:gd name="T0" fmla="*/ 800 w 1778"/>
                <a:gd name="T1" fmla="*/ 11 h 1278"/>
                <a:gd name="T2" fmla="*/ 856 w 1778"/>
                <a:gd name="T3" fmla="*/ 22 h 1278"/>
                <a:gd name="T4" fmla="*/ 922 w 1778"/>
                <a:gd name="T5" fmla="*/ 44 h 1278"/>
                <a:gd name="T6" fmla="*/ 1022 w 1778"/>
                <a:gd name="T7" fmla="*/ 89 h 1278"/>
                <a:gd name="T8" fmla="*/ 1056 w 1778"/>
                <a:gd name="T9" fmla="*/ 100 h 1278"/>
                <a:gd name="T10" fmla="*/ 1089 w 1778"/>
                <a:gd name="T11" fmla="*/ 122 h 1278"/>
                <a:gd name="T12" fmla="*/ 1122 w 1778"/>
                <a:gd name="T13" fmla="*/ 133 h 1278"/>
                <a:gd name="T14" fmla="*/ 1178 w 1778"/>
                <a:gd name="T15" fmla="*/ 167 h 1278"/>
                <a:gd name="T16" fmla="*/ 1211 w 1778"/>
                <a:gd name="T17" fmla="*/ 200 h 1278"/>
                <a:gd name="T18" fmla="*/ 1256 w 1778"/>
                <a:gd name="T19" fmla="*/ 222 h 1278"/>
                <a:gd name="T20" fmla="*/ 1278 w 1778"/>
                <a:gd name="T21" fmla="*/ 255 h 1278"/>
                <a:gd name="T22" fmla="*/ 1345 w 1778"/>
                <a:gd name="T23" fmla="*/ 289 h 1278"/>
                <a:gd name="T24" fmla="*/ 1423 w 1778"/>
                <a:gd name="T25" fmla="*/ 333 h 1278"/>
                <a:gd name="T26" fmla="*/ 1511 w 1778"/>
                <a:gd name="T27" fmla="*/ 433 h 1278"/>
                <a:gd name="T28" fmla="*/ 1534 w 1778"/>
                <a:gd name="T29" fmla="*/ 467 h 1278"/>
                <a:gd name="T30" fmla="*/ 1600 w 1778"/>
                <a:gd name="T31" fmla="*/ 511 h 1278"/>
                <a:gd name="T32" fmla="*/ 1667 w 1778"/>
                <a:gd name="T33" fmla="*/ 611 h 1278"/>
                <a:gd name="T34" fmla="*/ 1700 w 1778"/>
                <a:gd name="T35" fmla="*/ 644 h 1278"/>
                <a:gd name="T36" fmla="*/ 1756 w 1778"/>
                <a:gd name="T37" fmla="*/ 733 h 1278"/>
                <a:gd name="T38" fmla="*/ 1778 w 1778"/>
                <a:gd name="T39" fmla="*/ 789 h 1278"/>
                <a:gd name="T40" fmla="*/ 1567 w 1778"/>
                <a:gd name="T41" fmla="*/ 855 h 1278"/>
                <a:gd name="T42" fmla="*/ 1434 w 1778"/>
                <a:gd name="T43" fmla="*/ 900 h 1278"/>
                <a:gd name="T44" fmla="*/ 1367 w 1778"/>
                <a:gd name="T45" fmla="*/ 922 h 1278"/>
                <a:gd name="T46" fmla="*/ 1289 w 1778"/>
                <a:gd name="T47" fmla="*/ 978 h 1278"/>
                <a:gd name="T48" fmla="*/ 1256 w 1778"/>
                <a:gd name="T49" fmla="*/ 1000 h 1278"/>
                <a:gd name="T50" fmla="*/ 1122 w 1778"/>
                <a:gd name="T51" fmla="*/ 1089 h 1278"/>
                <a:gd name="T52" fmla="*/ 1022 w 1778"/>
                <a:gd name="T53" fmla="*/ 1144 h 1278"/>
                <a:gd name="T54" fmla="*/ 956 w 1778"/>
                <a:gd name="T55" fmla="*/ 1278 h 1278"/>
                <a:gd name="T56" fmla="*/ 878 w 1778"/>
                <a:gd name="T57" fmla="*/ 1178 h 1278"/>
                <a:gd name="T58" fmla="*/ 800 w 1778"/>
                <a:gd name="T59" fmla="*/ 1055 h 1278"/>
                <a:gd name="T60" fmla="*/ 711 w 1778"/>
                <a:gd name="T61" fmla="*/ 989 h 1278"/>
                <a:gd name="T62" fmla="*/ 545 w 1778"/>
                <a:gd name="T63" fmla="*/ 855 h 1278"/>
                <a:gd name="T64" fmla="*/ 322 w 1778"/>
                <a:gd name="T65" fmla="*/ 800 h 1278"/>
                <a:gd name="T66" fmla="*/ 167 w 1778"/>
                <a:gd name="T67" fmla="*/ 811 h 1278"/>
                <a:gd name="T68" fmla="*/ 0 w 1778"/>
                <a:gd name="T69" fmla="*/ 867 h 1278"/>
                <a:gd name="T70" fmla="*/ 11 w 1778"/>
                <a:gd name="T71" fmla="*/ 678 h 1278"/>
                <a:gd name="T72" fmla="*/ 133 w 1778"/>
                <a:gd name="T73" fmla="*/ 489 h 1278"/>
                <a:gd name="T74" fmla="*/ 211 w 1778"/>
                <a:gd name="T75" fmla="*/ 344 h 1278"/>
                <a:gd name="T76" fmla="*/ 256 w 1778"/>
                <a:gd name="T77" fmla="*/ 311 h 1278"/>
                <a:gd name="T78" fmla="*/ 333 w 1778"/>
                <a:gd name="T79" fmla="*/ 200 h 1278"/>
                <a:gd name="T80" fmla="*/ 478 w 1778"/>
                <a:gd name="T81" fmla="*/ 122 h 1278"/>
                <a:gd name="T82" fmla="*/ 689 w 1778"/>
                <a:gd name="T83" fmla="*/ 0 h 1278"/>
                <a:gd name="T84" fmla="*/ 800 w 1778"/>
                <a:gd name="T85" fmla="*/ 11 h 1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78"/>
                <a:gd name="T130" fmla="*/ 0 h 1278"/>
                <a:gd name="T131" fmla="*/ 1778 w 1778"/>
                <a:gd name="T132" fmla="*/ 1278 h 12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78" h="1278">
                  <a:moveTo>
                    <a:pt x="800" y="11"/>
                  </a:moveTo>
                  <a:cubicBezTo>
                    <a:pt x="819" y="15"/>
                    <a:pt x="838" y="17"/>
                    <a:pt x="856" y="22"/>
                  </a:cubicBezTo>
                  <a:cubicBezTo>
                    <a:pt x="878" y="28"/>
                    <a:pt x="922" y="44"/>
                    <a:pt x="922" y="44"/>
                  </a:cubicBezTo>
                  <a:cubicBezTo>
                    <a:pt x="975" y="80"/>
                    <a:pt x="944" y="63"/>
                    <a:pt x="1022" y="89"/>
                  </a:cubicBezTo>
                  <a:cubicBezTo>
                    <a:pt x="1033" y="93"/>
                    <a:pt x="1056" y="100"/>
                    <a:pt x="1056" y="100"/>
                  </a:cubicBezTo>
                  <a:cubicBezTo>
                    <a:pt x="1067" y="107"/>
                    <a:pt x="1077" y="116"/>
                    <a:pt x="1089" y="122"/>
                  </a:cubicBezTo>
                  <a:cubicBezTo>
                    <a:pt x="1099" y="127"/>
                    <a:pt x="1112" y="127"/>
                    <a:pt x="1122" y="133"/>
                  </a:cubicBezTo>
                  <a:cubicBezTo>
                    <a:pt x="1205" y="182"/>
                    <a:pt x="1079" y="131"/>
                    <a:pt x="1178" y="167"/>
                  </a:cubicBezTo>
                  <a:cubicBezTo>
                    <a:pt x="1189" y="178"/>
                    <a:pt x="1198" y="191"/>
                    <a:pt x="1211" y="200"/>
                  </a:cubicBezTo>
                  <a:cubicBezTo>
                    <a:pt x="1225" y="210"/>
                    <a:pt x="1243" y="211"/>
                    <a:pt x="1256" y="222"/>
                  </a:cubicBezTo>
                  <a:cubicBezTo>
                    <a:pt x="1266" y="230"/>
                    <a:pt x="1269" y="246"/>
                    <a:pt x="1278" y="255"/>
                  </a:cubicBezTo>
                  <a:cubicBezTo>
                    <a:pt x="1301" y="278"/>
                    <a:pt x="1316" y="280"/>
                    <a:pt x="1345" y="289"/>
                  </a:cubicBezTo>
                  <a:cubicBezTo>
                    <a:pt x="1370" y="306"/>
                    <a:pt x="1402" y="312"/>
                    <a:pt x="1423" y="333"/>
                  </a:cubicBezTo>
                  <a:cubicBezTo>
                    <a:pt x="1564" y="474"/>
                    <a:pt x="1419" y="372"/>
                    <a:pt x="1511" y="433"/>
                  </a:cubicBezTo>
                  <a:cubicBezTo>
                    <a:pt x="1519" y="444"/>
                    <a:pt x="1524" y="458"/>
                    <a:pt x="1534" y="467"/>
                  </a:cubicBezTo>
                  <a:cubicBezTo>
                    <a:pt x="1554" y="484"/>
                    <a:pt x="1600" y="511"/>
                    <a:pt x="1600" y="511"/>
                  </a:cubicBezTo>
                  <a:cubicBezTo>
                    <a:pt x="1652" y="589"/>
                    <a:pt x="1630" y="556"/>
                    <a:pt x="1667" y="611"/>
                  </a:cubicBezTo>
                  <a:cubicBezTo>
                    <a:pt x="1676" y="624"/>
                    <a:pt x="1691" y="631"/>
                    <a:pt x="1700" y="644"/>
                  </a:cubicBezTo>
                  <a:cubicBezTo>
                    <a:pt x="1721" y="672"/>
                    <a:pt x="1756" y="733"/>
                    <a:pt x="1756" y="733"/>
                  </a:cubicBezTo>
                  <a:cubicBezTo>
                    <a:pt x="1770" y="775"/>
                    <a:pt x="1762" y="756"/>
                    <a:pt x="1778" y="789"/>
                  </a:cubicBezTo>
                  <a:cubicBezTo>
                    <a:pt x="1708" y="812"/>
                    <a:pt x="1639" y="837"/>
                    <a:pt x="1567" y="855"/>
                  </a:cubicBezTo>
                  <a:cubicBezTo>
                    <a:pt x="1530" y="893"/>
                    <a:pt x="1483" y="885"/>
                    <a:pt x="1434" y="900"/>
                  </a:cubicBezTo>
                  <a:cubicBezTo>
                    <a:pt x="1411" y="907"/>
                    <a:pt x="1367" y="922"/>
                    <a:pt x="1367" y="922"/>
                  </a:cubicBezTo>
                  <a:cubicBezTo>
                    <a:pt x="1341" y="941"/>
                    <a:pt x="1315" y="960"/>
                    <a:pt x="1289" y="978"/>
                  </a:cubicBezTo>
                  <a:cubicBezTo>
                    <a:pt x="1278" y="986"/>
                    <a:pt x="1256" y="1000"/>
                    <a:pt x="1256" y="1000"/>
                  </a:cubicBezTo>
                  <a:cubicBezTo>
                    <a:pt x="1220" y="1054"/>
                    <a:pt x="1184" y="1069"/>
                    <a:pt x="1122" y="1089"/>
                  </a:cubicBezTo>
                  <a:cubicBezTo>
                    <a:pt x="1089" y="1111"/>
                    <a:pt x="1056" y="1122"/>
                    <a:pt x="1022" y="1144"/>
                  </a:cubicBezTo>
                  <a:cubicBezTo>
                    <a:pt x="1000" y="1189"/>
                    <a:pt x="978" y="1233"/>
                    <a:pt x="956" y="1278"/>
                  </a:cubicBezTo>
                  <a:cubicBezTo>
                    <a:pt x="939" y="1207"/>
                    <a:pt x="921" y="1230"/>
                    <a:pt x="878" y="1178"/>
                  </a:cubicBezTo>
                  <a:cubicBezTo>
                    <a:pt x="846" y="1140"/>
                    <a:pt x="838" y="1089"/>
                    <a:pt x="800" y="1055"/>
                  </a:cubicBezTo>
                  <a:cubicBezTo>
                    <a:pt x="773" y="1030"/>
                    <a:pt x="737" y="1015"/>
                    <a:pt x="711" y="989"/>
                  </a:cubicBezTo>
                  <a:cubicBezTo>
                    <a:pt x="663" y="940"/>
                    <a:pt x="612" y="880"/>
                    <a:pt x="545" y="855"/>
                  </a:cubicBezTo>
                  <a:cubicBezTo>
                    <a:pt x="476" y="830"/>
                    <a:pt x="395" y="812"/>
                    <a:pt x="322" y="800"/>
                  </a:cubicBezTo>
                  <a:cubicBezTo>
                    <a:pt x="270" y="804"/>
                    <a:pt x="218" y="803"/>
                    <a:pt x="167" y="811"/>
                  </a:cubicBezTo>
                  <a:cubicBezTo>
                    <a:pt x="107" y="820"/>
                    <a:pt x="61" y="867"/>
                    <a:pt x="0" y="867"/>
                  </a:cubicBezTo>
                  <a:cubicBezTo>
                    <a:pt x="4" y="804"/>
                    <a:pt x="3" y="741"/>
                    <a:pt x="11" y="678"/>
                  </a:cubicBezTo>
                  <a:cubicBezTo>
                    <a:pt x="22" y="594"/>
                    <a:pt x="94" y="557"/>
                    <a:pt x="133" y="489"/>
                  </a:cubicBezTo>
                  <a:cubicBezTo>
                    <a:pt x="157" y="447"/>
                    <a:pt x="171" y="374"/>
                    <a:pt x="211" y="344"/>
                  </a:cubicBezTo>
                  <a:cubicBezTo>
                    <a:pt x="226" y="333"/>
                    <a:pt x="243" y="324"/>
                    <a:pt x="256" y="311"/>
                  </a:cubicBezTo>
                  <a:cubicBezTo>
                    <a:pt x="288" y="279"/>
                    <a:pt x="296" y="225"/>
                    <a:pt x="333" y="200"/>
                  </a:cubicBezTo>
                  <a:cubicBezTo>
                    <a:pt x="384" y="166"/>
                    <a:pt x="421" y="141"/>
                    <a:pt x="478" y="122"/>
                  </a:cubicBezTo>
                  <a:cubicBezTo>
                    <a:pt x="535" y="66"/>
                    <a:pt x="604" y="0"/>
                    <a:pt x="689" y="0"/>
                  </a:cubicBezTo>
                  <a:cubicBezTo>
                    <a:pt x="726" y="0"/>
                    <a:pt x="763" y="7"/>
                    <a:pt x="80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4E3A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Freeform 18"/>
            <p:cNvSpPr/>
            <p:nvPr/>
          </p:nvSpPr>
          <p:spPr bwMode="auto">
            <a:xfrm>
              <a:off x="2925" y="3045"/>
              <a:ext cx="336" cy="288"/>
            </a:xfrm>
            <a:custGeom>
              <a:avLst/>
              <a:gdLst>
                <a:gd name="T0" fmla="*/ 336 w 336"/>
                <a:gd name="T1" fmla="*/ 0 h 288"/>
                <a:gd name="T2" fmla="*/ 0 w 336"/>
                <a:gd name="T3" fmla="*/ 288 h 288"/>
                <a:gd name="T4" fmla="*/ 0 60000 65536"/>
                <a:gd name="T5" fmla="*/ 0 60000 65536"/>
                <a:gd name="T6" fmla="*/ 0 w 336"/>
                <a:gd name="T7" fmla="*/ 0 h 288"/>
                <a:gd name="T8" fmla="*/ 336 w 336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288">
                  <a:moveTo>
                    <a:pt x="336" y="0"/>
                  </a:moveTo>
                  <a:cubicBezTo>
                    <a:pt x="196" y="116"/>
                    <a:pt x="56" y="232"/>
                    <a:pt x="0" y="288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19"/>
            <p:cNvSpPr>
              <a:spLocks noChangeShapeType="1"/>
            </p:cNvSpPr>
            <p:nvPr/>
          </p:nvSpPr>
          <p:spPr bwMode="auto">
            <a:xfrm flipH="1">
              <a:off x="3030" y="3123"/>
              <a:ext cx="432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20"/>
            <p:cNvSpPr>
              <a:spLocks noChangeShapeType="1"/>
            </p:cNvSpPr>
            <p:nvPr/>
          </p:nvSpPr>
          <p:spPr bwMode="auto">
            <a:xfrm flipH="1">
              <a:off x="3222" y="3267"/>
              <a:ext cx="432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21"/>
            <p:cNvSpPr>
              <a:spLocks noChangeShapeType="1"/>
            </p:cNvSpPr>
            <p:nvPr/>
          </p:nvSpPr>
          <p:spPr bwMode="auto">
            <a:xfrm flipH="1">
              <a:off x="3270" y="3459"/>
              <a:ext cx="48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22"/>
            <p:cNvSpPr>
              <a:spLocks noChangeShapeType="1"/>
            </p:cNvSpPr>
            <p:nvPr/>
          </p:nvSpPr>
          <p:spPr bwMode="auto">
            <a:xfrm flipH="1">
              <a:off x="3366" y="3603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Arc 23"/>
            <p:cNvSpPr/>
            <p:nvPr/>
          </p:nvSpPr>
          <p:spPr bwMode="auto">
            <a:xfrm>
              <a:off x="4134" y="3489"/>
              <a:ext cx="1155" cy="432"/>
            </a:xfrm>
            <a:custGeom>
              <a:avLst/>
              <a:gdLst>
                <a:gd name="T0" fmla="*/ 0 w 20792"/>
                <a:gd name="T1" fmla="*/ 0 h 21600"/>
                <a:gd name="T2" fmla="*/ 0 w 20792"/>
                <a:gd name="T3" fmla="*/ 0 h 21600"/>
                <a:gd name="T4" fmla="*/ 0 w 207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792"/>
                <a:gd name="T10" fmla="*/ 0 h 21600"/>
                <a:gd name="T11" fmla="*/ 20792 w 207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92" h="21600" fill="none" extrusionOk="0">
                  <a:moveTo>
                    <a:pt x="-1" y="0"/>
                  </a:moveTo>
                  <a:cubicBezTo>
                    <a:pt x="9674" y="0"/>
                    <a:pt x="18169" y="6433"/>
                    <a:pt x="20791" y="15746"/>
                  </a:cubicBezTo>
                </a:path>
                <a:path w="20792" h="21600" stroke="0" extrusionOk="0">
                  <a:moveTo>
                    <a:pt x="-1" y="0"/>
                  </a:moveTo>
                  <a:cubicBezTo>
                    <a:pt x="9674" y="0"/>
                    <a:pt x="18169" y="6433"/>
                    <a:pt x="20791" y="1574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Arc 24"/>
            <p:cNvSpPr/>
            <p:nvPr/>
          </p:nvSpPr>
          <p:spPr bwMode="auto">
            <a:xfrm rot="304380" flipH="1">
              <a:off x="4083" y="3261"/>
              <a:ext cx="1195" cy="241"/>
            </a:xfrm>
            <a:custGeom>
              <a:avLst/>
              <a:gdLst>
                <a:gd name="T0" fmla="*/ 0 w 18089"/>
                <a:gd name="T1" fmla="*/ 0 h 21600"/>
                <a:gd name="T2" fmla="*/ 0 w 18089"/>
                <a:gd name="T3" fmla="*/ 0 h 21600"/>
                <a:gd name="T4" fmla="*/ 0 w 18089"/>
                <a:gd name="T5" fmla="*/ 0 h 21600"/>
                <a:gd name="T6" fmla="*/ 0 60000 65536"/>
                <a:gd name="T7" fmla="*/ 0 60000 65536"/>
                <a:gd name="T8" fmla="*/ 0 60000 65536"/>
                <a:gd name="T9" fmla="*/ 0 w 18089"/>
                <a:gd name="T10" fmla="*/ 0 h 21600"/>
                <a:gd name="T11" fmla="*/ 18089 w 180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9" h="21600" fill="none" extrusionOk="0">
                  <a:moveTo>
                    <a:pt x="-1" y="0"/>
                  </a:moveTo>
                  <a:cubicBezTo>
                    <a:pt x="7297" y="0"/>
                    <a:pt x="14100" y="3684"/>
                    <a:pt x="18088" y="9795"/>
                  </a:cubicBezTo>
                </a:path>
                <a:path w="18089" h="21600" stroke="0" extrusionOk="0">
                  <a:moveTo>
                    <a:pt x="-1" y="0"/>
                  </a:moveTo>
                  <a:cubicBezTo>
                    <a:pt x="7297" y="0"/>
                    <a:pt x="14100" y="3684"/>
                    <a:pt x="18088" y="979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Arc 25"/>
            <p:cNvSpPr/>
            <p:nvPr/>
          </p:nvSpPr>
          <p:spPr bwMode="auto">
            <a:xfrm flipH="1">
              <a:off x="4082" y="2931"/>
              <a:ext cx="1207" cy="384"/>
            </a:xfrm>
            <a:custGeom>
              <a:avLst/>
              <a:gdLst>
                <a:gd name="T0" fmla="*/ 0 w 17843"/>
                <a:gd name="T1" fmla="*/ 0 h 21600"/>
                <a:gd name="T2" fmla="*/ 0 w 17843"/>
                <a:gd name="T3" fmla="*/ 0 h 21600"/>
                <a:gd name="T4" fmla="*/ 0 w 17843"/>
                <a:gd name="T5" fmla="*/ 0 h 21600"/>
                <a:gd name="T6" fmla="*/ 0 60000 65536"/>
                <a:gd name="T7" fmla="*/ 0 60000 65536"/>
                <a:gd name="T8" fmla="*/ 0 60000 65536"/>
                <a:gd name="T9" fmla="*/ 0 w 17843"/>
                <a:gd name="T10" fmla="*/ 0 h 21600"/>
                <a:gd name="T11" fmla="*/ 17843 w 178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43" h="21600" fill="none" extrusionOk="0">
                  <a:moveTo>
                    <a:pt x="-1" y="0"/>
                  </a:moveTo>
                  <a:cubicBezTo>
                    <a:pt x="7139" y="0"/>
                    <a:pt x="13818" y="3528"/>
                    <a:pt x="17842" y="9426"/>
                  </a:cubicBezTo>
                </a:path>
                <a:path w="17843" h="21600" stroke="0" extrusionOk="0">
                  <a:moveTo>
                    <a:pt x="-1" y="0"/>
                  </a:moveTo>
                  <a:cubicBezTo>
                    <a:pt x="7139" y="0"/>
                    <a:pt x="13818" y="3528"/>
                    <a:pt x="17842" y="94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Arc 26"/>
            <p:cNvSpPr/>
            <p:nvPr/>
          </p:nvSpPr>
          <p:spPr bwMode="auto">
            <a:xfrm rot="20781422" flipH="1">
              <a:off x="3798" y="2595"/>
              <a:ext cx="1360" cy="144"/>
            </a:xfrm>
            <a:custGeom>
              <a:avLst/>
              <a:gdLst>
                <a:gd name="T0" fmla="*/ 0 w 21111"/>
                <a:gd name="T1" fmla="*/ 0 h 21600"/>
                <a:gd name="T2" fmla="*/ 0 w 21111"/>
                <a:gd name="T3" fmla="*/ 0 h 21600"/>
                <a:gd name="T4" fmla="*/ 0 w 2111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11"/>
                <a:gd name="T10" fmla="*/ 0 h 21600"/>
                <a:gd name="T11" fmla="*/ 21111 w 211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11" h="21600" fill="none" extrusionOk="0">
                  <a:moveTo>
                    <a:pt x="-1" y="0"/>
                  </a:moveTo>
                  <a:cubicBezTo>
                    <a:pt x="10169" y="0"/>
                    <a:pt x="18960" y="7092"/>
                    <a:pt x="21111" y="17031"/>
                  </a:cubicBezTo>
                </a:path>
                <a:path w="21111" h="21600" stroke="0" extrusionOk="0">
                  <a:moveTo>
                    <a:pt x="-1" y="0"/>
                  </a:moveTo>
                  <a:cubicBezTo>
                    <a:pt x="10169" y="0"/>
                    <a:pt x="18960" y="7092"/>
                    <a:pt x="21111" y="1703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27"/>
            <p:cNvSpPr>
              <a:spLocks noChangeShapeType="1"/>
            </p:cNvSpPr>
            <p:nvPr/>
          </p:nvSpPr>
          <p:spPr bwMode="auto">
            <a:xfrm flipV="1">
              <a:off x="3606" y="2115"/>
              <a:ext cx="768" cy="6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9" name="Object 10"/>
            <p:cNvGraphicFramePr>
              <a:graphicFrameLocks noChangeAspect="1"/>
            </p:cNvGraphicFramePr>
            <p:nvPr/>
          </p:nvGraphicFramePr>
          <p:xfrm>
            <a:off x="4649" y="2568"/>
            <a:ext cx="30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公式" r:id="rId5" imgW="12700" imgH="12700" progId="Equation.3">
                    <p:embed/>
                  </p:oleObj>
                </mc:Choice>
                <mc:Fallback>
                  <p:oleObj name="公式" r:id="rId5" imgW="12700" imgH="12700" progId="Equation.3">
                    <p:embed/>
                    <p:pic>
                      <p:nvPicPr>
                        <p:cNvPr id="0" name="图片 30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568"/>
                          <a:ext cx="30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/>
          <p:nvPr/>
        </p:nvGrpSpPr>
        <p:grpSpPr bwMode="auto">
          <a:xfrm>
            <a:off x="6372225" y="1328738"/>
            <a:ext cx="2430463" cy="2270125"/>
            <a:chOff x="4014" y="754"/>
            <a:chExt cx="1531" cy="1430"/>
          </a:xfrm>
        </p:grpSpPr>
        <p:grpSp>
          <p:nvGrpSpPr>
            <p:cNvPr id="15390" name="Group 30"/>
            <p:cNvGrpSpPr/>
            <p:nvPr/>
          </p:nvGrpSpPr>
          <p:grpSpPr bwMode="auto">
            <a:xfrm>
              <a:off x="4059" y="890"/>
              <a:ext cx="1486" cy="1294"/>
              <a:chOff x="4059" y="890"/>
              <a:chExt cx="1486" cy="1294"/>
            </a:xfrm>
          </p:grpSpPr>
          <p:sp>
            <p:nvSpPr>
              <p:cNvPr id="15392" name="Arc 31"/>
              <p:cNvSpPr/>
              <p:nvPr/>
            </p:nvSpPr>
            <p:spPr bwMode="auto">
              <a:xfrm>
                <a:off x="4105" y="1752"/>
                <a:ext cx="1187" cy="432"/>
              </a:xfrm>
              <a:custGeom>
                <a:avLst/>
                <a:gdLst>
                  <a:gd name="T0" fmla="*/ 0 w 21360"/>
                  <a:gd name="T1" fmla="*/ 0 h 21600"/>
                  <a:gd name="T2" fmla="*/ 0 w 21360"/>
                  <a:gd name="T3" fmla="*/ 0 h 21600"/>
                  <a:gd name="T4" fmla="*/ 0 w 2136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60"/>
                  <a:gd name="T10" fmla="*/ 0 h 21600"/>
                  <a:gd name="T11" fmla="*/ 21360 w 2136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60" h="21600" fill="none" extrusionOk="0">
                    <a:moveTo>
                      <a:pt x="-1" y="0"/>
                    </a:moveTo>
                    <a:cubicBezTo>
                      <a:pt x="10690" y="0"/>
                      <a:pt x="19772" y="7820"/>
                      <a:pt x="21360" y="18391"/>
                    </a:cubicBezTo>
                  </a:path>
                  <a:path w="21360" h="21600" stroke="0" extrusionOk="0">
                    <a:moveTo>
                      <a:pt x="-1" y="0"/>
                    </a:moveTo>
                    <a:cubicBezTo>
                      <a:pt x="10690" y="0"/>
                      <a:pt x="19772" y="7820"/>
                      <a:pt x="21360" y="1839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none" w="sm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Arc 32"/>
              <p:cNvSpPr/>
              <p:nvPr/>
            </p:nvSpPr>
            <p:spPr bwMode="auto">
              <a:xfrm rot="304380" flipH="1">
                <a:off x="4105" y="1480"/>
                <a:ext cx="1195" cy="435"/>
              </a:xfrm>
              <a:custGeom>
                <a:avLst/>
                <a:gdLst>
                  <a:gd name="T0" fmla="*/ 0 w 18089"/>
                  <a:gd name="T1" fmla="*/ 0 h 21600"/>
                  <a:gd name="T2" fmla="*/ 0 w 18089"/>
                  <a:gd name="T3" fmla="*/ 0 h 21600"/>
                  <a:gd name="T4" fmla="*/ 0 w 1808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089"/>
                  <a:gd name="T10" fmla="*/ 0 h 21600"/>
                  <a:gd name="T11" fmla="*/ 18089 w 1808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9" h="21600" fill="none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</a:path>
                  <a:path w="18089" h="21600" stroke="0" extrusionOk="0">
                    <a:moveTo>
                      <a:pt x="-1" y="0"/>
                    </a:moveTo>
                    <a:cubicBezTo>
                      <a:pt x="7297" y="0"/>
                      <a:pt x="14100" y="3684"/>
                      <a:pt x="18088" y="979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Arc 33"/>
              <p:cNvSpPr/>
              <p:nvPr/>
            </p:nvSpPr>
            <p:spPr bwMode="auto">
              <a:xfrm flipH="1">
                <a:off x="4059" y="1117"/>
                <a:ext cx="1207" cy="701"/>
              </a:xfrm>
              <a:custGeom>
                <a:avLst/>
                <a:gdLst>
                  <a:gd name="T0" fmla="*/ 0 w 17843"/>
                  <a:gd name="T1" fmla="*/ 0 h 21600"/>
                  <a:gd name="T2" fmla="*/ 0 w 17843"/>
                  <a:gd name="T3" fmla="*/ 0 h 21600"/>
                  <a:gd name="T4" fmla="*/ 0 w 178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843"/>
                  <a:gd name="T10" fmla="*/ 0 h 21600"/>
                  <a:gd name="T11" fmla="*/ 17843 w 178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43" h="21600" fill="none" extrusionOk="0">
                    <a:moveTo>
                      <a:pt x="-1" y="0"/>
                    </a:moveTo>
                    <a:cubicBezTo>
                      <a:pt x="7139" y="0"/>
                      <a:pt x="13818" y="3528"/>
                      <a:pt x="17842" y="9426"/>
                    </a:cubicBezTo>
                  </a:path>
                  <a:path w="17843" h="21600" stroke="0" extrusionOk="0">
                    <a:moveTo>
                      <a:pt x="-1" y="0"/>
                    </a:moveTo>
                    <a:cubicBezTo>
                      <a:pt x="7139" y="0"/>
                      <a:pt x="13818" y="3528"/>
                      <a:pt x="17842" y="942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95" name="Object 8"/>
              <p:cNvGraphicFramePr>
                <a:graphicFrameLocks noChangeAspect="1"/>
              </p:cNvGraphicFramePr>
              <p:nvPr/>
            </p:nvGraphicFramePr>
            <p:xfrm>
              <a:off x="5239" y="890"/>
              <a:ext cx="30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2" name="公式" r:id="rId7" imgW="12700" imgH="12700" progId="Equation.3">
                      <p:embed/>
                    </p:oleObj>
                  </mc:Choice>
                  <mc:Fallback>
                    <p:oleObj name="公式" r:id="rId7" imgW="12700" imgH="12700" progId="Equation.3">
                      <p:embed/>
                      <p:pic>
                        <p:nvPicPr>
                          <p:cNvPr id="0" name="图片 307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9" y="890"/>
                            <a:ext cx="306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91" name="Arc 35"/>
            <p:cNvSpPr/>
            <p:nvPr/>
          </p:nvSpPr>
          <p:spPr bwMode="auto">
            <a:xfrm>
              <a:off x="4014" y="754"/>
              <a:ext cx="1127" cy="659"/>
            </a:xfrm>
            <a:custGeom>
              <a:avLst/>
              <a:gdLst>
                <a:gd name="T0" fmla="*/ 0 w 20292"/>
                <a:gd name="T1" fmla="*/ 0 h 21596"/>
                <a:gd name="T2" fmla="*/ 0 w 20292"/>
                <a:gd name="T3" fmla="*/ 0 h 21596"/>
                <a:gd name="T4" fmla="*/ 0 w 20292"/>
                <a:gd name="T5" fmla="*/ 0 h 21596"/>
                <a:gd name="T6" fmla="*/ 0 60000 65536"/>
                <a:gd name="T7" fmla="*/ 0 60000 65536"/>
                <a:gd name="T8" fmla="*/ 0 60000 65536"/>
                <a:gd name="T9" fmla="*/ 0 w 20292"/>
                <a:gd name="T10" fmla="*/ 0 h 21596"/>
                <a:gd name="T11" fmla="*/ 20292 w 20292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92" h="21596" fill="none" extrusionOk="0">
                  <a:moveTo>
                    <a:pt x="-1" y="14194"/>
                  </a:moveTo>
                  <a:cubicBezTo>
                    <a:pt x="3054" y="5818"/>
                    <a:pt x="10943" y="179"/>
                    <a:pt x="19858" y="0"/>
                  </a:cubicBezTo>
                </a:path>
                <a:path w="20292" h="21596" stroke="0" extrusionOk="0">
                  <a:moveTo>
                    <a:pt x="-1" y="14194"/>
                  </a:moveTo>
                  <a:cubicBezTo>
                    <a:pt x="3054" y="5818"/>
                    <a:pt x="10943" y="179"/>
                    <a:pt x="19858" y="0"/>
                  </a:cubicBezTo>
                  <a:lnTo>
                    <a:pt x="20292" y="21596"/>
                  </a:lnTo>
                  <a:lnTo>
                    <a:pt x="-1" y="14194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6996" name="Object 3"/>
          <p:cNvGraphicFramePr>
            <a:graphicFrameLocks noChangeAspect="1"/>
          </p:cNvGraphicFramePr>
          <p:nvPr/>
        </p:nvGraphicFramePr>
        <p:xfrm>
          <a:off x="7019925" y="3397250"/>
          <a:ext cx="4714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9" imgW="165100" imgH="228600" progId="Equation.DSMT4">
                  <p:embed/>
                </p:oleObj>
              </mc:Choice>
              <mc:Fallback>
                <p:oleObj name="Equation" r:id="rId9" imgW="165100" imgH="228600" progId="Equation.DSMT4">
                  <p:embed/>
                  <p:pic>
                    <p:nvPicPr>
                      <p:cNvPr id="0" name="图片 30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97250"/>
                        <a:ext cx="4714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7" name="Object 4"/>
          <p:cNvGraphicFramePr>
            <a:graphicFrameLocks noChangeAspect="1"/>
          </p:cNvGraphicFramePr>
          <p:nvPr/>
        </p:nvGraphicFramePr>
        <p:xfrm>
          <a:off x="5940425" y="4797425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1" imgW="215900" imgH="177800" progId="Equation.3">
                  <p:embed/>
                </p:oleObj>
              </mc:Choice>
              <mc:Fallback>
                <p:oleObj name="Equation" r:id="rId11" imgW="215900" imgH="177800" progId="Equation.3">
                  <p:embed/>
                  <p:pic>
                    <p:nvPicPr>
                      <p:cNvPr id="0" name="图片 30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97425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8" name="Oval 38"/>
          <p:cNvSpPr>
            <a:spLocks noChangeArrowheads="1"/>
          </p:cNvSpPr>
          <p:nvPr/>
        </p:nvSpPr>
        <p:spPr bwMode="auto">
          <a:xfrm rot="1800000">
            <a:off x="6300788" y="4797425"/>
            <a:ext cx="360362" cy="2873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FF99CC"/>
            </a:solidFill>
            <a:round/>
            <a:tailEnd type="none" w="sm" len="lg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 rot="3100542" flipV="1">
            <a:off x="6839744" y="4185444"/>
            <a:ext cx="215900" cy="1008062"/>
          </a:xfrm>
          <a:prstGeom prst="line">
            <a:avLst/>
          </a:prstGeom>
          <a:noFill/>
          <a:ln w="41275">
            <a:solidFill>
              <a:srgbClr val="3333FF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 flipV="1">
            <a:off x="6488113" y="3789363"/>
            <a:ext cx="609600" cy="1136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>
            <a:off x="6156325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02" name="Object 5"/>
          <p:cNvGraphicFramePr>
            <a:graphicFrameLocks noChangeAspect="1"/>
          </p:cNvGraphicFramePr>
          <p:nvPr/>
        </p:nvGraphicFramePr>
        <p:xfrm>
          <a:off x="665163" y="3540125"/>
          <a:ext cx="1922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3" imgW="825500" imgH="228600" progId="Equation.DSMT4">
                  <p:embed/>
                </p:oleObj>
              </mc:Choice>
              <mc:Fallback>
                <p:oleObj name="Equation" r:id="rId13" imgW="825500" imgH="228600" progId="Equation.DSMT4">
                  <p:embed/>
                  <p:pic>
                    <p:nvPicPr>
                      <p:cNvPr id="0" name="图片 30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40125"/>
                        <a:ext cx="1922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3" name="Text Box 43"/>
          <p:cNvSpPr txBox="1">
            <a:spLocks noChangeArrowheads="1"/>
          </p:cNvSpPr>
          <p:nvPr/>
        </p:nvSpPr>
        <p:spPr bwMode="auto">
          <a:xfrm>
            <a:off x="395288" y="4149725"/>
            <a:ext cx="607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面上的总通量：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7004" name="Object 6"/>
          <p:cNvGraphicFramePr>
            <a:graphicFrameLocks noChangeAspect="1"/>
          </p:cNvGraphicFramePr>
          <p:nvPr/>
        </p:nvGraphicFramePr>
        <p:xfrm>
          <a:off x="463550" y="4724400"/>
          <a:ext cx="2819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15" imgW="1409065" imgH="304800" progId="Equation.DSMT4">
                  <p:embed/>
                </p:oleObj>
              </mc:Choice>
              <mc:Fallback>
                <p:oleObj name="Equation" r:id="rId15" imgW="1409065" imgH="304800" progId="Equation.DSMT4">
                  <p:embed/>
                  <p:pic>
                    <p:nvPicPr>
                      <p:cNvPr id="0" name="图片 30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724400"/>
                        <a:ext cx="2819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323850" y="544512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为闭合曲面时：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07" name="Oval 47"/>
          <p:cNvSpPr>
            <a:spLocks noChangeArrowheads="1"/>
          </p:cNvSpPr>
          <p:nvPr/>
        </p:nvSpPr>
        <p:spPr bwMode="auto">
          <a:xfrm>
            <a:off x="7207250" y="249555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0000">
                  <a:alpha val="75000"/>
                </a:srgbClr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7008" name="Text Box 48"/>
          <p:cNvSpPr txBox="1">
            <a:spLocks noChangeArrowheads="1"/>
          </p:cNvSpPr>
          <p:nvPr/>
        </p:nvSpPr>
        <p:spPr bwMode="auto">
          <a:xfrm>
            <a:off x="3103563" y="61499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的单位：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009" name="Text Box 49"/>
          <p:cNvSpPr txBox="1">
            <a:spLocks noChangeArrowheads="1"/>
          </p:cNvSpPr>
          <p:nvPr/>
        </p:nvSpPr>
        <p:spPr bwMode="auto">
          <a:xfrm>
            <a:off x="5121275" y="6164263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韦伯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Wb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993775" y="531813"/>
            <a:ext cx="7235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Gauss’ Law for Magnetic Fields</a:t>
            </a:r>
            <a:endParaRPr lang="en-US" altLang="zh-CN" sz="2800" b="1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654050" y="6059488"/>
            <a:ext cx="1965325" cy="674687"/>
            <a:chOff x="654050" y="6059488"/>
            <a:chExt cx="1965325" cy="674687"/>
          </a:xfrm>
        </p:grpSpPr>
        <p:graphicFrame>
          <p:nvGraphicFramePr>
            <p:cNvPr id="15388" name="Object 7"/>
            <p:cNvGraphicFramePr>
              <a:graphicFrameLocks noChangeAspect="1"/>
            </p:cNvGraphicFramePr>
            <p:nvPr/>
          </p:nvGraphicFramePr>
          <p:xfrm>
            <a:off x="654050" y="6059488"/>
            <a:ext cx="1965325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Equation" r:id="rId17" imgW="850265" imgH="292100" progId="Equation.DSMT4">
                    <p:embed/>
                  </p:oleObj>
                </mc:Choice>
                <mc:Fallback>
                  <p:oleObj name="Equation" r:id="rId17" imgW="850265" imgH="292100" progId="Equation.DSMT4">
                    <p:embed/>
                    <p:pic>
                      <p:nvPicPr>
                        <p:cNvPr id="0" name="图片 307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050" y="6059488"/>
                          <a:ext cx="1965325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1468438" y="6294438"/>
              <a:ext cx="219075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75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2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2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ldLvl="0" animBg="1"/>
      <p:bldP spid="296965" grpId="0" autoUpdateAnimBg="0"/>
      <p:bldP spid="296968" grpId="0" autoUpdateAnimBg="0"/>
      <p:bldP spid="296969" grpId="0" bldLvl="0" animBg="1"/>
      <p:bldP spid="296970" grpId="0" bldLvl="0" animBg="1"/>
      <p:bldP spid="296971" grpId="0" autoUpdateAnimBg="0"/>
      <p:bldP spid="296973" grpId="0" bldLvl="0" animBg="1" autoUpdateAnimBg="0"/>
      <p:bldP spid="296998" grpId="0" bldLvl="0" animBg="1"/>
      <p:bldP spid="296999" grpId="0" bldLvl="0" animBg="1"/>
      <p:bldP spid="297000" grpId="0" bldLvl="0" animBg="1"/>
      <p:bldP spid="297001" grpId="0" bldLvl="0" animBg="1"/>
      <p:bldP spid="297003" grpId="0" autoUpdateAnimBg="0"/>
      <p:bldP spid="297005" grpId="0" autoUpdateAnimBg="0"/>
      <p:bldP spid="297007" grpId="0" bldLvl="0" animBg="1"/>
      <p:bldP spid="297008" grpId="0" autoUpdateAnimBg="0"/>
      <p:bldP spid="297009" grpId="0" autoUpdateAnimBg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560B8-1AA1-42DA-BBE6-20C9BF57E4D8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2"/>
          <p:cNvGrpSpPr/>
          <p:nvPr/>
        </p:nvGrpSpPr>
        <p:grpSpPr bwMode="auto">
          <a:xfrm>
            <a:off x="6184900" y="5257800"/>
            <a:ext cx="1289050" cy="1382713"/>
            <a:chOff x="3927" y="3304"/>
            <a:chExt cx="812" cy="871"/>
          </a:xfrm>
        </p:grpSpPr>
        <p:sp>
          <p:nvSpPr>
            <p:cNvPr id="16430" name="Arc 63"/>
            <p:cNvSpPr/>
            <p:nvPr/>
          </p:nvSpPr>
          <p:spPr bwMode="auto">
            <a:xfrm>
              <a:off x="3951" y="3304"/>
              <a:ext cx="788" cy="871"/>
            </a:xfrm>
            <a:custGeom>
              <a:avLst/>
              <a:gdLst>
                <a:gd name="T0" fmla="*/ 0 w 22029"/>
                <a:gd name="T1" fmla="*/ 0 h 43200"/>
                <a:gd name="T2" fmla="*/ 0 w 22029"/>
                <a:gd name="T3" fmla="*/ 0 h 43200"/>
                <a:gd name="T4" fmla="*/ 0 w 22029"/>
                <a:gd name="T5" fmla="*/ 0 h 43200"/>
                <a:gd name="T6" fmla="*/ 0 60000 65536"/>
                <a:gd name="T7" fmla="*/ 0 60000 65536"/>
                <a:gd name="T8" fmla="*/ 0 60000 65536"/>
                <a:gd name="T9" fmla="*/ 0 w 22029"/>
                <a:gd name="T10" fmla="*/ 0 h 43200"/>
                <a:gd name="T11" fmla="*/ 22029 w 2202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9" h="43200" fill="none" extrusionOk="0">
                  <a:moveTo>
                    <a:pt x="0" y="4"/>
                  </a:moveTo>
                  <a:cubicBezTo>
                    <a:pt x="142" y="1"/>
                    <a:pt x="285" y="-1"/>
                    <a:pt x="429" y="0"/>
                  </a:cubicBezTo>
                  <a:cubicBezTo>
                    <a:pt x="12358" y="0"/>
                    <a:pt x="22029" y="9670"/>
                    <a:pt x="22029" y="21600"/>
                  </a:cubicBezTo>
                  <a:cubicBezTo>
                    <a:pt x="22029" y="33529"/>
                    <a:pt x="12358" y="43200"/>
                    <a:pt x="429" y="43200"/>
                  </a:cubicBezTo>
                  <a:cubicBezTo>
                    <a:pt x="410" y="43200"/>
                    <a:pt x="392" y="43199"/>
                    <a:pt x="374" y="43199"/>
                  </a:cubicBezTo>
                </a:path>
                <a:path w="22029" h="43200" stroke="0" extrusionOk="0">
                  <a:moveTo>
                    <a:pt x="0" y="4"/>
                  </a:moveTo>
                  <a:cubicBezTo>
                    <a:pt x="142" y="1"/>
                    <a:pt x="285" y="-1"/>
                    <a:pt x="429" y="0"/>
                  </a:cubicBezTo>
                  <a:cubicBezTo>
                    <a:pt x="12358" y="0"/>
                    <a:pt x="22029" y="9670"/>
                    <a:pt x="22029" y="21600"/>
                  </a:cubicBezTo>
                  <a:cubicBezTo>
                    <a:pt x="22029" y="33529"/>
                    <a:pt x="12358" y="43200"/>
                    <a:pt x="429" y="43200"/>
                  </a:cubicBezTo>
                  <a:cubicBezTo>
                    <a:pt x="410" y="43200"/>
                    <a:pt x="392" y="43199"/>
                    <a:pt x="374" y="43199"/>
                  </a:cubicBezTo>
                  <a:lnTo>
                    <a:pt x="429" y="2160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6600">
                <a:alpha val="32156"/>
              </a:srgbClr>
            </a:solid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Arc 64"/>
            <p:cNvSpPr/>
            <p:nvPr/>
          </p:nvSpPr>
          <p:spPr bwMode="auto">
            <a:xfrm>
              <a:off x="3927" y="3321"/>
              <a:ext cx="577" cy="827"/>
            </a:xfrm>
            <a:custGeom>
              <a:avLst/>
              <a:gdLst>
                <a:gd name="T0" fmla="*/ 0 w 22811"/>
                <a:gd name="T1" fmla="*/ 0 h 43200"/>
                <a:gd name="T2" fmla="*/ 0 w 22811"/>
                <a:gd name="T3" fmla="*/ 0 h 43200"/>
                <a:gd name="T4" fmla="*/ 0 w 2281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11"/>
                <a:gd name="T10" fmla="*/ 0 h 43200"/>
                <a:gd name="T11" fmla="*/ 22811 w 2281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11" h="43200" fill="none" extrusionOk="0">
                  <a:moveTo>
                    <a:pt x="-1" y="33"/>
                  </a:moveTo>
                  <a:cubicBezTo>
                    <a:pt x="403" y="11"/>
                    <a:pt x="807" y="-1"/>
                    <a:pt x="1211" y="0"/>
                  </a:cubicBezTo>
                  <a:cubicBezTo>
                    <a:pt x="13140" y="0"/>
                    <a:pt x="22811" y="9670"/>
                    <a:pt x="22811" y="21600"/>
                  </a:cubicBezTo>
                  <a:cubicBezTo>
                    <a:pt x="22811" y="33529"/>
                    <a:pt x="13140" y="43200"/>
                    <a:pt x="1211" y="43200"/>
                  </a:cubicBezTo>
                  <a:cubicBezTo>
                    <a:pt x="1192" y="43200"/>
                    <a:pt x="1174" y="43199"/>
                    <a:pt x="1156" y="43199"/>
                  </a:cubicBezTo>
                </a:path>
                <a:path w="22811" h="43200" stroke="0" extrusionOk="0">
                  <a:moveTo>
                    <a:pt x="-1" y="33"/>
                  </a:moveTo>
                  <a:cubicBezTo>
                    <a:pt x="403" y="11"/>
                    <a:pt x="807" y="-1"/>
                    <a:pt x="1211" y="0"/>
                  </a:cubicBezTo>
                  <a:cubicBezTo>
                    <a:pt x="13140" y="0"/>
                    <a:pt x="22811" y="9670"/>
                    <a:pt x="22811" y="21600"/>
                  </a:cubicBezTo>
                  <a:cubicBezTo>
                    <a:pt x="22811" y="33529"/>
                    <a:pt x="13140" y="43200"/>
                    <a:pt x="1211" y="43200"/>
                  </a:cubicBezTo>
                  <a:cubicBezTo>
                    <a:pt x="1192" y="43200"/>
                    <a:pt x="1174" y="43199"/>
                    <a:pt x="1156" y="43199"/>
                  </a:cubicBezTo>
                  <a:lnTo>
                    <a:pt x="1211" y="21600"/>
                  </a:lnTo>
                  <a:lnTo>
                    <a:pt x="-1" y="3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闭合曲面：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323850" y="908050"/>
            <a:ext cx="6858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对闭合面的法线方向规定：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50825" y="1557338"/>
            <a:ext cx="5113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</a:rPr>
              <a:t>自内向外为法线的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正</a:t>
            </a:r>
            <a:r>
              <a:rPr lang="zh-CN" altLang="en-US" b="1" dirty="0">
                <a:ea typeface="楷体_GB2312" pitchFamily="49" charset="-122"/>
              </a:rPr>
              <a:t>方向。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73418" name="Freeform 10"/>
          <p:cNvSpPr/>
          <p:nvPr/>
        </p:nvSpPr>
        <p:spPr bwMode="auto">
          <a:xfrm>
            <a:off x="5724525" y="908050"/>
            <a:ext cx="2311400" cy="1584325"/>
          </a:xfrm>
          <a:custGeom>
            <a:avLst/>
            <a:gdLst>
              <a:gd name="T0" fmla="*/ 2147483646 w 1048"/>
              <a:gd name="T1" fmla="*/ 2147483646 h 632"/>
              <a:gd name="T2" fmla="*/ 2147483646 w 1048"/>
              <a:gd name="T3" fmla="*/ 2147483646 h 632"/>
              <a:gd name="T4" fmla="*/ 2147483646 w 1048"/>
              <a:gd name="T5" fmla="*/ 2147483646 h 632"/>
              <a:gd name="T6" fmla="*/ 2147483646 w 1048"/>
              <a:gd name="T7" fmla="*/ 2147483646 h 632"/>
              <a:gd name="T8" fmla="*/ 2147483646 w 1048"/>
              <a:gd name="T9" fmla="*/ 2147483646 h 632"/>
              <a:gd name="T10" fmla="*/ 2147483646 w 1048"/>
              <a:gd name="T11" fmla="*/ 2147483646 h 632"/>
              <a:gd name="T12" fmla="*/ 2147483646 w 1048"/>
              <a:gd name="T13" fmla="*/ 2147483646 h 632"/>
              <a:gd name="T14" fmla="*/ 2147483646 w 1048"/>
              <a:gd name="T15" fmla="*/ 2147483646 h 632"/>
              <a:gd name="T16" fmla="*/ 2147483646 w 1048"/>
              <a:gd name="T17" fmla="*/ 2147483646 h 6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8"/>
              <a:gd name="T28" fmla="*/ 0 h 632"/>
              <a:gd name="T29" fmla="*/ 1048 w 1048"/>
              <a:gd name="T30" fmla="*/ 632 h 6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8" h="632">
                <a:moveTo>
                  <a:pt x="525" y="632"/>
                </a:moveTo>
                <a:cubicBezTo>
                  <a:pt x="484" y="624"/>
                  <a:pt x="425" y="627"/>
                  <a:pt x="365" y="608"/>
                </a:cubicBezTo>
                <a:cubicBezTo>
                  <a:pt x="305" y="589"/>
                  <a:pt x="165" y="576"/>
                  <a:pt x="165" y="520"/>
                </a:cubicBezTo>
                <a:cubicBezTo>
                  <a:pt x="165" y="464"/>
                  <a:pt x="0" y="349"/>
                  <a:pt x="45" y="272"/>
                </a:cubicBezTo>
                <a:cubicBezTo>
                  <a:pt x="68" y="199"/>
                  <a:pt x="198" y="107"/>
                  <a:pt x="301" y="80"/>
                </a:cubicBezTo>
                <a:cubicBezTo>
                  <a:pt x="404" y="53"/>
                  <a:pt x="533" y="0"/>
                  <a:pt x="661" y="112"/>
                </a:cubicBezTo>
                <a:cubicBezTo>
                  <a:pt x="789" y="224"/>
                  <a:pt x="978" y="207"/>
                  <a:pt x="1013" y="264"/>
                </a:cubicBezTo>
                <a:cubicBezTo>
                  <a:pt x="1048" y="321"/>
                  <a:pt x="952" y="395"/>
                  <a:pt x="869" y="456"/>
                </a:cubicBezTo>
                <a:cubicBezTo>
                  <a:pt x="820" y="523"/>
                  <a:pt x="590" y="595"/>
                  <a:pt x="517" y="632"/>
                </a:cubicBezTo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5E7676"/>
              </a:gs>
            </a:gsLst>
            <a:path path="rect">
              <a:fillToRect l="50000" t="50000" r="50000" b="50000"/>
            </a:path>
          </a:gradFill>
          <a:ln w="22225">
            <a:solidFill>
              <a:srgbClr val="00CC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3419" name="Object 3"/>
          <p:cNvGraphicFramePr>
            <a:graphicFrameLocks noChangeAspect="1"/>
          </p:cNvGraphicFramePr>
          <p:nvPr/>
        </p:nvGraphicFramePr>
        <p:xfrm>
          <a:off x="7834313" y="404813"/>
          <a:ext cx="914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1" imgW="419100" imgH="215900" progId="Equation.3">
                  <p:embed/>
                </p:oleObj>
              </mc:Choice>
              <mc:Fallback>
                <p:oleObj name="公式" r:id="rId1" imgW="419100" imgH="215900" progId="Equation.3">
                  <p:embed/>
                  <p:pic>
                    <p:nvPicPr>
                      <p:cNvPr id="0" name="图片 31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3" y="404813"/>
                        <a:ext cx="914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0" name="Oval 12"/>
          <p:cNvSpPr>
            <a:spLocks noChangeArrowheads="1"/>
          </p:cNvSpPr>
          <p:nvPr/>
        </p:nvSpPr>
        <p:spPr bwMode="auto">
          <a:xfrm rot="1709802">
            <a:off x="7092950" y="1154113"/>
            <a:ext cx="296863" cy="19367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7092950" y="620713"/>
            <a:ext cx="914400" cy="609600"/>
            <a:chOff x="1776" y="1536"/>
            <a:chExt cx="576" cy="384"/>
          </a:xfrm>
        </p:grpSpPr>
        <p:sp>
          <p:nvSpPr>
            <p:cNvPr id="16427" name="Line 17"/>
            <p:cNvSpPr>
              <a:spLocks noChangeShapeType="1"/>
            </p:cNvSpPr>
            <p:nvPr/>
          </p:nvSpPr>
          <p:spPr bwMode="auto">
            <a:xfrm flipV="1">
              <a:off x="1872" y="1536"/>
              <a:ext cx="288" cy="37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Freeform 18"/>
            <p:cNvSpPr/>
            <p:nvPr/>
          </p:nvSpPr>
          <p:spPr bwMode="auto">
            <a:xfrm>
              <a:off x="1920" y="1776"/>
              <a:ext cx="432" cy="144"/>
            </a:xfrm>
            <a:custGeom>
              <a:avLst/>
              <a:gdLst>
                <a:gd name="T0" fmla="*/ 0 w 288"/>
                <a:gd name="T1" fmla="*/ 24883644 h 112"/>
                <a:gd name="T2" fmla="*/ 2147483646 w 288"/>
                <a:gd name="T3" fmla="*/ 3666702 h 112"/>
                <a:gd name="T4" fmla="*/ 2147483646 w 288"/>
                <a:gd name="T5" fmla="*/ 3666702 h 112"/>
                <a:gd name="T6" fmla="*/ 0 60000 65536"/>
                <a:gd name="T7" fmla="*/ 0 60000 65536"/>
                <a:gd name="T8" fmla="*/ 0 60000 65536"/>
                <a:gd name="T9" fmla="*/ 0 w 288"/>
                <a:gd name="T10" fmla="*/ 0 h 112"/>
                <a:gd name="T11" fmla="*/ 288 w 28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12">
                  <a:moveTo>
                    <a:pt x="0" y="112"/>
                  </a:moveTo>
                  <a:cubicBezTo>
                    <a:pt x="48" y="72"/>
                    <a:pt x="96" y="32"/>
                    <a:pt x="144" y="16"/>
                  </a:cubicBezTo>
                  <a:cubicBezTo>
                    <a:pt x="192" y="0"/>
                    <a:pt x="256" y="8"/>
                    <a:pt x="288" y="16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Freeform 19"/>
            <p:cNvSpPr/>
            <p:nvPr/>
          </p:nvSpPr>
          <p:spPr bwMode="auto">
            <a:xfrm>
              <a:off x="1776" y="1536"/>
              <a:ext cx="56" cy="384"/>
            </a:xfrm>
            <a:custGeom>
              <a:avLst/>
              <a:gdLst>
                <a:gd name="T0" fmla="*/ 48 w 56"/>
                <a:gd name="T1" fmla="*/ 381858096 h 288"/>
                <a:gd name="T2" fmla="*/ 48 w 56"/>
                <a:gd name="T3" fmla="*/ 254442572 h 288"/>
                <a:gd name="T4" fmla="*/ 48 w 56"/>
                <a:gd name="T5" fmla="*/ 127338939 h 288"/>
                <a:gd name="T6" fmla="*/ 0 w 5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288"/>
                <a:gd name="T14" fmla="*/ 56 w 5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288">
                  <a:moveTo>
                    <a:pt x="48" y="288"/>
                  </a:moveTo>
                  <a:cubicBezTo>
                    <a:pt x="48" y="256"/>
                    <a:pt x="48" y="224"/>
                    <a:pt x="48" y="192"/>
                  </a:cubicBezTo>
                  <a:cubicBezTo>
                    <a:pt x="48" y="160"/>
                    <a:pt x="56" y="128"/>
                    <a:pt x="48" y="96"/>
                  </a:cubicBezTo>
                  <a:cubicBezTo>
                    <a:pt x="40" y="64"/>
                    <a:pt x="16" y="24"/>
                    <a:pt x="0" y="0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7235825" y="98425"/>
            <a:ext cx="514350" cy="1141413"/>
            <a:chOff x="4558" y="62"/>
            <a:chExt cx="324" cy="719"/>
          </a:xfrm>
        </p:grpSpPr>
        <p:sp>
          <p:nvSpPr>
            <p:cNvPr id="16425" name="Line 14"/>
            <p:cNvSpPr>
              <a:spLocks noChangeShapeType="1"/>
            </p:cNvSpPr>
            <p:nvPr/>
          </p:nvSpPr>
          <p:spPr bwMode="auto">
            <a:xfrm flipV="1">
              <a:off x="4558" y="338"/>
              <a:ext cx="152" cy="44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6" name="Object 7"/>
            <p:cNvGraphicFramePr>
              <a:graphicFrameLocks noChangeAspect="1"/>
            </p:cNvGraphicFramePr>
            <p:nvPr/>
          </p:nvGraphicFramePr>
          <p:xfrm>
            <a:off x="4585" y="62"/>
            <a:ext cx="29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Equation" r:id="rId3" imgW="165100" imgH="228600" progId="Equation.DSMT4">
                    <p:embed/>
                  </p:oleObj>
                </mc:Choice>
                <mc:Fallback>
                  <p:oleObj name="Equation" r:id="rId3" imgW="165100" imgH="228600" progId="Equation.DSMT4">
                    <p:embed/>
                    <p:pic>
                      <p:nvPicPr>
                        <p:cNvPr id="0" name="图片 31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62"/>
                          <a:ext cx="297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32" name="Oval 24"/>
          <p:cNvSpPr>
            <a:spLocks noChangeArrowheads="1"/>
          </p:cNvSpPr>
          <p:nvPr/>
        </p:nvSpPr>
        <p:spPr bwMode="auto">
          <a:xfrm rot="1615984">
            <a:off x="6084888" y="2205038"/>
            <a:ext cx="271462" cy="1825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40"/>
          <p:cNvGrpSpPr/>
          <p:nvPr/>
        </p:nvGrpSpPr>
        <p:grpSpPr bwMode="auto">
          <a:xfrm>
            <a:off x="5513388" y="1912938"/>
            <a:ext cx="1174750" cy="1365250"/>
            <a:chOff x="3473" y="1205"/>
            <a:chExt cx="740" cy="860"/>
          </a:xfrm>
        </p:grpSpPr>
        <p:sp>
          <p:nvSpPr>
            <p:cNvPr id="16422" name="Arc 36"/>
            <p:cNvSpPr/>
            <p:nvPr/>
          </p:nvSpPr>
          <p:spPr bwMode="auto">
            <a:xfrm flipH="1">
              <a:off x="3942" y="1416"/>
              <a:ext cx="271" cy="498"/>
            </a:xfrm>
            <a:custGeom>
              <a:avLst/>
              <a:gdLst>
                <a:gd name="T0" fmla="*/ 0 w 21560"/>
                <a:gd name="T1" fmla="*/ 0 h 15800"/>
                <a:gd name="T2" fmla="*/ 0 w 21560"/>
                <a:gd name="T3" fmla="*/ 0 h 15800"/>
                <a:gd name="T4" fmla="*/ 0 w 21560"/>
                <a:gd name="T5" fmla="*/ 0 h 15800"/>
                <a:gd name="T6" fmla="*/ 0 60000 65536"/>
                <a:gd name="T7" fmla="*/ 0 60000 65536"/>
                <a:gd name="T8" fmla="*/ 0 60000 65536"/>
                <a:gd name="T9" fmla="*/ 0 w 21560"/>
                <a:gd name="T10" fmla="*/ 0 h 15800"/>
                <a:gd name="T11" fmla="*/ 21560 w 21560"/>
                <a:gd name="T12" fmla="*/ 15800 h 1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5800" fill="none" extrusionOk="0">
                  <a:moveTo>
                    <a:pt x="21560" y="1310"/>
                  </a:moveTo>
                  <a:cubicBezTo>
                    <a:pt x="21224" y="6837"/>
                    <a:pt x="18778" y="12024"/>
                    <a:pt x="14728" y="15800"/>
                  </a:cubicBezTo>
                </a:path>
                <a:path w="21560" h="15800" stroke="0" extrusionOk="0">
                  <a:moveTo>
                    <a:pt x="21560" y="1310"/>
                  </a:moveTo>
                  <a:cubicBezTo>
                    <a:pt x="21224" y="6837"/>
                    <a:pt x="18778" y="12024"/>
                    <a:pt x="14728" y="15800"/>
                  </a:cubicBezTo>
                  <a:lnTo>
                    <a:pt x="0" y="0"/>
                  </a:lnTo>
                  <a:lnTo>
                    <a:pt x="21560" y="131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Arc 37"/>
            <p:cNvSpPr/>
            <p:nvPr/>
          </p:nvSpPr>
          <p:spPr bwMode="auto">
            <a:xfrm flipH="1">
              <a:off x="3801" y="1461"/>
              <a:ext cx="257" cy="604"/>
            </a:xfrm>
            <a:custGeom>
              <a:avLst/>
              <a:gdLst>
                <a:gd name="T0" fmla="*/ 0 w 20446"/>
                <a:gd name="T1" fmla="*/ 0 h 19153"/>
                <a:gd name="T2" fmla="*/ 0 w 20446"/>
                <a:gd name="T3" fmla="*/ 0 h 19153"/>
                <a:gd name="T4" fmla="*/ 0 w 20446"/>
                <a:gd name="T5" fmla="*/ 0 h 19153"/>
                <a:gd name="T6" fmla="*/ 0 60000 65536"/>
                <a:gd name="T7" fmla="*/ 0 60000 65536"/>
                <a:gd name="T8" fmla="*/ 0 60000 65536"/>
                <a:gd name="T9" fmla="*/ 0 w 20446"/>
                <a:gd name="T10" fmla="*/ 0 h 19153"/>
                <a:gd name="T11" fmla="*/ 20446 w 20446"/>
                <a:gd name="T12" fmla="*/ 19153 h 19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46" h="19153" fill="none" extrusionOk="0">
                  <a:moveTo>
                    <a:pt x="9986" y="-1"/>
                  </a:moveTo>
                  <a:cubicBezTo>
                    <a:pt x="14909" y="2566"/>
                    <a:pt x="18655" y="6931"/>
                    <a:pt x="20445" y="12187"/>
                  </a:cubicBezTo>
                </a:path>
                <a:path w="20446" h="19153" stroke="0" extrusionOk="0">
                  <a:moveTo>
                    <a:pt x="9986" y="-1"/>
                  </a:moveTo>
                  <a:cubicBezTo>
                    <a:pt x="14909" y="2566"/>
                    <a:pt x="18655" y="6931"/>
                    <a:pt x="20445" y="12187"/>
                  </a:cubicBezTo>
                  <a:lnTo>
                    <a:pt x="0" y="19153"/>
                  </a:lnTo>
                  <a:lnTo>
                    <a:pt x="9986" y="-1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Arc 38"/>
            <p:cNvSpPr/>
            <p:nvPr/>
          </p:nvSpPr>
          <p:spPr bwMode="auto">
            <a:xfrm flipH="1">
              <a:off x="3473" y="1205"/>
              <a:ext cx="404" cy="444"/>
            </a:xfrm>
            <a:custGeom>
              <a:avLst/>
              <a:gdLst>
                <a:gd name="T0" fmla="*/ 0 w 18979"/>
                <a:gd name="T1" fmla="*/ 0 h 21141"/>
                <a:gd name="T2" fmla="*/ 0 w 18979"/>
                <a:gd name="T3" fmla="*/ 0 h 21141"/>
                <a:gd name="T4" fmla="*/ 0 w 18979"/>
                <a:gd name="T5" fmla="*/ 0 h 21141"/>
                <a:gd name="T6" fmla="*/ 0 60000 65536"/>
                <a:gd name="T7" fmla="*/ 0 60000 65536"/>
                <a:gd name="T8" fmla="*/ 0 60000 65536"/>
                <a:gd name="T9" fmla="*/ 0 w 18979"/>
                <a:gd name="T10" fmla="*/ 0 h 21141"/>
                <a:gd name="T11" fmla="*/ 18979 w 18979"/>
                <a:gd name="T12" fmla="*/ 21141 h 21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79" h="21141" fill="none" extrusionOk="0">
                  <a:moveTo>
                    <a:pt x="14550" y="21141"/>
                  </a:moveTo>
                  <a:cubicBezTo>
                    <a:pt x="8346" y="19841"/>
                    <a:pt x="3026" y="15882"/>
                    <a:pt x="0" y="10312"/>
                  </a:cubicBezTo>
                </a:path>
                <a:path w="18979" h="21141" stroke="0" extrusionOk="0">
                  <a:moveTo>
                    <a:pt x="14550" y="21141"/>
                  </a:moveTo>
                  <a:cubicBezTo>
                    <a:pt x="8346" y="19841"/>
                    <a:pt x="3026" y="15882"/>
                    <a:pt x="0" y="10312"/>
                  </a:cubicBezTo>
                  <a:lnTo>
                    <a:pt x="18979" y="0"/>
                  </a:lnTo>
                  <a:lnTo>
                    <a:pt x="14550" y="21141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/>
          <p:nvPr/>
        </p:nvGrpSpPr>
        <p:grpSpPr bwMode="auto">
          <a:xfrm>
            <a:off x="5492750" y="2306638"/>
            <a:ext cx="727075" cy="825500"/>
            <a:chOff x="3460" y="1453"/>
            <a:chExt cx="458" cy="520"/>
          </a:xfrm>
        </p:grpSpPr>
        <p:sp>
          <p:nvSpPr>
            <p:cNvPr id="16420" name="Line 26"/>
            <p:cNvSpPr>
              <a:spLocks noChangeShapeType="1"/>
            </p:cNvSpPr>
            <p:nvPr/>
          </p:nvSpPr>
          <p:spPr bwMode="auto">
            <a:xfrm flipH="1">
              <a:off x="3651" y="1453"/>
              <a:ext cx="267" cy="36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1" name="Object 6"/>
            <p:cNvGraphicFramePr>
              <a:graphicFrameLocks noChangeAspect="1"/>
            </p:cNvGraphicFramePr>
            <p:nvPr/>
          </p:nvGraphicFramePr>
          <p:xfrm>
            <a:off x="3460" y="1606"/>
            <a:ext cx="2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Equation" r:id="rId5" imgW="165100" imgH="228600" progId="Equation.DSMT4">
                    <p:embed/>
                  </p:oleObj>
                </mc:Choice>
                <mc:Fallback>
                  <p:oleObj name="Equation" r:id="rId5" imgW="165100" imgH="228600" progId="Equation.DSMT4">
                    <p:embed/>
                    <p:pic>
                      <p:nvPicPr>
                        <p:cNvPr id="0" name="图片 31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606"/>
                          <a:ext cx="29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3450" name="Object 4"/>
          <p:cNvGraphicFramePr>
            <a:graphicFrameLocks noChangeAspect="1"/>
          </p:cNvGraphicFramePr>
          <p:nvPr/>
        </p:nvGraphicFramePr>
        <p:xfrm>
          <a:off x="6443663" y="2492375"/>
          <a:ext cx="974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公式" r:id="rId7" imgW="419100" imgH="215900" progId="Equation.3">
                  <p:embed/>
                </p:oleObj>
              </mc:Choice>
              <mc:Fallback>
                <p:oleObj name="公式" r:id="rId7" imgW="419100" imgH="215900" progId="Equation.3">
                  <p:embed/>
                  <p:pic>
                    <p:nvPicPr>
                      <p:cNvPr id="0" name="图片 31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492375"/>
                        <a:ext cx="974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51" name="Text Box 43"/>
          <p:cNvSpPr txBox="1">
            <a:spLocks noChangeArrowheads="1"/>
          </p:cNvSpPr>
          <p:nvPr/>
        </p:nvSpPr>
        <p:spPr bwMode="auto">
          <a:xfrm>
            <a:off x="179388" y="2205038"/>
            <a:ext cx="5000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二、稳恒磁场的高斯定理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52" name="Text Box 44"/>
          <p:cNvSpPr txBox="1">
            <a:spLocks noChangeArrowheads="1"/>
          </p:cNvSpPr>
          <p:nvPr/>
        </p:nvSpPr>
        <p:spPr bwMode="auto">
          <a:xfrm>
            <a:off x="250825" y="36449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通过任意闭合曲面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的磁感应通量恒等于零。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179388" y="4338638"/>
            <a:ext cx="4419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高斯定理的意义：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3155950" y="4338638"/>
            <a:ext cx="4191000" cy="519112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</a:rPr>
              <a:t>——稳恒磁场是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无源场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250825" y="5084763"/>
            <a:ext cx="2787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推论：</a:t>
            </a:r>
            <a:endParaRPr lang="zh-CN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323850" y="5661025"/>
            <a:ext cx="4968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磁场中以任一闭合曲线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为边界的所有曲面的磁通量相等。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61" name="Text Box 53"/>
          <p:cNvSpPr txBox="1">
            <a:spLocks noChangeArrowheads="1"/>
          </p:cNvSpPr>
          <p:nvPr/>
        </p:nvSpPr>
        <p:spPr bwMode="auto">
          <a:xfrm>
            <a:off x="5562600" y="5630863"/>
            <a:ext cx="140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lang="en-US" altLang="zh-CN" sz="2800" b="1">
              <a:solidFill>
                <a:srgbClr val="99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62" name="Text Box 54"/>
          <p:cNvSpPr txBox="1">
            <a:spLocks noChangeArrowheads="1"/>
          </p:cNvSpPr>
          <p:nvPr/>
        </p:nvSpPr>
        <p:spPr bwMode="auto">
          <a:xfrm>
            <a:off x="6667500" y="55546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3463" name="Text Box 55"/>
          <p:cNvSpPr txBox="1">
            <a:spLocks noChangeArrowheads="1"/>
          </p:cNvSpPr>
          <p:nvPr/>
        </p:nvSpPr>
        <p:spPr bwMode="auto">
          <a:xfrm>
            <a:off x="7353300" y="52355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59"/>
          <p:cNvGrpSpPr/>
          <p:nvPr/>
        </p:nvGrpSpPr>
        <p:grpSpPr bwMode="auto">
          <a:xfrm>
            <a:off x="6213475" y="5257800"/>
            <a:ext cx="919163" cy="1379538"/>
            <a:chOff x="1699" y="2614"/>
            <a:chExt cx="579" cy="869"/>
          </a:xfrm>
        </p:grpSpPr>
        <p:sp>
          <p:nvSpPr>
            <p:cNvPr id="16418" name="Arc 60"/>
            <p:cNvSpPr/>
            <p:nvPr/>
          </p:nvSpPr>
          <p:spPr bwMode="auto">
            <a:xfrm>
              <a:off x="1701" y="2614"/>
              <a:ext cx="577" cy="868"/>
            </a:xfrm>
            <a:custGeom>
              <a:avLst/>
              <a:gdLst>
                <a:gd name="T0" fmla="*/ 0 w 22811"/>
                <a:gd name="T1" fmla="*/ 0 h 43200"/>
                <a:gd name="T2" fmla="*/ 0 w 22811"/>
                <a:gd name="T3" fmla="*/ 0 h 43200"/>
                <a:gd name="T4" fmla="*/ 0 w 2281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11"/>
                <a:gd name="T10" fmla="*/ 0 h 43200"/>
                <a:gd name="T11" fmla="*/ 22811 w 2281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11" h="43200" fill="none" extrusionOk="0">
                  <a:moveTo>
                    <a:pt x="-1" y="33"/>
                  </a:moveTo>
                  <a:cubicBezTo>
                    <a:pt x="403" y="11"/>
                    <a:pt x="807" y="-1"/>
                    <a:pt x="1211" y="0"/>
                  </a:cubicBezTo>
                  <a:cubicBezTo>
                    <a:pt x="13140" y="0"/>
                    <a:pt x="22811" y="9670"/>
                    <a:pt x="22811" y="21600"/>
                  </a:cubicBezTo>
                  <a:cubicBezTo>
                    <a:pt x="22811" y="33529"/>
                    <a:pt x="13140" y="43200"/>
                    <a:pt x="1211" y="43200"/>
                  </a:cubicBezTo>
                  <a:cubicBezTo>
                    <a:pt x="1192" y="43200"/>
                    <a:pt x="1174" y="43199"/>
                    <a:pt x="1156" y="43199"/>
                  </a:cubicBezTo>
                </a:path>
                <a:path w="22811" h="43200" stroke="0" extrusionOk="0">
                  <a:moveTo>
                    <a:pt x="-1" y="33"/>
                  </a:moveTo>
                  <a:cubicBezTo>
                    <a:pt x="403" y="11"/>
                    <a:pt x="807" y="-1"/>
                    <a:pt x="1211" y="0"/>
                  </a:cubicBezTo>
                  <a:cubicBezTo>
                    <a:pt x="13140" y="0"/>
                    <a:pt x="22811" y="9670"/>
                    <a:pt x="22811" y="21600"/>
                  </a:cubicBezTo>
                  <a:cubicBezTo>
                    <a:pt x="22811" y="33529"/>
                    <a:pt x="13140" y="43200"/>
                    <a:pt x="1211" y="43200"/>
                  </a:cubicBezTo>
                  <a:cubicBezTo>
                    <a:pt x="1192" y="43200"/>
                    <a:pt x="1174" y="43199"/>
                    <a:pt x="1156" y="43199"/>
                  </a:cubicBezTo>
                  <a:lnTo>
                    <a:pt x="1211" y="21600"/>
                  </a:lnTo>
                  <a:lnTo>
                    <a:pt x="-1" y="33"/>
                  </a:lnTo>
                  <a:close/>
                </a:path>
              </a:pathLst>
            </a:custGeom>
            <a:solidFill>
              <a:srgbClr val="800000">
                <a:alpha val="16862"/>
              </a:srgbClr>
            </a:solidFill>
            <a:ln w="38100">
              <a:solidFill>
                <a:srgbClr val="660033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Arc 61"/>
            <p:cNvSpPr/>
            <p:nvPr/>
          </p:nvSpPr>
          <p:spPr bwMode="auto">
            <a:xfrm>
              <a:off x="1699" y="2619"/>
              <a:ext cx="242" cy="864"/>
            </a:xfrm>
            <a:custGeom>
              <a:avLst/>
              <a:gdLst>
                <a:gd name="T0" fmla="*/ 0 w 24361"/>
                <a:gd name="T1" fmla="*/ 0 h 43200"/>
                <a:gd name="T2" fmla="*/ 0 w 24361"/>
                <a:gd name="T3" fmla="*/ 0 h 43200"/>
                <a:gd name="T4" fmla="*/ 0 w 24361"/>
                <a:gd name="T5" fmla="*/ 0 h 43200"/>
                <a:gd name="T6" fmla="*/ 0 60000 65536"/>
                <a:gd name="T7" fmla="*/ 0 60000 65536"/>
                <a:gd name="T8" fmla="*/ 0 60000 65536"/>
                <a:gd name="T9" fmla="*/ 0 w 24361"/>
                <a:gd name="T10" fmla="*/ 0 h 43200"/>
                <a:gd name="T11" fmla="*/ 24361 w 2436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61" h="43200" fill="none" extrusionOk="0">
                  <a:moveTo>
                    <a:pt x="452" y="123"/>
                  </a:moveTo>
                  <a:cubicBezTo>
                    <a:pt x="1219" y="41"/>
                    <a:pt x="1989" y="-1"/>
                    <a:pt x="2761" y="0"/>
                  </a:cubicBezTo>
                  <a:cubicBezTo>
                    <a:pt x="14690" y="0"/>
                    <a:pt x="24361" y="9670"/>
                    <a:pt x="24361" y="21600"/>
                  </a:cubicBezTo>
                  <a:cubicBezTo>
                    <a:pt x="24361" y="33529"/>
                    <a:pt x="14690" y="43200"/>
                    <a:pt x="2761" y="43200"/>
                  </a:cubicBezTo>
                  <a:cubicBezTo>
                    <a:pt x="1837" y="43200"/>
                    <a:pt x="915" y="43140"/>
                    <a:pt x="0" y="43022"/>
                  </a:cubicBezTo>
                </a:path>
                <a:path w="24361" h="43200" stroke="0" extrusionOk="0">
                  <a:moveTo>
                    <a:pt x="452" y="123"/>
                  </a:moveTo>
                  <a:cubicBezTo>
                    <a:pt x="1219" y="41"/>
                    <a:pt x="1989" y="-1"/>
                    <a:pt x="2761" y="0"/>
                  </a:cubicBezTo>
                  <a:cubicBezTo>
                    <a:pt x="14690" y="0"/>
                    <a:pt x="24361" y="9670"/>
                    <a:pt x="24361" y="21600"/>
                  </a:cubicBezTo>
                  <a:cubicBezTo>
                    <a:pt x="24361" y="33529"/>
                    <a:pt x="14690" y="43200"/>
                    <a:pt x="2761" y="43200"/>
                  </a:cubicBezTo>
                  <a:cubicBezTo>
                    <a:pt x="1837" y="43200"/>
                    <a:pt x="915" y="43140"/>
                    <a:pt x="0" y="43022"/>
                  </a:cubicBezTo>
                  <a:lnTo>
                    <a:pt x="2761" y="21600"/>
                  </a:lnTo>
                  <a:lnTo>
                    <a:pt x="452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64" name="Oval 56"/>
          <p:cNvSpPr>
            <a:spLocks noChangeArrowheads="1"/>
          </p:cNvSpPr>
          <p:nvPr/>
        </p:nvSpPr>
        <p:spPr bwMode="auto">
          <a:xfrm>
            <a:off x="5905500" y="5259388"/>
            <a:ext cx="682625" cy="1371600"/>
          </a:xfrm>
          <a:prstGeom prst="ellipse">
            <a:avLst/>
          </a:prstGeom>
          <a:solidFill>
            <a:schemeClr val="bg2">
              <a:alpha val="23921"/>
            </a:schemeClr>
          </a:solidFill>
          <a:ln w="38100">
            <a:solidFill>
              <a:srgbClr val="9933FF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" name="Object 10"/>
          <p:cNvGraphicFramePr>
            <a:graphicFrameLocks noChangeAspect="1"/>
          </p:cNvGraphicFramePr>
          <p:nvPr/>
        </p:nvGraphicFramePr>
        <p:xfrm>
          <a:off x="6611938" y="374650"/>
          <a:ext cx="4683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9" imgW="12700" imgH="12700" progId="Equation.DSMT4">
                  <p:embed/>
                </p:oleObj>
              </mc:Choice>
              <mc:Fallback>
                <p:oleObj name="Equation" r:id="rId9" imgW="12700" imgH="12700" progId="Equation.DSMT4">
                  <p:embed/>
                  <p:pic>
                    <p:nvPicPr>
                      <p:cNvPr id="0" name="图片 31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374650"/>
                        <a:ext cx="4683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 bwMode="auto">
          <a:xfrm>
            <a:off x="2173288" y="182563"/>
            <a:ext cx="1965325" cy="674687"/>
            <a:chOff x="654050" y="6059488"/>
            <a:chExt cx="1965325" cy="674687"/>
          </a:xfrm>
        </p:grpSpPr>
        <p:graphicFrame>
          <p:nvGraphicFramePr>
            <p:cNvPr id="16416" name="Object 7"/>
            <p:cNvGraphicFramePr>
              <a:graphicFrameLocks noChangeAspect="1"/>
            </p:cNvGraphicFramePr>
            <p:nvPr/>
          </p:nvGraphicFramePr>
          <p:xfrm>
            <a:off x="654050" y="6059488"/>
            <a:ext cx="1965325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11" imgW="850265" imgH="292100" progId="Equation.DSMT4">
                    <p:embed/>
                  </p:oleObj>
                </mc:Choice>
                <mc:Fallback>
                  <p:oleObj name="Equation" r:id="rId11" imgW="850265" imgH="292100" progId="Equation.DSMT4">
                    <p:embed/>
                    <p:pic>
                      <p:nvPicPr>
                        <p:cNvPr id="0" name="图片 31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050" y="6059488"/>
                          <a:ext cx="1965325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椭圆 45"/>
            <p:cNvSpPr/>
            <p:nvPr/>
          </p:nvSpPr>
          <p:spPr>
            <a:xfrm>
              <a:off x="1468437" y="6294438"/>
              <a:ext cx="219075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838325" y="2838450"/>
            <a:ext cx="1841500" cy="730250"/>
            <a:chOff x="1838325" y="2838450"/>
            <a:chExt cx="1841500" cy="730250"/>
          </a:xfrm>
        </p:grpSpPr>
        <p:graphicFrame>
          <p:nvGraphicFramePr>
            <p:cNvPr id="16414" name="Object 5"/>
            <p:cNvGraphicFramePr>
              <a:graphicFrameLocks noChangeAspect="1"/>
            </p:cNvGraphicFramePr>
            <p:nvPr/>
          </p:nvGraphicFramePr>
          <p:xfrm>
            <a:off x="1838325" y="2838450"/>
            <a:ext cx="1841500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13" imgW="736600" imgH="292100" progId="Equation.DSMT4">
                    <p:embed/>
                  </p:oleObj>
                </mc:Choice>
                <mc:Fallback>
                  <p:oleObj name="Equation" r:id="rId13" imgW="736600" imgH="292100" progId="Equation.DSMT4">
                    <p:embed/>
                    <p:pic>
                      <p:nvPicPr>
                        <p:cNvPr id="0" name="图片 31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325" y="2838450"/>
                          <a:ext cx="1841500" cy="730250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椭圆 46"/>
            <p:cNvSpPr/>
            <p:nvPr/>
          </p:nvSpPr>
          <p:spPr>
            <a:xfrm>
              <a:off x="1862138" y="3098800"/>
              <a:ext cx="217487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" fill="hold"/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" fill="hold"/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75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  <p:bldP spid="273416" grpId="0" bldLvl="0" animBg="1" autoUpdateAnimBg="0"/>
      <p:bldP spid="273417" grpId="0" bldLvl="0" animBg="1" autoUpdateAnimBg="0"/>
      <p:bldP spid="273418" grpId="0" bldLvl="0" animBg="1"/>
      <p:bldP spid="273420" grpId="0" bldLvl="0" animBg="1"/>
      <p:bldP spid="273432" grpId="0" bldLvl="0" animBg="1"/>
      <p:bldP spid="273451" grpId="0"/>
      <p:bldP spid="273452" grpId="0" autoUpdateAnimBg="0"/>
      <p:bldP spid="273454" grpId="0" bldLvl="0" animBg="1" autoUpdateAnimBg="0"/>
      <p:bldP spid="273455" grpId="0" bldLvl="0" animBg="1" autoUpdateAnimBg="0"/>
      <p:bldP spid="273457" grpId="0" autoUpdateAnimBg="0"/>
      <p:bldP spid="273458" grpId="0" autoUpdateAnimBg="0"/>
      <p:bldP spid="273461" grpId="0" autoUpdateAnimBg="0"/>
      <p:bldP spid="273462" grpId="0" autoUpdateAnimBg="0"/>
      <p:bldP spid="273463" grpId="0" autoUpdateAnimBg="0"/>
      <p:bldP spid="27346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4421C-EA65-4C80-8424-AD8F33549B1C}" type="slidenum"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6" name="Rectangle 64"/>
          <p:cNvSpPr>
            <a:spLocks noChangeArrowheads="1"/>
          </p:cNvSpPr>
          <p:nvPr/>
        </p:nvSpPr>
        <p:spPr bwMode="auto">
          <a:xfrm>
            <a:off x="350838" y="4811713"/>
            <a:ext cx="232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稳恒电流： 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97" name="Rectangle 65"/>
          <p:cNvSpPr>
            <a:spLocks noChangeArrowheads="1"/>
          </p:cNvSpPr>
          <p:nvPr/>
        </p:nvSpPr>
        <p:spPr bwMode="auto">
          <a:xfrm>
            <a:off x="2268538" y="4811713"/>
            <a:ext cx="6378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电流场中每一点的电流的大小和方向均不随时间改变。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98" name="Rectangle 66"/>
          <p:cNvSpPr>
            <a:spLocks noChangeArrowheads="1"/>
          </p:cNvSpPr>
          <p:nvPr/>
        </p:nvSpPr>
        <p:spPr bwMode="auto">
          <a:xfrm>
            <a:off x="4832350" y="5848350"/>
            <a:ext cx="24479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稳恒条件：</a:t>
            </a:r>
            <a:endParaRPr lang="zh-CN" altLang="en-US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4100" name="Rectangle 68"/>
          <p:cNvSpPr>
            <a:spLocks noChangeArrowheads="1"/>
          </p:cNvSpPr>
          <p:nvPr/>
        </p:nvSpPr>
        <p:spPr bwMode="auto">
          <a:xfrm>
            <a:off x="350838" y="585470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稳恒电流的电路必须闭合。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203200" y="711200"/>
            <a:ext cx="435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一、电流、电流密度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66950" y="2189163"/>
            <a:ext cx="341313" cy="1150937"/>
            <a:chOff x="1519" y="2070"/>
            <a:chExt cx="215" cy="725"/>
          </a:xfrm>
        </p:grpSpPr>
        <p:sp>
          <p:nvSpPr>
            <p:cNvPr id="17476" name="Oval 6"/>
            <p:cNvSpPr>
              <a:spLocks noChangeArrowheads="1"/>
            </p:cNvSpPr>
            <p:nvPr/>
          </p:nvSpPr>
          <p:spPr bwMode="auto">
            <a:xfrm rot="-1680000">
              <a:off x="1519" y="2070"/>
              <a:ext cx="144" cy="42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CC00CC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77" name="Object 7"/>
            <p:cNvGraphicFramePr>
              <a:graphicFrameLocks noChangeAspect="1"/>
            </p:cNvGraphicFramePr>
            <p:nvPr/>
          </p:nvGraphicFramePr>
          <p:xfrm>
            <a:off x="1552" y="2547"/>
            <a:ext cx="18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" name="公式" r:id="rId1" imgW="152400" imgH="203200" progId="Equation.3">
                    <p:embed/>
                  </p:oleObj>
                </mc:Choice>
                <mc:Fallback>
                  <p:oleObj name="公式" r:id="rId1" imgW="1524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547"/>
                          <a:ext cx="18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323850" y="1323975"/>
            <a:ext cx="2735263" cy="1662113"/>
            <a:chOff x="2048" y="2237"/>
            <a:chExt cx="1677" cy="1047"/>
          </a:xfrm>
        </p:grpSpPr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2048" y="2482"/>
              <a:ext cx="174" cy="51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7473" name="Oval 10"/>
            <p:cNvSpPr>
              <a:spLocks noChangeArrowheads="1"/>
            </p:cNvSpPr>
            <p:nvPr/>
          </p:nvSpPr>
          <p:spPr bwMode="auto">
            <a:xfrm>
              <a:off x="3466" y="2268"/>
              <a:ext cx="259" cy="1016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7474" name="Freeform 11"/>
            <p:cNvSpPr/>
            <p:nvPr/>
          </p:nvSpPr>
          <p:spPr bwMode="auto">
            <a:xfrm>
              <a:off x="2134" y="2237"/>
              <a:ext cx="1460" cy="245"/>
            </a:xfrm>
            <a:custGeom>
              <a:avLst/>
              <a:gdLst>
                <a:gd name="T0" fmla="*/ 0 w 1509"/>
                <a:gd name="T1" fmla="*/ 406991 h 207"/>
                <a:gd name="T2" fmla="*/ 54 w 1509"/>
                <a:gd name="T3" fmla="*/ 245470 h 207"/>
                <a:gd name="T4" fmla="*/ 120 w 1509"/>
                <a:gd name="T5" fmla="*/ 116486 h 207"/>
                <a:gd name="T6" fmla="*/ 178 w 1509"/>
                <a:gd name="T7" fmla="*/ 44162 h 207"/>
                <a:gd name="T8" fmla="*/ 264 w 1509"/>
                <a:gd name="T9" fmla="*/ 1 h 207"/>
                <a:gd name="T10" fmla="*/ 343 w 1509"/>
                <a:gd name="T11" fmla="*/ 30249 h 2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9"/>
                <a:gd name="T19" fmla="*/ 0 h 207"/>
                <a:gd name="T20" fmla="*/ 1509 w 1509"/>
                <a:gd name="T21" fmla="*/ 207 h 2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9" h="207">
                  <a:moveTo>
                    <a:pt x="0" y="207"/>
                  </a:moveTo>
                  <a:cubicBezTo>
                    <a:pt x="40" y="193"/>
                    <a:pt x="152" y="149"/>
                    <a:pt x="240" y="125"/>
                  </a:cubicBezTo>
                  <a:cubicBezTo>
                    <a:pt x="328" y="101"/>
                    <a:pt x="439" y="77"/>
                    <a:pt x="530" y="60"/>
                  </a:cubicBezTo>
                  <a:cubicBezTo>
                    <a:pt x="621" y="43"/>
                    <a:pt x="684" y="32"/>
                    <a:pt x="789" y="22"/>
                  </a:cubicBezTo>
                  <a:cubicBezTo>
                    <a:pt x="894" y="12"/>
                    <a:pt x="1039" y="2"/>
                    <a:pt x="1159" y="1"/>
                  </a:cubicBezTo>
                  <a:cubicBezTo>
                    <a:pt x="1279" y="0"/>
                    <a:pt x="1436" y="12"/>
                    <a:pt x="1509" y="15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Freeform 12"/>
            <p:cNvSpPr/>
            <p:nvPr/>
          </p:nvSpPr>
          <p:spPr bwMode="auto">
            <a:xfrm>
              <a:off x="2127" y="2993"/>
              <a:ext cx="1461" cy="291"/>
            </a:xfrm>
            <a:custGeom>
              <a:avLst/>
              <a:gdLst>
                <a:gd name="T0" fmla="*/ 0 w 1509"/>
                <a:gd name="T1" fmla="*/ 0 h 247"/>
                <a:gd name="T2" fmla="*/ 121 w 1509"/>
                <a:gd name="T3" fmla="*/ 153793 h 247"/>
                <a:gd name="T4" fmla="*/ 351 w 1509"/>
                <a:gd name="T5" fmla="*/ 395752 h 247"/>
                <a:gd name="T6" fmla="*/ 0 60000 65536"/>
                <a:gd name="T7" fmla="*/ 0 60000 65536"/>
                <a:gd name="T8" fmla="*/ 0 60000 65536"/>
                <a:gd name="T9" fmla="*/ 0 w 1509"/>
                <a:gd name="T10" fmla="*/ 0 h 247"/>
                <a:gd name="T11" fmla="*/ 1509 w 1509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9" h="247">
                  <a:moveTo>
                    <a:pt x="0" y="0"/>
                  </a:moveTo>
                  <a:cubicBezTo>
                    <a:pt x="87" y="16"/>
                    <a:pt x="270" y="55"/>
                    <a:pt x="521" y="96"/>
                  </a:cubicBezTo>
                  <a:cubicBezTo>
                    <a:pt x="772" y="137"/>
                    <a:pt x="1303" y="216"/>
                    <a:pt x="1509" y="247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971550" y="1323975"/>
            <a:ext cx="1560513" cy="1454150"/>
            <a:chOff x="567" y="1752"/>
            <a:chExt cx="983" cy="916"/>
          </a:xfrm>
        </p:grpSpPr>
        <p:grpSp>
          <p:nvGrpSpPr>
            <p:cNvPr id="17448" name="Group 14"/>
            <p:cNvGrpSpPr/>
            <p:nvPr/>
          </p:nvGrpSpPr>
          <p:grpSpPr bwMode="auto">
            <a:xfrm>
              <a:off x="567" y="1842"/>
              <a:ext cx="348" cy="327"/>
              <a:chOff x="3016" y="2103"/>
              <a:chExt cx="348" cy="327"/>
            </a:xfrm>
          </p:grpSpPr>
          <p:sp>
            <p:nvSpPr>
              <p:cNvPr id="17469" name="Oval 15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0" name="Text Box 16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1" name="Line 17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9" name="Group 18"/>
            <p:cNvGrpSpPr/>
            <p:nvPr/>
          </p:nvGrpSpPr>
          <p:grpSpPr bwMode="auto">
            <a:xfrm>
              <a:off x="612" y="2024"/>
              <a:ext cx="348" cy="327"/>
              <a:chOff x="3016" y="2103"/>
              <a:chExt cx="348" cy="327"/>
            </a:xfrm>
          </p:grpSpPr>
          <p:sp>
            <p:nvSpPr>
              <p:cNvPr id="17466" name="Oval 19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7" name="Text Box 20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8" name="Line 21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0" name="Group 22"/>
            <p:cNvGrpSpPr/>
            <p:nvPr/>
          </p:nvGrpSpPr>
          <p:grpSpPr bwMode="auto">
            <a:xfrm>
              <a:off x="1156" y="1752"/>
              <a:ext cx="348" cy="327"/>
              <a:chOff x="3016" y="2103"/>
              <a:chExt cx="348" cy="327"/>
            </a:xfrm>
          </p:grpSpPr>
          <p:sp>
            <p:nvSpPr>
              <p:cNvPr id="17463" name="Oval 23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4" name="Text Box 24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5" name="Line 25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1" name="Group 26"/>
            <p:cNvGrpSpPr/>
            <p:nvPr/>
          </p:nvGrpSpPr>
          <p:grpSpPr bwMode="auto">
            <a:xfrm>
              <a:off x="1202" y="2024"/>
              <a:ext cx="348" cy="327"/>
              <a:chOff x="3016" y="2103"/>
              <a:chExt cx="348" cy="327"/>
            </a:xfrm>
          </p:grpSpPr>
          <p:sp>
            <p:nvSpPr>
              <p:cNvPr id="17460" name="Oval 27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1" name="Text Box 28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2" name="Line 29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2" name="Group 30"/>
            <p:cNvGrpSpPr/>
            <p:nvPr/>
          </p:nvGrpSpPr>
          <p:grpSpPr bwMode="auto">
            <a:xfrm>
              <a:off x="567" y="2251"/>
              <a:ext cx="348" cy="327"/>
              <a:chOff x="3016" y="2103"/>
              <a:chExt cx="348" cy="327"/>
            </a:xfrm>
          </p:grpSpPr>
          <p:sp>
            <p:nvSpPr>
              <p:cNvPr id="17457" name="Oval 31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8" name="Text Box 32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9" name="Line 33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53" name="Group 34"/>
            <p:cNvGrpSpPr/>
            <p:nvPr/>
          </p:nvGrpSpPr>
          <p:grpSpPr bwMode="auto">
            <a:xfrm>
              <a:off x="1156" y="2341"/>
              <a:ext cx="348" cy="327"/>
              <a:chOff x="3016" y="2103"/>
              <a:chExt cx="348" cy="327"/>
            </a:xfrm>
          </p:grpSpPr>
          <p:sp>
            <p:nvSpPr>
              <p:cNvPr id="17454" name="Oval 35"/>
              <p:cNvSpPr>
                <a:spLocks noChangeArrowheads="1"/>
              </p:cNvSpPr>
              <p:nvPr/>
            </p:nvSpPr>
            <p:spPr bwMode="auto">
              <a:xfrm>
                <a:off x="3064" y="2206"/>
                <a:ext cx="144" cy="136"/>
              </a:xfrm>
              <a:prstGeom prst="ellipse">
                <a:avLst/>
              </a:prstGeom>
              <a:solidFill>
                <a:srgbClr val="F5C5BB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5" name="Text Box 36"/>
              <p:cNvSpPr txBox="1">
                <a:spLocks noChangeArrowheads="1"/>
              </p:cNvSpPr>
              <p:nvPr/>
            </p:nvSpPr>
            <p:spPr bwMode="auto">
              <a:xfrm>
                <a:off x="3016" y="210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b="1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+</a:t>
                </a:r>
                <a:endParaRPr kumimoji="0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6" name="Line 37"/>
              <p:cNvSpPr>
                <a:spLocks noChangeShapeType="1"/>
              </p:cNvSpPr>
              <p:nvPr/>
            </p:nvSpPr>
            <p:spPr bwMode="auto">
              <a:xfrm>
                <a:off x="3220" y="228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5"/>
          <p:cNvGrpSpPr/>
          <p:nvPr/>
        </p:nvGrpSpPr>
        <p:grpSpPr bwMode="auto">
          <a:xfrm>
            <a:off x="1052513" y="2144713"/>
            <a:ext cx="455612" cy="1057275"/>
            <a:chOff x="890" y="2244"/>
            <a:chExt cx="287" cy="666"/>
          </a:xfrm>
        </p:grpSpPr>
        <p:sp>
          <p:nvSpPr>
            <p:cNvPr id="17446" name="Oval 46"/>
            <p:cNvSpPr>
              <a:spLocks noChangeArrowheads="1"/>
            </p:cNvSpPr>
            <p:nvPr/>
          </p:nvSpPr>
          <p:spPr bwMode="auto">
            <a:xfrm rot="480000">
              <a:off x="1041" y="2244"/>
              <a:ext cx="136" cy="32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CC00CC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47" name="Object 47"/>
            <p:cNvGraphicFramePr>
              <a:graphicFrameLocks noChangeAspect="1"/>
            </p:cNvGraphicFramePr>
            <p:nvPr/>
          </p:nvGraphicFramePr>
          <p:xfrm>
            <a:off x="890" y="2606"/>
            <a:ext cx="2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3" name="Equation" r:id="rId3" imgW="6400800" imgH="5791200" progId="Equation.DSMT4">
                    <p:embed/>
                  </p:oleObj>
                </mc:Choice>
                <mc:Fallback>
                  <p:oleObj name="Equation" r:id="rId3" imgW="6400800" imgH="5791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2606"/>
                          <a:ext cx="2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8"/>
          <p:cNvGrpSpPr/>
          <p:nvPr/>
        </p:nvGrpSpPr>
        <p:grpSpPr bwMode="auto">
          <a:xfrm>
            <a:off x="971550" y="2011363"/>
            <a:ext cx="476250" cy="457200"/>
            <a:chOff x="839" y="2160"/>
            <a:chExt cx="300" cy="288"/>
          </a:xfrm>
        </p:grpSpPr>
        <p:graphicFrame>
          <p:nvGraphicFramePr>
            <p:cNvPr id="17444" name="Object 49"/>
            <p:cNvGraphicFramePr>
              <a:graphicFrameLocks noChangeAspect="1"/>
            </p:cNvGraphicFramePr>
            <p:nvPr/>
          </p:nvGraphicFramePr>
          <p:xfrm>
            <a:off x="839" y="2160"/>
            <a:ext cx="24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4" name="公式" r:id="rId5" imgW="12700" imgH="12700" progId="Equation.3">
                    <p:embed/>
                  </p:oleObj>
                </mc:Choice>
                <mc:Fallback>
                  <p:oleObj name="公式" r:id="rId5" imgW="12700" imgH="127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160"/>
                          <a:ext cx="24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5" name="Oval 50"/>
            <p:cNvSpPr>
              <a:spLocks noChangeArrowheads="1"/>
            </p:cNvSpPr>
            <p:nvPr/>
          </p:nvSpPr>
          <p:spPr bwMode="auto">
            <a:xfrm>
              <a:off x="1066" y="2375"/>
              <a:ext cx="73" cy="7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1"/>
          <p:cNvGrpSpPr/>
          <p:nvPr/>
        </p:nvGrpSpPr>
        <p:grpSpPr bwMode="auto">
          <a:xfrm>
            <a:off x="1403350" y="2095500"/>
            <a:ext cx="596900" cy="342900"/>
            <a:chOff x="975" y="2192"/>
            <a:chExt cx="376" cy="216"/>
          </a:xfrm>
        </p:grpSpPr>
        <p:graphicFrame>
          <p:nvGraphicFramePr>
            <p:cNvPr id="17442" name="Object 52"/>
            <p:cNvGraphicFramePr>
              <a:graphicFrameLocks noChangeAspect="1"/>
            </p:cNvGraphicFramePr>
            <p:nvPr/>
          </p:nvGraphicFramePr>
          <p:xfrm>
            <a:off x="1152" y="2192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5" name="公式" r:id="rId7" imgW="12700" imgH="12700" progId="Equation.3">
                    <p:embed/>
                  </p:oleObj>
                </mc:Choice>
                <mc:Fallback>
                  <p:oleObj name="公式" r:id="rId7" imgW="12700" imgH="127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92"/>
                          <a:ext cx="1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53"/>
            <p:cNvSpPr>
              <a:spLocks noChangeShapeType="1"/>
            </p:cNvSpPr>
            <p:nvPr/>
          </p:nvSpPr>
          <p:spPr bwMode="auto">
            <a:xfrm flipV="1">
              <a:off x="975" y="2387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" name="Object 54"/>
          <p:cNvGraphicFramePr>
            <a:graphicFrameLocks noChangeAspect="1"/>
          </p:cNvGraphicFramePr>
          <p:nvPr/>
        </p:nvGraphicFramePr>
        <p:xfrm>
          <a:off x="5765800" y="1112838"/>
          <a:ext cx="10937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" name="Equation" r:id="rId9" imgW="469900" imgH="406400" progId="Equation.DSMT4">
                  <p:embed/>
                </p:oleObj>
              </mc:Choice>
              <mc:Fallback>
                <p:oleObj name="Equation" r:id="rId9" imgW="469900" imgH="406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112838"/>
                        <a:ext cx="1093788" cy="947737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Rectangle 55"/>
          <p:cNvSpPr>
            <a:spLocks noChangeArrowheads="1"/>
          </p:cNvSpPr>
          <p:nvPr/>
        </p:nvSpPr>
        <p:spPr bwMode="auto">
          <a:xfrm>
            <a:off x="3494088" y="1397000"/>
            <a:ext cx="212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电流强度：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" name="Object 58"/>
          <p:cNvGraphicFramePr>
            <a:graphicFrameLocks noChangeAspect="1"/>
          </p:cNvGraphicFramePr>
          <p:nvPr/>
        </p:nvGraphicFramePr>
        <p:xfrm>
          <a:off x="7127875" y="1801813"/>
          <a:ext cx="1295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11" imgW="571500" imgH="444500" progId="Equation.3">
                  <p:embed/>
                </p:oleObj>
              </mc:Choice>
              <mc:Fallback>
                <p:oleObj name="Equation" r:id="rId11" imgW="571500" imgH="4445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801813"/>
                        <a:ext cx="1295400" cy="10096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Text Box 59"/>
          <p:cNvSpPr txBox="1">
            <a:spLocks noChangeArrowheads="1"/>
          </p:cNvSpPr>
          <p:nvPr/>
        </p:nvSpPr>
        <p:spPr bwMode="auto">
          <a:xfrm>
            <a:off x="3494088" y="2135188"/>
            <a:ext cx="3856037" cy="519112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电流密度</a:t>
            </a:r>
            <a:r>
              <a:rPr lang="zh-CN" altLang="en-US" b="1" dirty="0">
                <a:ea typeface="楷体_GB2312" pitchFamily="49" charset="-122"/>
              </a:rPr>
              <a:t>（矢量）：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55" name="Text Box 60"/>
          <p:cNvSpPr txBox="1">
            <a:spLocks noChangeArrowheads="1"/>
          </p:cNvSpPr>
          <p:nvPr/>
        </p:nvSpPr>
        <p:spPr bwMode="auto">
          <a:xfrm>
            <a:off x="3494088" y="2863850"/>
            <a:ext cx="546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：该点正电荷运动方向。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6" name="Text Box 61"/>
          <p:cNvSpPr txBox="1">
            <a:spLocks noChangeArrowheads="1"/>
          </p:cNvSpPr>
          <p:nvPr/>
        </p:nvSpPr>
        <p:spPr bwMode="auto">
          <a:xfrm>
            <a:off x="341313" y="3416300"/>
            <a:ext cx="8499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：与该点正电荷运动方向垂直的单位面积上的电流强度。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" name="Text Box 62"/>
          <p:cNvSpPr txBox="1">
            <a:spLocks noChangeArrowheads="1"/>
          </p:cNvSpPr>
          <p:nvPr/>
        </p:nvSpPr>
        <p:spPr bwMode="auto">
          <a:xfrm>
            <a:off x="2212975" y="4175125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任意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的电流：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8" name="Object 63"/>
          <p:cNvGraphicFramePr>
            <a:graphicFrameLocks noChangeAspect="1"/>
          </p:cNvGraphicFramePr>
          <p:nvPr/>
        </p:nvGraphicFramePr>
        <p:xfrm>
          <a:off x="4786313" y="4086225"/>
          <a:ext cx="17573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13" imgW="786765" imgH="304800" progId="Equation.DSMT4">
                  <p:embed/>
                </p:oleObj>
              </mc:Choice>
              <mc:Fallback>
                <p:oleObj name="Equation" r:id="rId13" imgW="786765" imgH="304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086225"/>
                        <a:ext cx="1757362" cy="6842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8"/>
          <p:cNvGrpSpPr/>
          <p:nvPr/>
        </p:nvGrpSpPr>
        <p:grpSpPr bwMode="auto">
          <a:xfrm>
            <a:off x="-973138" y="1539875"/>
            <a:ext cx="3967163" cy="2459038"/>
            <a:chOff x="-522" y="1945"/>
            <a:chExt cx="2499" cy="1549"/>
          </a:xfrm>
        </p:grpSpPr>
        <p:sp>
          <p:nvSpPr>
            <p:cNvPr id="17436" name="Line 39"/>
            <p:cNvSpPr>
              <a:spLocks noChangeShapeType="1"/>
            </p:cNvSpPr>
            <p:nvPr/>
          </p:nvSpPr>
          <p:spPr bwMode="auto">
            <a:xfrm rot="-1200000">
              <a:off x="1338" y="2184"/>
              <a:ext cx="107" cy="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Arc 40"/>
            <p:cNvSpPr/>
            <p:nvPr/>
          </p:nvSpPr>
          <p:spPr bwMode="auto">
            <a:xfrm rot="-300000">
              <a:off x="-477" y="2169"/>
              <a:ext cx="2408" cy="1153"/>
            </a:xfrm>
            <a:custGeom>
              <a:avLst/>
              <a:gdLst>
                <a:gd name="T0" fmla="*/ 0 w 12069"/>
                <a:gd name="T1" fmla="*/ 0 h 21103"/>
                <a:gd name="T2" fmla="*/ 0 w 12069"/>
                <a:gd name="T3" fmla="*/ 0 h 21103"/>
                <a:gd name="T4" fmla="*/ 0 w 12069"/>
                <a:gd name="T5" fmla="*/ 0 h 21103"/>
                <a:gd name="T6" fmla="*/ 0 60000 65536"/>
                <a:gd name="T7" fmla="*/ 0 60000 65536"/>
                <a:gd name="T8" fmla="*/ 0 60000 65536"/>
                <a:gd name="T9" fmla="*/ 0 w 12069"/>
                <a:gd name="T10" fmla="*/ 0 h 21103"/>
                <a:gd name="T11" fmla="*/ 12069 w 12069"/>
                <a:gd name="T12" fmla="*/ 21103 h 21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69" h="21103" fill="none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</a:path>
                <a:path w="12069" h="21103" stroke="0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  <a:lnTo>
                    <a:pt x="0" y="21103"/>
                  </a:lnTo>
                  <a:lnTo>
                    <a:pt x="4606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Arc 41"/>
            <p:cNvSpPr/>
            <p:nvPr/>
          </p:nvSpPr>
          <p:spPr bwMode="auto">
            <a:xfrm>
              <a:off x="-522" y="2341"/>
              <a:ext cx="2408" cy="1153"/>
            </a:xfrm>
            <a:custGeom>
              <a:avLst/>
              <a:gdLst>
                <a:gd name="T0" fmla="*/ 0 w 12069"/>
                <a:gd name="T1" fmla="*/ 0 h 21103"/>
                <a:gd name="T2" fmla="*/ 0 w 12069"/>
                <a:gd name="T3" fmla="*/ 0 h 21103"/>
                <a:gd name="T4" fmla="*/ 0 w 12069"/>
                <a:gd name="T5" fmla="*/ 0 h 21103"/>
                <a:gd name="T6" fmla="*/ 0 60000 65536"/>
                <a:gd name="T7" fmla="*/ 0 60000 65536"/>
                <a:gd name="T8" fmla="*/ 0 60000 65536"/>
                <a:gd name="T9" fmla="*/ 0 w 12069"/>
                <a:gd name="T10" fmla="*/ 0 h 21103"/>
                <a:gd name="T11" fmla="*/ 12069 w 12069"/>
                <a:gd name="T12" fmla="*/ 21103 h 21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69" h="21103" fill="none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</a:path>
                <a:path w="12069" h="21103" stroke="0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  <a:lnTo>
                    <a:pt x="0" y="21103"/>
                  </a:lnTo>
                  <a:lnTo>
                    <a:pt x="4606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Arc 42"/>
            <p:cNvSpPr/>
            <p:nvPr/>
          </p:nvSpPr>
          <p:spPr bwMode="auto">
            <a:xfrm rot="-600000">
              <a:off x="-431" y="1988"/>
              <a:ext cx="2408" cy="1153"/>
            </a:xfrm>
            <a:custGeom>
              <a:avLst/>
              <a:gdLst>
                <a:gd name="T0" fmla="*/ 0 w 12069"/>
                <a:gd name="T1" fmla="*/ 0 h 21103"/>
                <a:gd name="T2" fmla="*/ 0 w 12069"/>
                <a:gd name="T3" fmla="*/ 0 h 21103"/>
                <a:gd name="T4" fmla="*/ 0 w 12069"/>
                <a:gd name="T5" fmla="*/ 0 h 21103"/>
                <a:gd name="T6" fmla="*/ 0 60000 65536"/>
                <a:gd name="T7" fmla="*/ 0 60000 65536"/>
                <a:gd name="T8" fmla="*/ 0 60000 65536"/>
                <a:gd name="T9" fmla="*/ 0 w 12069"/>
                <a:gd name="T10" fmla="*/ 0 h 21103"/>
                <a:gd name="T11" fmla="*/ 12069 w 12069"/>
                <a:gd name="T12" fmla="*/ 21103 h 21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69" h="21103" fill="none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</a:path>
                <a:path w="12069" h="21103" stroke="0" extrusionOk="0">
                  <a:moveTo>
                    <a:pt x="4606" y="0"/>
                  </a:moveTo>
                  <a:cubicBezTo>
                    <a:pt x="7273" y="582"/>
                    <a:pt x="9805" y="1664"/>
                    <a:pt x="12068" y="3189"/>
                  </a:cubicBezTo>
                  <a:lnTo>
                    <a:pt x="0" y="21103"/>
                  </a:lnTo>
                  <a:lnTo>
                    <a:pt x="4606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43"/>
            <p:cNvSpPr>
              <a:spLocks noChangeShapeType="1"/>
            </p:cNvSpPr>
            <p:nvPr/>
          </p:nvSpPr>
          <p:spPr bwMode="auto">
            <a:xfrm rot="-1020000">
              <a:off x="1338" y="1945"/>
              <a:ext cx="107" cy="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44"/>
            <p:cNvSpPr>
              <a:spLocks noChangeShapeType="1"/>
            </p:cNvSpPr>
            <p:nvPr/>
          </p:nvSpPr>
          <p:spPr bwMode="auto">
            <a:xfrm rot="-300000">
              <a:off x="1338" y="2420"/>
              <a:ext cx="107" cy="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6756400" y="5761038"/>
            <a:ext cx="1792288" cy="706437"/>
            <a:chOff x="5076825" y="5902325"/>
            <a:chExt cx="1792288" cy="706438"/>
          </a:xfrm>
        </p:grpSpPr>
        <p:graphicFrame>
          <p:nvGraphicFramePr>
            <p:cNvPr id="17434" name="Object 67"/>
            <p:cNvGraphicFramePr>
              <a:graphicFrameLocks noChangeAspect="1"/>
            </p:cNvGraphicFramePr>
            <p:nvPr/>
          </p:nvGraphicFramePr>
          <p:xfrm>
            <a:off x="5076825" y="5902325"/>
            <a:ext cx="1792288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" name="Equation" r:id="rId15" imgW="774065" imgH="304800" progId="Equation.DSMT4">
                    <p:embed/>
                  </p:oleObj>
                </mc:Choice>
                <mc:Fallback>
                  <p:oleObj name="Equation" r:id="rId15" imgW="774065" imgH="3048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5902325"/>
                          <a:ext cx="1792288" cy="706438"/>
                        </a:xfrm>
                        <a:prstGeom prst="rect">
                          <a:avLst/>
                        </a:prstGeom>
                        <a:solidFill>
                          <a:srgbClr val="FFCC00">
                            <a:alpha val="27843"/>
                          </a:srgbClr>
                        </a:solidFill>
                        <a:ln w="28575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椭圆 65"/>
            <p:cNvSpPr/>
            <p:nvPr/>
          </p:nvSpPr>
          <p:spPr bwMode="auto">
            <a:xfrm>
              <a:off x="5089525" y="6138862"/>
              <a:ext cx="219075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60538" y="0"/>
            <a:ext cx="5438775" cy="588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安培环路定理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3867150" y="446088"/>
            <a:ext cx="3636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Ampere’s  Law</a:t>
            </a:r>
            <a:endParaRPr lang="en-US" altLang="zh-CN" sz="2800" b="1">
              <a:solidFill>
                <a:srgbClr val="0000FF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5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6" grpId="0"/>
      <p:bldP spid="44097" grpId="0" autoUpdateAnimBg="0"/>
      <p:bldP spid="44098" grpId="0" autoUpdateAnimBg="0"/>
      <p:bldP spid="44100" grpId="0" autoUpdateAnimBg="0"/>
      <p:bldP spid="108" grpId="0" autoUpdateAnimBg="0"/>
      <p:bldP spid="152" grpId="0"/>
      <p:bldP spid="154" grpId="0" autoUpdateAnimBg="0" build="p"/>
      <p:bldP spid="155" grpId="0" autoUpdateAnimBg="0" build="p"/>
      <p:bldP spid="156" grpId="0" autoUpdateAnimBg="0" build="p"/>
      <p:bldP spid="157" grpId="0" autoUpdateAnimBg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F938F1-1905-45EA-9822-4566C2BFFECF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65088" y="7143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二、 安培环路定理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69875" y="21034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的正负：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288925" y="2552700"/>
            <a:ext cx="885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1. 当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的环绕方向成右手关系时，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&gt;0，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反之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&lt;0。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279400" y="3081338"/>
            <a:ext cx="482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2. 若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不穿过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=0。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2111375" y="3727450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1185863" y="5343525"/>
            <a:ext cx="442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0" y="3502025"/>
            <a:ext cx="1854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例如：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76532" name="Text Box 52"/>
          <p:cNvSpPr txBox="1">
            <a:spLocks noChangeArrowheads="1"/>
          </p:cNvSpPr>
          <p:nvPr/>
        </p:nvSpPr>
        <p:spPr bwMode="auto">
          <a:xfrm>
            <a:off x="2384425" y="371316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&gt;0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33" name="Text Box 53"/>
          <p:cNvSpPr txBox="1">
            <a:spLocks noChangeArrowheads="1"/>
          </p:cNvSpPr>
          <p:nvPr/>
        </p:nvSpPr>
        <p:spPr bwMode="auto">
          <a:xfrm>
            <a:off x="1474788" y="5343525"/>
            <a:ext cx="56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&lt;0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34" name="Text Box 54"/>
          <p:cNvSpPr txBox="1">
            <a:spLocks noChangeArrowheads="1"/>
          </p:cNvSpPr>
          <p:nvPr/>
        </p:nvSpPr>
        <p:spPr bwMode="auto">
          <a:xfrm>
            <a:off x="4211638" y="3081338"/>
            <a:ext cx="4932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不计穿过回路边界的电流。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48" name="Object 3"/>
          <p:cNvGraphicFramePr>
            <a:graphicFrameLocks noChangeAspect="1"/>
          </p:cNvGraphicFramePr>
          <p:nvPr/>
        </p:nvGraphicFramePr>
        <p:xfrm>
          <a:off x="5113338" y="576263"/>
          <a:ext cx="1333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5" name="公式" r:id="rId1" imgW="558800" imgH="254000" progId="Equation.3">
                  <p:embed/>
                </p:oleObj>
              </mc:Choice>
              <mc:Fallback>
                <p:oleObj name="公式" r:id="rId1" imgW="558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576263"/>
                        <a:ext cx="1333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9" name="Object 4"/>
          <p:cNvGraphicFramePr>
            <a:graphicFrameLocks noChangeAspect="1"/>
          </p:cNvGraphicFramePr>
          <p:nvPr/>
        </p:nvGraphicFramePr>
        <p:xfrm>
          <a:off x="3011488" y="652463"/>
          <a:ext cx="54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公式" r:id="rId3" imgW="228600" imgH="177800" progId="Equation.3">
                  <p:embed/>
                </p:oleObj>
              </mc:Choice>
              <mc:Fallback>
                <p:oleObj name="公式" r:id="rId3" imgW="2286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652463"/>
                        <a:ext cx="546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/>
          <p:cNvGrpSpPr/>
          <p:nvPr/>
        </p:nvGrpSpPr>
        <p:grpSpPr bwMode="auto">
          <a:xfrm>
            <a:off x="969963" y="4551363"/>
            <a:ext cx="1728787" cy="719137"/>
            <a:chOff x="2381" y="2750"/>
            <a:chExt cx="1269" cy="660"/>
          </a:xfrm>
        </p:grpSpPr>
        <p:graphicFrame>
          <p:nvGraphicFramePr>
            <p:cNvPr id="18502" name="Object 10"/>
            <p:cNvGraphicFramePr>
              <a:graphicFrameLocks noChangeAspect="1"/>
            </p:cNvGraphicFramePr>
            <p:nvPr/>
          </p:nvGraphicFramePr>
          <p:xfrm>
            <a:off x="3379" y="2869"/>
            <a:ext cx="27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7" name="Equation" r:id="rId5" imgW="12700" imgH="12700" progId="Equation.DSMT4">
                    <p:embed/>
                  </p:oleObj>
                </mc:Choice>
                <mc:Fallback>
                  <p:oleObj name="Equation" r:id="rId5" imgW="12700" imgH="12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869"/>
                          <a:ext cx="27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3" name="Oval 72"/>
            <p:cNvSpPr>
              <a:spLocks noChangeArrowheads="1"/>
            </p:cNvSpPr>
            <p:nvPr/>
          </p:nvSpPr>
          <p:spPr bwMode="auto">
            <a:xfrm>
              <a:off x="2381" y="2750"/>
              <a:ext cx="1030" cy="6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504" name="Line 73"/>
            <p:cNvSpPr>
              <a:spLocks noChangeShapeType="1"/>
            </p:cNvSpPr>
            <p:nvPr/>
          </p:nvSpPr>
          <p:spPr bwMode="auto">
            <a:xfrm>
              <a:off x="2766" y="3400"/>
              <a:ext cx="115" cy="1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55" name="Arc 75"/>
          <p:cNvSpPr/>
          <p:nvPr/>
        </p:nvSpPr>
        <p:spPr bwMode="auto">
          <a:xfrm>
            <a:off x="-541338" y="4037013"/>
            <a:ext cx="1368426" cy="1782762"/>
          </a:xfrm>
          <a:custGeom>
            <a:avLst/>
            <a:gdLst>
              <a:gd name="T0" fmla="*/ 2147483646 w 21600"/>
              <a:gd name="T1" fmla="*/ 0 h 18074"/>
              <a:gd name="T2" fmla="*/ 2147483646 w 21600"/>
              <a:gd name="T3" fmla="*/ 2147483646 h 18074"/>
              <a:gd name="T4" fmla="*/ 0 w 21600"/>
              <a:gd name="T5" fmla="*/ 2147483646 h 18074"/>
              <a:gd name="T6" fmla="*/ 0 60000 65536"/>
              <a:gd name="T7" fmla="*/ 0 60000 65536"/>
              <a:gd name="T8" fmla="*/ 0 60000 65536"/>
              <a:gd name="T9" fmla="*/ 0 w 21600"/>
              <a:gd name="T10" fmla="*/ 0 h 18074"/>
              <a:gd name="T11" fmla="*/ 21600 w 21600"/>
              <a:gd name="T12" fmla="*/ 18074 h 180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074" fill="none" extrusionOk="0">
                <a:moveTo>
                  <a:pt x="17965" y="0"/>
                </a:moveTo>
                <a:cubicBezTo>
                  <a:pt x="20335" y="3550"/>
                  <a:pt x="21600" y="7722"/>
                  <a:pt x="21600" y="11991"/>
                </a:cubicBezTo>
                <a:cubicBezTo>
                  <a:pt x="21600" y="14049"/>
                  <a:pt x="21305" y="16098"/>
                  <a:pt x="20725" y="18073"/>
                </a:cubicBezTo>
              </a:path>
              <a:path w="21600" h="18074" stroke="0" extrusionOk="0">
                <a:moveTo>
                  <a:pt x="17965" y="0"/>
                </a:moveTo>
                <a:cubicBezTo>
                  <a:pt x="20335" y="3550"/>
                  <a:pt x="21600" y="7722"/>
                  <a:pt x="21600" y="11991"/>
                </a:cubicBezTo>
                <a:cubicBezTo>
                  <a:pt x="21600" y="14049"/>
                  <a:pt x="21305" y="16098"/>
                  <a:pt x="20725" y="18073"/>
                </a:cubicBezTo>
                <a:lnTo>
                  <a:pt x="0" y="11991"/>
                </a:lnTo>
                <a:lnTo>
                  <a:pt x="17965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0"/>
          <p:cNvGrpSpPr/>
          <p:nvPr/>
        </p:nvGrpSpPr>
        <p:grpSpPr bwMode="auto">
          <a:xfrm>
            <a:off x="1978025" y="3903663"/>
            <a:ext cx="1655763" cy="1928812"/>
            <a:chOff x="1020" y="2568"/>
            <a:chExt cx="1043" cy="1215"/>
          </a:xfrm>
        </p:grpSpPr>
        <p:sp>
          <p:nvSpPr>
            <p:cNvPr id="18500" name="Arc 74"/>
            <p:cNvSpPr/>
            <p:nvPr/>
          </p:nvSpPr>
          <p:spPr bwMode="auto">
            <a:xfrm>
              <a:off x="1020" y="2568"/>
              <a:ext cx="1043" cy="616"/>
            </a:xfrm>
            <a:custGeom>
              <a:avLst/>
              <a:gdLst>
                <a:gd name="T0" fmla="*/ 0 w 21600"/>
                <a:gd name="T1" fmla="*/ 0 h 10705"/>
                <a:gd name="T2" fmla="*/ 0 w 21600"/>
                <a:gd name="T3" fmla="*/ 0 h 10705"/>
                <a:gd name="T4" fmla="*/ 0 w 21600"/>
                <a:gd name="T5" fmla="*/ 0 h 107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705"/>
                <a:gd name="T11" fmla="*/ 21600 w 21600"/>
                <a:gd name="T12" fmla="*/ 10705 h 107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705" fill="none" extrusionOk="0">
                  <a:moveTo>
                    <a:pt x="25" y="10704"/>
                  </a:moveTo>
                  <a:cubicBezTo>
                    <a:pt x="8" y="10358"/>
                    <a:pt x="0" y="10012"/>
                    <a:pt x="0" y="9666"/>
                  </a:cubicBezTo>
                  <a:cubicBezTo>
                    <a:pt x="-1" y="6310"/>
                    <a:pt x="781" y="3000"/>
                    <a:pt x="2283" y="-1"/>
                  </a:cubicBezTo>
                </a:path>
                <a:path w="21600" h="10705" stroke="0" extrusionOk="0">
                  <a:moveTo>
                    <a:pt x="25" y="10704"/>
                  </a:moveTo>
                  <a:cubicBezTo>
                    <a:pt x="8" y="10358"/>
                    <a:pt x="0" y="10012"/>
                    <a:pt x="0" y="9666"/>
                  </a:cubicBezTo>
                  <a:cubicBezTo>
                    <a:pt x="-1" y="6310"/>
                    <a:pt x="781" y="3000"/>
                    <a:pt x="2283" y="-1"/>
                  </a:cubicBezTo>
                  <a:lnTo>
                    <a:pt x="21600" y="9666"/>
                  </a:lnTo>
                  <a:lnTo>
                    <a:pt x="25" y="10704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Arc 76"/>
            <p:cNvSpPr/>
            <p:nvPr/>
          </p:nvSpPr>
          <p:spPr bwMode="auto">
            <a:xfrm>
              <a:off x="1020" y="3112"/>
              <a:ext cx="1015" cy="671"/>
            </a:xfrm>
            <a:custGeom>
              <a:avLst/>
              <a:gdLst>
                <a:gd name="T0" fmla="*/ 0 w 21024"/>
                <a:gd name="T1" fmla="*/ 0 h 11658"/>
                <a:gd name="T2" fmla="*/ 0 w 21024"/>
                <a:gd name="T3" fmla="*/ 0 h 11658"/>
                <a:gd name="T4" fmla="*/ 0 w 21024"/>
                <a:gd name="T5" fmla="*/ 0 h 11658"/>
                <a:gd name="T6" fmla="*/ 0 60000 65536"/>
                <a:gd name="T7" fmla="*/ 0 60000 65536"/>
                <a:gd name="T8" fmla="*/ 0 60000 65536"/>
                <a:gd name="T9" fmla="*/ 0 w 21024"/>
                <a:gd name="T10" fmla="*/ 0 h 11658"/>
                <a:gd name="T11" fmla="*/ 21024 w 21024"/>
                <a:gd name="T12" fmla="*/ 11658 h 11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24" h="11658" fill="none" extrusionOk="0">
                  <a:moveTo>
                    <a:pt x="2840" y="11657"/>
                  </a:moveTo>
                  <a:cubicBezTo>
                    <a:pt x="1520" y="9599"/>
                    <a:pt x="560" y="7332"/>
                    <a:pt x="-1" y="4953"/>
                  </a:cubicBezTo>
                </a:path>
                <a:path w="21024" h="11658" stroke="0" extrusionOk="0">
                  <a:moveTo>
                    <a:pt x="2840" y="11657"/>
                  </a:moveTo>
                  <a:cubicBezTo>
                    <a:pt x="1520" y="9599"/>
                    <a:pt x="560" y="7332"/>
                    <a:pt x="-1" y="4953"/>
                  </a:cubicBezTo>
                  <a:lnTo>
                    <a:pt x="21024" y="0"/>
                  </a:lnTo>
                  <a:lnTo>
                    <a:pt x="2840" y="11657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1"/>
          <p:cNvGrpSpPr/>
          <p:nvPr/>
        </p:nvGrpSpPr>
        <p:grpSpPr bwMode="auto">
          <a:xfrm>
            <a:off x="681038" y="3992563"/>
            <a:ext cx="650875" cy="1860550"/>
            <a:chOff x="203" y="2624"/>
            <a:chExt cx="410" cy="1172"/>
          </a:xfrm>
        </p:grpSpPr>
        <p:sp>
          <p:nvSpPr>
            <p:cNvPr id="18498" name="Arc 77"/>
            <p:cNvSpPr/>
            <p:nvPr/>
          </p:nvSpPr>
          <p:spPr bwMode="auto">
            <a:xfrm>
              <a:off x="203" y="2624"/>
              <a:ext cx="407" cy="623"/>
            </a:xfrm>
            <a:custGeom>
              <a:avLst/>
              <a:gdLst>
                <a:gd name="T0" fmla="*/ 0 w 21548"/>
                <a:gd name="T1" fmla="*/ 0 h 18567"/>
                <a:gd name="T2" fmla="*/ 0 w 21548"/>
                <a:gd name="T3" fmla="*/ 0 h 18567"/>
                <a:gd name="T4" fmla="*/ 0 w 21548"/>
                <a:gd name="T5" fmla="*/ 0 h 18567"/>
                <a:gd name="T6" fmla="*/ 0 60000 65536"/>
                <a:gd name="T7" fmla="*/ 0 60000 65536"/>
                <a:gd name="T8" fmla="*/ 0 60000 65536"/>
                <a:gd name="T9" fmla="*/ 0 w 21548"/>
                <a:gd name="T10" fmla="*/ 0 h 18567"/>
                <a:gd name="T11" fmla="*/ 21548 w 21548"/>
                <a:gd name="T12" fmla="*/ 18567 h 18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8" h="18567" fill="none" extrusionOk="0">
                  <a:moveTo>
                    <a:pt x="11037" y="0"/>
                  </a:moveTo>
                  <a:cubicBezTo>
                    <a:pt x="17128" y="3621"/>
                    <a:pt x="21056" y="9999"/>
                    <a:pt x="21547" y="17068"/>
                  </a:cubicBezTo>
                </a:path>
                <a:path w="21548" h="18567" stroke="0" extrusionOk="0">
                  <a:moveTo>
                    <a:pt x="11037" y="0"/>
                  </a:moveTo>
                  <a:cubicBezTo>
                    <a:pt x="17128" y="3621"/>
                    <a:pt x="21056" y="9999"/>
                    <a:pt x="21547" y="17068"/>
                  </a:cubicBezTo>
                  <a:lnTo>
                    <a:pt x="0" y="18567"/>
                  </a:lnTo>
                  <a:lnTo>
                    <a:pt x="11037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Arc 78"/>
            <p:cNvSpPr/>
            <p:nvPr/>
          </p:nvSpPr>
          <p:spPr bwMode="auto">
            <a:xfrm>
              <a:off x="240" y="3112"/>
              <a:ext cx="373" cy="684"/>
            </a:xfrm>
            <a:custGeom>
              <a:avLst/>
              <a:gdLst>
                <a:gd name="T0" fmla="*/ 0 w 19763"/>
                <a:gd name="T1" fmla="*/ 0 h 20333"/>
                <a:gd name="T2" fmla="*/ 0 w 19763"/>
                <a:gd name="T3" fmla="*/ 0 h 20333"/>
                <a:gd name="T4" fmla="*/ 0 w 19763"/>
                <a:gd name="T5" fmla="*/ 0 h 20333"/>
                <a:gd name="T6" fmla="*/ 0 60000 65536"/>
                <a:gd name="T7" fmla="*/ 0 60000 65536"/>
                <a:gd name="T8" fmla="*/ 0 60000 65536"/>
                <a:gd name="T9" fmla="*/ 0 w 19763"/>
                <a:gd name="T10" fmla="*/ 0 h 20333"/>
                <a:gd name="T11" fmla="*/ 19763 w 19763"/>
                <a:gd name="T12" fmla="*/ 20333 h 20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63" h="20333" fill="none" extrusionOk="0">
                  <a:moveTo>
                    <a:pt x="19762" y="8716"/>
                  </a:moveTo>
                  <a:cubicBezTo>
                    <a:pt x="17372" y="14135"/>
                    <a:pt x="12863" y="18335"/>
                    <a:pt x="7288" y="20333"/>
                  </a:cubicBezTo>
                </a:path>
                <a:path w="19763" h="20333" stroke="0" extrusionOk="0">
                  <a:moveTo>
                    <a:pt x="19762" y="8716"/>
                  </a:moveTo>
                  <a:cubicBezTo>
                    <a:pt x="17372" y="14135"/>
                    <a:pt x="12863" y="18335"/>
                    <a:pt x="7288" y="20333"/>
                  </a:cubicBezTo>
                  <a:lnTo>
                    <a:pt x="0" y="0"/>
                  </a:lnTo>
                  <a:lnTo>
                    <a:pt x="19762" y="871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59" name="Text Box 79"/>
          <p:cNvSpPr txBox="1">
            <a:spLocks noChangeArrowheads="1"/>
          </p:cNvSpPr>
          <p:nvPr/>
        </p:nvSpPr>
        <p:spPr bwMode="auto">
          <a:xfrm>
            <a:off x="358775" y="4119563"/>
            <a:ext cx="44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83"/>
          <p:cNvGrpSpPr/>
          <p:nvPr/>
        </p:nvGrpSpPr>
        <p:grpSpPr bwMode="auto">
          <a:xfrm>
            <a:off x="3490913" y="3729038"/>
            <a:ext cx="3311525" cy="2198687"/>
            <a:chOff x="2109" y="2387"/>
            <a:chExt cx="2086" cy="1385"/>
          </a:xfrm>
        </p:grpSpPr>
        <p:grpSp>
          <p:nvGrpSpPr>
            <p:cNvPr id="18484" name="Group 84"/>
            <p:cNvGrpSpPr/>
            <p:nvPr/>
          </p:nvGrpSpPr>
          <p:grpSpPr bwMode="auto">
            <a:xfrm>
              <a:off x="2291" y="2886"/>
              <a:ext cx="1341" cy="453"/>
              <a:chOff x="2381" y="2750"/>
              <a:chExt cx="1250" cy="660"/>
            </a:xfrm>
          </p:grpSpPr>
          <p:graphicFrame>
            <p:nvGraphicFramePr>
              <p:cNvPr id="18495" name="Object 9"/>
              <p:cNvGraphicFramePr>
                <a:graphicFrameLocks noChangeAspect="1"/>
              </p:cNvGraphicFramePr>
              <p:nvPr/>
            </p:nvGraphicFramePr>
            <p:xfrm>
              <a:off x="3379" y="2830"/>
              <a:ext cx="252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88" name="公式" r:id="rId7" imgW="12700" imgH="12700" progId="Equation.3">
                      <p:embed/>
                    </p:oleObj>
                  </mc:Choice>
                  <mc:Fallback>
                    <p:oleObj name="公式" r:id="rId7" imgW="12700" imgH="127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2830"/>
                            <a:ext cx="252" cy="3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6" name="Oval 86"/>
              <p:cNvSpPr>
                <a:spLocks noChangeArrowheads="1"/>
              </p:cNvSpPr>
              <p:nvPr/>
            </p:nvSpPr>
            <p:spPr bwMode="auto">
              <a:xfrm>
                <a:off x="2381" y="2750"/>
                <a:ext cx="1030" cy="66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7" name="Line 87"/>
              <p:cNvSpPr>
                <a:spLocks noChangeShapeType="1"/>
              </p:cNvSpPr>
              <p:nvPr/>
            </p:nvSpPr>
            <p:spPr bwMode="auto">
              <a:xfrm>
                <a:off x="2766" y="3400"/>
                <a:ext cx="115" cy="1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 type="none" w="sm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85" name="Arc 88"/>
            <p:cNvSpPr/>
            <p:nvPr/>
          </p:nvSpPr>
          <p:spPr bwMode="auto">
            <a:xfrm>
              <a:off x="3152" y="2599"/>
              <a:ext cx="1043" cy="495"/>
            </a:xfrm>
            <a:custGeom>
              <a:avLst/>
              <a:gdLst>
                <a:gd name="T0" fmla="*/ 0 w 21600"/>
                <a:gd name="T1" fmla="*/ 0 h 8596"/>
                <a:gd name="T2" fmla="*/ 0 w 21600"/>
                <a:gd name="T3" fmla="*/ 0 h 8596"/>
                <a:gd name="T4" fmla="*/ 0 w 21600"/>
                <a:gd name="T5" fmla="*/ 0 h 85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8596"/>
                <a:gd name="T11" fmla="*/ 21600 w 21600"/>
                <a:gd name="T12" fmla="*/ 8596 h 8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8596" fill="none" extrusionOk="0">
                  <a:moveTo>
                    <a:pt x="25" y="8595"/>
                  </a:moveTo>
                  <a:cubicBezTo>
                    <a:pt x="8" y="8249"/>
                    <a:pt x="0" y="7903"/>
                    <a:pt x="0" y="7557"/>
                  </a:cubicBezTo>
                  <a:cubicBezTo>
                    <a:pt x="-1" y="4976"/>
                    <a:pt x="462" y="2417"/>
                    <a:pt x="1365" y="0"/>
                  </a:cubicBezTo>
                </a:path>
                <a:path w="21600" h="8596" stroke="0" extrusionOk="0">
                  <a:moveTo>
                    <a:pt x="25" y="8595"/>
                  </a:moveTo>
                  <a:cubicBezTo>
                    <a:pt x="8" y="8249"/>
                    <a:pt x="0" y="7903"/>
                    <a:pt x="0" y="7557"/>
                  </a:cubicBezTo>
                  <a:cubicBezTo>
                    <a:pt x="-1" y="4976"/>
                    <a:pt x="462" y="2417"/>
                    <a:pt x="1365" y="0"/>
                  </a:cubicBezTo>
                  <a:lnTo>
                    <a:pt x="21600" y="7557"/>
                  </a:lnTo>
                  <a:lnTo>
                    <a:pt x="25" y="8595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Arc 89"/>
            <p:cNvSpPr/>
            <p:nvPr/>
          </p:nvSpPr>
          <p:spPr bwMode="auto">
            <a:xfrm>
              <a:off x="3152" y="3022"/>
              <a:ext cx="1015" cy="671"/>
            </a:xfrm>
            <a:custGeom>
              <a:avLst/>
              <a:gdLst>
                <a:gd name="T0" fmla="*/ 0 w 21024"/>
                <a:gd name="T1" fmla="*/ 0 h 11658"/>
                <a:gd name="T2" fmla="*/ 0 w 21024"/>
                <a:gd name="T3" fmla="*/ 0 h 11658"/>
                <a:gd name="T4" fmla="*/ 0 w 21024"/>
                <a:gd name="T5" fmla="*/ 0 h 11658"/>
                <a:gd name="T6" fmla="*/ 0 60000 65536"/>
                <a:gd name="T7" fmla="*/ 0 60000 65536"/>
                <a:gd name="T8" fmla="*/ 0 60000 65536"/>
                <a:gd name="T9" fmla="*/ 0 w 21024"/>
                <a:gd name="T10" fmla="*/ 0 h 11658"/>
                <a:gd name="T11" fmla="*/ 21024 w 21024"/>
                <a:gd name="T12" fmla="*/ 11658 h 11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24" h="11658" fill="none" extrusionOk="0">
                  <a:moveTo>
                    <a:pt x="2840" y="11657"/>
                  </a:moveTo>
                  <a:cubicBezTo>
                    <a:pt x="1520" y="9599"/>
                    <a:pt x="560" y="7332"/>
                    <a:pt x="-1" y="4953"/>
                  </a:cubicBezTo>
                </a:path>
                <a:path w="21024" h="11658" stroke="0" extrusionOk="0">
                  <a:moveTo>
                    <a:pt x="2840" y="11657"/>
                  </a:moveTo>
                  <a:cubicBezTo>
                    <a:pt x="1520" y="9599"/>
                    <a:pt x="560" y="7332"/>
                    <a:pt x="-1" y="4953"/>
                  </a:cubicBezTo>
                  <a:lnTo>
                    <a:pt x="21024" y="0"/>
                  </a:lnTo>
                  <a:lnTo>
                    <a:pt x="2840" y="11657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Arc 90"/>
            <p:cNvSpPr/>
            <p:nvPr/>
          </p:nvSpPr>
          <p:spPr bwMode="auto">
            <a:xfrm>
              <a:off x="2109" y="2586"/>
              <a:ext cx="407" cy="560"/>
            </a:xfrm>
            <a:custGeom>
              <a:avLst/>
              <a:gdLst>
                <a:gd name="T0" fmla="*/ 0 w 21548"/>
                <a:gd name="T1" fmla="*/ 0 h 16699"/>
                <a:gd name="T2" fmla="*/ 0 w 21548"/>
                <a:gd name="T3" fmla="*/ 0 h 16699"/>
                <a:gd name="T4" fmla="*/ 0 w 21548"/>
                <a:gd name="T5" fmla="*/ 0 h 16699"/>
                <a:gd name="T6" fmla="*/ 0 60000 65536"/>
                <a:gd name="T7" fmla="*/ 0 60000 65536"/>
                <a:gd name="T8" fmla="*/ 0 60000 65536"/>
                <a:gd name="T9" fmla="*/ 0 w 21548"/>
                <a:gd name="T10" fmla="*/ 0 h 16699"/>
                <a:gd name="T11" fmla="*/ 21548 w 21548"/>
                <a:gd name="T12" fmla="*/ 16699 h 16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8" h="16699" fill="none" extrusionOk="0">
                  <a:moveTo>
                    <a:pt x="13700" y="0"/>
                  </a:moveTo>
                  <a:cubicBezTo>
                    <a:pt x="18296" y="3771"/>
                    <a:pt x="21135" y="9269"/>
                    <a:pt x="21547" y="15200"/>
                  </a:cubicBezTo>
                </a:path>
                <a:path w="21548" h="16699" stroke="0" extrusionOk="0">
                  <a:moveTo>
                    <a:pt x="13700" y="0"/>
                  </a:moveTo>
                  <a:cubicBezTo>
                    <a:pt x="18296" y="3771"/>
                    <a:pt x="21135" y="9269"/>
                    <a:pt x="21547" y="15200"/>
                  </a:cubicBezTo>
                  <a:lnTo>
                    <a:pt x="0" y="16699"/>
                  </a:lnTo>
                  <a:lnTo>
                    <a:pt x="13700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8" name="Arc 91"/>
            <p:cNvSpPr/>
            <p:nvPr/>
          </p:nvSpPr>
          <p:spPr bwMode="auto">
            <a:xfrm>
              <a:off x="2145" y="3004"/>
              <a:ext cx="373" cy="684"/>
            </a:xfrm>
            <a:custGeom>
              <a:avLst/>
              <a:gdLst>
                <a:gd name="T0" fmla="*/ 0 w 19763"/>
                <a:gd name="T1" fmla="*/ 0 h 20333"/>
                <a:gd name="T2" fmla="*/ 0 w 19763"/>
                <a:gd name="T3" fmla="*/ 0 h 20333"/>
                <a:gd name="T4" fmla="*/ 0 w 19763"/>
                <a:gd name="T5" fmla="*/ 0 h 20333"/>
                <a:gd name="T6" fmla="*/ 0 60000 65536"/>
                <a:gd name="T7" fmla="*/ 0 60000 65536"/>
                <a:gd name="T8" fmla="*/ 0 60000 65536"/>
                <a:gd name="T9" fmla="*/ 0 w 19763"/>
                <a:gd name="T10" fmla="*/ 0 h 20333"/>
                <a:gd name="T11" fmla="*/ 19763 w 19763"/>
                <a:gd name="T12" fmla="*/ 20333 h 20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63" h="20333" fill="none" extrusionOk="0">
                  <a:moveTo>
                    <a:pt x="19762" y="8716"/>
                  </a:moveTo>
                  <a:cubicBezTo>
                    <a:pt x="17372" y="14135"/>
                    <a:pt x="12863" y="18335"/>
                    <a:pt x="7288" y="20333"/>
                  </a:cubicBezTo>
                </a:path>
                <a:path w="19763" h="20333" stroke="0" extrusionOk="0">
                  <a:moveTo>
                    <a:pt x="19762" y="8716"/>
                  </a:moveTo>
                  <a:cubicBezTo>
                    <a:pt x="17372" y="14135"/>
                    <a:pt x="12863" y="18335"/>
                    <a:pt x="7288" y="20333"/>
                  </a:cubicBezTo>
                  <a:lnTo>
                    <a:pt x="0" y="0"/>
                  </a:lnTo>
                  <a:lnTo>
                    <a:pt x="19762" y="871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Freeform 92"/>
            <p:cNvSpPr/>
            <p:nvPr/>
          </p:nvSpPr>
          <p:spPr bwMode="auto">
            <a:xfrm>
              <a:off x="2717" y="2713"/>
              <a:ext cx="214" cy="407"/>
            </a:xfrm>
            <a:custGeom>
              <a:avLst/>
              <a:gdLst>
                <a:gd name="T0" fmla="*/ 3 w 248"/>
                <a:gd name="T1" fmla="*/ 2 h 496"/>
                <a:gd name="T2" fmla="*/ 3 w 248"/>
                <a:gd name="T3" fmla="*/ 2 h 496"/>
                <a:gd name="T4" fmla="*/ 3 w 248"/>
                <a:gd name="T5" fmla="*/ 2 h 496"/>
                <a:gd name="T6" fmla="*/ 3 w 248"/>
                <a:gd name="T7" fmla="*/ 2 h 496"/>
                <a:gd name="T8" fmla="*/ 3 w 248"/>
                <a:gd name="T9" fmla="*/ 2 h 496"/>
                <a:gd name="T10" fmla="*/ 3 w 248"/>
                <a:gd name="T11" fmla="*/ 2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496"/>
                <a:gd name="T20" fmla="*/ 248 w 248"/>
                <a:gd name="T21" fmla="*/ 496 h 4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496">
                  <a:moveTo>
                    <a:pt x="8" y="496"/>
                  </a:moveTo>
                  <a:cubicBezTo>
                    <a:pt x="4" y="344"/>
                    <a:pt x="0" y="192"/>
                    <a:pt x="8" y="112"/>
                  </a:cubicBezTo>
                  <a:cubicBezTo>
                    <a:pt x="16" y="32"/>
                    <a:pt x="32" y="32"/>
                    <a:pt x="56" y="16"/>
                  </a:cubicBezTo>
                  <a:cubicBezTo>
                    <a:pt x="80" y="0"/>
                    <a:pt x="128" y="0"/>
                    <a:pt x="152" y="16"/>
                  </a:cubicBezTo>
                  <a:cubicBezTo>
                    <a:pt x="176" y="32"/>
                    <a:pt x="184" y="40"/>
                    <a:pt x="200" y="112"/>
                  </a:cubicBezTo>
                  <a:cubicBezTo>
                    <a:pt x="216" y="184"/>
                    <a:pt x="240" y="384"/>
                    <a:pt x="248" y="448"/>
                  </a:cubicBezTo>
                </a:path>
              </a:pathLst>
            </a:custGeom>
            <a:noFill/>
            <a:ln w="38100">
              <a:solidFill>
                <a:srgbClr val="660033"/>
              </a:solidFill>
              <a:round/>
              <a:headEnd type="none" w="lg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Freeform 93"/>
            <p:cNvSpPr/>
            <p:nvPr/>
          </p:nvSpPr>
          <p:spPr bwMode="auto">
            <a:xfrm>
              <a:off x="2608" y="3339"/>
              <a:ext cx="359" cy="433"/>
            </a:xfrm>
            <a:custGeom>
              <a:avLst/>
              <a:gdLst>
                <a:gd name="T0" fmla="*/ 3 w 416"/>
                <a:gd name="T1" fmla="*/ 1 h 800"/>
                <a:gd name="T2" fmla="*/ 3 w 416"/>
                <a:gd name="T3" fmla="*/ 1 h 800"/>
                <a:gd name="T4" fmla="*/ 3 w 416"/>
                <a:gd name="T5" fmla="*/ 1 h 800"/>
                <a:gd name="T6" fmla="*/ 3 w 416"/>
                <a:gd name="T7" fmla="*/ 1 h 800"/>
                <a:gd name="T8" fmla="*/ 3 w 416"/>
                <a:gd name="T9" fmla="*/ 1 h 800"/>
                <a:gd name="T10" fmla="*/ 3 w 416"/>
                <a:gd name="T11" fmla="*/ 1 h 800"/>
                <a:gd name="T12" fmla="*/ 3 w 416"/>
                <a:gd name="T13" fmla="*/ 1 h 800"/>
                <a:gd name="T14" fmla="*/ 3 w 416"/>
                <a:gd name="T15" fmla="*/ 0 h 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6"/>
                <a:gd name="T25" fmla="*/ 0 h 800"/>
                <a:gd name="T26" fmla="*/ 416 w 416"/>
                <a:gd name="T27" fmla="*/ 800 h 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6" h="800">
                  <a:moveTo>
                    <a:pt x="160" y="48"/>
                  </a:moveTo>
                  <a:cubicBezTo>
                    <a:pt x="172" y="144"/>
                    <a:pt x="184" y="240"/>
                    <a:pt x="160" y="336"/>
                  </a:cubicBezTo>
                  <a:cubicBezTo>
                    <a:pt x="136" y="432"/>
                    <a:pt x="32" y="552"/>
                    <a:pt x="16" y="624"/>
                  </a:cubicBezTo>
                  <a:cubicBezTo>
                    <a:pt x="0" y="696"/>
                    <a:pt x="40" y="744"/>
                    <a:pt x="64" y="768"/>
                  </a:cubicBezTo>
                  <a:cubicBezTo>
                    <a:pt x="88" y="792"/>
                    <a:pt x="120" y="800"/>
                    <a:pt x="160" y="768"/>
                  </a:cubicBezTo>
                  <a:cubicBezTo>
                    <a:pt x="200" y="736"/>
                    <a:pt x="264" y="664"/>
                    <a:pt x="304" y="576"/>
                  </a:cubicBezTo>
                  <a:cubicBezTo>
                    <a:pt x="344" y="488"/>
                    <a:pt x="384" y="336"/>
                    <a:pt x="400" y="240"/>
                  </a:cubicBezTo>
                  <a:cubicBezTo>
                    <a:pt x="416" y="144"/>
                    <a:pt x="408" y="72"/>
                    <a:pt x="400" y="0"/>
                  </a:cubicBezTo>
                </a:path>
              </a:pathLst>
            </a:custGeom>
            <a:noFill/>
            <a:ln w="38100">
              <a:solidFill>
                <a:srgbClr val="66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94"/>
            <p:cNvSpPr>
              <a:spLocks noChangeShapeType="1"/>
            </p:cNvSpPr>
            <p:nvPr/>
          </p:nvSpPr>
          <p:spPr bwMode="auto">
            <a:xfrm flipH="1">
              <a:off x="2898" y="3512"/>
              <a:ext cx="41" cy="119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 type="none" w="lg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Text Box 95"/>
            <p:cNvSpPr txBox="1">
              <a:spLocks noChangeArrowheads="1"/>
            </p:cNvSpPr>
            <p:nvPr/>
          </p:nvSpPr>
          <p:spPr bwMode="auto">
            <a:xfrm>
              <a:off x="2154" y="2523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93" name="Text Box 96"/>
            <p:cNvSpPr txBox="1">
              <a:spLocks noChangeArrowheads="1"/>
            </p:cNvSpPr>
            <p:nvPr/>
          </p:nvSpPr>
          <p:spPr bwMode="auto">
            <a:xfrm>
              <a:off x="2699" y="2387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66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66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94" name="Text Box 97"/>
            <p:cNvSpPr txBox="1">
              <a:spLocks noChangeArrowheads="1"/>
            </p:cNvSpPr>
            <p:nvPr/>
          </p:nvSpPr>
          <p:spPr bwMode="auto">
            <a:xfrm>
              <a:off x="3198" y="2478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99"/>
          <p:cNvGrpSpPr/>
          <p:nvPr/>
        </p:nvGrpSpPr>
        <p:grpSpPr bwMode="auto">
          <a:xfrm>
            <a:off x="6457950" y="4479925"/>
            <a:ext cx="2382838" cy="1296988"/>
            <a:chOff x="4087" y="2686"/>
            <a:chExt cx="1501" cy="817"/>
          </a:xfrm>
        </p:grpSpPr>
        <p:graphicFrame>
          <p:nvGraphicFramePr>
            <p:cNvPr id="18472" name="Object 8"/>
            <p:cNvGraphicFramePr>
              <a:graphicFrameLocks noChangeAspect="1"/>
            </p:cNvGraphicFramePr>
            <p:nvPr/>
          </p:nvGraphicFramePr>
          <p:xfrm>
            <a:off x="5329" y="2899"/>
            <a:ext cx="25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9" name="公式" r:id="rId9" imgW="12700" imgH="12700" progId="Equation.3">
                    <p:embed/>
                  </p:oleObj>
                </mc:Choice>
                <mc:Fallback>
                  <p:oleObj name="公式" r:id="rId9" imgW="12700" imgH="12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2899"/>
                          <a:ext cx="25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3" name="Oval 101"/>
            <p:cNvSpPr>
              <a:spLocks noChangeArrowheads="1"/>
            </p:cNvSpPr>
            <p:nvPr/>
          </p:nvSpPr>
          <p:spPr bwMode="auto">
            <a:xfrm>
              <a:off x="4222" y="2686"/>
              <a:ext cx="1180" cy="45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74" name="Line 102"/>
            <p:cNvSpPr>
              <a:spLocks noChangeShapeType="1"/>
            </p:cNvSpPr>
            <p:nvPr/>
          </p:nvSpPr>
          <p:spPr bwMode="auto">
            <a:xfrm rot="-2400000">
              <a:off x="5301" y="2995"/>
              <a:ext cx="99" cy="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Text Box 103"/>
            <p:cNvSpPr txBox="1">
              <a:spLocks noChangeArrowheads="1"/>
            </p:cNvSpPr>
            <p:nvPr/>
          </p:nvSpPr>
          <p:spPr bwMode="auto">
            <a:xfrm>
              <a:off x="4087" y="317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8476" name="Group 104"/>
            <p:cNvGrpSpPr/>
            <p:nvPr/>
          </p:nvGrpSpPr>
          <p:grpSpPr bwMode="auto">
            <a:xfrm>
              <a:off x="4105" y="2931"/>
              <a:ext cx="1109" cy="562"/>
              <a:chOff x="2018" y="1731"/>
              <a:chExt cx="1109" cy="562"/>
            </a:xfrm>
          </p:grpSpPr>
          <p:sp>
            <p:nvSpPr>
              <p:cNvPr id="18477" name="Freeform 105"/>
              <p:cNvSpPr/>
              <p:nvPr/>
            </p:nvSpPr>
            <p:spPr bwMode="auto">
              <a:xfrm>
                <a:off x="2493" y="1824"/>
                <a:ext cx="321" cy="355"/>
              </a:xfrm>
              <a:custGeom>
                <a:avLst/>
                <a:gdLst>
                  <a:gd name="T0" fmla="*/ 5 w 352"/>
                  <a:gd name="T1" fmla="*/ 4 h 400"/>
                  <a:gd name="T2" fmla="*/ 5 w 352"/>
                  <a:gd name="T3" fmla="*/ 4 h 400"/>
                  <a:gd name="T4" fmla="*/ 5 w 352"/>
                  <a:gd name="T5" fmla="*/ 4 h 400"/>
                  <a:gd name="T6" fmla="*/ 5 w 352"/>
                  <a:gd name="T7" fmla="*/ 4 h 400"/>
                  <a:gd name="T8" fmla="*/ 5 w 352"/>
                  <a:gd name="T9" fmla="*/ 4 h 400"/>
                  <a:gd name="T10" fmla="*/ 5 w 352"/>
                  <a:gd name="T11" fmla="*/ 4 h 400"/>
                  <a:gd name="T12" fmla="*/ 5 w 352"/>
                  <a:gd name="T13" fmla="*/ 4 h 400"/>
                  <a:gd name="T14" fmla="*/ 5 w 352"/>
                  <a:gd name="T15" fmla="*/ 0 h 400"/>
                  <a:gd name="T16" fmla="*/ 5 w 352"/>
                  <a:gd name="T17" fmla="*/ 4 h 4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2"/>
                  <a:gd name="T28" fmla="*/ 0 h 400"/>
                  <a:gd name="T29" fmla="*/ 352 w 352"/>
                  <a:gd name="T30" fmla="*/ 400 h 4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2" h="400">
                    <a:moveTo>
                      <a:pt x="112" y="144"/>
                    </a:moveTo>
                    <a:cubicBezTo>
                      <a:pt x="136" y="172"/>
                      <a:pt x="160" y="200"/>
                      <a:pt x="160" y="240"/>
                    </a:cubicBezTo>
                    <a:cubicBezTo>
                      <a:pt x="160" y="280"/>
                      <a:pt x="136" y="368"/>
                      <a:pt x="112" y="384"/>
                    </a:cubicBezTo>
                    <a:cubicBezTo>
                      <a:pt x="88" y="400"/>
                      <a:pt x="32" y="368"/>
                      <a:pt x="16" y="336"/>
                    </a:cubicBezTo>
                    <a:cubicBezTo>
                      <a:pt x="0" y="304"/>
                      <a:pt x="8" y="232"/>
                      <a:pt x="16" y="192"/>
                    </a:cubicBezTo>
                    <a:cubicBezTo>
                      <a:pt x="24" y="152"/>
                      <a:pt x="48" y="120"/>
                      <a:pt x="64" y="96"/>
                    </a:cubicBezTo>
                    <a:cubicBezTo>
                      <a:pt x="80" y="72"/>
                      <a:pt x="88" y="64"/>
                      <a:pt x="112" y="48"/>
                    </a:cubicBezTo>
                    <a:cubicBezTo>
                      <a:pt x="136" y="32"/>
                      <a:pt x="168" y="0"/>
                      <a:pt x="208" y="0"/>
                    </a:cubicBezTo>
                    <a:cubicBezTo>
                      <a:pt x="248" y="0"/>
                      <a:pt x="300" y="24"/>
                      <a:pt x="352" y="48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8" name="Freeform 106"/>
              <p:cNvSpPr/>
              <p:nvPr/>
            </p:nvSpPr>
            <p:spPr bwMode="auto">
              <a:xfrm>
                <a:off x="2726" y="1824"/>
                <a:ext cx="321" cy="355"/>
              </a:xfrm>
              <a:custGeom>
                <a:avLst/>
                <a:gdLst>
                  <a:gd name="T0" fmla="*/ 5 w 352"/>
                  <a:gd name="T1" fmla="*/ 4 h 400"/>
                  <a:gd name="T2" fmla="*/ 5 w 352"/>
                  <a:gd name="T3" fmla="*/ 4 h 400"/>
                  <a:gd name="T4" fmla="*/ 5 w 352"/>
                  <a:gd name="T5" fmla="*/ 4 h 400"/>
                  <a:gd name="T6" fmla="*/ 5 w 352"/>
                  <a:gd name="T7" fmla="*/ 4 h 400"/>
                  <a:gd name="T8" fmla="*/ 5 w 352"/>
                  <a:gd name="T9" fmla="*/ 4 h 400"/>
                  <a:gd name="T10" fmla="*/ 5 w 352"/>
                  <a:gd name="T11" fmla="*/ 4 h 400"/>
                  <a:gd name="T12" fmla="*/ 5 w 352"/>
                  <a:gd name="T13" fmla="*/ 4 h 400"/>
                  <a:gd name="T14" fmla="*/ 5 w 352"/>
                  <a:gd name="T15" fmla="*/ 0 h 400"/>
                  <a:gd name="T16" fmla="*/ 5 w 352"/>
                  <a:gd name="T17" fmla="*/ 4 h 4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2"/>
                  <a:gd name="T28" fmla="*/ 0 h 400"/>
                  <a:gd name="T29" fmla="*/ 352 w 352"/>
                  <a:gd name="T30" fmla="*/ 400 h 4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2" h="400">
                    <a:moveTo>
                      <a:pt x="112" y="144"/>
                    </a:moveTo>
                    <a:cubicBezTo>
                      <a:pt x="136" y="172"/>
                      <a:pt x="160" y="200"/>
                      <a:pt x="160" y="240"/>
                    </a:cubicBezTo>
                    <a:cubicBezTo>
                      <a:pt x="160" y="280"/>
                      <a:pt x="136" y="368"/>
                      <a:pt x="112" y="384"/>
                    </a:cubicBezTo>
                    <a:cubicBezTo>
                      <a:pt x="88" y="400"/>
                      <a:pt x="32" y="368"/>
                      <a:pt x="16" y="336"/>
                    </a:cubicBezTo>
                    <a:cubicBezTo>
                      <a:pt x="0" y="304"/>
                      <a:pt x="8" y="232"/>
                      <a:pt x="16" y="192"/>
                    </a:cubicBezTo>
                    <a:cubicBezTo>
                      <a:pt x="24" y="152"/>
                      <a:pt x="48" y="120"/>
                      <a:pt x="64" y="96"/>
                    </a:cubicBezTo>
                    <a:cubicBezTo>
                      <a:pt x="80" y="72"/>
                      <a:pt x="88" y="64"/>
                      <a:pt x="112" y="48"/>
                    </a:cubicBezTo>
                    <a:cubicBezTo>
                      <a:pt x="136" y="32"/>
                      <a:pt x="168" y="0"/>
                      <a:pt x="208" y="0"/>
                    </a:cubicBezTo>
                    <a:cubicBezTo>
                      <a:pt x="248" y="0"/>
                      <a:pt x="300" y="24"/>
                      <a:pt x="352" y="48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9" name="Freeform 107"/>
              <p:cNvSpPr/>
              <p:nvPr/>
            </p:nvSpPr>
            <p:spPr bwMode="auto">
              <a:xfrm>
                <a:off x="3076" y="1909"/>
                <a:ext cx="51" cy="384"/>
              </a:xfrm>
              <a:custGeom>
                <a:avLst/>
                <a:gdLst>
                  <a:gd name="T0" fmla="*/ 0 w 56"/>
                  <a:gd name="T1" fmla="*/ 0 h 432"/>
                  <a:gd name="T2" fmla="*/ 5 w 56"/>
                  <a:gd name="T3" fmla="*/ 4 h 432"/>
                  <a:gd name="T4" fmla="*/ 5 w 56"/>
                  <a:gd name="T5" fmla="*/ 4 h 432"/>
                  <a:gd name="T6" fmla="*/ 0 w 56"/>
                  <a:gd name="T7" fmla="*/ 4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432"/>
                  <a:gd name="T14" fmla="*/ 56 w 5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432">
                    <a:moveTo>
                      <a:pt x="0" y="0"/>
                    </a:moveTo>
                    <a:cubicBezTo>
                      <a:pt x="20" y="28"/>
                      <a:pt x="40" y="56"/>
                      <a:pt x="48" y="96"/>
                    </a:cubicBezTo>
                    <a:cubicBezTo>
                      <a:pt x="56" y="136"/>
                      <a:pt x="56" y="184"/>
                      <a:pt x="48" y="240"/>
                    </a:cubicBezTo>
                    <a:cubicBezTo>
                      <a:pt x="40" y="296"/>
                      <a:pt x="8" y="392"/>
                      <a:pt x="0" y="432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0" name="Line 108"/>
              <p:cNvSpPr>
                <a:spLocks noChangeShapeType="1"/>
              </p:cNvSpPr>
              <p:nvPr/>
            </p:nvSpPr>
            <p:spPr bwMode="auto">
              <a:xfrm flipV="1">
                <a:off x="2018" y="1897"/>
                <a:ext cx="97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1" name="Freeform 109"/>
              <p:cNvSpPr/>
              <p:nvPr/>
            </p:nvSpPr>
            <p:spPr bwMode="auto">
              <a:xfrm>
                <a:off x="2275" y="1809"/>
                <a:ext cx="277" cy="313"/>
              </a:xfrm>
              <a:custGeom>
                <a:avLst/>
                <a:gdLst>
                  <a:gd name="T0" fmla="*/ 5 w 304"/>
                  <a:gd name="T1" fmla="*/ 2 h 392"/>
                  <a:gd name="T2" fmla="*/ 5 w 304"/>
                  <a:gd name="T3" fmla="*/ 2 h 392"/>
                  <a:gd name="T4" fmla="*/ 5 w 304"/>
                  <a:gd name="T5" fmla="*/ 2 h 392"/>
                  <a:gd name="T6" fmla="*/ 5 w 304"/>
                  <a:gd name="T7" fmla="*/ 2 h 392"/>
                  <a:gd name="T8" fmla="*/ 5 w 304"/>
                  <a:gd name="T9" fmla="*/ 2 h 392"/>
                  <a:gd name="T10" fmla="*/ 5 w 304"/>
                  <a:gd name="T11" fmla="*/ 2 h 392"/>
                  <a:gd name="T12" fmla="*/ 5 w 304"/>
                  <a:gd name="T13" fmla="*/ 2 h 392"/>
                  <a:gd name="T14" fmla="*/ 5 w 304"/>
                  <a:gd name="T15" fmla="*/ 2 h 3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4"/>
                  <a:gd name="T25" fmla="*/ 0 h 392"/>
                  <a:gd name="T26" fmla="*/ 304 w 304"/>
                  <a:gd name="T27" fmla="*/ 392 h 3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4" h="392">
                    <a:moveTo>
                      <a:pt x="160" y="112"/>
                    </a:moveTo>
                    <a:cubicBezTo>
                      <a:pt x="164" y="140"/>
                      <a:pt x="168" y="168"/>
                      <a:pt x="160" y="208"/>
                    </a:cubicBezTo>
                    <a:cubicBezTo>
                      <a:pt x="152" y="248"/>
                      <a:pt x="136" y="328"/>
                      <a:pt x="112" y="352"/>
                    </a:cubicBezTo>
                    <a:cubicBezTo>
                      <a:pt x="88" y="376"/>
                      <a:pt x="32" y="392"/>
                      <a:pt x="16" y="352"/>
                    </a:cubicBezTo>
                    <a:cubicBezTo>
                      <a:pt x="0" y="312"/>
                      <a:pt x="0" y="168"/>
                      <a:pt x="16" y="112"/>
                    </a:cubicBezTo>
                    <a:cubicBezTo>
                      <a:pt x="32" y="56"/>
                      <a:pt x="72" y="32"/>
                      <a:pt x="112" y="16"/>
                    </a:cubicBezTo>
                    <a:cubicBezTo>
                      <a:pt x="152" y="0"/>
                      <a:pt x="224" y="8"/>
                      <a:pt x="256" y="16"/>
                    </a:cubicBezTo>
                    <a:cubicBezTo>
                      <a:pt x="288" y="24"/>
                      <a:pt x="296" y="44"/>
                      <a:pt x="304" y="64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2" name="Freeform 110"/>
              <p:cNvSpPr/>
              <p:nvPr/>
            </p:nvSpPr>
            <p:spPr bwMode="auto">
              <a:xfrm>
                <a:off x="2027" y="1731"/>
                <a:ext cx="350" cy="349"/>
              </a:xfrm>
              <a:custGeom>
                <a:avLst/>
                <a:gdLst>
                  <a:gd name="T0" fmla="*/ 0 w 384"/>
                  <a:gd name="T1" fmla="*/ 4 h 392"/>
                  <a:gd name="T2" fmla="*/ 5 w 384"/>
                  <a:gd name="T3" fmla="*/ 4 h 392"/>
                  <a:gd name="T4" fmla="*/ 5 w 384"/>
                  <a:gd name="T5" fmla="*/ 4 h 392"/>
                  <a:gd name="T6" fmla="*/ 5 w 384"/>
                  <a:gd name="T7" fmla="*/ 4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392"/>
                  <a:gd name="T14" fmla="*/ 384 w 384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392">
                    <a:moveTo>
                      <a:pt x="0" y="392"/>
                    </a:moveTo>
                    <a:cubicBezTo>
                      <a:pt x="48" y="280"/>
                      <a:pt x="96" y="168"/>
                      <a:pt x="144" y="104"/>
                    </a:cubicBezTo>
                    <a:cubicBezTo>
                      <a:pt x="192" y="40"/>
                      <a:pt x="248" y="16"/>
                      <a:pt x="288" y="8"/>
                    </a:cubicBezTo>
                    <a:cubicBezTo>
                      <a:pt x="328" y="0"/>
                      <a:pt x="368" y="48"/>
                      <a:pt x="384" y="56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Line 111"/>
              <p:cNvSpPr>
                <a:spLocks noChangeShapeType="1"/>
              </p:cNvSpPr>
              <p:nvPr/>
            </p:nvSpPr>
            <p:spPr bwMode="auto">
              <a:xfrm flipH="1">
                <a:off x="3074" y="2119"/>
                <a:ext cx="48" cy="14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3"/>
          <p:cNvGrpSpPr/>
          <p:nvPr/>
        </p:nvGrpSpPr>
        <p:grpSpPr bwMode="auto">
          <a:xfrm>
            <a:off x="265113" y="1211263"/>
            <a:ext cx="8382000" cy="946150"/>
            <a:chOff x="107730" y="1492468"/>
            <a:chExt cx="8382000" cy="946150"/>
          </a:xfrm>
        </p:grpSpPr>
        <p:sp>
          <p:nvSpPr>
            <p:cNvPr id="18470" name="Text Box 7"/>
            <p:cNvSpPr txBox="1">
              <a:spLocks noChangeArrowheads="1"/>
            </p:cNvSpPr>
            <p:nvPr/>
          </p:nvSpPr>
          <p:spPr bwMode="auto">
            <a:xfrm>
              <a:off x="107730" y="1492468"/>
              <a:ext cx="83820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磁感应强度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沿任意闭合曲线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的线积分，等于穿过这闭合曲线内所有电流的代数和的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倍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1" name="Line 113"/>
            <p:cNvSpPr>
              <a:spLocks noChangeShapeType="1"/>
            </p:cNvSpPr>
            <p:nvPr/>
          </p:nvSpPr>
          <p:spPr bwMode="auto">
            <a:xfrm>
              <a:off x="2082581" y="1549237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884363" y="565150"/>
            <a:ext cx="1152525" cy="698500"/>
            <a:chOff x="1873251" y="996950"/>
            <a:chExt cx="1152524" cy="698500"/>
          </a:xfrm>
        </p:grpSpPr>
        <p:graphicFrame>
          <p:nvGraphicFramePr>
            <p:cNvPr id="18468" name="Object 2"/>
            <p:cNvGraphicFramePr>
              <a:graphicFrameLocks noChangeAspect="1"/>
            </p:cNvGraphicFramePr>
            <p:nvPr/>
          </p:nvGraphicFramePr>
          <p:xfrm>
            <a:off x="1873251" y="996950"/>
            <a:ext cx="1152524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0" name="Equation" r:id="rId11" imgW="482600" imgH="292100" progId="Equation.DSMT4">
                    <p:embed/>
                  </p:oleObj>
                </mc:Choice>
                <mc:Fallback>
                  <p:oleObj name="Equation" r:id="rId11" imgW="482600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251" y="996950"/>
                          <a:ext cx="1152524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椭圆 64"/>
            <p:cNvSpPr/>
            <p:nvPr/>
          </p:nvSpPr>
          <p:spPr>
            <a:xfrm>
              <a:off x="1885951" y="1235075"/>
              <a:ext cx="219075" cy="22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094163" y="544513"/>
            <a:ext cx="1150937" cy="698500"/>
            <a:chOff x="4083050" y="976313"/>
            <a:chExt cx="1150938" cy="698500"/>
          </a:xfrm>
        </p:grpSpPr>
        <p:graphicFrame>
          <p:nvGraphicFramePr>
            <p:cNvPr id="18466" name="Object 63"/>
            <p:cNvGraphicFramePr>
              <a:graphicFrameLocks noChangeAspect="1"/>
            </p:cNvGraphicFramePr>
            <p:nvPr/>
          </p:nvGraphicFramePr>
          <p:xfrm>
            <a:off x="4083050" y="976313"/>
            <a:ext cx="1150938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1" name="Equation" r:id="rId13" imgW="482600" imgH="292100" progId="Equation.DSMT4">
                    <p:embed/>
                  </p:oleObj>
                </mc:Choice>
                <mc:Fallback>
                  <p:oleObj name="Equation" r:id="rId13" imgW="482600" imgH="2921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050" y="976313"/>
                          <a:ext cx="1150938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椭圆 66"/>
            <p:cNvSpPr/>
            <p:nvPr/>
          </p:nvSpPr>
          <p:spPr>
            <a:xfrm>
              <a:off x="4122737" y="1235075"/>
              <a:ext cx="219075" cy="22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58775" y="5865813"/>
            <a:ext cx="2590800" cy="646112"/>
            <a:chOff x="358775" y="6159500"/>
            <a:chExt cx="2590800" cy="646113"/>
          </a:xfrm>
        </p:grpSpPr>
        <p:graphicFrame>
          <p:nvGraphicFramePr>
            <p:cNvPr id="18464" name="Object 5"/>
            <p:cNvGraphicFramePr>
              <a:graphicFrameLocks noChangeAspect="1"/>
            </p:cNvGraphicFramePr>
            <p:nvPr/>
          </p:nvGraphicFramePr>
          <p:xfrm>
            <a:off x="358775" y="6159500"/>
            <a:ext cx="2590800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2" name="Equation" r:id="rId15" imgW="1307465" imgH="292100" progId="Equation.DSMT4">
                    <p:embed/>
                  </p:oleObj>
                </mc:Choice>
                <mc:Fallback>
                  <p:oleObj name="Equation" r:id="rId15" imgW="1307465" imgH="292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75" y="6159500"/>
                          <a:ext cx="2590800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椭圆 68"/>
            <p:cNvSpPr/>
            <p:nvPr/>
          </p:nvSpPr>
          <p:spPr>
            <a:xfrm>
              <a:off x="361950" y="6376987"/>
              <a:ext cx="219075" cy="22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06775" y="5862638"/>
            <a:ext cx="2620963" cy="652462"/>
            <a:chOff x="3406775" y="6205538"/>
            <a:chExt cx="2620963" cy="652462"/>
          </a:xfrm>
        </p:grpSpPr>
        <p:graphicFrame>
          <p:nvGraphicFramePr>
            <p:cNvPr id="18462" name="Object 6"/>
            <p:cNvGraphicFramePr>
              <a:graphicFrameLocks noChangeAspect="1"/>
            </p:cNvGraphicFramePr>
            <p:nvPr/>
          </p:nvGraphicFramePr>
          <p:xfrm>
            <a:off x="3406775" y="6205538"/>
            <a:ext cx="2620963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3" name="Equation" r:id="rId17" imgW="1307465" imgH="292100" progId="Equation.DSMT4">
                    <p:embed/>
                  </p:oleObj>
                </mc:Choice>
                <mc:Fallback>
                  <p:oleObj name="Equation" r:id="rId17" imgW="1307465" imgH="292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6205538"/>
                          <a:ext cx="2620963" cy="652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椭圆 70"/>
            <p:cNvSpPr/>
            <p:nvPr/>
          </p:nvSpPr>
          <p:spPr>
            <a:xfrm>
              <a:off x="3414713" y="6413500"/>
              <a:ext cx="219075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6515100" y="5867400"/>
            <a:ext cx="2209800" cy="641350"/>
            <a:chOff x="6515100" y="6140450"/>
            <a:chExt cx="2209800" cy="641350"/>
          </a:xfrm>
        </p:grpSpPr>
        <p:graphicFrame>
          <p:nvGraphicFramePr>
            <p:cNvPr id="18460" name="Object 7"/>
            <p:cNvGraphicFramePr>
              <a:graphicFrameLocks noChangeAspect="1"/>
            </p:cNvGraphicFramePr>
            <p:nvPr/>
          </p:nvGraphicFramePr>
          <p:xfrm>
            <a:off x="6515100" y="6140450"/>
            <a:ext cx="22098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4" name="Equation" r:id="rId19" imgW="1040765" imgH="292100" progId="Equation.DSMT4">
                    <p:embed/>
                  </p:oleObj>
                </mc:Choice>
                <mc:Fallback>
                  <p:oleObj name="Equation" r:id="rId19" imgW="1040765" imgH="292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5100" y="6140450"/>
                          <a:ext cx="22098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椭圆 72"/>
            <p:cNvSpPr/>
            <p:nvPr/>
          </p:nvSpPr>
          <p:spPr>
            <a:xfrm>
              <a:off x="6530975" y="6376988"/>
              <a:ext cx="219075" cy="2206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2000"/>
                                        <p:tgtEl>
                                          <p:spTgt spid="2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75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8" grpId="0" autoUpdateAnimBg="0"/>
      <p:bldP spid="276489" grpId="0" autoUpdateAnimBg="0"/>
      <p:bldP spid="276490" grpId="0" autoUpdateAnimBg="0"/>
      <p:bldP spid="276502" grpId="0" autoUpdateAnimBg="0"/>
      <p:bldP spid="276503" grpId="0" autoUpdateAnimBg="0"/>
      <p:bldP spid="276505" grpId="0" autoUpdateAnimBg="0"/>
      <p:bldP spid="276532" grpId="0" autoUpdateAnimBg="0"/>
      <p:bldP spid="276533" grpId="0" autoUpdateAnimBg="0"/>
      <p:bldP spid="276534" grpId="0"/>
      <p:bldP spid="276555" grpId="0" animBg="1"/>
      <p:bldP spid="2765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282EA-7610-4368-8F3E-6E536F85542F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250825" y="39370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说明：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0825" y="161766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磁场是所有电流共同激发的；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250825" y="2193925"/>
            <a:ext cx="5329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对不穿过回路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的电流：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9090" name="Text Box 18"/>
          <p:cNvSpPr txBox="1">
            <a:spLocks noChangeArrowheads="1"/>
          </p:cNvSpPr>
          <p:nvPr/>
        </p:nvSpPr>
        <p:spPr bwMode="auto">
          <a:xfrm>
            <a:off x="592138" y="2744788"/>
            <a:ext cx="50403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在空间各点（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上各点）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均产生磁场。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58"/>
          <p:cNvGrpSpPr/>
          <p:nvPr/>
        </p:nvGrpSpPr>
        <p:grpSpPr bwMode="auto">
          <a:xfrm>
            <a:off x="5583238" y="266700"/>
            <a:ext cx="2989262" cy="2820988"/>
            <a:chOff x="3426" y="618"/>
            <a:chExt cx="1883" cy="1777"/>
          </a:xfrm>
        </p:grpSpPr>
        <p:sp>
          <p:nvSpPr>
            <p:cNvPr id="19494" name="Oval 24"/>
            <p:cNvSpPr>
              <a:spLocks noChangeArrowheads="1"/>
            </p:cNvSpPr>
            <p:nvPr/>
          </p:nvSpPr>
          <p:spPr bwMode="auto">
            <a:xfrm>
              <a:off x="3886" y="1152"/>
              <a:ext cx="1030" cy="6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9495" name="Line 36"/>
            <p:cNvSpPr>
              <a:spLocks noChangeShapeType="1"/>
            </p:cNvSpPr>
            <p:nvPr/>
          </p:nvSpPr>
          <p:spPr bwMode="auto">
            <a:xfrm>
              <a:off x="4271" y="1802"/>
              <a:ext cx="115" cy="1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6" name="Object 14"/>
            <p:cNvGraphicFramePr>
              <a:graphicFrameLocks noChangeAspect="1"/>
            </p:cNvGraphicFramePr>
            <p:nvPr/>
          </p:nvGraphicFramePr>
          <p:xfrm>
            <a:off x="5103" y="981"/>
            <a:ext cx="20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0" name="公式" r:id="rId1" imgW="165100" imgH="215900" progId="Equation.3">
                    <p:embed/>
                  </p:oleObj>
                </mc:Choice>
                <mc:Fallback>
                  <p:oleObj name="公式" r:id="rId1" imgW="1651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981"/>
                          <a:ext cx="20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15"/>
            <p:cNvGraphicFramePr>
              <a:graphicFrameLocks noChangeAspect="1"/>
            </p:cNvGraphicFramePr>
            <p:nvPr/>
          </p:nvGraphicFramePr>
          <p:xfrm>
            <a:off x="4752" y="948"/>
            <a:ext cx="21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1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48"/>
                          <a:ext cx="21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16"/>
            <p:cNvGraphicFramePr>
              <a:graphicFrameLocks noChangeAspect="1"/>
            </p:cNvGraphicFramePr>
            <p:nvPr/>
          </p:nvGraphicFramePr>
          <p:xfrm>
            <a:off x="4401" y="1598"/>
            <a:ext cx="12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2" name="公式" r:id="rId5" imgW="152400" imgH="165100" progId="Equation.3">
                    <p:embed/>
                  </p:oleObj>
                </mc:Choice>
                <mc:Fallback>
                  <p:oleObj name="公式" r:id="rId5" imgW="1524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1598"/>
                          <a:ext cx="12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17"/>
            <p:cNvGraphicFramePr>
              <a:graphicFrameLocks noChangeAspect="1"/>
            </p:cNvGraphicFramePr>
            <p:nvPr/>
          </p:nvGraphicFramePr>
          <p:xfrm>
            <a:off x="4105" y="754"/>
            <a:ext cx="20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3" name="公式" r:id="rId7" imgW="152400" imgH="215900" progId="Equation.3">
                    <p:embed/>
                  </p:oleObj>
                </mc:Choice>
                <mc:Fallback>
                  <p:oleObj name="公式" r:id="rId7" imgW="1524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754"/>
                          <a:ext cx="20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0" name="Arc 45"/>
            <p:cNvSpPr/>
            <p:nvPr/>
          </p:nvSpPr>
          <p:spPr bwMode="auto">
            <a:xfrm>
              <a:off x="3427" y="756"/>
              <a:ext cx="815" cy="760"/>
            </a:xfrm>
            <a:custGeom>
              <a:avLst/>
              <a:gdLst>
                <a:gd name="T0" fmla="*/ 0 w 43148"/>
                <a:gd name="T1" fmla="*/ 0 h 22639"/>
                <a:gd name="T2" fmla="*/ 0 w 43148"/>
                <a:gd name="T3" fmla="*/ 0 h 22639"/>
                <a:gd name="T4" fmla="*/ 0 w 43148"/>
                <a:gd name="T5" fmla="*/ 0 h 22639"/>
                <a:gd name="T6" fmla="*/ 0 60000 65536"/>
                <a:gd name="T7" fmla="*/ 0 60000 65536"/>
                <a:gd name="T8" fmla="*/ 0 60000 65536"/>
                <a:gd name="T9" fmla="*/ 0 w 43148"/>
                <a:gd name="T10" fmla="*/ 0 h 22639"/>
                <a:gd name="T11" fmla="*/ 43148 w 43148"/>
                <a:gd name="T12" fmla="*/ 22639 h 226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8" h="22639" fill="none" extrusionOk="0">
                  <a:moveTo>
                    <a:pt x="25" y="22638"/>
                  </a:moveTo>
                  <a:cubicBezTo>
                    <a:pt x="8" y="22292"/>
                    <a:pt x="0" y="219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947" y="-1"/>
                    <a:pt x="42360" y="8780"/>
                    <a:pt x="43147" y="20101"/>
                  </a:cubicBezTo>
                </a:path>
                <a:path w="43148" h="22639" stroke="0" extrusionOk="0">
                  <a:moveTo>
                    <a:pt x="25" y="22638"/>
                  </a:moveTo>
                  <a:cubicBezTo>
                    <a:pt x="8" y="22292"/>
                    <a:pt x="0" y="219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947" y="-1"/>
                    <a:pt x="42360" y="8780"/>
                    <a:pt x="43147" y="20101"/>
                  </a:cubicBezTo>
                  <a:lnTo>
                    <a:pt x="21600" y="21600"/>
                  </a:lnTo>
                  <a:lnTo>
                    <a:pt x="25" y="2263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Arc 46"/>
            <p:cNvSpPr/>
            <p:nvPr/>
          </p:nvSpPr>
          <p:spPr bwMode="auto">
            <a:xfrm>
              <a:off x="3833" y="1480"/>
              <a:ext cx="373" cy="577"/>
            </a:xfrm>
            <a:custGeom>
              <a:avLst/>
              <a:gdLst>
                <a:gd name="T0" fmla="*/ 0 w 19763"/>
                <a:gd name="T1" fmla="*/ 0 h 17159"/>
                <a:gd name="T2" fmla="*/ 0 w 19763"/>
                <a:gd name="T3" fmla="*/ 0 h 17159"/>
                <a:gd name="T4" fmla="*/ 0 w 19763"/>
                <a:gd name="T5" fmla="*/ 0 h 17159"/>
                <a:gd name="T6" fmla="*/ 0 60000 65536"/>
                <a:gd name="T7" fmla="*/ 0 60000 65536"/>
                <a:gd name="T8" fmla="*/ 0 60000 65536"/>
                <a:gd name="T9" fmla="*/ 0 w 19763"/>
                <a:gd name="T10" fmla="*/ 0 h 17159"/>
                <a:gd name="T11" fmla="*/ 19763 w 19763"/>
                <a:gd name="T12" fmla="*/ 17159 h 17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63" h="17159" fill="none" extrusionOk="0">
                  <a:moveTo>
                    <a:pt x="19762" y="8716"/>
                  </a:moveTo>
                  <a:cubicBezTo>
                    <a:pt x="18294" y="12045"/>
                    <a:pt x="16009" y="14949"/>
                    <a:pt x="13119" y="17158"/>
                  </a:cubicBezTo>
                </a:path>
                <a:path w="19763" h="17159" stroke="0" extrusionOk="0">
                  <a:moveTo>
                    <a:pt x="19762" y="8716"/>
                  </a:moveTo>
                  <a:cubicBezTo>
                    <a:pt x="18294" y="12045"/>
                    <a:pt x="16009" y="14949"/>
                    <a:pt x="13119" y="17158"/>
                  </a:cubicBezTo>
                  <a:lnTo>
                    <a:pt x="0" y="0"/>
                  </a:lnTo>
                  <a:lnTo>
                    <a:pt x="19762" y="871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Arc 47"/>
            <p:cNvSpPr/>
            <p:nvPr/>
          </p:nvSpPr>
          <p:spPr bwMode="auto">
            <a:xfrm>
              <a:off x="3838" y="1471"/>
              <a:ext cx="262" cy="715"/>
            </a:xfrm>
            <a:custGeom>
              <a:avLst/>
              <a:gdLst>
                <a:gd name="T0" fmla="*/ 0 w 13882"/>
                <a:gd name="T1" fmla="*/ 0 h 21285"/>
                <a:gd name="T2" fmla="*/ 0 w 13882"/>
                <a:gd name="T3" fmla="*/ 0 h 21285"/>
                <a:gd name="T4" fmla="*/ 0 w 13882"/>
                <a:gd name="T5" fmla="*/ 0 h 21285"/>
                <a:gd name="T6" fmla="*/ 0 60000 65536"/>
                <a:gd name="T7" fmla="*/ 0 60000 65536"/>
                <a:gd name="T8" fmla="*/ 0 60000 65536"/>
                <a:gd name="T9" fmla="*/ 0 w 13882"/>
                <a:gd name="T10" fmla="*/ 0 h 21285"/>
                <a:gd name="T11" fmla="*/ 13882 w 13882"/>
                <a:gd name="T12" fmla="*/ 21285 h 21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82" h="21285" fill="none" extrusionOk="0">
                  <a:moveTo>
                    <a:pt x="13881" y="16548"/>
                  </a:moveTo>
                  <a:cubicBezTo>
                    <a:pt x="10958" y="19001"/>
                    <a:pt x="7437" y="20635"/>
                    <a:pt x="3676" y="21284"/>
                  </a:cubicBezTo>
                </a:path>
                <a:path w="13882" h="21285" stroke="0" extrusionOk="0">
                  <a:moveTo>
                    <a:pt x="13881" y="16548"/>
                  </a:moveTo>
                  <a:cubicBezTo>
                    <a:pt x="10958" y="19001"/>
                    <a:pt x="7437" y="20635"/>
                    <a:pt x="3676" y="21284"/>
                  </a:cubicBezTo>
                  <a:lnTo>
                    <a:pt x="0" y="0"/>
                  </a:lnTo>
                  <a:lnTo>
                    <a:pt x="13881" y="1654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Arc 48"/>
            <p:cNvSpPr/>
            <p:nvPr/>
          </p:nvSpPr>
          <p:spPr bwMode="auto">
            <a:xfrm>
              <a:off x="3426" y="1479"/>
              <a:ext cx="407" cy="450"/>
            </a:xfrm>
            <a:custGeom>
              <a:avLst/>
              <a:gdLst>
                <a:gd name="T0" fmla="*/ 0 w 21571"/>
                <a:gd name="T1" fmla="*/ 0 h 13388"/>
                <a:gd name="T2" fmla="*/ 0 w 21571"/>
                <a:gd name="T3" fmla="*/ 0 h 13388"/>
                <a:gd name="T4" fmla="*/ 0 w 21571"/>
                <a:gd name="T5" fmla="*/ 0 h 13388"/>
                <a:gd name="T6" fmla="*/ 0 60000 65536"/>
                <a:gd name="T7" fmla="*/ 0 60000 65536"/>
                <a:gd name="T8" fmla="*/ 0 60000 65536"/>
                <a:gd name="T9" fmla="*/ 0 w 21571"/>
                <a:gd name="T10" fmla="*/ 0 h 13388"/>
                <a:gd name="T11" fmla="*/ 21571 w 21571"/>
                <a:gd name="T12" fmla="*/ 13388 h 13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1" h="13388" fill="none" extrusionOk="0">
                  <a:moveTo>
                    <a:pt x="4620" y="13388"/>
                  </a:moveTo>
                  <a:cubicBezTo>
                    <a:pt x="1845" y="9875"/>
                    <a:pt x="231" y="5586"/>
                    <a:pt x="-1" y="1116"/>
                  </a:cubicBezTo>
                </a:path>
                <a:path w="21571" h="13388" stroke="0" extrusionOk="0">
                  <a:moveTo>
                    <a:pt x="4620" y="13388"/>
                  </a:moveTo>
                  <a:cubicBezTo>
                    <a:pt x="1845" y="9875"/>
                    <a:pt x="231" y="5586"/>
                    <a:pt x="-1" y="1116"/>
                  </a:cubicBezTo>
                  <a:lnTo>
                    <a:pt x="21571" y="0"/>
                  </a:lnTo>
                  <a:lnTo>
                    <a:pt x="4620" y="1338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Arc 49"/>
            <p:cNvSpPr/>
            <p:nvPr/>
          </p:nvSpPr>
          <p:spPr bwMode="auto">
            <a:xfrm>
              <a:off x="4694" y="840"/>
              <a:ext cx="181" cy="674"/>
            </a:xfrm>
            <a:custGeom>
              <a:avLst/>
              <a:gdLst>
                <a:gd name="T0" fmla="*/ 0 w 21600"/>
                <a:gd name="T1" fmla="*/ 0 h 11699"/>
                <a:gd name="T2" fmla="*/ 0 w 21600"/>
                <a:gd name="T3" fmla="*/ 0 h 11699"/>
                <a:gd name="T4" fmla="*/ 0 w 21600"/>
                <a:gd name="T5" fmla="*/ 0 h 1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99"/>
                <a:gd name="T11" fmla="*/ 21600 w 21600"/>
                <a:gd name="T12" fmla="*/ 11699 h 1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99" fill="none" extrusionOk="0">
                  <a:moveTo>
                    <a:pt x="25" y="11698"/>
                  </a:moveTo>
                  <a:cubicBezTo>
                    <a:pt x="8" y="11352"/>
                    <a:pt x="0" y="11006"/>
                    <a:pt x="0" y="10660"/>
                  </a:cubicBezTo>
                  <a:cubicBezTo>
                    <a:pt x="-1" y="6923"/>
                    <a:pt x="969" y="3250"/>
                    <a:pt x="2813" y="-1"/>
                  </a:cubicBezTo>
                </a:path>
                <a:path w="21600" h="11699" stroke="0" extrusionOk="0">
                  <a:moveTo>
                    <a:pt x="25" y="11698"/>
                  </a:moveTo>
                  <a:cubicBezTo>
                    <a:pt x="8" y="11352"/>
                    <a:pt x="0" y="11006"/>
                    <a:pt x="0" y="10660"/>
                  </a:cubicBezTo>
                  <a:cubicBezTo>
                    <a:pt x="-1" y="6923"/>
                    <a:pt x="969" y="3250"/>
                    <a:pt x="2813" y="-1"/>
                  </a:cubicBezTo>
                  <a:lnTo>
                    <a:pt x="21600" y="10660"/>
                  </a:lnTo>
                  <a:lnTo>
                    <a:pt x="25" y="1169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Arc 51"/>
            <p:cNvSpPr/>
            <p:nvPr/>
          </p:nvSpPr>
          <p:spPr bwMode="auto">
            <a:xfrm>
              <a:off x="4702" y="1408"/>
              <a:ext cx="174" cy="692"/>
            </a:xfrm>
            <a:custGeom>
              <a:avLst/>
              <a:gdLst>
                <a:gd name="T0" fmla="*/ 0 w 20801"/>
                <a:gd name="T1" fmla="*/ 0 h 12012"/>
                <a:gd name="T2" fmla="*/ 0 w 20801"/>
                <a:gd name="T3" fmla="*/ 0 h 12012"/>
                <a:gd name="T4" fmla="*/ 0 w 20801"/>
                <a:gd name="T5" fmla="*/ 0 h 12012"/>
                <a:gd name="T6" fmla="*/ 0 60000 65536"/>
                <a:gd name="T7" fmla="*/ 0 60000 65536"/>
                <a:gd name="T8" fmla="*/ 0 60000 65536"/>
                <a:gd name="T9" fmla="*/ 0 w 20801"/>
                <a:gd name="T10" fmla="*/ 0 h 12012"/>
                <a:gd name="T11" fmla="*/ 20801 w 20801"/>
                <a:gd name="T12" fmla="*/ 12012 h 12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01" h="12012" fill="none" extrusionOk="0">
                  <a:moveTo>
                    <a:pt x="2849" y="12011"/>
                  </a:moveTo>
                  <a:cubicBezTo>
                    <a:pt x="1577" y="10111"/>
                    <a:pt x="615" y="8021"/>
                    <a:pt x="-1" y="5819"/>
                  </a:cubicBezTo>
                </a:path>
                <a:path w="20801" h="12012" stroke="0" extrusionOk="0">
                  <a:moveTo>
                    <a:pt x="2849" y="12011"/>
                  </a:moveTo>
                  <a:cubicBezTo>
                    <a:pt x="1577" y="10111"/>
                    <a:pt x="615" y="8021"/>
                    <a:pt x="-1" y="5819"/>
                  </a:cubicBezTo>
                  <a:lnTo>
                    <a:pt x="20801" y="0"/>
                  </a:lnTo>
                  <a:lnTo>
                    <a:pt x="2849" y="12011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Arc 52"/>
            <p:cNvSpPr/>
            <p:nvPr/>
          </p:nvSpPr>
          <p:spPr bwMode="auto">
            <a:xfrm>
              <a:off x="5057" y="810"/>
              <a:ext cx="181" cy="1270"/>
            </a:xfrm>
            <a:custGeom>
              <a:avLst/>
              <a:gdLst>
                <a:gd name="T0" fmla="*/ 0 w 21587"/>
                <a:gd name="T1" fmla="*/ 0 h 17731"/>
                <a:gd name="T2" fmla="*/ 0 w 21587"/>
                <a:gd name="T3" fmla="*/ 0 h 17731"/>
                <a:gd name="T4" fmla="*/ 0 w 21587"/>
                <a:gd name="T5" fmla="*/ 0 h 17731"/>
                <a:gd name="T6" fmla="*/ 0 60000 65536"/>
                <a:gd name="T7" fmla="*/ 0 60000 65536"/>
                <a:gd name="T8" fmla="*/ 0 60000 65536"/>
                <a:gd name="T9" fmla="*/ 0 w 21587"/>
                <a:gd name="T10" fmla="*/ 0 h 17731"/>
                <a:gd name="T11" fmla="*/ 21587 w 21587"/>
                <a:gd name="T12" fmla="*/ 17731 h 177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7" h="17731" fill="none" extrusionOk="0">
                  <a:moveTo>
                    <a:pt x="0" y="16973"/>
                  </a:moveTo>
                  <a:cubicBezTo>
                    <a:pt x="239" y="10174"/>
                    <a:pt x="3666" y="3885"/>
                    <a:pt x="9251" y="0"/>
                  </a:cubicBezTo>
                </a:path>
                <a:path w="21587" h="17731" stroke="0" extrusionOk="0">
                  <a:moveTo>
                    <a:pt x="0" y="16973"/>
                  </a:moveTo>
                  <a:cubicBezTo>
                    <a:pt x="239" y="10174"/>
                    <a:pt x="3666" y="3885"/>
                    <a:pt x="9251" y="0"/>
                  </a:cubicBezTo>
                  <a:lnTo>
                    <a:pt x="21587" y="17731"/>
                  </a:lnTo>
                  <a:lnTo>
                    <a:pt x="0" y="16973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Arc 53"/>
            <p:cNvSpPr/>
            <p:nvPr/>
          </p:nvSpPr>
          <p:spPr bwMode="auto">
            <a:xfrm>
              <a:off x="4717" y="618"/>
              <a:ext cx="167" cy="747"/>
            </a:xfrm>
            <a:custGeom>
              <a:avLst/>
              <a:gdLst>
                <a:gd name="T0" fmla="*/ 0 w 19889"/>
                <a:gd name="T1" fmla="*/ 0 h 12975"/>
                <a:gd name="T2" fmla="*/ 0 w 19889"/>
                <a:gd name="T3" fmla="*/ 0 h 12975"/>
                <a:gd name="T4" fmla="*/ 0 w 19889"/>
                <a:gd name="T5" fmla="*/ 0 h 12975"/>
                <a:gd name="T6" fmla="*/ 0 60000 65536"/>
                <a:gd name="T7" fmla="*/ 0 60000 65536"/>
                <a:gd name="T8" fmla="*/ 0 60000 65536"/>
                <a:gd name="T9" fmla="*/ 0 w 19889"/>
                <a:gd name="T10" fmla="*/ 0 h 12975"/>
                <a:gd name="T11" fmla="*/ 19889 w 19889"/>
                <a:gd name="T12" fmla="*/ 12975 h 12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9" h="12975" fill="none" extrusionOk="0">
                  <a:moveTo>
                    <a:pt x="-1" y="4549"/>
                  </a:moveTo>
                  <a:cubicBezTo>
                    <a:pt x="685" y="2932"/>
                    <a:pt x="1564" y="1404"/>
                    <a:pt x="2620" y="0"/>
                  </a:cubicBezTo>
                </a:path>
                <a:path w="19889" h="12975" stroke="0" extrusionOk="0">
                  <a:moveTo>
                    <a:pt x="-1" y="4549"/>
                  </a:moveTo>
                  <a:cubicBezTo>
                    <a:pt x="685" y="2932"/>
                    <a:pt x="1564" y="1404"/>
                    <a:pt x="2620" y="0"/>
                  </a:cubicBezTo>
                  <a:lnTo>
                    <a:pt x="19889" y="12975"/>
                  </a:lnTo>
                  <a:lnTo>
                    <a:pt x="-1" y="4549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Arc 54"/>
            <p:cNvSpPr/>
            <p:nvPr/>
          </p:nvSpPr>
          <p:spPr bwMode="auto">
            <a:xfrm>
              <a:off x="4718" y="1389"/>
              <a:ext cx="159" cy="1006"/>
            </a:xfrm>
            <a:custGeom>
              <a:avLst/>
              <a:gdLst>
                <a:gd name="T0" fmla="*/ 0 w 18953"/>
                <a:gd name="T1" fmla="*/ 0 h 17470"/>
                <a:gd name="T2" fmla="*/ 0 w 18953"/>
                <a:gd name="T3" fmla="*/ 0 h 17470"/>
                <a:gd name="T4" fmla="*/ 0 w 18953"/>
                <a:gd name="T5" fmla="*/ 0 h 17470"/>
                <a:gd name="T6" fmla="*/ 0 60000 65536"/>
                <a:gd name="T7" fmla="*/ 0 60000 65536"/>
                <a:gd name="T8" fmla="*/ 0 60000 65536"/>
                <a:gd name="T9" fmla="*/ 0 w 18953"/>
                <a:gd name="T10" fmla="*/ 0 h 17470"/>
                <a:gd name="T11" fmla="*/ 18953 w 18953"/>
                <a:gd name="T12" fmla="*/ 17470 h 17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3" h="17470" fill="none" extrusionOk="0">
                  <a:moveTo>
                    <a:pt x="6250" y="17469"/>
                  </a:moveTo>
                  <a:cubicBezTo>
                    <a:pt x="3666" y="15591"/>
                    <a:pt x="1532" y="13163"/>
                    <a:pt x="0" y="10360"/>
                  </a:cubicBezTo>
                </a:path>
                <a:path w="18953" h="17470" stroke="0" extrusionOk="0">
                  <a:moveTo>
                    <a:pt x="6250" y="17469"/>
                  </a:moveTo>
                  <a:cubicBezTo>
                    <a:pt x="3666" y="15591"/>
                    <a:pt x="1532" y="13163"/>
                    <a:pt x="0" y="10360"/>
                  </a:cubicBezTo>
                  <a:lnTo>
                    <a:pt x="18953" y="0"/>
                  </a:lnTo>
                  <a:lnTo>
                    <a:pt x="6250" y="17469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Arc 55"/>
            <p:cNvSpPr/>
            <p:nvPr/>
          </p:nvSpPr>
          <p:spPr bwMode="auto">
            <a:xfrm>
              <a:off x="5121" y="618"/>
              <a:ext cx="114" cy="1462"/>
            </a:xfrm>
            <a:custGeom>
              <a:avLst/>
              <a:gdLst>
                <a:gd name="T0" fmla="*/ 0 w 13631"/>
                <a:gd name="T1" fmla="*/ 0 h 20417"/>
                <a:gd name="T2" fmla="*/ 0 w 13631"/>
                <a:gd name="T3" fmla="*/ 0 h 20417"/>
                <a:gd name="T4" fmla="*/ 0 w 13631"/>
                <a:gd name="T5" fmla="*/ 0 h 20417"/>
                <a:gd name="T6" fmla="*/ 0 60000 65536"/>
                <a:gd name="T7" fmla="*/ 0 60000 65536"/>
                <a:gd name="T8" fmla="*/ 0 60000 65536"/>
                <a:gd name="T9" fmla="*/ 0 w 13631"/>
                <a:gd name="T10" fmla="*/ 0 h 20417"/>
                <a:gd name="T11" fmla="*/ 13631 w 13631"/>
                <a:gd name="T12" fmla="*/ 20417 h 20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31" h="20417" fill="none" extrusionOk="0">
                  <a:moveTo>
                    <a:pt x="0" y="3661"/>
                  </a:moveTo>
                  <a:cubicBezTo>
                    <a:pt x="1962" y="2064"/>
                    <a:pt x="4189" y="825"/>
                    <a:pt x="6580" y="-1"/>
                  </a:cubicBezTo>
                </a:path>
                <a:path w="13631" h="20417" stroke="0" extrusionOk="0">
                  <a:moveTo>
                    <a:pt x="0" y="3661"/>
                  </a:moveTo>
                  <a:cubicBezTo>
                    <a:pt x="1962" y="2064"/>
                    <a:pt x="4189" y="825"/>
                    <a:pt x="6580" y="-1"/>
                  </a:cubicBezTo>
                  <a:lnTo>
                    <a:pt x="13631" y="20417"/>
                  </a:lnTo>
                  <a:lnTo>
                    <a:pt x="0" y="3661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Arc 56"/>
            <p:cNvSpPr/>
            <p:nvPr/>
          </p:nvSpPr>
          <p:spPr bwMode="auto">
            <a:xfrm>
              <a:off x="5057" y="2024"/>
              <a:ext cx="181" cy="312"/>
            </a:xfrm>
            <a:custGeom>
              <a:avLst/>
              <a:gdLst>
                <a:gd name="T0" fmla="*/ 0 w 21600"/>
                <a:gd name="T1" fmla="*/ 0 h 4353"/>
                <a:gd name="T2" fmla="*/ 0 w 21600"/>
                <a:gd name="T3" fmla="*/ 0 h 4353"/>
                <a:gd name="T4" fmla="*/ 0 w 21600"/>
                <a:gd name="T5" fmla="*/ 0 h 43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53"/>
                <a:gd name="T11" fmla="*/ 21600 w 21600"/>
                <a:gd name="T12" fmla="*/ 4353 h 4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53" fill="none" extrusionOk="0">
                  <a:moveTo>
                    <a:pt x="443" y="4352"/>
                  </a:moveTo>
                  <a:cubicBezTo>
                    <a:pt x="149" y="2924"/>
                    <a:pt x="0" y="1469"/>
                    <a:pt x="0" y="10"/>
                  </a:cubicBezTo>
                </a:path>
                <a:path w="21600" h="4353" stroke="0" extrusionOk="0">
                  <a:moveTo>
                    <a:pt x="443" y="4352"/>
                  </a:moveTo>
                  <a:cubicBezTo>
                    <a:pt x="149" y="2924"/>
                    <a:pt x="0" y="1469"/>
                    <a:pt x="0" y="10"/>
                  </a:cubicBezTo>
                  <a:lnTo>
                    <a:pt x="21600" y="0"/>
                  </a:lnTo>
                  <a:lnTo>
                    <a:pt x="443" y="435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Arc 57"/>
            <p:cNvSpPr/>
            <p:nvPr/>
          </p:nvSpPr>
          <p:spPr bwMode="auto">
            <a:xfrm>
              <a:off x="3833" y="1296"/>
              <a:ext cx="407" cy="209"/>
            </a:xfrm>
            <a:custGeom>
              <a:avLst/>
              <a:gdLst>
                <a:gd name="T0" fmla="*/ 0 w 21527"/>
                <a:gd name="T1" fmla="*/ 0 h 6225"/>
                <a:gd name="T2" fmla="*/ 0 w 21527"/>
                <a:gd name="T3" fmla="*/ 0 h 6225"/>
                <a:gd name="T4" fmla="*/ 0 w 21527"/>
                <a:gd name="T5" fmla="*/ 0 h 6225"/>
                <a:gd name="T6" fmla="*/ 0 60000 65536"/>
                <a:gd name="T7" fmla="*/ 0 60000 65536"/>
                <a:gd name="T8" fmla="*/ 0 60000 65536"/>
                <a:gd name="T9" fmla="*/ 0 w 21527"/>
                <a:gd name="T10" fmla="*/ 0 h 6225"/>
                <a:gd name="T11" fmla="*/ 21527 w 21527"/>
                <a:gd name="T12" fmla="*/ 6225 h 6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7" h="6225" fill="none" extrusionOk="0">
                  <a:moveTo>
                    <a:pt x="20683" y="0"/>
                  </a:moveTo>
                  <a:cubicBezTo>
                    <a:pt x="21119" y="1449"/>
                    <a:pt x="21402" y="2941"/>
                    <a:pt x="21526" y="4450"/>
                  </a:cubicBezTo>
                </a:path>
                <a:path w="21527" h="6225" stroke="0" extrusionOk="0">
                  <a:moveTo>
                    <a:pt x="20683" y="0"/>
                  </a:moveTo>
                  <a:cubicBezTo>
                    <a:pt x="21119" y="1449"/>
                    <a:pt x="21402" y="2941"/>
                    <a:pt x="21526" y="4450"/>
                  </a:cubicBezTo>
                  <a:lnTo>
                    <a:pt x="0" y="6225"/>
                  </a:lnTo>
                  <a:lnTo>
                    <a:pt x="20683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9132" name="Text Box 60"/>
          <p:cNvSpPr txBox="1">
            <a:spLocks noChangeArrowheads="1"/>
          </p:cNvSpPr>
          <p:nvPr/>
        </p:nvSpPr>
        <p:spPr bwMode="auto">
          <a:xfrm>
            <a:off x="250825" y="1041400"/>
            <a:ext cx="554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适用于稳恒磁场的任何情况；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9134" name="Text Box 62"/>
          <p:cNvSpPr txBox="1">
            <a:spLocks noChangeArrowheads="1"/>
          </p:cNvSpPr>
          <p:nvPr/>
        </p:nvSpPr>
        <p:spPr bwMode="auto">
          <a:xfrm>
            <a:off x="250825" y="4478338"/>
            <a:ext cx="6797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若穿过回路的电流是连续分布：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组合 45"/>
          <p:cNvGrpSpPr/>
          <p:nvPr/>
        </p:nvGrpSpPr>
        <p:grpSpPr bwMode="auto">
          <a:xfrm>
            <a:off x="5875338" y="3546475"/>
            <a:ext cx="1009650" cy="2365375"/>
            <a:chOff x="7318375" y="3546465"/>
            <a:chExt cx="1009650" cy="2365375"/>
          </a:xfrm>
        </p:grpSpPr>
        <p:grpSp>
          <p:nvGrpSpPr>
            <p:cNvPr id="19485" name="Group 147"/>
            <p:cNvGrpSpPr/>
            <p:nvPr/>
          </p:nvGrpSpPr>
          <p:grpSpPr bwMode="auto">
            <a:xfrm>
              <a:off x="7318375" y="3546465"/>
              <a:ext cx="1009650" cy="2365375"/>
              <a:chOff x="2426" y="2250"/>
              <a:chExt cx="636" cy="1490"/>
            </a:xfrm>
          </p:grpSpPr>
          <p:graphicFrame>
            <p:nvGraphicFramePr>
              <p:cNvPr id="19487" name="Object 12"/>
              <p:cNvGraphicFramePr>
                <a:graphicFrameLocks noChangeAspect="1"/>
              </p:cNvGraphicFramePr>
              <p:nvPr/>
            </p:nvGraphicFramePr>
            <p:xfrm>
              <a:off x="2427" y="2250"/>
              <a:ext cx="17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14" name="公式" r:id="rId9" imgW="12700" imgH="12700" progId="Equation.3">
                      <p:embed/>
                    </p:oleObj>
                  </mc:Choice>
                  <mc:Fallback>
                    <p:oleObj name="公式" r:id="rId9" imgW="12700" imgH="127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7" y="2250"/>
                            <a:ext cx="173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9221" name="AutoShape 149"/>
              <p:cNvSpPr>
                <a:spLocks noChangeArrowheads="1"/>
              </p:cNvSpPr>
              <p:nvPr/>
            </p:nvSpPr>
            <p:spPr bwMode="auto">
              <a:xfrm>
                <a:off x="2426" y="2432"/>
                <a:ext cx="456" cy="1225"/>
              </a:xfrm>
              <a:prstGeom prst="can">
                <a:avLst>
                  <a:gd name="adj" fmla="val 33580"/>
                </a:avLst>
              </a:prstGeom>
              <a:gradFill rotWithShape="0">
                <a:gsLst>
                  <a:gs pos="0">
                    <a:schemeClr val="bg1">
                      <a:gamma/>
                      <a:shade val="76078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7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9489" name="Oval 150"/>
              <p:cNvSpPr>
                <a:spLocks noChangeArrowheads="1"/>
              </p:cNvSpPr>
              <p:nvPr/>
            </p:nvSpPr>
            <p:spPr bwMode="auto">
              <a:xfrm>
                <a:off x="2426" y="2432"/>
                <a:ext cx="456" cy="174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0" name="Line 151"/>
              <p:cNvSpPr>
                <a:spLocks noChangeShapeType="1"/>
              </p:cNvSpPr>
              <p:nvPr/>
            </p:nvSpPr>
            <p:spPr bwMode="auto">
              <a:xfrm flipV="1">
                <a:off x="2653" y="2614"/>
                <a:ext cx="0" cy="104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prstDash val="dashDot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Line 153"/>
              <p:cNvSpPr>
                <a:spLocks noChangeShapeType="1"/>
              </p:cNvSpPr>
              <p:nvPr/>
            </p:nvSpPr>
            <p:spPr bwMode="auto">
              <a:xfrm>
                <a:off x="2653" y="2931"/>
                <a:ext cx="2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92" name="Object 13"/>
              <p:cNvGraphicFramePr>
                <a:graphicFrameLocks noChangeAspect="1"/>
              </p:cNvGraphicFramePr>
              <p:nvPr/>
            </p:nvGraphicFramePr>
            <p:xfrm>
              <a:off x="2880" y="2840"/>
              <a:ext cx="18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15" name="公式" r:id="rId11" imgW="165100" imgH="165100" progId="Equation.3">
                      <p:embed/>
                    </p:oleObj>
                  </mc:Choice>
                  <mc:Fallback>
                    <p:oleObj name="公式" r:id="rId11" imgW="165100" imgH="1651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840"/>
                            <a:ext cx="18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3" name="Line 155"/>
              <p:cNvSpPr>
                <a:spLocks noChangeShapeType="1"/>
              </p:cNvSpPr>
              <p:nvPr/>
            </p:nvSpPr>
            <p:spPr bwMode="auto">
              <a:xfrm>
                <a:off x="2653" y="3566"/>
                <a:ext cx="0" cy="174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86" name="Line 155"/>
            <p:cNvSpPr>
              <a:spLocks noChangeShapeType="1"/>
            </p:cNvSpPr>
            <p:nvPr/>
          </p:nvSpPr>
          <p:spPr bwMode="auto">
            <a:xfrm>
              <a:off x="7673975" y="3687752"/>
              <a:ext cx="0" cy="276225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9164" name="Oval 92"/>
          <p:cNvSpPr>
            <a:spLocks noChangeArrowheads="1"/>
          </p:cNvSpPr>
          <p:nvPr/>
        </p:nvSpPr>
        <p:spPr bwMode="auto">
          <a:xfrm>
            <a:off x="6024563" y="3898900"/>
            <a:ext cx="431800" cy="14446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组合 47"/>
          <p:cNvGrpSpPr/>
          <p:nvPr/>
        </p:nvGrpSpPr>
        <p:grpSpPr bwMode="auto">
          <a:xfrm>
            <a:off x="260350" y="5911850"/>
            <a:ext cx="8812213" cy="557213"/>
            <a:chOff x="331787" y="5911888"/>
            <a:chExt cx="8812213" cy="556517"/>
          </a:xfrm>
        </p:grpSpPr>
        <p:sp>
          <p:nvSpPr>
            <p:cNvPr id="19483" name="Text Box 62"/>
            <p:cNvSpPr txBox="1">
              <a:spLocks noChangeArrowheads="1"/>
            </p:cNvSpPr>
            <p:nvPr/>
          </p:nvSpPr>
          <p:spPr bwMode="auto">
            <a:xfrm>
              <a:off x="331787" y="5945185"/>
              <a:ext cx="88122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5. 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选取合适的闭合路径，使     以标量形式提取出来。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84" name="Object 10"/>
            <p:cNvGraphicFramePr>
              <a:graphicFrameLocks noChangeAspect="1"/>
            </p:cNvGraphicFramePr>
            <p:nvPr/>
          </p:nvGraphicFramePr>
          <p:xfrm>
            <a:off x="4737893" y="5911888"/>
            <a:ext cx="449262" cy="52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6" name="Equation" r:id="rId13" imgW="330200" imgH="406400" progId="Equation.DSMT4">
                    <p:embed/>
                  </p:oleObj>
                </mc:Choice>
                <mc:Fallback>
                  <p:oleObj name="Equation" r:id="rId13" imgW="330200" imgH="406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893" y="5911888"/>
                          <a:ext cx="449262" cy="52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9" name="组合 4"/>
          <p:cNvGrpSpPr/>
          <p:nvPr/>
        </p:nvGrpSpPr>
        <p:grpSpPr bwMode="auto">
          <a:xfrm>
            <a:off x="2298700" y="217488"/>
            <a:ext cx="2636838" cy="698500"/>
            <a:chOff x="2298700" y="217488"/>
            <a:chExt cx="2636838" cy="698500"/>
          </a:xfrm>
        </p:grpSpPr>
        <p:graphicFrame>
          <p:nvGraphicFramePr>
            <p:cNvPr id="19481" name="Object 2"/>
            <p:cNvGraphicFramePr>
              <a:graphicFrameLocks noChangeAspect="1"/>
            </p:cNvGraphicFramePr>
            <p:nvPr/>
          </p:nvGraphicFramePr>
          <p:xfrm>
            <a:off x="2298700" y="217488"/>
            <a:ext cx="2636838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7" name="Equation" r:id="rId15" imgW="1104900" imgH="292100" progId="Equation.DSMT4">
                    <p:embed/>
                  </p:oleObj>
                </mc:Choice>
                <mc:Fallback>
                  <p:oleObj name="Equation" r:id="rId15" imgW="1104900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700" y="217488"/>
                          <a:ext cx="2636838" cy="6985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 algn="ctr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椭圆 47"/>
            <p:cNvSpPr/>
            <p:nvPr/>
          </p:nvSpPr>
          <p:spPr>
            <a:xfrm>
              <a:off x="2319338" y="460375"/>
              <a:ext cx="219075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134100" y="2968625"/>
            <a:ext cx="2590800" cy="646113"/>
            <a:chOff x="6134100" y="2968625"/>
            <a:chExt cx="2590800" cy="646113"/>
          </a:xfrm>
        </p:grpSpPr>
        <p:graphicFrame>
          <p:nvGraphicFramePr>
            <p:cNvPr id="19479" name="Object 4"/>
            <p:cNvGraphicFramePr>
              <a:graphicFrameLocks noChangeAspect="1"/>
            </p:cNvGraphicFramePr>
            <p:nvPr/>
          </p:nvGraphicFramePr>
          <p:xfrm>
            <a:off x="6134100" y="2968625"/>
            <a:ext cx="2590800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8" name="Equation" r:id="rId17" imgW="1307465" imgH="292100" progId="Equation.DSMT4">
                    <p:embed/>
                  </p:oleObj>
                </mc:Choice>
                <mc:Fallback>
                  <p:oleObj name="Equation" r:id="rId17" imgW="1307465" imgH="292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4100" y="2968625"/>
                          <a:ext cx="2590800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椭圆 49"/>
            <p:cNvSpPr/>
            <p:nvPr/>
          </p:nvSpPr>
          <p:spPr>
            <a:xfrm>
              <a:off x="6149975" y="3171825"/>
              <a:ext cx="217488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55625" y="3817938"/>
            <a:ext cx="3529013" cy="614362"/>
            <a:chOff x="555625" y="3817938"/>
            <a:chExt cx="3529013" cy="614362"/>
          </a:xfrm>
        </p:grpSpPr>
        <p:grpSp>
          <p:nvGrpSpPr>
            <p:cNvPr id="19475" name="Group 61"/>
            <p:cNvGrpSpPr/>
            <p:nvPr/>
          </p:nvGrpSpPr>
          <p:grpSpPr bwMode="auto">
            <a:xfrm>
              <a:off x="555625" y="3817938"/>
              <a:ext cx="3529013" cy="614362"/>
              <a:chOff x="476" y="2069"/>
              <a:chExt cx="2223" cy="387"/>
            </a:xfrm>
          </p:grpSpPr>
          <p:sp>
            <p:nvSpPr>
              <p:cNvPr id="19477" name="Text Box 17"/>
              <p:cNvSpPr txBox="1">
                <a:spLocks noChangeArrowheads="1"/>
              </p:cNvSpPr>
              <p:nvPr/>
            </p:nvSpPr>
            <p:spPr bwMode="auto">
              <a:xfrm>
                <a:off x="476" y="2069"/>
                <a:ext cx="22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楷体_GB2312" pitchFamily="49" charset="-122"/>
                  </a:rPr>
                  <a:t>2) </a:t>
                </a:r>
                <a:r>
                  <a:rPr lang="zh-CN" altLang="en-US" sz="2800" b="1">
                    <a:latin typeface="Times New Roman" panose="02020603050405020304" pitchFamily="18" charset="0"/>
                    <a:ea typeface="楷体_GB2312" pitchFamily="49" charset="-122"/>
                  </a:rPr>
                  <a:t>对           无贡献</a:t>
                </a:r>
                <a:r>
                  <a:rPr lang="en-US" altLang="zh-CN" sz="2800" b="1">
                    <a:latin typeface="Times New Roman" panose="02020603050405020304" pitchFamily="18" charset="0"/>
                    <a:ea typeface="楷体_GB2312" pitchFamily="49" charset="-122"/>
                  </a:rPr>
                  <a:t>;</a:t>
                </a:r>
                <a:endParaRPr lang="en-US" altLang="zh-CN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9478" name="Object 18"/>
              <p:cNvGraphicFramePr>
                <a:graphicFrameLocks noChangeAspect="1"/>
              </p:cNvGraphicFramePr>
              <p:nvPr/>
            </p:nvGraphicFramePr>
            <p:xfrm>
              <a:off x="986" y="2069"/>
              <a:ext cx="640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19" name="Equation" r:id="rId19" imgW="482600" imgH="292100" progId="Equation.DSMT4">
                      <p:embed/>
                    </p:oleObj>
                  </mc:Choice>
                  <mc:Fallback>
                    <p:oleObj name="Equation" r:id="rId19" imgW="482600" imgH="2921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" y="2069"/>
                            <a:ext cx="640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椭圆 51"/>
            <p:cNvSpPr/>
            <p:nvPr/>
          </p:nvSpPr>
          <p:spPr>
            <a:xfrm>
              <a:off x="1381125" y="4013200"/>
              <a:ext cx="217488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781175" y="5133975"/>
            <a:ext cx="3197225" cy="698500"/>
            <a:chOff x="1781175" y="5133975"/>
            <a:chExt cx="3197225" cy="698500"/>
          </a:xfrm>
        </p:grpSpPr>
        <p:graphicFrame>
          <p:nvGraphicFramePr>
            <p:cNvPr id="19473" name="Object 3"/>
            <p:cNvGraphicFramePr>
              <a:graphicFrameLocks noChangeAspect="1"/>
            </p:cNvGraphicFramePr>
            <p:nvPr/>
          </p:nvGraphicFramePr>
          <p:xfrm>
            <a:off x="1781175" y="5133975"/>
            <a:ext cx="3197225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0" name="Equation" r:id="rId21" imgW="1333500" imgH="304800" progId="Equation.DSMT4">
                    <p:embed/>
                  </p:oleObj>
                </mc:Choice>
                <mc:Fallback>
                  <p:oleObj name="Equation" r:id="rId21" imgW="1333500" imgH="30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75" y="5133975"/>
                          <a:ext cx="3197225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椭圆 53"/>
            <p:cNvSpPr/>
            <p:nvPr/>
          </p:nvSpPr>
          <p:spPr>
            <a:xfrm>
              <a:off x="1795463" y="5362575"/>
              <a:ext cx="217487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5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75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" fill="hold"/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" fill="hold"/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utoUpdateAnimBg="0"/>
      <p:bldP spid="259077" grpId="0" autoUpdateAnimBg="0"/>
      <p:bldP spid="259087" grpId="0"/>
      <p:bldP spid="259090" grpId="0"/>
      <p:bldP spid="259132" grpId="0" autoUpdateAnimBg="0"/>
      <p:bldP spid="259134" grpId="0" autoUpdateAnimBg="0"/>
      <p:bldP spid="2591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27505-4415-46BC-A8FA-FAE0A242B37D}" type="slidenum"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</a:rPr>
            </a:fld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36525" y="90488"/>
            <a:ext cx="4664075" cy="519112"/>
          </a:xfrm>
          <a:prstGeom prst="rect">
            <a:avLst/>
          </a:prstGeom>
          <a:solidFill>
            <a:srgbClr val="FFB1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二、安培环路定理的应用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06363" y="577850"/>
            <a:ext cx="9355137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例1.</a:t>
            </a:r>
            <a:r>
              <a:rPr lang="zh-CN" altLang="en-US" b="1" dirty="0">
                <a:ea typeface="楷体_GB2312" pitchFamily="49" charset="-122"/>
              </a:rPr>
              <a:t>半径为</a:t>
            </a:r>
            <a:r>
              <a:rPr lang="en-US" altLang="zh-CN" b="1" i="1" dirty="0">
                <a:ea typeface="楷体_GB2312" pitchFamily="49" charset="-122"/>
              </a:rPr>
              <a:t>R</a:t>
            </a:r>
            <a:r>
              <a:rPr lang="zh-CN" altLang="en-US" b="1" dirty="0">
                <a:ea typeface="楷体_GB2312" pitchFamily="49" charset="-122"/>
              </a:rPr>
              <a:t>的无限长圆柱载流直导线，电流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沿轴线方向</a:t>
            </a:r>
            <a:endParaRPr lang="zh-CN" altLang="en-US" b="1" dirty="0">
              <a:ea typeface="楷体_GB2312" pitchFamily="49" charset="-122"/>
            </a:endParaRPr>
          </a:p>
          <a:p>
            <a:pPr>
              <a:defRPr/>
            </a:pPr>
            <a:r>
              <a:rPr lang="zh-CN" altLang="en-US" b="1" dirty="0">
                <a:ea typeface="楷体_GB2312" pitchFamily="49" charset="-122"/>
              </a:rPr>
              <a:t>流动，并且截面上电流是均匀分布。计算任意点</a:t>
            </a:r>
            <a:r>
              <a:rPr lang="en-US" altLang="zh-CN" b="1" i="1" dirty="0">
                <a:ea typeface="楷体_GB2312" pitchFamily="49" charset="-122"/>
              </a:rPr>
              <a:t>P</a:t>
            </a:r>
            <a:r>
              <a:rPr lang="zh-CN" altLang="en-US" b="1" dirty="0">
                <a:ea typeface="楷体_GB2312" pitchFamily="49" charset="-122"/>
              </a:rPr>
              <a:t>的</a:t>
            </a:r>
            <a:r>
              <a:rPr lang="en-US" altLang="zh-CN" b="1" i="1" dirty="0">
                <a:ea typeface="楷体_GB2312" pitchFamily="49" charset="-122"/>
              </a:rPr>
              <a:t>B</a:t>
            </a:r>
            <a:r>
              <a:rPr lang="en-US" altLang="zh-CN" b="1" dirty="0">
                <a:ea typeface="楷体_GB2312" pitchFamily="49" charset="-122"/>
              </a:rPr>
              <a:t>=？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60772" name="AutoShape 4"/>
          <p:cNvSpPr>
            <a:spLocks noChangeArrowheads="1"/>
          </p:cNvSpPr>
          <p:nvPr/>
        </p:nvSpPr>
        <p:spPr bwMode="auto">
          <a:xfrm>
            <a:off x="914400" y="1905000"/>
            <a:ext cx="762000" cy="1371600"/>
          </a:xfrm>
          <a:prstGeom prst="can">
            <a:avLst>
              <a:gd name="adj" fmla="val 45000"/>
            </a:avLst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0" scaled="1"/>
          </a:gra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1295400" y="1600200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4" name="Object 2"/>
          <p:cNvGraphicFramePr>
            <a:graphicFrameLocks noChangeAspect="1"/>
          </p:cNvGraphicFramePr>
          <p:nvPr/>
        </p:nvGraphicFramePr>
        <p:xfrm>
          <a:off x="2411413" y="3559175"/>
          <a:ext cx="504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公式" r:id="rId1" imgW="254000" imgH="203200" progId="Equation.3">
                  <p:embed/>
                </p:oleObj>
              </mc:Choice>
              <mc:Fallback>
                <p:oleObj name="公式" r:id="rId1" imgW="254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59175"/>
                        <a:ext cx="504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3"/>
          <p:cNvGraphicFramePr>
            <a:graphicFrameLocks noChangeAspect="1"/>
          </p:cNvGraphicFramePr>
          <p:nvPr/>
        </p:nvGraphicFramePr>
        <p:xfrm>
          <a:off x="1647825" y="3597275"/>
          <a:ext cx="5476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公式" r:id="rId3" imgW="279400" imgH="203200" progId="Equation.3">
                  <p:embed/>
                </p:oleObj>
              </mc:Choice>
              <mc:Fallback>
                <p:oleObj name="公式" r:id="rId3" imgW="279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597275"/>
                        <a:ext cx="5476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4"/>
          <p:cNvGraphicFramePr>
            <a:graphicFrameLocks noChangeAspect="1"/>
          </p:cNvGraphicFramePr>
          <p:nvPr/>
        </p:nvGraphicFramePr>
        <p:xfrm>
          <a:off x="2124075" y="3108325"/>
          <a:ext cx="4429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公式" r:id="rId5" imgW="317500" imgH="266700" progId="Equation.3">
                  <p:embed/>
                </p:oleObj>
              </mc:Choice>
              <mc:Fallback>
                <p:oleObj name="公式" r:id="rId5" imgW="3175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08325"/>
                        <a:ext cx="4429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514600" y="1493838"/>
            <a:ext cx="1049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解：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160779" name="Oval 11"/>
          <p:cNvSpPr>
            <a:spLocks noChangeArrowheads="1"/>
          </p:cNvSpPr>
          <p:nvPr/>
        </p:nvSpPr>
        <p:spPr bwMode="auto">
          <a:xfrm>
            <a:off x="827088" y="3860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rot="-298894">
            <a:off x="742950" y="4217988"/>
            <a:ext cx="2230438" cy="19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1143000" y="3962400"/>
            <a:ext cx="1131888" cy="358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V="1">
            <a:off x="1143000" y="4318000"/>
            <a:ext cx="120808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rot="21095609" flipV="1">
            <a:off x="2265363" y="3860800"/>
            <a:ext cx="231775" cy="4524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rot="-120000" flipH="1" flipV="1">
            <a:off x="2146300" y="3860800"/>
            <a:ext cx="131763" cy="45720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V="1">
            <a:off x="2289175" y="3521075"/>
            <a:ext cx="0" cy="796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1292225" y="3552825"/>
            <a:ext cx="0" cy="137477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87" name="Object 5"/>
          <p:cNvGraphicFramePr>
            <a:graphicFrameLocks noChangeAspect="1"/>
          </p:cNvGraphicFramePr>
          <p:nvPr/>
        </p:nvGraphicFramePr>
        <p:xfrm>
          <a:off x="1158875" y="4268788"/>
          <a:ext cx="1841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公式" r:id="rId7" imgW="292100" imgH="317500" progId="Equation.3">
                  <p:embed/>
                </p:oleObj>
              </mc:Choice>
              <mc:Fallback>
                <p:oleObj name="公式" r:id="rId7" imgW="2921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268788"/>
                        <a:ext cx="1841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2082800" y="3860800"/>
            <a:ext cx="401638" cy="911225"/>
            <a:chOff x="2064" y="3388"/>
            <a:chExt cx="291" cy="604"/>
          </a:xfrm>
        </p:grpSpPr>
        <p:sp>
          <p:nvSpPr>
            <p:cNvPr id="20538" name="Text Box 21"/>
            <p:cNvSpPr txBox="1">
              <a:spLocks noChangeArrowheads="1"/>
            </p:cNvSpPr>
            <p:nvPr/>
          </p:nvSpPr>
          <p:spPr bwMode="auto">
            <a:xfrm>
              <a:off x="2064" y="3648"/>
              <a:ext cx="291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39" name="Text Box 22"/>
            <p:cNvSpPr txBox="1">
              <a:spLocks noChangeArrowheads="1"/>
            </p:cNvSpPr>
            <p:nvPr/>
          </p:nvSpPr>
          <p:spPr bwMode="auto">
            <a:xfrm>
              <a:off x="2112" y="3388"/>
              <a:ext cx="217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0791" name="Oval 23"/>
          <p:cNvSpPr>
            <a:spLocks noChangeArrowheads="1"/>
          </p:cNvSpPr>
          <p:nvPr/>
        </p:nvSpPr>
        <p:spPr bwMode="auto">
          <a:xfrm>
            <a:off x="1077913" y="4575175"/>
            <a:ext cx="133350" cy="14605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60792" name="Object 6"/>
          <p:cNvGraphicFramePr>
            <a:graphicFrameLocks noChangeAspect="1"/>
          </p:cNvGraphicFramePr>
          <p:nvPr/>
        </p:nvGraphicFramePr>
        <p:xfrm>
          <a:off x="685800" y="3603625"/>
          <a:ext cx="565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0" name="Equation" r:id="rId9" imgW="253365" imgH="177800" progId="Equation.3">
                  <p:embed/>
                </p:oleObj>
              </mc:Choice>
              <mc:Fallback>
                <p:oleObj name="Equation" r:id="rId9" imgW="253365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03625"/>
                        <a:ext cx="5651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3" name="Object 7"/>
          <p:cNvGraphicFramePr>
            <a:graphicFrameLocks noChangeAspect="1"/>
          </p:cNvGraphicFramePr>
          <p:nvPr/>
        </p:nvGraphicFramePr>
        <p:xfrm>
          <a:off x="533400" y="4648200"/>
          <a:ext cx="609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11" imgW="279400" imgH="177800" progId="Equation.3">
                  <p:embed/>
                </p:oleObj>
              </mc:Choice>
              <mc:Fallback>
                <p:oleObj name="Equation" r:id="rId11" imgW="2794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6096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4" name="AutoShape 26"/>
          <p:cNvSpPr>
            <a:spLocks noChangeArrowheads="1"/>
          </p:cNvSpPr>
          <p:nvPr/>
        </p:nvSpPr>
        <p:spPr bwMode="auto">
          <a:xfrm>
            <a:off x="1143000" y="16002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FF9933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898525" y="1362075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96" name="Oval 28"/>
          <p:cNvSpPr>
            <a:spLocks noChangeArrowheads="1"/>
          </p:cNvSpPr>
          <p:nvPr/>
        </p:nvSpPr>
        <p:spPr bwMode="auto">
          <a:xfrm>
            <a:off x="304800" y="3352800"/>
            <a:ext cx="1981200" cy="1905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3136900" y="1493838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对称性分析：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3136900" y="1936750"/>
            <a:ext cx="570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点作半径为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r=OP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的圆周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3136900" y="2422525"/>
            <a:ext cx="578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上各点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大小相等，方向沿切线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3171825" y="2935288"/>
            <a:ext cx="275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4465638" y="2913063"/>
            <a:ext cx="451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由安培环路定理得：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0806" name="Object 9"/>
          <p:cNvGraphicFramePr>
            <a:graphicFrameLocks noChangeAspect="1"/>
          </p:cNvGraphicFramePr>
          <p:nvPr/>
        </p:nvGraphicFramePr>
        <p:xfrm>
          <a:off x="6108700" y="3435350"/>
          <a:ext cx="12779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2" name="Equation" r:id="rId13" imgW="609600" imgH="203200" progId="Equation.DSMT4">
                  <p:embed/>
                </p:oleObj>
              </mc:Choice>
              <mc:Fallback>
                <p:oleObj name="Equation" r:id="rId13" imgW="6096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435350"/>
                        <a:ext cx="12779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7" name="Object 10"/>
          <p:cNvGraphicFramePr>
            <a:graphicFrameLocks noChangeAspect="1"/>
          </p:cNvGraphicFramePr>
          <p:nvPr/>
        </p:nvGraphicFramePr>
        <p:xfrm>
          <a:off x="3530600" y="3913188"/>
          <a:ext cx="26447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3" name="Equation" r:id="rId15" imgW="30175200" imgH="7010400" progId="Equation.DSMT4">
                  <p:embed/>
                </p:oleObj>
              </mc:Choice>
              <mc:Fallback>
                <p:oleObj name="Equation" r:id="rId15" imgW="30175200" imgH="701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913188"/>
                        <a:ext cx="26447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8" name="Object 11"/>
          <p:cNvGraphicFramePr>
            <a:graphicFrameLocks noChangeAspect="1"/>
          </p:cNvGraphicFramePr>
          <p:nvPr/>
        </p:nvGraphicFramePr>
        <p:xfrm>
          <a:off x="6367463" y="3802063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公式" r:id="rId17" imgW="1498600" imgH="889000" progId="Equation.3">
                  <p:embed/>
                </p:oleObj>
              </mc:Choice>
              <mc:Fallback>
                <p:oleObj name="公式" r:id="rId17" imgW="14986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802063"/>
                        <a:ext cx="1498600" cy="88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3095625" y="4486275"/>
            <a:ext cx="267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812" name="Oval 44"/>
          <p:cNvSpPr>
            <a:spLocks noChangeArrowheads="1"/>
          </p:cNvSpPr>
          <p:nvPr/>
        </p:nvSpPr>
        <p:spPr bwMode="auto">
          <a:xfrm>
            <a:off x="1047750" y="409575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378325" y="4510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同理：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0814" name="Object 12"/>
          <p:cNvGraphicFramePr>
            <a:graphicFrameLocks noChangeAspect="1"/>
          </p:cNvGraphicFramePr>
          <p:nvPr/>
        </p:nvGraphicFramePr>
        <p:xfrm>
          <a:off x="7658100" y="4803775"/>
          <a:ext cx="1206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" name="Equation" r:id="rId19" imgW="609600" imgH="203200" progId="Equation.DSMT4">
                  <p:embed/>
                </p:oleObj>
              </mc:Choice>
              <mc:Fallback>
                <p:oleObj name="Equation" r:id="rId19" imgW="6096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4803775"/>
                        <a:ext cx="1206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15" name="Object 13"/>
          <p:cNvGraphicFramePr>
            <a:graphicFrameLocks noChangeAspect="1"/>
          </p:cNvGraphicFramePr>
          <p:nvPr/>
        </p:nvGraphicFramePr>
        <p:xfrm>
          <a:off x="3163888" y="5307013"/>
          <a:ext cx="34115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Equation" r:id="rId21" imgW="38100000" imgH="7315200" progId="Equation.DSMT4">
                  <p:embed/>
                </p:oleObj>
              </mc:Choice>
              <mc:Fallback>
                <p:oleObj name="Equation" r:id="rId21" imgW="38100000" imgH="7315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5307013"/>
                        <a:ext cx="34115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16" name="Object 14"/>
          <p:cNvGraphicFramePr>
            <a:graphicFrameLocks noChangeAspect="1"/>
          </p:cNvGraphicFramePr>
          <p:nvPr/>
        </p:nvGraphicFramePr>
        <p:xfrm>
          <a:off x="6557963" y="5197475"/>
          <a:ext cx="1790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7" name="公式" r:id="rId23" imgW="1790700" imgH="812800" progId="Equation.3">
                  <p:embed/>
                </p:oleObj>
              </mc:Choice>
              <mc:Fallback>
                <p:oleObj name="公式" r:id="rId23" imgW="1790700" imgH="812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197475"/>
                        <a:ext cx="17907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17" name="Object 15"/>
          <p:cNvGraphicFramePr>
            <a:graphicFrameLocks noChangeAspect="1"/>
          </p:cNvGraphicFramePr>
          <p:nvPr/>
        </p:nvGraphicFramePr>
        <p:xfrm>
          <a:off x="5254625" y="5999163"/>
          <a:ext cx="1866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公式" r:id="rId25" imgW="1866900" imgH="812800" progId="Equation.3">
                  <p:embed/>
                </p:oleObj>
              </mc:Choice>
              <mc:Fallback>
                <p:oleObj name="公式" r:id="rId25" imgW="1866900" imgH="812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5999163"/>
                        <a:ext cx="1866900" cy="811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304800" y="6629400"/>
            <a:ext cx="30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 flipV="1">
            <a:off x="1295400" y="5181600"/>
            <a:ext cx="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20" name="Line 52"/>
          <p:cNvSpPr>
            <a:spLocks noChangeShapeType="1"/>
          </p:cNvSpPr>
          <p:nvPr/>
        </p:nvSpPr>
        <p:spPr bwMode="auto">
          <a:xfrm>
            <a:off x="1752600" y="4343400"/>
            <a:ext cx="0" cy="22860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21" name="Line 53"/>
          <p:cNvSpPr>
            <a:spLocks noChangeShapeType="1"/>
          </p:cNvSpPr>
          <p:nvPr/>
        </p:nvSpPr>
        <p:spPr bwMode="auto">
          <a:xfrm flipV="1">
            <a:off x="1295400" y="5486400"/>
            <a:ext cx="4572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822" name="Freeform 54"/>
          <p:cNvSpPr/>
          <p:nvPr/>
        </p:nvSpPr>
        <p:spPr bwMode="auto">
          <a:xfrm>
            <a:off x="1752600" y="5486400"/>
            <a:ext cx="1371600" cy="990600"/>
          </a:xfrm>
          <a:custGeom>
            <a:avLst/>
            <a:gdLst>
              <a:gd name="T0" fmla="*/ 0 w 864"/>
              <a:gd name="T1" fmla="*/ 0 h 624"/>
              <a:gd name="T2" fmla="*/ 2147483646 w 864"/>
              <a:gd name="T3" fmla="*/ 2147483646 h 624"/>
              <a:gd name="T4" fmla="*/ 2147483646 w 864"/>
              <a:gd name="T5" fmla="*/ 2147483646 h 624"/>
              <a:gd name="T6" fmla="*/ 2147483646 w 864"/>
              <a:gd name="T7" fmla="*/ 2147483646 h 624"/>
              <a:gd name="T8" fmla="*/ 2147483646 w 864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624"/>
              <a:gd name="T17" fmla="*/ 864 w 86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624">
                <a:moveTo>
                  <a:pt x="0" y="0"/>
                </a:moveTo>
                <a:cubicBezTo>
                  <a:pt x="0" y="36"/>
                  <a:pt x="0" y="72"/>
                  <a:pt x="48" y="144"/>
                </a:cubicBezTo>
                <a:cubicBezTo>
                  <a:pt x="96" y="216"/>
                  <a:pt x="200" y="360"/>
                  <a:pt x="288" y="432"/>
                </a:cubicBezTo>
                <a:cubicBezTo>
                  <a:pt x="376" y="504"/>
                  <a:pt x="480" y="544"/>
                  <a:pt x="576" y="576"/>
                </a:cubicBezTo>
                <a:cubicBezTo>
                  <a:pt x="672" y="608"/>
                  <a:pt x="768" y="616"/>
                  <a:pt x="864" y="6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823" name="Object 16"/>
          <p:cNvGraphicFramePr>
            <a:graphicFrameLocks noChangeAspect="1"/>
          </p:cNvGraphicFramePr>
          <p:nvPr/>
        </p:nvGraphicFramePr>
        <p:xfrm>
          <a:off x="3379788" y="6477000"/>
          <a:ext cx="2016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公式" r:id="rId27" imgW="203200" imgH="228600" progId="Equation.3">
                  <p:embed/>
                </p:oleObj>
              </mc:Choice>
              <mc:Fallback>
                <p:oleObj name="公式" r:id="rId27" imgW="2032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6477000"/>
                        <a:ext cx="2016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898525" y="504348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1676400" y="6324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61"/>
          <p:cNvGrpSpPr/>
          <p:nvPr/>
        </p:nvGrpSpPr>
        <p:grpSpPr bwMode="auto">
          <a:xfrm>
            <a:off x="146050" y="3179763"/>
            <a:ext cx="509588" cy="554037"/>
            <a:chOff x="146649" y="3180182"/>
            <a:chExt cx="508958" cy="553617"/>
          </a:xfrm>
        </p:grpSpPr>
        <p:sp>
          <p:nvSpPr>
            <p:cNvPr id="20536" name="Line 60"/>
            <p:cNvSpPr>
              <a:spLocks noChangeShapeType="1"/>
            </p:cNvSpPr>
            <p:nvPr/>
          </p:nvSpPr>
          <p:spPr bwMode="auto">
            <a:xfrm flipH="1">
              <a:off x="498891" y="3579962"/>
              <a:ext cx="156716" cy="15383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1"/>
            <p:cNvSpPr txBox="1">
              <a:spLocks noChangeArrowheads="1"/>
            </p:cNvSpPr>
            <p:nvPr/>
          </p:nvSpPr>
          <p:spPr bwMode="auto">
            <a:xfrm>
              <a:off x="146649" y="3180182"/>
              <a:ext cx="401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60832" name="Object 17"/>
          <p:cNvGraphicFramePr>
            <a:graphicFrameLocks noChangeAspect="1"/>
          </p:cNvGraphicFramePr>
          <p:nvPr/>
        </p:nvGraphicFramePr>
        <p:xfrm>
          <a:off x="5414963" y="4694238"/>
          <a:ext cx="2289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0" name="Equation" r:id="rId29" imgW="24688800" imgH="7010400" progId="Equation.DSMT4">
                  <p:embed/>
                </p:oleObj>
              </mc:Choice>
              <mc:Fallback>
                <p:oleObj name="Equation" r:id="rId29" imgW="24688800" imgH="7010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694238"/>
                        <a:ext cx="22891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33" name="Oval 65"/>
          <p:cNvSpPr>
            <a:spLocks noChangeArrowheads="1"/>
          </p:cNvSpPr>
          <p:nvPr/>
        </p:nvSpPr>
        <p:spPr bwMode="auto">
          <a:xfrm>
            <a:off x="1092200" y="3906838"/>
            <a:ext cx="133350" cy="144462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533" name="Object 18"/>
          <p:cNvGraphicFramePr>
            <a:graphicFrameLocks noChangeAspect="1"/>
          </p:cNvGraphicFramePr>
          <p:nvPr/>
        </p:nvGraphicFramePr>
        <p:xfrm>
          <a:off x="5070475" y="30163"/>
          <a:ext cx="2374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1" name="Equation" r:id="rId31" imgW="1117600" imgH="292100" progId="Equation.DSMT4">
                  <p:embed/>
                </p:oleObj>
              </mc:Choice>
              <mc:Fallback>
                <p:oleObj name="Equation" r:id="rId31" imgW="11176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0163"/>
                        <a:ext cx="2374900" cy="620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37" name="Text Box 69"/>
          <p:cNvSpPr txBox="1">
            <a:spLocks noChangeArrowheads="1"/>
          </p:cNvSpPr>
          <p:nvPr/>
        </p:nvSpPr>
        <p:spPr bwMode="auto">
          <a:xfrm>
            <a:off x="5580063" y="1493838"/>
            <a:ext cx="29511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轴称性！</a:t>
            </a:r>
            <a:endParaRPr lang="zh-CN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60" name="Object 17"/>
          <p:cNvGraphicFramePr>
            <a:graphicFrameLocks noChangeAspect="1"/>
          </p:cNvGraphicFramePr>
          <p:nvPr/>
        </p:nvGraphicFramePr>
        <p:xfrm>
          <a:off x="3792538" y="3332163"/>
          <a:ext cx="22875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Equation" r:id="rId33" imgW="24688800" imgH="7010400" progId="Equation.DSMT4">
                  <p:embed/>
                </p:oleObj>
              </mc:Choice>
              <mc:Fallback>
                <p:oleObj name="Equation" r:id="rId33" imgW="24688800" imgH="7010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332163"/>
                        <a:ext cx="22875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75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75"/>
                                        <p:tgtEl>
                                          <p:spTgt spid="1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75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75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2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6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1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4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9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 autoUpdateAnimBg="0"/>
      <p:bldP spid="160771" grpId="0" autoUpdateAnimBg="0"/>
      <p:bldP spid="160772" grpId="0" animBg="1"/>
      <p:bldP spid="160773" grpId="0" animBg="1"/>
      <p:bldP spid="160777" grpId="0" autoUpdateAnimBg="0"/>
      <p:bldP spid="160779" grpId="0" animBg="1"/>
      <p:bldP spid="160780" grpId="0" animBg="1"/>
      <p:bldP spid="160781" grpId="0" animBg="1"/>
      <p:bldP spid="160782" grpId="0" animBg="1"/>
      <p:bldP spid="160783" grpId="0" animBg="1"/>
      <p:bldP spid="160784" grpId="0" animBg="1"/>
      <p:bldP spid="160785" grpId="0" animBg="1"/>
      <p:bldP spid="160786" grpId="0" animBg="1"/>
      <p:bldP spid="160791" grpId="0" animBg="1"/>
      <p:bldP spid="160794" grpId="0" animBg="1"/>
      <p:bldP spid="160795" grpId="0" autoUpdateAnimBg="0"/>
      <p:bldP spid="160796" grpId="0" animBg="1"/>
      <p:bldP spid="160797" grpId="0" autoUpdateAnimBg="0"/>
      <p:bldP spid="160798" grpId="0" autoUpdateAnimBg="0"/>
      <p:bldP spid="160799" grpId="0" autoUpdateAnimBg="0"/>
      <p:bldP spid="160800" grpId="0" autoUpdateAnimBg="0"/>
      <p:bldP spid="160801" grpId="0" autoUpdateAnimBg="0"/>
      <p:bldP spid="160811" grpId="0" autoUpdateAnimBg="0"/>
      <p:bldP spid="160812" grpId="0" animBg="1"/>
      <p:bldP spid="160813" grpId="0" autoUpdateAnimBg="0"/>
      <p:bldP spid="160818" grpId="0" animBg="1"/>
      <p:bldP spid="160819" grpId="0" animBg="1"/>
      <p:bldP spid="160820" grpId="0" animBg="1"/>
      <p:bldP spid="160821" grpId="0" animBg="1"/>
      <p:bldP spid="160822" grpId="0" animBg="1"/>
      <p:bldP spid="160824" grpId="0" autoUpdateAnimBg="0"/>
      <p:bldP spid="160825" grpId="0" autoUpdateAnimBg="0"/>
      <p:bldP spid="160833" grpId="0" animBg="1"/>
      <p:bldP spid="16083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演示</Application>
  <PresentationFormat>全屏显示(4:3)</PresentationFormat>
  <Paragraphs>605</Paragraphs>
  <Slides>20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189</vt:i4>
      </vt:variant>
      <vt:variant>
        <vt:lpstr>幻灯片标题</vt:lpstr>
      </vt:variant>
      <vt:variant>
        <vt:i4>20</vt:i4>
      </vt:variant>
    </vt:vector>
  </HeadingPairs>
  <TitlesOfParts>
    <vt:vector size="226" baseType="lpstr">
      <vt:lpstr>Arial</vt:lpstr>
      <vt:lpstr>宋体</vt:lpstr>
      <vt:lpstr>Wingdings</vt:lpstr>
      <vt:lpstr>Times New Roman</vt:lpstr>
      <vt:lpstr>Calibri</vt:lpstr>
      <vt:lpstr>黑体</vt:lpstr>
      <vt:lpstr>楷体_GB2312</vt:lpstr>
      <vt:lpstr>新宋体</vt:lpstr>
      <vt:lpstr>Symbol</vt:lpstr>
      <vt:lpstr>华文新魏</vt:lpstr>
      <vt:lpstr>微软雅黑</vt:lpstr>
      <vt:lpstr>Arial Unicode MS</vt:lpstr>
      <vt:lpstr>Monotype Sorts</vt:lpstr>
      <vt:lpstr>Wingdings</vt:lpstr>
      <vt:lpstr>楷体</vt:lpstr>
      <vt:lpstr>隶书</vt:lpstr>
      <vt:lpstr>Office Theme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zhu</dc:creator>
  <cp:lastModifiedBy>kaiwa</cp:lastModifiedBy>
  <cp:revision>450</cp:revision>
  <cp:lastPrinted>2019-05-15T06:44:00Z</cp:lastPrinted>
  <dcterms:created xsi:type="dcterms:W3CDTF">2000-04-25T06:19:00Z</dcterms:created>
  <dcterms:modified xsi:type="dcterms:W3CDTF">2021-05-24T13:59:07Z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6012B41860F04E55B7F5CC8BFF5E87DF</vt:lpwstr>
  </property>
  <property fmtid="{D5CDD505-2E9C-101B-9397-08002B2CF9AE}" pid="3" name="KSOProductBuildVer">
    <vt:lpwstr>2052-11.1.0.10495</vt:lpwstr>
  </property>
</Properties>
</file>