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2"/>
  </p:handoutMasterIdLst>
  <p:sldIdLst>
    <p:sldId id="659" r:id="rId3"/>
    <p:sldId id="675" r:id="rId4"/>
    <p:sldId id="676" r:id="rId5"/>
    <p:sldId id="677" r:id="rId6"/>
    <p:sldId id="699" r:id="rId7"/>
    <p:sldId id="700" r:id="rId9"/>
    <p:sldId id="701" r:id="rId10"/>
    <p:sldId id="658" r:id="rId11"/>
    <p:sldId id="661" r:id="rId12"/>
    <p:sldId id="662" r:id="rId13"/>
    <p:sldId id="663" r:id="rId14"/>
    <p:sldId id="664" r:id="rId15"/>
    <p:sldId id="665" r:id="rId16"/>
    <p:sldId id="666" r:id="rId17"/>
    <p:sldId id="667" r:id="rId18"/>
    <p:sldId id="668" r:id="rId19"/>
    <p:sldId id="669" r:id="rId20"/>
    <p:sldId id="670" r:id="rId21"/>
    <p:sldId id="671" r:id="rId22"/>
    <p:sldId id="617" r:id="rId23"/>
    <p:sldId id="618" r:id="rId24"/>
    <p:sldId id="619" r:id="rId25"/>
    <p:sldId id="620" r:id="rId26"/>
    <p:sldId id="625" r:id="rId27"/>
    <p:sldId id="626" r:id="rId28"/>
    <p:sldId id="627" r:id="rId29"/>
    <p:sldId id="672" r:id="rId30"/>
    <p:sldId id="674" r:id="rId31"/>
  </p:sldIdLst>
  <p:sldSz cx="9144000" cy="6858000" type="screen4x3"/>
  <p:notesSz cx="6760845" cy="9942195"/>
  <p:defaultTextStyle>
    <a:defPPr>
      <a:defRPr lang="zh-CN"/>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FF"/>
    <a:srgbClr val="FF0000"/>
    <a:srgbClr val="660066"/>
    <a:srgbClr val="FFFF00"/>
    <a:srgbClr val="FFCC00"/>
    <a:srgbClr val="CC0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82773" autoAdjust="0"/>
  </p:normalViewPr>
  <p:slideViewPr>
    <p:cSldViewPr snapToGrid="0">
      <p:cViewPr varScale="1">
        <p:scale>
          <a:sx n="87" d="100"/>
          <a:sy n="87" d="100"/>
        </p:scale>
        <p:origin x="819"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0" Type="http://schemas.openxmlformats.org/officeDocument/2006/relationships/image" Target="../media/image10.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115.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emf"/><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78.emf"/><Relationship Id="rId4" Type="http://schemas.openxmlformats.org/officeDocument/2006/relationships/image" Target="../media/image77.wmf"/><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wmf"/><Relationship Id="rId1" Type="http://schemas.openxmlformats.org/officeDocument/2006/relationships/image" Target="../media/image124.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35.emf"/><Relationship Id="rId8" Type="http://schemas.openxmlformats.org/officeDocument/2006/relationships/image" Target="../media/image134.emf"/><Relationship Id="rId7" Type="http://schemas.openxmlformats.org/officeDocument/2006/relationships/image" Target="../media/image133.emf"/><Relationship Id="rId6" Type="http://schemas.openxmlformats.org/officeDocument/2006/relationships/image" Target="../media/image132.emf"/><Relationship Id="rId5" Type="http://schemas.openxmlformats.org/officeDocument/2006/relationships/image" Target="../media/image131.emf"/><Relationship Id="rId4" Type="http://schemas.openxmlformats.org/officeDocument/2006/relationships/image" Target="../media/image130.wmf"/><Relationship Id="rId3" Type="http://schemas.openxmlformats.org/officeDocument/2006/relationships/image" Target="../media/image129.emf"/><Relationship Id="rId2" Type="http://schemas.openxmlformats.org/officeDocument/2006/relationships/image" Target="../media/image128.wmf"/><Relationship Id="rId17" Type="http://schemas.openxmlformats.org/officeDocument/2006/relationships/image" Target="../media/image143.wmf"/><Relationship Id="rId16" Type="http://schemas.openxmlformats.org/officeDocument/2006/relationships/image" Target="../media/image142.emf"/><Relationship Id="rId15" Type="http://schemas.openxmlformats.org/officeDocument/2006/relationships/image" Target="../media/image141.emf"/><Relationship Id="rId14" Type="http://schemas.openxmlformats.org/officeDocument/2006/relationships/image" Target="../media/image140.emf"/><Relationship Id="rId13" Type="http://schemas.openxmlformats.org/officeDocument/2006/relationships/image" Target="../media/image139.emf"/><Relationship Id="rId12" Type="http://schemas.openxmlformats.org/officeDocument/2006/relationships/image" Target="../media/image138.emf"/><Relationship Id="rId11" Type="http://schemas.openxmlformats.org/officeDocument/2006/relationships/image" Target="../media/image137.emf"/><Relationship Id="rId10" Type="http://schemas.openxmlformats.org/officeDocument/2006/relationships/image" Target="../media/image136.emf"/><Relationship Id="rId1" Type="http://schemas.openxmlformats.org/officeDocument/2006/relationships/image" Target="../media/image12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51.wmf"/><Relationship Id="rId7" Type="http://schemas.openxmlformats.org/officeDocument/2006/relationships/image" Target="../media/image150.wmf"/><Relationship Id="rId6" Type="http://schemas.openxmlformats.org/officeDocument/2006/relationships/image" Target="../media/image149.emf"/><Relationship Id="rId5" Type="http://schemas.openxmlformats.org/officeDocument/2006/relationships/image" Target="../media/image148.emf"/><Relationship Id="rId4" Type="http://schemas.openxmlformats.org/officeDocument/2006/relationships/image" Target="../media/image147.wmf"/><Relationship Id="rId3" Type="http://schemas.openxmlformats.org/officeDocument/2006/relationships/image" Target="../media/image146.emf"/><Relationship Id="rId2" Type="http://schemas.openxmlformats.org/officeDocument/2006/relationships/image" Target="../media/image145.emf"/><Relationship Id="rId1" Type="http://schemas.openxmlformats.org/officeDocument/2006/relationships/image" Target="../media/image144.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158.emf"/><Relationship Id="rId6" Type="http://schemas.openxmlformats.org/officeDocument/2006/relationships/image" Target="../media/image157.emf"/><Relationship Id="rId5" Type="http://schemas.openxmlformats.org/officeDocument/2006/relationships/image" Target="../media/image156.emf"/><Relationship Id="rId4" Type="http://schemas.openxmlformats.org/officeDocument/2006/relationships/image" Target="../media/image155.emf"/><Relationship Id="rId3" Type="http://schemas.openxmlformats.org/officeDocument/2006/relationships/image" Target="../media/image154.emf"/><Relationship Id="rId2" Type="http://schemas.openxmlformats.org/officeDocument/2006/relationships/image" Target="../media/image153.emf"/><Relationship Id="rId1" Type="http://schemas.openxmlformats.org/officeDocument/2006/relationships/image" Target="../media/image152.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164.emf"/><Relationship Id="rId5" Type="http://schemas.openxmlformats.org/officeDocument/2006/relationships/image" Target="../media/image163.emf"/><Relationship Id="rId4" Type="http://schemas.openxmlformats.org/officeDocument/2006/relationships/image" Target="../media/image162.emf"/><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2" Type="http://schemas.openxmlformats.org/officeDocument/2006/relationships/image" Target="../media/image27.wmf"/><Relationship Id="rId11" Type="http://schemas.openxmlformats.org/officeDocument/2006/relationships/image" Target="../media/image26.wmf"/><Relationship Id="rId10" Type="http://schemas.openxmlformats.org/officeDocument/2006/relationships/image" Target="../media/image25.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36.emf"/><Relationship Id="rId8" Type="http://schemas.openxmlformats.org/officeDocument/2006/relationships/image" Target="../media/image35.emf"/><Relationship Id="rId7" Type="http://schemas.openxmlformats.org/officeDocument/2006/relationships/image" Target="../media/image34.emf"/><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8" Type="http://schemas.openxmlformats.org/officeDocument/2006/relationships/image" Target="../media/image45.emf"/><Relationship Id="rId17" Type="http://schemas.openxmlformats.org/officeDocument/2006/relationships/image" Target="../media/image44.emf"/><Relationship Id="rId16" Type="http://schemas.openxmlformats.org/officeDocument/2006/relationships/image" Target="../media/image43.emf"/><Relationship Id="rId15" Type="http://schemas.openxmlformats.org/officeDocument/2006/relationships/image" Target="../media/image42.emf"/><Relationship Id="rId14" Type="http://schemas.openxmlformats.org/officeDocument/2006/relationships/image" Target="../media/image41.emf"/><Relationship Id="rId13" Type="http://schemas.openxmlformats.org/officeDocument/2006/relationships/image" Target="../media/image40.emf"/><Relationship Id="rId12" Type="http://schemas.openxmlformats.org/officeDocument/2006/relationships/image" Target="../media/image39.emf"/><Relationship Id="rId11" Type="http://schemas.openxmlformats.org/officeDocument/2006/relationships/image" Target="../media/image38.emf"/><Relationship Id="rId10" Type="http://schemas.openxmlformats.org/officeDocument/2006/relationships/image" Target="../media/image37.e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54.emf"/><Relationship Id="rId8" Type="http://schemas.openxmlformats.org/officeDocument/2006/relationships/image" Target="../media/image53.emf"/><Relationship Id="rId7" Type="http://schemas.openxmlformats.org/officeDocument/2006/relationships/image" Target="../media/image52.emf"/><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 Id="rId3" Type="http://schemas.openxmlformats.org/officeDocument/2006/relationships/image" Target="../media/image48.emf"/><Relationship Id="rId2" Type="http://schemas.openxmlformats.org/officeDocument/2006/relationships/image" Target="../media/image47.emf"/><Relationship Id="rId14" Type="http://schemas.openxmlformats.org/officeDocument/2006/relationships/image" Target="../media/image59.emf"/><Relationship Id="rId13" Type="http://schemas.openxmlformats.org/officeDocument/2006/relationships/image" Target="../media/image58.emf"/><Relationship Id="rId12" Type="http://schemas.openxmlformats.org/officeDocument/2006/relationships/image" Target="../media/image57.emf"/><Relationship Id="rId11" Type="http://schemas.openxmlformats.org/officeDocument/2006/relationships/image" Target="../media/image56.emf"/><Relationship Id="rId10" Type="http://schemas.openxmlformats.org/officeDocument/2006/relationships/image" Target="../media/image55.emf"/><Relationship Id="rId1" Type="http://schemas.openxmlformats.org/officeDocument/2006/relationships/image" Target="../media/image46.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68.emf"/><Relationship Id="rId8" Type="http://schemas.openxmlformats.org/officeDocument/2006/relationships/image" Target="../media/image67.emf"/><Relationship Id="rId7" Type="http://schemas.openxmlformats.org/officeDocument/2006/relationships/image" Target="../media/image66.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 Id="rId3" Type="http://schemas.openxmlformats.org/officeDocument/2006/relationships/image" Target="../media/image62.emf"/><Relationship Id="rId2" Type="http://schemas.openxmlformats.org/officeDocument/2006/relationships/image" Target="../media/image61.emf"/><Relationship Id="rId16" Type="http://schemas.openxmlformats.org/officeDocument/2006/relationships/image" Target="../media/image75.emf"/><Relationship Id="rId15" Type="http://schemas.openxmlformats.org/officeDocument/2006/relationships/image" Target="../media/image74.emf"/><Relationship Id="rId14" Type="http://schemas.openxmlformats.org/officeDocument/2006/relationships/image" Target="../media/image73.emf"/><Relationship Id="rId13" Type="http://schemas.openxmlformats.org/officeDocument/2006/relationships/image" Target="../media/image72.emf"/><Relationship Id="rId12" Type="http://schemas.openxmlformats.org/officeDocument/2006/relationships/image" Target="../media/image71.emf"/><Relationship Id="rId11" Type="http://schemas.openxmlformats.org/officeDocument/2006/relationships/image" Target="../media/image70.emf"/><Relationship Id="rId10" Type="http://schemas.openxmlformats.org/officeDocument/2006/relationships/image" Target="../media/image69.emf"/><Relationship Id="rId1" Type="http://schemas.openxmlformats.org/officeDocument/2006/relationships/image" Target="../media/image60.e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79.wmf"/><Relationship Id="rId3" Type="http://schemas.openxmlformats.org/officeDocument/2006/relationships/image" Target="../media/image78.emf"/><Relationship Id="rId2" Type="http://schemas.openxmlformats.org/officeDocument/2006/relationships/image" Target="../media/image77.wmf"/><Relationship Id="rId1" Type="http://schemas.openxmlformats.org/officeDocument/2006/relationships/image" Target="../media/image76.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7.wmf"/><Relationship Id="rId7" Type="http://schemas.openxmlformats.org/officeDocument/2006/relationships/image" Target="../media/image8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8527" cy="496586"/>
          </a:xfrm>
          <a:prstGeom prst="rect">
            <a:avLst/>
          </a:prstGeom>
        </p:spPr>
        <p:txBody>
          <a:bodyPr vert="horz" lIns="90827" tIns="45414" rIns="90827" bIns="45414" rtlCol="0"/>
          <a:lstStyle>
            <a:lvl1pPr algn="l" eaLnBrk="1" hangingPunct="1">
              <a:defRPr sz="1200">
                <a:ea typeface="宋体" panose="02010600030101010101" pitchFamily="2" charset="-122"/>
              </a:defRPr>
            </a:lvl1pPr>
          </a:lstStyle>
          <a:p>
            <a:pPr>
              <a:defRPr/>
            </a:pPr>
            <a:endParaRPr lang="zh-CN" altLang="en-US"/>
          </a:p>
        </p:txBody>
      </p:sp>
      <p:sp>
        <p:nvSpPr>
          <p:cNvPr id="3" name="Date Placeholder 2"/>
          <p:cNvSpPr>
            <a:spLocks noGrp="1"/>
          </p:cNvSpPr>
          <p:nvPr>
            <p:ph type="dt" sz="quarter" idx="1"/>
          </p:nvPr>
        </p:nvSpPr>
        <p:spPr>
          <a:xfrm>
            <a:off x="3831124" y="0"/>
            <a:ext cx="2928527" cy="496586"/>
          </a:xfrm>
          <a:prstGeom prst="rect">
            <a:avLst/>
          </a:prstGeom>
        </p:spPr>
        <p:txBody>
          <a:bodyPr vert="horz" lIns="90827" tIns="45414" rIns="90827" bIns="45414" rtlCol="0"/>
          <a:lstStyle>
            <a:lvl1pPr algn="r" eaLnBrk="1" hangingPunct="1">
              <a:defRPr sz="1200">
                <a:ea typeface="宋体" panose="02010600030101010101" pitchFamily="2" charset="-122"/>
              </a:defRPr>
            </a:lvl1pPr>
          </a:lstStyle>
          <a:p>
            <a:pPr>
              <a:defRPr/>
            </a:pPr>
            <a:fld id="{8761E061-0669-4961-AA2A-17F735BB7176}" type="datetimeFigureOut">
              <a:rPr lang="zh-CN" altLang="en-US"/>
            </a:fld>
            <a:endParaRPr lang="zh-CN" altLang="en-US"/>
          </a:p>
        </p:txBody>
      </p:sp>
      <p:sp>
        <p:nvSpPr>
          <p:cNvPr id="4" name="Footer Placeholder 3"/>
          <p:cNvSpPr>
            <a:spLocks noGrp="1"/>
          </p:cNvSpPr>
          <p:nvPr>
            <p:ph type="ftr" sz="quarter" idx="2"/>
          </p:nvPr>
        </p:nvSpPr>
        <p:spPr>
          <a:xfrm>
            <a:off x="0" y="9444386"/>
            <a:ext cx="2928527" cy="496586"/>
          </a:xfrm>
          <a:prstGeom prst="rect">
            <a:avLst/>
          </a:prstGeom>
        </p:spPr>
        <p:txBody>
          <a:bodyPr vert="horz" lIns="90827" tIns="45414" rIns="90827" bIns="45414" rtlCol="0" anchor="b"/>
          <a:lstStyle>
            <a:lvl1pPr algn="l" eaLnBrk="1" hangingPunct="1">
              <a:defRPr sz="1200">
                <a:ea typeface="宋体" panose="02010600030101010101" pitchFamily="2" charset="-122"/>
              </a:defRPr>
            </a:lvl1pPr>
          </a:lstStyle>
          <a:p>
            <a:pPr>
              <a:defRPr/>
            </a:pPr>
            <a:endParaRPr lang="zh-CN" altLang="en-US"/>
          </a:p>
        </p:txBody>
      </p:sp>
      <p:sp>
        <p:nvSpPr>
          <p:cNvPr id="5" name="Slide Number Placeholder 4"/>
          <p:cNvSpPr>
            <a:spLocks noGrp="1"/>
          </p:cNvSpPr>
          <p:nvPr>
            <p:ph type="sldNum" sz="quarter" idx="3"/>
          </p:nvPr>
        </p:nvSpPr>
        <p:spPr>
          <a:xfrm>
            <a:off x="3831124" y="9444386"/>
            <a:ext cx="2928527" cy="496586"/>
          </a:xfrm>
          <a:prstGeom prst="rect">
            <a:avLst/>
          </a:prstGeom>
        </p:spPr>
        <p:txBody>
          <a:bodyPr vert="horz" wrap="square" lIns="90827" tIns="45414" rIns="90827" bIns="45414" numCol="1" anchor="b" anchorCtr="0" compatLnSpc="1"/>
          <a:lstStyle>
            <a:lvl1pPr algn="r" eaLnBrk="1" hangingPunct="1">
              <a:defRPr sz="1200"/>
            </a:lvl1pPr>
          </a:lstStyle>
          <a:p>
            <a:pPr>
              <a:defRPr/>
            </a:pPr>
            <a:fld id="{3BD714D7-F8F6-4548-9E81-D6A102365C8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28527" cy="496586"/>
          </a:xfrm>
          <a:prstGeom prst="rect">
            <a:avLst/>
          </a:prstGeom>
          <a:noFill/>
          <a:ln w="9525">
            <a:noFill/>
            <a:miter lim="800000"/>
          </a:ln>
          <a:effectLst/>
        </p:spPr>
        <p:txBody>
          <a:bodyPr vert="horz" wrap="square" lIns="90827" tIns="45414" rIns="90827" bIns="45414" numCol="1" anchor="t" anchorCtr="0" compatLnSpc="1"/>
          <a:lstStyle>
            <a:lvl1pPr eaLnBrk="1" hangingPunct="1">
              <a:defRPr sz="1200">
                <a:ea typeface="宋体" panose="02010600030101010101" pitchFamily="2" charset="-122"/>
              </a:defRPr>
            </a:lvl1pPr>
          </a:lstStyle>
          <a:p>
            <a:pPr>
              <a:defRPr/>
            </a:pPr>
            <a:endParaRPr lang="en-US" altLang="zh-CN"/>
          </a:p>
        </p:txBody>
      </p:sp>
      <p:sp>
        <p:nvSpPr>
          <p:cNvPr id="100355" name="Rectangle 3"/>
          <p:cNvSpPr>
            <a:spLocks noGrp="1" noChangeArrowheads="1"/>
          </p:cNvSpPr>
          <p:nvPr>
            <p:ph type="dt" idx="1"/>
          </p:nvPr>
        </p:nvSpPr>
        <p:spPr bwMode="auto">
          <a:xfrm>
            <a:off x="3831124" y="0"/>
            <a:ext cx="2928527" cy="496586"/>
          </a:xfrm>
          <a:prstGeom prst="rect">
            <a:avLst/>
          </a:prstGeom>
          <a:noFill/>
          <a:ln w="9525">
            <a:noFill/>
            <a:miter lim="800000"/>
          </a:ln>
          <a:effectLst/>
        </p:spPr>
        <p:txBody>
          <a:bodyPr vert="horz" wrap="square" lIns="90827" tIns="45414" rIns="90827" bIns="45414" numCol="1" anchor="t" anchorCtr="0" compatLnSpc="1"/>
          <a:lstStyle>
            <a:lvl1pPr algn="r" eaLnBrk="1" hangingPunct="1">
              <a:defRPr sz="120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896938" y="744538"/>
            <a:ext cx="4970462" cy="37290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0357" name="Rectangle 5"/>
          <p:cNvSpPr>
            <a:spLocks noGrp="1" noChangeArrowheads="1"/>
          </p:cNvSpPr>
          <p:nvPr>
            <p:ph type="body" sz="quarter" idx="3"/>
          </p:nvPr>
        </p:nvSpPr>
        <p:spPr bwMode="auto">
          <a:xfrm>
            <a:off x="677326" y="4722194"/>
            <a:ext cx="5408024" cy="4475441"/>
          </a:xfrm>
          <a:prstGeom prst="rect">
            <a:avLst/>
          </a:prstGeom>
          <a:noFill/>
          <a:ln w="9525">
            <a:noFill/>
            <a:miter lim="800000"/>
          </a:ln>
          <a:effectLst/>
        </p:spPr>
        <p:txBody>
          <a:bodyPr vert="horz" wrap="square" lIns="90827" tIns="45414" rIns="90827" bIns="45414"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00358" name="Rectangle 6"/>
          <p:cNvSpPr>
            <a:spLocks noGrp="1" noChangeArrowheads="1"/>
          </p:cNvSpPr>
          <p:nvPr>
            <p:ph type="ftr" sz="quarter" idx="4"/>
          </p:nvPr>
        </p:nvSpPr>
        <p:spPr bwMode="auto">
          <a:xfrm>
            <a:off x="0" y="9444386"/>
            <a:ext cx="2928527" cy="496586"/>
          </a:xfrm>
          <a:prstGeom prst="rect">
            <a:avLst/>
          </a:prstGeom>
          <a:noFill/>
          <a:ln w="9525">
            <a:noFill/>
            <a:miter lim="800000"/>
          </a:ln>
          <a:effectLst/>
        </p:spPr>
        <p:txBody>
          <a:bodyPr vert="horz" wrap="square" lIns="90827" tIns="45414" rIns="90827" bIns="45414" numCol="1" anchor="b" anchorCtr="0" compatLnSpc="1"/>
          <a:lstStyle>
            <a:lvl1pPr eaLnBrk="1" hangingPunct="1">
              <a:defRPr sz="1200">
                <a:ea typeface="宋体" panose="02010600030101010101" pitchFamily="2" charset="-122"/>
              </a:defRPr>
            </a:lvl1pPr>
          </a:lstStyle>
          <a:p>
            <a:pPr>
              <a:defRPr/>
            </a:pPr>
            <a:endParaRPr lang="en-US" altLang="zh-CN"/>
          </a:p>
        </p:txBody>
      </p:sp>
      <p:sp>
        <p:nvSpPr>
          <p:cNvPr id="100359" name="Rectangle 7"/>
          <p:cNvSpPr>
            <a:spLocks noGrp="1" noChangeArrowheads="1"/>
          </p:cNvSpPr>
          <p:nvPr>
            <p:ph type="sldNum" sz="quarter" idx="5"/>
          </p:nvPr>
        </p:nvSpPr>
        <p:spPr bwMode="auto">
          <a:xfrm>
            <a:off x="3831124" y="9444386"/>
            <a:ext cx="2928527" cy="496586"/>
          </a:xfrm>
          <a:prstGeom prst="rect">
            <a:avLst/>
          </a:prstGeom>
          <a:noFill/>
          <a:ln w="9525">
            <a:noFill/>
            <a:miter lim="800000"/>
          </a:ln>
          <a:effectLst/>
        </p:spPr>
        <p:txBody>
          <a:bodyPr vert="horz" wrap="square" lIns="90827" tIns="45414" rIns="90827" bIns="45414" numCol="1" anchor="b" anchorCtr="0" compatLnSpc="1"/>
          <a:lstStyle>
            <a:lvl1pPr algn="r" eaLnBrk="1" hangingPunct="1">
              <a:defRPr sz="1200"/>
            </a:lvl1pPr>
          </a:lstStyle>
          <a:p>
            <a:pPr>
              <a:defRPr/>
            </a:pPr>
            <a:fld id="{8E334E4C-6693-4692-AC01-899AFE87A30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5" Type="http://schemas.openxmlformats.org/officeDocument/2006/relationships/hyperlink" Target="http://zh.wikipedia.org/wiki/&#231;&#163;&#129;&#231;&#149;&#180;" TargetMode="External"/><Relationship Id="rId4" Type="http://schemas.openxmlformats.org/officeDocument/2006/relationships/hyperlink" Target="http://zh.wikipedia.org/wiki/&#230;&#181;&#183;&#229;&#155;&#160;&#233;&#135;&#140;&#229;&#184;&#140;&#194;&#183;&#229;&#183;&#180;&#229;&#133;&#139;&#232;&#177;&#170;&#230;&#163;&#174;" TargetMode="External"/><Relationship Id="rId3" Type="http://schemas.openxmlformats.org/officeDocument/2006/relationships/hyperlink" Target="#cite_note-1"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smtClean="0">
                <a:latin typeface="Times New Roman" panose="02020603050405020304" pitchFamily="18" charset="0"/>
              </a:rPr>
              <a:t>顺磁质：氧、铝、钨、铂、铬等</a:t>
            </a:r>
            <a:endParaRPr lang="zh-CN" altLang="en-US" sz="1200" b="1" smtClean="0">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06407EE-9C95-49E7-AB29-41566C2B6C5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大小与电阻无关，与回路是否闭合无关</a:t>
            </a:r>
            <a:endParaRPr lang="zh-CN" altLang="en-US"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572B75-2A7B-485B-809D-2623495444BC}" type="slidenum">
              <a:rPr lang="en-US" altLang="zh-CN" smtClean="0"/>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DCEF5EC-0B70-46D1-AE01-6CB6CBE6DF7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i="1" smtClean="0">
                <a:latin typeface="Arial" panose="020B0604020202020204" pitchFamily="34" charset="0"/>
                <a:sym typeface="Symbol" panose="05050102010706020507" pitchFamily="18" charset="2"/>
              </a:rPr>
              <a:t> </a:t>
            </a:r>
            <a:r>
              <a:rPr lang="zh-CN" altLang="en-US" b="1" smtClean="0">
                <a:latin typeface="Arial" panose="020B0604020202020204" pitchFamily="34" charset="0"/>
                <a:sym typeface="Symbol" panose="05050102010706020507" pitchFamily="18" charset="2"/>
              </a:rPr>
              <a:t>是标量</a:t>
            </a:r>
            <a:endParaRPr lang="zh-CN" altLang="en-US" b="1" smtClean="0">
              <a:latin typeface="Arial" panose="020B0604020202020204" pitchFamily="34" charset="0"/>
              <a:sym typeface="Symbol" panose="05050102010706020507" pitchFamily="18" charset="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Psi</a:t>
            </a:r>
            <a:endParaRPr lang="zh-CN" altLang="en-US" smtClean="0">
              <a:latin typeface="Arial" panose="020B0604020202020204" pitchFamily="34" charset="0"/>
            </a:endParaRPr>
          </a:p>
        </p:txBody>
      </p:sp>
      <p:sp>
        <p:nvSpPr>
          <p:cNvPr id="512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202D20-D44F-47A1-9437-B62C2068D541}"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15645" indent="-275590" eaLnBrk="0" hangingPunct="0">
              <a:defRPr>
                <a:solidFill>
                  <a:schemeClr val="tx1"/>
                </a:solidFill>
                <a:latin typeface="Arial" panose="020B0604020202020204" pitchFamily="34" charset="0"/>
                <a:ea typeface="宋体" panose="02010600030101010101" pitchFamily="2" charset="-122"/>
              </a:defRPr>
            </a:lvl2pPr>
            <a:lvl3pPr marL="1101090" indent="-220345" eaLnBrk="0" hangingPunct="0">
              <a:defRPr>
                <a:solidFill>
                  <a:schemeClr val="tx1"/>
                </a:solidFill>
                <a:latin typeface="Arial" panose="020B0604020202020204" pitchFamily="34" charset="0"/>
                <a:ea typeface="宋体" panose="02010600030101010101" pitchFamily="2" charset="-122"/>
              </a:defRPr>
            </a:lvl3pPr>
            <a:lvl4pPr marL="1541780" indent="-220345" eaLnBrk="0" hangingPunct="0">
              <a:defRPr>
                <a:solidFill>
                  <a:schemeClr val="tx1"/>
                </a:solidFill>
                <a:latin typeface="Arial" panose="020B0604020202020204" pitchFamily="34" charset="0"/>
                <a:ea typeface="宋体" panose="02010600030101010101" pitchFamily="2" charset="-122"/>
              </a:defRPr>
            </a:lvl4pPr>
            <a:lvl5pPr marL="1982470" indent="-220345" eaLnBrk="0" hangingPunct="0">
              <a:defRPr>
                <a:solidFill>
                  <a:schemeClr val="tx1"/>
                </a:solidFill>
                <a:latin typeface="Arial" panose="020B0604020202020204" pitchFamily="34" charset="0"/>
                <a:ea typeface="宋体" panose="02010600030101010101" pitchFamily="2" charset="-122"/>
              </a:defRPr>
            </a:lvl5pPr>
            <a:lvl6pPr marL="242316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63850"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30390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44595" indent="-22034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9D8EED-A26F-42E1-A051-2ADC4243A269}" type="slidenum">
              <a:rPr lang="en-US" altLang="zh-CN"/>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xfrm>
            <a:off x="901085" y="4722192"/>
            <a:ext cx="4958993" cy="447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zh-CN" altLang="en-US" b="1" smtClean="0">
                <a:latin typeface="Arial" panose="020B0604020202020204" pitchFamily="34" charset="0"/>
                <a:ea typeface="宋体" panose="02010600030101010101" pitchFamily="2" charset="-122"/>
              </a:rPr>
              <a:t>一般由</a:t>
            </a:r>
            <a:r>
              <a:rPr lang="en-US" altLang="zh-CN" b="1" smtClean="0">
                <a:latin typeface="Arial" panose="020B0604020202020204" pitchFamily="34" charset="0"/>
                <a:ea typeface="宋体" panose="02010600030101010101" pitchFamily="2" charset="-122"/>
                <a:sym typeface="Symbol" panose="05050102010706020507" pitchFamily="18" charset="2"/>
              </a:rPr>
              <a:t>d </a:t>
            </a:r>
            <a:r>
              <a:rPr lang="en-US" altLang="zh-CN" b="1" i="1" smtClean="0">
                <a:latin typeface="Arial" panose="020B0604020202020204" pitchFamily="34" charset="0"/>
                <a:ea typeface="宋体" panose="02010600030101010101" pitchFamily="2" charset="-122"/>
                <a:sym typeface="Symbol" panose="05050102010706020507" pitchFamily="18" charset="2"/>
              </a:rPr>
              <a:t> </a:t>
            </a:r>
            <a:r>
              <a:rPr lang="en-US" altLang="zh-CN" b="1" smtClean="0">
                <a:latin typeface="Arial" panose="020B0604020202020204" pitchFamily="34" charset="0"/>
                <a:ea typeface="宋体" panose="02010600030101010101" pitchFamily="2" charset="-122"/>
                <a:sym typeface="Symbol" panose="05050102010706020507" pitchFamily="18" charset="2"/>
              </a:rPr>
              <a:t>/d</a:t>
            </a:r>
            <a:r>
              <a:rPr lang="en-US" altLang="zh-CN" b="1" i="1" smtClean="0">
                <a:latin typeface="Arial" panose="020B0604020202020204" pitchFamily="34" charset="0"/>
                <a:ea typeface="宋体" panose="02010600030101010101" pitchFamily="2" charset="-122"/>
                <a:sym typeface="Symbol" panose="05050102010706020507" pitchFamily="18" charset="2"/>
              </a:rPr>
              <a:t>t</a:t>
            </a:r>
            <a:r>
              <a:rPr lang="en-US" altLang="zh-CN" b="1" smtClean="0">
                <a:solidFill>
                  <a:schemeClr val="folHlink"/>
                </a:solidFill>
                <a:latin typeface="Arial" panose="020B0604020202020204" pitchFamily="34" charset="0"/>
                <a:ea typeface="宋体" panose="02010600030101010101" pitchFamily="2" charset="-122"/>
                <a:sym typeface="Symbol" panose="05050102010706020507" pitchFamily="18" charset="2"/>
              </a:rPr>
              <a:t></a:t>
            </a:r>
            <a:r>
              <a:rPr lang="en-US" altLang="zh-CN" b="1" i="1" smtClean="0">
                <a:latin typeface="Arial" panose="020B0604020202020204" pitchFamily="34" charset="0"/>
                <a:ea typeface="宋体" panose="02010600030101010101" pitchFamily="2" charset="-122"/>
                <a:sym typeface="Symbol" panose="05050102010706020507" pitchFamily="18" charset="2"/>
              </a:rPr>
              <a:t>i </a:t>
            </a:r>
            <a:r>
              <a:rPr lang="zh-CN" altLang="en-US" b="1" smtClean="0">
                <a:latin typeface="Arial" panose="020B0604020202020204" pitchFamily="34" charset="0"/>
                <a:ea typeface="宋体" panose="02010600030101010101" pitchFamily="2" charset="-122"/>
                <a:sym typeface="Symbol" panose="05050102010706020507" pitchFamily="18" charset="2"/>
              </a:rPr>
              <a:t>的</a:t>
            </a:r>
            <a:r>
              <a:rPr lang="zh-CN" altLang="en-US" b="1" smtClean="0">
                <a:solidFill>
                  <a:srgbClr val="00FF00"/>
                </a:solidFill>
                <a:latin typeface="Arial" panose="020B0604020202020204" pitchFamily="34" charset="0"/>
                <a:ea typeface="宋体" panose="02010600030101010101" pitchFamily="2" charset="-122"/>
                <a:sym typeface="Symbol" panose="05050102010706020507" pitchFamily="18" charset="2"/>
              </a:rPr>
              <a:t>大小</a:t>
            </a:r>
            <a:r>
              <a:rPr lang="zh-CN" altLang="en-US" b="1" smtClean="0">
                <a:latin typeface="Arial" panose="020B0604020202020204" pitchFamily="34" charset="0"/>
                <a:ea typeface="宋体" panose="02010600030101010101" pitchFamily="2" charset="-122"/>
                <a:sym typeface="Symbol" panose="05050102010706020507" pitchFamily="18" charset="2"/>
              </a:rPr>
              <a:t>；由楞次定律</a:t>
            </a:r>
            <a:r>
              <a:rPr lang="zh-CN" altLang="en-US" b="1" smtClean="0">
                <a:solidFill>
                  <a:schemeClr val="folHlink"/>
                </a:solidFill>
                <a:latin typeface="Arial" panose="020B0604020202020204" pitchFamily="34" charset="0"/>
                <a:ea typeface="宋体" panose="02010600030101010101" pitchFamily="2" charset="-122"/>
                <a:sym typeface="Symbol" panose="05050102010706020507" pitchFamily="18" charset="2"/>
              </a:rPr>
              <a:t></a:t>
            </a:r>
            <a:r>
              <a:rPr lang="zh-CN" altLang="en-US" b="1" i="1" smtClean="0">
                <a:latin typeface="Arial" panose="020B0604020202020204" pitchFamily="34" charset="0"/>
                <a:ea typeface="宋体" panose="02010600030101010101" pitchFamily="2" charset="-122"/>
                <a:sym typeface="Symbol" panose="05050102010706020507" pitchFamily="18" charset="2"/>
              </a:rPr>
              <a:t></a:t>
            </a:r>
            <a:r>
              <a:rPr lang="en-US" altLang="zh-CN" b="1" i="1" smtClean="0">
                <a:latin typeface="Arial" panose="020B0604020202020204" pitchFamily="34" charset="0"/>
                <a:ea typeface="宋体" panose="02010600030101010101" pitchFamily="2" charset="-122"/>
                <a:sym typeface="Symbol" panose="05050102010706020507" pitchFamily="18" charset="2"/>
              </a:rPr>
              <a:t>i  </a:t>
            </a:r>
            <a:r>
              <a:rPr lang="zh-CN" altLang="en-US" b="1" smtClean="0">
                <a:latin typeface="Arial" panose="020B0604020202020204" pitchFamily="34" charset="0"/>
                <a:ea typeface="宋体" panose="02010600030101010101" pitchFamily="2" charset="-122"/>
                <a:sym typeface="Symbol" panose="05050102010706020507" pitchFamily="18" charset="2"/>
              </a:rPr>
              <a:t>的</a:t>
            </a:r>
            <a:r>
              <a:rPr lang="zh-CN" altLang="en-US" b="1" smtClean="0">
                <a:solidFill>
                  <a:srgbClr val="00FF00"/>
                </a:solidFill>
                <a:latin typeface="Arial" panose="020B0604020202020204" pitchFamily="34" charset="0"/>
                <a:ea typeface="宋体" panose="02010600030101010101" pitchFamily="2" charset="-122"/>
                <a:sym typeface="Symbol" panose="05050102010706020507" pitchFamily="18" charset="2"/>
              </a:rPr>
              <a:t>方向</a:t>
            </a:r>
            <a:endParaRPr lang="zh-CN" altLang="en-US" b="1" smtClean="0">
              <a:solidFill>
                <a:srgbClr val="00FF00"/>
              </a:solidFill>
              <a:latin typeface="Arial" panose="020B0604020202020204" pitchFamily="34" charset="0"/>
              <a:ea typeface="宋体" panose="02010600030101010101" pitchFamily="2" charset="-122"/>
              <a:sym typeface="Symbol" panose="05050102010706020507" pitchFamily="18" charset="2"/>
            </a:endParaRPr>
          </a:p>
          <a:p>
            <a:pPr eaLnBrk="1" hangingPunct="1"/>
            <a:endParaRPr lang="en-US" altLang="zh-CN" sz="2900">
              <a:latin typeface="楷体_GB2312" pitchFamily="49" charset="-122"/>
              <a:ea typeface="楷体_GB2312"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225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85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43340E-1765-4518-88B9-0453D068273A}" type="slidenum">
              <a:rPr lang="en-US" altLang="zh-CN" smtClean="0"/>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5D845D-BDF6-44DA-AAF5-DE12C6982996}" type="slidenum">
              <a:rPr lang="zh-CN" altLang="en-US" smtClean="0"/>
            </a:fld>
            <a:endParaRPr lang="en-US" altLang="zh-CN" smtClean="0"/>
          </a:p>
        </p:txBody>
      </p:sp>
      <p:sp>
        <p:nvSpPr>
          <p:cNvPr id="25603" name="Rectangle 2"/>
          <p:cNvSpPr>
            <a:spLocks noGrp="1" noRot="1" noChangeAspect="1" noChangeArrowheads="1" noTextEdit="1"/>
          </p:cNvSpPr>
          <p:nvPr>
            <p:ph type="sldImg"/>
          </p:nvPr>
        </p:nvSpPr>
        <p:spPr>
          <a:xfrm>
            <a:off x="949325" y="768350"/>
            <a:ext cx="4911725" cy="3684588"/>
          </a:xfrm>
        </p:spPr>
      </p:sp>
      <p:sp>
        <p:nvSpPr>
          <p:cNvPr id="25604" name="Rectangle 3"/>
          <p:cNvSpPr>
            <a:spLocks noGrp="1" noChangeArrowheads="1"/>
          </p:cNvSpPr>
          <p:nvPr>
            <p:ph type="body" idx="1"/>
          </p:nvPr>
        </p:nvSpPr>
        <p:spPr>
          <a:xfrm>
            <a:off x="928299" y="4759206"/>
            <a:ext cx="4951434" cy="44523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通过一个次级线圈来测量</a:t>
            </a:r>
            <a:r>
              <a:rPr lang="en-US" altLang="zh-CN" smtClean="0"/>
              <a:t>B</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87E2B41-A26C-4052-8B1A-636D417AA118}" type="slidenum">
              <a:rPr lang="zh-CN" altLang="en-US" smtClean="0"/>
            </a:fld>
            <a:endParaRPr lang="en-US" altLang="zh-CN" smtClean="0"/>
          </a:p>
        </p:txBody>
      </p:sp>
      <p:sp>
        <p:nvSpPr>
          <p:cNvPr id="27651" name="Rectangle 2"/>
          <p:cNvSpPr>
            <a:spLocks noGrp="1" noRot="1" noChangeAspect="1" noChangeArrowheads="1" noTextEdit="1"/>
          </p:cNvSpPr>
          <p:nvPr>
            <p:ph type="sldImg"/>
          </p:nvPr>
        </p:nvSpPr>
        <p:spPr>
          <a:xfrm>
            <a:off x="949325" y="768350"/>
            <a:ext cx="4911725" cy="3684588"/>
          </a:xfrm>
        </p:spPr>
      </p:sp>
      <p:sp>
        <p:nvSpPr>
          <p:cNvPr id="27652" name="Rectangle 3"/>
          <p:cNvSpPr>
            <a:spLocks noGrp="1" noChangeArrowheads="1"/>
          </p:cNvSpPr>
          <p:nvPr>
            <p:ph type="body" idx="1"/>
          </p:nvPr>
        </p:nvSpPr>
        <p:spPr>
          <a:xfrm>
            <a:off x="928299" y="4759206"/>
            <a:ext cx="4951434" cy="44523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CA29D41-54C2-4EDB-87C5-97C61FB83D89}" type="slidenum">
              <a:rPr lang="zh-CN" altLang="en-US" smtClean="0"/>
            </a:fld>
            <a:endParaRPr lang="en-US" altLang="zh-CN" smtClean="0"/>
          </a:p>
        </p:txBody>
      </p:sp>
      <p:sp>
        <p:nvSpPr>
          <p:cNvPr id="29699" name="Rectangle 2"/>
          <p:cNvSpPr>
            <a:spLocks noGrp="1" noRot="1" noChangeAspect="1" noChangeArrowheads="1" noTextEdit="1"/>
          </p:cNvSpPr>
          <p:nvPr>
            <p:ph type="sldImg"/>
          </p:nvPr>
        </p:nvSpPr>
        <p:spPr>
          <a:xfrm>
            <a:off x="949325" y="768350"/>
            <a:ext cx="4911725" cy="3684588"/>
          </a:xfrm>
        </p:spPr>
      </p:sp>
      <p:sp>
        <p:nvSpPr>
          <p:cNvPr id="29700" name="Rectangle 3"/>
          <p:cNvSpPr>
            <a:spLocks noGrp="1" noChangeArrowheads="1"/>
          </p:cNvSpPr>
          <p:nvPr>
            <p:ph type="body" idx="1"/>
          </p:nvPr>
        </p:nvSpPr>
        <p:spPr>
          <a:xfrm>
            <a:off x="928299" y="4759206"/>
            <a:ext cx="4951434" cy="44523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D21545-D4CA-43AA-B061-1214E849A7C5}" type="slidenum">
              <a:rPr lang="zh-CN" altLang="en-US" smtClean="0"/>
            </a:fld>
            <a:endParaRPr lang="en-US" altLang="zh-CN" smtClean="0"/>
          </a:p>
        </p:txBody>
      </p:sp>
      <p:sp>
        <p:nvSpPr>
          <p:cNvPr id="31747" name="Rectangle 2"/>
          <p:cNvSpPr>
            <a:spLocks noGrp="1" noRot="1" noChangeAspect="1" noChangeArrowheads="1" noTextEdit="1"/>
          </p:cNvSpPr>
          <p:nvPr>
            <p:ph type="sldImg"/>
          </p:nvPr>
        </p:nvSpPr>
        <p:spPr>
          <a:xfrm>
            <a:off x="949325" y="768350"/>
            <a:ext cx="4911725" cy="3684588"/>
          </a:xfrm>
        </p:spPr>
      </p:sp>
      <p:sp>
        <p:nvSpPr>
          <p:cNvPr id="31748" name="Rectangle 3"/>
          <p:cNvSpPr>
            <a:spLocks noGrp="1" noChangeArrowheads="1"/>
          </p:cNvSpPr>
          <p:nvPr>
            <p:ph type="body" idx="1"/>
          </p:nvPr>
        </p:nvSpPr>
        <p:spPr>
          <a:xfrm>
            <a:off x="928299" y="4759206"/>
            <a:ext cx="4951434" cy="44523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在中间阶段，铁磁材料是以磁畴突然长大，不可逆和不连续位移过程实现磁化的。</a:t>
            </a:r>
            <a:r>
              <a:rPr lang="en-US" altLang="zh-CN" baseline="30000" smtClean="0">
                <a:hlinkClick r:id="rId3" action="ppaction://hlinkfile"/>
              </a:rPr>
              <a:t>[1]</a:t>
            </a:r>
            <a:r>
              <a:rPr lang="zh-CN" altLang="en-US" smtClean="0"/>
              <a:t>磁畴的这种运动方式，称为巴克豪森效应。它是德国物理学家</a:t>
            </a:r>
            <a:r>
              <a:rPr lang="zh-CN" altLang="en-US" smtClean="0">
                <a:hlinkClick r:id="rId4" tooltip="海因里希·巴克豪森" action="ppaction://hlinkfile"/>
              </a:rPr>
              <a:t>海因里希</a:t>
            </a:r>
            <a:r>
              <a:rPr lang="en-US" altLang="zh-CN" smtClean="0">
                <a:hlinkClick r:id="rId4" tooltip="海因里希·巴克豪森" action="ppaction://hlinkfile"/>
              </a:rPr>
              <a:t>·</a:t>
            </a:r>
            <a:r>
              <a:rPr lang="zh-CN" altLang="en-US" smtClean="0">
                <a:hlinkClick r:id="rId4" tooltip="海因里希·巴克豪森" action="ppaction://hlinkfile"/>
              </a:rPr>
              <a:t>巴克豪森</a:t>
            </a:r>
            <a:r>
              <a:rPr lang="zh-CN" altLang="en-US" smtClean="0"/>
              <a:t>于</a:t>
            </a:r>
            <a:r>
              <a:rPr lang="en-US" altLang="zh-CN" smtClean="0"/>
              <a:t>1919</a:t>
            </a:r>
            <a:r>
              <a:rPr lang="zh-CN" altLang="en-US" smtClean="0"/>
              <a:t>年发现的。</a:t>
            </a:r>
            <a:endParaRPr lang="zh-CN" altLang="en-US" smtClean="0"/>
          </a:p>
          <a:p>
            <a:r>
              <a:rPr lang="zh-CN" altLang="en-US" smtClean="0"/>
              <a:t>巴克豪森效应说明二点：在磁化的中间阶段，铁磁材料以磁畴完成磁化；而不是以单个原子完成磁化。巴克豪森效应提供了</a:t>
            </a:r>
            <a:r>
              <a:rPr lang="zh-CN" altLang="en-US" smtClean="0">
                <a:hlinkClick r:id="rId5" tooltip="磁畴" action="ppaction://hlinkfile"/>
              </a:rPr>
              <a:t>磁畴</a:t>
            </a:r>
            <a:r>
              <a:rPr lang="zh-CN" altLang="en-US" smtClean="0"/>
              <a:t>存在的直接证据，而存在磁畴是法国物理学家外斯</a:t>
            </a:r>
            <a:r>
              <a:rPr lang="en-US" altLang="zh-CN" smtClean="0"/>
              <a:t>(Pierre Weiss)</a:t>
            </a:r>
            <a:r>
              <a:rPr lang="zh-CN" altLang="en-US" smtClean="0"/>
              <a:t>对铁磁性解释所提出的二个基本假设之一。</a:t>
            </a:r>
            <a:endParaRPr lang="zh-CN" altLang="en-US" smtClean="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386C85-A344-4BCF-8E67-2EDC4A9E134B}" type="slidenum">
              <a:rPr lang="en-US" altLang="zh-CN" smtClean="0"/>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15645" indent="-27559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01090" indent="-220345">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541780" indent="-220345">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1982470" indent="-220345">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423160"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86321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30390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744595" indent="-220345"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1569FBD-5019-4379-8504-C45B67A30CB7}" type="slidenum">
              <a:rPr lang="en-US" altLang="zh-CN" smtClean="0">
                <a:latin typeface="Arial" panose="020B0604020202020204" pitchFamily="34" charset="0"/>
              </a:rPr>
            </a:fld>
            <a:endParaRPr lang="en-US" altLang="zh-CN" smtClean="0">
              <a:latin typeface="Arial" panose="020B0604020202020204" pitchFamily="34"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xfrm>
            <a:off x="901086" y="4722192"/>
            <a:ext cx="4958993" cy="447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dirty="0" smtClean="0">
                <a:latin typeface="Arial" panose="020B0604020202020204" pitchFamily="34" charset="0"/>
              </a:rPr>
              <a:t>1</a:t>
            </a:r>
            <a:r>
              <a:rPr lang="zh-CN" altLang="en-US" b="1" dirty="0" smtClean="0">
                <a:latin typeface="Arial" panose="020B0604020202020204" pitchFamily="34" charset="0"/>
              </a:rPr>
              <a:t>、第一台电动机；</a:t>
            </a:r>
            <a:r>
              <a:rPr lang="en-US" altLang="zh-CN" b="1" dirty="0" smtClean="0">
                <a:latin typeface="Arial" panose="020B0604020202020204" pitchFamily="34" charset="0"/>
              </a:rPr>
              <a:t>2</a:t>
            </a:r>
            <a:r>
              <a:rPr lang="zh-CN" altLang="en-US" b="1" dirty="0" smtClean="0">
                <a:latin typeface="Arial" panose="020B0604020202020204" pitchFamily="34" charset="0"/>
              </a:rPr>
              <a:t>、第一台发电机；电子技术，广泛采用电感元件来控制电压或电流的分配、发射、接收和传输电磁信号。</a:t>
            </a:r>
            <a:endParaRPr lang="en-US" altLang="zh-CN" b="1" dirty="0" smtClean="0">
              <a:latin typeface="Arial" panose="020B0604020202020204" pitchFamily="34" charset="0"/>
            </a:endParaRPr>
          </a:p>
          <a:p>
            <a:pPr eaLnBrk="1" hangingPunct="1"/>
            <a:r>
              <a:rPr lang="zh-CN" altLang="en-US" b="1" dirty="0" smtClean="0">
                <a:latin typeface="Arial" panose="020B0604020202020204" pitchFamily="34" charset="0"/>
              </a:rPr>
              <a:t>麦克斯韦</a:t>
            </a:r>
            <a:r>
              <a:rPr lang="en-US" altLang="zh-CN" b="1" dirty="0" smtClean="0">
                <a:latin typeface="Arial" panose="020B0604020202020204" pitchFamily="34" charset="0"/>
              </a:rPr>
              <a:t>1831</a:t>
            </a:r>
            <a:r>
              <a:rPr lang="zh-CN" altLang="en-US" b="1" dirty="0" smtClean="0">
                <a:latin typeface="Arial" panose="020B0604020202020204" pitchFamily="34" charset="0"/>
              </a:rPr>
              <a:t>年出生，</a:t>
            </a:r>
            <a:r>
              <a:rPr lang="en-US" altLang="zh-CN" b="1" dirty="0" smtClean="0">
                <a:latin typeface="Arial" panose="020B0604020202020204" pitchFamily="34" charset="0"/>
              </a:rPr>
              <a:t>1867</a:t>
            </a:r>
            <a:r>
              <a:rPr lang="zh-CN" altLang="en-US" b="1" dirty="0" smtClean="0">
                <a:latin typeface="Arial" panose="020B0604020202020204" pitchFamily="34" charset="0"/>
              </a:rPr>
              <a:t>年，在法拉第去世的那一年，一位美国青年爱迪生在波士顿街头的一个旧书摊买到几本残缺不全的法拉第著作，其中就有电学实验研究。爱迪生后来发现：“这一小笔钱花的值得，是自己一生中收益最大的投资。</a:t>
            </a:r>
            <a:endParaRPr lang="en-US" altLang="zh-CN" b="1" dirty="0" smtClean="0">
              <a:latin typeface="Arial" panose="020B0604020202020204" pitchFamily="34" charset="0"/>
            </a:endParaRPr>
          </a:p>
          <a:p>
            <a:pPr eaLnBrk="1" hangingPunct="1"/>
            <a:r>
              <a:rPr lang="zh-CN" altLang="en-US" b="1" dirty="0" smtClean="0">
                <a:latin typeface="Arial" panose="020B0604020202020204" pitchFamily="34" charset="0"/>
              </a:rPr>
              <a:t>电磁感应定律得数学公式是</a:t>
            </a:r>
            <a:r>
              <a:rPr lang="en-US" altLang="zh-CN" b="1" dirty="0" smtClean="0">
                <a:latin typeface="Arial" panose="020B0604020202020204" pitchFamily="34" charset="0"/>
              </a:rPr>
              <a:t>1845</a:t>
            </a:r>
            <a:r>
              <a:rPr lang="zh-CN" altLang="en-US" b="1" dirty="0" smtClean="0">
                <a:latin typeface="Arial" panose="020B0604020202020204" pitchFamily="34" charset="0"/>
              </a:rPr>
              <a:t>年诺埃曼给出的。</a:t>
            </a:r>
            <a:endParaRPr lang="zh-CN" altLang="en-US" b="1" dirty="0"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瑞士物理学家科拉顿做过类似法拉第的实验。</a:t>
            </a:r>
            <a:r>
              <a:rPr lang="en-US" altLang="zh-CN" dirty="0" smtClean="0"/>
              <a:t>1830</a:t>
            </a:r>
            <a:r>
              <a:rPr lang="zh-CN" altLang="en-US" dirty="0" smtClean="0"/>
              <a:t>年</a:t>
            </a:r>
            <a:r>
              <a:rPr lang="en-US" altLang="zh-CN" dirty="0" smtClean="0"/>
              <a:t>8</a:t>
            </a:r>
            <a:r>
              <a:rPr lang="zh-CN" altLang="en-US" dirty="0" smtClean="0"/>
              <a:t>月，亨利一个线圈中的电流怎样通过产生磁场而使另一线圈里出现电流。</a:t>
            </a:r>
            <a:endParaRPr lang="zh-CN" altLang="en-US" dirty="0"/>
          </a:p>
        </p:txBody>
      </p:sp>
      <p:sp>
        <p:nvSpPr>
          <p:cNvPr id="4" name="灯片编号占位符 3"/>
          <p:cNvSpPr>
            <a:spLocks noGrp="1"/>
          </p:cNvSpPr>
          <p:nvPr>
            <p:ph type="sldNum" sz="quarter" idx="10"/>
          </p:nvPr>
        </p:nvSpPr>
        <p:spPr/>
        <p:txBody>
          <a:bodyPr/>
          <a:lstStyle/>
          <a:p>
            <a:pPr>
              <a:defRPr/>
            </a:pPr>
            <a:fld id="{8E334E4C-6693-4692-AC01-899AFE87A309}"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lvl1pPr>
              <a:defRPr/>
            </a:lvl1pPr>
          </a:lstStyle>
          <a:p>
            <a:pPr>
              <a:defRPr/>
            </a:pPr>
            <a:fld id="{7CA5B8AC-62FD-4717-B88F-EF0F7AA42602}" type="datetime1">
              <a:rPr lang="zh-CN" altLang="en-US"/>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CF7CEAA3-3292-4F4C-AD20-2846C0B2700B}" type="slidenum">
              <a:rPr lang="en-US" altLang="zh-CN"/>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2FDAA440-F0D7-4753-8374-E72CF7971310}" type="datetime1">
              <a:rPr lang="zh-CN" altLang="en-US"/>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0AB0BBE-494A-4041-954E-0AD4473A8720}" type="slidenum">
              <a:rPr lang="en-US" altLang="zh-CN"/>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5A69F1A7-DC68-4995-A84F-95860561E0F9}" type="datetime1">
              <a:rPr lang="zh-CN" altLang="en-US"/>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FA48F765-0C96-4B62-90D8-A63AD76FA861}" type="slidenum">
              <a:rPr lang="en-US" altLang="zh-CN"/>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pPr>
              <a:defRPr/>
            </a:pPr>
            <a:fld id="{F94811CC-A5F3-406C-9B24-C70D6C9897DD}" type="datetime1">
              <a:rPr lang="zh-CN" altLang="en-US"/>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959FC943-8A2B-4F52-922C-0B4B33D6B50F}" type="slidenum">
              <a:rPr lang="en-US" altLang="zh-CN"/>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endParaRPr lang="en-US" altLang="zh-CN" smtClean="0"/>
          </a:p>
        </p:txBody>
      </p:sp>
      <p:sp>
        <p:nvSpPr>
          <p:cNvPr id="4" name="Date Placeholder 3"/>
          <p:cNvSpPr>
            <a:spLocks noGrp="1"/>
          </p:cNvSpPr>
          <p:nvPr>
            <p:ph type="dt" sz="half" idx="10"/>
          </p:nvPr>
        </p:nvSpPr>
        <p:spPr/>
        <p:txBody>
          <a:bodyPr/>
          <a:lstStyle>
            <a:lvl1pPr>
              <a:defRPr/>
            </a:lvl1pPr>
          </a:lstStyle>
          <a:p>
            <a:pPr>
              <a:defRPr/>
            </a:pPr>
            <a:fld id="{340E6555-84D4-4B79-B3E6-2774DCED3AA3}" type="datetime1">
              <a:rPr lang="zh-CN" altLang="en-US"/>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A1ADCA5A-8F99-4CEF-BF63-14D29B8CA14C}" type="slidenum">
              <a:rPr lang="en-US" altLang="zh-CN"/>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Date Placeholder 3"/>
          <p:cNvSpPr>
            <a:spLocks noGrp="1"/>
          </p:cNvSpPr>
          <p:nvPr>
            <p:ph type="dt" sz="half" idx="10"/>
          </p:nvPr>
        </p:nvSpPr>
        <p:spPr/>
        <p:txBody>
          <a:bodyPr/>
          <a:lstStyle>
            <a:lvl1pPr>
              <a:defRPr/>
            </a:lvl1pPr>
          </a:lstStyle>
          <a:p>
            <a:pPr>
              <a:defRPr/>
            </a:pPr>
            <a:fld id="{3FB539A3-CCCB-400A-9288-EA74F7EE0380}" type="datetime1">
              <a:rPr lang="zh-CN" altLang="en-US"/>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B435435-E6CE-4BE8-90FA-9FE3DC405677}" type="slidenum">
              <a:rPr lang="en-US" altLang="zh-CN"/>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7" name="Date Placeholder 3"/>
          <p:cNvSpPr>
            <a:spLocks noGrp="1"/>
          </p:cNvSpPr>
          <p:nvPr>
            <p:ph type="dt" sz="half" idx="10"/>
          </p:nvPr>
        </p:nvSpPr>
        <p:spPr/>
        <p:txBody>
          <a:bodyPr/>
          <a:lstStyle>
            <a:lvl1pPr>
              <a:defRPr/>
            </a:lvl1pPr>
          </a:lstStyle>
          <a:p>
            <a:pPr>
              <a:defRPr/>
            </a:pPr>
            <a:fld id="{568DCC8F-496B-43EC-83EC-E61EC185957D}" type="datetime1">
              <a:rPr lang="zh-CN" altLang="en-US"/>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1BE1469-92B0-456E-BCA7-257345A76A3B}" type="slidenum">
              <a:rPr lang="en-US" altLang="zh-CN"/>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3"/>
          <p:cNvSpPr>
            <a:spLocks noGrp="1"/>
          </p:cNvSpPr>
          <p:nvPr>
            <p:ph type="dt" sz="half" idx="10"/>
          </p:nvPr>
        </p:nvSpPr>
        <p:spPr/>
        <p:txBody>
          <a:bodyPr/>
          <a:lstStyle>
            <a:lvl1pPr>
              <a:defRPr/>
            </a:lvl1pPr>
          </a:lstStyle>
          <a:p>
            <a:pPr>
              <a:defRPr/>
            </a:pPr>
            <a:fld id="{367B2959-228D-4F3F-A7AE-67C49290E29F}" type="datetime1">
              <a:rPr lang="zh-CN" altLang="en-US"/>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CAE21855-8211-484D-A6F2-58FFAB968C2F}" type="slidenum">
              <a:rPr lang="en-US" altLang="zh-CN"/>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165E68B-687C-4888-A0E4-81249BBBE131}" type="datetime1">
              <a:rPr lang="zh-CN" altLang="en-US"/>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580BDC46-57A9-4770-9AFF-9BB1BC09B54D}" type="slidenum">
              <a:rPr lang="en-US" altLang="zh-CN"/>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3"/>
          <p:cNvSpPr>
            <a:spLocks noGrp="1"/>
          </p:cNvSpPr>
          <p:nvPr>
            <p:ph type="dt" sz="half" idx="10"/>
          </p:nvPr>
        </p:nvSpPr>
        <p:spPr/>
        <p:txBody>
          <a:bodyPr/>
          <a:lstStyle>
            <a:lvl1pPr>
              <a:defRPr/>
            </a:lvl1pPr>
          </a:lstStyle>
          <a:p>
            <a:pPr>
              <a:defRPr/>
            </a:pPr>
            <a:fld id="{F3CFB869-902A-45AA-9CA3-22AB27CE3AAE}" type="datetime1">
              <a:rPr lang="zh-CN" altLang="en-US"/>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4AA07B1B-2E1D-4FC3-90DC-66E30515AB7F}" type="slidenum">
              <a:rPr lang="en-US" altLang="zh-CN"/>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endParaRPr lang="en-US" altLang="zh-CN" smtClean="0"/>
          </a:p>
        </p:txBody>
      </p:sp>
      <p:sp>
        <p:nvSpPr>
          <p:cNvPr id="5" name="Date Placeholder 3"/>
          <p:cNvSpPr>
            <a:spLocks noGrp="1"/>
          </p:cNvSpPr>
          <p:nvPr>
            <p:ph type="dt" sz="half" idx="10"/>
          </p:nvPr>
        </p:nvSpPr>
        <p:spPr/>
        <p:txBody>
          <a:bodyPr/>
          <a:lstStyle>
            <a:lvl1pPr>
              <a:defRPr/>
            </a:lvl1pPr>
          </a:lstStyle>
          <a:p>
            <a:pPr>
              <a:defRPr/>
            </a:pPr>
            <a:fld id="{86A0D441-1C5E-4BC0-B6DC-2F15610A102F}" type="datetime1">
              <a:rPr lang="zh-CN" altLang="en-US"/>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CBC570F9-AAAC-4379-B3F8-49FCF1361407}" type="slidenum">
              <a:rPr lang="en-US" altLang="zh-CN"/>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zh-CN"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ea typeface="宋体" panose="02010600030101010101" pitchFamily="2" charset="-122"/>
              </a:defRPr>
            </a:lvl1pPr>
          </a:lstStyle>
          <a:p>
            <a:pPr>
              <a:defRPr/>
            </a:pPr>
            <a:fld id="{028325F8-4586-4509-B0DB-C0E035AE5DDE}" type="datetime1">
              <a:rPr lang="zh-CN" altLang="en-US"/>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lstStyle>
            <a:lvl1pPr algn="r" eaLnBrk="1" hangingPunct="1">
              <a:defRPr sz="1800" b="1">
                <a:solidFill>
                  <a:srgbClr val="0000FF"/>
                </a:solidFill>
              </a:defRPr>
            </a:lvl1pPr>
          </a:lstStyle>
          <a:p>
            <a:pPr>
              <a:defRPr/>
            </a:pPr>
            <a:fld id="{FAAF8378-BF3D-4214-BBDC-48061504F52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2" Type="http://schemas.openxmlformats.org/officeDocument/2006/relationships/vmlDrawing" Target="../drawings/vmlDrawing1.vml"/><Relationship Id="rId21" Type="http://schemas.openxmlformats.org/officeDocument/2006/relationships/slideLayout" Target="../slideLayouts/slideLayout1.xml"/><Relationship Id="rId20" Type="http://schemas.openxmlformats.org/officeDocument/2006/relationships/image" Target="../media/image10.wmf"/><Relationship Id="rId2" Type="http://schemas.openxmlformats.org/officeDocument/2006/relationships/image" Target="../media/image1.wmf"/><Relationship Id="rId19" Type="http://schemas.openxmlformats.org/officeDocument/2006/relationships/oleObject" Target="../embeddings/oleObject10.bin"/><Relationship Id="rId18" Type="http://schemas.openxmlformats.org/officeDocument/2006/relationships/image" Target="../media/image9.wmf"/><Relationship Id="rId17" Type="http://schemas.openxmlformats.org/officeDocument/2006/relationships/oleObject" Target="../embeddings/oleObject9.bin"/><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94.bin"/><Relationship Id="rId8" Type="http://schemas.openxmlformats.org/officeDocument/2006/relationships/image" Target="../media/image91.wmf"/><Relationship Id="rId7" Type="http://schemas.openxmlformats.org/officeDocument/2006/relationships/oleObject" Target="../embeddings/oleObject93.bin"/><Relationship Id="rId6" Type="http://schemas.openxmlformats.org/officeDocument/2006/relationships/image" Target="../media/image90.wmf"/><Relationship Id="rId5" Type="http://schemas.openxmlformats.org/officeDocument/2006/relationships/oleObject" Target="../embeddings/oleObject92.bin"/><Relationship Id="rId4" Type="http://schemas.openxmlformats.org/officeDocument/2006/relationships/image" Target="../media/image89.wmf"/><Relationship Id="rId3" Type="http://schemas.openxmlformats.org/officeDocument/2006/relationships/oleObject" Target="../embeddings/oleObject91.bin"/><Relationship Id="rId2" Type="http://schemas.openxmlformats.org/officeDocument/2006/relationships/image" Target="../media/image88.wmf"/><Relationship Id="rId15" Type="http://schemas.openxmlformats.org/officeDocument/2006/relationships/notesSlide" Target="../notesSlides/notesSlide4.xml"/><Relationship Id="rId14" Type="http://schemas.openxmlformats.org/officeDocument/2006/relationships/vmlDrawing" Target="../drawings/vmlDrawing9.vml"/><Relationship Id="rId13" Type="http://schemas.openxmlformats.org/officeDocument/2006/relationships/slideLayout" Target="../slideLayouts/slideLayout7.xml"/><Relationship Id="rId12" Type="http://schemas.openxmlformats.org/officeDocument/2006/relationships/image" Target="../media/image93.wmf"/><Relationship Id="rId11" Type="http://schemas.openxmlformats.org/officeDocument/2006/relationships/oleObject" Target="../embeddings/oleObject95.bin"/><Relationship Id="rId10" Type="http://schemas.openxmlformats.org/officeDocument/2006/relationships/image" Target="../media/image92.wmf"/><Relationship Id="rId1" Type="http://schemas.openxmlformats.org/officeDocument/2006/relationships/oleObject" Target="../embeddings/oleObject90.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96.wmf"/><Relationship Id="rId7" Type="http://schemas.openxmlformats.org/officeDocument/2006/relationships/oleObject" Target="../embeddings/oleObject99.bin"/><Relationship Id="rId6" Type="http://schemas.openxmlformats.org/officeDocument/2006/relationships/image" Target="../media/image95.wmf"/><Relationship Id="rId5" Type="http://schemas.openxmlformats.org/officeDocument/2006/relationships/oleObject" Target="../embeddings/oleObject98.bin"/><Relationship Id="rId4" Type="http://schemas.openxmlformats.org/officeDocument/2006/relationships/image" Target="../media/image94.wmf"/><Relationship Id="rId3" Type="http://schemas.openxmlformats.org/officeDocument/2006/relationships/oleObject" Target="../embeddings/oleObject97.bin"/><Relationship Id="rId2" Type="http://schemas.openxmlformats.org/officeDocument/2006/relationships/image" Target="../media/image90.wmf"/><Relationship Id="rId17" Type="http://schemas.openxmlformats.org/officeDocument/2006/relationships/notesSlide" Target="../notesSlides/notesSlide5.xml"/><Relationship Id="rId16" Type="http://schemas.openxmlformats.org/officeDocument/2006/relationships/vmlDrawing" Target="../drawings/vmlDrawing10.vml"/><Relationship Id="rId15" Type="http://schemas.openxmlformats.org/officeDocument/2006/relationships/slideLayout" Target="../slideLayouts/slideLayout7.xml"/><Relationship Id="rId14" Type="http://schemas.openxmlformats.org/officeDocument/2006/relationships/image" Target="../media/image98.wmf"/><Relationship Id="rId13" Type="http://schemas.openxmlformats.org/officeDocument/2006/relationships/oleObject" Target="../embeddings/oleObject103.bin"/><Relationship Id="rId12" Type="http://schemas.openxmlformats.org/officeDocument/2006/relationships/image" Target="../media/image97.wmf"/><Relationship Id="rId11" Type="http://schemas.openxmlformats.org/officeDocument/2006/relationships/oleObject" Target="../embeddings/oleObject102.bin"/><Relationship Id="rId10" Type="http://schemas.openxmlformats.org/officeDocument/2006/relationships/oleObject" Target="../embeddings/oleObject101.bin"/><Relationship Id="rId1" Type="http://schemas.openxmlformats.org/officeDocument/2006/relationships/oleObject" Target="../embeddings/oleObject96.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8.wmf"/><Relationship Id="rId7" Type="http://schemas.openxmlformats.org/officeDocument/2006/relationships/oleObject" Target="../embeddings/oleObject107.bin"/><Relationship Id="rId6" Type="http://schemas.openxmlformats.org/officeDocument/2006/relationships/image" Target="../media/image97.wmf"/><Relationship Id="rId5" Type="http://schemas.openxmlformats.org/officeDocument/2006/relationships/oleObject" Target="../embeddings/oleObject106.bin"/><Relationship Id="rId4" Type="http://schemas.openxmlformats.org/officeDocument/2006/relationships/image" Target="../media/image96.wmf"/><Relationship Id="rId3" Type="http://schemas.openxmlformats.org/officeDocument/2006/relationships/oleObject" Target="../embeddings/oleObject105.bin"/><Relationship Id="rId2" Type="http://schemas.openxmlformats.org/officeDocument/2006/relationships/image" Target="../media/image95.wmf"/><Relationship Id="rId11" Type="http://schemas.openxmlformats.org/officeDocument/2006/relationships/notesSlide" Target="../notesSlides/notesSlide6.xml"/><Relationship Id="rId10" Type="http://schemas.openxmlformats.org/officeDocument/2006/relationships/vmlDrawing" Target="../drawings/vmlDrawing11.vml"/><Relationship Id="rId1" Type="http://schemas.openxmlformats.org/officeDocument/2006/relationships/oleObject" Target="../embeddings/oleObject10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02.wmf"/><Relationship Id="rId7" Type="http://schemas.openxmlformats.org/officeDocument/2006/relationships/oleObject" Target="../embeddings/oleObject111.bin"/><Relationship Id="rId6" Type="http://schemas.openxmlformats.org/officeDocument/2006/relationships/image" Target="../media/image101.wmf"/><Relationship Id="rId5" Type="http://schemas.openxmlformats.org/officeDocument/2006/relationships/oleObject" Target="../embeddings/oleObject110.bin"/><Relationship Id="rId4" Type="http://schemas.openxmlformats.org/officeDocument/2006/relationships/image" Target="../media/image100.wmf"/><Relationship Id="rId3" Type="http://schemas.openxmlformats.org/officeDocument/2006/relationships/oleObject" Target="../embeddings/oleObject109.bin"/><Relationship Id="rId2" Type="http://schemas.openxmlformats.org/officeDocument/2006/relationships/image" Target="../media/image99.wmf"/><Relationship Id="rId12" Type="http://schemas.openxmlformats.org/officeDocument/2006/relationships/vmlDrawing" Target="../drawings/vmlDrawing12.vml"/><Relationship Id="rId11" Type="http://schemas.openxmlformats.org/officeDocument/2006/relationships/slideLayout" Target="../slideLayouts/slideLayout2.xml"/><Relationship Id="rId10" Type="http://schemas.openxmlformats.org/officeDocument/2006/relationships/image" Target="../media/image103.wmf"/><Relationship Id="rId1" Type="http://schemas.openxmlformats.org/officeDocument/2006/relationships/oleObject" Target="../embeddings/oleObject10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8.wmf"/><Relationship Id="rId7" Type="http://schemas.openxmlformats.org/officeDocument/2006/relationships/oleObject" Target="../embeddings/oleObject116.bin"/><Relationship Id="rId6" Type="http://schemas.openxmlformats.org/officeDocument/2006/relationships/image" Target="../media/image107.wmf"/><Relationship Id="rId5" Type="http://schemas.openxmlformats.org/officeDocument/2006/relationships/oleObject" Target="../embeddings/oleObject115.bin"/><Relationship Id="rId4" Type="http://schemas.openxmlformats.org/officeDocument/2006/relationships/image" Target="../media/image106.wmf"/><Relationship Id="rId3" Type="http://schemas.openxmlformats.org/officeDocument/2006/relationships/oleObject" Target="../embeddings/oleObject114.bin"/><Relationship Id="rId2" Type="http://schemas.openxmlformats.org/officeDocument/2006/relationships/image" Target="../media/image105.wmf"/><Relationship Id="rId10" Type="http://schemas.openxmlformats.org/officeDocument/2006/relationships/vmlDrawing" Target="../drawings/vmlDrawing13.vml"/><Relationship Id="rId1" Type="http://schemas.openxmlformats.org/officeDocument/2006/relationships/oleObject" Target="../embeddings/oleObject113.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12.emf"/><Relationship Id="rId7" Type="http://schemas.openxmlformats.org/officeDocument/2006/relationships/oleObject" Target="../embeddings/oleObject120.bin"/><Relationship Id="rId6" Type="http://schemas.openxmlformats.org/officeDocument/2006/relationships/image" Target="../media/image111.wmf"/><Relationship Id="rId5" Type="http://schemas.openxmlformats.org/officeDocument/2006/relationships/oleObject" Target="../embeddings/oleObject119.bin"/><Relationship Id="rId4" Type="http://schemas.openxmlformats.org/officeDocument/2006/relationships/image" Target="../media/image110.wmf"/><Relationship Id="rId3" Type="http://schemas.openxmlformats.org/officeDocument/2006/relationships/oleObject" Target="../embeddings/oleObject118.bin"/><Relationship Id="rId2" Type="http://schemas.openxmlformats.org/officeDocument/2006/relationships/image" Target="../media/image109.wmf"/><Relationship Id="rId16" Type="http://schemas.openxmlformats.org/officeDocument/2006/relationships/vmlDrawing" Target="../drawings/vmlDrawing14.vml"/><Relationship Id="rId15" Type="http://schemas.openxmlformats.org/officeDocument/2006/relationships/slideLayout" Target="../slideLayouts/slideLayout7.xml"/><Relationship Id="rId14" Type="http://schemas.openxmlformats.org/officeDocument/2006/relationships/image" Target="../media/image115.wmf"/><Relationship Id="rId13" Type="http://schemas.openxmlformats.org/officeDocument/2006/relationships/oleObject" Target="../embeddings/oleObject123.bin"/><Relationship Id="rId12" Type="http://schemas.openxmlformats.org/officeDocument/2006/relationships/image" Target="../media/image114.wmf"/><Relationship Id="rId11" Type="http://schemas.openxmlformats.org/officeDocument/2006/relationships/oleObject" Target="../embeddings/oleObject122.bin"/><Relationship Id="rId10" Type="http://schemas.openxmlformats.org/officeDocument/2006/relationships/image" Target="../media/image113.wmf"/><Relationship Id="rId1" Type="http://schemas.openxmlformats.org/officeDocument/2006/relationships/oleObject" Target="../embeddings/oleObject117.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28.bin"/><Relationship Id="rId8" Type="http://schemas.openxmlformats.org/officeDocument/2006/relationships/image" Target="../media/image77.wmf"/><Relationship Id="rId7" Type="http://schemas.openxmlformats.org/officeDocument/2006/relationships/oleObject" Target="../embeddings/oleObject127.bin"/><Relationship Id="rId6" Type="http://schemas.openxmlformats.org/officeDocument/2006/relationships/image" Target="../media/image118.emf"/><Relationship Id="rId5" Type="http://schemas.openxmlformats.org/officeDocument/2006/relationships/oleObject" Target="../embeddings/oleObject126.bin"/><Relationship Id="rId4" Type="http://schemas.openxmlformats.org/officeDocument/2006/relationships/image" Target="../media/image117.emf"/><Relationship Id="rId3" Type="http://schemas.openxmlformats.org/officeDocument/2006/relationships/oleObject" Target="../embeddings/oleObject125.bin"/><Relationship Id="rId2" Type="http://schemas.openxmlformats.org/officeDocument/2006/relationships/image" Target="../media/image116.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78.emf"/><Relationship Id="rId1" Type="http://schemas.openxmlformats.org/officeDocument/2006/relationships/oleObject" Target="../embeddings/oleObject124.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14.wmf"/><Relationship Id="rId7" Type="http://schemas.openxmlformats.org/officeDocument/2006/relationships/oleObject" Target="../embeddings/oleObject14.bin"/><Relationship Id="rId6" Type="http://schemas.openxmlformats.org/officeDocument/2006/relationships/image" Target="../media/image13.wmf"/><Relationship Id="rId5" Type="http://schemas.openxmlformats.org/officeDocument/2006/relationships/oleObject" Target="../embeddings/oleObject13.bin"/><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2" Type="http://schemas.openxmlformats.org/officeDocument/2006/relationships/vmlDrawing" Target="../drawings/vmlDrawing2.vml"/><Relationship Id="rId11" Type="http://schemas.openxmlformats.org/officeDocument/2006/relationships/slideLayout" Target="../slideLayouts/slideLayout1.xml"/><Relationship Id="rId10" Type="http://schemas.openxmlformats.org/officeDocument/2006/relationships/image" Target="../media/image15.wmf"/><Relationship Id="rId1" Type="http://schemas.openxmlformats.org/officeDocument/2006/relationships/oleObject" Target="../embeddings/oleObject1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21.png"/><Relationship Id="rId1" Type="http://schemas.openxmlformats.org/officeDocument/2006/relationships/image" Target="../media/image12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3.png"/><Relationship Id="rId1" Type="http://schemas.openxmlformats.org/officeDocument/2006/relationships/image" Target="../media/image122.pn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126.emf"/><Relationship Id="rId5" Type="http://schemas.openxmlformats.org/officeDocument/2006/relationships/oleObject" Target="../embeddings/oleObject131.bin"/><Relationship Id="rId4" Type="http://schemas.openxmlformats.org/officeDocument/2006/relationships/image" Target="../media/image125.wmf"/><Relationship Id="rId3" Type="http://schemas.openxmlformats.org/officeDocument/2006/relationships/oleObject" Target="../embeddings/oleObject130.bin"/><Relationship Id="rId2" Type="http://schemas.openxmlformats.org/officeDocument/2006/relationships/image" Target="../media/image124.wmf"/><Relationship Id="rId1" Type="http://schemas.openxmlformats.org/officeDocument/2006/relationships/oleObject" Target="../embeddings/oleObject129.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130.wmf"/><Relationship Id="rId7" Type="http://schemas.openxmlformats.org/officeDocument/2006/relationships/oleObject" Target="../embeddings/oleObject135.bin"/><Relationship Id="rId6" Type="http://schemas.openxmlformats.org/officeDocument/2006/relationships/image" Target="../media/image129.emf"/><Relationship Id="rId5" Type="http://schemas.openxmlformats.org/officeDocument/2006/relationships/oleObject" Target="../embeddings/oleObject134.bin"/><Relationship Id="rId4" Type="http://schemas.openxmlformats.org/officeDocument/2006/relationships/image" Target="../media/image128.wmf"/><Relationship Id="rId37" Type="http://schemas.openxmlformats.org/officeDocument/2006/relationships/notesSlide" Target="../notesSlides/notesSlide11.xml"/><Relationship Id="rId36" Type="http://schemas.openxmlformats.org/officeDocument/2006/relationships/vmlDrawing" Target="../drawings/vmlDrawing17.vml"/><Relationship Id="rId35" Type="http://schemas.openxmlformats.org/officeDocument/2006/relationships/slideLayout" Target="../slideLayouts/slideLayout7.xml"/><Relationship Id="rId34" Type="http://schemas.openxmlformats.org/officeDocument/2006/relationships/image" Target="../media/image143.wmf"/><Relationship Id="rId33" Type="http://schemas.openxmlformats.org/officeDocument/2006/relationships/oleObject" Target="../embeddings/oleObject148.bin"/><Relationship Id="rId32" Type="http://schemas.openxmlformats.org/officeDocument/2006/relationships/image" Target="../media/image142.emf"/><Relationship Id="rId31" Type="http://schemas.openxmlformats.org/officeDocument/2006/relationships/oleObject" Target="../embeddings/oleObject147.bin"/><Relationship Id="rId30" Type="http://schemas.openxmlformats.org/officeDocument/2006/relationships/image" Target="../media/image141.emf"/><Relationship Id="rId3" Type="http://schemas.openxmlformats.org/officeDocument/2006/relationships/oleObject" Target="../embeddings/oleObject133.bin"/><Relationship Id="rId29" Type="http://schemas.openxmlformats.org/officeDocument/2006/relationships/oleObject" Target="../embeddings/oleObject146.bin"/><Relationship Id="rId28" Type="http://schemas.openxmlformats.org/officeDocument/2006/relationships/image" Target="../media/image140.emf"/><Relationship Id="rId27" Type="http://schemas.openxmlformats.org/officeDocument/2006/relationships/oleObject" Target="../embeddings/oleObject145.bin"/><Relationship Id="rId26" Type="http://schemas.openxmlformats.org/officeDocument/2006/relationships/image" Target="../media/image139.emf"/><Relationship Id="rId25" Type="http://schemas.openxmlformats.org/officeDocument/2006/relationships/oleObject" Target="../embeddings/oleObject144.bin"/><Relationship Id="rId24" Type="http://schemas.openxmlformats.org/officeDocument/2006/relationships/image" Target="../media/image138.emf"/><Relationship Id="rId23" Type="http://schemas.openxmlformats.org/officeDocument/2006/relationships/oleObject" Target="../embeddings/oleObject143.bin"/><Relationship Id="rId22" Type="http://schemas.openxmlformats.org/officeDocument/2006/relationships/image" Target="../media/image137.emf"/><Relationship Id="rId21" Type="http://schemas.openxmlformats.org/officeDocument/2006/relationships/oleObject" Target="../embeddings/oleObject142.bin"/><Relationship Id="rId20" Type="http://schemas.openxmlformats.org/officeDocument/2006/relationships/image" Target="../media/image136.emf"/><Relationship Id="rId2" Type="http://schemas.openxmlformats.org/officeDocument/2006/relationships/image" Target="../media/image127.wmf"/><Relationship Id="rId19" Type="http://schemas.openxmlformats.org/officeDocument/2006/relationships/oleObject" Target="../embeddings/oleObject141.bin"/><Relationship Id="rId18" Type="http://schemas.openxmlformats.org/officeDocument/2006/relationships/image" Target="../media/image135.emf"/><Relationship Id="rId17" Type="http://schemas.openxmlformats.org/officeDocument/2006/relationships/oleObject" Target="../embeddings/oleObject140.bin"/><Relationship Id="rId16" Type="http://schemas.openxmlformats.org/officeDocument/2006/relationships/image" Target="../media/image134.emf"/><Relationship Id="rId15" Type="http://schemas.openxmlformats.org/officeDocument/2006/relationships/oleObject" Target="../embeddings/oleObject139.bin"/><Relationship Id="rId14" Type="http://schemas.openxmlformats.org/officeDocument/2006/relationships/image" Target="../media/image133.emf"/><Relationship Id="rId13" Type="http://schemas.openxmlformats.org/officeDocument/2006/relationships/oleObject" Target="../embeddings/oleObject138.bin"/><Relationship Id="rId12" Type="http://schemas.openxmlformats.org/officeDocument/2006/relationships/image" Target="../media/image132.emf"/><Relationship Id="rId11" Type="http://schemas.openxmlformats.org/officeDocument/2006/relationships/oleObject" Target="../embeddings/oleObject137.bin"/><Relationship Id="rId10" Type="http://schemas.openxmlformats.org/officeDocument/2006/relationships/image" Target="../media/image131.emf"/><Relationship Id="rId1" Type="http://schemas.openxmlformats.org/officeDocument/2006/relationships/oleObject" Target="../embeddings/oleObject132.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47.wmf"/><Relationship Id="rId7" Type="http://schemas.openxmlformats.org/officeDocument/2006/relationships/oleObject" Target="../embeddings/oleObject152.bin"/><Relationship Id="rId6" Type="http://schemas.openxmlformats.org/officeDocument/2006/relationships/image" Target="../media/image146.emf"/><Relationship Id="rId5" Type="http://schemas.openxmlformats.org/officeDocument/2006/relationships/oleObject" Target="../embeddings/oleObject151.bin"/><Relationship Id="rId4" Type="http://schemas.openxmlformats.org/officeDocument/2006/relationships/image" Target="../media/image145.emf"/><Relationship Id="rId3" Type="http://schemas.openxmlformats.org/officeDocument/2006/relationships/oleObject" Target="../embeddings/oleObject150.bin"/><Relationship Id="rId2" Type="http://schemas.openxmlformats.org/officeDocument/2006/relationships/image" Target="../media/image144.wmf"/><Relationship Id="rId19" Type="http://schemas.openxmlformats.org/officeDocument/2006/relationships/notesSlide" Target="../notesSlides/notesSlide12.xml"/><Relationship Id="rId18" Type="http://schemas.openxmlformats.org/officeDocument/2006/relationships/vmlDrawing" Target="../drawings/vmlDrawing18.vml"/><Relationship Id="rId17" Type="http://schemas.openxmlformats.org/officeDocument/2006/relationships/slideLayout" Target="../slideLayouts/slideLayout7.xml"/><Relationship Id="rId16" Type="http://schemas.openxmlformats.org/officeDocument/2006/relationships/image" Target="../media/image151.wmf"/><Relationship Id="rId15" Type="http://schemas.openxmlformats.org/officeDocument/2006/relationships/oleObject" Target="../embeddings/oleObject156.bin"/><Relationship Id="rId14" Type="http://schemas.openxmlformats.org/officeDocument/2006/relationships/image" Target="../media/image150.wmf"/><Relationship Id="rId13" Type="http://schemas.openxmlformats.org/officeDocument/2006/relationships/oleObject" Target="../embeddings/oleObject155.bin"/><Relationship Id="rId12" Type="http://schemas.openxmlformats.org/officeDocument/2006/relationships/image" Target="../media/image149.emf"/><Relationship Id="rId11" Type="http://schemas.openxmlformats.org/officeDocument/2006/relationships/oleObject" Target="../embeddings/oleObject154.bin"/><Relationship Id="rId10" Type="http://schemas.openxmlformats.org/officeDocument/2006/relationships/image" Target="../media/image148.emf"/><Relationship Id="rId1" Type="http://schemas.openxmlformats.org/officeDocument/2006/relationships/oleObject" Target="../embeddings/oleObject149.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61.bin"/><Relationship Id="rId8" Type="http://schemas.openxmlformats.org/officeDocument/2006/relationships/image" Target="../media/image155.emf"/><Relationship Id="rId7" Type="http://schemas.openxmlformats.org/officeDocument/2006/relationships/oleObject" Target="../embeddings/oleObject160.bin"/><Relationship Id="rId6" Type="http://schemas.openxmlformats.org/officeDocument/2006/relationships/image" Target="../media/image154.emf"/><Relationship Id="rId5" Type="http://schemas.openxmlformats.org/officeDocument/2006/relationships/oleObject" Target="../embeddings/oleObject159.bin"/><Relationship Id="rId4" Type="http://schemas.openxmlformats.org/officeDocument/2006/relationships/image" Target="../media/image153.emf"/><Relationship Id="rId3" Type="http://schemas.openxmlformats.org/officeDocument/2006/relationships/oleObject" Target="../embeddings/oleObject158.bin"/><Relationship Id="rId2" Type="http://schemas.openxmlformats.org/officeDocument/2006/relationships/image" Target="../media/image152.emf"/><Relationship Id="rId17" Type="http://schemas.openxmlformats.org/officeDocument/2006/relationships/notesSlide" Target="../notesSlides/notesSlide13.xml"/><Relationship Id="rId16" Type="http://schemas.openxmlformats.org/officeDocument/2006/relationships/vmlDrawing" Target="../drawings/vmlDrawing19.vml"/><Relationship Id="rId15" Type="http://schemas.openxmlformats.org/officeDocument/2006/relationships/slideLayout" Target="../slideLayouts/slideLayout7.xml"/><Relationship Id="rId14" Type="http://schemas.openxmlformats.org/officeDocument/2006/relationships/image" Target="../media/image158.emf"/><Relationship Id="rId13" Type="http://schemas.openxmlformats.org/officeDocument/2006/relationships/oleObject" Target="../embeddings/oleObject163.bin"/><Relationship Id="rId12" Type="http://schemas.openxmlformats.org/officeDocument/2006/relationships/image" Target="../media/image157.emf"/><Relationship Id="rId11" Type="http://schemas.openxmlformats.org/officeDocument/2006/relationships/oleObject" Target="../embeddings/oleObject162.bin"/><Relationship Id="rId10" Type="http://schemas.openxmlformats.org/officeDocument/2006/relationships/image" Target="../media/image156.emf"/><Relationship Id="rId1" Type="http://schemas.openxmlformats.org/officeDocument/2006/relationships/oleObject" Target="../embeddings/oleObject157.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68.bin"/><Relationship Id="rId8" Type="http://schemas.openxmlformats.org/officeDocument/2006/relationships/image" Target="../media/image162.emf"/><Relationship Id="rId7" Type="http://schemas.openxmlformats.org/officeDocument/2006/relationships/oleObject" Target="../embeddings/oleObject167.bin"/><Relationship Id="rId6" Type="http://schemas.openxmlformats.org/officeDocument/2006/relationships/image" Target="../media/image161.emf"/><Relationship Id="rId5" Type="http://schemas.openxmlformats.org/officeDocument/2006/relationships/oleObject" Target="../embeddings/oleObject166.bin"/><Relationship Id="rId4" Type="http://schemas.openxmlformats.org/officeDocument/2006/relationships/image" Target="../media/image160.emf"/><Relationship Id="rId3" Type="http://schemas.openxmlformats.org/officeDocument/2006/relationships/oleObject" Target="../embeddings/oleObject165.bin"/><Relationship Id="rId2" Type="http://schemas.openxmlformats.org/officeDocument/2006/relationships/image" Target="../media/image159.emf"/><Relationship Id="rId14" Type="http://schemas.openxmlformats.org/officeDocument/2006/relationships/vmlDrawing" Target="../drawings/vmlDrawing20.vml"/><Relationship Id="rId13" Type="http://schemas.openxmlformats.org/officeDocument/2006/relationships/slideLayout" Target="../slideLayouts/slideLayout7.xml"/><Relationship Id="rId12" Type="http://schemas.openxmlformats.org/officeDocument/2006/relationships/image" Target="../media/image164.emf"/><Relationship Id="rId11" Type="http://schemas.openxmlformats.org/officeDocument/2006/relationships/oleObject" Target="../embeddings/oleObject169.bin"/><Relationship Id="rId10" Type="http://schemas.openxmlformats.org/officeDocument/2006/relationships/image" Target="../media/image163.emf"/><Relationship Id="rId1" Type="http://schemas.openxmlformats.org/officeDocument/2006/relationships/oleObject" Target="../embeddings/oleObject164.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19.wmf"/><Relationship Id="rId7" Type="http://schemas.openxmlformats.org/officeDocument/2006/relationships/oleObject" Target="../embeddings/oleObject19.bin"/><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6" Type="http://schemas.openxmlformats.org/officeDocument/2006/relationships/vmlDrawing" Target="../drawings/vmlDrawing3.vml"/><Relationship Id="rId25" Type="http://schemas.openxmlformats.org/officeDocument/2006/relationships/slideLayout" Target="../slideLayouts/slideLayout1.xml"/><Relationship Id="rId24" Type="http://schemas.openxmlformats.org/officeDocument/2006/relationships/image" Target="../media/image27.wmf"/><Relationship Id="rId23" Type="http://schemas.openxmlformats.org/officeDocument/2006/relationships/oleObject" Target="../embeddings/oleObject27.bin"/><Relationship Id="rId22" Type="http://schemas.openxmlformats.org/officeDocument/2006/relationships/image" Target="../media/image26.wmf"/><Relationship Id="rId21" Type="http://schemas.openxmlformats.org/officeDocument/2006/relationships/oleObject" Target="../embeddings/oleObject26.bin"/><Relationship Id="rId20" Type="http://schemas.openxmlformats.org/officeDocument/2006/relationships/image" Target="../media/image25.wmf"/><Relationship Id="rId2" Type="http://schemas.openxmlformats.org/officeDocument/2006/relationships/image" Target="../media/image16.wmf"/><Relationship Id="rId19" Type="http://schemas.openxmlformats.org/officeDocument/2006/relationships/oleObject" Target="../embeddings/oleObject25.bin"/><Relationship Id="rId18" Type="http://schemas.openxmlformats.org/officeDocument/2006/relationships/image" Target="../media/image24.wmf"/><Relationship Id="rId17" Type="http://schemas.openxmlformats.org/officeDocument/2006/relationships/oleObject" Target="../embeddings/oleObject24.bin"/><Relationship Id="rId16" Type="http://schemas.openxmlformats.org/officeDocument/2006/relationships/image" Target="../media/image23.wmf"/><Relationship Id="rId15" Type="http://schemas.openxmlformats.org/officeDocument/2006/relationships/oleObject" Target="../embeddings/oleObject23.bin"/><Relationship Id="rId14" Type="http://schemas.openxmlformats.org/officeDocument/2006/relationships/image" Target="../media/image22.wmf"/><Relationship Id="rId13" Type="http://schemas.openxmlformats.org/officeDocument/2006/relationships/oleObject" Target="../embeddings/oleObject22.bin"/><Relationship Id="rId12" Type="http://schemas.openxmlformats.org/officeDocument/2006/relationships/image" Target="../media/image21.wmf"/><Relationship Id="rId11" Type="http://schemas.openxmlformats.org/officeDocument/2006/relationships/oleObject" Target="../embeddings/oleObject21.bin"/><Relationship Id="rId10" Type="http://schemas.openxmlformats.org/officeDocument/2006/relationships/image" Target="../media/image20.wmf"/><Relationship Id="rId1"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1.wmf"/><Relationship Id="rId7" Type="http://schemas.openxmlformats.org/officeDocument/2006/relationships/oleObject" Target="../embeddings/oleObject31.bin"/><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 Id="rId39" Type="http://schemas.openxmlformats.org/officeDocument/2006/relationships/notesSlide" Target="../notesSlides/notesSlide1.xml"/><Relationship Id="rId38" Type="http://schemas.openxmlformats.org/officeDocument/2006/relationships/vmlDrawing" Target="../drawings/vmlDrawing4.vml"/><Relationship Id="rId37" Type="http://schemas.openxmlformats.org/officeDocument/2006/relationships/slideLayout" Target="../slideLayouts/slideLayout7.xml"/><Relationship Id="rId36" Type="http://schemas.openxmlformats.org/officeDocument/2006/relationships/image" Target="../media/image45.emf"/><Relationship Id="rId35" Type="http://schemas.openxmlformats.org/officeDocument/2006/relationships/oleObject" Target="../embeddings/oleObject45.bin"/><Relationship Id="rId34" Type="http://schemas.openxmlformats.org/officeDocument/2006/relationships/image" Target="../media/image44.emf"/><Relationship Id="rId33" Type="http://schemas.openxmlformats.org/officeDocument/2006/relationships/oleObject" Target="../embeddings/oleObject44.bin"/><Relationship Id="rId32" Type="http://schemas.openxmlformats.org/officeDocument/2006/relationships/image" Target="../media/image43.emf"/><Relationship Id="rId31" Type="http://schemas.openxmlformats.org/officeDocument/2006/relationships/oleObject" Target="../embeddings/oleObject43.bin"/><Relationship Id="rId30" Type="http://schemas.openxmlformats.org/officeDocument/2006/relationships/image" Target="../media/image42.emf"/><Relationship Id="rId3" Type="http://schemas.openxmlformats.org/officeDocument/2006/relationships/oleObject" Target="../embeddings/oleObject29.bin"/><Relationship Id="rId29" Type="http://schemas.openxmlformats.org/officeDocument/2006/relationships/oleObject" Target="../embeddings/oleObject42.bin"/><Relationship Id="rId28" Type="http://schemas.openxmlformats.org/officeDocument/2006/relationships/image" Target="../media/image41.emf"/><Relationship Id="rId27" Type="http://schemas.openxmlformats.org/officeDocument/2006/relationships/oleObject" Target="../embeddings/oleObject41.bin"/><Relationship Id="rId26" Type="http://schemas.openxmlformats.org/officeDocument/2006/relationships/image" Target="../media/image40.emf"/><Relationship Id="rId25" Type="http://schemas.openxmlformats.org/officeDocument/2006/relationships/oleObject" Target="../embeddings/oleObject40.bin"/><Relationship Id="rId24" Type="http://schemas.openxmlformats.org/officeDocument/2006/relationships/image" Target="../media/image39.emf"/><Relationship Id="rId23" Type="http://schemas.openxmlformats.org/officeDocument/2006/relationships/oleObject" Target="../embeddings/oleObject39.bin"/><Relationship Id="rId22" Type="http://schemas.openxmlformats.org/officeDocument/2006/relationships/image" Target="../media/image38.emf"/><Relationship Id="rId21" Type="http://schemas.openxmlformats.org/officeDocument/2006/relationships/oleObject" Target="../embeddings/oleObject38.bin"/><Relationship Id="rId20" Type="http://schemas.openxmlformats.org/officeDocument/2006/relationships/image" Target="../media/image37.emf"/><Relationship Id="rId2" Type="http://schemas.openxmlformats.org/officeDocument/2006/relationships/image" Target="../media/image28.wmf"/><Relationship Id="rId19" Type="http://schemas.openxmlformats.org/officeDocument/2006/relationships/oleObject" Target="../embeddings/oleObject37.bin"/><Relationship Id="rId18" Type="http://schemas.openxmlformats.org/officeDocument/2006/relationships/image" Target="../media/image36.emf"/><Relationship Id="rId17" Type="http://schemas.openxmlformats.org/officeDocument/2006/relationships/oleObject" Target="../embeddings/oleObject36.bin"/><Relationship Id="rId16" Type="http://schemas.openxmlformats.org/officeDocument/2006/relationships/image" Target="../media/image35.emf"/><Relationship Id="rId15" Type="http://schemas.openxmlformats.org/officeDocument/2006/relationships/oleObject" Target="../embeddings/oleObject35.bin"/><Relationship Id="rId14" Type="http://schemas.openxmlformats.org/officeDocument/2006/relationships/image" Target="../media/image34.emf"/><Relationship Id="rId13" Type="http://schemas.openxmlformats.org/officeDocument/2006/relationships/oleObject" Target="../embeddings/oleObject34.bin"/><Relationship Id="rId12" Type="http://schemas.openxmlformats.org/officeDocument/2006/relationships/image" Target="../media/image33.emf"/><Relationship Id="rId11" Type="http://schemas.openxmlformats.org/officeDocument/2006/relationships/oleObject" Target="../embeddings/oleObject33.bin"/><Relationship Id="rId10" Type="http://schemas.openxmlformats.org/officeDocument/2006/relationships/image" Target="../media/image32.emf"/><Relationship Id="rId1"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49.emf"/><Relationship Id="rId7" Type="http://schemas.openxmlformats.org/officeDocument/2006/relationships/oleObject" Target="../embeddings/oleObject49.bin"/><Relationship Id="rId6" Type="http://schemas.openxmlformats.org/officeDocument/2006/relationships/image" Target="../media/image48.emf"/><Relationship Id="rId5" Type="http://schemas.openxmlformats.org/officeDocument/2006/relationships/oleObject" Target="../embeddings/oleObject48.bin"/><Relationship Id="rId4" Type="http://schemas.openxmlformats.org/officeDocument/2006/relationships/image" Target="../media/image47.emf"/><Relationship Id="rId31" Type="http://schemas.openxmlformats.org/officeDocument/2006/relationships/notesSlide" Target="../notesSlides/notesSlide2.xml"/><Relationship Id="rId30" Type="http://schemas.openxmlformats.org/officeDocument/2006/relationships/vmlDrawing" Target="../drawings/vmlDrawing5.vml"/><Relationship Id="rId3" Type="http://schemas.openxmlformats.org/officeDocument/2006/relationships/oleObject" Target="../embeddings/oleObject47.bin"/><Relationship Id="rId29" Type="http://schemas.openxmlformats.org/officeDocument/2006/relationships/slideLayout" Target="../slideLayouts/slideLayout7.xml"/><Relationship Id="rId28" Type="http://schemas.openxmlformats.org/officeDocument/2006/relationships/image" Target="../media/image59.emf"/><Relationship Id="rId27" Type="http://schemas.openxmlformats.org/officeDocument/2006/relationships/oleObject" Target="../embeddings/oleObject59.bin"/><Relationship Id="rId26" Type="http://schemas.openxmlformats.org/officeDocument/2006/relationships/image" Target="../media/image58.emf"/><Relationship Id="rId25" Type="http://schemas.openxmlformats.org/officeDocument/2006/relationships/oleObject" Target="../embeddings/oleObject58.bin"/><Relationship Id="rId24" Type="http://schemas.openxmlformats.org/officeDocument/2006/relationships/image" Target="../media/image57.emf"/><Relationship Id="rId23" Type="http://schemas.openxmlformats.org/officeDocument/2006/relationships/oleObject" Target="../embeddings/oleObject57.bin"/><Relationship Id="rId22" Type="http://schemas.openxmlformats.org/officeDocument/2006/relationships/image" Target="../media/image56.emf"/><Relationship Id="rId21" Type="http://schemas.openxmlformats.org/officeDocument/2006/relationships/oleObject" Target="../embeddings/oleObject56.bin"/><Relationship Id="rId20" Type="http://schemas.openxmlformats.org/officeDocument/2006/relationships/image" Target="../media/image55.emf"/><Relationship Id="rId2" Type="http://schemas.openxmlformats.org/officeDocument/2006/relationships/image" Target="../media/image46.emf"/><Relationship Id="rId19" Type="http://schemas.openxmlformats.org/officeDocument/2006/relationships/oleObject" Target="../embeddings/oleObject55.bin"/><Relationship Id="rId18" Type="http://schemas.openxmlformats.org/officeDocument/2006/relationships/image" Target="../media/image54.emf"/><Relationship Id="rId17" Type="http://schemas.openxmlformats.org/officeDocument/2006/relationships/oleObject" Target="../embeddings/oleObject54.bin"/><Relationship Id="rId16" Type="http://schemas.openxmlformats.org/officeDocument/2006/relationships/image" Target="../media/image53.emf"/><Relationship Id="rId15" Type="http://schemas.openxmlformats.org/officeDocument/2006/relationships/oleObject" Target="../embeddings/oleObject53.bin"/><Relationship Id="rId14" Type="http://schemas.openxmlformats.org/officeDocument/2006/relationships/image" Target="../media/image52.emf"/><Relationship Id="rId13" Type="http://schemas.openxmlformats.org/officeDocument/2006/relationships/oleObject" Target="../embeddings/oleObject52.bin"/><Relationship Id="rId12" Type="http://schemas.openxmlformats.org/officeDocument/2006/relationships/image" Target="../media/image51.emf"/><Relationship Id="rId11" Type="http://schemas.openxmlformats.org/officeDocument/2006/relationships/oleObject" Target="../embeddings/oleObject51.bin"/><Relationship Id="rId10" Type="http://schemas.openxmlformats.org/officeDocument/2006/relationships/image" Target="../media/image50.emf"/><Relationship Id="rId1" Type="http://schemas.openxmlformats.org/officeDocument/2006/relationships/oleObject" Target="../embeddings/oleObject46.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63.emf"/><Relationship Id="rId7" Type="http://schemas.openxmlformats.org/officeDocument/2006/relationships/oleObject" Target="../embeddings/oleObject63.bin"/><Relationship Id="rId6" Type="http://schemas.openxmlformats.org/officeDocument/2006/relationships/image" Target="../media/image62.emf"/><Relationship Id="rId5" Type="http://schemas.openxmlformats.org/officeDocument/2006/relationships/oleObject" Target="../embeddings/oleObject62.bin"/><Relationship Id="rId4" Type="http://schemas.openxmlformats.org/officeDocument/2006/relationships/image" Target="../media/image61.emf"/><Relationship Id="rId34" Type="http://schemas.openxmlformats.org/officeDocument/2006/relationships/vmlDrawing" Target="../drawings/vmlDrawing6.vml"/><Relationship Id="rId33" Type="http://schemas.openxmlformats.org/officeDocument/2006/relationships/slideLayout" Target="../slideLayouts/slideLayout7.xml"/><Relationship Id="rId32" Type="http://schemas.openxmlformats.org/officeDocument/2006/relationships/image" Target="../media/image75.emf"/><Relationship Id="rId31" Type="http://schemas.openxmlformats.org/officeDocument/2006/relationships/oleObject" Target="../embeddings/oleObject75.bin"/><Relationship Id="rId30" Type="http://schemas.openxmlformats.org/officeDocument/2006/relationships/image" Target="../media/image74.emf"/><Relationship Id="rId3" Type="http://schemas.openxmlformats.org/officeDocument/2006/relationships/oleObject" Target="../embeddings/oleObject61.bin"/><Relationship Id="rId29" Type="http://schemas.openxmlformats.org/officeDocument/2006/relationships/oleObject" Target="../embeddings/oleObject74.bin"/><Relationship Id="rId28" Type="http://schemas.openxmlformats.org/officeDocument/2006/relationships/image" Target="../media/image73.emf"/><Relationship Id="rId27" Type="http://schemas.openxmlformats.org/officeDocument/2006/relationships/oleObject" Target="../embeddings/oleObject73.bin"/><Relationship Id="rId26" Type="http://schemas.openxmlformats.org/officeDocument/2006/relationships/image" Target="../media/image72.emf"/><Relationship Id="rId25" Type="http://schemas.openxmlformats.org/officeDocument/2006/relationships/oleObject" Target="../embeddings/oleObject72.bin"/><Relationship Id="rId24" Type="http://schemas.openxmlformats.org/officeDocument/2006/relationships/image" Target="../media/image71.emf"/><Relationship Id="rId23" Type="http://schemas.openxmlformats.org/officeDocument/2006/relationships/oleObject" Target="../embeddings/oleObject71.bin"/><Relationship Id="rId22" Type="http://schemas.openxmlformats.org/officeDocument/2006/relationships/image" Target="../media/image70.emf"/><Relationship Id="rId21" Type="http://schemas.openxmlformats.org/officeDocument/2006/relationships/oleObject" Target="../embeddings/oleObject70.bin"/><Relationship Id="rId20" Type="http://schemas.openxmlformats.org/officeDocument/2006/relationships/image" Target="../media/image69.emf"/><Relationship Id="rId2" Type="http://schemas.openxmlformats.org/officeDocument/2006/relationships/image" Target="../media/image60.emf"/><Relationship Id="rId19" Type="http://schemas.openxmlformats.org/officeDocument/2006/relationships/oleObject" Target="../embeddings/oleObject69.bin"/><Relationship Id="rId18" Type="http://schemas.openxmlformats.org/officeDocument/2006/relationships/image" Target="../media/image68.emf"/><Relationship Id="rId17" Type="http://schemas.openxmlformats.org/officeDocument/2006/relationships/oleObject" Target="../embeddings/oleObject68.bin"/><Relationship Id="rId16" Type="http://schemas.openxmlformats.org/officeDocument/2006/relationships/image" Target="../media/image67.emf"/><Relationship Id="rId15" Type="http://schemas.openxmlformats.org/officeDocument/2006/relationships/oleObject" Target="../embeddings/oleObject67.bin"/><Relationship Id="rId14" Type="http://schemas.openxmlformats.org/officeDocument/2006/relationships/image" Target="../media/image66.emf"/><Relationship Id="rId13" Type="http://schemas.openxmlformats.org/officeDocument/2006/relationships/oleObject" Target="../embeddings/oleObject66.bin"/><Relationship Id="rId12" Type="http://schemas.openxmlformats.org/officeDocument/2006/relationships/image" Target="../media/image65.emf"/><Relationship Id="rId11" Type="http://schemas.openxmlformats.org/officeDocument/2006/relationships/oleObject" Target="../embeddings/oleObject65.bin"/><Relationship Id="rId10" Type="http://schemas.openxmlformats.org/officeDocument/2006/relationships/image" Target="../media/image64.emf"/><Relationship Id="rId1" Type="http://schemas.openxmlformats.org/officeDocument/2006/relationships/oleObject" Target="../embeddings/oleObject60.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9.wmf"/><Relationship Id="rId7" Type="http://schemas.openxmlformats.org/officeDocument/2006/relationships/oleObject" Target="../embeddings/oleObject79.bin"/><Relationship Id="rId6" Type="http://schemas.openxmlformats.org/officeDocument/2006/relationships/image" Target="../media/image78.emf"/><Relationship Id="rId5" Type="http://schemas.openxmlformats.org/officeDocument/2006/relationships/oleObject" Target="../embeddings/oleObject78.bin"/><Relationship Id="rId4" Type="http://schemas.openxmlformats.org/officeDocument/2006/relationships/image" Target="../media/image77.wmf"/><Relationship Id="rId3" Type="http://schemas.openxmlformats.org/officeDocument/2006/relationships/oleObject" Target="../embeddings/oleObject77.bin"/><Relationship Id="rId2" Type="http://schemas.openxmlformats.org/officeDocument/2006/relationships/image" Target="../media/image76.emf"/><Relationship Id="rId10" Type="http://schemas.openxmlformats.org/officeDocument/2006/relationships/vmlDrawing" Target="../drawings/vmlDrawing7.vml"/><Relationship Id="rId1" Type="http://schemas.openxmlformats.org/officeDocument/2006/relationships/oleObject" Target="../embeddings/oleObject7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83.wmf"/><Relationship Id="rId7" Type="http://schemas.openxmlformats.org/officeDocument/2006/relationships/oleObject" Target="../embeddings/oleObject83.bin"/><Relationship Id="rId6" Type="http://schemas.openxmlformats.org/officeDocument/2006/relationships/image" Target="../media/image82.wmf"/><Relationship Id="rId5" Type="http://schemas.openxmlformats.org/officeDocument/2006/relationships/oleObject" Target="../embeddings/oleObject82.bin"/><Relationship Id="rId4" Type="http://schemas.openxmlformats.org/officeDocument/2006/relationships/image" Target="../media/image81.wmf"/><Relationship Id="rId3" Type="http://schemas.openxmlformats.org/officeDocument/2006/relationships/oleObject" Target="../embeddings/oleObject81.bin"/><Relationship Id="rId21" Type="http://schemas.openxmlformats.org/officeDocument/2006/relationships/notesSlide" Target="../notesSlides/notesSlide3.xml"/><Relationship Id="rId20" Type="http://schemas.openxmlformats.org/officeDocument/2006/relationships/vmlDrawing" Target="../drawings/vmlDrawing8.vml"/><Relationship Id="rId2" Type="http://schemas.openxmlformats.org/officeDocument/2006/relationships/image" Target="../media/image80.wmf"/><Relationship Id="rId19" Type="http://schemas.openxmlformats.org/officeDocument/2006/relationships/slideLayout" Target="../slideLayouts/slideLayout7.xml"/><Relationship Id="rId18" Type="http://schemas.openxmlformats.org/officeDocument/2006/relationships/oleObject" Target="../embeddings/oleObject89.bin"/><Relationship Id="rId17" Type="http://schemas.openxmlformats.org/officeDocument/2006/relationships/image" Target="../media/image87.wmf"/><Relationship Id="rId16" Type="http://schemas.openxmlformats.org/officeDocument/2006/relationships/oleObject" Target="../embeddings/oleObject88.bin"/><Relationship Id="rId15" Type="http://schemas.openxmlformats.org/officeDocument/2006/relationships/image" Target="../media/image86.wmf"/><Relationship Id="rId14" Type="http://schemas.openxmlformats.org/officeDocument/2006/relationships/oleObject" Target="../embeddings/oleObject87.bin"/><Relationship Id="rId13" Type="http://schemas.openxmlformats.org/officeDocument/2006/relationships/oleObject" Target="../embeddings/oleObject86.bin"/><Relationship Id="rId12" Type="http://schemas.openxmlformats.org/officeDocument/2006/relationships/image" Target="../media/image85.wmf"/><Relationship Id="rId11" Type="http://schemas.openxmlformats.org/officeDocument/2006/relationships/oleObject" Target="../embeddings/oleObject85.bin"/><Relationship Id="rId10" Type="http://schemas.openxmlformats.org/officeDocument/2006/relationships/image" Target="../media/image84.wmf"/><Relationship Id="rId1" Type="http://schemas.openxmlformats.org/officeDocument/2006/relationships/oleObject" Target="../embeddings/oleObject8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078"/>
          <p:cNvSpPr>
            <a:spLocks noChangeArrowheads="1"/>
          </p:cNvSpPr>
          <p:nvPr/>
        </p:nvSpPr>
        <p:spPr bwMode="auto">
          <a:xfrm>
            <a:off x="60325" y="739775"/>
            <a:ext cx="3352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sym typeface="Times New Roman" panose="02020603050405020304" pitchFamily="18" charset="0"/>
              </a:rPr>
              <a:t>6</a:t>
            </a:r>
            <a:r>
              <a:rPr lang="en-US" altLang="zh-CN" sz="2800" b="1">
                <a:solidFill>
                  <a:srgbClr val="000000"/>
                </a:solidFill>
                <a:latin typeface="Times New Roman" panose="02020603050405020304" pitchFamily="18" charset="0"/>
                <a:sym typeface="Times New Roman" panose="02020603050405020304" pitchFamily="18" charset="0"/>
              </a:rPr>
              <a:t>-T</a:t>
            </a:r>
            <a:r>
              <a:rPr lang="zh-CN" altLang="en-US" sz="2800" b="1">
                <a:solidFill>
                  <a:srgbClr val="000000"/>
                </a:solidFill>
                <a:latin typeface="Times New Roman" panose="02020603050405020304" pitchFamily="18" charset="0"/>
                <a:sym typeface="Times New Roman" panose="02020603050405020304" pitchFamily="18" charset="0"/>
              </a:rPr>
              <a:t>26</a:t>
            </a:r>
            <a:r>
              <a:rPr lang="en-US" altLang="zh-CN" sz="2800" b="1">
                <a:solidFill>
                  <a:srgbClr val="000000"/>
                </a:solidFill>
                <a:latin typeface="Times New Roman" panose="02020603050405020304" pitchFamily="18" charset="0"/>
                <a:sym typeface="Times New Roman" panose="02020603050405020304" pitchFamily="18" charset="0"/>
              </a:rPr>
              <a:t>:</a:t>
            </a:r>
            <a:endParaRPr lang="zh-CN" altLang="en-US" sz="2800">
              <a:solidFill>
                <a:srgbClr val="000000"/>
              </a:solidFill>
              <a:latin typeface="Times New Roman" panose="02020603050405020304" pitchFamily="18" charset="0"/>
            </a:endParaRPr>
          </a:p>
        </p:txBody>
      </p:sp>
      <p:sp>
        <p:nvSpPr>
          <p:cNvPr id="14339" name="Text Box 2078"/>
          <p:cNvSpPr>
            <a:spLocks noChangeArrowheads="1"/>
          </p:cNvSpPr>
          <p:nvPr/>
        </p:nvSpPr>
        <p:spPr bwMode="auto">
          <a:xfrm>
            <a:off x="6350" y="31750"/>
            <a:ext cx="335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sym typeface="Times New Roman" panose="02020603050405020304" pitchFamily="18" charset="0"/>
              </a:rPr>
              <a:t>作业35</a:t>
            </a:r>
            <a:r>
              <a:rPr lang="en-US" altLang="zh-CN" sz="2800" b="1">
                <a:solidFill>
                  <a:srgbClr val="000000"/>
                </a:solidFill>
                <a:latin typeface="Times New Roman" panose="02020603050405020304" pitchFamily="18" charset="0"/>
                <a:sym typeface="Times New Roman" panose="02020603050405020304" pitchFamily="18" charset="0"/>
              </a:rPr>
              <a:t>-</a:t>
            </a:r>
            <a:r>
              <a:rPr lang="zh-CN" altLang="en-US" sz="2800" b="1">
                <a:solidFill>
                  <a:srgbClr val="000000"/>
                </a:solidFill>
                <a:latin typeface="Times New Roman" panose="02020603050405020304" pitchFamily="18" charset="0"/>
                <a:sym typeface="Times New Roman" panose="02020603050405020304" pitchFamily="18" charset="0"/>
              </a:rPr>
              <a:t>3</a:t>
            </a:r>
            <a:r>
              <a:rPr lang="en-US" altLang="zh-CN" sz="2800" b="1">
                <a:solidFill>
                  <a:srgbClr val="000000"/>
                </a:solidFill>
                <a:latin typeface="Times New Roman" panose="02020603050405020304" pitchFamily="18" charset="0"/>
                <a:sym typeface="Times New Roman" panose="02020603050405020304" pitchFamily="18" charset="0"/>
              </a:rPr>
              <a:t>6</a:t>
            </a:r>
            <a:r>
              <a:rPr lang="zh-CN" altLang="en-US" sz="2800" b="1">
                <a:solidFill>
                  <a:srgbClr val="000000"/>
                </a:solidFill>
                <a:latin typeface="Times New Roman" panose="02020603050405020304" pitchFamily="18" charset="0"/>
                <a:sym typeface="Times New Roman" panose="02020603050405020304" pitchFamily="18" charset="0"/>
              </a:rPr>
              <a:t>页：</a:t>
            </a:r>
            <a:endParaRPr lang="zh-CN" altLang="en-US" sz="2800">
              <a:solidFill>
                <a:srgbClr val="000000"/>
              </a:solidFill>
              <a:latin typeface="Times New Roman" panose="02020603050405020304" pitchFamily="18" charset="0"/>
            </a:endParaRPr>
          </a:p>
        </p:txBody>
      </p:sp>
      <p:graphicFrame>
        <p:nvGraphicFramePr>
          <p:cNvPr id="14340" name="Object 2"/>
          <p:cNvGraphicFramePr>
            <a:graphicFrameLocks noChangeAspect="1"/>
          </p:cNvGraphicFramePr>
          <p:nvPr/>
        </p:nvGraphicFramePr>
        <p:xfrm>
          <a:off x="1281113" y="684213"/>
          <a:ext cx="3167062" cy="587375"/>
        </p:xfrm>
        <a:graphic>
          <a:graphicData uri="http://schemas.openxmlformats.org/presentationml/2006/ole">
            <mc:AlternateContent xmlns:mc="http://schemas.openxmlformats.org/markup-compatibility/2006">
              <mc:Choice xmlns:v="urn:schemas-microsoft-com:vml" Requires="v">
                <p:oleObj spid="_x0000_s68770" name="Equation" r:id="rId1" imgW="1206500" imgH="241300" progId="Equation.DSMT4">
                  <p:embed/>
                </p:oleObj>
              </mc:Choice>
              <mc:Fallback>
                <p:oleObj name="Equation" r:id="rId1" imgW="1206500" imgH="241300" progId="Equation.DSMT4">
                  <p:embed/>
                  <p:pic>
                    <p:nvPicPr>
                      <p:cNvPr id="0" name="图片 687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684213"/>
                        <a:ext cx="31670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3"/>
          <p:cNvGraphicFramePr>
            <a:graphicFrameLocks noChangeAspect="1"/>
          </p:cNvGraphicFramePr>
          <p:nvPr/>
        </p:nvGraphicFramePr>
        <p:xfrm>
          <a:off x="4725988" y="1341438"/>
          <a:ext cx="1452562" cy="401637"/>
        </p:xfrm>
        <a:graphic>
          <a:graphicData uri="http://schemas.openxmlformats.org/presentationml/2006/ole">
            <mc:AlternateContent xmlns:mc="http://schemas.openxmlformats.org/markup-compatibility/2006">
              <mc:Choice xmlns:v="urn:schemas-microsoft-com:vml" Requires="v">
                <p:oleObj spid="_x0000_s68771" name="" r:id="rId3" imgW="533400" imgH="177800" progId="Equation.DSMT4">
                  <p:embed/>
                </p:oleObj>
              </mc:Choice>
              <mc:Fallback>
                <p:oleObj name="" r:id="rId3" imgW="533400" imgH="177800" progId="Equation.DSMT4">
                  <p:embed/>
                  <p:pic>
                    <p:nvPicPr>
                      <p:cNvPr id="0" name="图片 687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988" y="1341438"/>
                        <a:ext cx="145256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 Box 2078"/>
          <p:cNvSpPr>
            <a:spLocks noChangeArrowheads="1"/>
          </p:cNvSpPr>
          <p:nvPr/>
        </p:nvSpPr>
        <p:spPr bwMode="auto">
          <a:xfrm>
            <a:off x="60325" y="1330325"/>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sym typeface="Times New Roman" panose="02020603050405020304" pitchFamily="18" charset="0"/>
              </a:rPr>
              <a:t>6</a:t>
            </a:r>
            <a:r>
              <a:rPr lang="en-US" altLang="zh-CN" sz="2800" b="1">
                <a:solidFill>
                  <a:srgbClr val="000000"/>
                </a:solidFill>
                <a:latin typeface="Times New Roman" panose="02020603050405020304" pitchFamily="18" charset="0"/>
                <a:sym typeface="Times New Roman" panose="02020603050405020304" pitchFamily="18" charset="0"/>
              </a:rPr>
              <a:t>-T</a:t>
            </a:r>
            <a:r>
              <a:rPr lang="zh-CN" altLang="en-US" sz="2800" b="1">
                <a:solidFill>
                  <a:srgbClr val="000000"/>
                </a:solidFill>
                <a:latin typeface="Times New Roman" panose="02020603050405020304" pitchFamily="18" charset="0"/>
                <a:sym typeface="Times New Roman" panose="02020603050405020304" pitchFamily="18" charset="0"/>
              </a:rPr>
              <a:t>27</a:t>
            </a:r>
            <a:r>
              <a:rPr lang="en-US" altLang="zh-CN" sz="2800" b="1">
                <a:solidFill>
                  <a:srgbClr val="000000"/>
                </a:solidFill>
                <a:latin typeface="Times New Roman" panose="02020603050405020304" pitchFamily="18" charset="0"/>
                <a:sym typeface="Times New Roman" panose="02020603050405020304" pitchFamily="18" charset="0"/>
              </a:rPr>
              <a:t>:</a:t>
            </a:r>
            <a:endParaRPr lang="zh-CN" altLang="en-US" sz="2800">
              <a:solidFill>
                <a:srgbClr val="000000"/>
              </a:solidFill>
              <a:latin typeface="Times New Roman" panose="02020603050405020304" pitchFamily="18" charset="0"/>
            </a:endParaRPr>
          </a:p>
        </p:txBody>
      </p:sp>
      <p:sp>
        <p:nvSpPr>
          <p:cNvPr id="14343" name="Text Box 2078"/>
          <p:cNvSpPr>
            <a:spLocks noChangeArrowheads="1"/>
          </p:cNvSpPr>
          <p:nvPr/>
        </p:nvSpPr>
        <p:spPr bwMode="auto">
          <a:xfrm>
            <a:off x="60325" y="1997075"/>
            <a:ext cx="168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sym typeface="Times New Roman" panose="02020603050405020304" pitchFamily="18" charset="0"/>
              </a:rPr>
              <a:t>7</a:t>
            </a:r>
            <a:r>
              <a:rPr lang="en-US" altLang="zh-CN" sz="2800" b="1">
                <a:solidFill>
                  <a:srgbClr val="000000"/>
                </a:solidFill>
                <a:latin typeface="Times New Roman" panose="02020603050405020304" pitchFamily="18" charset="0"/>
                <a:sym typeface="Times New Roman" panose="02020603050405020304" pitchFamily="18" charset="0"/>
              </a:rPr>
              <a:t>-T</a:t>
            </a:r>
            <a:r>
              <a:rPr lang="zh-CN" altLang="en-US" sz="2800" b="1">
                <a:solidFill>
                  <a:srgbClr val="000000"/>
                </a:solidFill>
                <a:latin typeface="Times New Roman" panose="02020603050405020304" pitchFamily="18" charset="0"/>
                <a:sym typeface="Times New Roman" panose="02020603050405020304" pitchFamily="18" charset="0"/>
              </a:rPr>
              <a:t>1</a:t>
            </a:r>
            <a:r>
              <a:rPr lang="en-US" altLang="zh-CN" sz="2800" b="1">
                <a:solidFill>
                  <a:srgbClr val="000000"/>
                </a:solidFill>
                <a:latin typeface="Times New Roman" panose="02020603050405020304" pitchFamily="18" charset="0"/>
                <a:sym typeface="Times New Roman" panose="02020603050405020304" pitchFamily="18" charset="0"/>
              </a:rPr>
              <a:t>:</a:t>
            </a:r>
            <a:endParaRPr lang="zh-CN" altLang="en-US" sz="2800">
              <a:solidFill>
                <a:srgbClr val="000000"/>
              </a:solidFill>
              <a:latin typeface="Times New Roman" panose="02020603050405020304" pitchFamily="18" charset="0"/>
            </a:endParaRPr>
          </a:p>
        </p:txBody>
      </p:sp>
      <p:graphicFrame>
        <p:nvGraphicFramePr>
          <p:cNvPr id="14344" name="Object 4"/>
          <p:cNvGraphicFramePr>
            <a:graphicFrameLocks noChangeAspect="1"/>
          </p:cNvGraphicFramePr>
          <p:nvPr/>
        </p:nvGraphicFramePr>
        <p:xfrm>
          <a:off x="1035050" y="1787525"/>
          <a:ext cx="3963988" cy="965200"/>
        </p:xfrm>
        <a:graphic>
          <a:graphicData uri="http://schemas.openxmlformats.org/presentationml/2006/ole">
            <mc:AlternateContent xmlns:mc="http://schemas.openxmlformats.org/markup-compatibility/2006">
              <mc:Choice xmlns:v="urn:schemas-microsoft-com:vml" Requires="v">
                <p:oleObj spid="_x0000_s68772" name="Equation" r:id="rId5" imgW="1548765" imgH="406400" progId="Equation.DSMT4">
                  <p:embed/>
                </p:oleObj>
              </mc:Choice>
              <mc:Fallback>
                <p:oleObj name="Equation" r:id="rId5" imgW="1548765" imgH="406400" progId="Equation.DSMT4">
                  <p:embed/>
                  <p:pic>
                    <p:nvPicPr>
                      <p:cNvPr id="0" name="图片 687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1787525"/>
                        <a:ext cx="39639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6"/>
          <p:cNvGraphicFramePr>
            <a:graphicFrameLocks noChangeAspect="1"/>
          </p:cNvGraphicFramePr>
          <p:nvPr/>
        </p:nvGraphicFramePr>
        <p:xfrm>
          <a:off x="1214438" y="1304925"/>
          <a:ext cx="3260725" cy="544513"/>
        </p:xfrm>
        <a:graphic>
          <a:graphicData uri="http://schemas.openxmlformats.org/presentationml/2006/ole">
            <mc:AlternateContent xmlns:mc="http://schemas.openxmlformats.org/markup-compatibility/2006">
              <mc:Choice xmlns:v="urn:schemas-microsoft-com:vml" Requires="v">
                <p:oleObj spid="_x0000_s68773" name="Equation" r:id="rId7" imgW="1193800" imgH="241300" progId="Equation.DSMT4">
                  <p:embed/>
                </p:oleObj>
              </mc:Choice>
              <mc:Fallback>
                <p:oleObj name="Equation" r:id="rId7" imgW="1193800" imgH="241300" progId="Equation.DSMT4">
                  <p:embed/>
                  <p:pic>
                    <p:nvPicPr>
                      <p:cNvPr id="0" name="图片 687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438" y="1304925"/>
                        <a:ext cx="3260725"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7"/>
          <p:cNvGraphicFramePr>
            <a:graphicFrameLocks noChangeAspect="1"/>
          </p:cNvGraphicFramePr>
          <p:nvPr/>
        </p:nvGraphicFramePr>
        <p:xfrm>
          <a:off x="5297488" y="1946275"/>
          <a:ext cx="2566987" cy="542925"/>
        </p:xfrm>
        <a:graphic>
          <a:graphicData uri="http://schemas.openxmlformats.org/presentationml/2006/ole">
            <mc:AlternateContent xmlns:mc="http://schemas.openxmlformats.org/markup-compatibility/2006">
              <mc:Choice xmlns:v="urn:schemas-microsoft-com:vml" Requires="v">
                <p:oleObj spid="_x0000_s68774" name="Equation" r:id="rId9" imgW="1002665" imgH="228600" progId="Equation.DSMT4">
                  <p:embed/>
                </p:oleObj>
              </mc:Choice>
              <mc:Fallback>
                <p:oleObj name="Equation" r:id="rId9" imgW="1002665" imgH="228600" progId="Equation.DSMT4">
                  <p:embed/>
                  <p:pic>
                    <p:nvPicPr>
                      <p:cNvPr id="0" name="图片 6877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7488" y="1946275"/>
                        <a:ext cx="25669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8"/>
          <p:cNvGraphicFramePr>
            <a:graphicFrameLocks noChangeAspect="1"/>
          </p:cNvGraphicFramePr>
          <p:nvPr/>
        </p:nvGraphicFramePr>
        <p:xfrm>
          <a:off x="230188" y="2711450"/>
          <a:ext cx="3703637" cy="966788"/>
        </p:xfrm>
        <a:graphic>
          <a:graphicData uri="http://schemas.openxmlformats.org/presentationml/2006/ole">
            <mc:AlternateContent xmlns:mc="http://schemas.openxmlformats.org/markup-compatibility/2006">
              <mc:Choice xmlns:v="urn:schemas-microsoft-com:vml" Requires="v">
                <p:oleObj spid="_x0000_s68775" name="Equation" r:id="rId11" imgW="1447165" imgH="406400" progId="Equation.DSMT4">
                  <p:embed/>
                </p:oleObj>
              </mc:Choice>
              <mc:Fallback>
                <p:oleObj name="Equation" r:id="rId11" imgW="1447165" imgH="406400" progId="Equation.DSMT4">
                  <p:embed/>
                  <p:pic>
                    <p:nvPicPr>
                      <p:cNvPr id="0" name="图片 6877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188" y="2711450"/>
                        <a:ext cx="3703637"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9"/>
          <p:cNvGraphicFramePr>
            <a:graphicFrameLocks noChangeAspect="1"/>
          </p:cNvGraphicFramePr>
          <p:nvPr/>
        </p:nvGraphicFramePr>
        <p:xfrm>
          <a:off x="4381500" y="2633663"/>
          <a:ext cx="4418013" cy="1027112"/>
        </p:xfrm>
        <a:graphic>
          <a:graphicData uri="http://schemas.openxmlformats.org/presentationml/2006/ole">
            <mc:AlternateContent xmlns:mc="http://schemas.openxmlformats.org/markup-compatibility/2006">
              <mc:Choice xmlns:v="urn:schemas-microsoft-com:vml" Requires="v">
                <p:oleObj spid="_x0000_s68776" name="Equation" r:id="rId13" imgW="1727200" imgH="431800" progId="Equation.DSMT4">
                  <p:embed/>
                </p:oleObj>
              </mc:Choice>
              <mc:Fallback>
                <p:oleObj name="Equation" r:id="rId13" imgW="1727200" imgH="431800" progId="Equation.DSMT4">
                  <p:embed/>
                  <p:pic>
                    <p:nvPicPr>
                      <p:cNvPr id="0" name="图片 6877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1500" y="2633663"/>
                        <a:ext cx="4418013"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10"/>
          <p:cNvGraphicFramePr>
            <a:graphicFrameLocks noChangeAspect="1"/>
          </p:cNvGraphicFramePr>
          <p:nvPr/>
        </p:nvGraphicFramePr>
        <p:xfrm>
          <a:off x="104775" y="3716338"/>
          <a:ext cx="4452938" cy="1025525"/>
        </p:xfrm>
        <a:graphic>
          <a:graphicData uri="http://schemas.openxmlformats.org/presentationml/2006/ole">
            <mc:AlternateContent xmlns:mc="http://schemas.openxmlformats.org/markup-compatibility/2006">
              <mc:Choice xmlns:v="urn:schemas-microsoft-com:vml" Requires="v">
                <p:oleObj spid="_x0000_s68777" name="Equation" r:id="rId15" imgW="1739900" imgH="431800" progId="Equation.DSMT4">
                  <p:embed/>
                </p:oleObj>
              </mc:Choice>
              <mc:Fallback>
                <p:oleObj name="Equation" r:id="rId15" imgW="1739900" imgH="431800" progId="Equation.DSMT4">
                  <p:embed/>
                  <p:pic>
                    <p:nvPicPr>
                      <p:cNvPr id="0" name="图片 6877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775" y="3716338"/>
                        <a:ext cx="4452938"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11"/>
          <p:cNvGraphicFramePr>
            <a:graphicFrameLocks noChangeAspect="1"/>
          </p:cNvGraphicFramePr>
          <p:nvPr/>
        </p:nvGraphicFramePr>
        <p:xfrm>
          <a:off x="4606925" y="3751263"/>
          <a:ext cx="4525963" cy="1025525"/>
        </p:xfrm>
        <a:graphic>
          <a:graphicData uri="http://schemas.openxmlformats.org/presentationml/2006/ole">
            <mc:AlternateContent xmlns:mc="http://schemas.openxmlformats.org/markup-compatibility/2006">
              <mc:Choice xmlns:v="urn:schemas-microsoft-com:vml" Requires="v">
                <p:oleObj spid="_x0000_s68778" name="Equation" r:id="rId17" imgW="2032000" imgH="431800" progId="Equation.DSMT4">
                  <p:embed/>
                </p:oleObj>
              </mc:Choice>
              <mc:Fallback>
                <p:oleObj name="Equation" r:id="rId17" imgW="2032000" imgH="431800" progId="Equation.DSMT4">
                  <p:embed/>
                  <p:pic>
                    <p:nvPicPr>
                      <p:cNvPr id="0" name="图片 687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6925" y="3751263"/>
                        <a:ext cx="4525963"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1" name="Text Box 2078"/>
          <p:cNvSpPr>
            <a:spLocks noChangeArrowheads="1"/>
          </p:cNvSpPr>
          <p:nvPr/>
        </p:nvSpPr>
        <p:spPr bwMode="auto">
          <a:xfrm>
            <a:off x="60325" y="4972050"/>
            <a:ext cx="1685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sym typeface="Times New Roman" panose="02020603050405020304" pitchFamily="18" charset="0"/>
              </a:rPr>
              <a:t>7</a:t>
            </a:r>
            <a:r>
              <a:rPr lang="en-US" altLang="zh-CN" sz="2800" b="1">
                <a:solidFill>
                  <a:srgbClr val="000000"/>
                </a:solidFill>
                <a:latin typeface="Times New Roman" panose="02020603050405020304" pitchFamily="18" charset="0"/>
                <a:sym typeface="Times New Roman" panose="02020603050405020304" pitchFamily="18" charset="0"/>
              </a:rPr>
              <a:t>-T</a:t>
            </a:r>
            <a:r>
              <a:rPr lang="zh-CN" altLang="en-US" sz="2800" b="1">
                <a:solidFill>
                  <a:srgbClr val="000000"/>
                </a:solidFill>
                <a:latin typeface="Times New Roman" panose="02020603050405020304" pitchFamily="18" charset="0"/>
                <a:sym typeface="Times New Roman" panose="02020603050405020304" pitchFamily="18" charset="0"/>
              </a:rPr>
              <a:t>2</a:t>
            </a:r>
            <a:r>
              <a:rPr lang="en-US" altLang="zh-CN" sz="2800" b="1">
                <a:solidFill>
                  <a:srgbClr val="000000"/>
                </a:solidFill>
                <a:latin typeface="Times New Roman" panose="02020603050405020304" pitchFamily="18" charset="0"/>
                <a:sym typeface="Times New Roman" panose="02020603050405020304" pitchFamily="18" charset="0"/>
              </a:rPr>
              <a:t>:</a:t>
            </a:r>
            <a:endParaRPr lang="zh-CN" altLang="en-US" sz="2800">
              <a:solidFill>
                <a:srgbClr val="000000"/>
              </a:solidFill>
              <a:latin typeface="Times New Roman" panose="02020603050405020304" pitchFamily="18" charset="0"/>
            </a:endParaRPr>
          </a:p>
        </p:txBody>
      </p:sp>
      <p:graphicFrame>
        <p:nvGraphicFramePr>
          <p:cNvPr id="14352" name="Object 12"/>
          <p:cNvGraphicFramePr>
            <a:graphicFrameLocks noChangeAspect="1"/>
          </p:cNvGraphicFramePr>
          <p:nvPr/>
        </p:nvGraphicFramePr>
        <p:xfrm>
          <a:off x="1087438" y="4895850"/>
          <a:ext cx="2070100" cy="804863"/>
        </p:xfrm>
        <a:graphic>
          <a:graphicData uri="http://schemas.openxmlformats.org/presentationml/2006/ole">
            <mc:AlternateContent xmlns:mc="http://schemas.openxmlformats.org/markup-compatibility/2006">
              <mc:Choice xmlns:v="urn:schemas-microsoft-com:vml" Requires="v">
                <p:oleObj spid="_x0000_s68779" name="Equation" r:id="rId19" imgW="1116965" imgH="406400" progId="Equation.DSMT4">
                  <p:embed/>
                </p:oleObj>
              </mc:Choice>
              <mc:Fallback>
                <p:oleObj name="Equation" r:id="rId19" imgW="1116965" imgH="406400" progId="Equation.DSMT4">
                  <p:embed/>
                  <p:pic>
                    <p:nvPicPr>
                      <p:cNvPr id="0" name="图片 687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87438" y="4895850"/>
                        <a:ext cx="2070100" cy="8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3" name="Text Box 2078"/>
          <p:cNvSpPr>
            <a:spLocks noChangeArrowheads="1"/>
          </p:cNvSpPr>
          <p:nvPr/>
        </p:nvSpPr>
        <p:spPr bwMode="auto">
          <a:xfrm>
            <a:off x="3208338" y="4968875"/>
            <a:ext cx="3324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sym typeface="Times New Roman" panose="02020603050405020304" pitchFamily="18" charset="0"/>
              </a:rPr>
              <a:t>向外</a:t>
            </a:r>
            <a:endParaRPr lang="zh-CN" altLang="en-US" sz="2800">
              <a:solidFill>
                <a:srgbClr val="000000"/>
              </a:solidFill>
              <a:latin typeface="Times New Roman" panose="02020603050405020304" pitchFamily="18" charset="0"/>
            </a:endParaRPr>
          </a:p>
        </p:txBody>
      </p:sp>
      <p:sp>
        <p:nvSpPr>
          <p:cNvPr id="1435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00CA6D-F8AD-44DB-A313-157E03B91619}" type="slidenum">
              <a:rPr lang="en-US" altLang="zh-CN"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5B98CB4-58F9-4914-A04B-BD03E6EFE86F}"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91138" name="Freeform 2"/>
          <p:cNvSpPr/>
          <p:nvPr/>
        </p:nvSpPr>
        <p:spPr bwMode="auto">
          <a:xfrm>
            <a:off x="6870700" y="479425"/>
            <a:ext cx="1066800" cy="1163638"/>
          </a:xfrm>
          <a:custGeom>
            <a:avLst/>
            <a:gdLst>
              <a:gd name="T0" fmla="*/ 2147483646 w 672"/>
              <a:gd name="T1" fmla="*/ 0 h 720"/>
              <a:gd name="T2" fmla="*/ 2147483646 w 672"/>
              <a:gd name="T3" fmla="*/ 2147483646 h 720"/>
              <a:gd name="T4" fmla="*/ 2147483646 w 672"/>
              <a:gd name="T5" fmla="*/ 2147483646 h 720"/>
              <a:gd name="T6" fmla="*/ 0 w 672"/>
              <a:gd name="T7" fmla="*/ 2147483646 h 720"/>
              <a:gd name="T8" fmla="*/ 0 60000 65536"/>
              <a:gd name="T9" fmla="*/ 0 60000 65536"/>
              <a:gd name="T10" fmla="*/ 0 60000 65536"/>
              <a:gd name="T11" fmla="*/ 0 60000 65536"/>
              <a:gd name="T12" fmla="*/ 0 w 672"/>
              <a:gd name="T13" fmla="*/ 0 h 720"/>
              <a:gd name="T14" fmla="*/ 672 w 672"/>
              <a:gd name="T15" fmla="*/ 720 h 720"/>
            </a:gdLst>
            <a:ahLst/>
            <a:cxnLst>
              <a:cxn ang="T8">
                <a:pos x="T0" y="T1"/>
              </a:cxn>
              <a:cxn ang="T9">
                <a:pos x="T2" y="T3"/>
              </a:cxn>
              <a:cxn ang="T10">
                <a:pos x="T4" y="T5"/>
              </a:cxn>
              <a:cxn ang="T11">
                <a:pos x="T6" y="T7"/>
              </a:cxn>
            </a:cxnLst>
            <a:rect l="T12" t="T13" r="T14" b="T15"/>
            <a:pathLst>
              <a:path w="672" h="720">
                <a:moveTo>
                  <a:pt x="672" y="0"/>
                </a:moveTo>
                <a:cubicBezTo>
                  <a:pt x="504" y="28"/>
                  <a:pt x="336" y="56"/>
                  <a:pt x="240" y="144"/>
                </a:cubicBezTo>
                <a:cubicBezTo>
                  <a:pt x="144" y="232"/>
                  <a:pt x="136" y="432"/>
                  <a:pt x="96" y="528"/>
                </a:cubicBezTo>
                <a:cubicBezTo>
                  <a:pt x="56" y="624"/>
                  <a:pt x="28" y="672"/>
                  <a:pt x="0" y="720"/>
                </a:cubicBezTo>
              </a:path>
            </a:pathLst>
          </a:custGeom>
          <a:noFill/>
          <a:ln w="41275">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39" name="Text Box 3"/>
          <p:cNvSpPr txBox="1">
            <a:spLocks noChangeArrowheads="1"/>
          </p:cNvSpPr>
          <p:nvPr/>
        </p:nvSpPr>
        <p:spPr bwMode="auto">
          <a:xfrm>
            <a:off x="836613" y="289401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的变化落后于</a:t>
            </a:r>
            <a:r>
              <a:rPr lang="en-US" altLang="zh-CN" sz="2800" b="1" i="1">
                <a:latin typeface="Times New Roman" panose="02020603050405020304" pitchFamily="18" charset="0"/>
                <a:ea typeface="楷体_GB2312" pitchFamily="49" charset="-122"/>
              </a:rPr>
              <a:t>H</a:t>
            </a:r>
            <a:r>
              <a:rPr lang="zh-CN" altLang="en-US" sz="2800" b="1">
                <a:latin typeface="Times New Roman" panose="02020603050405020304" pitchFamily="18" charset="0"/>
                <a:ea typeface="楷体_GB2312" pitchFamily="49" charset="-122"/>
              </a:rPr>
              <a:t>，从而具有</a:t>
            </a:r>
            <a:r>
              <a:rPr lang="zh-CN" altLang="en-US" sz="2800" b="1">
                <a:solidFill>
                  <a:srgbClr val="0000FF"/>
                </a:solidFill>
                <a:latin typeface="Times New Roman" panose="02020603050405020304" pitchFamily="18" charset="0"/>
                <a:ea typeface="楷体_GB2312" pitchFamily="49" charset="-122"/>
              </a:rPr>
              <a:t>剩磁</a:t>
            </a:r>
            <a:r>
              <a:rPr lang="zh-CN" altLang="en-US" sz="2800" b="1">
                <a:solidFill>
                  <a:srgbClr val="000099"/>
                </a:solidFill>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磁滞效应</a:t>
            </a:r>
            <a:endParaRPr lang="zh-CN" altLang="en-US" sz="2800" b="1">
              <a:solidFill>
                <a:schemeClr val="folHlink"/>
              </a:solidFill>
              <a:latin typeface="Times New Roman" panose="02020603050405020304" pitchFamily="18" charset="0"/>
              <a:ea typeface="楷体_GB2312" pitchFamily="49" charset="-122"/>
            </a:endParaRPr>
          </a:p>
        </p:txBody>
      </p:sp>
      <p:sp>
        <p:nvSpPr>
          <p:cNvPr id="91140" name="Text Box 4"/>
          <p:cNvSpPr txBox="1">
            <a:spLocks noChangeArrowheads="1"/>
          </p:cNvSpPr>
          <p:nvPr/>
        </p:nvSpPr>
        <p:spPr bwMode="auto">
          <a:xfrm>
            <a:off x="762000" y="3490913"/>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每个</a:t>
            </a:r>
            <a:r>
              <a:rPr lang="en-US" altLang="zh-CN" sz="2800" b="1" i="1">
                <a:latin typeface="Times New Roman" panose="02020603050405020304" pitchFamily="18" charset="0"/>
                <a:ea typeface="楷体_GB2312" pitchFamily="49" charset="-122"/>
              </a:rPr>
              <a:t>H</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对应不同的</a:t>
            </a:r>
            <a:r>
              <a:rPr lang="en-US" altLang="zh-CN" sz="2800" b="1" i="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与磁化的历史有关。</a:t>
            </a:r>
            <a:endParaRPr lang="zh-CN" altLang="en-US" sz="2800" b="1">
              <a:latin typeface="Times New Roman" panose="02020603050405020304" pitchFamily="18" charset="0"/>
              <a:ea typeface="楷体_GB2312" pitchFamily="49" charset="-122"/>
            </a:endParaRPr>
          </a:p>
        </p:txBody>
      </p:sp>
      <p:sp>
        <p:nvSpPr>
          <p:cNvPr id="91141" name="Text Box 5"/>
          <p:cNvSpPr txBox="1">
            <a:spLocks noChangeArrowheads="1"/>
          </p:cNvSpPr>
          <p:nvPr/>
        </p:nvSpPr>
        <p:spPr bwMode="auto">
          <a:xfrm>
            <a:off x="838200" y="866775"/>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ea typeface="楷体_GB2312" pitchFamily="49" charset="-122"/>
              </a:rPr>
              <a:t>1</a:t>
            </a:r>
            <a:r>
              <a:rPr lang="zh-CN" altLang="en-US" sz="2800" b="1">
                <a:solidFill>
                  <a:srgbClr val="0000FF"/>
                </a:solidFill>
                <a:latin typeface="Times New Roman" panose="02020603050405020304" pitchFamily="18" charset="0"/>
                <a:ea typeface="楷体_GB2312" pitchFamily="49" charset="-122"/>
              </a:rPr>
              <a:t>）起始磁化曲线</a:t>
            </a:r>
            <a:endParaRPr lang="zh-CN" altLang="en-US" sz="2800" b="1" baseline="-25000">
              <a:solidFill>
                <a:srgbClr val="0000FF"/>
              </a:solidFill>
              <a:latin typeface="Times New Roman" panose="02020603050405020304" pitchFamily="18" charset="0"/>
              <a:ea typeface="楷体_GB2312" pitchFamily="49" charset="-122"/>
            </a:endParaRPr>
          </a:p>
        </p:txBody>
      </p:sp>
      <p:sp>
        <p:nvSpPr>
          <p:cNvPr id="91142" name="Text Box 6"/>
          <p:cNvSpPr txBox="1">
            <a:spLocks noChangeArrowheads="1"/>
          </p:cNvSpPr>
          <p:nvPr/>
        </p:nvSpPr>
        <p:spPr bwMode="auto">
          <a:xfrm>
            <a:off x="838200" y="1735138"/>
            <a:ext cx="4422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ea typeface="楷体_GB2312" pitchFamily="49" charset="-122"/>
              </a:rPr>
              <a:t>3</a:t>
            </a:r>
            <a:r>
              <a:rPr lang="zh-CN" altLang="en-US" sz="2800" b="1">
                <a:solidFill>
                  <a:srgbClr val="0000FF"/>
                </a:solidFill>
                <a:latin typeface="Times New Roman" panose="02020603050405020304" pitchFamily="18" charset="0"/>
                <a:ea typeface="楷体_GB2312" pitchFamily="49" charset="-122"/>
              </a:rPr>
              <a:t>）剩磁 </a:t>
            </a:r>
            <a:r>
              <a:rPr lang="en-US" altLang="zh-CN" sz="2800" b="1" i="1">
                <a:solidFill>
                  <a:srgbClr val="0000FF"/>
                </a:solidFill>
                <a:latin typeface="Times New Roman" panose="02020603050405020304" pitchFamily="18" charset="0"/>
                <a:ea typeface="楷体_GB2312" pitchFamily="49" charset="-122"/>
              </a:rPr>
              <a:t>B</a:t>
            </a:r>
            <a:r>
              <a:rPr lang="en-US" altLang="zh-CN" b="1" i="1" baseline="-25000">
                <a:solidFill>
                  <a:srgbClr val="0000FF"/>
                </a:solidFill>
                <a:latin typeface="Times New Roman" panose="02020603050405020304" pitchFamily="18" charset="0"/>
                <a:ea typeface="楷体_GB2312" pitchFamily="49" charset="-122"/>
              </a:rPr>
              <a:t>r</a:t>
            </a:r>
            <a:endParaRPr lang="en-US" altLang="zh-CN" b="1" i="1">
              <a:solidFill>
                <a:srgbClr val="0000FF"/>
              </a:solidFill>
              <a:latin typeface="Times New Roman" panose="02020603050405020304" pitchFamily="18" charset="0"/>
              <a:ea typeface="楷体_GB2312" pitchFamily="49" charset="-122"/>
            </a:endParaRPr>
          </a:p>
        </p:txBody>
      </p:sp>
      <p:sp>
        <p:nvSpPr>
          <p:cNvPr id="91143" name="Text Box 7"/>
          <p:cNvSpPr txBox="1">
            <a:spLocks noChangeArrowheads="1"/>
          </p:cNvSpPr>
          <p:nvPr/>
        </p:nvSpPr>
        <p:spPr bwMode="auto">
          <a:xfrm>
            <a:off x="838200" y="1323975"/>
            <a:ext cx="5307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ea typeface="楷体_GB2312" pitchFamily="49" charset="-122"/>
              </a:rPr>
              <a:t>2</a:t>
            </a:r>
            <a:r>
              <a:rPr lang="zh-CN" altLang="en-US" sz="2800" b="1">
                <a:solidFill>
                  <a:srgbClr val="0000FF"/>
                </a:solidFill>
                <a:latin typeface="Times New Roman" panose="02020603050405020304" pitchFamily="18" charset="0"/>
                <a:ea typeface="楷体_GB2312" pitchFamily="49" charset="-122"/>
              </a:rPr>
              <a:t>）饱和磁感应强度</a:t>
            </a:r>
            <a:r>
              <a:rPr lang="en-US" altLang="zh-CN" sz="2800" b="1" i="1">
                <a:solidFill>
                  <a:srgbClr val="0000FF"/>
                </a:solidFill>
                <a:latin typeface="Times New Roman" panose="02020603050405020304" pitchFamily="18" charset="0"/>
                <a:ea typeface="楷体_GB2312" pitchFamily="49" charset="-122"/>
              </a:rPr>
              <a:t>B</a:t>
            </a:r>
            <a:r>
              <a:rPr lang="en-US" altLang="zh-CN" sz="2800" b="1" i="1" baseline="-25000">
                <a:solidFill>
                  <a:srgbClr val="0000FF"/>
                </a:solidFill>
                <a:latin typeface="Times New Roman" panose="02020603050405020304" pitchFamily="18" charset="0"/>
                <a:ea typeface="楷体_GB2312" pitchFamily="49" charset="-122"/>
              </a:rPr>
              <a:t>S</a:t>
            </a:r>
            <a:endParaRPr lang="en-US" altLang="zh-CN" sz="2800" b="1" i="1" baseline="-25000">
              <a:solidFill>
                <a:srgbClr val="0000FF"/>
              </a:solidFill>
              <a:latin typeface="Times New Roman" panose="02020603050405020304" pitchFamily="18" charset="0"/>
              <a:ea typeface="楷体_GB2312" pitchFamily="49" charset="-122"/>
            </a:endParaRPr>
          </a:p>
        </p:txBody>
      </p:sp>
      <p:sp>
        <p:nvSpPr>
          <p:cNvPr id="91144" name="Text Box 8"/>
          <p:cNvSpPr txBox="1">
            <a:spLocks noChangeArrowheads="1"/>
          </p:cNvSpPr>
          <p:nvPr/>
        </p:nvSpPr>
        <p:spPr bwMode="auto">
          <a:xfrm>
            <a:off x="838200" y="2268538"/>
            <a:ext cx="394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ea typeface="楷体_GB2312" pitchFamily="49" charset="-122"/>
              </a:rPr>
              <a:t>4</a:t>
            </a:r>
            <a:r>
              <a:rPr lang="zh-CN" altLang="en-US" sz="2800" b="1">
                <a:solidFill>
                  <a:srgbClr val="0000FF"/>
                </a:solidFill>
                <a:latin typeface="Times New Roman" panose="02020603050405020304" pitchFamily="18" charset="0"/>
                <a:ea typeface="楷体_GB2312" pitchFamily="49" charset="-122"/>
              </a:rPr>
              <a:t>）矫顽力</a:t>
            </a:r>
            <a:r>
              <a:rPr lang="en-US" altLang="zh-CN" sz="2800" b="1" i="1">
                <a:solidFill>
                  <a:srgbClr val="0000FF"/>
                </a:solidFill>
                <a:latin typeface="Times New Roman" panose="02020603050405020304" pitchFamily="18" charset="0"/>
                <a:ea typeface="楷体_GB2312" pitchFamily="49" charset="-122"/>
              </a:rPr>
              <a:t>H</a:t>
            </a:r>
            <a:r>
              <a:rPr lang="en-US" altLang="zh-CN" b="1" i="1" baseline="-25000">
                <a:solidFill>
                  <a:srgbClr val="0000FF"/>
                </a:solidFill>
                <a:latin typeface="Times New Roman" panose="02020603050405020304" pitchFamily="18" charset="0"/>
                <a:ea typeface="楷体_GB2312" pitchFamily="49" charset="-122"/>
              </a:rPr>
              <a:t>c</a:t>
            </a:r>
            <a:endParaRPr lang="en-US" altLang="zh-CN" b="1" i="1">
              <a:solidFill>
                <a:srgbClr val="0000FF"/>
              </a:solidFill>
              <a:latin typeface="Times New Roman" panose="02020603050405020304" pitchFamily="18" charset="0"/>
              <a:ea typeface="楷体_GB2312" pitchFamily="49" charset="-122"/>
            </a:endParaRPr>
          </a:p>
        </p:txBody>
      </p:sp>
      <p:sp>
        <p:nvSpPr>
          <p:cNvPr id="91145" name="Text Box 9"/>
          <p:cNvSpPr txBox="1">
            <a:spLocks noChangeArrowheads="1"/>
          </p:cNvSpPr>
          <p:nvPr/>
        </p:nvSpPr>
        <p:spPr bwMode="auto">
          <a:xfrm>
            <a:off x="101600" y="4073525"/>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(3) </a:t>
            </a:r>
            <a:r>
              <a:rPr lang="zh-CN" altLang="en-US" sz="2800" b="1">
                <a:latin typeface="Times New Roman" panose="02020603050405020304" pitchFamily="18" charset="0"/>
                <a:ea typeface="楷体_GB2312" pitchFamily="49" charset="-122"/>
              </a:rPr>
              <a:t>在交变电流的励磁下反复磁化使其温度升高</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solidFill>
                  <a:srgbClr val="CC0000"/>
                </a:solidFill>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磁滞损耗</a:t>
            </a:r>
            <a:endParaRPr lang="zh-CN" altLang="en-US" sz="2800" b="1">
              <a:solidFill>
                <a:schemeClr val="folHlink"/>
              </a:solidFill>
              <a:latin typeface="Times New Roman" panose="02020603050405020304" pitchFamily="18" charset="0"/>
              <a:ea typeface="楷体_GB2312" pitchFamily="49" charset="-122"/>
            </a:endParaRPr>
          </a:p>
        </p:txBody>
      </p:sp>
      <p:grpSp>
        <p:nvGrpSpPr>
          <p:cNvPr id="2" name="Group 10"/>
          <p:cNvGrpSpPr/>
          <p:nvPr/>
        </p:nvGrpSpPr>
        <p:grpSpPr bwMode="auto">
          <a:xfrm>
            <a:off x="5943600" y="466725"/>
            <a:ext cx="1981200" cy="2147888"/>
            <a:chOff x="3696" y="480"/>
            <a:chExt cx="1248" cy="1353"/>
          </a:xfrm>
        </p:grpSpPr>
        <p:sp>
          <p:nvSpPr>
            <p:cNvPr id="26667" name="Freeform 11"/>
            <p:cNvSpPr/>
            <p:nvPr/>
          </p:nvSpPr>
          <p:spPr bwMode="auto">
            <a:xfrm>
              <a:off x="3951" y="938"/>
              <a:ext cx="70" cy="70"/>
            </a:xfrm>
            <a:custGeom>
              <a:avLst/>
              <a:gdLst>
                <a:gd name="T0" fmla="*/ 0 w 70"/>
                <a:gd name="T1" fmla="*/ 70 h 70"/>
                <a:gd name="T2" fmla="*/ 70 w 70"/>
                <a:gd name="T3" fmla="*/ 0 h 70"/>
                <a:gd name="T4" fmla="*/ 0 60000 65536"/>
                <a:gd name="T5" fmla="*/ 0 60000 65536"/>
                <a:gd name="T6" fmla="*/ 0 w 70"/>
                <a:gd name="T7" fmla="*/ 0 h 70"/>
                <a:gd name="T8" fmla="*/ 70 w 70"/>
                <a:gd name="T9" fmla="*/ 70 h 70"/>
              </a:gdLst>
              <a:ahLst/>
              <a:cxnLst>
                <a:cxn ang="T4">
                  <a:pos x="T0" y="T1"/>
                </a:cxn>
                <a:cxn ang="T5">
                  <a:pos x="T2" y="T3"/>
                </a:cxn>
              </a:cxnLst>
              <a:rect l="T6" t="T7" r="T8" b="T9"/>
              <a:pathLst>
                <a:path w="70" h="70">
                  <a:moveTo>
                    <a:pt x="0" y="70"/>
                  </a:moveTo>
                  <a:lnTo>
                    <a:pt x="7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8" name="Freeform 12"/>
            <p:cNvSpPr/>
            <p:nvPr/>
          </p:nvSpPr>
          <p:spPr bwMode="auto">
            <a:xfrm>
              <a:off x="3936" y="912"/>
              <a:ext cx="12" cy="96"/>
            </a:xfrm>
            <a:custGeom>
              <a:avLst/>
              <a:gdLst>
                <a:gd name="T0" fmla="*/ 12 w 12"/>
                <a:gd name="T1" fmla="*/ 96 h 96"/>
                <a:gd name="T2" fmla="*/ 0 w 12"/>
                <a:gd name="T3" fmla="*/ 0 h 96"/>
                <a:gd name="T4" fmla="*/ 0 60000 65536"/>
                <a:gd name="T5" fmla="*/ 0 60000 65536"/>
                <a:gd name="T6" fmla="*/ 0 w 12"/>
                <a:gd name="T7" fmla="*/ 0 h 96"/>
                <a:gd name="T8" fmla="*/ 12 w 12"/>
                <a:gd name="T9" fmla="*/ 96 h 96"/>
              </a:gdLst>
              <a:ahLst/>
              <a:cxnLst>
                <a:cxn ang="T4">
                  <a:pos x="T0" y="T1"/>
                </a:cxn>
                <a:cxn ang="T5">
                  <a:pos x="T2" y="T3"/>
                </a:cxn>
              </a:cxnLst>
              <a:rect l="T6" t="T7" r="T8" b="T9"/>
              <a:pathLst>
                <a:path w="12" h="96">
                  <a:moveTo>
                    <a:pt x="12" y="96"/>
                  </a:moveTo>
                  <a:lnTo>
                    <a:pt x="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9" name="Freeform 13"/>
            <p:cNvSpPr/>
            <p:nvPr/>
          </p:nvSpPr>
          <p:spPr bwMode="auto">
            <a:xfrm>
              <a:off x="3840" y="1411"/>
              <a:ext cx="59" cy="77"/>
            </a:xfrm>
            <a:custGeom>
              <a:avLst/>
              <a:gdLst>
                <a:gd name="T0" fmla="*/ 0 w 59"/>
                <a:gd name="T1" fmla="*/ 77 h 77"/>
                <a:gd name="T2" fmla="*/ 59 w 59"/>
                <a:gd name="T3" fmla="*/ 0 h 77"/>
                <a:gd name="T4" fmla="*/ 0 60000 65536"/>
                <a:gd name="T5" fmla="*/ 0 60000 65536"/>
                <a:gd name="T6" fmla="*/ 0 w 59"/>
                <a:gd name="T7" fmla="*/ 0 h 77"/>
                <a:gd name="T8" fmla="*/ 59 w 59"/>
                <a:gd name="T9" fmla="*/ 77 h 77"/>
              </a:gdLst>
              <a:ahLst/>
              <a:cxnLst>
                <a:cxn ang="T4">
                  <a:pos x="T0" y="T1"/>
                </a:cxn>
                <a:cxn ang="T5">
                  <a:pos x="T2" y="T3"/>
                </a:cxn>
              </a:cxnLst>
              <a:rect l="T6" t="T7" r="T8" b="T9"/>
              <a:pathLst>
                <a:path w="59" h="77">
                  <a:moveTo>
                    <a:pt x="0" y="77"/>
                  </a:moveTo>
                  <a:lnTo>
                    <a:pt x="59"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0" name="Freeform 14"/>
            <p:cNvSpPr/>
            <p:nvPr/>
          </p:nvSpPr>
          <p:spPr bwMode="auto">
            <a:xfrm>
              <a:off x="3817" y="1396"/>
              <a:ext cx="23" cy="89"/>
            </a:xfrm>
            <a:custGeom>
              <a:avLst/>
              <a:gdLst>
                <a:gd name="T0" fmla="*/ 23 w 23"/>
                <a:gd name="T1" fmla="*/ 89 h 89"/>
                <a:gd name="T2" fmla="*/ 0 w 23"/>
                <a:gd name="T3" fmla="*/ 0 h 89"/>
                <a:gd name="T4" fmla="*/ 0 60000 65536"/>
                <a:gd name="T5" fmla="*/ 0 60000 65536"/>
                <a:gd name="T6" fmla="*/ 0 w 23"/>
                <a:gd name="T7" fmla="*/ 0 h 89"/>
                <a:gd name="T8" fmla="*/ 23 w 23"/>
                <a:gd name="T9" fmla="*/ 89 h 89"/>
              </a:gdLst>
              <a:ahLst/>
              <a:cxnLst>
                <a:cxn ang="T4">
                  <a:pos x="T0" y="T1"/>
                </a:cxn>
                <a:cxn ang="T5">
                  <a:pos x="T2" y="T3"/>
                </a:cxn>
              </a:cxnLst>
              <a:rect l="T6" t="T7" r="T8" b="T9"/>
              <a:pathLst>
                <a:path w="23" h="89">
                  <a:moveTo>
                    <a:pt x="23" y="89"/>
                  </a:moveTo>
                  <a:lnTo>
                    <a:pt x="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71" name="Freeform 15"/>
            <p:cNvSpPr/>
            <p:nvPr/>
          </p:nvSpPr>
          <p:spPr bwMode="auto">
            <a:xfrm>
              <a:off x="3696" y="480"/>
              <a:ext cx="1248" cy="1353"/>
            </a:xfrm>
            <a:custGeom>
              <a:avLst/>
              <a:gdLst>
                <a:gd name="T0" fmla="*/ 2 w 1584"/>
                <a:gd name="T1" fmla="*/ 0 h 1920"/>
                <a:gd name="T2" fmla="*/ 2 w 1584"/>
                <a:gd name="T3" fmla="*/ 1 h 1920"/>
                <a:gd name="T4" fmla="*/ 2 w 1584"/>
                <a:gd name="T5" fmla="*/ 1 h 1920"/>
                <a:gd name="T6" fmla="*/ 0 w 1584"/>
                <a:gd name="T7" fmla="*/ 1 h 1920"/>
                <a:gd name="T8" fmla="*/ 0 60000 65536"/>
                <a:gd name="T9" fmla="*/ 0 60000 65536"/>
                <a:gd name="T10" fmla="*/ 0 60000 65536"/>
                <a:gd name="T11" fmla="*/ 0 60000 65536"/>
                <a:gd name="T12" fmla="*/ 0 w 1584"/>
                <a:gd name="T13" fmla="*/ 0 h 1920"/>
                <a:gd name="T14" fmla="*/ 1584 w 1584"/>
                <a:gd name="T15" fmla="*/ 1920 h 1920"/>
              </a:gdLst>
              <a:ahLst/>
              <a:cxnLst>
                <a:cxn ang="T8">
                  <a:pos x="T0" y="T1"/>
                </a:cxn>
                <a:cxn ang="T9">
                  <a:pos x="T2" y="T3"/>
                </a:cxn>
                <a:cxn ang="T10">
                  <a:pos x="T4" y="T5"/>
                </a:cxn>
                <a:cxn ang="T11">
                  <a:pos x="T6" y="T7"/>
                </a:cxn>
              </a:cxnLst>
              <a:rect l="T12" t="T13" r="T14" b="T15"/>
              <a:pathLst>
                <a:path w="1584" h="1920">
                  <a:moveTo>
                    <a:pt x="1584" y="0"/>
                  </a:moveTo>
                  <a:cubicBezTo>
                    <a:pt x="1176" y="8"/>
                    <a:pt x="768" y="16"/>
                    <a:pt x="528" y="288"/>
                  </a:cubicBezTo>
                  <a:cubicBezTo>
                    <a:pt x="288" y="560"/>
                    <a:pt x="232" y="1360"/>
                    <a:pt x="144" y="1632"/>
                  </a:cubicBezTo>
                  <a:cubicBezTo>
                    <a:pt x="56" y="1904"/>
                    <a:pt x="24" y="1872"/>
                    <a:pt x="0" y="1920"/>
                  </a:cubicBez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useBgFill="1">
        <p:nvSpPr>
          <p:cNvPr id="91152" name="Rectangle 16"/>
          <p:cNvSpPr>
            <a:spLocks noChangeArrowheads="1"/>
          </p:cNvSpPr>
          <p:nvPr/>
        </p:nvSpPr>
        <p:spPr bwMode="auto">
          <a:xfrm>
            <a:off x="5943600" y="466725"/>
            <a:ext cx="914400" cy="2286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91153" name="Object 2"/>
          <p:cNvGraphicFramePr>
            <a:graphicFrameLocks noChangeAspect="1"/>
          </p:cNvGraphicFramePr>
          <p:nvPr/>
        </p:nvGraphicFramePr>
        <p:xfrm>
          <a:off x="6932613" y="141288"/>
          <a:ext cx="292100" cy="292100"/>
        </p:xfrm>
        <a:graphic>
          <a:graphicData uri="http://schemas.openxmlformats.org/presentationml/2006/ole">
            <mc:AlternateContent xmlns:mc="http://schemas.openxmlformats.org/markup-compatibility/2006">
              <mc:Choice xmlns:v="urn:schemas-microsoft-com:vml" Requires="v">
                <p:oleObj spid="_x0000_s71742" name="公式" r:id="rId1" imgW="292100" imgH="292100" progId="Equation.3">
                  <p:embed/>
                </p:oleObj>
              </mc:Choice>
              <mc:Fallback>
                <p:oleObj name="公式" r:id="rId1" imgW="292100" imgH="292100" progId="Equation.3">
                  <p:embed/>
                  <p:pic>
                    <p:nvPicPr>
                      <p:cNvPr id="0" name="图片 71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3" y="141288"/>
                        <a:ext cx="2921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4" name="Object 3"/>
          <p:cNvGraphicFramePr>
            <a:graphicFrameLocks noChangeAspect="1"/>
          </p:cNvGraphicFramePr>
          <p:nvPr/>
        </p:nvGraphicFramePr>
        <p:xfrm>
          <a:off x="6329363" y="382588"/>
          <a:ext cx="369887" cy="420687"/>
        </p:xfrm>
        <a:graphic>
          <a:graphicData uri="http://schemas.openxmlformats.org/presentationml/2006/ole">
            <mc:AlternateContent xmlns:mc="http://schemas.openxmlformats.org/markup-compatibility/2006">
              <mc:Choice xmlns:v="urn:schemas-microsoft-com:vml" Requires="v">
                <p:oleObj spid="_x0000_s71743" name="公式" r:id="rId3" imgW="368300" imgH="419100" progId="Equation.3">
                  <p:embed/>
                </p:oleObj>
              </mc:Choice>
              <mc:Fallback>
                <p:oleObj name="公式" r:id="rId3" imgW="368300" imgH="419100" progId="Equation.3">
                  <p:embed/>
                  <p:pic>
                    <p:nvPicPr>
                      <p:cNvPr id="0" name="图片 71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363" y="382588"/>
                        <a:ext cx="369887"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5" name="Object 4"/>
          <p:cNvGraphicFramePr>
            <a:graphicFrameLocks noChangeAspect="1"/>
          </p:cNvGraphicFramePr>
          <p:nvPr/>
        </p:nvGraphicFramePr>
        <p:xfrm>
          <a:off x="5594350" y="1100138"/>
          <a:ext cx="698500" cy="420687"/>
        </p:xfrm>
        <a:graphic>
          <a:graphicData uri="http://schemas.openxmlformats.org/presentationml/2006/ole">
            <mc:AlternateContent xmlns:mc="http://schemas.openxmlformats.org/markup-compatibility/2006">
              <mc:Choice xmlns:v="urn:schemas-microsoft-com:vml" Requires="v">
                <p:oleObj spid="_x0000_s71744" name="公式" r:id="rId5" imgW="698500" imgH="419100" progId="Equation.3">
                  <p:embed/>
                </p:oleObj>
              </mc:Choice>
              <mc:Fallback>
                <p:oleObj name="公式" r:id="rId5" imgW="698500" imgH="419100" progId="Equation.3">
                  <p:embed/>
                  <p:pic>
                    <p:nvPicPr>
                      <p:cNvPr id="0" name="图片 717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4350" y="1100138"/>
                        <a:ext cx="6985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6" name="Object 5"/>
          <p:cNvGraphicFramePr>
            <a:graphicFrameLocks noChangeAspect="1"/>
          </p:cNvGraphicFramePr>
          <p:nvPr/>
        </p:nvGraphicFramePr>
        <p:xfrm>
          <a:off x="7935913" y="1762125"/>
          <a:ext cx="369887" cy="292100"/>
        </p:xfrm>
        <a:graphic>
          <a:graphicData uri="http://schemas.openxmlformats.org/presentationml/2006/ole">
            <mc:AlternateContent xmlns:mc="http://schemas.openxmlformats.org/markup-compatibility/2006">
              <mc:Choice xmlns:v="urn:schemas-microsoft-com:vml" Requires="v">
                <p:oleObj spid="_x0000_s71745" name="公式" r:id="rId7" imgW="368300" imgH="292100" progId="Equation.3">
                  <p:embed/>
                </p:oleObj>
              </mc:Choice>
              <mc:Fallback>
                <p:oleObj name="公式" r:id="rId7" imgW="368300" imgH="292100" progId="Equation.3">
                  <p:embed/>
                  <p:pic>
                    <p:nvPicPr>
                      <p:cNvPr id="0" name="图片 717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5913" y="1762125"/>
                        <a:ext cx="369887"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7" name="Object 6"/>
          <p:cNvGraphicFramePr>
            <a:graphicFrameLocks noChangeAspect="1"/>
          </p:cNvGraphicFramePr>
          <p:nvPr/>
        </p:nvGraphicFramePr>
        <p:xfrm>
          <a:off x="8045450" y="325438"/>
          <a:ext cx="366713" cy="417512"/>
        </p:xfrm>
        <a:graphic>
          <a:graphicData uri="http://schemas.openxmlformats.org/presentationml/2006/ole">
            <mc:AlternateContent xmlns:mc="http://schemas.openxmlformats.org/markup-compatibility/2006">
              <mc:Choice xmlns:v="urn:schemas-microsoft-com:vml" Requires="v">
                <p:oleObj spid="_x0000_s71746" name="公式" r:id="rId9" imgW="368300" imgH="419100" progId="Equation.3">
                  <p:embed/>
                </p:oleObj>
              </mc:Choice>
              <mc:Fallback>
                <p:oleObj name="公式" r:id="rId9" imgW="368300" imgH="419100" progId="Equation.3">
                  <p:embed/>
                  <p:pic>
                    <p:nvPicPr>
                      <p:cNvPr id="0" name="图片 717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45450" y="325438"/>
                        <a:ext cx="36671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8" name="Text Box 22"/>
          <p:cNvSpPr txBox="1">
            <a:spLocks noChangeArrowheads="1"/>
          </p:cNvSpPr>
          <p:nvPr/>
        </p:nvSpPr>
        <p:spPr bwMode="auto">
          <a:xfrm>
            <a:off x="619125" y="4930775"/>
            <a:ext cx="8391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folHlink"/>
                </a:solidFill>
                <a:latin typeface="Times New Roman" panose="02020603050405020304" pitchFamily="18" charset="0"/>
                <a:ea typeface="楷体_GB2312" pitchFamily="49" charset="-122"/>
              </a:rPr>
              <a:t>磁滞损耗</a:t>
            </a:r>
            <a:r>
              <a:rPr lang="zh-CN" altLang="en-US" sz="2800" b="1">
                <a:latin typeface="Times New Roman" panose="02020603050405020304" pitchFamily="18" charset="0"/>
                <a:ea typeface="楷体_GB2312" pitchFamily="49" charset="-122"/>
              </a:rPr>
              <a:t>与</a:t>
            </a:r>
            <a:r>
              <a:rPr lang="zh-CN" altLang="en-US" sz="2800" b="1">
                <a:solidFill>
                  <a:srgbClr val="0000FF"/>
                </a:solidFill>
                <a:latin typeface="Times New Roman" panose="02020603050405020304" pitchFamily="18" charset="0"/>
                <a:ea typeface="楷体_GB2312" pitchFamily="49" charset="-122"/>
              </a:rPr>
              <a:t>磁滞回线</a:t>
            </a:r>
            <a:r>
              <a:rPr lang="zh-CN" altLang="en-US" sz="2800" b="1">
                <a:latin typeface="Times New Roman" panose="02020603050405020304" pitchFamily="18" charset="0"/>
                <a:ea typeface="楷体_GB2312" pitchFamily="49" charset="-122"/>
              </a:rPr>
              <a:t>所包围的面积成正比。</a:t>
            </a:r>
            <a:endParaRPr lang="zh-CN" altLang="en-US" sz="2800" b="1">
              <a:latin typeface="Times New Roman" panose="02020603050405020304" pitchFamily="18" charset="0"/>
              <a:ea typeface="楷体_GB2312" pitchFamily="49" charset="-122"/>
            </a:endParaRPr>
          </a:p>
        </p:txBody>
      </p:sp>
      <p:grpSp>
        <p:nvGrpSpPr>
          <p:cNvPr id="3" name="Group 23"/>
          <p:cNvGrpSpPr/>
          <p:nvPr/>
        </p:nvGrpSpPr>
        <p:grpSpPr bwMode="auto">
          <a:xfrm>
            <a:off x="6019800" y="466725"/>
            <a:ext cx="1981200" cy="2147888"/>
            <a:chOff x="3696" y="480"/>
            <a:chExt cx="1248" cy="1353"/>
          </a:xfrm>
        </p:grpSpPr>
        <p:sp>
          <p:nvSpPr>
            <p:cNvPr id="26662" name="Freeform 24"/>
            <p:cNvSpPr/>
            <p:nvPr/>
          </p:nvSpPr>
          <p:spPr bwMode="auto">
            <a:xfrm>
              <a:off x="3951" y="938"/>
              <a:ext cx="70" cy="70"/>
            </a:xfrm>
            <a:custGeom>
              <a:avLst/>
              <a:gdLst>
                <a:gd name="T0" fmla="*/ 0 w 70"/>
                <a:gd name="T1" fmla="*/ 70 h 70"/>
                <a:gd name="T2" fmla="*/ 70 w 70"/>
                <a:gd name="T3" fmla="*/ 0 h 70"/>
                <a:gd name="T4" fmla="*/ 0 60000 65536"/>
                <a:gd name="T5" fmla="*/ 0 60000 65536"/>
                <a:gd name="T6" fmla="*/ 0 w 70"/>
                <a:gd name="T7" fmla="*/ 0 h 70"/>
                <a:gd name="T8" fmla="*/ 70 w 70"/>
                <a:gd name="T9" fmla="*/ 70 h 70"/>
              </a:gdLst>
              <a:ahLst/>
              <a:cxnLst>
                <a:cxn ang="T4">
                  <a:pos x="T0" y="T1"/>
                </a:cxn>
                <a:cxn ang="T5">
                  <a:pos x="T2" y="T3"/>
                </a:cxn>
              </a:cxnLst>
              <a:rect l="T6" t="T7" r="T8" b="T9"/>
              <a:pathLst>
                <a:path w="70" h="70">
                  <a:moveTo>
                    <a:pt x="0" y="70"/>
                  </a:moveTo>
                  <a:lnTo>
                    <a:pt x="7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Freeform 25"/>
            <p:cNvSpPr/>
            <p:nvPr/>
          </p:nvSpPr>
          <p:spPr bwMode="auto">
            <a:xfrm>
              <a:off x="3936" y="912"/>
              <a:ext cx="12" cy="96"/>
            </a:xfrm>
            <a:custGeom>
              <a:avLst/>
              <a:gdLst>
                <a:gd name="T0" fmla="*/ 12 w 12"/>
                <a:gd name="T1" fmla="*/ 96 h 96"/>
                <a:gd name="T2" fmla="*/ 0 w 12"/>
                <a:gd name="T3" fmla="*/ 0 h 96"/>
                <a:gd name="T4" fmla="*/ 0 60000 65536"/>
                <a:gd name="T5" fmla="*/ 0 60000 65536"/>
                <a:gd name="T6" fmla="*/ 0 w 12"/>
                <a:gd name="T7" fmla="*/ 0 h 96"/>
                <a:gd name="T8" fmla="*/ 12 w 12"/>
                <a:gd name="T9" fmla="*/ 96 h 96"/>
              </a:gdLst>
              <a:ahLst/>
              <a:cxnLst>
                <a:cxn ang="T4">
                  <a:pos x="T0" y="T1"/>
                </a:cxn>
                <a:cxn ang="T5">
                  <a:pos x="T2" y="T3"/>
                </a:cxn>
              </a:cxnLst>
              <a:rect l="T6" t="T7" r="T8" b="T9"/>
              <a:pathLst>
                <a:path w="12" h="96">
                  <a:moveTo>
                    <a:pt x="12" y="96"/>
                  </a:moveTo>
                  <a:lnTo>
                    <a:pt x="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4" name="Freeform 26"/>
            <p:cNvSpPr/>
            <p:nvPr/>
          </p:nvSpPr>
          <p:spPr bwMode="auto">
            <a:xfrm>
              <a:off x="3840" y="1411"/>
              <a:ext cx="59" cy="77"/>
            </a:xfrm>
            <a:custGeom>
              <a:avLst/>
              <a:gdLst>
                <a:gd name="T0" fmla="*/ 0 w 59"/>
                <a:gd name="T1" fmla="*/ 77 h 77"/>
                <a:gd name="T2" fmla="*/ 59 w 59"/>
                <a:gd name="T3" fmla="*/ 0 h 77"/>
                <a:gd name="T4" fmla="*/ 0 60000 65536"/>
                <a:gd name="T5" fmla="*/ 0 60000 65536"/>
                <a:gd name="T6" fmla="*/ 0 w 59"/>
                <a:gd name="T7" fmla="*/ 0 h 77"/>
                <a:gd name="T8" fmla="*/ 59 w 59"/>
                <a:gd name="T9" fmla="*/ 77 h 77"/>
              </a:gdLst>
              <a:ahLst/>
              <a:cxnLst>
                <a:cxn ang="T4">
                  <a:pos x="T0" y="T1"/>
                </a:cxn>
                <a:cxn ang="T5">
                  <a:pos x="T2" y="T3"/>
                </a:cxn>
              </a:cxnLst>
              <a:rect l="T6" t="T7" r="T8" b="T9"/>
              <a:pathLst>
                <a:path w="59" h="77">
                  <a:moveTo>
                    <a:pt x="0" y="77"/>
                  </a:moveTo>
                  <a:lnTo>
                    <a:pt x="59"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5" name="Freeform 27"/>
            <p:cNvSpPr/>
            <p:nvPr/>
          </p:nvSpPr>
          <p:spPr bwMode="auto">
            <a:xfrm>
              <a:off x="3817" y="1396"/>
              <a:ext cx="23" cy="89"/>
            </a:xfrm>
            <a:custGeom>
              <a:avLst/>
              <a:gdLst>
                <a:gd name="T0" fmla="*/ 23 w 23"/>
                <a:gd name="T1" fmla="*/ 89 h 89"/>
                <a:gd name="T2" fmla="*/ 0 w 23"/>
                <a:gd name="T3" fmla="*/ 0 h 89"/>
                <a:gd name="T4" fmla="*/ 0 60000 65536"/>
                <a:gd name="T5" fmla="*/ 0 60000 65536"/>
                <a:gd name="T6" fmla="*/ 0 w 23"/>
                <a:gd name="T7" fmla="*/ 0 h 89"/>
                <a:gd name="T8" fmla="*/ 23 w 23"/>
                <a:gd name="T9" fmla="*/ 89 h 89"/>
              </a:gdLst>
              <a:ahLst/>
              <a:cxnLst>
                <a:cxn ang="T4">
                  <a:pos x="T0" y="T1"/>
                </a:cxn>
                <a:cxn ang="T5">
                  <a:pos x="T2" y="T3"/>
                </a:cxn>
              </a:cxnLst>
              <a:rect l="T6" t="T7" r="T8" b="T9"/>
              <a:pathLst>
                <a:path w="23" h="89">
                  <a:moveTo>
                    <a:pt x="23" y="89"/>
                  </a:moveTo>
                  <a:lnTo>
                    <a:pt x="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6" name="Freeform 28"/>
            <p:cNvSpPr/>
            <p:nvPr/>
          </p:nvSpPr>
          <p:spPr bwMode="auto">
            <a:xfrm>
              <a:off x="3696" y="480"/>
              <a:ext cx="1248" cy="1353"/>
            </a:xfrm>
            <a:custGeom>
              <a:avLst/>
              <a:gdLst>
                <a:gd name="T0" fmla="*/ 2 w 1584"/>
                <a:gd name="T1" fmla="*/ 0 h 1920"/>
                <a:gd name="T2" fmla="*/ 2 w 1584"/>
                <a:gd name="T3" fmla="*/ 1 h 1920"/>
                <a:gd name="T4" fmla="*/ 2 w 1584"/>
                <a:gd name="T5" fmla="*/ 1 h 1920"/>
                <a:gd name="T6" fmla="*/ 0 w 1584"/>
                <a:gd name="T7" fmla="*/ 1 h 1920"/>
                <a:gd name="T8" fmla="*/ 0 60000 65536"/>
                <a:gd name="T9" fmla="*/ 0 60000 65536"/>
                <a:gd name="T10" fmla="*/ 0 60000 65536"/>
                <a:gd name="T11" fmla="*/ 0 60000 65536"/>
                <a:gd name="T12" fmla="*/ 0 w 1584"/>
                <a:gd name="T13" fmla="*/ 0 h 1920"/>
                <a:gd name="T14" fmla="*/ 1584 w 1584"/>
                <a:gd name="T15" fmla="*/ 1920 h 1920"/>
              </a:gdLst>
              <a:ahLst/>
              <a:cxnLst>
                <a:cxn ang="T8">
                  <a:pos x="T0" y="T1"/>
                </a:cxn>
                <a:cxn ang="T9">
                  <a:pos x="T2" y="T3"/>
                </a:cxn>
                <a:cxn ang="T10">
                  <a:pos x="T4" y="T5"/>
                </a:cxn>
                <a:cxn ang="T11">
                  <a:pos x="T6" y="T7"/>
                </a:cxn>
              </a:cxnLst>
              <a:rect l="T12" t="T13" r="T14" b="T15"/>
              <a:pathLst>
                <a:path w="1584" h="1920">
                  <a:moveTo>
                    <a:pt x="1584" y="0"/>
                  </a:moveTo>
                  <a:cubicBezTo>
                    <a:pt x="1176" y="8"/>
                    <a:pt x="768" y="16"/>
                    <a:pt x="528" y="288"/>
                  </a:cubicBezTo>
                  <a:cubicBezTo>
                    <a:pt x="288" y="560"/>
                    <a:pt x="232" y="1360"/>
                    <a:pt x="144" y="1632"/>
                  </a:cubicBezTo>
                  <a:cubicBezTo>
                    <a:pt x="56" y="1904"/>
                    <a:pt x="24" y="1872"/>
                    <a:pt x="0" y="1920"/>
                  </a:cubicBez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useBgFill="1">
        <p:nvSpPr>
          <p:cNvPr id="91165" name="Rectangle 29"/>
          <p:cNvSpPr>
            <a:spLocks noChangeArrowheads="1"/>
          </p:cNvSpPr>
          <p:nvPr/>
        </p:nvSpPr>
        <p:spPr bwMode="auto">
          <a:xfrm>
            <a:off x="5791200" y="1609725"/>
            <a:ext cx="1066800" cy="1219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nvGrpSpPr>
          <p:cNvPr id="4" name="Group 30"/>
          <p:cNvGrpSpPr/>
          <p:nvPr/>
        </p:nvGrpSpPr>
        <p:grpSpPr bwMode="auto">
          <a:xfrm>
            <a:off x="5638800" y="314325"/>
            <a:ext cx="2590800" cy="2362200"/>
            <a:chOff x="3024" y="2496"/>
            <a:chExt cx="1632" cy="1488"/>
          </a:xfrm>
        </p:grpSpPr>
        <p:sp>
          <p:nvSpPr>
            <p:cNvPr id="26660" name="Line 31"/>
            <p:cNvSpPr>
              <a:spLocks noChangeShapeType="1"/>
            </p:cNvSpPr>
            <p:nvPr/>
          </p:nvSpPr>
          <p:spPr bwMode="auto">
            <a:xfrm>
              <a:off x="3024" y="3312"/>
              <a:ext cx="1632" cy="0"/>
            </a:xfrm>
            <a:prstGeom prst="line">
              <a:avLst/>
            </a:prstGeom>
            <a:noFill/>
            <a:ln w="412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32"/>
            <p:cNvSpPr>
              <a:spLocks noChangeShapeType="1"/>
            </p:cNvSpPr>
            <p:nvPr/>
          </p:nvSpPr>
          <p:spPr bwMode="auto">
            <a:xfrm flipV="1">
              <a:off x="3792" y="2496"/>
              <a:ext cx="0" cy="1488"/>
            </a:xfrm>
            <a:prstGeom prst="line">
              <a:avLst/>
            </a:prstGeom>
            <a:noFill/>
            <a:ln w="41275">
              <a:solidFill>
                <a:srgbClr val="00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33"/>
          <p:cNvGrpSpPr/>
          <p:nvPr/>
        </p:nvGrpSpPr>
        <p:grpSpPr bwMode="auto">
          <a:xfrm>
            <a:off x="6019800" y="452438"/>
            <a:ext cx="1981200" cy="2147887"/>
            <a:chOff x="3696" y="480"/>
            <a:chExt cx="1248" cy="1353"/>
          </a:xfrm>
        </p:grpSpPr>
        <p:sp>
          <p:nvSpPr>
            <p:cNvPr id="26655" name="Freeform 34"/>
            <p:cNvSpPr/>
            <p:nvPr/>
          </p:nvSpPr>
          <p:spPr bwMode="auto">
            <a:xfrm>
              <a:off x="3951" y="938"/>
              <a:ext cx="70" cy="70"/>
            </a:xfrm>
            <a:custGeom>
              <a:avLst/>
              <a:gdLst>
                <a:gd name="T0" fmla="*/ 0 w 70"/>
                <a:gd name="T1" fmla="*/ 70 h 70"/>
                <a:gd name="T2" fmla="*/ 70 w 70"/>
                <a:gd name="T3" fmla="*/ 0 h 70"/>
                <a:gd name="T4" fmla="*/ 0 60000 65536"/>
                <a:gd name="T5" fmla="*/ 0 60000 65536"/>
                <a:gd name="T6" fmla="*/ 0 w 70"/>
                <a:gd name="T7" fmla="*/ 0 h 70"/>
                <a:gd name="T8" fmla="*/ 70 w 70"/>
                <a:gd name="T9" fmla="*/ 70 h 70"/>
              </a:gdLst>
              <a:ahLst/>
              <a:cxnLst>
                <a:cxn ang="T4">
                  <a:pos x="T0" y="T1"/>
                </a:cxn>
                <a:cxn ang="T5">
                  <a:pos x="T2" y="T3"/>
                </a:cxn>
              </a:cxnLst>
              <a:rect l="T6" t="T7" r="T8" b="T9"/>
              <a:pathLst>
                <a:path w="70" h="70">
                  <a:moveTo>
                    <a:pt x="0" y="70"/>
                  </a:moveTo>
                  <a:lnTo>
                    <a:pt x="7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6" name="Freeform 35"/>
            <p:cNvSpPr/>
            <p:nvPr/>
          </p:nvSpPr>
          <p:spPr bwMode="auto">
            <a:xfrm>
              <a:off x="3936" y="912"/>
              <a:ext cx="12" cy="96"/>
            </a:xfrm>
            <a:custGeom>
              <a:avLst/>
              <a:gdLst>
                <a:gd name="T0" fmla="*/ 12 w 12"/>
                <a:gd name="T1" fmla="*/ 96 h 96"/>
                <a:gd name="T2" fmla="*/ 0 w 12"/>
                <a:gd name="T3" fmla="*/ 0 h 96"/>
                <a:gd name="T4" fmla="*/ 0 60000 65536"/>
                <a:gd name="T5" fmla="*/ 0 60000 65536"/>
                <a:gd name="T6" fmla="*/ 0 w 12"/>
                <a:gd name="T7" fmla="*/ 0 h 96"/>
                <a:gd name="T8" fmla="*/ 12 w 12"/>
                <a:gd name="T9" fmla="*/ 96 h 96"/>
              </a:gdLst>
              <a:ahLst/>
              <a:cxnLst>
                <a:cxn ang="T4">
                  <a:pos x="T0" y="T1"/>
                </a:cxn>
                <a:cxn ang="T5">
                  <a:pos x="T2" y="T3"/>
                </a:cxn>
              </a:cxnLst>
              <a:rect l="T6" t="T7" r="T8" b="T9"/>
              <a:pathLst>
                <a:path w="12" h="96">
                  <a:moveTo>
                    <a:pt x="12" y="96"/>
                  </a:moveTo>
                  <a:lnTo>
                    <a:pt x="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7" name="Freeform 36"/>
            <p:cNvSpPr/>
            <p:nvPr/>
          </p:nvSpPr>
          <p:spPr bwMode="auto">
            <a:xfrm>
              <a:off x="3840" y="1411"/>
              <a:ext cx="59" cy="77"/>
            </a:xfrm>
            <a:custGeom>
              <a:avLst/>
              <a:gdLst>
                <a:gd name="T0" fmla="*/ 0 w 59"/>
                <a:gd name="T1" fmla="*/ 77 h 77"/>
                <a:gd name="T2" fmla="*/ 59 w 59"/>
                <a:gd name="T3" fmla="*/ 0 h 77"/>
                <a:gd name="T4" fmla="*/ 0 60000 65536"/>
                <a:gd name="T5" fmla="*/ 0 60000 65536"/>
                <a:gd name="T6" fmla="*/ 0 w 59"/>
                <a:gd name="T7" fmla="*/ 0 h 77"/>
                <a:gd name="T8" fmla="*/ 59 w 59"/>
                <a:gd name="T9" fmla="*/ 77 h 77"/>
              </a:gdLst>
              <a:ahLst/>
              <a:cxnLst>
                <a:cxn ang="T4">
                  <a:pos x="T0" y="T1"/>
                </a:cxn>
                <a:cxn ang="T5">
                  <a:pos x="T2" y="T3"/>
                </a:cxn>
              </a:cxnLst>
              <a:rect l="T6" t="T7" r="T8" b="T9"/>
              <a:pathLst>
                <a:path w="59" h="77">
                  <a:moveTo>
                    <a:pt x="0" y="77"/>
                  </a:moveTo>
                  <a:lnTo>
                    <a:pt x="59"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8" name="Freeform 37"/>
            <p:cNvSpPr/>
            <p:nvPr/>
          </p:nvSpPr>
          <p:spPr bwMode="auto">
            <a:xfrm>
              <a:off x="3817" y="1396"/>
              <a:ext cx="23" cy="89"/>
            </a:xfrm>
            <a:custGeom>
              <a:avLst/>
              <a:gdLst>
                <a:gd name="T0" fmla="*/ 23 w 23"/>
                <a:gd name="T1" fmla="*/ 89 h 89"/>
                <a:gd name="T2" fmla="*/ 0 w 23"/>
                <a:gd name="T3" fmla="*/ 0 h 89"/>
                <a:gd name="T4" fmla="*/ 0 60000 65536"/>
                <a:gd name="T5" fmla="*/ 0 60000 65536"/>
                <a:gd name="T6" fmla="*/ 0 w 23"/>
                <a:gd name="T7" fmla="*/ 0 h 89"/>
                <a:gd name="T8" fmla="*/ 23 w 23"/>
                <a:gd name="T9" fmla="*/ 89 h 89"/>
              </a:gdLst>
              <a:ahLst/>
              <a:cxnLst>
                <a:cxn ang="T4">
                  <a:pos x="T0" y="T1"/>
                </a:cxn>
                <a:cxn ang="T5">
                  <a:pos x="T2" y="T3"/>
                </a:cxn>
              </a:cxnLst>
              <a:rect l="T6" t="T7" r="T8" b="T9"/>
              <a:pathLst>
                <a:path w="23" h="89">
                  <a:moveTo>
                    <a:pt x="23" y="89"/>
                  </a:moveTo>
                  <a:lnTo>
                    <a:pt x="0" y="0"/>
                  </a:ln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9" name="Freeform 38"/>
            <p:cNvSpPr/>
            <p:nvPr/>
          </p:nvSpPr>
          <p:spPr bwMode="auto">
            <a:xfrm>
              <a:off x="3696" y="480"/>
              <a:ext cx="1248" cy="1353"/>
            </a:xfrm>
            <a:custGeom>
              <a:avLst/>
              <a:gdLst>
                <a:gd name="T0" fmla="*/ 2 w 1584"/>
                <a:gd name="T1" fmla="*/ 0 h 1920"/>
                <a:gd name="T2" fmla="*/ 2 w 1584"/>
                <a:gd name="T3" fmla="*/ 1 h 1920"/>
                <a:gd name="T4" fmla="*/ 2 w 1584"/>
                <a:gd name="T5" fmla="*/ 1 h 1920"/>
                <a:gd name="T6" fmla="*/ 0 w 1584"/>
                <a:gd name="T7" fmla="*/ 1 h 1920"/>
                <a:gd name="T8" fmla="*/ 0 60000 65536"/>
                <a:gd name="T9" fmla="*/ 0 60000 65536"/>
                <a:gd name="T10" fmla="*/ 0 60000 65536"/>
                <a:gd name="T11" fmla="*/ 0 60000 65536"/>
                <a:gd name="T12" fmla="*/ 0 w 1584"/>
                <a:gd name="T13" fmla="*/ 0 h 1920"/>
                <a:gd name="T14" fmla="*/ 1584 w 1584"/>
                <a:gd name="T15" fmla="*/ 1920 h 1920"/>
              </a:gdLst>
              <a:ahLst/>
              <a:cxnLst>
                <a:cxn ang="T8">
                  <a:pos x="T0" y="T1"/>
                </a:cxn>
                <a:cxn ang="T9">
                  <a:pos x="T2" y="T3"/>
                </a:cxn>
                <a:cxn ang="T10">
                  <a:pos x="T4" y="T5"/>
                </a:cxn>
                <a:cxn ang="T11">
                  <a:pos x="T6" y="T7"/>
                </a:cxn>
              </a:cxnLst>
              <a:rect l="T12" t="T13" r="T14" b="T15"/>
              <a:pathLst>
                <a:path w="1584" h="1920">
                  <a:moveTo>
                    <a:pt x="1584" y="0"/>
                  </a:moveTo>
                  <a:cubicBezTo>
                    <a:pt x="1176" y="8"/>
                    <a:pt x="768" y="16"/>
                    <a:pt x="528" y="288"/>
                  </a:cubicBezTo>
                  <a:cubicBezTo>
                    <a:pt x="288" y="560"/>
                    <a:pt x="232" y="1360"/>
                    <a:pt x="144" y="1632"/>
                  </a:cubicBezTo>
                  <a:cubicBezTo>
                    <a:pt x="56" y="1904"/>
                    <a:pt x="24" y="1872"/>
                    <a:pt x="0" y="1920"/>
                  </a:cubicBez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1182" name="Arc 46"/>
          <p:cNvSpPr/>
          <p:nvPr/>
        </p:nvSpPr>
        <p:spPr bwMode="auto">
          <a:xfrm flipV="1">
            <a:off x="5281613" y="2451100"/>
            <a:ext cx="804862" cy="212725"/>
          </a:xfrm>
          <a:custGeom>
            <a:avLst/>
            <a:gdLst>
              <a:gd name="T0" fmla="*/ 2147483646 w 21393"/>
              <a:gd name="T1" fmla="*/ 0 h 12111"/>
              <a:gd name="T2" fmla="*/ 2147483646 w 21393"/>
              <a:gd name="T3" fmla="*/ 2147483646 h 12111"/>
              <a:gd name="T4" fmla="*/ 0 w 21393"/>
              <a:gd name="T5" fmla="*/ 2147483646 h 12111"/>
              <a:gd name="T6" fmla="*/ 0 60000 65536"/>
              <a:gd name="T7" fmla="*/ 0 60000 65536"/>
              <a:gd name="T8" fmla="*/ 0 60000 65536"/>
              <a:gd name="T9" fmla="*/ 0 w 21393"/>
              <a:gd name="T10" fmla="*/ 0 h 12111"/>
              <a:gd name="T11" fmla="*/ 21393 w 21393"/>
              <a:gd name="T12" fmla="*/ 12111 h 12111"/>
            </a:gdLst>
            <a:ahLst/>
            <a:cxnLst>
              <a:cxn ang="T6">
                <a:pos x="T0" y="T1"/>
              </a:cxn>
              <a:cxn ang="T7">
                <a:pos x="T2" y="T3"/>
              </a:cxn>
              <a:cxn ang="T8">
                <a:pos x="T4" y="T5"/>
              </a:cxn>
            </a:cxnLst>
            <a:rect l="T9" t="T10" r="T11" b="T12"/>
            <a:pathLst>
              <a:path w="21393" h="12111" fill="none" extrusionOk="0">
                <a:moveTo>
                  <a:pt x="17885" y="-1"/>
                </a:moveTo>
                <a:cubicBezTo>
                  <a:pt x="19736" y="2734"/>
                  <a:pt x="20936" y="5857"/>
                  <a:pt x="21393" y="9127"/>
                </a:cubicBezTo>
              </a:path>
              <a:path w="21393" h="12111" stroke="0" extrusionOk="0">
                <a:moveTo>
                  <a:pt x="17885" y="-1"/>
                </a:moveTo>
                <a:cubicBezTo>
                  <a:pt x="19736" y="2734"/>
                  <a:pt x="20936" y="5857"/>
                  <a:pt x="21393" y="9127"/>
                </a:cubicBezTo>
                <a:lnTo>
                  <a:pt x="0" y="12111"/>
                </a:lnTo>
                <a:lnTo>
                  <a:pt x="17885" y="-1"/>
                </a:lnTo>
                <a:close/>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91183" name="Object 7"/>
          <p:cNvGraphicFramePr>
            <a:graphicFrameLocks noChangeAspect="1"/>
          </p:cNvGraphicFramePr>
          <p:nvPr/>
        </p:nvGraphicFramePr>
        <p:xfrm>
          <a:off x="5335588" y="2446338"/>
          <a:ext cx="620712" cy="420687"/>
        </p:xfrm>
        <a:graphic>
          <a:graphicData uri="http://schemas.openxmlformats.org/presentationml/2006/ole">
            <mc:AlternateContent xmlns:mc="http://schemas.openxmlformats.org/markup-compatibility/2006">
              <mc:Choice xmlns:v="urn:schemas-microsoft-com:vml" Requires="v">
                <p:oleObj spid="_x0000_s71747" name="公式" r:id="rId11" imgW="622300" imgH="419100" progId="Equation.3">
                  <p:embed/>
                </p:oleObj>
              </mc:Choice>
              <mc:Fallback>
                <p:oleObj name="公式" r:id="rId11" imgW="622300" imgH="419100" progId="Equation.3">
                  <p:embed/>
                  <p:pic>
                    <p:nvPicPr>
                      <p:cNvPr id="0" name="图片 717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5588" y="2446338"/>
                        <a:ext cx="620712"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84" name="Text Box 48"/>
          <p:cNvSpPr txBox="1">
            <a:spLocks noChangeArrowheads="1"/>
          </p:cNvSpPr>
          <p:nvPr/>
        </p:nvSpPr>
        <p:spPr bwMode="auto">
          <a:xfrm>
            <a:off x="122238" y="296863"/>
            <a:ext cx="8051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chemeClr val="folHlink"/>
                </a:solidFill>
                <a:latin typeface="Times New Roman" panose="02020603050405020304" pitchFamily="18" charset="0"/>
                <a:ea typeface="楷体_GB2312" pitchFamily="49" charset="-122"/>
              </a:rPr>
              <a:t>(2) </a:t>
            </a:r>
            <a:r>
              <a:rPr lang="zh-CN" altLang="en-US" sz="2800" b="1">
                <a:solidFill>
                  <a:schemeClr val="folHlink"/>
                </a:solidFill>
                <a:latin typeface="Times New Roman" panose="02020603050405020304" pitchFamily="18" charset="0"/>
                <a:ea typeface="楷体_GB2312" pitchFamily="49" charset="-122"/>
              </a:rPr>
              <a:t>磁滞回线</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不可逆过程</a:t>
            </a:r>
            <a:endParaRPr lang="zh-CN" altLang="en-US" sz="2800" b="1">
              <a:latin typeface="Times New Roman" panose="02020603050405020304" pitchFamily="18" charset="0"/>
              <a:ea typeface="楷体_GB2312" pitchFamily="49" charset="-122"/>
            </a:endParaRPr>
          </a:p>
        </p:txBody>
      </p:sp>
      <p:grpSp>
        <p:nvGrpSpPr>
          <p:cNvPr id="6" name="Group 51"/>
          <p:cNvGrpSpPr/>
          <p:nvPr/>
        </p:nvGrpSpPr>
        <p:grpSpPr bwMode="auto">
          <a:xfrm>
            <a:off x="6011863" y="469900"/>
            <a:ext cx="1981200" cy="2154238"/>
            <a:chOff x="3792" y="480"/>
            <a:chExt cx="1248" cy="1357"/>
          </a:xfrm>
        </p:grpSpPr>
        <p:sp>
          <p:nvSpPr>
            <p:cNvPr id="26652" name="Freeform 52"/>
            <p:cNvSpPr/>
            <p:nvPr/>
          </p:nvSpPr>
          <p:spPr bwMode="auto">
            <a:xfrm>
              <a:off x="3792" y="480"/>
              <a:ext cx="1248" cy="1357"/>
            </a:xfrm>
            <a:custGeom>
              <a:avLst/>
              <a:gdLst>
                <a:gd name="T0" fmla="*/ 2 w 1603"/>
                <a:gd name="T1" fmla="*/ 0 h 1941"/>
                <a:gd name="T2" fmla="*/ 2 w 1603"/>
                <a:gd name="T3" fmla="*/ 1 h 1941"/>
                <a:gd name="T4" fmla="*/ 2 w 1603"/>
                <a:gd name="T5" fmla="*/ 1 h 1941"/>
                <a:gd name="T6" fmla="*/ 0 w 1603"/>
                <a:gd name="T7" fmla="*/ 1 h 1941"/>
                <a:gd name="T8" fmla="*/ 0 60000 65536"/>
                <a:gd name="T9" fmla="*/ 0 60000 65536"/>
                <a:gd name="T10" fmla="*/ 0 60000 65536"/>
                <a:gd name="T11" fmla="*/ 0 60000 65536"/>
                <a:gd name="T12" fmla="*/ 0 w 1603"/>
                <a:gd name="T13" fmla="*/ 0 h 1941"/>
                <a:gd name="T14" fmla="*/ 1603 w 1603"/>
                <a:gd name="T15" fmla="*/ 1941 h 1941"/>
              </a:gdLst>
              <a:ahLst/>
              <a:cxnLst>
                <a:cxn ang="T8">
                  <a:pos x="T0" y="T1"/>
                </a:cxn>
                <a:cxn ang="T9">
                  <a:pos x="T2" y="T3"/>
                </a:cxn>
                <a:cxn ang="T10">
                  <a:pos x="T4" y="T5"/>
                </a:cxn>
                <a:cxn ang="T11">
                  <a:pos x="T6" y="T7"/>
                </a:cxn>
              </a:cxnLst>
              <a:rect l="T12" t="T13" r="T14" b="T15"/>
              <a:pathLst>
                <a:path w="1603" h="1941">
                  <a:moveTo>
                    <a:pt x="1603" y="0"/>
                  </a:moveTo>
                  <a:cubicBezTo>
                    <a:pt x="1487" y="44"/>
                    <a:pt x="1383" y="66"/>
                    <a:pt x="1267" y="336"/>
                  </a:cubicBezTo>
                  <a:cubicBezTo>
                    <a:pt x="1151" y="606"/>
                    <a:pt x="1120" y="1354"/>
                    <a:pt x="909" y="1621"/>
                  </a:cubicBezTo>
                  <a:cubicBezTo>
                    <a:pt x="698" y="1888"/>
                    <a:pt x="190" y="1874"/>
                    <a:pt x="0" y="1941"/>
                  </a:cubicBez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3" name="Line 53"/>
            <p:cNvSpPr>
              <a:spLocks noChangeShapeType="1"/>
            </p:cNvSpPr>
            <p:nvPr/>
          </p:nvSpPr>
          <p:spPr bwMode="auto">
            <a:xfrm rot="-3600000">
              <a:off x="4512" y="1526"/>
              <a:ext cx="91" cy="0"/>
            </a:xfrm>
            <a:prstGeom prst="line">
              <a:avLst/>
            </a:prstGeom>
            <a:noFill/>
            <a:ln w="41275">
              <a:solidFill>
                <a:srgbClr val="FF0000"/>
              </a:solidFill>
              <a:miter lim="800000"/>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54" name="Line 54"/>
            <p:cNvSpPr>
              <a:spLocks noChangeShapeType="1"/>
            </p:cNvSpPr>
            <p:nvPr/>
          </p:nvSpPr>
          <p:spPr bwMode="auto">
            <a:xfrm rot="-4500000">
              <a:off x="4675" y="891"/>
              <a:ext cx="91" cy="0"/>
            </a:xfrm>
            <a:prstGeom prst="line">
              <a:avLst/>
            </a:prstGeom>
            <a:noFill/>
            <a:ln w="41275">
              <a:solidFill>
                <a:srgbClr val="FF0000"/>
              </a:solidFill>
              <a:miter lim="800000"/>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47" name="Text Box 3"/>
          <p:cNvSpPr txBox="1">
            <a:spLocks noChangeArrowheads="1"/>
          </p:cNvSpPr>
          <p:nvPr/>
        </p:nvSpPr>
        <p:spPr bwMode="auto">
          <a:xfrm>
            <a:off x="647700" y="5456238"/>
            <a:ext cx="7813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铁磁体在交变场的作用下形状会随之变化。</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solidFill>
                  <a:schemeClr val="folHlink"/>
                </a:solidFill>
                <a:latin typeface="Times New Roman" panose="02020603050405020304" pitchFamily="18" charset="0"/>
                <a:ea typeface="楷体_GB2312" pitchFamily="49" charset="-122"/>
              </a:rPr>
              <a:t>                                                  </a:t>
            </a: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磁致伸缩</a:t>
            </a:r>
            <a:endParaRPr lang="zh-CN" altLang="en-US" sz="2800" b="1">
              <a:solidFill>
                <a:schemeClr val="folHlink"/>
              </a:solidFill>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1184"/>
                                        </p:tgtEl>
                                        <p:attrNameLst>
                                          <p:attrName>style.visibility</p:attrName>
                                        </p:attrNameLst>
                                      </p:cBhvr>
                                      <p:to>
                                        <p:strVal val="visible"/>
                                      </p:to>
                                    </p:set>
                                    <p:animEffect transition="in" filter="blinds(horizontal)">
                                      <p:cBhvr>
                                        <p:cTn id="7" dur="500"/>
                                        <p:tgtEl>
                                          <p:spTgt spid="9118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iterate type="lt">
                                    <p:tmPct val="100000"/>
                                  </p:iterate>
                                  <p:childTnLst>
                                    <p:set>
                                      <p:cBhvr>
                                        <p:cTn id="11" dur="1" fill="hold">
                                          <p:stCondLst>
                                            <p:cond delay="0"/>
                                          </p:stCondLst>
                                        </p:cTn>
                                        <p:tgtEl>
                                          <p:spTgt spid="91141"/>
                                        </p:tgtEl>
                                        <p:attrNameLst>
                                          <p:attrName>style.visibility</p:attrName>
                                        </p:attrNameLst>
                                      </p:cBhvr>
                                      <p:to>
                                        <p:strVal val="visible"/>
                                      </p:to>
                                    </p:set>
                                    <p:anim calcmode="lin" valueType="num">
                                      <p:cBhvr>
                                        <p:cTn id="12" dur="75" fill="hold"/>
                                        <p:tgtEl>
                                          <p:spTgt spid="91141"/>
                                        </p:tgtEl>
                                        <p:attrNameLst>
                                          <p:attrName>ppt_w</p:attrName>
                                        </p:attrNameLst>
                                      </p:cBhvr>
                                      <p:tavLst>
                                        <p:tav tm="0">
                                          <p:val>
                                            <p:fltVal val="0"/>
                                          </p:val>
                                        </p:tav>
                                        <p:tav tm="100000">
                                          <p:val>
                                            <p:strVal val="#ppt_w"/>
                                          </p:val>
                                        </p:tav>
                                      </p:tavLst>
                                    </p:anim>
                                    <p:anim calcmode="lin" valueType="num">
                                      <p:cBhvr>
                                        <p:cTn id="13" dur="75" fill="hold"/>
                                        <p:tgtEl>
                                          <p:spTgt spid="91141"/>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91156"/>
                                        </p:tgtEl>
                                        <p:attrNameLst>
                                          <p:attrName>style.visibility</p:attrName>
                                        </p:attrNameLst>
                                      </p:cBhvr>
                                      <p:to>
                                        <p:strVal val="visible"/>
                                      </p:to>
                                    </p:set>
                                  </p:childTnLst>
                                </p:cTn>
                              </p:par>
                            </p:childTnLst>
                          </p:cTn>
                        </p:par>
                        <p:par>
                          <p:cTn id="22" fill="hold">
                            <p:stCondLst>
                              <p:cond delay="1000"/>
                            </p:stCondLst>
                            <p:childTnLst>
                              <p:par>
                                <p:cTn id="23" presetID="12" presetClass="entr" presetSubtype="4" fill="hold" nodeType="afterEffect">
                                  <p:stCondLst>
                                    <p:cond delay="0"/>
                                  </p:stCondLst>
                                  <p:childTnLst>
                                    <p:set>
                                      <p:cBhvr>
                                        <p:cTn id="24" dur="1" fill="hold">
                                          <p:stCondLst>
                                            <p:cond delay="0"/>
                                          </p:stCondLst>
                                        </p:cTn>
                                        <p:tgtEl>
                                          <p:spTgt spid="91153"/>
                                        </p:tgtEl>
                                        <p:attrNameLst>
                                          <p:attrName>style.visibility</p:attrName>
                                        </p:attrNameLst>
                                      </p:cBhvr>
                                      <p:to>
                                        <p:strVal val="visible"/>
                                      </p:to>
                                    </p:set>
                                    <p:animEffect transition="in" filter="slide(fromBottom)">
                                      <p:cBhvr>
                                        <p:cTn id="25" dur="500"/>
                                        <p:tgtEl>
                                          <p:spTgt spid="9115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1138"/>
                                        </p:tgtEl>
                                        <p:attrNameLst>
                                          <p:attrName>style.visibility</p:attrName>
                                        </p:attrNameLst>
                                      </p:cBhvr>
                                      <p:to>
                                        <p:strVal val="visible"/>
                                      </p:to>
                                    </p:set>
                                    <p:animEffect transition="in" filter="wipe(down)">
                                      <p:cBhvr>
                                        <p:cTn id="30" dur="500"/>
                                        <p:tgtEl>
                                          <p:spTgt spid="91138"/>
                                        </p:tgtEl>
                                      </p:cBhvr>
                                    </p:animEffect>
                                  </p:childTnLst>
                                </p:cTn>
                              </p:par>
                            </p:childTnLst>
                          </p:cTn>
                        </p:par>
                        <p:par>
                          <p:cTn id="31" fill="hold">
                            <p:stCondLst>
                              <p:cond delay="500"/>
                            </p:stCondLst>
                            <p:childTnLst>
                              <p:par>
                                <p:cTn id="32" presetID="12" presetClass="entr" presetSubtype="8" fill="hold" nodeType="afterEffect">
                                  <p:stCondLst>
                                    <p:cond delay="0"/>
                                  </p:stCondLst>
                                  <p:childTnLst>
                                    <p:set>
                                      <p:cBhvr>
                                        <p:cTn id="33" dur="1" fill="hold">
                                          <p:stCondLst>
                                            <p:cond delay="0"/>
                                          </p:stCondLst>
                                        </p:cTn>
                                        <p:tgtEl>
                                          <p:spTgt spid="91157"/>
                                        </p:tgtEl>
                                        <p:attrNameLst>
                                          <p:attrName>style.visibility</p:attrName>
                                        </p:attrNameLst>
                                      </p:cBhvr>
                                      <p:to>
                                        <p:strVal val="visible"/>
                                      </p:to>
                                    </p:set>
                                    <p:animEffect transition="in" filter="slide(fromLeft)">
                                      <p:cBhvr>
                                        <p:cTn id="34" dur="500"/>
                                        <p:tgtEl>
                                          <p:spTgt spid="91157"/>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1143"/>
                                        </p:tgtEl>
                                        <p:attrNameLst>
                                          <p:attrName>style.visibility</p:attrName>
                                        </p:attrNameLst>
                                      </p:cBhvr>
                                      <p:to>
                                        <p:strVal val="visible"/>
                                      </p:to>
                                    </p:set>
                                    <p:animEffect transition="in" filter="checkerboard(across)">
                                      <p:cBhvr>
                                        <p:cTn id="39" dur="500"/>
                                        <p:tgtEl>
                                          <p:spTgt spid="91143"/>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911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right)">
                                      <p:cBhvr>
                                        <p:cTn id="47" dur="500"/>
                                        <p:tgtEl>
                                          <p:spTgt spid="2"/>
                                        </p:tgtEl>
                                      </p:cBhvr>
                                    </p:animEffect>
                                  </p:childTnLst>
                                </p:cTn>
                              </p:par>
                            </p:childTnLst>
                          </p:cTn>
                        </p:par>
                        <p:par>
                          <p:cTn id="48" fill="hold">
                            <p:stCondLst>
                              <p:cond delay="500"/>
                            </p:stCondLst>
                            <p:childTnLst>
                              <p:par>
                                <p:cTn id="49" presetID="12" presetClass="entr" presetSubtype="2" fill="hold" nodeType="afterEffect">
                                  <p:stCondLst>
                                    <p:cond delay="0"/>
                                  </p:stCondLst>
                                  <p:childTnLst>
                                    <p:set>
                                      <p:cBhvr>
                                        <p:cTn id="50" dur="1" fill="hold">
                                          <p:stCondLst>
                                            <p:cond delay="0"/>
                                          </p:stCondLst>
                                        </p:cTn>
                                        <p:tgtEl>
                                          <p:spTgt spid="91154"/>
                                        </p:tgtEl>
                                        <p:attrNameLst>
                                          <p:attrName>style.visibility</p:attrName>
                                        </p:attrNameLst>
                                      </p:cBhvr>
                                      <p:to>
                                        <p:strVal val="visible"/>
                                      </p:to>
                                    </p:set>
                                    <p:animEffect transition="in" filter="slide(fromRight)">
                                      <p:cBhvr>
                                        <p:cTn id="51" dur="500"/>
                                        <p:tgtEl>
                                          <p:spTgt spid="91154"/>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6" fill="hold" grpId="0" nodeType="clickEffect">
                                  <p:stCondLst>
                                    <p:cond delay="0"/>
                                  </p:stCondLst>
                                  <p:childTnLst>
                                    <p:set>
                                      <p:cBhvr>
                                        <p:cTn id="55" dur="1" fill="hold">
                                          <p:stCondLst>
                                            <p:cond delay="0"/>
                                          </p:stCondLst>
                                        </p:cTn>
                                        <p:tgtEl>
                                          <p:spTgt spid="91142"/>
                                        </p:tgtEl>
                                        <p:attrNameLst>
                                          <p:attrName>style.visibility</p:attrName>
                                        </p:attrNameLst>
                                      </p:cBhvr>
                                      <p:to>
                                        <p:strVal val="visible"/>
                                      </p:to>
                                    </p:set>
                                    <p:animEffect transition="in" filter="barn(inHorizontal)">
                                      <p:cBhvr>
                                        <p:cTn id="56" dur="500"/>
                                        <p:tgtEl>
                                          <p:spTgt spid="91142"/>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9116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wipe(up)">
                                      <p:cBhvr>
                                        <p:cTn id="64" dur="500"/>
                                        <p:tgtEl>
                                          <p:spTgt spid="3"/>
                                        </p:tgtEl>
                                      </p:cBhvr>
                                    </p:animEffect>
                                  </p:childTnLst>
                                </p:cTn>
                              </p:par>
                            </p:childTnLst>
                          </p:cTn>
                        </p:par>
                        <p:par>
                          <p:cTn id="65" fill="hold">
                            <p:stCondLst>
                              <p:cond delay="500"/>
                            </p:stCondLst>
                            <p:childTnLst>
                              <p:par>
                                <p:cTn id="66" presetID="12" presetClass="entr" presetSubtype="4" fill="hold" nodeType="afterEffect">
                                  <p:stCondLst>
                                    <p:cond delay="0"/>
                                  </p:stCondLst>
                                  <p:childTnLst>
                                    <p:set>
                                      <p:cBhvr>
                                        <p:cTn id="67" dur="1" fill="hold">
                                          <p:stCondLst>
                                            <p:cond delay="0"/>
                                          </p:stCondLst>
                                        </p:cTn>
                                        <p:tgtEl>
                                          <p:spTgt spid="91155"/>
                                        </p:tgtEl>
                                        <p:attrNameLst>
                                          <p:attrName>style.visibility</p:attrName>
                                        </p:attrNameLst>
                                      </p:cBhvr>
                                      <p:to>
                                        <p:strVal val="visible"/>
                                      </p:to>
                                    </p:set>
                                    <p:animEffect transition="in" filter="slide(fromBottom)">
                                      <p:cBhvr>
                                        <p:cTn id="68" dur="500"/>
                                        <p:tgtEl>
                                          <p:spTgt spid="91155"/>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272" fill="hold" grpId="0" nodeType="clickEffect">
                                  <p:stCondLst>
                                    <p:cond delay="0"/>
                                  </p:stCondLst>
                                  <p:iterate type="lt">
                                    <p:tmPct val="100000"/>
                                  </p:iterate>
                                  <p:childTnLst>
                                    <p:set>
                                      <p:cBhvr>
                                        <p:cTn id="72" dur="1" fill="hold">
                                          <p:stCondLst>
                                            <p:cond delay="0"/>
                                          </p:stCondLst>
                                        </p:cTn>
                                        <p:tgtEl>
                                          <p:spTgt spid="91144"/>
                                        </p:tgtEl>
                                        <p:attrNameLst>
                                          <p:attrName>style.visibility</p:attrName>
                                        </p:attrNameLst>
                                      </p:cBhvr>
                                      <p:to>
                                        <p:strVal val="visible"/>
                                      </p:to>
                                    </p:set>
                                    <p:anim calcmode="lin" valueType="num">
                                      <p:cBhvr>
                                        <p:cTn id="73" dur="75" fill="hold"/>
                                        <p:tgtEl>
                                          <p:spTgt spid="91144"/>
                                        </p:tgtEl>
                                        <p:attrNameLst>
                                          <p:attrName>ppt_w</p:attrName>
                                        </p:attrNameLst>
                                      </p:cBhvr>
                                      <p:tavLst>
                                        <p:tav tm="0">
                                          <p:val>
                                            <p:strVal val="2/3*#ppt_w"/>
                                          </p:val>
                                        </p:tav>
                                        <p:tav tm="100000">
                                          <p:val>
                                            <p:strVal val="#ppt_w"/>
                                          </p:val>
                                        </p:tav>
                                      </p:tavLst>
                                    </p:anim>
                                    <p:anim calcmode="lin" valueType="num">
                                      <p:cBhvr>
                                        <p:cTn id="74" dur="75" fill="hold"/>
                                        <p:tgtEl>
                                          <p:spTgt spid="91144"/>
                                        </p:tgtEl>
                                        <p:attrNameLst>
                                          <p:attrName>ppt_h</p:attrName>
                                        </p:attrNameLst>
                                      </p:cBhvr>
                                      <p:tavLst>
                                        <p:tav tm="0">
                                          <p:val>
                                            <p:strVal val="2/3*#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up)">
                                      <p:cBhvr>
                                        <p:cTn id="79" dur="500"/>
                                        <p:tgtEl>
                                          <p:spTgt spid="5"/>
                                        </p:tgtEl>
                                      </p:cBhvr>
                                    </p:animEffect>
                                  </p:childTnLst>
                                </p:cTn>
                              </p:par>
                            </p:childTnLst>
                          </p:cTn>
                        </p:par>
                        <p:par>
                          <p:cTn id="80" fill="hold">
                            <p:stCondLst>
                              <p:cond delay="500"/>
                            </p:stCondLst>
                            <p:childTnLst>
                              <p:par>
                                <p:cTn id="81" presetID="22" presetClass="entr" presetSubtype="2" fill="hold" grpId="0" nodeType="afterEffect">
                                  <p:stCondLst>
                                    <p:cond delay="0"/>
                                  </p:stCondLst>
                                  <p:childTnLst>
                                    <p:set>
                                      <p:cBhvr>
                                        <p:cTn id="82" dur="1" fill="hold">
                                          <p:stCondLst>
                                            <p:cond delay="0"/>
                                          </p:stCondLst>
                                        </p:cTn>
                                        <p:tgtEl>
                                          <p:spTgt spid="91182"/>
                                        </p:tgtEl>
                                        <p:attrNameLst>
                                          <p:attrName>style.visibility</p:attrName>
                                        </p:attrNameLst>
                                      </p:cBhvr>
                                      <p:to>
                                        <p:strVal val="visible"/>
                                      </p:to>
                                    </p:set>
                                    <p:animEffect transition="in" filter="wipe(right)">
                                      <p:cBhvr>
                                        <p:cTn id="83" dur="500"/>
                                        <p:tgtEl>
                                          <p:spTgt spid="91182"/>
                                        </p:tgtEl>
                                      </p:cBhvr>
                                    </p:animEffect>
                                  </p:childTnLst>
                                </p:cTn>
                              </p:par>
                            </p:childTnLst>
                          </p:cTn>
                        </p:par>
                        <p:par>
                          <p:cTn id="84" fill="hold">
                            <p:stCondLst>
                              <p:cond delay="1000"/>
                            </p:stCondLst>
                            <p:childTnLst>
                              <p:par>
                                <p:cTn id="85" presetID="12" presetClass="entr" presetSubtype="2" fill="hold" nodeType="afterEffect">
                                  <p:stCondLst>
                                    <p:cond delay="0"/>
                                  </p:stCondLst>
                                  <p:childTnLst>
                                    <p:set>
                                      <p:cBhvr>
                                        <p:cTn id="86" dur="1" fill="hold">
                                          <p:stCondLst>
                                            <p:cond delay="0"/>
                                          </p:stCondLst>
                                        </p:cTn>
                                        <p:tgtEl>
                                          <p:spTgt spid="91183"/>
                                        </p:tgtEl>
                                        <p:attrNameLst>
                                          <p:attrName>style.visibility</p:attrName>
                                        </p:attrNameLst>
                                      </p:cBhvr>
                                      <p:to>
                                        <p:strVal val="visible"/>
                                      </p:to>
                                    </p:set>
                                    <p:animEffect transition="in" filter="slide(fromRight)">
                                      <p:cBhvr>
                                        <p:cTn id="87" dur="500"/>
                                        <p:tgtEl>
                                          <p:spTgt spid="9118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iterate type="lt">
                                    <p:tmPct val="100000"/>
                                  </p:iterate>
                                  <p:childTnLst>
                                    <p:set>
                                      <p:cBhvr>
                                        <p:cTn id="96" dur="1" fill="hold">
                                          <p:stCondLst>
                                            <p:cond delay="0"/>
                                          </p:stCondLst>
                                        </p:cTn>
                                        <p:tgtEl>
                                          <p:spTgt spid="91139"/>
                                        </p:tgtEl>
                                        <p:attrNameLst>
                                          <p:attrName>style.visibility</p:attrName>
                                        </p:attrNameLst>
                                      </p:cBhvr>
                                      <p:to>
                                        <p:strVal val="visible"/>
                                      </p:to>
                                    </p:set>
                                    <p:anim calcmode="lin" valueType="num">
                                      <p:cBhvr>
                                        <p:cTn id="97" dur="75" fill="hold"/>
                                        <p:tgtEl>
                                          <p:spTgt spid="91139"/>
                                        </p:tgtEl>
                                        <p:attrNameLst>
                                          <p:attrName>ppt_x</p:attrName>
                                        </p:attrNameLst>
                                      </p:cBhvr>
                                      <p:tavLst>
                                        <p:tav tm="0">
                                          <p:val>
                                            <p:strVal val="#ppt_x-#ppt_w/2"/>
                                          </p:val>
                                        </p:tav>
                                        <p:tav tm="100000">
                                          <p:val>
                                            <p:strVal val="#ppt_x"/>
                                          </p:val>
                                        </p:tav>
                                      </p:tavLst>
                                    </p:anim>
                                    <p:anim calcmode="lin" valueType="num">
                                      <p:cBhvr>
                                        <p:cTn id="98" dur="75" fill="hold"/>
                                        <p:tgtEl>
                                          <p:spTgt spid="91139"/>
                                        </p:tgtEl>
                                        <p:attrNameLst>
                                          <p:attrName>ppt_y</p:attrName>
                                        </p:attrNameLst>
                                      </p:cBhvr>
                                      <p:tavLst>
                                        <p:tav tm="0">
                                          <p:val>
                                            <p:strVal val="#ppt_y"/>
                                          </p:val>
                                        </p:tav>
                                        <p:tav tm="100000">
                                          <p:val>
                                            <p:strVal val="#ppt_y"/>
                                          </p:val>
                                        </p:tav>
                                      </p:tavLst>
                                    </p:anim>
                                    <p:anim calcmode="lin" valueType="num">
                                      <p:cBhvr>
                                        <p:cTn id="99" dur="75" fill="hold"/>
                                        <p:tgtEl>
                                          <p:spTgt spid="91139"/>
                                        </p:tgtEl>
                                        <p:attrNameLst>
                                          <p:attrName>ppt_w</p:attrName>
                                        </p:attrNameLst>
                                      </p:cBhvr>
                                      <p:tavLst>
                                        <p:tav tm="0">
                                          <p:val>
                                            <p:fltVal val="0"/>
                                          </p:val>
                                        </p:tav>
                                        <p:tav tm="100000">
                                          <p:val>
                                            <p:strVal val="#ppt_w"/>
                                          </p:val>
                                        </p:tav>
                                      </p:tavLst>
                                    </p:anim>
                                    <p:anim calcmode="lin" valueType="num">
                                      <p:cBhvr>
                                        <p:cTn id="100" dur="75" fill="hold"/>
                                        <p:tgtEl>
                                          <p:spTgt spid="91139"/>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4" fill="hold" grpId="0" nodeType="clickEffect">
                                  <p:stCondLst>
                                    <p:cond delay="0"/>
                                  </p:stCondLst>
                                  <p:iterate type="lt">
                                    <p:tmPct val="100000"/>
                                  </p:iterate>
                                  <p:childTnLst>
                                    <p:set>
                                      <p:cBhvr>
                                        <p:cTn id="104" dur="1" fill="hold">
                                          <p:stCondLst>
                                            <p:cond delay="0"/>
                                          </p:stCondLst>
                                        </p:cTn>
                                        <p:tgtEl>
                                          <p:spTgt spid="91140"/>
                                        </p:tgtEl>
                                        <p:attrNameLst>
                                          <p:attrName>style.visibility</p:attrName>
                                        </p:attrNameLst>
                                      </p:cBhvr>
                                      <p:to>
                                        <p:strVal val="visible"/>
                                      </p:to>
                                    </p:set>
                                    <p:anim calcmode="lin" valueType="num">
                                      <p:cBhvr>
                                        <p:cTn id="105" dur="75" fill="hold"/>
                                        <p:tgtEl>
                                          <p:spTgt spid="91140"/>
                                        </p:tgtEl>
                                        <p:attrNameLst>
                                          <p:attrName>ppt_x</p:attrName>
                                        </p:attrNameLst>
                                      </p:cBhvr>
                                      <p:tavLst>
                                        <p:tav tm="0">
                                          <p:val>
                                            <p:strVal val="#ppt_x"/>
                                          </p:val>
                                        </p:tav>
                                        <p:tav tm="100000">
                                          <p:val>
                                            <p:strVal val="#ppt_x"/>
                                          </p:val>
                                        </p:tav>
                                      </p:tavLst>
                                    </p:anim>
                                    <p:anim calcmode="lin" valueType="num">
                                      <p:cBhvr>
                                        <p:cTn id="106" dur="75" fill="hold"/>
                                        <p:tgtEl>
                                          <p:spTgt spid="91140"/>
                                        </p:tgtEl>
                                        <p:attrNameLst>
                                          <p:attrName>ppt_y</p:attrName>
                                        </p:attrNameLst>
                                      </p:cBhvr>
                                      <p:tavLst>
                                        <p:tav tm="0">
                                          <p:val>
                                            <p:strVal val="#ppt_y+#ppt_h/2"/>
                                          </p:val>
                                        </p:tav>
                                        <p:tav tm="100000">
                                          <p:val>
                                            <p:strVal val="#ppt_y"/>
                                          </p:val>
                                        </p:tav>
                                      </p:tavLst>
                                    </p:anim>
                                    <p:anim calcmode="lin" valueType="num">
                                      <p:cBhvr>
                                        <p:cTn id="107" dur="75" fill="hold"/>
                                        <p:tgtEl>
                                          <p:spTgt spid="91140"/>
                                        </p:tgtEl>
                                        <p:attrNameLst>
                                          <p:attrName>ppt_w</p:attrName>
                                        </p:attrNameLst>
                                      </p:cBhvr>
                                      <p:tavLst>
                                        <p:tav tm="0">
                                          <p:val>
                                            <p:strVal val="#ppt_w"/>
                                          </p:val>
                                        </p:tav>
                                        <p:tav tm="100000">
                                          <p:val>
                                            <p:strVal val="#ppt_w"/>
                                          </p:val>
                                        </p:tav>
                                      </p:tavLst>
                                    </p:anim>
                                    <p:anim calcmode="lin" valueType="num">
                                      <p:cBhvr>
                                        <p:cTn id="108" dur="75" fill="hold"/>
                                        <p:tgtEl>
                                          <p:spTgt spid="91140"/>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ntr" presetSubtype="5" fill="hold" grpId="0" nodeType="clickEffect">
                                  <p:stCondLst>
                                    <p:cond delay="0"/>
                                  </p:stCondLst>
                                  <p:childTnLst>
                                    <p:set>
                                      <p:cBhvr>
                                        <p:cTn id="112" dur="1" fill="hold">
                                          <p:stCondLst>
                                            <p:cond delay="0"/>
                                          </p:stCondLst>
                                        </p:cTn>
                                        <p:tgtEl>
                                          <p:spTgt spid="91145"/>
                                        </p:tgtEl>
                                        <p:attrNameLst>
                                          <p:attrName>style.visibility</p:attrName>
                                        </p:attrNameLst>
                                      </p:cBhvr>
                                      <p:to>
                                        <p:strVal val="visible"/>
                                      </p:to>
                                    </p:set>
                                    <p:animEffect transition="in" filter="blinds(vertical)">
                                      <p:cBhvr>
                                        <p:cTn id="113" dur="500"/>
                                        <p:tgtEl>
                                          <p:spTgt spid="91145"/>
                                        </p:tgtEl>
                                      </p:cBhvr>
                                    </p:animEffect>
                                  </p:childTnLst>
                                </p:cTn>
                              </p:par>
                            </p:childTnLst>
                          </p:cTn>
                        </p:par>
                      </p:childTnLst>
                    </p:cTn>
                  </p:par>
                  <p:par>
                    <p:cTn id="114" fill="hold">
                      <p:stCondLst>
                        <p:cond delay="indefinite"/>
                      </p:stCondLst>
                      <p:childTnLst>
                        <p:par>
                          <p:cTn id="115" fill="hold">
                            <p:stCondLst>
                              <p:cond delay="0"/>
                            </p:stCondLst>
                            <p:childTnLst>
                              <p:par>
                                <p:cTn id="116" presetID="17" presetClass="entr" presetSubtype="10" fill="hold" grpId="0" nodeType="clickEffect">
                                  <p:stCondLst>
                                    <p:cond delay="0"/>
                                  </p:stCondLst>
                                  <p:childTnLst>
                                    <p:set>
                                      <p:cBhvr>
                                        <p:cTn id="117" dur="1" fill="hold">
                                          <p:stCondLst>
                                            <p:cond delay="0"/>
                                          </p:stCondLst>
                                        </p:cTn>
                                        <p:tgtEl>
                                          <p:spTgt spid="91158"/>
                                        </p:tgtEl>
                                        <p:attrNameLst>
                                          <p:attrName>style.visibility</p:attrName>
                                        </p:attrNameLst>
                                      </p:cBhvr>
                                      <p:to>
                                        <p:strVal val="visible"/>
                                      </p:to>
                                    </p:set>
                                    <p:anim calcmode="lin" valueType="num">
                                      <p:cBhvr>
                                        <p:cTn id="118" dur="500" fill="hold"/>
                                        <p:tgtEl>
                                          <p:spTgt spid="91158"/>
                                        </p:tgtEl>
                                        <p:attrNameLst>
                                          <p:attrName>ppt_w</p:attrName>
                                        </p:attrNameLst>
                                      </p:cBhvr>
                                      <p:tavLst>
                                        <p:tav tm="0">
                                          <p:val>
                                            <p:fltVal val="0"/>
                                          </p:val>
                                        </p:tav>
                                        <p:tav tm="100000">
                                          <p:val>
                                            <p:strVal val="#ppt_w"/>
                                          </p:val>
                                        </p:tav>
                                      </p:tavLst>
                                    </p:anim>
                                    <p:anim calcmode="lin" valueType="num">
                                      <p:cBhvr>
                                        <p:cTn id="119" dur="500" fill="hold"/>
                                        <p:tgtEl>
                                          <p:spTgt spid="91158"/>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up)">
                                      <p:cBhvr>
                                        <p:cTn id="1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nimBg="1"/>
      <p:bldP spid="91139" grpId="0" autoUpdateAnimBg="0"/>
      <p:bldP spid="91140" grpId="0" autoUpdateAnimBg="0"/>
      <p:bldP spid="91141" grpId="0" autoUpdateAnimBg="0"/>
      <p:bldP spid="91142" grpId="0" autoUpdateAnimBg="0"/>
      <p:bldP spid="91143" grpId="0" autoUpdateAnimBg="0"/>
      <p:bldP spid="91144" grpId="0" autoUpdateAnimBg="0"/>
      <p:bldP spid="91145" grpId="0" autoUpdateAnimBg="0"/>
      <p:bldP spid="91152" grpId="0" animBg="1"/>
      <p:bldP spid="91158" grpId="0" autoUpdateAnimBg="0"/>
      <p:bldP spid="91165" grpId="0" animBg="1"/>
      <p:bldP spid="91182" grpId="0" animBg="1"/>
      <p:bldP spid="91184" grpId="0" autoUpdateAnimBg="0"/>
      <p:bldP spid="4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1CFC17E-986F-4A12-A41A-1BC373C4178D}"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93186" name="Text Box 2"/>
          <p:cNvSpPr txBox="1">
            <a:spLocks noChangeArrowheads="1"/>
          </p:cNvSpPr>
          <p:nvPr/>
        </p:nvSpPr>
        <p:spPr bwMode="auto">
          <a:xfrm>
            <a:off x="0" y="542925"/>
            <a:ext cx="4362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a:t>
            </a:r>
            <a:r>
              <a:rPr lang="en-US" altLang="zh-CN" sz="2800" b="1">
                <a:solidFill>
                  <a:srgbClr val="0000FF"/>
                </a:solidFill>
                <a:latin typeface="Times New Roman" panose="02020603050405020304" pitchFamily="18" charset="0"/>
                <a:ea typeface="楷体_GB2312" pitchFamily="49" charset="-122"/>
              </a:rPr>
              <a:t>1</a:t>
            </a:r>
            <a:r>
              <a:rPr lang="zh-CN" altLang="en-US" sz="2800" b="1">
                <a:solidFill>
                  <a:srgbClr val="0000FF"/>
                </a:solidFill>
                <a:latin typeface="Times New Roman" panose="02020603050405020304" pitchFamily="18" charset="0"/>
                <a:ea typeface="楷体_GB2312" pitchFamily="49" charset="-122"/>
              </a:rPr>
              <a:t>）软磁材料：</a:t>
            </a:r>
            <a:r>
              <a:rPr lang="zh-CN" altLang="en-US" sz="2800" b="1">
                <a:solidFill>
                  <a:srgbClr val="0066CC"/>
                </a:solidFill>
                <a:latin typeface="Times New Roman" panose="02020603050405020304" pitchFamily="18" charset="0"/>
                <a:ea typeface="楷体_GB2312" pitchFamily="49" charset="-122"/>
              </a:rPr>
              <a:t>     </a:t>
            </a:r>
            <a:endParaRPr lang="zh-CN" altLang="en-US" sz="2800" b="1">
              <a:latin typeface="Times New Roman" panose="02020603050405020304" pitchFamily="18" charset="0"/>
              <a:ea typeface="楷体_GB2312" pitchFamily="49" charset="-122"/>
            </a:endParaRPr>
          </a:p>
        </p:txBody>
      </p:sp>
      <p:grpSp>
        <p:nvGrpSpPr>
          <p:cNvPr id="2" name="Group 3"/>
          <p:cNvGrpSpPr/>
          <p:nvPr/>
        </p:nvGrpSpPr>
        <p:grpSpPr bwMode="auto">
          <a:xfrm>
            <a:off x="6951663" y="1516063"/>
            <a:ext cx="1371600" cy="1651000"/>
            <a:chOff x="864" y="2093"/>
            <a:chExt cx="1406" cy="2044"/>
          </a:xfrm>
        </p:grpSpPr>
        <p:sp>
          <p:nvSpPr>
            <p:cNvPr id="28707" name="Freeform 4"/>
            <p:cNvSpPr/>
            <p:nvPr/>
          </p:nvSpPr>
          <p:spPr bwMode="auto">
            <a:xfrm>
              <a:off x="928" y="2093"/>
              <a:ext cx="1328" cy="1987"/>
            </a:xfrm>
            <a:custGeom>
              <a:avLst/>
              <a:gdLst>
                <a:gd name="T0" fmla="*/ 1328 w 1328"/>
                <a:gd name="T1" fmla="*/ 0 h 1987"/>
                <a:gd name="T2" fmla="*/ 928 w 1328"/>
                <a:gd name="T3" fmla="*/ 294 h 1987"/>
                <a:gd name="T4" fmla="*/ 480 w 1328"/>
                <a:gd name="T5" fmla="*/ 1699 h 1987"/>
                <a:gd name="T6" fmla="*/ 0 w 1328"/>
                <a:gd name="T7" fmla="*/ 1987 h 1987"/>
                <a:gd name="T8" fmla="*/ 0 60000 65536"/>
                <a:gd name="T9" fmla="*/ 0 60000 65536"/>
                <a:gd name="T10" fmla="*/ 0 60000 65536"/>
                <a:gd name="T11" fmla="*/ 0 60000 65536"/>
                <a:gd name="T12" fmla="*/ 0 w 1328"/>
                <a:gd name="T13" fmla="*/ 0 h 1987"/>
                <a:gd name="T14" fmla="*/ 1328 w 1328"/>
                <a:gd name="T15" fmla="*/ 1987 h 1987"/>
              </a:gdLst>
              <a:ahLst/>
              <a:cxnLst>
                <a:cxn ang="T8">
                  <a:pos x="T0" y="T1"/>
                </a:cxn>
                <a:cxn ang="T9">
                  <a:pos x="T2" y="T3"/>
                </a:cxn>
                <a:cxn ang="T10">
                  <a:pos x="T4" y="T5"/>
                </a:cxn>
                <a:cxn ang="T11">
                  <a:pos x="T6" y="T7"/>
                </a:cxn>
              </a:cxnLst>
              <a:rect l="T12" t="T13" r="T14" b="T15"/>
              <a:pathLst>
                <a:path w="1328" h="1987">
                  <a:moveTo>
                    <a:pt x="1328" y="0"/>
                  </a:moveTo>
                  <a:cubicBezTo>
                    <a:pt x="1259" y="47"/>
                    <a:pt x="1069" y="11"/>
                    <a:pt x="928" y="294"/>
                  </a:cubicBezTo>
                  <a:cubicBezTo>
                    <a:pt x="787" y="577"/>
                    <a:pt x="635" y="1417"/>
                    <a:pt x="480" y="1699"/>
                  </a:cubicBezTo>
                  <a:cubicBezTo>
                    <a:pt x="325" y="1981"/>
                    <a:pt x="156" y="1987"/>
                    <a:pt x="0" y="1987"/>
                  </a:cubicBezTo>
                </a:path>
              </a:pathLst>
            </a:custGeom>
            <a:noFill/>
            <a:ln w="412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8" name="Freeform 5"/>
            <p:cNvSpPr/>
            <p:nvPr/>
          </p:nvSpPr>
          <p:spPr bwMode="auto">
            <a:xfrm>
              <a:off x="864" y="2093"/>
              <a:ext cx="1406" cy="2044"/>
            </a:xfrm>
            <a:custGeom>
              <a:avLst/>
              <a:gdLst>
                <a:gd name="T0" fmla="*/ 0 w 1406"/>
                <a:gd name="T1" fmla="*/ 1976 h 2044"/>
                <a:gd name="T2" fmla="*/ 349 w 1406"/>
                <a:gd name="T3" fmla="*/ 1764 h 2044"/>
                <a:gd name="T4" fmla="*/ 794 w 1406"/>
                <a:gd name="T5" fmla="*/ 296 h 2044"/>
                <a:gd name="T6" fmla="*/ 1406 w 1406"/>
                <a:gd name="T7" fmla="*/ 0 h 2044"/>
                <a:gd name="T8" fmla="*/ 0 60000 65536"/>
                <a:gd name="T9" fmla="*/ 0 60000 65536"/>
                <a:gd name="T10" fmla="*/ 0 60000 65536"/>
                <a:gd name="T11" fmla="*/ 0 60000 65536"/>
                <a:gd name="T12" fmla="*/ 0 w 1406"/>
                <a:gd name="T13" fmla="*/ 0 h 2044"/>
                <a:gd name="T14" fmla="*/ 1406 w 1406"/>
                <a:gd name="T15" fmla="*/ 2044 h 2044"/>
              </a:gdLst>
              <a:ahLst/>
              <a:cxnLst>
                <a:cxn ang="T8">
                  <a:pos x="T0" y="T1"/>
                </a:cxn>
                <a:cxn ang="T9">
                  <a:pos x="T2" y="T3"/>
                </a:cxn>
                <a:cxn ang="T10">
                  <a:pos x="T4" y="T5"/>
                </a:cxn>
                <a:cxn ang="T11">
                  <a:pos x="T6" y="T7"/>
                </a:cxn>
              </a:cxnLst>
              <a:rect l="T12" t="T13" r="T14" b="T15"/>
              <a:pathLst>
                <a:path w="1406" h="2044">
                  <a:moveTo>
                    <a:pt x="0" y="1976"/>
                  </a:moveTo>
                  <a:cubicBezTo>
                    <a:pt x="58" y="1943"/>
                    <a:pt x="216" y="2044"/>
                    <a:pt x="349" y="1764"/>
                  </a:cubicBezTo>
                  <a:cubicBezTo>
                    <a:pt x="481" y="1484"/>
                    <a:pt x="618" y="590"/>
                    <a:pt x="794" y="296"/>
                  </a:cubicBezTo>
                  <a:cubicBezTo>
                    <a:pt x="970" y="2"/>
                    <a:pt x="1279" y="62"/>
                    <a:pt x="1406" y="0"/>
                  </a:cubicBezTo>
                </a:path>
              </a:pathLst>
            </a:custGeom>
            <a:noFill/>
            <a:ln w="412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93190" name="Object 2"/>
          <p:cNvGraphicFramePr>
            <a:graphicFrameLocks noChangeAspect="1"/>
          </p:cNvGraphicFramePr>
          <p:nvPr/>
        </p:nvGraphicFramePr>
        <p:xfrm>
          <a:off x="6837363" y="1812925"/>
          <a:ext cx="698500" cy="417513"/>
        </p:xfrm>
        <a:graphic>
          <a:graphicData uri="http://schemas.openxmlformats.org/presentationml/2006/ole">
            <mc:AlternateContent xmlns:mc="http://schemas.openxmlformats.org/markup-compatibility/2006">
              <mc:Choice xmlns:v="urn:schemas-microsoft-com:vml" Requires="v">
                <p:oleObj spid="_x0000_s72786" name="公式" r:id="rId1" imgW="698500" imgH="419100" progId="Equation.3">
                  <p:embed/>
                </p:oleObj>
              </mc:Choice>
              <mc:Fallback>
                <p:oleObj name="公式" r:id="rId1" imgW="698500" imgH="419100" progId="Equation.3">
                  <p:embed/>
                  <p:pic>
                    <p:nvPicPr>
                      <p:cNvPr id="0" name="图片 72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7363" y="1812925"/>
                        <a:ext cx="6985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3"/>
          <p:cNvGraphicFramePr>
            <a:graphicFrameLocks noChangeAspect="1"/>
          </p:cNvGraphicFramePr>
          <p:nvPr/>
        </p:nvGraphicFramePr>
        <p:xfrm>
          <a:off x="7656513" y="2346325"/>
          <a:ext cx="442912" cy="417513"/>
        </p:xfrm>
        <a:graphic>
          <a:graphicData uri="http://schemas.openxmlformats.org/presentationml/2006/ole">
            <mc:AlternateContent xmlns:mc="http://schemas.openxmlformats.org/markup-compatibility/2006">
              <mc:Choice xmlns:v="urn:schemas-microsoft-com:vml" Requires="v">
                <p:oleObj spid="_x0000_s72787" name="公式" r:id="rId3" imgW="444500" imgH="419100" progId="Equation.3">
                  <p:embed/>
                </p:oleObj>
              </mc:Choice>
              <mc:Fallback>
                <p:oleObj name="公式" r:id="rId3" imgW="444500" imgH="419100" progId="Equation.3">
                  <p:embed/>
                  <p:pic>
                    <p:nvPicPr>
                      <p:cNvPr id="0" name="图片 727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6513" y="2346325"/>
                        <a:ext cx="4429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2" name="Text Box 8"/>
          <p:cNvSpPr txBox="1">
            <a:spLocks noChangeArrowheads="1"/>
          </p:cNvSpPr>
          <p:nvPr/>
        </p:nvSpPr>
        <p:spPr bwMode="auto">
          <a:xfrm>
            <a:off x="323850" y="3216275"/>
            <a:ext cx="8502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适用于变压器、继电器、电机、以及各种高频</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电磁元件的磁芯、磁棒。</a:t>
            </a:r>
            <a:endParaRPr lang="zh-CN" altLang="en-US" sz="2800" b="1">
              <a:latin typeface="Times New Roman" panose="02020603050405020304" pitchFamily="18" charset="0"/>
              <a:ea typeface="楷体_GB2312" pitchFamily="49" charset="-122"/>
            </a:endParaRPr>
          </a:p>
        </p:txBody>
      </p:sp>
      <p:sp>
        <p:nvSpPr>
          <p:cNvPr id="93193" name="Text Box 9"/>
          <p:cNvSpPr txBox="1">
            <a:spLocks noChangeArrowheads="1"/>
          </p:cNvSpPr>
          <p:nvPr/>
        </p:nvSpPr>
        <p:spPr bwMode="auto">
          <a:xfrm>
            <a:off x="76200" y="762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sym typeface="Symbol" panose="05050102010706020507" pitchFamily="18" charset="2"/>
              </a:rPr>
              <a:t>2.  </a:t>
            </a:r>
            <a:r>
              <a:rPr lang="zh-CN" altLang="en-US" sz="2800" b="1">
                <a:latin typeface="Times New Roman" panose="02020603050405020304" pitchFamily="18" charset="0"/>
                <a:ea typeface="楷体_GB2312" pitchFamily="49" charset="-122"/>
              </a:rPr>
              <a:t>铁磁质的分类</a:t>
            </a:r>
            <a:endParaRPr lang="zh-CN" altLang="en-US" sz="2800" b="1">
              <a:latin typeface="Times New Roman" panose="02020603050405020304" pitchFamily="18" charset="0"/>
              <a:ea typeface="楷体_GB2312" pitchFamily="49" charset="-122"/>
            </a:endParaRPr>
          </a:p>
        </p:txBody>
      </p:sp>
      <p:sp>
        <p:nvSpPr>
          <p:cNvPr id="93194" name="Text Box 10"/>
          <p:cNvSpPr txBox="1">
            <a:spLocks noChangeArrowheads="1"/>
          </p:cNvSpPr>
          <p:nvPr/>
        </p:nvSpPr>
        <p:spPr bwMode="auto">
          <a:xfrm>
            <a:off x="571500" y="1304925"/>
            <a:ext cx="3124200" cy="519113"/>
          </a:xfrm>
          <a:prstGeom prst="rect">
            <a:avLst/>
          </a:prstGeom>
          <a:noFill/>
          <a:ln w="9525">
            <a:noFill/>
            <a:miter lim="800000"/>
          </a:ln>
          <a:effectLst/>
        </p:spPr>
        <p:txBody>
          <a:bodyPr>
            <a:spAutoFit/>
          </a:bodyPr>
          <a:lstStyle/>
          <a:p>
            <a:pPr eaLnBrk="1" hangingPunct="1">
              <a:defRPr/>
            </a:pPr>
            <a:r>
              <a:rPr lang="zh-CN" altLang="en-US" b="1" dirty="0">
                <a:solidFill>
                  <a:srgbClr val="FF0000"/>
                </a:solidFill>
                <a:effectLst>
                  <a:outerShdw blurRad="38100" dist="38100" dir="2700000" algn="tl">
                    <a:srgbClr val="C0C0C0"/>
                  </a:outerShdw>
                </a:effectLst>
                <a:ea typeface="楷体_GB2312" pitchFamily="49" charset="-122"/>
              </a:rPr>
              <a:t>特点：</a:t>
            </a:r>
            <a:endParaRPr lang="zh-CN" altLang="en-US" b="1" dirty="0">
              <a:solidFill>
                <a:srgbClr val="FF0000"/>
              </a:solidFill>
              <a:ea typeface="楷体_GB2312" pitchFamily="49" charset="-122"/>
            </a:endParaRPr>
          </a:p>
        </p:txBody>
      </p:sp>
      <p:sp>
        <p:nvSpPr>
          <p:cNvPr id="93195" name="Text Box 11"/>
          <p:cNvSpPr txBox="1">
            <a:spLocks noChangeArrowheads="1"/>
          </p:cNvSpPr>
          <p:nvPr/>
        </p:nvSpPr>
        <p:spPr bwMode="auto">
          <a:xfrm>
            <a:off x="1749425" y="1322388"/>
            <a:ext cx="6172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矫顽力</a:t>
            </a:r>
            <a:r>
              <a:rPr lang="en-US" altLang="zh-CN" sz="2800" b="1">
                <a:latin typeface="Times New Roman" panose="02020603050405020304" pitchFamily="18" charset="0"/>
                <a:ea typeface="楷体_GB2312" pitchFamily="49" charset="-122"/>
              </a:rPr>
              <a:t>(</a:t>
            </a:r>
            <a:r>
              <a:rPr lang="en-US" altLang="zh-CN" sz="2800" b="1" i="1">
                <a:solidFill>
                  <a:srgbClr val="A50021"/>
                </a:solidFill>
                <a:latin typeface="Times New Roman" panose="02020603050405020304" pitchFamily="18" charset="0"/>
                <a:ea typeface="楷体_GB2312" pitchFamily="49" charset="-122"/>
              </a:rPr>
              <a:t>H</a:t>
            </a:r>
            <a:r>
              <a:rPr lang="en-US" altLang="zh-CN" sz="2800" b="1" i="1" baseline="-25000">
                <a:solidFill>
                  <a:srgbClr val="A50021"/>
                </a:solidFill>
                <a:latin typeface="Times New Roman" panose="02020603050405020304" pitchFamily="18" charset="0"/>
                <a:ea typeface="楷体_GB2312" pitchFamily="49" charset="-122"/>
              </a:rPr>
              <a:t>c</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小，</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磁滞回线的面积窄而长， </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损耗小（面积小）。</a:t>
            </a:r>
            <a:endParaRPr lang="zh-CN" altLang="en-US" sz="2800" b="1">
              <a:latin typeface="Times New Roman" panose="02020603050405020304" pitchFamily="18" charset="0"/>
              <a:ea typeface="楷体_GB2312" pitchFamily="49" charset="-122"/>
            </a:endParaRPr>
          </a:p>
        </p:txBody>
      </p:sp>
      <p:sp>
        <p:nvSpPr>
          <p:cNvPr id="93196" name="Text Box 12"/>
          <p:cNvSpPr txBox="1">
            <a:spLocks noChangeArrowheads="1"/>
          </p:cNvSpPr>
          <p:nvPr/>
        </p:nvSpPr>
        <p:spPr bwMode="auto">
          <a:xfrm>
            <a:off x="323850" y="2728913"/>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Times New Roman" panose="02020603050405020304" pitchFamily="18" charset="0"/>
                <a:ea typeface="楷体_GB2312" pitchFamily="49" charset="-122"/>
                <a:sym typeface="Symbol" panose="05050102010706020507" pitchFamily="18" charset="2"/>
              </a:rPr>
              <a:t>易磁化、易退磁</a:t>
            </a:r>
            <a:endParaRPr lang="zh-CN" altLang="en-US" sz="2800" b="1">
              <a:solidFill>
                <a:srgbClr val="FF0000"/>
              </a:solidFill>
              <a:latin typeface="Times New Roman" panose="02020603050405020304" pitchFamily="18" charset="0"/>
              <a:ea typeface="楷体_GB2312" pitchFamily="49" charset="-122"/>
              <a:sym typeface="Symbol" panose="05050102010706020507" pitchFamily="18" charset="2"/>
            </a:endParaRPr>
          </a:p>
        </p:txBody>
      </p:sp>
      <p:sp>
        <p:nvSpPr>
          <p:cNvPr id="93197" name="Text Box 13"/>
          <p:cNvSpPr txBox="1">
            <a:spLocks noChangeArrowheads="1"/>
          </p:cNvSpPr>
          <p:nvPr/>
        </p:nvSpPr>
        <p:spPr bwMode="auto">
          <a:xfrm>
            <a:off x="3143250" y="409575"/>
            <a:ext cx="5486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66CC"/>
                </a:solidFill>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纯铁，坡莫合金</a:t>
            </a:r>
            <a:r>
              <a:rPr lang="en-US" altLang="zh-CN" sz="2800" b="1">
                <a:latin typeface="Times New Roman" panose="02020603050405020304" pitchFamily="18" charset="0"/>
                <a:ea typeface="楷体_GB2312" pitchFamily="49" charset="-122"/>
              </a:rPr>
              <a:t>(Fe</a:t>
            </a:r>
            <a:r>
              <a:rPr lang="zh-CN" altLang="en-US" sz="2800" b="1">
                <a:latin typeface="Times New Roman" panose="02020603050405020304" pitchFamily="18" charset="0"/>
                <a:ea typeface="楷体_GB2312" pitchFamily="49" charset="-122"/>
              </a:rPr>
              <a:t>，</a:t>
            </a:r>
            <a:r>
              <a:rPr lang="en-US" altLang="zh-CN" sz="2800" b="1">
                <a:latin typeface="Times New Roman" panose="02020603050405020304" pitchFamily="18" charset="0"/>
                <a:ea typeface="楷体_GB2312" pitchFamily="49" charset="-122"/>
              </a:rPr>
              <a:t>Ni)</a:t>
            </a:r>
            <a:r>
              <a:rPr lang="zh-CN" altLang="en-US" sz="2800" b="1">
                <a:latin typeface="Times New Roman" panose="02020603050405020304" pitchFamily="18" charset="0"/>
                <a:ea typeface="楷体_GB2312" pitchFamily="49" charset="-122"/>
              </a:rPr>
              <a:t>，</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 硅钢， 铁氧体等。</a:t>
            </a:r>
            <a:endParaRPr lang="zh-CN" altLang="en-US" sz="2800" b="1">
              <a:latin typeface="Times New Roman" panose="02020603050405020304" pitchFamily="18" charset="0"/>
              <a:ea typeface="楷体_GB2312" pitchFamily="49" charset="-122"/>
            </a:endParaRPr>
          </a:p>
        </p:txBody>
      </p:sp>
      <p:sp>
        <p:nvSpPr>
          <p:cNvPr id="93198" name="AutoShape 14"/>
          <p:cNvSpPr/>
          <p:nvPr/>
        </p:nvSpPr>
        <p:spPr bwMode="auto">
          <a:xfrm>
            <a:off x="3028950" y="561975"/>
            <a:ext cx="228600" cy="609600"/>
          </a:xfrm>
          <a:prstGeom prst="leftBrace">
            <a:avLst>
              <a:gd name="adj1" fmla="val 22222"/>
              <a:gd name="adj2" fmla="val 50000"/>
            </a:avLst>
          </a:prstGeom>
          <a:noFill/>
          <a:ln w="38100">
            <a:solidFill>
              <a:srgbClr val="FF3399"/>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93199" name="Text Box 15"/>
          <p:cNvSpPr txBox="1">
            <a:spLocks noChangeArrowheads="1"/>
          </p:cNvSpPr>
          <p:nvPr/>
        </p:nvSpPr>
        <p:spPr bwMode="auto">
          <a:xfrm>
            <a:off x="2517775" y="576263"/>
            <a:ext cx="230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如</a:t>
            </a:r>
            <a:endParaRPr lang="zh-CN" altLang="en-US" sz="2800" b="1">
              <a:latin typeface="Times New Roman" panose="02020603050405020304" pitchFamily="18" charset="0"/>
              <a:ea typeface="楷体_GB2312" pitchFamily="49" charset="-122"/>
            </a:endParaRPr>
          </a:p>
        </p:txBody>
      </p:sp>
      <p:sp>
        <p:nvSpPr>
          <p:cNvPr id="93200" name="Text Box 16"/>
          <p:cNvSpPr txBox="1">
            <a:spLocks noChangeArrowheads="1"/>
          </p:cNvSpPr>
          <p:nvPr/>
        </p:nvSpPr>
        <p:spPr bwMode="auto">
          <a:xfrm>
            <a:off x="0" y="4276725"/>
            <a:ext cx="3495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a:t>
            </a:r>
            <a:r>
              <a:rPr lang="en-US" altLang="zh-CN" sz="2800" b="1">
                <a:solidFill>
                  <a:srgbClr val="0000FF"/>
                </a:solidFill>
                <a:latin typeface="Times New Roman" panose="02020603050405020304" pitchFamily="18" charset="0"/>
                <a:ea typeface="楷体_GB2312" pitchFamily="49" charset="-122"/>
              </a:rPr>
              <a:t>2</a:t>
            </a:r>
            <a:r>
              <a:rPr lang="zh-CN" altLang="en-US" sz="2800" b="1">
                <a:solidFill>
                  <a:srgbClr val="0000FF"/>
                </a:solidFill>
                <a:latin typeface="Times New Roman" panose="02020603050405020304" pitchFamily="18" charset="0"/>
                <a:ea typeface="楷体_GB2312" pitchFamily="49" charset="-122"/>
              </a:rPr>
              <a:t>）硬磁材料：</a:t>
            </a:r>
            <a:endParaRPr lang="zh-CN" altLang="en-US" sz="2800" b="1">
              <a:solidFill>
                <a:srgbClr val="0000FF"/>
              </a:solidFill>
              <a:latin typeface="Times New Roman" panose="02020603050405020304" pitchFamily="18" charset="0"/>
              <a:ea typeface="楷体_GB2312" pitchFamily="49" charset="-122"/>
            </a:endParaRPr>
          </a:p>
        </p:txBody>
      </p:sp>
      <p:sp>
        <p:nvSpPr>
          <p:cNvPr id="93201" name="Text Box 17"/>
          <p:cNvSpPr txBox="1">
            <a:spLocks noChangeArrowheads="1"/>
          </p:cNvSpPr>
          <p:nvPr/>
        </p:nvSpPr>
        <p:spPr bwMode="auto">
          <a:xfrm>
            <a:off x="2676525" y="4286250"/>
            <a:ext cx="5553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钨钢，碳钢，铝镍钴合金</a:t>
            </a:r>
            <a:endParaRPr lang="zh-CN" altLang="en-US" sz="2800" b="1">
              <a:latin typeface="Times New Roman" panose="02020603050405020304" pitchFamily="18" charset="0"/>
              <a:ea typeface="楷体_GB2312" pitchFamily="49" charset="-122"/>
            </a:endParaRPr>
          </a:p>
        </p:txBody>
      </p:sp>
      <p:sp>
        <p:nvSpPr>
          <p:cNvPr id="93202" name="Text Box 18"/>
          <p:cNvSpPr txBox="1">
            <a:spLocks noChangeArrowheads="1"/>
          </p:cNvSpPr>
          <p:nvPr/>
        </p:nvSpPr>
        <p:spPr bwMode="auto">
          <a:xfrm>
            <a:off x="1066800" y="4743450"/>
            <a:ext cx="6324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矫顽力</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H</a:t>
            </a:r>
            <a:r>
              <a:rPr lang="en-US" altLang="zh-CN" sz="2800" b="1" i="1" baseline="-25000">
                <a:latin typeface="Times New Roman" panose="02020603050405020304" pitchFamily="18" charset="0"/>
                <a:ea typeface="楷体_GB2312" pitchFamily="49" charset="-122"/>
              </a:rPr>
              <a:t>c</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大，</a:t>
            </a:r>
            <a:r>
              <a:rPr lang="zh-CN" altLang="en-US" sz="2800" b="1">
                <a:solidFill>
                  <a:schemeClr val="folHlink"/>
                </a:solidFill>
                <a:latin typeface="Times New Roman" panose="02020603050405020304" pitchFamily="18" charset="0"/>
                <a:ea typeface="楷体_GB2312" pitchFamily="49" charset="-122"/>
              </a:rPr>
              <a:t>剩磁</a:t>
            </a:r>
            <a:r>
              <a:rPr lang="en-US" altLang="zh-CN" sz="2800" b="1" i="1">
                <a:solidFill>
                  <a:schemeClr val="folHlink"/>
                </a:solidFill>
                <a:latin typeface="Times New Roman" panose="02020603050405020304" pitchFamily="18" charset="0"/>
                <a:ea typeface="楷体_GB2312" pitchFamily="49" charset="-122"/>
              </a:rPr>
              <a:t>B</a:t>
            </a:r>
            <a:r>
              <a:rPr lang="en-US" altLang="zh-CN" sz="2800" b="1" i="1" baseline="-25000">
                <a:solidFill>
                  <a:schemeClr val="folHlink"/>
                </a:solidFill>
                <a:latin typeface="Times New Roman" panose="02020603050405020304" pitchFamily="18" charset="0"/>
                <a:ea typeface="楷体_GB2312" pitchFamily="49" charset="-122"/>
              </a:rPr>
              <a:t>r</a:t>
            </a:r>
            <a:r>
              <a:rPr lang="zh-CN" altLang="en-US" sz="2800" b="1">
                <a:solidFill>
                  <a:schemeClr val="folHlink"/>
                </a:solidFill>
                <a:latin typeface="Times New Roman" panose="02020603050405020304" pitchFamily="18" charset="0"/>
                <a:ea typeface="楷体_GB2312" pitchFamily="49" charset="-122"/>
              </a:rPr>
              <a:t>大</a:t>
            </a:r>
            <a:endParaRPr lang="zh-CN" altLang="en-US" sz="2800" b="1">
              <a:solidFill>
                <a:schemeClr val="folHlink"/>
              </a:solidFill>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磁滞回线的面积大，损耗大。</a:t>
            </a:r>
            <a:endParaRPr lang="zh-CN" altLang="en-US" sz="2800" b="1">
              <a:latin typeface="Times New Roman" panose="02020603050405020304" pitchFamily="18" charset="0"/>
              <a:ea typeface="楷体_GB2312" pitchFamily="49" charset="-122"/>
            </a:endParaRPr>
          </a:p>
        </p:txBody>
      </p:sp>
      <p:sp>
        <p:nvSpPr>
          <p:cNvPr id="93203" name="Text Box 19"/>
          <p:cNvSpPr txBox="1">
            <a:spLocks noChangeArrowheads="1"/>
          </p:cNvSpPr>
          <p:nvPr/>
        </p:nvSpPr>
        <p:spPr bwMode="auto">
          <a:xfrm>
            <a:off x="1047750" y="5581650"/>
            <a:ext cx="7105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适用于做永磁铁。</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耳机、扬声器等中的永久磁铁。</a:t>
            </a:r>
            <a:endParaRPr lang="zh-CN" altLang="en-US" sz="2800" b="1">
              <a:latin typeface="Times New Roman" panose="02020603050405020304" pitchFamily="18" charset="0"/>
              <a:ea typeface="楷体_GB2312" pitchFamily="49" charset="-122"/>
            </a:endParaRPr>
          </a:p>
        </p:txBody>
      </p:sp>
      <p:grpSp>
        <p:nvGrpSpPr>
          <p:cNvPr id="3" name="Group 20"/>
          <p:cNvGrpSpPr/>
          <p:nvPr/>
        </p:nvGrpSpPr>
        <p:grpSpPr bwMode="auto">
          <a:xfrm>
            <a:off x="6348413" y="765175"/>
            <a:ext cx="2757487" cy="2579688"/>
            <a:chOff x="3701" y="391"/>
            <a:chExt cx="1737" cy="1625"/>
          </a:xfrm>
        </p:grpSpPr>
        <p:graphicFrame>
          <p:nvGraphicFramePr>
            <p:cNvPr id="28703" name="Object 8"/>
            <p:cNvGraphicFramePr>
              <a:graphicFrameLocks noChangeAspect="1"/>
            </p:cNvGraphicFramePr>
            <p:nvPr/>
          </p:nvGraphicFramePr>
          <p:xfrm>
            <a:off x="4241" y="391"/>
            <a:ext cx="245" cy="268"/>
          </p:xfrm>
          <a:graphic>
            <a:graphicData uri="http://schemas.openxmlformats.org/presentationml/2006/ole">
              <mc:AlternateContent xmlns:mc="http://schemas.openxmlformats.org/markup-compatibility/2006">
                <mc:Choice xmlns:v="urn:schemas-microsoft-com:vml" Requires="v">
                  <p:oleObj spid="_x0000_s72788" name="公式" r:id="rId5" imgW="165100" imgH="165100" progId="Equation.3">
                    <p:embed/>
                  </p:oleObj>
                </mc:Choice>
                <mc:Fallback>
                  <p:oleObj name="公式" r:id="rId5" imgW="165100" imgH="165100" progId="Equation.3">
                    <p:embed/>
                    <p:pic>
                      <p:nvPicPr>
                        <p:cNvPr id="0" name="图片 727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391"/>
                          <a:ext cx="24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4" name="Object 9"/>
            <p:cNvGraphicFramePr>
              <a:graphicFrameLocks noChangeAspect="1"/>
            </p:cNvGraphicFramePr>
            <p:nvPr/>
          </p:nvGraphicFramePr>
          <p:xfrm>
            <a:off x="5193" y="1389"/>
            <a:ext cx="245" cy="234"/>
          </p:xfrm>
          <a:graphic>
            <a:graphicData uri="http://schemas.openxmlformats.org/presentationml/2006/ole">
              <mc:AlternateContent xmlns:mc="http://schemas.openxmlformats.org/markup-compatibility/2006">
                <mc:Choice xmlns:v="urn:schemas-microsoft-com:vml" Requires="v">
                  <p:oleObj spid="_x0000_s72789" name="公式" r:id="rId7" imgW="190500" imgH="165100" progId="Equation.3">
                    <p:embed/>
                  </p:oleObj>
                </mc:Choice>
                <mc:Fallback>
                  <p:oleObj name="公式" r:id="rId7" imgW="190500" imgH="165100" progId="Equation.3">
                    <p:embed/>
                    <p:pic>
                      <p:nvPicPr>
                        <p:cNvPr id="0" name="图片 727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 y="1389"/>
                          <a:ext cx="245"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5" name="Line 23"/>
            <p:cNvSpPr>
              <a:spLocks noChangeShapeType="1"/>
            </p:cNvSpPr>
            <p:nvPr/>
          </p:nvSpPr>
          <p:spPr bwMode="auto">
            <a:xfrm>
              <a:off x="3701" y="1371"/>
              <a:ext cx="1581" cy="0"/>
            </a:xfrm>
            <a:prstGeom prst="line">
              <a:avLst/>
            </a:prstGeom>
            <a:noFill/>
            <a:ln w="412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Line 24"/>
            <p:cNvSpPr>
              <a:spLocks noChangeShapeType="1"/>
            </p:cNvSpPr>
            <p:nvPr/>
          </p:nvSpPr>
          <p:spPr bwMode="auto">
            <a:xfrm flipV="1">
              <a:off x="4492" y="597"/>
              <a:ext cx="0" cy="1419"/>
            </a:xfrm>
            <a:prstGeom prst="line">
              <a:avLst/>
            </a:prstGeom>
            <a:noFill/>
            <a:ln w="412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5"/>
          <p:cNvGrpSpPr/>
          <p:nvPr/>
        </p:nvGrpSpPr>
        <p:grpSpPr bwMode="auto">
          <a:xfrm>
            <a:off x="6084888" y="3867150"/>
            <a:ext cx="2757487" cy="2579688"/>
            <a:chOff x="567" y="255"/>
            <a:chExt cx="1737" cy="1625"/>
          </a:xfrm>
        </p:grpSpPr>
        <p:grpSp>
          <p:nvGrpSpPr>
            <p:cNvPr id="28693" name="Group 26"/>
            <p:cNvGrpSpPr/>
            <p:nvPr/>
          </p:nvGrpSpPr>
          <p:grpSpPr bwMode="auto">
            <a:xfrm>
              <a:off x="567" y="255"/>
              <a:ext cx="1737" cy="1625"/>
              <a:chOff x="3701" y="391"/>
              <a:chExt cx="1737" cy="1625"/>
            </a:xfrm>
          </p:grpSpPr>
          <p:graphicFrame>
            <p:nvGraphicFramePr>
              <p:cNvPr id="28699" name="Object 6"/>
              <p:cNvGraphicFramePr>
                <a:graphicFrameLocks noChangeAspect="1"/>
              </p:cNvGraphicFramePr>
              <p:nvPr/>
            </p:nvGraphicFramePr>
            <p:xfrm>
              <a:off x="4241" y="391"/>
              <a:ext cx="245" cy="268"/>
            </p:xfrm>
            <a:graphic>
              <a:graphicData uri="http://schemas.openxmlformats.org/presentationml/2006/ole">
                <mc:AlternateContent xmlns:mc="http://schemas.openxmlformats.org/markup-compatibility/2006">
                  <mc:Choice xmlns:v="urn:schemas-microsoft-com:vml" Requires="v">
                    <p:oleObj spid="_x0000_s72790" name="公式" r:id="rId9" imgW="165100" imgH="165100" progId="Equation.3">
                      <p:embed/>
                    </p:oleObj>
                  </mc:Choice>
                  <mc:Fallback>
                    <p:oleObj name="公式" r:id="rId9" imgW="165100" imgH="165100" progId="Equation.3">
                      <p:embed/>
                      <p:pic>
                        <p:nvPicPr>
                          <p:cNvPr id="0" name="图片 727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1" y="391"/>
                            <a:ext cx="24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0" name="Object 7"/>
              <p:cNvGraphicFramePr>
                <a:graphicFrameLocks noChangeAspect="1"/>
              </p:cNvGraphicFramePr>
              <p:nvPr/>
            </p:nvGraphicFramePr>
            <p:xfrm>
              <a:off x="5193" y="1389"/>
              <a:ext cx="245" cy="234"/>
            </p:xfrm>
            <a:graphic>
              <a:graphicData uri="http://schemas.openxmlformats.org/presentationml/2006/ole">
                <mc:AlternateContent xmlns:mc="http://schemas.openxmlformats.org/markup-compatibility/2006">
                  <mc:Choice xmlns:v="urn:schemas-microsoft-com:vml" Requires="v">
                    <p:oleObj spid="_x0000_s72791" name="公式" r:id="rId10" imgW="190500" imgH="165100" progId="Equation.3">
                      <p:embed/>
                    </p:oleObj>
                  </mc:Choice>
                  <mc:Fallback>
                    <p:oleObj name="公式" r:id="rId10" imgW="190500" imgH="165100" progId="Equation.3">
                      <p:embed/>
                      <p:pic>
                        <p:nvPicPr>
                          <p:cNvPr id="0" name="图片 727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3" y="1389"/>
                            <a:ext cx="245"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1" name="Line 29"/>
              <p:cNvSpPr>
                <a:spLocks noChangeShapeType="1"/>
              </p:cNvSpPr>
              <p:nvPr/>
            </p:nvSpPr>
            <p:spPr bwMode="auto">
              <a:xfrm>
                <a:off x="3701" y="1371"/>
                <a:ext cx="1581" cy="0"/>
              </a:xfrm>
              <a:prstGeom prst="line">
                <a:avLst/>
              </a:prstGeom>
              <a:noFill/>
              <a:ln w="412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30"/>
              <p:cNvSpPr>
                <a:spLocks noChangeShapeType="1"/>
              </p:cNvSpPr>
              <p:nvPr/>
            </p:nvSpPr>
            <p:spPr bwMode="auto">
              <a:xfrm flipV="1">
                <a:off x="4492" y="597"/>
                <a:ext cx="0" cy="1419"/>
              </a:xfrm>
              <a:prstGeom prst="line">
                <a:avLst/>
              </a:prstGeom>
              <a:noFill/>
              <a:ln w="412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8694" name="Object 4"/>
            <p:cNvGraphicFramePr>
              <a:graphicFrameLocks noChangeAspect="1"/>
            </p:cNvGraphicFramePr>
            <p:nvPr/>
          </p:nvGraphicFramePr>
          <p:xfrm>
            <a:off x="1610" y="1207"/>
            <a:ext cx="295" cy="295"/>
          </p:xfrm>
          <a:graphic>
            <a:graphicData uri="http://schemas.openxmlformats.org/presentationml/2006/ole">
              <mc:AlternateContent xmlns:mc="http://schemas.openxmlformats.org/markup-compatibility/2006">
                <mc:Choice xmlns:v="urn:schemas-microsoft-com:vml" Requires="v">
                  <p:oleObj spid="_x0000_s72792" name="公式" r:id="rId11" imgW="215900" imgH="215900" progId="Equation.3">
                    <p:embed/>
                  </p:oleObj>
                </mc:Choice>
                <mc:Fallback>
                  <p:oleObj name="公式" r:id="rId11" imgW="215900" imgH="215900" progId="Equation.3">
                    <p:embed/>
                    <p:pic>
                      <p:nvPicPr>
                        <p:cNvPr id="0" name="图片 727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1207"/>
                          <a:ext cx="29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5" name="Object 5"/>
            <p:cNvGraphicFramePr>
              <a:graphicFrameLocks noChangeAspect="1"/>
            </p:cNvGraphicFramePr>
            <p:nvPr/>
          </p:nvGraphicFramePr>
          <p:xfrm>
            <a:off x="585" y="1221"/>
            <a:ext cx="434" cy="295"/>
          </p:xfrm>
          <a:graphic>
            <a:graphicData uri="http://schemas.openxmlformats.org/presentationml/2006/ole">
              <mc:AlternateContent xmlns:mc="http://schemas.openxmlformats.org/markup-compatibility/2006">
                <mc:Choice xmlns:v="urn:schemas-microsoft-com:vml" Requires="v">
                  <p:oleObj spid="_x0000_s72793" name="公式" r:id="rId13" imgW="316865" imgH="215900" progId="Equation.3">
                    <p:embed/>
                  </p:oleObj>
                </mc:Choice>
                <mc:Fallback>
                  <p:oleObj name="公式" r:id="rId13" imgW="316865" imgH="215900" progId="Equation.3">
                    <p:embed/>
                    <p:pic>
                      <p:nvPicPr>
                        <p:cNvPr id="0" name="图片 7279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5" y="1221"/>
                          <a:ext cx="434"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696" name="Group 33"/>
            <p:cNvGrpSpPr/>
            <p:nvPr/>
          </p:nvGrpSpPr>
          <p:grpSpPr bwMode="auto">
            <a:xfrm>
              <a:off x="830" y="709"/>
              <a:ext cx="1185" cy="1058"/>
              <a:chOff x="3744" y="432"/>
              <a:chExt cx="1603" cy="1941"/>
            </a:xfrm>
          </p:grpSpPr>
          <p:sp>
            <p:nvSpPr>
              <p:cNvPr id="28697" name="Freeform 34"/>
              <p:cNvSpPr/>
              <p:nvPr/>
            </p:nvSpPr>
            <p:spPr bwMode="auto">
              <a:xfrm>
                <a:off x="3744" y="432"/>
                <a:ext cx="1603" cy="1941"/>
              </a:xfrm>
              <a:custGeom>
                <a:avLst/>
                <a:gdLst>
                  <a:gd name="T0" fmla="*/ 1603 w 1603"/>
                  <a:gd name="T1" fmla="*/ 0 h 1941"/>
                  <a:gd name="T2" fmla="*/ 1267 w 1603"/>
                  <a:gd name="T3" fmla="*/ 336 h 1941"/>
                  <a:gd name="T4" fmla="*/ 909 w 1603"/>
                  <a:gd name="T5" fmla="*/ 1621 h 1941"/>
                  <a:gd name="T6" fmla="*/ 0 w 1603"/>
                  <a:gd name="T7" fmla="*/ 1941 h 1941"/>
                  <a:gd name="T8" fmla="*/ 0 60000 65536"/>
                  <a:gd name="T9" fmla="*/ 0 60000 65536"/>
                  <a:gd name="T10" fmla="*/ 0 60000 65536"/>
                  <a:gd name="T11" fmla="*/ 0 60000 65536"/>
                  <a:gd name="T12" fmla="*/ 0 w 1603"/>
                  <a:gd name="T13" fmla="*/ 0 h 1941"/>
                  <a:gd name="T14" fmla="*/ 1603 w 1603"/>
                  <a:gd name="T15" fmla="*/ 1941 h 1941"/>
                </a:gdLst>
                <a:ahLst/>
                <a:cxnLst>
                  <a:cxn ang="T8">
                    <a:pos x="T0" y="T1"/>
                  </a:cxn>
                  <a:cxn ang="T9">
                    <a:pos x="T2" y="T3"/>
                  </a:cxn>
                  <a:cxn ang="T10">
                    <a:pos x="T4" y="T5"/>
                  </a:cxn>
                  <a:cxn ang="T11">
                    <a:pos x="T6" y="T7"/>
                  </a:cxn>
                </a:cxnLst>
                <a:rect l="T12" t="T13" r="T14" b="T15"/>
                <a:pathLst>
                  <a:path w="1603" h="1941">
                    <a:moveTo>
                      <a:pt x="1603" y="0"/>
                    </a:moveTo>
                    <a:cubicBezTo>
                      <a:pt x="1487" y="44"/>
                      <a:pt x="1383" y="66"/>
                      <a:pt x="1267" y="336"/>
                    </a:cubicBezTo>
                    <a:cubicBezTo>
                      <a:pt x="1151" y="606"/>
                      <a:pt x="1120" y="1354"/>
                      <a:pt x="909" y="1621"/>
                    </a:cubicBezTo>
                    <a:cubicBezTo>
                      <a:pt x="698" y="1888"/>
                      <a:pt x="190" y="1874"/>
                      <a:pt x="0" y="1941"/>
                    </a:cubicBezTo>
                  </a:path>
                </a:pathLst>
              </a:cu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8698" name="Freeform 35"/>
              <p:cNvSpPr/>
              <p:nvPr/>
            </p:nvSpPr>
            <p:spPr bwMode="auto">
              <a:xfrm>
                <a:off x="3763" y="432"/>
                <a:ext cx="1584" cy="1920"/>
              </a:xfrm>
              <a:custGeom>
                <a:avLst/>
                <a:gdLst>
                  <a:gd name="T0" fmla="*/ 1584 w 1584"/>
                  <a:gd name="T1" fmla="*/ 0 h 1920"/>
                  <a:gd name="T2" fmla="*/ 528 w 1584"/>
                  <a:gd name="T3" fmla="*/ 288 h 1920"/>
                  <a:gd name="T4" fmla="*/ 144 w 1584"/>
                  <a:gd name="T5" fmla="*/ 1632 h 1920"/>
                  <a:gd name="T6" fmla="*/ 0 w 1584"/>
                  <a:gd name="T7" fmla="*/ 1920 h 1920"/>
                  <a:gd name="T8" fmla="*/ 0 60000 65536"/>
                  <a:gd name="T9" fmla="*/ 0 60000 65536"/>
                  <a:gd name="T10" fmla="*/ 0 60000 65536"/>
                  <a:gd name="T11" fmla="*/ 0 60000 65536"/>
                  <a:gd name="T12" fmla="*/ 0 w 1584"/>
                  <a:gd name="T13" fmla="*/ 0 h 1920"/>
                  <a:gd name="T14" fmla="*/ 1584 w 1584"/>
                  <a:gd name="T15" fmla="*/ 1920 h 1920"/>
                </a:gdLst>
                <a:ahLst/>
                <a:cxnLst>
                  <a:cxn ang="T8">
                    <a:pos x="T0" y="T1"/>
                  </a:cxn>
                  <a:cxn ang="T9">
                    <a:pos x="T2" y="T3"/>
                  </a:cxn>
                  <a:cxn ang="T10">
                    <a:pos x="T4" y="T5"/>
                  </a:cxn>
                  <a:cxn ang="T11">
                    <a:pos x="T6" y="T7"/>
                  </a:cxn>
                </a:cxnLst>
                <a:rect l="T12" t="T13" r="T14" b="T15"/>
                <a:pathLst>
                  <a:path w="1584" h="1920">
                    <a:moveTo>
                      <a:pt x="1584" y="0"/>
                    </a:moveTo>
                    <a:cubicBezTo>
                      <a:pt x="1176" y="8"/>
                      <a:pt x="768" y="16"/>
                      <a:pt x="528" y="288"/>
                    </a:cubicBezTo>
                    <a:cubicBezTo>
                      <a:pt x="288" y="560"/>
                      <a:pt x="232" y="1360"/>
                      <a:pt x="144" y="1632"/>
                    </a:cubicBezTo>
                    <a:cubicBezTo>
                      <a:pt x="56" y="1904"/>
                      <a:pt x="24" y="1872"/>
                      <a:pt x="0" y="1920"/>
                    </a:cubicBezTo>
                  </a:path>
                </a:pathLst>
              </a:cu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3193"/>
                                        </p:tgtEl>
                                        <p:attrNameLst>
                                          <p:attrName>style.visibility</p:attrName>
                                        </p:attrNameLst>
                                      </p:cBhvr>
                                      <p:to>
                                        <p:strVal val="visible"/>
                                      </p:to>
                                    </p:set>
                                    <p:animEffect transition="in" filter="blinds(horizontal)">
                                      <p:cBhvr>
                                        <p:cTn id="7" dur="500"/>
                                        <p:tgtEl>
                                          <p:spTgt spid="931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6"/>
                                        </p:tgtEl>
                                        <p:attrNameLst>
                                          <p:attrName>style.visibility</p:attrName>
                                        </p:attrNameLst>
                                      </p:cBhvr>
                                      <p:to>
                                        <p:strVal val="visible"/>
                                      </p:to>
                                    </p:set>
                                    <p:animEffect transition="in" filter="wipe(left)">
                                      <p:cBhvr>
                                        <p:cTn id="12" dur="500"/>
                                        <p:tgtEl>
                                          <p:spTgt spid="9318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93199"/>
                                        </p:tgtEl>
                                        <p:attrNameLst>
                                          <p:attrName>style.visibility</p:attrName>
                                        </p:attrNameLst>
                                      </p:cBhvr>
                                      <p:to>
                                        <p:strVal val="visible"/>
                                      </p:to>
                                    </p:set>
                                    <p:animEffect transition="in" filter="slide(fromLeft)">
                                      <p:cBhvr>
                                        <p:cTn id="17" dur="500"/>
                                        <p:tgtEl>
                                          <p:spTgt spid="93199"/>
                                        </p:tgtEl>
                                      </p:cBhvr>
                                    </p:animEffect>
                                  </p:childTnLst>
                                </p:cTn>
                              </p:par>
                            </p:childTnLst>
                          </p:cTn>
                        </p:par>
                        <p:par>
                          <p:cTn id="18" fill="hold">
                            <p:stCondLst>
                              <p:cond delay="500"/>
                            </p:stCondLst>
                            <p:childTnLst>
                              <p:par>
                                <p:cTn id="19" presetID="16" presetClass="entr" presetSubtype="42" fill="hold" grpId="0" nodeType="afterEffect">
                                  <p:stCondLst>
                                    <p:cond delay="0"/>
                                  </p:stCondLst>
                                  <p:childTnLst>
                                    <p:set>
                                      <p:cBhvr>
                                        <p:cTn id="20" dur="1" fill="hold">
                                          <p:stCondLst>
                                            <p:cond delay="0"/>
                                          </p:stCondLst>
                                        </p:cTn>
                                        <p:tgtEl>
                                          <p:spTgt spid="93198"/>
                                        </p:tgtEl>
                                        <p:attrNameLst>
                                          <p:attrName>style.visibility</p:attrName>
                                        </p:attrNameLst>
                                      </p:cBhvr>
                                      <p:to>
                                        <p:strVal val="visible"/>
                                      </p:to>
                                    </p:set>
                                    <p:animEffect transition="in" filter="barn(outHorizontal)">
                                      <p:cBhvr>
                                        <p:cTn id="21" dur="500"/>
                                        <p:tgtEl>
                                          <p:spTgt spid="93198"/>
                                        </p:tgtEl>
                                      </p:cBhvr>
                                    </p:animEffect>
                                  </p:childTnLst>
                                </p:cTn>
                              </p:par>
                            </p:childTnLst>
                          </p:cTn>
                        </p:par>
                        <p:par>
                          <p:cTn id="22" fill="hold">
                            <p:stCondLst>
                              <p:cond delay="1000"/>
                            </p:stCondLst>
                            <p:childTnLst>
                              <p:par>
                                <p:cTn id="23" presetID="5" presetClass="entr" presetSubtype="10" fill="hold" grpId="0" nodeType="afterEffect">
                                  <p:stCondLst>
                                    <p:cond delay="0"/>
                                  </p:stCondLst>
                                  <p:childTnLst>
                                    <p:set>
                                      <p:cBhvr>
                                        <p:cTn id="24" dur="1" fill="hold">
                                          <p:stCondLst>
                                            <p:cond delay="0"/>
                                          </p:stCondLst>
                                        </p:cTn>
                                        <p:tgtEl>
                                          <p:spTgt spid="93197"/>
                                        </p:tgtEl>
                                        <p:attrNameLst>
                                          <p:attrName>style.visibility</p:attrName>
                                        </p:attrNameLst>
                                      </p:cBhvr>
                                      <p:to>
                                        <p:strVal val="visible"/>
                                      </p:to>
                                    </p:set>
                                    <p:animEffect transition="in" filter="checkerboard(across)">
                                      <p:cBhvr>
                                        <p:cTn id="25" dur="500"/>
                                        <p:tgtEl>
                                          <p:spTgt spid="9319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par>
                          <p:cTn id="31" fill="hold">
                            <p:stCondLst>
                              <p:cond delay="500"/>
                            </p:stCondLst>
                            <p:childTnLst>
                              <p:par>
                                <p:cTn id="32" presetID="16" presetClass="entr" presetSubtype="37"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outVertical)">
                                      <p:cBhvr>
                                        <p:cTn id="34" dur="500"/>
                                        <p:tgtEl>
                                          <p:spTgt spid="2"/>
                                        </p:tgtEl>
                                      </p:cBhvr>
                                    </p:animEffect>
                                  </p:childTnLst>
                                </p:cTn>
                              </p:par>
                            </p:childTnLst>
                          </p:cTn>
                        </p:par>
                        <p:par>
                          <p:cTn id="35" fill="hold">
                            <p:stCondLst>
                              <p:cond delay="1000"/>
                            </p:stCondLst>
                            <p:childTnLst>
                              <p:par>
                                <p:cTn id="36" presetID="12" presetClass="entr" presetSubtype="4" fill="hold" nodeType="afterEffect">
                                  <p:stCondLst>
                                    <p:cond delay="0"/>
                                  </p:stCondLst>
                                  <p:childTnLst>
                                    <p:set>
                                      <p:cBhvr>
                                        <p:cTn id="37" dur="1" fill="hold">
                                          <p:stCondLst>
                                            <p:cond delay="0"/>
                                          </p:stCondLst>
                                        </p:cTn>
                                        <p:tgtEl>
                                          <p:spTgt spid="93190"/>
                                        </p:tgtEl>
                                        <p:attrNameLst>
                                          <p:attrName>style.visibility</p:attrName>
                                        </p:attrNameLst>
                                      </p:cBhvr>
                                      <p:to>
                                        <p:strVal val="visible"/>
                                      </p:to>
                                    </p:set>
                                    <p:animEffect transition="in" filter="slide(fromBottom)">
                                      <p:cBhvr>
                                        <p:cTn id="38" dur="500"/>
                                        <p:tgtEl>
                                          <p:spTgt spid="93190"/>
                                        </p:tgtEl>
                                      </p:cBhvr>
                                    </p:animEffect>
                                  </p:childTnLst>
                                </p:cTn>
                              </p:par>
                            </p:childTnLst>
                          </p:cTn>
                        </p:par>
                        <p:par>
                          <p:cTn id="39" fill="hold">
                            <p:stCondLst>
                              <p:cond delay="1500"/>
                            </p:stCondLst>
                            <p:childTnLst>
                              <p:par>
                                <p:cTn id="40" presetID="12" presetClass="entr" presetSubtype="1" fill="hold" nodeType="afterEffect">
                                  <p:stCondLst>
                                    <p:cond delay="0"/>
                                  </p:stCondLst>
                                  <p:childTnLst>
                                    <p:set>
                                      <p:cBhvr>
                                        <p:cTn id="41" dur="1" fill="hold">
                                          <p:stCondLst>
                                            <p:cond delay="0"/>
                                          </p:stCondLst>
                                        </p:cTn>
                                        <p:tgtEl>
                                          <p:spTgt spid="93191"/>
                                        </p:tgtEl>
                                        <p:attrNameLst>
                                          <p:attrName>style.visibility</p:attrName>
                                        </p:attrNameLst>
                                      </p:cBhvr>
                                      <p:to>
                                        <p:strVal val="visible"/>
                                      </p:to>
                                    </p:set>
                                    <p:animEffect transition="in" filter="slide(fromTop)">
                                      <p:cBhvr>
                                        <p:cTn id="42" dur="500"/>
                                        <p:tgtEl>
                                          <p:spTgt spid="93191"/>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grpId="0" nodeType="clickEffect">
                                  <p:stCondLst>
                                    <p:cond delay="0"/>
                                  </p:stCondLst>
                                  <p:childTnLst>
                                    <p:set>
                                      <p:cBhvr>
                                        <p:cTn id="46" dur="1" fill="hold">
                                          <p:stCondLst>
                                            <p:cond delay="0"/>
                                          </p:stCondLst>
                                        </p:cTn>
                                        <p:tgtEl>
                                          <p:spTgt spid="93194"/>
                                        </p:tgtEl>
                                        <p:attrNameLst>
                                          <p:attrName>style.visibility</p:attrName>
                                        </p:attrNameLst>
                                      </p:cBhvr>
                                      <p:to>
                                        <p:strVal val="visible"/>
                                      </p:to>
                                    </p:set>
                                    <p:anim calcmode="lin" valueType="num">
                                      <p:cBhvr>
                                        <p:cTn id="47" dur="500" fill="hold"/>
                                        <p:tgtEl>
                                          <p:spTgt spid="93194"/>
                                        </p:tgtEl>
                                        <p:attrNameLst>
                                          <p:attrName>ppt_w</p:attrName>
                                        </p:attrNameLst>
                                      </p:cBhvr>
                                      <p:tavLst>
                                        <p:tav tm="0">
                                          <p:val>
                                            <p:fltVal val="0"/>
                                          </p:val>
                                        </p:tav>
                                        <p:tav tm="100000">
                                          <p:val>
                                            <p:strVal val="#ppt_w"/>
                                          </p:val>
                                        </p:tav>
                                      </p:tavLst>
                                    </p:anim>
                                    <p:anim calcmode="lin" valueType="num">
                                      <p:cBhvr>
                                        <p:cTn id="48" dur="500" fill="hold"/>
                                        <p:tgtEl>
                                          <p:spTgt spid="93194"/>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93195"/>
                                        </p:tgtEl>
                                        <p:attrNameLst>
                                          <p:attrName>style.visibility</p:attrName>
                                        </p:attrNameLst>
                                      </p:cBhvr>
                                      <p:to>
                                        <p:strVal val="visible"/>
                                      </p:to>
                                    </p:set>
                                    <p:animEffect transition="in" filter="wipe(up)">
                                      <p:cBhvr>
                                        <p:cTn id="52" dur="500"/>
                                        <p:tgtEl>
                                          <p:spTgt spid="93195"/>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iterate type="lt">
                                    <p:tmPct val="100000"/>
                                  </p:iterate>
                                  <p:childTnLst>
                                    <p:set>
                                      <p:cBhvr>
                                        <p:cTn id="56" dur="1" fill="hold">
                                          <p:stCondLst>
                                            <p:cond delay="0"/>
                                          </p:stCondLst>
                                        </p:cTn>
                                        <p:tgtEl>
                                          <p:spTgt spid="93196"/>
                                        </p:tgtEl>
                                        <p:attrNameLst>
                                          <p:attrName>style.visibility</p:attrName>
                                        </p:attrNameLst>
                                      </p:cBhvr>
                                      <p:to>
                                        <p:strVal val="visible"/>
                                      </p:to>
                                    </p:set>
                                    <p:anim calcmode="lin" valueType="num">
                                      <p:cBhvr>
                                        <p:cTn id="57" dur="75" fill="hold"/>
                                        <p:tgtEl>
                                          <p:spTgt spid="93196"/>
                                        </p:tgtEl>
                                        <p:attrNameLst>
                                          <p:attrName>ppt_w</p:attrName>
                                        </p:attrNameLst>
                                      </p:cBhvr>
                                      <p:tavLst>
                                        <p:tav tm="0">
                                          <p:val>
                                            <p:fltVal val="0"/>
                                          </p:val>
                                        </p:tav>
                                        <p:tav tm="100000">
                                          <p:val>
                                            <p:strVal val="#ppt_w"/>
                                          </p:val>
                                        </p:tav>
                                      </p:tavLst>
                                    </p:anim>
                                    <p:anim calcmode="lin" valueType="num">
                                      <p:cBhvr>
                                        <p:cTn id="58" dur="75" fill="hold"/>
                                        <p:tgtEl>
                                          <p:spTgt spid="93196"/>
                                        </p:tgtEl>
                                        <p:attrNameLst>
                                          <p:attrName>ppt_h</p:attrName>
                                        </p:attrNameLst>
                                      </p:cBhvr>
                                      <p:tavLst>
                                        <p:tav tm="0">
                                          <p:val>
                                            <p:fltVal val="0"/>
                                          </p:val>
                                        </p:tav>
                                        <p:tav tm="100000">
                                          <p:val>
                                            <p:strVal val="#ppt_h"/>
                                          </p:val>
                                        </p:tav>
                                      </p:tavLst>
                                    </p:anim>
                                  </p:childTnLst>
                                </p:cTn>
                              </p:par>
                            </p:childTnLst>
                          </p:cTn>
                        </p:par>
                        <p:par>
                          <p:cTn id="59" fill="hold">
                            <p:stCondLst>
                              <p:cond delay="525"/>
                            </p:stCondLst>
                            <p:childTnLst>
                              <p:par>
                                <p:cTn id="60" presetID="3" presetClass="entr" presetSubtype="5" fill="hold" grpId="0" nodeType="afterEffect">
                                  <p:stCondLst>
                                    <p:cond delay="0"/>
                                  </p:stCondLst>
                                  <p:childTnLst>
                                    <p:set>
                                      <p:cBhvr>
                                        <p:cTn id="61" dur="1" fill="hold">
                                          <p:stCondLst>
                                            <p:cond delay="0"/>
                                          </p:stCondLst>
                                        </p:cTn>
                                        <p:tgtEl>
                                          <p:spTgt spid="93192"/>
                                        </p:tgtEl>
                                        <p:attrNameLst>
                                          <p:attrName>style.visibility</p:attrName>
                                        </p:attrNameLst>
                                      </p:cBhvr>
                                      <p:to>
                                        <p:strVal val="visible"/>
                                      </p:to>
                                    </p:set>
                                    <p:animEffect transition="in" filter="blinds(vertical)">
                                      <p:cBhvr>
                                        <p:cTn id="62" dur="500"/>
                                        <p:tgtEl>
                                          <p:spTgt spid="9319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93200"/>
                                        </p:tgtEl>
                                        <p:attrNameLst>
                                          <p:attrName>style.visibility</p:attrName>
                                        </p:attrNameLst>
                                      </p:cBhvr>
                                      <p:to>
                                        <p:strVal val="visible"/>
                                      </p:to>
                                    </p:set>
                                    <p:animEffect transition="in" filter="wipe(up)">
                                      <p:cBhvr>
                                        <p:cTn id="67" dur="75"/>
                                        <p:tgtEl>
                                          <p:spTgt spid="9320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3201"/>
                                        </p:tgtEl>
                                        <p:attrNameLst>
                                          <p:attrName>style.visibility</p:attrName>
                                        </p:attrNameLst>
                                      </p:cBhvr>
                                      <p:to>
                                        <p:strVal val="visible"/>
                                      </p:to>
                                    </p:set>
                                    <p:animEffect transition="in" filter="blinds(horizontal)">
                                      <p:cBhvr>
                                        <p:cTn id="72" dur="500"/>
                                        <p:tgtEl>
                                          <p:spTgt spid="9320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blinds(horizontal)">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17" presetClass="entr" presetSubtype="8" fill="hold" grpId="0" nodeType="clickEffect">
                                  <p:stCondLst>
                                    <p:cond delay="0"/>
                                  </p:stCondLst>
                                  <p:iterate type="lt">
                                    <p:tmPct val="100000"/>
                                  </p:iterate>
                                  <p:childTnLst>
                                    <p:set>
                                      <p:cBhvr>
                                        <p:cTn id="81" dur="1" fill="hold">
                                          <p:stCondLst>
                                            <p:cond delay="0"/>
                                          </p:stCondLst>
                                        </p:cTn>
                                        <p:tgtEl>
                                          <p:spTgt spid="93202"/>
                                        </p:tgtEl>
                                        <p:attrNameLst>
                                          <p:attrName>style.visibility</p:attrName>
                                        </p:attrNameLst>
                                      </p:cBhvr>
                                      <p:to>
                                        <p:strVal val="visible"/>
                                      </p:to>
                                    </p:set>
                                    <p:anim calcmode="lin" valueType="num">
                                      <p:cBhvr>
                                        <p:cTn id="82" dur="75" fill="hold"/>
                                        <p:tgtEl>
                                          <p:spTgt spid="93202"/>
                                        </p:tgtEl>
                                        <p:attrNameLst>
                                          <p:attrName>ppt_x</p:attrName>
                                        </p:attrNameLst>
                                      </p:cBhvr>
                                      <p:tavLst>
                                        <p:tav tm="0">
                                          <p:val>
                                            <p:strVal val="#ppt_x-#ppt_w/2"/>
                                          </p:val>
                                        </p:tav>
                                        <p:tav tm="100000">
                                          <p:val>
                                            <p:strVal val="#ppt_x"/>
                                          </p:val>
                                        </p:tav>
                                      </p:tavLst>
                                    </p:anim>
                                    <p:anim calcmode="lin" valueType="num">
                                      <p:cBhvr>
                                        <p:cTn id="83" dur="75" fill="hold"/>
                                        <p:tgtEl>
                                          <p:spTgt spid="93202"/>
                                        </p:tgtEl>
                                        <p:attrNameLst>
                                          <p:attrName>ppt_y</p:attrName>
                                        </p:attrNameLst>
                                      </p:cBhvr>
                                      <p:tavLst>
                                        <p:tav tm="0">
                                          <p:val>
                                            <p:strVal val="#ppt_y"/>
                                          </p:val>
                                        </p:tav>
                                        <p:tav tm="100000">
                                          <p:val>
                                            <p:strVal val="#ppt_y"/>
                                          </p:val>
                                        </p:tav>
                                      </p:tavLst>
                                    </p:anim>
                                    <p:anim calcmode="lin" valueType="num">
                                      <p:cBhvr>
                                        <p:cTn id="84" dur="75" fill="hold"/>
                                        <p:tgtEl>
                                          <p:spTgt spid="93202"/>
                                        </p:tgtEl>
                                        <p:attrNameLst>
                                          <p:attrName>ppt_w</p:attrName>
                                        </p:attrNameLst>
                                      </p:cBhvr>
                                      <p:tavLst>
                                        <p:tav tm="0">
                                          <p:val>
                                            <p:fltVal val="0"/>
                                          </p:val>
                                        </p:tav>
                                        <p:tav tm="100000">
                                          <p:val>
                                            <p:strVal val="#ppt_w"/>
                                          </p:val>
                                        </p:tav>
                                      </p:tavLst>
                                    </p:anim>
                                    <p:anim calcmode="lin" valueType="num">
                                      <p:cBhvr>
                                        <p:cTn id="85" dur="75" fill="hold"/>
                                        <p:tgtEl>
                                          <p:spTgt spid="93202"/>
                                        </p:tgtEl>
                                        <p:attrNameLst>
                                          <p:attrName>ppt_h</p:attrName>
                                        </p:attrNameLst>
                                      </p:cBhvr>
                                      <p:tavLst>
                                        <p:tav tm="0">
                                          <p:val>
                                            <p:strVal val="#ppt_h"/>
                                          </p:val>
                                        </p:tav>
                                        <p:tav tm="100000">
                                          <p:val>
                                            <p:strVal val="#ppt_h"/>
                                          </p:val>
                                        </p:tav>
                                      </p:tavLst>
                                    </p:anim>
                                  </p:childTnLst>
                                </p:cTn>
                              </p:par>
                            </p:childTnLst>
                          </p:cTn>
                        </p:par>
                      </p:childTnLst>
                    </p:cTn>
                  </p:par>
                  <p:par>
                    <p:cTn id="86" fill="hold">
                      <p:stCondLst>
                        <p:cond delay="indefinite"/>
                      </p:stCondLst>
                      <p:childTnLst>
                        <p:par>
                          <p:cTn id="87" fill="hold">
                            <p:stCondLst>
                              <p:cond delay="0"/>
                            </p:stCondLst>
                            <p:childTnLst>
                              <p:par>
                                <p:cTn id="88" presetID="17" presetClass="entr" presetSubtype="4" fill="hold" grpId="0" nodeType="clickEffect">
                                  <p:stCondLst>
                                    <p:cond delay="0"/>
                                  </p:stCondLst>
                                  <p:iterate type="lt">
                                    <p:tmPct val="100000"/>
                                  </p:iterate>
                                  <p:childTnLst>
                                    <p:set>
                                      <p:cBhvr>
                                        <p:cTn id="89" dur="1" fill="hold">
                                          <p:stCondLst>
                                            <p:cond delay="0"/>
                                          </p:stCondLst>
                                        </p:cTn>
                                        <p:tgtEl>
                                          <p:spTgt spid="93203"/>
                                        </p:tgtEl>
                                        <p:attrNameLst>
                                          <p:attrName>style.visibility</p:attrName>
                                        </p:attrNameLst>
                                      </p:cBhvr>
                                      <p:to>
                                        <p:strVal val="visible"/>
                                      </p:to>
                                    </p:set>
                                    <p:anim calcmode="lin" valueType="num">
                                      <p:cBhvr>
                                        <p:cTn id="90" dur="75" fill="hold"/>
                                        <p:tgtEl>
                                          <p:spTgt spid="93203"/>
                                        </p:tgtEl>
                                        <p:attrNameLst>
                                          <p:attrName>ppt_x</p:attrName>
                                        </p:attrNameLst>
                                      </p:cBhvr>
                                      <p:tavLst>
                                        <p:tav tm="0">
                                          <p:val>
                                            <p:strVal val="#ppt_x"/>
                                          </p:val>
                                        </p:tav>
                                        <p:tav tm="100000">
                                          <p:val>
                                            <p:strVal val="#ppt_x"/>
                                          </p:val>
                                        </p:tav>
                                      </p:tavLst>
                                    </p:anim>
                                    <p:anim calcmode="lin" valueType="num">
                                      <p:cBhvr>
                                        <p:cTn id="91" dur="75" fill="hold"/>
                                        <p:tgtEl>
                                          <p:spTgt spid="93203"/>
                                        </p:tgtEl>
                                        <p:attrNameLst>
                                          <p:attrName>ppt_y</p:attrName>
                                        </p:attrNameLst>
                                      </p:cBhvr>
                                      <p:tavLst>
                                        <p:tav tm="0">
                                          <p:val>
                                            <p:strVal val="#ppt_y+#ppt_h/2"/>
                                          </p:val>
                                        </p:tav>
                                        <p:tav tm="100000">
                                          <p:val>
                                            <p:strVal val="#ppt_y"/>
                                          </p:val>
                                        </p:tav>
                                      </p:tavLst>
                                    </p:anim>
                                    <p:anim calcmode="lin" valueType="num">
                                      <p:cBhvr>
                                        <p:cTn id="92" dur="75" fill="hold"/>
                                        <p:tgtEl>
                                          <p:spTgt spid="93203"/>
                                        </p:tgtEl>
                                        <p:attrNameLst>
                                          <p:attrName>ppt_w</p:attrName>
                                        </p:attrNameLst>
                                      </p:cBhvr>
                                      <p:tavLst>
                                        <p:tav tm="0">
                                          <p:val>
                                            <p:strVal val="#ppt_w"/>
                                          </p:val>
                                        </p:tav>
                                        <p:tav tm="100000">
                                          <p:val>
                                            <p:strVal val="#ppt_w"/>
                                          </p:val>
                                        </p:tav>
                                      </p:tavLst>
                                    </p:anim>
                                    <p:anim calcmode="lin" valueType="num">
                                      <p:cBhvr>
                                        <p:cTn id="93" dur="75" fill="hold"/>
                                        <p:tgtEl>
                                          <p:spTgt spid="932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92" grpId="0" autoUpdateAnimBg="0"/>
      <p:bldP spid="93193" grpId="0"/>
      <p:bldP spid="93194" grpId="0" autoUpdateAnimBg="0"/>
      <p:bldP spid="93195" grpId="0" autoUpdateAnimBg="0"/>
      <p:bldP spid="93196" grpId="0" autoUpdateAnimBg="0"/>
      <p:bldP spid="93197" grpId="0" autoUpdateAnimBg="0"/>
      <p:bldP spid="93198" grpId="0" animBg="1"/>
      <p:bldP spid="93199" grpId="0" autoUpdateAnimBg="0"/>
      <p:bldP spid="93200" grpId="0" autoUpdateAnimBg="0"/>
      <p:bldP spid="93201" grpId="0" autoUpdateAnimBg="0"/>
      <p:bldP spid="93202" grpId="0" autoUpdateAnimBg="0"/>
      <p:bldP spid="9320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C04EB0E-469B-4552-A380-BE1A65C395F2}"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95234" name="Text Box 2"/>
          <p:cNvSpPr txBox="1">
            <a:spLocks noChangeArrowheads="1"/>
          </p:cNvSpPr>
          <p:nvPr/>
        </p:nvSpPr>
        <p:spPr bwMode="auto">
          <a:xfrm>
            <a:off x="0" y="633413"/>
            <a:ext cx="548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a:t>
            </a:r>
            <a:r>
              <a:rPr lang="en-US" altLang="zh-CN" sz="2800" b="1">
                <a:solidFill>
                  <a:srgbClr val="0000FF"/>
                </a:solidFill>
                <a:latin typeface="Times New Roman" panose="02020603050405020304" pitchFamily="18" charset="0"/>
                <a:ea typeface="楷体_GB2312" pitchFamily="49" charset="-122"/>
              </a:rPr>
              <a:t>3</a:t>
            </a:r>
            <a:r>
              <a:rPr lang="zh-CN" altLang="en-US" sz="2800" b="1">
                <a:solidFill>
                  <a:srgbClr val="0000FF"/>
                </a:solidFill>
                <a:latin typeface="Times New Roman" panose="02020603050405020304" pitchFamily="18" charset="0"/>
                <a:ea typeface="楷体_GB2312" pitchFamily="49" charset="-122"/>
              </a:rPr>
              <a:t>）</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矩磁材料</a:t>
            </a:r>
            <a:endParaRPr lang="zh-CN" altLang="en-US" sz="2800" b="1">
              <a:solidFill>
                <a:srgbClr val="0000FF"/>
              </a:solidFill>
              <a:latin typeface="Times New Roman" panose="02020603050405020304" pitchFamily="18" charset="0"/>
              <a:ea typeface="楷体_GB2312" pitchFamily="49" charset="-122"/>
            </a:endParaRPr>
          </a:p>
        </p:txBody>
      </p:sp>
      <p:sp>
        <p:nvSpPr>
          <p:cNvPr id="95235" name="Text Box 3"/>
          <p:cNvSpPr txBox="1">
            <a:spLocks noChangeArrowheads="1"/>
          </p:cNvSpPr>
          <p:nvPr/>
        </p:nvSpPr>
        <p:spPr bwMode="auto">
          <a:xfrm>
            <a:off x="838200" y="1938338"/>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楷体_GB2312" pitchFamily="49" charset="-122"/>
              </a:rPr>
              <a:t>B</a:t>
            </a:r>
            <a:r>
              <a:rPr lang="en-US" altLang="zh-CN" sz="2800" b="1" i="1" baseline="-25000">
                <a:latin typeface="Times New Roman" panose="02020603050405020304" pitchFamily="18" charset="0"/>
                <a:ea typeface="楷体_GB2312" pitchFamily="49" charset="-122"/>
              </a:rPr>
              <a:t>r</a:t>
            </a:r>
            <a:r>
              <a:rPr lang="en-US" altLang="zh-CN"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B</a:t>
            </a:r>
            <a:r>
              <a:rPr lang="en-US" altLang="zh-CN" sz="2800" b="1" i="1" baseline="-25000">
                <a:latin typeface="Times New Roman" panose="02020603050405020304" pitchFamily="18" charset="0"/>
                <a:ea typeface="楷体_GB2312" pitchFamily="49" charset="-122"/>
              </a:rPr>
              <a:t>S </a:t>
            </a:r>
            <a:r>
              <a:rPr lang="en-US" altLang="zh-CN" sz="2800" b="1" i="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H</a:t>
            </a:r>
            <a:r>
              <a:rPr lang="en-US" altLang="zh-CN" sz="2800" b="1" i="1" baseline="-25000">
                <a:latin typeface="Times New Roman" panose="02020603050405020304" pitchFamily="18" charset="0"/>
                <a:ea typeface="楷体_GB2312" pitchFamily="49" charset="-122"/>
              </a:rPr>
              <a:t>c</a:t>
            </a:r>
            <a:r>
              <a:rPr lang="zh-CN" altLang="en-US" sz="2800" b="1">
                <a:latin typeface="Times New Roman" panose="02020603050405020304" pitchFamily="18" charset="0"/>
                <a:ea typeface="楷体_GB2312" pitchFamily="49" charset="-122"/>
              </a:rPr>
              <a:t>不大，</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磁滞回线是矩形。</a:t>
            </a:r>
            <a:endParaRPr lang="zh-CN" altLang="en-US" sz="2800" b="1">
              <a:latin typeface="Times New Roman" panose="02020603050405020304" pitchFamily="18" charset="0"/>
              <a:ea typeface="楷体_GB2312" pitchFamily="49" charset="-122"/>
            </a:endParaRPr>
          </a:p>
        </p:txBody>
      </p:sp>
      <p:sp>
        <p:nvSpPr>
          <p:cNvPr id="95236" name="Text Box 4"/>
          <p:cNvSpPr txBox="1">
            <a:spLocks noChangeArrowheads="1"/>
          </p:cNvSpPr>
          <p:nvPr/>
        </p:nvSpPr>
        <p:spPr bwMode="auto">
          <a:xfrm>
            <a:off x="838200" y="1328738"/>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锰镁铁氧体，锂锰铁氧体</a:t>
            </a:r>
            <a:endParaRPr lang="zh-CN" altLang="en-US" sz="2800" b="1">
              <a:latin typeface="Times New Roman" panose="02020603050405020304" pitchFamily="18" charset="0"/>
              <a:ea typeface="楷体_GB2312" pitchFamily="49" charset="-122"/>
            </a:endParaRPr>
          </a:p>
        </p:txBody>
      </p:sp>
      <p:sp>
        <p:nvSpPr>
          <p:cNvPr id="95237" name="Text Box 5"/>
          <p:cNvSpPr txBox="1">
            <a:spLocks noChangeArrowheads="1"/>
          </p:cNvSpPr>
          <p:nvPr/>
        </p:nvSpPr>
        <p:spPr bwMode="auto">
          <a:xfrm>
            <a:off x="838200" y="3005138"/>
            <a:ext cx="7848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defRPr/>
            </a:pPr>
            <a:r>
              <a:rPr lang="zh-CN" altLang="en-US" b="1" dirty="0" smtClean="0">
                <a:ea typeface="楷体_GB2312" pitchFamily="49" charset="-122"/>
              </a:rPr>
              <a:t>用于</a:t>
            </a:r>
            <a:r>
              <a:rPr lang="zh-CN" altLang="en-US" b="1" dirty="0" smtClean="0">
                <a:solidFill>
                  <a:schemeClr val="folHlink"/>
                </a:solidFill>
                <a:effectLst>
                  <a:outerShdw blurRad="38100" dist="38100" dir="2700000" algn="tl">
                    <a:srgbClr val="C0C0C0"/>
                  </a:outerShdw>
                </a:effectLst>
                <a:ea typeface="楷体_GB2312" pitchFamily="49" charset="-122"/>
              </a:rPr>
              <a:t>记忆元件</a:t>
            </a:r>
            <a:r>
              <a:rPr lang="zh-CN" altLang="en-US" b="1" dirty="0" smtClean="0">
                <a:ea typeface="楷体_GB2312" pitchFamily="49" charset="-122"/>
              </a:rPr>
              <a:t>，</a:t>
            </a:r>
            <a:endParaRPr lang="zh-CN" altLang="en-US" b="1" dirty="0" smtClean="0">
              <a:ea typeface="楷体_GB2312" pitchFamily="49" charset="-122"/>
            </a:endParaRPr>
          </a:p>
          <a:p>
            <a:pPr eaLnBrk="1" hangingPunct="1">
              <a:lnSpc>
                <a:spcPct val="120000"/>
              </a:lnSpc>
              <a:defRPr/>
            </a:pPr>
            <a:r>
              <a:rPr lang="zh-CN" altLang="en-US" b="1" dirty="0" smtClean="0">
                <a:ea typeface="楷体_GB2312" pitchFamily="49" charset="-122"/>
              </a:rPr>
              <a:t>可做为二进制的两个态。</a:t>
            </a:r>
            <a:endParaRPr lang="zh-CN" altLang="en-US" b="1" dirty="0" smtClean="0">
              <a:ea typeface="楷体_GB2312" pitchFamily="49" charset="-122"/>
            </a:endParaRPr>
          </a:p>
        </p:txBody>
      </p:sp>
      <p:grpSp>
        <p:nvGrpSpPr>
          <p:cNvPr id="2" name="Group 7"/>
          <p:cNvGrpSpPr/>
          <p:nvPr/>
        </p:nvGrpSpPr>
        <p:grpSpPr bwMode="auto">
          <a:xfrm>
            <a:off x="6215063" y="1716088"/>
            <a:ext cx="2757487" cy="2586037"/>
            <a:chOff x="3701" y="391"/>
            <a:chExt cx="1737" cy="1629"/>
          </a:xfrm>
        </p:grpSpPr>
        <p:grpSp>
          <p:nvGrpSpPr>
            <p:cNvPr id="30728" name="Group 8"/>
            <p:cNvGrpSpPr/>
            <p:nvPr/>
          </p:nvGrpSpPr>
          <p:grpSpPr bwMode="auto">
            <a:xfrm>
              <a:off x="3701" y="391"/>
              <a:ext cx="1737" cy="1625"/>
              <a:chOff x="3701" y="391"/>
              <a:chExt cx="1737" cy="1625"/>
            </a:xfrm>
          </p:grpSpPr>
          <p:graphicFrame>
            <p:nvGraphicFramePr>
              <p:cNvPr id="30734" name="Object 4"/>
              <p:cNvGraphicFramePr>
                <a:graphicFrameLocks noChangeAspect="1"/>
              </p:cNvGraphicFramePr>
              <p:nvPr/>
            </p:nvGraphicFramePr>
            <p:xfrm>
              <a:off x="4241" y="391"/>
              <a:ext cx="245" cy="268"/>
            </p:xfrm>
            <a:graphic>
              <a:graphicData uri="http://schemas.openxmlformats.org/presentationml/2006/ole">
                <mc:AlternateContent xmlns:mc="http://schemas.openxmlformats.org/markup-compatibility/2006">
                  <mc:Choice xmlns:v="urn:schemas-microsoft-com:vml" Requires="v">
                    <p:oleObj spid="_x0000_s73770" name="公式" r:id="rId1" imgW="165100" imgH="165100" progId="Equation.3">
                      <p:embed/>
                    </p:oleObj>
                  </mc:Choice>
                  <mc:Fallback>
                    <p:oleObj name="公式" r:id="rId1" imgW="165100" imgH="165100" progId="Equation.3">
                      <p:embed/>
                      <p:pic>
                        <p:nvPicPr>
                          <p:cNvPr id="0" name="图片 737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 y="391"/>
                            <a:ext cx="24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5" name="Object 5"/>
              <p:cNvGraphicFramePr>
                <a:graphicFrameLocks noChangeAspect="1"/>
              </p:cNvGraphicFramePr>
              <p:nvPr/>
            </p:nvGraphicFramePr>
            <p:xfrm>
              <a:off x="5193" y="1389"/>
              <a:ext cx="245" cy="234"/>
            </p:xfrm>
            <a:graphic>
              <a:graphicData uri="http://schemas.openxmlformats.org/presentationml/2006/ole">
                <mc:AlternateContent xmlns:mc="http://schemas.openxmlformats.org/markup-compatibility/2006">
                  <mc:Choice xmlns:v="urn:schemas-microsoft-com:vml" Requires="v">
                    <p:oleObj spid="_x0000_s73771" name="公式" r:id="rId3" imgW="190500" imgH="165100" progId="Equation.3">
                      <p:embed/>
                    </p:oleObj>
                  </mc:Choice>
                  <mc:Fallback>
                    <p:oleObj name="公式" r:id="rId3" imgW="190500" imgH="165100" progId="Equation.3">
                      <p:embed/>
                      <p:pic>
                        <p:nvPicPr>
                          <p:cNvPr id="0" name="图片 737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1389"/>
                            <a:ext cx="245"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Line 11"/>
              <p:cNvSpPr>
                <a:spLocks noChangeShapeType="1"/>
              </p:cNvSpPr>
              <p:nvPr/>
            </p:nvSpPr>
            <p:spPr bwMode="auto">
              <a:xfrm>
                <a:off x="3701" y="1371"/>
                <a:ext cx="1581" cy="0"/>
              </a:xfrm>
              <a:prstGeom prst="line">
                <a:avLst/>
              </a:prstGeom>
              <a:noFill/>
              <a:ln w="412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12"/>
              <p:cNvSpPr>
                <a:spLocks noChangeShapeType="1"/>
              </p:cNvSpPr>
              <p:nvPr/>
            </p:nvSpPr>
            <p:spPr bwMode="auto">
              <a:xfrm flipV="1">
                <a:off x="4492" y="597"/>
                <a:ext cx="0" cy="1419"/>
              </a:xfrm>
              <a:prstGeom prst="line">
                <a:avLst/>
              </a:prstGeom>
              <a:noFill/>
              <a:ln w="4127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29" name="Group 13"/>
            <p:cNvGrpSpPr/>
            <p:nvPr/>
          </p:nvGrpSpPr>
          <p:grpSpPr bwMode="auto">
            <a:xfrm>
              <a:off x="4059" y="709"/>
              <a:ext cx="872" cy="1311"/>
              <a:chOff x="3540" y="2256"/>
              <a:chExt cx="1218" cy="1951"/>
            </a:xfrm>
          </p:grpSpPr>
          <p:sp>
            <p:nvSpPr>
              <p:cNvPr id="30732" name="Freeform 14"/>
              <p:cNvSpPr/>
              <p:nvPr/>
            </p:nvSpPr>
            <p:spPr bwMode="auto">
              <a:xfrm>
                <a:off x="3543" y="2304"/>
                <a:ext cx="1215" cy="1903"/>
              </a:xfrm>
              <a:custGeom>
                <a:avLst/>
                <a:gdLst>
                  <a:gd name="T0" fmla="*/ 1215 w 1215"/>
                  <a:gd name="T1" fmla="*/ 6 h 1903"/>
                  <a:gd name="T2" fmla="*/ 1089 w 1215"/>
                  <a:gd name="T3" fmla="*/ 99 h 1903"/>
                  <a:gd name="T4" fmla="*/ 1011 w 1215"/>
                  <a:gd name="T5" fmla="*/ 1729 h 1903"/>
                  <a:gd name="T6" fmla="*/ 0 w 1215"/>
                  <a:gd name="T7" fmla="*/ 1857 h 1903"/>
                  <a:gd name="T8" fmla="*/ 0 60000 65536"/>
                  <a:gd name="T9" fmla="*/ 0 60000 65536"/>
                  <a:gd name="T10" fmla="*/ 0 60000 65536"/>
                  <a:gd name="T11" fmla="*/ 0 60000 65536"/>
                  <a:gd name="T12" fmla="*/ 0 w 1215"/>
                  <a:gd name="T13" fmla="*/ 0 h 1903"/>
                  <a:gd name="T14" fmla="*/ 1215 w 1215"/>
                  <a:gd name="T15" fmla="*/ 1903 h 1903"/>
                </a:gdLst>
                <a:ahLst/>
                <a:cxnLst>
                  <a:cxn ang="T8">
                    <a:pos x="T0" y="T1"/>
                  </a:cxn>
                  <a:cxn ang="T9">
                    <a:pos x="T2" y="T3"/>
                  </a:cxn>
                  <a:cxn ang="T10">
                    <a:pos x="T4" y="T5"/>
                  </a:cxn>
                  <a:cxn ang="T11">
                    <a:pos x="T6" y="T7"/>
                  </a:cxn>
                </a:cxnLst>
                <a:rect l="T12" t="T13" r="T14" b="T15"/>
                <a:pathLst>
                  <a:path w="1215" h="1903">
                    <a:moveTo>
                      <a:pt x="1215" y="6"/>
                    </a:moveTo>
                    <a:cubicBezTo>
                      <a:pt x="1107" y="33"/>
                      <a:pt x="1110" y="0"/>
                      <a:pt x="1089" y="99"/>
                    </a:cubicBezTo>
                    <a:cubicBezTo>
                      <a:pt x="1042" y="403"/>
                      <a:pt x="1131" y="1569"/>
                      <a:pt x="1011" y="1729"/>
                    </a:cubicBezTo>
                    <a:cubicBezTo>
                      <a:pt x="931" y="1903"/>
                      <a:pt x="222" y="1816"/>
                      <a:pt x="0" y="1857"/>
                    </a:cubicBezTo>
                  </a:path>
                </a:pathLst>
              </a:custGeom>
              <a:noFill/>
              <a:ln w="41275">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3" name="Freeform 15"/>
              <p:cNvSpPr/>
              <p:nvPr/>
            </p:nvSpPr>
            <p:spPr bwMode="auto">
              <a:xfrm>
                <a:off x="3540" y="2256"/>
                <a:ext cx="1215" cy="1902"/>
              </a:xfrm>
              <a:custGeom>
                <a:avLst/>
                <a:gdLst>
                  <a:gd name="T0" fmla="*/ 0 w 1215"/>
                  <a:gd name="T1" fmla="*/ 1893 h 1902"/>
                  <a:gd name="T2" fmla="*/ 121 w 1215"/>
                  <a:gd name="T3" fmla="*/ 1803 h 1902"/>
                  <a:gd name="T4" fmla="*/ 203 w 1215"/>
                  <a:gd name="T5" fmla="*/ 174 h 1902"/>
                  <a:gd name="T6" fmla="*/ 1215 w 1215"/>
                  <a:gd name="T7" fmla="*/ 48 h 1902"/>
                  <a:gd name="T8" fmla="*/ 0 60000 65536"/>
                  <a:gd name="T9" fmla="*/ 0 60000 65536"/>
                  <a:gd name="T10" fmla="*/ 0 60000 65536"/>
                  <a:gd name="T11" fmla="*/ 0 60000 65536"/>
                  <a:gd name="T12" fmla="*/ 0 w 1215"/>
                  <a:gd name="T13" fmla="*/ 0 h 1902"/>
                  <a:gd name="T14" fmla="*/ 1215 w 1215"/>
                  <a:gd name="T15" fmla="*/ 1902 h 1902"/>
                </a:gdLst>
                <a:ahLst/>
                <a:cxnLst>
                  <a:cxn ang="T8">
                    <a:pos x="T0" y="T1"/>
                  </a:cxn>
                  <a:cxn ang="T9">
                    <a:pos x="T2" y="T3"/>
                  </a:cxn>
                  <a:cxn ang="T10">
                    <a:pos x="T4" y="T5"/>
                  </a:cxn>
                  <a:cxn ang="T11">
                    <a:pos x="T6" y="T7"/>
                  </a:cxn>
                </a:cxnLst>
                <a:rect l="T12" t="T13" r="T14" b="T15"/>
                <a:pathLst>
                  <a:path w="1215" h="1902">
                    <a:moveTo>
                      <a:pt x="0" y="1893"/>
                    </a:moveTo>
                    <a:cubicBezTo>
                      <a:pt x="108" y="1866"/>
                      <a:pt x="100" y="1902"/>
                      <a:pt x="121" y="1803"/>
                    </a:cubicBezTo>
                    <a:cubicBezTo>
                      <a:pt x="169" y="1499"/>
                      <a:pt x="83" y="333"/>
                      <a:pt x="203" y="174"/>
                    </a:cubicBezTo>
                    <a:cubicBezTo>
                      <a:pt x="284" y="0"/>
                      <a:pt x="993" y="88"/>
                      <a:pt x="1215" y="48"/>
                    </a:cubicBezTo>
                  </a:path>
                </a:pathLst>
              </a:custGeom>
              <a:noFill/>
              <a:ln w="41275">
                <a:solidFill>
                  <a:srgbClr val="3366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30730" name="Object 2"/>
            <p:cNvGraphicFramePr>
              <a:graphicFrameLocks noChangeAspect="1"/>
            </p:cNvGraphicFramePr>
            <p:nvPr/>
          </p:nvGraphicFramePr>
          <p:xfrm>
            <a:off x="4830" y="1344"/>
            <a:ext cx="295" cy="295"/>
          </p:xfrm>
          <a:graphic>
            <a:graphicData uri="http://schemas.openxmlformats.org/presentationml/2006/ole">
              <mc:AlternateContent xmlns:mc="http://schemas.openxmlformats.org/markup-compatibility/2006">
                <mc:Choice xmlns:v="urn:schemas-microsoft-com:vml" Requires="v">
                  <p:oleObj spid="_x0000_s73772" name="公式" r:id="rId5" imgW="215900" imgH="215900" progId="Equation.3">
                    <p:embed/>
                  </p:oleObj>
                </mc:Choice>
                <mc:Fallback>
                  <p:oleObj name="公式" r:id="rId5" imgW="215900" imgH="215900" progId="Equation.3">
                    <p:embed/>
                    <p:pic>
                      <p:nvPicPr>
                        <p:cNvPr id="0" name="图片 737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0" y="1344"/>
                          <a:ext cx="295"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3"/>
            <p:cNvGraphicFramePr>
              <a:graphicFrameLocks noChangeAspect="1"/>
            </p:cNvGraphicFramePr>
            <p:nvPr/>
          </p:nvGraphicFramePr>
          <p:xfrm>
            <a:off x="3742" y="1344"/>
            <a:ext cx="434" cy="295"/>
          </p:xfrm>
          <a:graphic>
            <a:graphicData uri="http://schemas.openxmlformats.org/presentationml/2006/ole">
              <mc:AlternateContent xmlns:mc="http://schemas.openxmlformats.org/markup-compatibility/2006">
                <mc:Choice xmlns:v="urn:schemas-microsoft-com:vml" Requires="v">
                  <p:oleObj spid="_x0000_s73773" name="公式" r:id="rId7" imgW="316865" imgH="215900" progId="Equation.3">
                    <p:embed/>
                  </p:oleObj>
                </mc:Choice>
                <mc:Fallback>
                  <p:oleObj name="公式" r:id="rId7" imgW="316865" imgH="215900" progId="Equation.3">
                    <p:embed/>
                    <p:pic>
                      <p:nvPicPr>
                        <p:cNvPr id="0" name="图片 7377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2" y="1344"/>
                          <a:ext cx="434"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lt">
                                    <p:tmPct val="100000"/>
                                  </p:iterate>
                                  <p:childTnLst>
                                    <p:set>
                                      <p:cBhvr>
                                        <p:cTn id="6" dur="1" fill="hold">
                                          <p:stCondLst>
                                            <p:cond delay="0"/>
                                          </p:stCondLst>
                                        </p:cTn>
                                        <p:tgtEl>
                                          <p:spTgt spid="95234"/>
                                        </p:tgtEl>
                                        <p:attrNameLst>
                                          <p:attrName>style.visibility</p:attrName>
                                        </p:attrNameLst>
                                      </p:cBhvr>
                                      <p:to>
                                        <p:strVal val="visible"/>
                                      </p:to>
                                    </p:set>
                                    <p:animEffect transition="in" filter="wipe(up)">
                                      <p:cBhvr>
                                        <p:cTn id="7" dur="75"/>
                                        <p:tgtEl>
                                          <p:spTgt spid="95234"/>
                                        </p:tgtEl>
                                      </p:cBhvr>
                                    </p:animEffect>
                                  </p:childTnLst>
                                </p:cTn>
                              </p:par>
                            </p:childTnLst>
                          </p:cTn>
                        </p:par>
                        <p:par>
                          <p:cTn id="8" fill="hold">
                            <p:stCondLst>
                              <p:cond delay="6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5236"/>
                                        </p:tgtEl>
                                        <p:attrNameLst>
                                          <p:attrName>style.visibility</p:attrName>
                                        </p:attrNameLst>
                                      </p:cBhvr>
                                      <p:to>
                                        <p:strVal val="visible"/>
                                      </p:to>
                                    </p:set>
                                    <p:animEffect transition="in" filter="blinds(horizontal)">
                                      <p:cBhvr>
                                        <p:cTn id="16" dur="500"/>
                                        <p:tgtEl>
                                          <p:spTgt spid="9523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5235"/>
                                        </p:tgtEl>
                                        <p:attrNameLst>
                                          <p:attrName>style.visibility</p:attrName>
                                        </p:attrNameLst>
                                      </p:cBhvr>
                                      <p:to>
                                        <p:strVal val="visible"/>
                                      </p:to>
                                    </p:set>
                                    <p:animEffect transition="in" filter="checkerboard(across)">
                                      <p:cBhvr>
                                        <p:cTn id="21" dur="500"/>
                                        <p:tgtEl>
                                          <p:spTgt spid="9523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5237"/>
                                        </p:tgtEl>
                                        <p:attrNameLst>
                                          <p:attrName>style.visibility</p:attrName>
                                        </p:attrNameLst>
                                      </p:cBhvr>
                                      <p:to>
                                        <p:strVal val="visible"/>
                                      </p:to>
                                    </p:set>
                                    <p:animEffect transition="in" filter="blinds(horizontal)">
                                      <p:cBhvr>
                                        <p:cTn id="26" dur="500"/>
                                        <p:tgtEl>
                                          <p:spTgt spid="9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5" grpId="0" autoUpdateAnimBg="0"/>
      <p:bldP spid="95236" grpId="0" autoUpdateAnimBg="0"/>
      <p:bldP spid="9523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01638" y="1692275"/>
            <a:ext cx="80565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宋体" panose="02010600030101010101" pitchFamily="2" charset="-122"/>
              </a:rPr>
              <a:t>交换力</a:t>
            </a:r>
            <a:r>
              <a:rPr lang="en-US" altLang="zh-CN" sz="2800" b="1">
                <a:latin typeface="宋体" panose="02010600030101010101" pitchFamily="2" charset="-122"/>
              </a:rPr>
              <a:t>:</a:t>
            </a:r>
            <a:r>
              <a:rPr lang="zh-CN" altLang="en-US" sz="2800" b="1">
                <a:latin typeface="Times New Roman" panose="02020603050405020304" pitchFamily="18" charset="0"/>
                <a:ea typeface="楷体_GB2312" pitchFamily="49" charset="-122"/>
              </a:rPr>
              <a:t>电子之间的交换作用使其在自旋平行</a:t>
            </a:r>
            <a:endParaRPr lang="zh-CN" altLang="en-US" sz="2800" b="1">
              <a:latin typeface="Times New Roman" panose="02020603050405020304" pitchFamily="18" charset="0"/>
              <a:ea typeface="楷体_GB2312" pitchFamily="49" charset="-122"/>
            </a:endParaRPr>
          </a:p>
          <a:p>
            <a:pPr eaLnBrk="1" hangingPunct="1">
              <a:spcBef>
                <a:spcPct val="0"/>
              </a:spcBef>
              <a:buFontTx/>
              <a:buNone/>
            </a:pPr>
            <a:r>
              <a:rPr lang="zh-CN" altLang="en-US" sz="2800" b="1">
                <a:latin typeface="Times New Roman" panose="02020603050405020304" pitchFamily="18" charset="0"/>
                <a:ea typeface="楷体_GB2312" pitchFamily="49" charset="-122"/>
              </a:rPr>
              <a:t>               排列时能量较低</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这是一种量子效应</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79875" name="Text Box 3"/>
          <p:cNvSpPr txBox="1">
            <a:spLocks noChangeArrowheads="1"/>
          </p:cNvSpPr>
          <p:nvPr/>
        </p:nvSpPr>
        <p:spPr bwMode="auto">
          <a:xfrm>
            <a:off x="346075" y="2998788"/>
            <a:ext cx="4916488"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宋体" panose="02010600030101010101" pitchFamily="2" charset="-122"/>
              </a:rPr>
              <a:t>磁畴</a:t>
            </a:r>
            <a:r>
              <a:rPr lang="en-US" altLang="zh-CN" sz="2800" b="1">
                <a:latin typeface="宋体" panose="02010600030101010101" pitchFamily="2" charset="-122"/>
              </a:rPr>
              <a:t>:</a:t>
            </a:r>
            <a:r>
              <a:rPr lang="zh-CN" altLang="en-US" sz="2800" b="1">
                <a:latin typeface="Times New Roman" panose="02020603050405020304" pitchFamily="18" charset="0"/>
                <a:ea typeface="楷体_GB2312" pitchFamily="49" charset="-122"/>
              </a:rPr>
              <a:t>原子间电子交换耦合作用很强</a:t>
            </a:r>
            <a:r>
              <a:rPr lang="en-US" altLang="zh-CN" sz="2800" b="1">
                <a:latin typeface="Times New Roman" panose="02020603050405020304" pitchFamily="18" charset="0"/>
                <a:ea typeface="楷体_GB2312" pitchFamily="49" charset="-122"/>
              </a:rPr>
              <a:t>, </a:t>
            </a:r>
            <a:r>
              <a:rPr lang="zh-CN" altLang="en-US" sz="2800" b="1">
                <a:latin typeface="Times New Roman" panose="02020603050405020304" pitchFamily="18" charset="0"/>
                <a:ea typeface="楷体_GB2312" pitchFamily="49" charset="-122"/>
              </a:rPr>
              <a:t>使其自旋磁矩“自发地</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平行排列形成</a:t>
            </a:r>
            <a:r>
              <a:rPr lang="zh-CN" altLang="en-US" sz="2800" b="1">
                <a:solidFill>
                  <a:srgbClr val="FF0000"/>
                </a:solidFill>
                <a:latin typeface="Times New Roman" panose="02020603050405020304" pitchFamily="18" charset="0"/>
                <a:ea typeface="楷体_GB2312" pitchFamily="49" charset="-122"/>
              </a:rPr>
              <a:t>磁畴</a:t>
            </a:r>
            <a:r>
              <a:rPr lang="zh-CN" altLang="en-US" sz="2800" b="1">
                <a:latin typeface="Times New Roman" panose="02020603050405020304" pitchFamily="18" charset="0"/>
                <a:ea typeface="楷体_GB2312" pitchFamily="49" charset="-122"/>
              </a:rPr>
              <a:t>。</a:t>
            </a:r>
            <a:endParaRPr lang="zh-CN" altLang="en-US" sz="2800" b="1">
              <a:latin typeface="Times New Roman" panose="02020603050405020304" pitchFamily="18" charset="0"/>
              <a:ea typeface="楷体_GB2312" pitchFamily="49" charset="-122"/>
            </a:endParaRPr>
          </a:p>
        </p:txBody>
      </p:sp>
      <p:sp>
        <p:nvSpPr>
          <p:cNvPr id="79877" name="Text Box 5"/>
          <p:cNvSpPr txBox="1">
            <a:spLocks noChangeArrowheads="1"/>
          </p:cNvSpPr>
          <p:nvPr/>
        </p:nvSpPr>
        <p:spPr bwMode="auto">
          <a:xfrm>
            <a:off x="287338" y="293688"/>
            <a:ext cx="6249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sym typeface="Symbol" panose="05050102010706020507" pitchFamily="18" charset="2"/>
              </a:rPr>
              <a:t>3.  </a:t>
            </a:r>
            <a:r>
              <a:rPr lang="zh-CN" altLang="en-US" sz="2800" b="1">
                <a:latin typeface="Times New Roman" panose="02020603050405020304" pitchFamily="18" charset="0"/>
                <a:ea typeface="楷体_GB2312" pitchFamily="49" charset="-122"/>
              </a:rPr>
              <a:t>铁磁质的微观结构</a:t>
            </a:r>
            <a:r>
              <a:rPr lang="en-US" altLang="zh-CN" sz="2800" b="1">
                <a:latin typeface="Times New Roman" panose="02020603050405020304" pitchFamily="18" charset="0"/>
                <a:ea typeface="楷体_GB2312" pitchFamily="49" charset="-122"/>
              </a:rPr>
              <a:t>——</a:t>
            </a:r>
            <a:r>
              <a:rPr lang="zh-CN" altLang="en-US" sz="2800" b="1">
                <a:latin typeface="Times New Roman" panose="02020603050405020304" pitchFamily="18" charset="0"/>
                <a:ea typeface="楷体_GB2312" pitchFamily="49" charset="-122"/>
              </a:rPr>
              <a:t>磁</a:t>
            </a:r>
            <a:r>
              <a:rPr lang="zh-CN" altLang="zh-CN" sz="2800" b="1">
                <a:latin typeface="Times New Roman" panose="02020603050405020304" pitchFamily="18" charset="0"/>
                <a:ea typeface="楷体_GB2312" pitchFamily="49" charset="-122"/>
              </a:rPr>
              <a:t>畴</a:t>
            </a:r>
            <a:endParaRPr lang="zh-CN" altLang="en-US" sz="2800" b="1">
              <a:latin typeface="Times New Roman" panose="02020603050405020304" pitchFamily="18" charset="0"/>
              <a:ea typeface="楷体_GB2312" pitchFamily="49" charset="-122"/>
            </a:endParaRPr>
          </a:p>
        </p:txBody>
      </p:sp>
      <p:sp>
        <p:nvSpPr>
          <p:cNvPr id="79922" name="Text Box 50"/>
          <p:cNvSpPr txBox="1">
            <a:spLocks noChangeArrowheads="1"/>
          </p:cNvSpPr>
          <p:nvPr/>
        </p:nvSpPr>
        <p:spPr bwMode="auto">
          <a:xfrm>
            <a:off x="1487488" y="4568825"/>
            <a:ext cx="4340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Times New Roman" panose="02020603050405020304" pitchFamily="18" charset="0"/>
              </a:rPr>
              <a:t>——</a:t>
            </a:r>
            <a:r>
              <a:rPr lang="zh-CN" altLang="en-US" sz="2800" b="1">
                <a:solidFill>
                  <a:srgbClr val="FF0000"/>
                </a:solidFill>
                <a:latin typeface="Times New Roman" panose="02020603050405020304" pitchFamily="18" charset="0"/>
                <a:ea typeface="楷体_GB2312" pitchFamily="49" charset="-122"/>
              </a:rPr>
              <a:t>自发的磁化区域</a:t>
            </a:r>
            <a:endParaRPr lang="zh-CN" altLang="en-US" sz="2800" b="1">
              <a:solidFill>
                <a:srgbClr val="FF0000"/>
              </a:solidFill>
              <a:latin typeface="Times New Roman" panose="02020603050405020304" pitchFamily="18" charset="0"/>
              <a:ea typeface="楷体_GB2312" pitchFamily="49" charset="-122"/>
            </a:endParaRPr>
          </a:p>
        </p:txBody>
      </p:sp>
      <p:grpSp>
        <p:nvGrpSpPr>
          <p:cNvPr id="2" name="Group 111"/>
          <p:cNvGrpSpPr/>
          <p:nvPr/>
        </p:nvGrpSpPr>
        <p:grpSpPr bwMode="auto">
          <a:xfrm>
            <a:off x="5365750" y="2805113"/>
            <a:ext cx="3089275" cy="2270125"/>
            <a:chOff x="3231" y="1684"/>
            <a:chExt cx="1946" cy="1430"/>
          </a:xfrm>
        </p:grpSpPr>
        <p:sp>
          <p:nvSpPr>
            <p:cNvPr id="115" name="Rectangle 7" descr="深色竖线"/>
            <p:cNvSpPr>
              <a:spLocks noChangeArrowheads="1"/>
            </p:cNvSpPr>
            <p:nvPr/>
          </p:nvSpPr>
          <p:spPr bwMode="auto">
            <a:xfrm>
              <a:off x="3243" y="1842"/>
              <a:ext cx="1912" cy="1272"/>
            </a:xfrm>
            <a:prstGeom prst="rect">
              <a:avLst/>
            </a:prstGeom>
            <a:pattFill prst="dkVert">
              <a:fgClr>
                <a:srgbClr val="808080"/>
              </a:fgClr>
              <a:bgClr>
                <a:srgbClr val="EAEAEA"/>
              </a:bgClr>
            </a:pattFill>
            <a:ln w="12700">
              <a:solidFill>
                <a:srgbClr val="000000"/>
              </a:solidFill>
              <a:miter lim="800000"/>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16" name="Line 10"/>
            <p:cNvSpPr>
              <a:spLocks noChangeShapeType="1"/>
            </p:cNvSpPr>
            <p:nvPr/>
          </p:nvSpPr>
          <p:spPr bwMode="auto">
            <a:xfrm>
              <a:off x="3501" y="2205"/>
              <a:ext cx="130" cy="454"/>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17" name="Line 20"/>
            <p:cNvSpPr>
              <a:spLocks noChangeShapeType="1"/>
            </p:cNvSpPr>
            <p:nvPr/>
          </p:nvSpPr>
          <p:spPr bwMode="auto">
            <a:xfrm flipH="1">
              <a:off x="4330" y="1842"/>
              <a:ext cx="87" cy="636"/>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18" name="Line 22"/>
            <p:cNvSpPr>
              <a:spLocks noChangeShapeType="1"/>
            </p:cNvSpPr>
            <p:nvPr/>
          </p:nvSpPr>
          <p:spPr bwMode="auto">
            <a:xfrm flipH="1">
              <a:off x="4504" y="1932"/>
              <a:ext cx="218" cy="546"/>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19" name="Line 24"/>
            <p:cNvSpPr>
              <a:spLocks noChangeShapeType="1"/>
            </p:cNvSpPr>
            <p:nvPr/>
          </p:nvSpPr>
          <p:spPr bwMode="auto">
            <a:xfrm>
              <a:off x="4504" y="2296"/>
              <a:ext cx="87" cy="727"/>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0" name="Line 25"/>
            <p:cNvSpPr>
              <a:spLocks noChangeShapeType="1"/>
            </p:cNvSpPr>
            <p:nvPr/>
          </p:nvSpPr>
          <p:spPr bwMode="auto">
            <a:xfrm flipV="1">
              <a:off x="4548" y="2478"/>
              <a:ext cx="261" cy="272"/>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1" name="Line 27"/>
            <p:cNvSpPr>
              <a:spLocks noChangeShapeType="1"/>
            </p:cNvSpPr>
            <p:nvPr/>
          </p:nvSpPr>
          <p:spPr bwMode="auto">
            <a:xfrm>
              <a:off x="4722" y="2024"/>
              <a:ext cx="130" cy="454"/>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2" name="Line 28"/>
            <p:cNvSpPr>
              <a:spLocks noChangeShapeType="1"/>
            </p:cNvSpPr>
            <p:nvPr/>
          </p:nvSpPr>
          <p:spPr bwMode="auto">
            <a:xfrm flipV="1">
              <a:off x="4809" y="1842"/>
              <a:ext cx="349" cy="454"/>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3" name="Line 29"/>
            <p:cNvSpPr>
              <a:spLocks noChangeShapeType="1"/>
            </p:cNvSpPr>
            <p:nvPr/>
          </p:nvSpPr>
          <p:spPr bwMode="auto">
            <a:xfrm flipV="1">
              <a:off x="4722" y="2659"/>
              <a:ext cx="436" cy="182"/>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4" name="Line 30"/>
            <p:cNvSpPr>
              <a:spLocks noChangeShapeType="1"/>
            </p:cNvSpPr>
            <p:nvPr/>
          </p:nvSpPr>
          <p:spPr bwMode="auto">
            <a:xfrm>
              <a:off x="4984" y="2024"/>
              <a:ext cx="87" cy="726"/>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5" name="Line 35"/>
            <p:cNvSpPr>
              <a:spLocks noChangeShapeType="1"/>
            </p:cNvSpPr>
            <p:nvPr/>
          </p:nvSpPr>
          <p:spPr bwMode="auto">
            <a:xfrm flipV="1">
              <a:off x="3631" y="2296"/>
              <a:ext cx="132" cy="272"/>
            </a:xfrm>
            <a:prstGeom prst="line">
              <a:avLst/>
            </a:prstGeom>
            <a:noFill/>
            <a:ln w="28575">
              <a:solidFill>
                <a:srgbClr val="FF0033"/>
              </a:solidFill>
              <a:round/>
              <a:headEnd type="none" w="sm" len="sm"/>
              <a:tailEnd type="stealth" w="med" len="lg"/>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6" name="Line 37"/>
            <p:cNvSpPr>
              <a:spLocks noChangeShapeType="1"/>
            </p:cNvSpPr>
            <p:nvPr/>
          </p:nvSpPr>
          <p:spPr bwMode="auto">
            <a:xfrm flipV="1">
              <a:off x="3894" y="2024"/>
              <a:ext cx="130" cy="181"/>
            </a:xfrm>
            <a:prstGeom prst="line">
              <a:avLst/>
            </a:prstGeom>
            <a:noFill/>
            <a:ln w="28575">
              <a:solidFill>
                <a:srgbClr val="FF0033"/>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7" name="Line 39"/>
            <p:cNvSpPr>
              <a:spLocks noChangeShapeType="1"/>
            </p:cNvSpPr>
            <p:nvPr/>
          </p:nvSpPr>
          <p:spPr bwMode="auto">
            <a:xfrm flipH="1">
              <a:off x="4111" y="2024"/>
              <a:ext cx="131" cy="363"/>
            </a:xfrm>
            <a:prstGeom prst="line">
              <a:avLst/>
            </a:prstGeom>
            <a:noFill/>
            <a:ln w="38100">
              <a:solidFill>
                <a:srgbClr val="FF0033"/>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8" name="Line 41"/>
            <p:cNvSpPr>
              <a:spLocks noChangeShapeType="1"/>
            </p:cNvSpPr>
            <p:nvPr/>
          </p:nvSpPr>
          <p:spPr bwMode="auto">
            <a:xfrm flipV="1">
              <a:off x="4417" y="1932"/>
              <a:ext cx="174" cy="182"/>
            </a:xfrm>
            <a:prstGeom prst="line">
              <a:avLst/>
            </a:prstGeom>
            <a:noFill/>
            <a:ln w="28575">
              <a:solidFill>
                <a:srgbClr val="FF0033"/>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29" name="Line 44"/>
            <p:cNvSpPr>
              <a:spLocks noChangeShapeType="1"/>
            </p:cNvSpPr>
            <p:nvPr/>
          </p:nvSpPr>
          <p:spPr bwMode="auto">
            <a:xfrm flipH="1">
              <a:off x="4635" y="2205"/>
              <a:ext cx="87" cy="363"/>
            </a:xfrm>
            <a:prstGeom prst="line">
              <a:avLst/>
            </a:prstGeom>
            <a:noFill/>
            <a:ln w="28575">
              <a:solidFill>
                <a:srgbClr val="FF0033"/>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0" name="Line 46"/>
            <p:cNvSpPr>
              <a:spLocks noChangeShapeType="1"/>
            </p:cNvSpPr>
            <p:nvPr/>
          </p:nvSpPr>
          <p:spPr bwMode="auto">
            <a:xfrm>
              <a:off x="4809" y="2568"/>
              <a:ext cx="218" cy="0"/>
            </a:xfrm>
            <a:prstGeom prst="line">
              <a:avLst/>
            </a:prstGeom>
            <a:noFill/>
            <a:ln w="28575">
              <a:solidFill>
                <a:srgbClr val="FF0033"/>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1" name="Line 47"/>
            <p:cNvSpPr>
              <a:spLocks noChangeShapeType="1"/>
            </p:cNvSpPr>
            <p:nvPr/>
          </p:nvSpPr>
          <p:spPr bwMode="auto">
            <a:xfrm flipV="1">
              <a:off x="4082" y="2931"/>
              <a:ext cx="0" cy="136"/>
            </a:xfrm>
            <a:prstGeom prst="line">
              <a:avLst/>
            </a:prstGeom>
            <a:noFill/>
            <a:ln w="28575">
              <a:solidFill>
                <a:srgbClr val="000000"/>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2" name="Line 48"/>
            <p:cNvSpPr>
              <a:spLocks noChangeShapeType="1"/>
            </p:cNvSpPr>
            <p:nvPr/>
          </p:nvSpPr>
          <p:spPr bwMode="auto">
            <a:xfrm flipV="1">
              <a:off x="5114" y="2024"/>
              <a:ext cx="0" cy="363"/>
            </a:xfrm>
            <a:prstGeom prst="line">
              <a:avLst/>
            </a:prstGeom>
            <a:noFill/>
            <a:ln w="28575">
              <a:solidFill>
                <a:srgbClr val="FF0033"/>
              </a:solidFill>
              <a:round/>
              <a:headEnd type="stealth" w="med" len="lg"/>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3" name="Line 49"/>
            <p:cNvSpPr>
              <a:spLocks noChangeShapeType="1"/>
            </p:cNvSpPr>
            <p:nvPr/>
          </p:nvSpPr>
          <p:spPr bwMode="auto">
            <a:xfrm flipV="1">
              <a:off x="4897" y="2841"/>
              <a:ext cx="261" cy="182"/>
            </a:xfrm>
            <a:prstGeom prst="line">
              <a:avLst/>
            </a:prstGeom>
            <a:noFill/>
            <a:ln w="28575">
              <a:solidFill>
                <a:srgbClr val="FF0033"/>
              </a:solidFill>
              <a:round/>
              <a:headEnd type="none" w="sm" len="sm"/>
              <a:tailEnd type="stealth" w="med" len="lg"/>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4" name="Freeform 60" descr="宽下对角线"/>
            <p:cNvSpPr/>
            <p:nvPr/>
          </p:nvSpPr>
          <p:spPr bwMode="auto">
            <a:xfrm rot="4959370">
              <a:off x="4014" y="2380"/>
              <a:ext cx="434" cy="584"/>
            </a:xfrm>
            <a:custGeom>
              <a:avLst/>
              <a:gdLst/>
              <a:ahLst/>
              <a:cxnLst>
                <a:cxn ang="0">
                  <a:pos x="0" y="0"/>
                </a:cxn>
                <a:cxn ang="0">
                  <a:pos x="0" y="584"/>
                </a:cxn>
                <a:cxn ang="0">
                  <a:pos x="355" y="584"/>
                </a:cxn>
                <a:cxn ang="0">
                  <a:pos x="434" y="418"/>
                </a:cxn>
                <a:cxn ang="0">
                  <a:pos x="252" y="0"/>
                </a:cxn>
              </a:cxnLst>
              <a:rect l="0" t="0" r="r" b="b"/>
              <a:pathLst>
                <a:path w="434" h="584">
                  <a:moveTo>
                    <a:pt x="0" y="0"/>
                  </a:moveTo>
                  <a:lnTo>
                    <a:pt x="0" y="584"/>
                  </a:lnTo>
                  <a:lnTo>
                    <a:pt x="355" y="584"/>
                  </a:lnTo>
                  <a:lnTo>
                    <a:pt x="434" y="418"/>
                  </a:lnTo>
                  <a:lnTo>
                    <a:pt x="252" y="0"/>
                  </a:lnTo>
                </a:path>
              </a:pathLst>
            </a:custGeom>
            <a:pattFill prst="wdDnDiag">
              <a:fgClr>
                <a:srgbClr val="EAEAEA"/>
              </a:fgClr>
              <a:bgClr>
                <a:srgbClr val="B2B2B2"/>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5" name="Freeform 68" descr="宽上对角线"/>
            <p:cNvSpPr/>
            <p:nvPr/>
          </p:nvSpPr>
          <p:spPr bwMode="auto">
            <a:xfrm rot="-1095168">
              <a:off x="4055" y="2168"/>
              <a:ext cx="861" cy="870"/>
            </a:xfrm>
            <a:custGeom>
              <a:avLst/>
              <a:gdLst/>
              <a:ahLst/>
              <a:cxnLst>
                <a:cxn ang="0">
                  <a:pos x="505" y="0"/>
                </a:cxn>
                <a:cxn ang="0">
                  <a:pos x="702" y="355"/>
                </a:cxn>
                <a:cxn ang="0">
                  <a:pos x="418" y="781"/>
                </a:cxn>
                <a:cxn ang="0">
                  <a:pos x="213" y="828"/>
                </a:cxn>
                <a:cxn ang="0">
                  <a:pos x="0" y="591"/>
                </a:cxn>
                <a:cxn ang="0">
                  <a:pos x="339" y="426"/>
                </a:cxn>
                <a:cxn ang="0">
                  <a:pos x="505" y="0"/>
                </a:cxn>
              </a:cxnLst>
              <a:rect l="0" t="0" r="r" b="b"/>
              <a:pathLst>
                <a:path w="702" h="828">
                  <a:moveTo>
                    <a:pt x="505" y="0"/>
                  </a:moveTo>
                  <a:lnTo>
                    <a:pt x="702" y="355"/>
                  </a:lnTo>
                  <a:lnTo>
                    <a:pt x="418" y="781"/>
                  </a:lnTo>
                  <a:lnTo>
                    <a:pt x="213" y="828"/>
                  </a:lnTo>
                  <a:lnTo>
                    <a:pt x="0" y="591"/>
                  </a:lnTo>
                  <a:lnTo>
                    <a:pt x="339" y="426"/>
                  </a:lnTo>
                  <a:lnTo>
                    <a:pt x="505" y="0"/>
                  </a:lnTo>
                  <a:close/>
                </a:path>
              </a:pathLst>
            </a:custGeom>
            <a:pattFill prst="wdUpDiag">
              <a:fgClr>
                <a:srgbClr val="EAEAEA"/>
              </a:fgClr>
              <a:bgClr>
                <a:srgbClr val="808080"/>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6" name="Freeform 70" descr="宽上对角线"/>
            <p:cNvSpPr/>
            <p:nvPr/>
          </p:nvSpPr>
          <p:spPr bwMode="auto">
            <a:xfrm>
              <a:off x="3379" y="1842"/>
              <a:ext cx="567" cy="410"/>
            </a:xfrm>
            <a:custGeom>
              <a:avLst/>
              <a:gdLst/>
              <a:ahLst/>
              <a:cxnLst>
                <a:cxn ang="0">
                  <a:pos x="182" y="410"/>
                </a:cxn>
                <a:cxn ang="0">
                  <a:pos x="552" y="190"/>
                </a:cxn>
                <a:cxn ang="0">
                  <a:pos x="631" y="0"/>
                </a:cxn>
                <a:cxn ang="0">
                  <a:pos x="0" y="8"/>
                </a:cxn>
                <a:cxn ang="0">
                  <a:pos x="182" y="410"/>
                </a:cxn>
              </a:cxnLst>
              <a:rect l="0" t="0" r="r" b="b"/>
              <a:pathLst>
                <a:path w="631" h="410">
                  <a:moveTo>
                    <a:pt x="182" y="410"/>
                  </a:moveTo>
                  <a:lnTo>
                    <a:pt x="552" y="190"/>
                  </a:lnTo>
                  <a:lnTo>
                    <a:pt x="631" y="0"/>
                  </a:lnTo>
                  <a:lnTo>
                    <a:pt x="0" y="8"/>
                  </a:lnTo>
                  <a:lnTo>
                    <a:pt x="182" y="410"/>
                  </a:lnTo>
                  <a:close/>
                </a:path>
              </a:pathLst>
            </a:custGeom>
            <a:pattFill prst="wdUpDiag">
              <a:fgClr>
                <a:srgbClr val="808080"/>
              </a:fgClr>
              <a:bgClr>
                <a:srgbClr val="EAEAEA"/>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7" name="Freeform 72" descr="深色横线"/>
            <p:cNvSpPr/>
            <p:nvPr/>
          </p:nvSpPr>
          <p:spPr bwMode="auto">
            <a:xfrm>
              <a:off x="4422" y="2821"/>
              <a:ext cx="576" cy="292"/>
            </a:xfrm>
            <a:custGeom>
              <a:avLst/>
              <a:gdLst/>
              <a:ahLst/>
              <a:cxnLst>
                <a:cxn ang="0">
                  <a:pos x="0" y="166"/>
                </a:cxn>
                <a:cxn ang="0">
                  <a:pos x="268" y="0"/>
                </a:cxn>
                <a:cxn ang="0">
                  <a:pos x="513" y="142"/>
                </a:cxn>
                <a:cxn ang="0">
                  <a:pos x="576" y="292"/>
                </a:cxn>
                <a:cxn ang="0">
                  <a:pos x="39" y="292"/>
                </a:cxn>
                <a:cxn ang="0">
                  <a:pos x="0" y="166"/>
                </a:cxn>
              </a:cxnLst>
              <a:rect l="0" t="0" r="r" b="b"/>
              <a:pathLst>
                <a:path w="576" h="292">
                  <a:moveTo>
                    <a:pt x="0" y="166"/>
                  </a:moveTo>
                  <a:lnTo>
                    <a:pt x="268" y="0"/>
                  </a:lnTo>
                  <a:lnTo>
                    <a:pt x="513" y="142"/>
                  </a:lnTo>
                  <a:lnTo>
                    <a:pt x="576" y="292"/>
                  </a:lnTo>
                  <a:lnTo>
                    <a:pt x="39" y="292"/>
                  </a:lnTo>
                  <a:lnTo>
                    <a:pt x="0" y="166"/>
                  </a:lnTo>
                  <a:close/>
                </a:path>
              </a:pathLst>
            </a:custGeom>
            <a:pattFill prst="dkHorz">
              <a:fgClr>
                <a:srgbClr val="EAEAEA"/>
              </a:fgClr>
              <a:bgClr>
                <a:srgbClr val="B2B2B2"/>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8" name="Line 73"/>
            <p:cNvSpPr>
              <a:spLocks noChangeShapeType="1"/>
            </p:cNvSpPr>
            <p:nvPr/>
          </p:nvSpPr>
          <p:spPr bwMode="auto">
            <a:xfrm rot="5361156" flipV="1">
              <a:off x="4667" y="2845"/>
              <a:ext cx="1" cy="355"/>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39" name="Freeform 74" descr="深色横线"/>
            <p:cNvSpPr/>
            <p:nvPr/>
          </p:nvSpPr>
          <p:spPr bwMode="auto">
            <a:xfrm>
              <a:off x="3424" y="2001"/>
              <a:ext cx="560" cy="567"/>
            </a:xfrm>
            <a:custGeom>
              <a:avLst/>
              <a:gdLst/>
              <a:ahLst/>
              <a:cxnLst>
                <a:cxn ang="0">
                  <a:pos x="465" y="0"/>
                </a:cxn>
                <a:cxn ang="0">
                  <a:pos x="560" y="505"/>
                </a:cxn>
                <a:cxn ang="0">
                  <a:pos x="173" y="505"/>
                </a:cxn>
                <a:cxn ang="0">
                  <a:pos x="0" y="410"/>
                </a:cxn>
                <a:cxn ang="0">
                  <a:pos x="87" y="236"/>
                </a:cxn>
                <a:cxn ang="0">
                  <a:pos x="465" y="0"/>
                </a:cxn>
              </a:cxnLst>
              <a:rect l="0" t="0" r="r" b="b"/>
              <a:pathLst>
                <a:path w="560" h="505">
                  <a:moveTo>
                    <a:pt x="465" y="0"/>
                  </a:moveTo>
                  <a:lnTo>
                    <a:pt x="560" y="505"/>
                  </a:lnTo>
                  <a:lnTo>
                    <a:pt x="173" y="505"/>
                  </a:lnTo>
                  <a:lnTo>
                    <a:pt x="0" y="410"/>
                  </a:lnTo>
                  <a:lnTo>
                    <a:pt x="87" y="236"/>
                  </a:lnTo>
                  <a:lnTo>
                    <a:pt x="465" y="0"/>
                  </a:lnTo>
                  <a:close/>
                </a:path>
              </a:pathLst>
            </a:custGeom>
            <a:pattFill prst="dkHorz">
              <a:fgClr>
                <a:srgbClr val="808080"/>
              </a:fgClr>
              <a:bgClr>
                <a:srgbClr val="EAEAEA"/>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0" name="Line 77"/>
            <p:cNvSpPr>
              <a:spLocks noChangeShapeType="1"/>
            </p:cNvSpPr>
            <p:nvPr/>
          </p:nvSpPr>
          <p:spPr bwMode="auto">
            <a:xfrm rot="2515692" flipV="1">
              <a:off x="4558" y="2483"/>
              <a:ext cx="0" cy="400"/>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1" name="Freeform 78" descr="深色横线"/>
            <p:cNvSpPr/>
            <p:nvPr/>
          </p:nvSpPr>
          <p:spPr bwMode="auto">
            <a:xfrm>
              <a:off x="3878" y="1842"/>
              <a:ext cx="635" cy="474"/>
            </a:xfrm>
            <a:custGeom>
              <a:avLst/>
              <a:gdLst/>
              <a:ahLst/>
              <a:cxnLst>
                <a:cxn ang="0">
                  <a:pos x="0" y="166"/>
                </a:cxn>
                <a:cxn ang="0">
                  <a:pos x="600" y="474"/>
                </a:cxn>
                <a:cxn ang="0">
                  <a:pos x="600" y="0"/>
                </a:cxn>
                <a:cxn ang="0">
                  <a:pos x="63" y="0"/>
                </a:cxn>
                <a:cxn ang="0">
                  <a:pos x="0" y="166"/>
                </a:cxn>
              </a:cxnLst>
              <a:rect l="0" t="0" r="r" b="b"/>
              <a:pathLst>
                <a:path w="600" h="474">
                  <a:moveTo>
                    <a:pt x="0" y="166"/>
                  </a:moveTo>
                  <a:lnTo>
                    <a:pt x="600" y="474"/>
                  </a:lnTo>
                  <a:lnTo>
                    <a:pt x="600" y="0"/>
                  </a:lnTo>
                  <a:lnTo>
                    <a:pt x="63" y="0"/>
                  </a:lnTo>
                  <a:lnTo>
                    <a:pt x="0" y="166"/>
                  </a:lnTo>
                  <a:close/>
                </a:path>
              </a:pathLst>
            </a:custGeom>
            <a:pattFill prst="dkHorz">
              <a:fgClr>
                <a:srgbClr val="EAEAEA"/>
              </a:fgClr>
              <a:bgClr>
                <a:srgbClr val="808080"/>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2" name="Line 79"/>
            <p:cNvSpPr>
              <a:spLocks noChangeShapeType="1"/>
            </p:cNvSpPr>
            <p:nvPr/>
          </p:nvSpPr>
          <p:spPr bwMode="auto">
            <a:xfrm rot="5040365" flipV="1">
              <a:off x="4209" y="1808"/>
              <a:ext cx="45" cy="341"/>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3" name="Freeform 80" descr="宽下对角线"/>
            <p:cNvSpPr/>
            <p:nvPr/>
          </p:nvSpPr>
          <p:spPr bwMode="auto">
            <a:xfrm>
              <a:off x="4650" y="2498"/>
              <a:ext cx="521" cy="615"/>
            </a:xfrm>
            <a:custGeom>
              <a:avLst/>
              <a:gdLst/>
              <a:ahLst/>
              <a:cxnLst>
                <a:cxn ang="0">
                  <a:pos x="197" y="0"/>
                </a:cxn>
                <a:cxn ang="0">
                  <a:pos x="521" y="213"/>
                </a:cxn>
                <a:cxn ang="0">
                  <a:pos x="521" y="615"/>
                </a:cxn>
                <a:cxn ang="0">
                  <a:pos x="308" y="615"/>
                </a:cxn>
                <a:cxn ang="0">
                  <a:pos x="253" y="457"/>
                </a:cxn>
                <a:cxn ang="0">
                  <a:pos x="0" y="331"/>
                </a:cxn>
                <a:cxn ang="0">
                  <a:pos x="197" y="0"/>
                </a:cxn>
              </a:cxnLst>
              <a:rect l="0" t="0" r="r" b="b"/>
              <a:pathLst>
                <a:path w="521" h="615">
                  <a:moveTo>
                    <a:pt x="197" y="0"/>
                  </a:moveTo>
                  <a:lnTo>
                    <a:pt x="521" y="213"/>
                  </a:lnTo>
                  <a:lnTo>
                    <a:pt x="521" y="615"/>
                  </a:lnTo>
                  <a:lnTo>
                    <a:pt x="308" y="615"/>
                  </a:lnTo>
                  <a:lnTo>
                    <a:pt x="253" y="457"/>
                  </a:lnTo>
                  <a:lnTo>
                    <a:pt x="0" y="331"/>
                  </a:lnTo>
                  <a:lnTo>
                    <a:pt x="197" y="0"/>
                  </a:lnTo>
                  <a:close/>
                </a:path>
              </a:pathLst>
            </a:custGeom>
            <a:pattFill prst="wdDnDiag">
              <a:fgClr>
                <a:srgbClr val="EAEAEA"/>
              </a:fgClr>
              <a:bgClr>
                <a:srgbClr val="B2B2B2"/>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4" name="Line 81"/>
            <p:cNvSpPr>
              <a:spLocks noChangeShapeType="1"/>
            </p:cNvSpPr>
            <p:nvPr/>
          </p:nvSpPr>
          <p:spPr bwMode="auto">
            <a:xfrm rot="17931426" flipV="1">
              <a:off x="4907" y="2645"/>
              <a:ext cx="89" cy="329"/>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5" name="Freeform 82" descr="深色竖线"/>
            <p:cNvSpPr/>
            <p:nvPr/>
          </p:nvSpPr>
          <p:spPr bwMode="auto">
            <a:xfrm>
              <a:off x="3878" y="2001"/>
              <a:ext cx="635" cy="522"/>
            </a:xfrm>
            <a:custGeom>
              <a:avLst/>
              <a:gdLst/>
              <a:ahLst/>
              <a:cxnLst>
                <a:cxn ang="0">
                  <a:pos x="600" y="434"/>
                </a:cxn>
                <a:cxn ang="0">
                  <a:pos x="95" y="513"/>
                </a:cxn>
                <a:cxn ang="0">
                  <a:pos x="0" y="0"/>
                </a:cxn>
                <a:cxn ang="0">
                  <a:pos x="600" y="308"/>
                </a:cxn>
                <a:cxn ang="0">
                  <a:pos x="600" y="434"/>
                </a:cxn>
              </a:cxnLst>
              <a:rect l="0" t="0" r="r" b="b"/>
              <a:pathLst>
                <a:path w="600" h="513">
                  <a:moveTo>
                    <a:pt x="600" y="434"/>
                  </a:moveTo>
                  <a:lnTo>
                    <a:pt x="95" y="513"/>
                  </a:lnTo>
                  <a:lnTo>
                    <a:pt x="0" y="0"/>
                  </a:lnTo>
                  <a:lnTo>
                    <a:pt x="600" y="308"/>
                  </a:lnTo>
                  <a:lnTo>
                    <a:pt x="600" y="434"/>
                  </a:lnTo>
                  <a:close/>
                </a:path>
              </a:pathLst>
            </a:custGeom>
            <a:pattFill prst="dkVert">
              <a:fgClr>
                <a:srgbClr val="EAEAEA"/>
              </a:fgClr>
              <a:bgClr>
                <a:srgbClr val="808080"/>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6" name="Freeform 84" descr="深色竖线"/>
            <p:cNvSpPr/>
            <p:nvPr/>
          </p:nvSpPr>
          <p:spPr bwMode="auto">
            <a:xfrm>
              <a:off x="4853" y="2065"/>
              <a:ext cx="324" cy="639"/>
            </a:xfrm>
            <a:custGeom>
              <a:avLst/>
              <a:gdLst/>
              <a:ahLst/>
              <a:cxnLst>
                <a:cxn ang="0">
                  <a:pos x="8" y="55"/>
                </a:cxn>
                <a:cxn ang="0">
                  <a:pos x="0" y="434"/>
                </a:cxn>
                <a:cxn ang="0">
                  <a:pos x="324" y="639"/>
                </a:cxn>
                <a:cxn ang="0">
                  <a:pos x="324" y="0"/>
                </a:cxn>
                <a:cxn ang="0">
                  <a:pos x="8" y="55"/>
                </a:cxn>
              </a:cxnLst>
              <a:rect l="0" t="0" r="r" b="b"/>
              <a:pathLst>
                <a:path w="324" h="639">
                  <a:moveTo>
                    <a:pt x="8" y="55"/>
                  </a:moveTo>
                  <a:lnTo>
                    <a:pt x="0" y="434"/>
                  </a:lnTo>
                  <a:lnTo>
                    <a:pt x="324" y="639"/>
                  </a:lnTo>
                  <a:lnTo>
                    <a:pt x="324" y="0"/>
                  </a:lnTo>
                  <a:lnTo>
                    <a:pt x="8" y="55"/>
                  </a:lnTo>
                  <a:close/>
                </a:path>
              </a:pathLst>
            </a:custGeom>
            <a:pattFill prst="dkVert">
              <a:fgClr>
                <a:srgbClr val="EAEAEA"/>
              </a:fgClr>
              <a:bgClr>
                <a:srgbClr val="B2B2B2"/>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7" name="Line 85"/>
            <p:cNvSpPr>
              <a:spLocks noChangeShapeType="1"/>
            </p:cNvSpPr>
            <p:nvPr/>
          </p:nvSpPr>
          <p:spPr bwMode="auto">
            <a:xfrm flipV="1">
              <a:off x="4105" y="2183"/>
              <a:ext cx="0" cy="264"/>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8" name="Freeform 86" descr="宽上对角线"/>
            <p:cNvSpPr/>
            <p:nvPr/>
          </p:nvSpPr>
          <p:spPr bwMode="auto">
            <a:xfrm>
              <a:off x="3379" y="2500"/>
              <a:ext cx="568" cy="387"/>
            </a:xfrm>
            <a:custGeom>
              <a:avLst/>
              <a:gdLst/>
              <a:ahLst/>
              <a:cxnLst>
                <a:cxn ang="0">
                  <a:pos x="0" y="40"/>
                </a:cxn>
                <a:cxn ang="0">
                  <a:pos x="379" y="40"/>
                </a:cxn>
                <a:cxn ang="0">
                  <a:pos x="568" y="0"/>
                </a:cxn>
                <a:cxn ang="0">
                  <a:pos x="560" y="387"/>
                </a:cxn>
                <a:cxn ang="0">
                  <a:pos x="190" y="379"/>
                </a:cxn>
                <a:cxn ang="0">
                  <a:pos x="0" y="40"/>
                </a:cxn>
              </a:cxnLst>
              <a:rect l="0" t="0" r="r" b="b"/>
              <a:pathLst>
                <a:path w="568" h="387">
                  <a:moveTo>
                    <a:pt x="0" y="40"/>
                  </a:moveTo>
                  <a:lnTo>
                    <a:pt x="379" y="40"/>
                  </a:lnTo>
                  <a:lnTo>
                    <a:pt x="568" y="0"/>
                  </a:lnTo>
                  <a:lnTo>
                    <a:pt x="560" y="387"/>
                  </a:lnTo>
                  <a:lnTo>
                    <a:pt x="190" y="379"/>
                  </a:lnTo>
                  <a:lnTo>
                    <a:pt x="0" y="40"/>
                  </a:lnTo>
                  <a:close/>
                </a:path>
              </a:pathLst>
            </a:custGeom>
            <a:pattFill prst="wdUpDiag">
              <a:fgClr>
                <a:srgbClr val="EAEAEA"/>
              </a:fgClr>
              <a:bgClr>
                <a:srgbClr val="B2B2B2"/>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49" name="Line 87"/>
            <p:cNvSpPr>
              <a:spLocks noChangeShapeType="1"/>
            </p:cNvSpPr>
            <p:nvPr/>
          </p:nvSpPr>
          <p:spPr bwMode="auto">
            <a:xfrm rot="17793686" flipV="1">
              <a:off x="4144" y="2493"/>
              <a:ext cx="90" cy="295"/>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0" name="Freeform 63" descr="宽下对角线"/>
            <p:cNvSpPr/>
            <p:nvPr/>
          </p:nvSpPr>
          <p:spPr bwMode="auto">
            <a:xfrm rot="-23857573">
              <a:off x="4468" y="1684"/>
              <a:ext cx="703" cy="575"/>
            </a:xfrm>
            <a:custGeom>
              <a:avLst/>
              <a:gdLst/>
              <a:ahLst/>
              <a:cxnLst>
                <a:cxn ang="0">
                  <a:pos x="315" y="552"/>
                </a:cxn>
                <a:cxn ang="0">
                  <a:pos x="654" y="387"/>
                </a:cxn>
                <a:cxn ang="0">
                  <a:pos x="157" y="0"/>
                </a:cxn>
                <a:cxn ang="0">
                  <a:pos x="0" y="174"/>
                </a:cxn>
                <a:cxn ang="0">
                  <a:pos x="0" y="505"/>
                </a:cxn>
              </a:cxnLst>
              <a:rect l="0" t="0" r="r" b="b"/>
              <a:pathLst>
                <a:path w="654" h="552">
                  <a:moveTo>
                    <a:pt x="315" y="552"/>
                  </a:moveTo>
                  <a:lnTo>
                    <a:pt x="654" y="387"/>
                  </a:lnTo>
                  <a:lnTo>
                    <a:pt x="157" y="0"/>
                  </a:lnTo>
                  <a:lnTo>
                    <a:pt x="0" y="174"/>
                  </a:lnTo>
                  <a:lnTo>
                    <a:pt x="0" y="505"/>
                  </a:lnTo>
                </a:path>
              </a:pathLst>
            </a:custGeom>
            <a:pattFill prst="wdDnDiag">
              <a:fgClr>
                <a:srgbClr val="FFFFFF"/>
              </a:fgClr>
              <a:bgClr>
                <a:srgbClr val="B2B2B2"/>
              </a:bgClr>
            </a:pattFill>
            <a:ln w="12700"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1" name="Line 65"/>
            <p:cNvSpPr>
              <a:spLocks noChangeShapeType="1"/>
            </p:cNvSpPr>
            <p:nvPr/>
          </p:nvSpPr>
          <p:spPr bwMode="auto">
            <a:xfrm rot="5769562" flipV="1">
              <a:off x="4876" y="2377"/>
              <a:ext cx="317" cy="45"/>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2" name="Freeform 101" descr="宽下对角线"/>
            <p:cNvSpPr/>
            <p:nvPr/>
          </p:nvSpPr>
          <p:spPr bwMode="auto">
            <a:xfrm>
              <a:off x="3243" y="2160"/>
              <a:ext cx="385" cy="499"/>
            </a:xfrm>
            <a:custGeom>
              <a:avLst/>
              <a:gdLst/>
              <a:ahLst/>
              <a:cxnLst>
                <a:cxn ang="0">
                  <a:pos x="0" y="159"/>
                </a:cxn>
                <a:cxn ang="0">
                  <a:pos x="272" y="0"/>
                </a:cxn>
                <a:cxn ang="0">
                  <a:pos x="408" y="499"/>
                </a:cxn>
                <a:cxn ang="0">
                  <a:pos x="23" y="499"/>
                </a:cxn>
              </a:cxnLst>
              <a:rect l="0" t="0" r="r" b="b"/>
              <a:pathLst>
                <a:path w="408" h="499">
                  <a:moveTo>
                    <a:pt x="0" y="159"/>
                  </a:moveTo>
                  <a:lnTo>
                    <a:pt x="272" y="0"/>
                  </a:lnTo>
                  <a:lnTo>
                    <a:pt x="408" y="499"/>
                  </a:lnTo>
                  <a:lnTo>
                    <a:pt x="23" y="499"/>
                  </a:lnTo>
                </a:path>
              </a:pathLst>
            </a:custGeom>
            <a:pattFill prst="wdDnDiag">
              <a:fgClr>
                <a:srgbClr val="808080"/>
              </a:fgClr>
              <a:bgClr>
                <a:srgbClr val="EAEAEA"/>
              </a:bgClr>
            </a:pattFill>
            <a:ln w="9525" cap="flat" cmpd="sng">
              <a:solidFill>
                <a:srgbClr val="000000"/>
              </a:solidFill>
              <a:prstDash val="solid"/>
              <a:round/>
              <a:headEnd type="none" w="med" len="med"/>
              <a:tailEnd type="none" w="med" len="med"/>
            </a:ln>
            <a:effectLst/>
          </p:spPr>
          <p:txBody>
            <a:bodyPr wrap="none"/>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3" name="Line 8"/>
            <p:cNvSpPr>
              <a:spLocks noChangeShapeType="1"/>
            </p:cNvSpPr>
            <p:nvPr/>
          </p:nvSpPr>
          <p:spPr bwMode="auto">
            <a:xfrm flipV="1">
              <a:off x="3283" y="2114"/>
              <a:ext cx="305" cy="182"/>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4" name="Line 11"/>
            <p:cNvSpPr>
              <a:spLocks noChangeShapeType="1"/>
            </p:cNvSpPr>
            <p:nvPr/>
          </p:nvSpPr>
          <p:spPr bwMode="auto">
            <a:xfrm>
              <a:off x="3243" y="2659"/>
              <a:ext cx="305" cy="0"/>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5" name="Line 32"/>
            <p:cNvSpPr>
              <a:spLocks noChangeShapeType="1"/>
            </p:cNvSpPr>
            <p:nvPr/>
          </p:nvSpPr>
          <p:spPr bwMode="auto">
            <a:xfrm>
              <a:off x="3311" y="2387"/>
              <a:ext cx="158" cy="181"/>
            </a:xfrm>
            <a:prstGeom prst="line">
              <a:avLst/>
            </a:prstGeom>
            <a:noFill/>
            <a:ln w="28575">
              <a:solidFill>
                <a:srgbClr val="000000"/>
              </a:solidFill>
              <a:round/>
              <a:headEnd type="none" w="sm" len="sm"/>
              <a:tailEnd type="stealth" w="med" len="lg"/>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6" name="Freeform 102" descr="深色横线"/>
            <p:cNvSpPr/>
            <p:nvPr/>
          </p:nvSpPr>
          <p:spPr bwMode="auto">
            <a:xfrm>
              <a:off x="3231" y="1840"/>
              <a:ext cx="352" cy="479"/>
            </a:xfrm>
            <a:custGeom>
              <a:avLst/>
              <a:gdLst/>
              <a:ahLst/>
              <a:cxnLst>
                <a:cxn ang="0">
                  <a:pos x="10" y="16"/>
                </a:cxn>
                <a:cxn ang="0">
                  <a:pos x="132" y="16"/>
                </a:cxn>
                <a:cxn ang="0">
                  <a:pos x="178" y="10"/>
                </a:cxn>
                <a:cxn ang="0">
                  <a:pos x="352" y="275"/>
                </a:cxn>
                <a:cxn ang="0">
                  <a:pos x="12" y="479"/>
                </a:cxn>
              </a:cxnLst>
              <a:rect l="0" t="0" r="r" b="b"/>
              <a:pathLst>
                <a:path w="352" h="479">
                  <a:moveTo>
                    <a:pt x="10" y="16"/>
                  </a:moveTo>
                  <a:cubicBezTo>
                    <a:pt x="71" y="0"/>
                    <a:pt x="0" y="16"/>
                    <a:pt x="132" y="16"/>
                  </a:cubicBezTo>
                  <a:cubicBezTo>
                    <a:pt x="147" y="16"/>
                    <a:pt x="163" y="10"/>
                    <a:pt x="178" y="10"/>
                  </a:cubicBezTo>
                  <a:lnTo>
                    <a:pt x="352" y="275"/>
                  </a:lnTo>
                  <a:lnTo>
                    <a:pt x="12" y="479"/>
                  </a:lnTo>
                </a:path>
              </a:pathLst>
            </a:custGeom>
            <a:pattFill prst="dkHorz">
              <a:fgClr>
                <a:srgbClr val="808080"/>
              </a:fgClr>
              <a:bgClr>
                <a:srgbClr val="EAEAEA"/>
              </a:bgClr>
            </a:pattFill>
            <a:ln w="9525" cap="flat" cmpd="sng">
              <a:solidFill>
                <a:srgbClr val="000000"/>
              </a:solidFill>
              <a:prstDash val="solid"/>
              <a:round/>
              <a:headEnd type="none" w="med" len="med"/>
              <a:tailEnd type="none" w="med" len="med"/>
            </a:ln>
            <a:effectLst/>
          </p:spPr>
          <p:txBody>
            <a:bodyPr wrap="none"/>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7" name="Line 9"/>
            <p:cNvSpPr>
              <a:spLocks noChangeShapeType="1"/>
            </p:cNvSpPr>
            <p:nvPr/>
          </p:nvSpPr>
          <p:spPr bwMode="auto">
            <a:xfrm flipH="1" flipV="1">
              <a:off x="3414" y="1842"/>
              <a:ext cx="174" cy="272"/>
            </a:xfrm>
            <a:prstGeom prst="line">
              <a:avLst/>
            </a:prstGeom>
            <a:noFill/>
            <a:ln w="12700">
              <a:solidFill>
                <a:srgbClr val="000000"/>
              </a:solidFill>
              <a:round/>
              <a:headEnd type="none" w="sm" len="sm"/>
              <a:tailEnd type="none" w="sm" len="sm"/>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8" name="Line 31"/>
            <p:cNvSpPr>
              <a:spLocks noChangeShapeType="1"/>
            </p:cNvSpPr>
            <p:nvPr/>
          </p:nvSpPr>
          <p:spPr bwMode="auto">
            <a:xfrm>
              <a:off x="3288" y="2024"/>
              <a:ext cx="213" cy="0"/>
            </a:xfrm>
            <a:prstGeom prst="line">
              <a:avLst/>
            </a:prstGeom>
            <a:noFill/>
            <a:ln w="28575">
              <a:solidFill>
                <a:srgbClr val="000000"/>
              </a:solidFill>
              <a:round/>
              <a:headEnd type="none" w="sm" len="sm"/>
              <a:tailEnd type="stealth" w="med" len="lg"/>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59" name="Line 34"/>
            <p:cNvSpPr>
              <a:spLocks noChangeShapeType="1"/>
            </p:cNvSpPr>
            <p:nvPr/>
          </p:nvSpPr>
          <p:spPr bwMode="auto">
            <a:xfrm flipH="1">
              <a:off x="3580" y="1865"/>
              <a:ext cx="185" cy="181"/>
            </a:xfrm>
            <a:prstGeom prst="line">
              <a:avLst/>
            </a:prstGeom>
            <a:noFill/>
            <a:ln w="28575">
              <a:solidFill>
                <a:srgbClr val="000000"/>
              </a:solidFill>
              <a:round/>
              <a:headEnd type="none" w="sm" len="sm"/>
              <a:tailEnd type="stealth" w="med" len="lg"/>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0" name="Line 83"/>
            <p:cNvSpPr>
              <a:spLocks noChangeShapeType="1"/>
            </p:cNvSpPr>
            <p:nvPr/>
          </p:nvSpPr>
          <p:spPr bwMode="auto">
            <a:xfrm rot="6853605" flipV="1">
              <a:off x="4755" y="1901"/>
              <a:ext cx="113" cy="294"/>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1" name="Freeform 56" descr="深色横线"/>
            <p:cNvSpPr/>
            <p:nvPr/>
          </p:nvSpPr>
          <p:spPr bwMode="auto">
            <a:xfrm rot="-5400000">
              <a:off x="3481" y="2602"/>
              <a:ext cx="272" cy="748"/>
            </a:xfrm>
            <a:custGeom>
              <a:avLst/>
              <a:gdLst/>
              <a:ahLst/>
              <a:cxnLst>
                <a:cxn ang="0">
                  <a:pos x="0" y="0"/>
                </a:cxn>
                <a:cxn ang="0">
                  <a:pos x="292" y="0"/>
                </a:cxn>
                <a:cxn ang="0">
                  <a:pos x="292" y="584"/>
                </a:cxn>
                <a:cxn ang="0">
                  <a:pos x="0" y="892"/>
                </a:cxn>
                <a:cxn ang="0">
                  <a:pos x="0" y="0"/>
                </a:cxn>
              </a:cxnLst>
              <a:rect l="0" t="0" r="r" b="b"/>
              <a:pathLst>
                <a:path w="292" h="892">
                  <a:moveTo>
                    <a:pt x="0" y="0"/>
                  </a:moveTo>
                  <a:lnTo>
                    <a:pt x="292" y="0"/>
                  </a:lnTo>
                  <a:lnTo>
                    <a:pt x="292" y="584"/>
                  </a:lnTo>
                  <a:lnTo>
                    <a:pt x="0" y="892"/>
                  </a:lnTo>
                  <a:lnTo>
                    <a:pt x="0" y="0"/>
                  </a:lnTo>
                  <a:close/>
                </a:path>
              </a:pathLst>
            </a:custGeom>
            <a:pattFill prst="dkHorz">
              <a:fgClr>
                <a:srgbClr val="EAEAEA"/>
              </a:fgClr>
              <a:bgClr>
                <a:srgbClr val="808080"/>
              </a:bgClr>
            </a:pattFill>
            <a:ln w="9525" cmpd="sng">
              <a:solidFill>
                <a:srgbClr val="000000"/>
              </a:solidFill>
              <a:round/>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2" name="AutoShape 109" descr="深色横线"/>
            <p:cNvSpPr>
              <a:spLocks noChangeArrowheads="1"/>
            </p:cNvSpPr>
            <p:nvPr/>
          </p:nvSpPr>
          <p:spPr bwMode="auto">
            <a:xfrm flipH="1">
              <a:off x="5035" y="1865"/>
              <a:ext cx="136" cy="250"/>
            </a:xfrm>
            <a:prstGeom prst="rtTriangle">
              <a:avLst/>
            </a:prstGeom>
            <a:pattFill prst="dkHorz">
              <a:fgClr>
                <a:srgbClr val="808080"/>
              </a:fgClr>
              <a:bgClr>
                <a:srgbClr val="EAEAEA"/>
              </a:bgClr>
            </a:pattFill>
            <a:ln w="9525" algn="ctr">
              <a:solidFill>
                <a:srgbClr val="000000"/>
              </a:solidFill>
              <a:miter lim="800000"/>
            </a:ln>
            <a:effectLst/>
          </p:spPr>
          <p:txBody>
            <a:bodyPr wrap="none" anchor="ct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3" name="Line 110"/>
            <p:cNvSpPr>
              <a:spLocks noChangeShapeType="1"/>
            </p:cNvSpPr>
            <p:nvPr/>
          </p:nvSpPr>
          <p:spPr bwMode="auto">
            <a:xfrm rot="5361156" flipV="1">
              <a:off x="3533" y="2799"/>
              <a:ext cx="1" cy="355"/>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4" name="Line 66"/>
            <p:cNvSpPr>
              <a:spLocks noChangeShapeType="1"/>
            </p:cNvSpPr>
            <p:nvPr/>
          </p:nvSpPr>
          <p:spPr bwMode="auto">
            <a:xfrm rot="16043922" flipV="1">
              <a:off x="3731" y="2196"/>
              <a:ext cx="0" cy="249"/>
            </a:xfrm>
            <a:prstGeom prst="line">
              <a:avLst/>
            </a:prstGeom>
            <a:noFill/>
            <a:ln w="38100">
              <a:solidFill>
                <a:srgbClr val="000000"/>
              </a:solidFill>
              <a:round/>
              <a:tailEnd type="triangl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sp>
          <p:nvSpPr>
            <p:cNvPr id="165" name="Line 75"/>
            <p:cNvSpPr>
              <a:spLocks noChangeShapeType="1"/>
            </p:cNvSpPr>
            <p:nvPr/>
          </p:nvSpPr>
          <p:spPr bwMode="auto">
            <a:xfrm rot="1914177" flipV="1">
              <a:off x="3719" y="2535"/>
              <a:ext cx="68" cy="287"/>
            </a:xfrm>
            <a:prstGeom prst="line">
              <a:avLst/>
            </a:prstGeom>
            <a:noFill/>
            <a:ln w="38100">
              <a:solidFill>
                <a:srgbClr val="000000"/>
              </a:solidFill>
              <a:round/>
              <a:headEnd type="triangle" w="med" len="med"/>
              <a:tailEnd type="none" w="sm" len="lg"/>
            </a:ln>
            <a:effectLst/>
          </p:spPr>
          <p:txBody>
            <a:bodyPr/>
            <a:lstStyle/>
            <a:p>
              <a:pPr eaLnBrk="1" fontAlgn="auto" hangingPunct="1">
                <a:spcBef>
                  <a:spcPts val="0"/>
                </a:spcBef>
                <a:spcAft>
                  <a:spcPts val="0"/>
                </a:spcAft>
                <a:defRPr/>
              </a:pPr>
              <a:endParaRPr kumimoji="0" lang="zh-CN" altLang="en-US" sz="1800" kern="0">
                <a:solidFill>
                  <a:sysClr val="windowText" lastClr="000000"/>
                </a:solidFill>
              </a:endParaRPr>
            </a:p>
          </p:txBody>
        </p:sp>
      </p:grpSp>
      <p:sp>
        <p:nvSpPr>
          <p:cNvPr id="79924" name="AutoShape 52"/>
          <p:cNvSpPr>
            <a:spLocks noChangeArrowheads="1"/>
          </p:cNvSpPr>
          <p:nvPr/>
        </p:nvSpPr>
        <p:spPr bwMode="auto">
          <a:xfrm>
            <a:off x="6580188" y="5253038"/>
            <a:ext cx="1512887" cy="792162"/>
          </a:xfrm>
          <a:prstGeom prst="wedgeEllipseCallout">
            <a:avLst>
              <a:gd name="adj1" fmla="val -28852"/>
              <a:gd name="adj2" fmla="val -91167"/>
            </a:avLst>
          </a:prstGeom>
          <a:solidFill>
            <a:srgbClr val="FFCCFF"/>
          </a:solidFill>
          <a:ln w="9525">
            <a:solidFill>
              <a:schemeClr val="tx1"/>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79925" name="Text Box 53"/>
          <p:cNvSpPr txBox="1">
            <a:spLocks noChangeArrowheads="1"/>
          </p:cNvSpPr>
          <p:nvPr/>
        </p:nvSpPr>
        <p:spPr bwMode="auto">
          <a:xfrm>
            <a:off x="6869113" y="5383213"/>
            <a:ext cx="151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磁畴</a:t>
            </a:r>
            <a:endParaRPr lang="zh-CN" altLang="en-US" sz="2800" b="1">
              <a:latin typeface="Times New Roman" panose="02020603050405020304" pitchFamily="18" charset="0"/>
              <a:ea typeface="楷体_GB2312" pitchFamily="49" charset="-122"/>
            </a:endParaRPr>
          </a:p>
        </p:txBody>
      </p:sp>
      <p:sp>
        <p:nvSpPr>
          <p:cNvPr id="167" name="Text Box 53"/>
          <p:cNvSpPr txBox="1">
            <a:spLocks noChangeArrowheads="1"/>
          </p:cNvSpPr>
          <p:nvPr/>
        </p:nvSpPr>
        <p:spPr bwMode="auto">
          <a:xfrm>
            <a:off x="414338" y="957263"/>
            <a:ext cx="723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铁磁性主要来源于电子的自旋磁矩。 </a:t>
            </a:r>
            <a:endParaRPr lang="zh-CN" altLang="en-US" sz="2800" b="1">
              <a:latin typeface="Times New Roman" panose="02020603050405020304" pitchFamily="18" charset="0"/>
              <a:ea typeface="楷体_GB2312" pitchFamily="49" charset="-122"/>
            </a:endParaRPr>
          </a:p>
        </p:txBody>
      </p:sp>
      <p:sp>
        <p:nvSpPr>
          <p:cNvPr id="168" name="Text Box 54"/>
          <p:cNvSpPr txBox="1">
            <a:spLocks noChangeArrowheads="1"/>
          </p:cNvSpPr>
          <p:nvPr/>
        </p:nvSpPr>
        <p:spPr bwMode="auto">
          <a:xfrm>
            <a:off x="6103938" y="957263"/>
            <a:ext cx="2763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chemeClr val="folHlink"/>
                </a:solidFill>
                <a:latin typeface="Times New Roman" panose="02020603050405020304" pitchFamily="18" charset="0"/>
                <a:ea typeface="楷体_GB2312" pitchFamily="49" charset="-122"/>
              </a:rPr>
              <a:t>——</a:t>
            </a:r>
            <a:r>
              <a:rPr lang="zh-CN" altLang="en-US" sz="2800" b="1">
                <a:solidFill>
                  <a:schemeClr val="folHlink"/>
                </a:solidFill>
                <a:latin typeface="Times New Roman" panose="02020603050405020304" pitchFamily="18" charset="0"/>
                <a:ea typeface="楷体_GB2312" pitchFamily="49" charset="-122"/>
              </a:rPr>
              <a:t>量子效应</a:t>
            </a:r>
            <a:endParaRPr lang="zh-CN" altLang="en-US" sz="2800" b="1">
              <a:solidFill>
                <a:schemeClr val="folHlink"/>
              </a:solidFill>
              <a:latin typeface="Times New Roman" panose="02020603050405020304" pitchFamily="18" charset="0"/>
              <a:ea typeface="楷体_GB2312" pitchFamily="49" charset="-122"/>
            </a:endParaRPr>
          </a:p>
        </p:txBody>
      </p:sp>
      <p:sp>
        <p:nvSpPr>
          <p:cNvPr id="327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88AB506-2B2D-4F74-8826-ED1AB167C1C7}"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63" name="Text Box 3"/>
          <p:cNvSpPr txBox="1">
            <a:spLocks noChangeArrowheads="1"/>
          </p:cNvSpPr>
          <p:nvPr/>
        </p:nvSpPr>
        <p:spPr bwMode="auto">
          <a:xfrm>
            <a:off x="442913" y="5249863"/>
            <a:ext cx="49164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磁畴的几何线度可以从微米量级到毫米量级。</a:t>
            </a:r>
            <a:endParaRPr lang="zh-CN" altLang="en-US" sz="2800" b="1">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79877"/>
                                        </p:tgtEl>
                                        <p:attrNameLst>
                                          <p:attrName>style.visibility</p:attrName>
                                        </p:attrNameLst>
                                      </p:cBhvr>
                                      <p:to>
                                        <p:strVal val="visible"/>
                                      </p:to>
                                    </p:set>
                                    <p:anim calcmode="lin" valueType="num">
                                      <p:cBhvr>
                                        <p:cTn id="7" dur="500" fill="hold"/>
                                        <p:tgtEl>
                                          <p:spTgt spid="79877"/>
                                        </p:tgtEl>
                                        <p:attrNameLst>
                                          <p:attrName>ppt_w</p:attrName>
                                        </p:attrNameLst>
                                      </p:cBhvr>
                                      <p:tavLst>
                                        <p:tav tm="0">
                                          <p:val>
                                            <p:fltVal val="0"/>
                                          </p:val>
                                        </p:tav>
                                        <p:tav tm="100000">
                                          <p:val>
                                            <p:strVal val="#ppt_w"/>
                                          </p:val>
                                        </p:tav>
                                      </p:tavLst>
                                    </p:anim>
                                    <p:anim calcmode="lin" valueType="num">
                                      <p:cBhvr>
                                        <p:cTn id="8" dur="500" fill="hold"/>
                                        <p:tgtEl>
                                          <p:spTgt spid="7987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167"/>
                                        </p:tgtEl>
                                        <p:attrNameLst>
                                          <p:attrName>style.visibility</p:attrName>
                                        </p:attrNameLst>
                                      </p:cBhvr>
                                      <p:to>
                                        <p:strVal val="visible"/>
                                      </p:to>
                                    </p:set>
                                    <p:anim calcmode="lin" valueType="num">
                                      <p:cBhvr>
                                        <p:cTn id="13" dur="75" fill="hold"/>
                                        <p:tgtEl>
                                          <p:spTgt spid="167"/>
                                        </p:tgtEl>
                                        <p:attrNameLst>
                                          <p:attrName>ppt_w</p:attrName>
                                        </p:attrNameLst>
                                      </p:cBhvr>
                                      <p:tavLst>
                                        <p:tav tm="0">
                                          <p:val>
                                            <p:fltVal val="0"/>
                                          </p:val>
                                        </p:tav>
                                        <p:tav tm="100000">
                                          <p:val>
                                            <p:strVal val="#ppt_w"/>
                                          </p:val>
                                        </p:tav>
                                      </p:tavLst>
                                    </p:anim>
                                    <p:anim calcmode="lin" valueType="num">
                                      <p:cBhvr>
                                        <p:cTn id="14" dur="75" fill="hold"/>
                                        <p:tgtEl>
                                          <p:spTgt spid="16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5" fill="hold" grpId="0" nodeType="clickEffect">
                                  <p:stCondLst>
                                    <p:cond delay="0"/>
                                  </p:stCondLst>
                                  <p:childTnLst>
                                    <p:set>
                                      <p:cBhvr>
                                        <p:cTn id="18" dur="1" fill="hold">
                                          <p:stCondLst>
                                            <p:cond delay="0"/>
                                          </p:stCondLst>
                                        </p:cTn>
                                        <p:tgtEl>
                                          <p:spTgt spid="168"/>
                                        </p:tgtEl>
                                        <p:attrNameLst>
                                          <p:attrName>style.visibility</p:attrName>
                                        </p:attrNameLst>
                                      </p:cBhvr>
                                      <p:to>
                                        <p:strVal val="visible"/>
                                      </p:to>
                                    </p:set>
                                    <p:animEffect transition="in" filter="blinds(vertical)">
                                      <p:cBhvr>
                                        <p:cTn id="19" dur="500"/>
                                        <p:tgtEl>
                                          <p:spTgt spid="16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79874"/>
                                        </p:tgtEl>
                                        <p:attrNameLst>
                                          <p:attrName>style.visibility</p:attrName>
                                        </p:attrNameLst>
                                      </p:cBhvr>
                                      <p:to>
                                        <p:strVal val="visible"/>
                                      </p:to>
                                    </p:set>
                                    <p:animEffect transition="in" filter="blinds(vertical)">
                                      <p:cBhvr>
                                        <p:cTn id="24" dur="500"/>
                                        <p:tgtEl>
                                          <p:spTgt spid="7987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9875"/>
                                        </p:tgtEl>
                                        <p:attrNameLst>
                                          <p:attrName>style.visibility</p:attrName>
                                        </p:attrNameLst>
                                      </p:cBhvr>
                                      <p:to>
                                        <p:strVal val="visible"/>
                                      </p:to>
                                    </p:set>
                                    <p:animEffect transition="in" filter="blinds(horizontal)">
                                      <p:cBhvr>
                                        <p:cTn id="29" dur="500"/>
                                        <p:tgtEl>
                                          <p:spTgt spid="79875"/>
                                        </p:tgtEl>
                                      </p:cBhvr>
                                    </p:animEffect>
                                  </p:childTnLst>
                                </p:cTn>
                              </p:par>
                            </p:childTnLst>
                          </p:cTn>
                        </p:par>
                        <p:par>
                          <p:cTn id="30" fill="hold">
                            <p:stCondLst>
                              <p:cond delay="500"/>
                            </p:stCondLst>
                            <p:childTnLst>
                              <p:par>
                                <p:cTn id="31" presetID="3" presetClass="entr" presetSubtype="1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79924"/>
                                        </p:tgtEl>
                                        <p:attrNameLst>
                                          <p:attrName>style.visibility</p:attrName>
                                        </p:attrNameLst>
                                      </p:cBhvr>
                                      <p:to>
                                        <p:strVal val="visible"/>
                                      </p:to>
                                    </p:set>
                                    <p:animEffect transition="in" filter="wipe(up)">
                                      <p:cBhvr>
                                        <p:cTn id="37" dur="500"/>
                                        <p:tgtEl>
                                          <p:spTgt spid="79924"/>
                                        </p:tgtEl>
                                      </p:cBhvr>
                                    </p:animEffect>
                                  </p:childTnLst>
                                </p:cTn>
                              </p:par>
                            </p:childTnLst>
                          </p:cTn>
                        </p:par>
                        <p:par>
                          <p:cTn id="38" fill="hold">
                            <p:stCondLst>
                              <p:cond delay="1500"/>
                            </p:stCondLst>
                            <p:childTnLst>
                              <p:par>
                                <p:cTn id="39" presetID="22" presetClass="entr" presetSubtype="1" fill="hold" grpId="0" nodeType="afterEffect">
                                  <p:stCondLst>
                                    <p:cond delay="0"/>
                                  </p:stCondLst>
                                  <p:childTnLst>
                                    <p:set>
                                      <p:cBhvr>
                                        <p:cTn id="40" dur="1" fill="hold">
                                          <p:stCondLst>
                                            <p:cond delay="0"/>
                                          </p:stCondLst>
                                        </p:cTn>
                                        <p:tgtEl>
                                          <p:spTgt spid="79925"/>
                                        </p:tgtEl>
                                        <p:attrNameLst>
                                          <p:attrName>style.visibility</p:attrName>
                                        </p:attrNameLst>
                                      </p:cBhvr>
                                      <p:to>
                                        <p:strVal val="visible"/>
                                      </p:to>
                                    </p:set>
                                    <p:animEffect transition="in" filter="wipe(up)">
                                      <p:cBhvr>
                                        <p:cTn id="41" dur="500"/>
                                        <p:tgtEl>
                                          <p:spTgt spid="79925"/>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79922"/>
                                        </p:tgtEl>
                                        <p:attrNameLst>
                                          <p:attrName>style.visibility</p:attrName>
                                        </p:attrNameLst>
                                      </p:cBhvr>
                                      <p:to>
                                        <p:strVal val="visible"/>
                                      </p:to>
                                    </p:set>
                                    <p:anim calcmode="lin" valueType="num">
                                      <p:cBhvr>
                                        <p:cTn id="46" dur="500" fill="hold"/>
                                        <p:tgtEl>
                                          <p:spTgt spid="79922"/>
                                        </p:tgtEl>
                                        <p:attrNameLst>
                                          <p:attrName>ppt_x</p:attrName>
                                        </p:attrNameLst>
                                      </p:cBhvr>
                                      <p:tavLst>
                                        <p:tav tm="0">
                                          <p:val>
                                            <p:strVal val="#ppt_x-#ppt_w/2"/>
                                          </p:val>
                                        </p:tav>
                                        <p:tav tm="100000">
                                          <p:val>
                                            <p:strVal val="#ppt_x"/>
                                          </p:val>
                                        </p:tav>
                                      </p:tavLst>
                                    </p:anim>
                                    <p:anim calcmode="lin" valueType="num">
                                      <p:cBhvr>
                                        <p:cTn id="47" dur="500" fill="hold"/>
                                        <p:tgtEl>
                                          <p:spTgt spid="79922"/>
                                        </p:tgtEl>
                                        <p:attrNameLst>
                                          <p:attrName>ppt_y</p:attrName>
                                        </p:attrNameLst>
                                      </p:cBhvr>
                                      <p:tavLst>
                                        <p:tav tm="0">
                                          <p:val>
                                            <p:strVal val="#ppt_y"/>
                                          </p:val>
                                        </p:tav>
                                        <p:tav tm="100000">
                                          <p:val>
                                            <p:strVal val="#ppt_y"/>
                                          </p:val>
                                        </p:tav>
                                      </p:tavLst>
                                    </p:anim>
                                    <p:anim calcmode="lin" valueType="num">
                                      <p:cBhvr>
                                        <p:cTn id="48" dur="500" fill="hold"/>
                                        <p:tgtEl>
                                          <p:spTgt spid="79922"/>
                                        </p:tgtEl>
                                        <p:attrNameLst>
                                          <p:attrName>ppt_w</p:attrName>
                                        </p:attrNameLst>
                                      </p:cBhvr>
                                      <p:tavLst>
                                        <p:tav tm="0">
                                          <p:val>
                                            <p:fltVal val="0"/>
                                          </p:val>
                                        </p:tav>
                                        <p:tav tm="100000">
                                          <p:val>
                                            <p:strVal val="#ppt_w"/>
                                          </p:val>
                                        </p:tav>
                                      </p:tavLst>
                                    </p:anim>
                                    <p:anim calcmode="lin" valueType="num">
                                      <p:cBhvr>
                                        <p:cTn id="49" dur="500" fill="hold"/>
                                        <p:tgtEl>
                                          <p:spTgt spid="79922"/>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animEffect transition="in" filter="blinds(horizontal)">
                                      <p:cBhvr>
                                        <p:cTn id="5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P spid="79877" grpId="0" autoUpdateAnimBg="0"/>
      <p:bldP spid="79922" grpId="0"/>
      <p:bldP spid="79924" grpId="0" animBg="1"/>
      <p:bldP spid="79925" grpId="0"/>
      <p:bldP spid="167" grpId="0" autoUpdateAnimBg="0"/>
      <p:bldP spid="168" grpId="0" autoUpdateAnimBg="0"/>
      <p:bldP spid="6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4"/>
          <p:cNvGrpSpPr/>
          <p:nvPr/>
        </p:nvGrpSpPr>
        <p:grpSpPr bwMode="auto">
          <a:xfrm>
            <a:off x="560388" y="1244600"/>
            <a:ext cx="1219200" cy="1371600"/>
            <a:chOff x="206" y="935"/>
            <a:chExt cx="768" cy="864"/>
          </a:xfrm>
        </p:grpSpPr>
        <p:sp>
          <p:nvSpPr>
            <p:cNvPr id="33913" name="Rectangle 3" descr="宽上对角线"/>
            <p:cNvSpPr>
              <a:spLocks noChangeArrowheads="1"/>
            </p:cNvSpPr>
            <p:nvPr/>
          </p:nvSpPr>
          <p:spPr bwMode="auto">
            <a:xfrm>
              <a:off x="206" y="935"/>
              <a:ext cx="384" cy="432"/>
            </a:xfrm>
            <a:prstGeom prst="rect">
              <a:avLst/>
            </a:prstGeom>
            <a:pattFill prst="wdUp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14" name="Rectangle 4" descr="宽下对角线"/>
            <p:cNvSpPr>
              <a:spLocks noChangeArrowheads="1"/>
            </p:cNvSpPr>
            <p:nvPr/>
          </p:nvSpPr>
          <p:spPr bwMode="auto">
            <a:xfrm>
              <a:off x="590" y="935"/>
              <a:ext cx="384" cy="432"/>
            </a:xfrm>
            <a:prstGeom prst="rect">
              <a:avLst/>
            </a:prstGeom>
            <a:pattFill prst="wdDn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15" name="Rectangle 5" descr="宽下对角线"/>
            <p:cNvSpPr>
              <a:spLocks noChangeArrowheads="1"/>
            </p:cNvSpPr>
            <p:nvPr/>
          </p:nvSpPr>
          <p:spPr bwMode="auto">
            <a:xfrm>
              <a:off x="206" y="1367"/>
              <a:ext cx="384" cy="432"/>
            </a:xfrm>
            <a:prstGeom prst="rect">
              <a:avLst/>
            </a:prstGeom>
            <a:pattFill prst="wdDn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16" name="Rectangle 6" descr="宽上对角线"/>
            <p:cNvSpPr>
              <a:spLocks noChangeArrowheads="1"/>
            </p:cNvSpPr>
            <p:nvPr/>
          </p:nvSpPr>
          <p:spPr bwMode="auto">
            <a:xfrm>
              <a:off x="590" y="1367"/>
              <a:ext cx="384" cy="432"/>
            </a:xfrm>
            <a:prstGeom prst="rect">
              <a:avLst/>
            </a:prstGeom>
            <a:pattFill prst="wdUp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17" name="Line 7"/>
            <p:cNvSpPr>
              <a:spLocks noChangeShapeType="1"/>
            </p:cNvSpPr>
            <p:nvPr/>
          </p:nvSpPr>
          <p:spPr bwMode="auto">
            <a:xfrm flipV="1">
              <a:off x="272" y="1049"/>
              <a:ext cx="227" cy="204"/>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18" name="Line 8"/>
            <p:cNvSpPr>
              <a:spLocks noChangeShapeType="1"/>
            </p:cNvSpPr>
            <p:nvPr/>
          </p:nvSpPr>
          <p:spPr bwMode="auto">
            <a:xfrm>
              <a:off x="680" y="1049"/>
              <a:ext cx="204" cy="181"/>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19" name="Line 9"/>
            <p:cNvSpPr>
              <a:spLocks noChangeShapeType="1"/>
            </p:cNvSpPr>
            <p:nvPr/>
          </p:nvSpPr>
          <p:spPr bwMode="auto">
            <a:xfrm flipH="1" flipV="1">
              <a:off x="272" y="1480"/>
              <a:ext cx="204" cy="204"/>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20" name="Line 10"/>
            <p:cNvSpPr>
              <a:spLocks noChangeShapeType="1"/>
            </p:cNvSpPr>
            <p:nvPr/>
          </p:nvSpPr>
          <p:spPr bwMode="auto">
            <a:xfrm flipH="1">
              <a:off x="703" y="1480"/>
              <a:ext cx="204" cy="204"/>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07" name="Text Box 11"/>
          <p:cNvSpPr txBox="1">
            <a:spLocks noChangeArrowheads="1"/>
          </p:cNvSpPr>
          <p:nvPr/>
        </p:nvSpPr>
        <p:spPr bwMode="auto">
          <a:xfrm>
            <a:off x="773113" y="725488"/>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rPr>
              <a:t>H</a:t>
            </a:r>
            <a:r>
              <a:rPr lang="en-US" altLang="zh-CN" sz="2800" b="1">
                <a:latin typeface="Times New Roman" panose="02020603050405020304" pitchFamily="18" charset="0"/>
              </a:rPr>
              <a:t> =0</a:t>
            </a:r>
            <a:endParaRPr lang="en-US" altLang="zh-CN" sz="2800" b="1">
              <a:latin typeface="Times New Roman" panose="02020603050405020304" pitchFamily="18" charset="0"/>
            </a:endParaRPr>
          </a:p>
        </p:txBody>
      </p:sp>
      <p:graphicFrame>
        <p:nvGraphicFramePr>
          <p:cNvPr id="80908" name="Object 2"/>
          <p:cNvGraphicFramePr>
            <a:graphicFrameLocks noChangeAspect="1"/>
          </p:cNvGraphicFramePr>
          <p:nvPr/>
        </p:nvGraphicFramePr>
        <p:xfrm>
          <a:off x="563563" y="2625725"/>
          <a:ext cx="1195387" cy="471488"/>
        </p:xfrm>
        <a:graphic>
          <a:graphicData uri="http://schemas.openxmlformats.org/presentationml/2006/ole">
            <mc:AlternateContent xmlns:mc="http://schemas.openxmlformats.org/markup-compatibility/2006">
              <mc:Choice xmlns:v="urn:schemas-microsoft-com:vml" Requires="v">
                <p:oleObj spid="_x0000_s74804" name="Equation" r:id="rId1" imgW="635000" imgH="254000" progId="Equation.DSMT4">
                  <p:embed/>
                </p:oleObj>
              </mc:Choice>
              <mc:Fallback>
                <p:oleObj name="Equation" r:id="rId1" imgW="635000" imgH="254000" progId="Equation.DSMT4">
                  <p:embed/>
                  <p:pic>
                    <p:nvPicPr>
                      <p:cNvPr id="0" name="图片 748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63" y="2625725"/>
                        <a:ext cx="1195387"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28"/>
          <p:cNvGrpSpPr/>
          <p:nvPr/>
        </p:nvGrpSpPr>
        <p:grpSpPr bwMode="auto">
          <a:xfrm>
            <a:off x="2184400" y="1244600"/>
            <a:ext cx="1219200" cy="1371600"/>
            <a:chOff x="1340" y="944"/>
            <a:chExt cx="768" cy="864"/>
          </a:xfrm>
        </p:grpSpPr>
        <p:sp>
          <p:nvSpPr>
            <p:cNvPr id="33905" name="Rectangle 14" descr="宽上对角线"/>
            <p:cNvSpPr>
              <a:spLocks noChangeArrowheads="1"/>
            </p:cNvSpPr>
            <p:nvPr/>
          </p:nvSpPr>
          <p:spPr bwMode="auto">
            <a:xfrm>
              <a:off x="1340" y="944"/>
              <a:ext cx="384" cy="576"/>
            </a:xfrm>
            <a:prstGeom prst="rect">
              <a:avLst/>
            </a:prstGeom>
            <a:pattFill prst="wdUp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06" name="Rectangle 15" descr="宽下对角线"/>
            <p:cNvSpPr>
              <a:spLocks noChangeArrowheads="1"/>
            </p:cNvSpPr>
            <p:nvPr/>
          </p:nvSpPr>
          <p:spPr bwMode="auto">
            <a:xfrm>
              <a:off x="1724" y="944"/>
              <a:ext cx="384" cy="576"/>
            </a:xfrm>
            <a:prstGeom prst="rect">
              <a:avLst/>
            </a:prstGeom>
            <a:pattFill prst="wdDn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07" name="Rectangle 16" descr="宽下对角线"/>
            <p:cNvSpPr>
              <a:spLocks noChangeArrowheads="1"/>
            </p:cNvSpPr>
            <p:nvPr/>
          </p:nvSpPr>
          <p:spPr bwMode="auto">
            <a:xfrm>
              <a:off x="1340" y="1520"/>
              <a:ext cx="384" cy="288"/>
            </a:xfrm>
            <a:prstGeom prst="rect">
              <a:avLst/>
            </a:prstGeom>
            <a:pattFill prst="wdDn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08" name="Rectangle 17" descr="宽上对角线"/>
            <p:cNvSpPr>
              <a:spLocks noChangeArrowheads="1"/>
            </p:cNvSpPr>
            <p:nvPr/>
          </p:nvSpPr>
          <p:spPr bwMode="auto">
            <a:xfrm>
              <a:off x="1724" y="1520"/>
              <a:ext cx="384" cy="288"/>
            </a:xfrm>
            <a:prstGeom prst="rect">
              <a:avLst/>
            </a:prstGeom>
            <a:pattFill prst="wdUpDiag">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09" name="Line 18"/>
            <p:cNvSpPr>
              <a:spLocks noChangeShapeType="1"/>
            </p:cNvSpPr>
            <p:nvPr/>
          </p:nvSpPr>
          <p:spPr bwMode="auto">
            <a:xfrm flipV="1">
              <a:off x="1429" y="1088"/>
              <a:ext cx="247" cy="233"/>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10" name="Line 19"/>
            <p:cNvSpPr>
              <a:spLocks noChangeShapeType="1"/>
            </p:cNvSpPr>
            <p:nvPr/>
          </p:nvSpPr>
          <p:spPr bwMode="auto">
            <a:xfrm>
              <a:off x="1769" y="1094"/>
              <a:ext cx="249" cy="231"/>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11" name="Line 20"/>
            <p:cNvSpPr>
              <a:spLocks noChangeShapeType="1"/>
            </p:cNvSpPr>
            <p:nvPr/>
          </p:nvSpPr>
          <p:spPr bwMode="auto">
            <a:xfrm flipH="1" flipV="1">
              <a:off x="1456" y="1597"/>
              <a:ext cx="131" cy="132"/>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12" name="Line 21"/>
            <p:cNvSpPr>
              <a:spLocks noChangeShapeType="1"/>
            </p:cNvSpPr>
            <p:nvPr/>
          </p:nvSpPr>
          <p:spPr bwMode="auto">
            <a:xfrm flipH="1">
              <a:off x="1859" y="1597"/>
              <a:ext cx="133" cy="132"/>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2"/>
          <p:cNvGrpSpPr/>
          <p:nvPr/>
        </p:nvGrpSpPr>
        <p:grpSpPr bwMode="auto">
          <a:xfrm>
            <a:off x="2108200" y="701675"/>
            <a:ext cx="1371600" cy="519113"/>
            <a:chOff x="1344" y="2730"/>
            <a:chExt cx="864" cy="327"/>
          </a:xfrm>
        </p:grpSpPr>
        <p:sp>
          <p:nvSpPr>
            <p:cNvPr id="33903" name="Line 23"/>
            <p:cNvSpPr>
              <a:spLocks noChangeShapeType="1"/>
            </p:cNvSpPr>
            <p:nvPr/>
          </p:nvSpPr>
          <p:spPr bwMode="auto">
            <a:xfrm>
              <a:off x="1344" y="3024"/>
              <a:ext cx="864"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04" name="Text Box 24"/>
            <p:cNvSpPr txBox="1">
              <a:spLocks noChangeArrowheads="1"/>
            </p:cNvSpPr>
            <p:nvPr/>
          </p:nvSpPr>
          <p:spPr bwMode="auto">
            <a:xfrm>
              <a:off x="1574" y="273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rPr>
                <a:t>H</a:t>
              </a:r>
              <a:endParaRPr lang="en-US" altLang="zh-CN" sz="2800" b="1" i="1">
                <a:latin typeface="Times New Roman" panose="02020603050405020304" pitchFamily="18" charset="0"/>
              </a:endParaRPr>
            </a:p>
          </p:txBody>
        </p:sp>
      </p:grpSp>
      <p:grpSp>
        <p:nvGrpSpPr>
          <p:cNvPr id="5" name="Group 25"/>
          <p:cNvGrpSpPr/>
          <p:nvPr/>
        </p:nvGrpSpPr>
        <p:grpSpPr bwMode="auto">
          <a:xfrm>
            <a:off x="3805238" y="1239838"/>
            <a:ext cx="1219200" cy="1371600"/>
            <a:chOff x="2688" y="3072"/>
            <a:chExt cx="768" cy="864"/>
          </a:xfrm>
        </p:grpSpPr>
        <p:sp>
          <p:nvSpPr>
            <p:cNvPr id="33899" name="Rectangle 26" descr="宽上对角线"/>
            <p:cNvSpPr>
              <a:spLocks noChangeArrowheads="1"/>
            </p:cNvSpPr>
            <p:nvPr/>
          </p:nvSpPr>
          <p:spPr bwMode="auto">
            <a:xfrm>
              <a:off x="2688" y="3072"/>
              <a:ext cx="384" cy="864"/>
            </a:xfrm>
            <a:prstGeom prst="rect">
              <a:avLst/>
            </a:prstGeom>
            <a:pattFill prst="wdUpDiag">
              <a:fgClr>
                <a:srgbClr val="EAEAEA"/>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00" name="Rectangle 27" descr="宽下对角线"/>
            <p:cNvSpPr>
              <a:spLocks noChangeArrowheads="1"/>
            </p:cNvSpPr>
            <p:nvPr/>
          </p:nvSpPr>
          <p:spPr bwMode="auto">
            <a:xfrm>
              <a:off x="3072" y="3072"/>
              <a:ext cx="384" cy="864"/>
            </a:xfrm>
            <a:prstGeom prst="rect">
              <a:avLst/>
            </a:prstGeom>
            <a:pattFill prst="wdDnDiag">
              <a:fgClr>
                <a:srgbClr val="EAEAEA"/>
              </a:fgClr>
              <a:bgClr>
                <a:schemeClr val="folHlink"/>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901" name="Line 28"/>
            <p:cNvSpPr>
              <a:spLocks noChangeShapeType="1"/>
            </p:cNvSpPr>
            <p:nvPr/>
          </p:nvSpPr>
          <p:spPr bwMode="auto">
            <a:xfrm flipV="1">
              <a:off x="2736" y="3312"/>
              <a:ext cx="288" cy="288"/>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902" name="Line 29"/>
            <p:cNvSpPr>
              <a:spLocks noChangeShapeType="1"/>
            </p:cNvSpPr>
            <p:nvPr/>
          </p:nvSpPr>
          <p:spPr bwMode="auto">
            <a:xfrm>
              <a:off x="3120" y="3360"/>
              <a:ext cx="288" cy="216"/>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0"/>
          <p:cNvGrpSpPr/>
          <p:nvPr/>
        </p:nvGrpSpPr>
        <p:grpSpPr bwMode="auto">
          <a:xfrm>
            <a:off x="3729038" y="706438"/>
            <a:ext cx="1546225" cy="519112"/>
            <a:chOff x="2640" y="2778"/>
            <a:chExt cx="864" cy="327"/>
          </a:xfrm>
        </p:grpSpPr>
        <p:sp>
          <p:nvSpPr>
            <p:cNvPr id="33897" name="Line 31"/>
            <p:cNvSpPr>
              <a:spLocks noChangeShapeType="1"/>
            </p:cNvSpPr>
            <p:nvPr/>
          </p:nvSpPr>
          <p:spPr bwMode="auto">
            <a:xfrm>
              <a:off x="2640" y="3072"/>
              <a:ext cx="864"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98" name="Text Box 32"/>
            <p:cNvSpPr txBox="1">
              <a:spLocks noChangeArrowheads="1"/>
            </p:cNvSpPr>
            <p:nvPr/>
          </p:nvSpPr>
          <p:spPr bwMode="auto">
            <a:xfrm>
              <a:off x="2870" y="2778"/>
              <a:ext cx="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rPr>
                <a:t>H</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grpSp>
      <p:graphicFrame>
        <p:nvGraphicFramePr>
          <p:cNvPr id="80929" name="Object 3"/>
          <p:cNvGraphicFramePr>
            <a:graphicFrameLocks noChangeAspect="1"/>
          </p:cNvGraphicFramePr>
          <p:nvPr/>
        </p:nvGraphicFramePr>
        <p:xfrm>
          <a:off x="2239963" y="2613025"/>
          <a:ext cx="1139825" cy="479425"/>
        </p:xfrm>
        <a:graphic>
          <a:graphicData uri="http://schemas.openxmlformats.org/presentationml/2006/ole">
            <mc:AlternateContent xmlns:mc="http://schemas.openxmlformats.org/markup-compatibility/2006">
              <mc:Choice xmlns:v="urn:schemas-microsoft-com:vml" Requires="v">
                <p:oleObj spid="_x0000_s74805" name="Equation" r:id="rId3" imgW="635000" imgH="254000" progId="Equation.DSMT4">
                  <p:embed/>
                </p:oleObj>
              </mc:Choice>
              <mc:Fallback>
                <p:oleObj name="Equation" r:id="rId3" imgW="635000" imgH="254000" progId="Equation.DSMT4">
                  <p:embed/>
                  <p:pic>
                    <p:nvPicPr>
                      <p:cNvPr id="0" name="图片 748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63" y="2613025"/>
                        <a:ext cx="113982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9"/>
          <p:cNvGrpSpPr/>
          <p:nvPr/>
        </p:nvGrpSpPr>
        <p:grpSpPr bwMode="auto">
          <a:xfrm>
            <a:off x="5349875" y="661988"/>
            <a:ext cx="1517650" cy="519112"/>
            <a:chOff x="3696" y="2745"/>
            <a:chExt cx="864" cy="327"/>
          </a:xfrm>
        </p:grpSpPr>
        <p:sp>
          <p:nvSpPr>
            <p:cNvPr id="33894" name="Line 40"/>
            <p:cNvSpPr>
              <a:spLocks noChangeShapeType="1"/>
            </p:cNvSpPr>
            <p:nvPr/>
          </p:nvSpPr>
          <p:spPr bwMode="auto">
            <a:xfrm>
              <a:off x="3696" y="3059"/>
              <a:ext cx="864"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95" name="Text Box 41"/>
            <p:cNvSpPr txBox="1">
              <a:spLocks noChangeArrowheads="1"/>
            </p:cNvSpPr>
            <p:nvPr/>
          </p:nvSpPr>
          <p:spPr bwMode="auto">
            <a:xfrm>
              <a:off x="3899" y="2745"/>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rPr>
                <a:t>H</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33896" name="Text Box 42"/>
            <p:cNvSpPr txBox="1">
              <a:spLocks noChangeArrowheads="1"/>
            </p:cNvSpPr>
            <p:nvPr/>
          </p:nvSpPr>
          <p:spPr bwMode="auto">
            <a:xfrm>
              <a:off x="4122" y="2745"/>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grpSp>
      <p:grpSp>
        <p:nvGrpSpPr>
          <p:cNvPr id="8" name="Group 43"/>
          <p:cNvGrpSpPr/>
          <p:nvPr/>
        </p:nvGrpSpPr>
        <p:grpSpPr bwMode="auto">
          <a:xfrm>
            <a:off x="7208838" y="1241425"/>
            <a:ext cx="1219200" cy="1371600"/>
            <a:chOff x="4752" y="3053"/>
            <a:chExt cx="768" cy="864"/>
          </a:xfrm>
        </p:grpSpPr>
        <p:sp>
          <p:nvSpPr>
            <p:cNvPr id="33890" name="Rectangle 44" descr="深色横线"/>
            <p:cNvSpPr>
              <a:spLocks noChangeArrowheads="1"/>
            </p:cNvSpPr>
            <p:nvPr/>
          </p:nvSpPr>
          <p:spPr bwMode="auto">
            <a:xfrm>
              <a:off x="4752" y="3053"/>
              <a:ext cx="384" cy="864"/>
            </a:xfrm>
            <a:prstGeom prst="rect">
              <a:avLst/>
            </a:prstGeom>
            <a:pattFill prst="dkHorz">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891" name="Rectangle 45" descr="深色横线"/>
            <p:cNvSpPr>
              <a:spLocks noChangeArrowheads="1"/>
            </p:cNvSpPr>
            <p:nvPr/>
          </p:nvSpPr>
          <p:spPr bwMode="auto">
            <a:xfrm>
              <a:off x="5136" y="3053"/>
              <a:ext cx="384" cy="864"/>
            </a:xfrm>
            <a:prstGeom prst="rect">
              <a:avLst/>
            </a:prstGeom>
            <a:pattFill prst="dkHorz">
              <a:fgClr>
                <a:srgbClr val="CCCCFF"/>
              </a:fgClr>
              <a:bgClr>
                <a:srgbClr val="808080"/>
              </a:bgClr>
            </a:patt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892" name="Line 46" descr="深色横线"/>
            <p:cNvSpPr>
              <a:spLocks noChangeShapeType="1"/>
            </p:cNvSpPr>
            <p:nvPr/>
          </p:nvSpPr>
          <p:spPr bwMode="auto">
            <a:xfrm flipV="1">
              <a:off x="4800" y="3456"/>
              <a:ext cx="288" cy="0"/>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93" name="Line 47" descr="深色横线"/>
            <p:cNvSpPr>
              <a:spLocks noChangeShapeType="1"/>
            </p:cNvSpPr>
            <p:nvPr/>
          </p:nvSpPr>
          <p:spPr bwMode="auto">
            <a:xfrm>
              <a:off x="5184" y="3456"/>
              <a:ext cx="288" cy="0"/>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44" name="AutoShape 48"/>
          <p:cNvSpPr>
            <a:spLocks noChangeArrowheads="1"/>
          </p:cNvSpPr>
          <p:nvPr/>
        </p:nvSpPr>
        <p:spPr bwMode="auto">
          <a:xfrm>
            <a:off x="7459663" y="1781175"/>
            <a:ext cx="823912" cy="179388"/>
          </a:xfrm>
          <a:prstGeom prst="rightArrow">
            <a:avLst>
              <a:gd name="adj1" fmla="val 50000"/>
              <a:gd name="adj2" fmla="val 114823"/>
            </a:avLst>
          </a:prstGeom>
          <a:solidFill>
            <a:srgbClr val="FF0000"/>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nvGrpSpPr>
          <p:cNvPr id="9" name="Group 49"/>
          <p:cNvGrpSpPr/>
          <p:nvPr/>
        </p:nvGrpSpPr>
        <p:grpSpPr bwMode="auto">
          <a:xfrm>
            <a:off x="5616575" y="2546350"/>
            <a:ext cx="1270000" cy="708025"/>
            <a:chOff x="3694" y="3820"/>
            <a:chExt cx="928" cy="571"/>
          </a:xfrm>
        </p:grpSpPr>
        <p:graphicFrame>
          <p:nvGraphicFramePr>
            <p:cNvPr id="33888" name="Object 6"/>
            <p:cNvGraphicFramePr>
              <a:graphicFrameLocks noChangeAspect="1"/>
            </p:cNvGraphicFramePr>
            <p:nvPr/>
          </p:nvGraphicFramePr>
          <p:xfrm>
            <a:off x="3694" y="3899"/>
            <a:ext cx="559" cy="380"/>
          </p:xfrm>
          <a:graphic>
            <a:graphicData uri="http://schemas.openxmlformats.org/presentationml/2006/ole">
              <mc:AlternateContent xmlns:mc="http://schemas.openxmlformats.org/markup-compatibility/2006">
                <mc:Choice xmlns:v="urn:schemas-microsoft-com:vml" Requires="v">
                  <p:oleObj spid="_x0000_s74806" name="Equation" r:id="rId5" imgW="393700" imgH="254000" progId="Equation.DSMT4">
                    <p:embed/>
                  </p:oleObj>
                </mc:Choice>
                <mc:Fallback>
                  <p:oleObj name="Equation" r:id="rId5" imgW="393700" imgH="254000" progId="Equation.DSMT4">
                    <p:embed/>
                    <p:pic>
                      <p:nvPicPr>
                        <p:cNvPr id="0" name="图片 748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4" y="3899"/>
                          <a:ext cx="559"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89" name="Text Box 51"/>
            <p:cNvSpPr txBox="1">
              <a:spLocks noChangeArrowheads="1"/>
            </p:cNvSpPr>
            <p:nvPr/>
          </p:nvSpPr>
          <p:spPr bwMode="auto">
            <a:xfrm>
              <a:off x="4115" y="3820"/>
              <a:ext cx="507"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solidFill>
                    <a:srgbClr val="FF0000"/>
                  </a:solidFill>
                  <a:latin typeface="Times New Roman" panose="02020603050405020304" pitchFamily="18" charset="0"/>
                </a:rPr>
                <a:t>↗</a:t>
              </a:r>
              <a:endParaRPr lang="en-US" altLang="zh-CN" sz="4000" b="1">
                <a:solidFill>
                  <a:srgbClr val="FF0000"/>
                </a:solidFill>
                <a:latin typeface="Times New Roman" panose="02020603050405020304" pitchFamily="18" charset="0"/>
              </a:endParaRPr>
            </a:p>
          </p:txBody>
        </p:sp>
      </p:grpSp>
      <p:grpSp>
        <p:nvGrpSpPr>
          <p:cNvPr id="10" name="Group 52"/>
          <p:cNvGrpSpPr/>
          <p:nvPr/>
        </p:nvGrpSpPr>
        <p:grpSpPr bwMode="auto">
          <a:xfrm>
            <a:off x="3965575" y="2535238"/>
            <a:ext cx="1204913" cy="641350"/>
            <a:chOff x="2526" y="3840"/>
            <a:chExt cx="860" cy="451"/>
          </a:xfrm>
        </p:grpSpPr>
        <p:graphicFrame>
          <p:nvGraphicFramePr>
            <p:cNvPr id="33886" name="Object 5"/>
            <p:cNvGraphicFramePr>
              <a:graphicFrameLocks noChangeAspect="1"/>
            </p:cNvGraphicFramePr>
            <p:nvPr/>
          </p:nvGraphicFramePr>
          <p:xfrm>
            <a:off x="2526" y="3904"/>
            <a:ext cx="512" cy="348"/>
          </p:xfrm>
          <a:graphic>
            <a:graphicData uri="http://schemas.openxmlformats.org/presentationml/2006/ole">
              <mc:AlternateContent xmlns:mc="http://schemas.openxmlformats.org/markup-compatibility/2006">
                <mc:Choice xmlns:v="urn:schemas-microsoft-com:vml" Requires="v">
                  <p:oleObj spid="_x0000_s74807" name="Equation" r:id="rId7" imgW="393700" imgH="254000" progId="Equation.DSMT4">
                    <p:embed/>
                  </p:oleObj>
                </mc:Choice>
                <mc:Fallback>
                  <p:oleObj name="Equation" r:id="rId7" imgW="393700" imgH="254000" progId="Equation.DSMT4">
                    <p:embed/>
                    <p:pic>
                      <p:nvPicPr>
                        <p:cNvPr id="0" name="图片 748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 y="3904"/>
                          <a:ext cx="51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87" name="Text Box 54"/>
            <p:cNvSpPr txBox="1">
              <a:spLocks noChangeArrowheads="1"/>
            </p:cNvSpPr>
            <p:nvPr/>
          </p:nvSpPr>
          <p:spPr bwMode="auto">
            <a:xfrm>
              <a:off x="2927" y="3840"/>
              <a:ext cx="459"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3600" b="1">
                  <a:solidFill>
                    <a:srgbClr val="FF0000"/>
                  </a:solidFill>
                  <a:latin typeface="Times New Roman" panose="02020603050405020304" pitchFamily="18" charset="0"/>
                </a:rPr>
                <a:t>↑</a:t>
              </a:r>
              <a:endParaRPr lang="en-US" altLang="zh-CN" sz="3600" b="1">
                <a:solidFill>
                  <a:srgbClr val="FF0000"/>
                </a:solidFill>
                <a:latin typeface="Times New Roman" panose="02020603050405020304" pitchFamily="18" charset="0"/>
              </a:endParaRPr>
            </a:p>
          </p:txBody>
        </p:sp>
      </p:grpSp>
      <p:grpSp>
        <p:nvGrpSpPr>
          <p:cNvPr id="11" name="Group 55"/>
          <p:cNvGrpSpPr/>
          <p:nvPr/>
        </p:nvGrpSpPr>
        <p:grpSpPr bwMode="auto">
          <a:xfrm>
            <a:off x="7313613" y="2636838"/>
            <a:ext cx="1190625" cy="471487"/>
            <a:chOff x="4722" y="3932"/>
            <a:chExt cx="750" cy="297"/>
          </a:xfrm>
        </p:grpSpPr>
        <p:graphicFrame>
          <p:nvGraphicFramePr>
            <p:cNvPr id="33884" name="Object 4"/>
            <p:cNvGraphicFramePr>
              <a:graphicFrameLocks noChangeAspect="1"/>
            </p:cNvGraphicFramePr>
            <p:nvPr/>
          </p:nvGraphicFramePr>
          <p:xfrm>
            <a:off x="4722" y="3932"/>
            <a:ext cx="435" cy="297"/>
          </p:xfrm>
          <a:graphic>
            <a:graphicData uri="http://schemas.openxmlformats.org/presentationml/2006/ole">
              <mc:AlternateContent xmlns:mc="http://schemas.openxmlformats.org/markup-compatibility/2006">
                <mc:Choice xmlns:v="urn:schemas-microsoft-com:vml" Requires="v">
                  <p:oleObj spid="_x0000_s74808" name="Equation" r:id="rId9" imgW="393700" imgH="254000" progId="Equation.DSMT4">
                    <p:embed/>
                  </p:oleObj>
                </mc:Choice>
                <mc:Fallback>
                  <p:oleObj name="Equation" r:id="rId9" imgW="393700" imgH="254000" progId="Equation.DSMT4">
                    <p:embed/>
                    <p:pic>
                      <p:nvPicPr>
                        <p:cNvPr id="0" name="图片 748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2" y="3932"/>
                          <a:ext cx="435"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85" name="Line 57"/>
            <p:cNvSpPr>
              <a:spLocks noChangeShapeType="1"/>
            </p:cNvSpPr>
            <p:nvPr/>
          </p:nvSpPr>
          <p:spPr bwMode="auto">
            <a:xfrm>
              <a:off x="5184" y="4080"/>
              <a:ext cx="288"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0955" name="Text Box 59"/>
          <p:cNvSpPr txBox="1">
            <a:spLocks noChangeArrowheads="1"/>
          </p:cNvSpPr>
          <p:nvPr/>
        </p:nvSpPr>
        <p:spPr bwMode="auto">
          <a:xfrm>
            <a:off x="295275" y="100013"/>
            <a:ext cx="735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rPr>
              <a:t>磁畴的变化可用金相显微镜观测</a:t>
            </a:r>
            <a:endParaRPr lang="zh-CN" altLang="en-US" sz="2800" b="1">
              <a:solidFill>
                <a:srgbClr val="0000FF"/>
              </a:solidFill>
              <a:latin typeface="Times New Roman" panose="02020603050405020304" pitchFamily="18" charset="0"/>
            </a:endParaRPr>
          </a:p>
        </p:txBody>
      </p:sp>
      <p:grpSp>
        <p:nvGrpSpPr>
          <p:cNvPr id="12" name="Group 60"/>
          <p:cNvGrpSpPr/>
          <p:nvPr/>
        </p:nvGrpSpPr>
        <p:grpSpPr bwMode="auto">
          <a:xfrm>
            <a:off x="7113588" y="654050"/>
            <a:ext cx="1371600" cy="522288"/>
            <a:chOff x="4704" y="2676"/>
            <a:chExt cx="864" cy="329"/>
          </a:xfrm>
        </p:grpSpPr>
        <p:sp>
          <p:nvSpPr>
            <p:cNvPr id="33880" name="Line 61"/>
            <p:cNvSpPr>
              <a:spLocks noChangeShapeType="1"/>
            </p:cNvSpPr>
            <p:nvPr/>
          </p:nvSpPr>
          <p:spPr bwMode="auto">
            <a:xfrm>
              <a:off x="4704" y="3002"/>
              <a:ext cx="864"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81" name="Text Box 62"/>
            <p:cNvSpPr txBox="1">
              <a:spLocks noChangeArrowheads="1"/>
            </p:cNvSpPr>
            <p:nvPr/>
          </p:nvSpPr>
          <p:spPr bwMode="auto">
            <a:xfrm>
              <a:off x="4840" y="2676"/>
              <a:ext cx="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rPr>
                <a:t>H</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33882" name="Text Box 63"/>
            <p:cNvSpPr txBox="1">
              <a:spLocks noChangeArrowheads="1"/>
            </p:cNvSpPr>
            <p:nvPr/>
          </p:nvSpPr>
          <p:spPr bwMode="auto">
            <a:xfrm>
              <a:off x="5111" y="2676"/>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sp>
          <p:nvSpPr>
            <p:cNvPr id="33883" name="Text Box 64"/>
            <p:cNvSpPr txBox="1">
              <a:spLocks noChangeArrowheads="1"/>
            </p:cNvSpPr>
            <p:nvPr/>
          </p:nvSpPr>
          <p:spPr bwMode="auto">
            <a:xfrm>
              <a:off x="5202" y="2678"/>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grpSp>
      <p:grpSp>
        <p:nvGrpSpPr>
          <p:cNvPr id="13" name="Group 242"/>
          <p:cNvGrpSpPr/>
          <p:nvPr/>
        </p:nvGrpSpPr>
        <p:grpSpPr bwMode="auto">
          <a:xfrm>
            <a:off x="5475288" y="1233488"/>
            <a:ext cx="1241425" cy="1392237"/>
            <a:chOff x="3467" y="953"/>
            <a:chExt cx="782" cy="877"/>
          </a:xfrm>
        </p:grpSpPr>
        <p:sp>
          <p:nvSpPr>
            <p:cNvPr id="33824" name="Rectangle 35"/>
            <p:cNvSpPr>
              <a:spLocks noChangeArrowheads="1"/>
            </p:cNvSpPr>
            <p:nvPr/>
          </p:nvSpPr>
          <p:spPr bwMode="auto">
            <a:xfrm>
              <a:off x="3478" y="958"/>
              <a:ext cx="384" cy="864"/>
            </a:xfrm>
            <a:prstGeom prst="rect">
              <a:avLst/>
            </a:prstGeom>
            <a:solidFill>
              <a:srgbClr val="808080"/>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33825" name="Rectangle 36"/>
            <p:cNvSpPr>
              <a:spLocks noChangeArrowheads="1"/>
            </p:cNvSpPr>
            <p:nvPr/>
          </p:nvSpPr>
          <p:spPr bwMode="auto">
            <a:xfrm>
              <a:off x="3862" y="958"/>
              <a:ext cx="384" cy="864"/>
            </a:xfrm>
            <a:prstGeom prst="rect">
              <a:avLst/>
            </a:prstGeom>
            <a:solidFill>
              <a:srgbClr val="808080"/>
            </a:soli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nvGrpSpPr>
            <p:cNvPr id="33826" name="Group 201"/>
            <p:cNvGrpSpPr/>
            <p:nvPr/>
          </p:nvGrpSpPr>
          <p:grpSpPr bwMode="auto">
            <a:xfrm>
              <a:off x="3467" y="953"/>
              <a:ext cx="397" cy="872"/>
              <a:chOff x="3572" y="953"/>
              <a:chExt cx="397" cy="872"/>
            </a:xfrm>
          </p:grpSpPr>
          <p:sp>
            <p:nvSpPr>
              <p:cNvPr id="33855" name="Line 91"/>
              <p:cNvSpPr>
                <a:spLocks noChangeShapeType="1"/>
              </p:cNvSpPr>
              <p:nvPr/>
            </p:nvSpPr>
            <p:spPr bwMode="auto">
              <a:xfrm flipV="1">
                <a:off x="3583" y="958"/>
                <a:ext cx="72" cy="25"/>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6" name="Line 92"/>
              <p:cNvSpPr>
                <a:spLocks noChangeShapeType="1"/>
              </p:cNvSpPr>
              <p:nvPr/>
            </p:nvSpPr>
            <p:spPr bwMode="auto">
              <a:xfrm flipV="1">
                <a:off x="3572" y="953"/>
                <a:ext cx="215" cy="73"/>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7" name="Line 93"/>
              <p:cNvSpPr>
                <a:spLocks noChangeShapeType="1"/>
              </p:cNvSpPr>
              <p:nvPr/>
            </p:nvSpPr>
            <p:spPr bwMode="auto">
              <a:xfrm flipV="1">
                <a:off x="3583" y="958"/>
                <a:ext cx="295" cy="105"/>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8" name="Line 94"/>
              <p:cNvSpPr>
                <a:spLocks noChangeShapeType="1"/>
              </p:cNvSpPr>
              <p:nvPr/>
            </p:nvSpPr>
            <p:spPr bwMode="auto">
              <a:xfrm flipV="1">
                <a:off x="3583" y="973"/>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9" name="Line 180"/>
              <p:cNvSpPr>
                <a:spLocks noChangeShapeType="1"/>
              </p:cNvSpPr>
              <p:nvPr/>
            </p:nvSpPr>
            <p:spPr bwMode="auto">
              <a:xfrm flipV="1">
                <a:off x="3583" y="100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181"/>
              <p:cNvSpPr>
                <a:spLocks noChangeShapeType="1"/>
              </p:cNvSpPr>
              <p:nvPr/>
            </p:nvSpPr>
            <p:spPr bwMode="auto">
              <a:xfrm flipV="1">
                <a:off x="3583" y="104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1" name="Line 182"/>
              <p:cNvSpPr>
                <a:spLocks noChangeShapeType="1"/>
              </p:cNvSpPr>
              <p:nvPr/>
            </p:nvSpPr>
            <p:spPr bwMode="auto">
              <a:xfrm flipV="1">
                <a:off x="3583" y="1086"/>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2" name="Line 183"/>
              <p:cNvSpPr>
                <a:spLocks noChangeShapeType="1"/>
              </p:cNvSpPr>
              <p:nvPr/>
            </p:nvSpPr>
            <p:spPr bwMode="auto">
              <a:xfrm flipV="1">
                <a:off x="3583" y="112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3" name="Line 184"/>
              <p:cNvSpPr>
                <a:spLocks noChangeShapeType="1"/>
              </p:cNvSpPr>
              <p:nvPr/>
            </p:nvSpPr>
            <p:spPr bwMode="auto">
              <a:xfrm flipV="1">
                <a:off x="3583" y="116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4" name="Line 185"/>
              <p:cNvSpPr>
                <a:spLocks noChangeShapeType="1"/>
              </p:cNvSpPr>
              <p:nvPr/>
            </p:nvSpPr>
            <p:spPr bwMode="auto">
              <a:xfrm flipV="1">
                <a:off x="3583" y="1206"/>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5" name="Line 186"/>
              <p:cNvSpPr>
                <a:spLocks noChangeShapeType="1"/>
              </p:cNvSpPr>
              <p:nvPr/>
            </p:nvSpPr>
            <p:spPr bwMode="auto">
              <a:xfrm flipV="1">
                <a:off x="3583" y="124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6" name="Line 187"/>
              <p:cNvSpPr>
                <a:spLocks noChangeShapeType="1"/>
              </p:cNvSpPr>
              <p:nvPr/>
            </p:nvSpPr>
            <p:spPr bwMode="auto">
              <a:xfrm flipV="1">
                <a:off x="3583" y="128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7" name="Line 188"/>
              <p:cNvSpPr>
                <a:spLocks noChangeShapeType="1"/>
              </p:cNvSpPr>
              <p:nvPr/>
            </p:nvSpPr>
            <p:spPr bwMode="auto">
              <a:xfrm flipV="1">
                <a:off x="3583" y="131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8" name="Line 189"/>
              <p:cNvSpPr>
                <a:spLocks noChangeShapeType="1"/>
              </p:cNvSpPr>
              <p:nvPr/>
            </p:nvSpPr>
            <p:spPr bwMode="auto">
              <a:xfrm flipV="1">
                <a:off x="3583" y="1355"/>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9" name="Line 190"/>
              <p:cNvSpPr>
                <a:spLocks noChangeShapeType="1"/>
              </p:cNvSpPr>
              <p:nvPr/>
            </p:nvSpPr>
            <p:spPr bwMode="auto">
              <a:xfrm flipV="1">
                <a:off x="3583" y="1395"/>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0" name="Line 191"/>
              <p:cNvSpPr>
                <a:spLocks noChangeShapeType="1"/>
              </p:cNvSpPr>
              <p:nvPr/>
            </p:nvSpPr>
            <p:spPr bwMode="auto">
              <a:xfrm flipV="1">
                <a:off x="3583" y="143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1" name="Line 192"/>
              <p:cNvSpPr>
                <a:spLocks noChangeShapeType="1"/>
              </p:cNvSpPr>
              <p:nvPr/>
            </p:nvSpPr>
            <p:spPr bwMode="auto">
              <a:xfrm flipV="1">
                <a:off x="3583" y="147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2" name="Line 193"/>
              <p:cNvSpPr>
                <a:spLocks noChangeShapeType="1"/>
              </p:cNvSpPr>
              <p:nvPr/>
            </p:nvSpPr>
            <p:spPr bwMode="auto">
              <a:xfrm flipV="1">
                <a:off x="3583" y="1523"/>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3" name="Line 194"/>
              <p:cNvSpPr>
                <a:spLocks noChangeShapeType="1"/>
              </p:cNvSpPr>
              <p:nvPr/>
            </p:nvSpPr>
            <p:spPr bwMode="auto">
              <a:xfrm flipV="1">
                <a:off x="3583" y="155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195"/>
              <p:cNvSpPr>
                <a:spLocks noChangeShapeType="1"/>
              </p:cNvSpPr>
              <p:nvPr/>
            </p:nvSpPr>
            <p:spPr bwMode="auto">
              <a:xfrm flipV="1">
                <a:off x="3583" y="159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Line 196"/>
              <p:cNvSpPr>
                <a:spLocks noChangeShapeType="1"/>
              </p:cNvSpPr>
              <p:nvPr/>
            </p:nvSpPr>
            <p:spPr bwMode="auto">
              <a:xfrm flipV="1">
                <a:off x="3583" y="1636"/>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6" name="Line 197"/>
              <p:cNvSpPr>
                <a:spLocks noChangeShapeType="1"/>
              </p:cNvSpPr>
              <p:nvPr/>
            </p:nvSpPr>
            <p:spPr bwMode="auto">
              <a:xfrm flipV="1">
                <a:off x="3583" y="167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7" name="Line 198"/>
              <p:cNvSpPr>
                <a:spLocks noChangeShapeType="1"/>
              </p:cNvSpPr>
              <p:nvPr/>
            </p:nvSpPr>
            <p:spPr bwMode="auto">
              <a:xfrm flipV="1">
                <a:off x="3651" y="1712"/>
                <a:ext cx="318" cy="107"/>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8" name="Line 199"/>
              <p:cNvSpPr>
                <a:spLocks noChangeShapeType="1"/>
              </p:cNvSpPr>
              <p:nvPr/>
            </p:nvSpPr>
            <p:spPr bwMode="auto">
              <a:xfrm flipV="1">
                <a:off x="3742" y="1752"/>
                <a:ext cx="215" cy="73"/>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9" name="Line 200"/>
              <p:cNvSpPr>
                <a:spLocks noChangeShapeType="1"/>
              </p:cNvSpPr>
              <p:nvPr/>
            </p:nvSpPr>
            <p:spPr bwMode="auto">
              <a:xfrm flipV="1">
                <a:off x="3878" y="1795"/>
                <a:ext cx="72" cy="25"/>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7" name="Group 202"/>
            <p:cNvGrpSpPr/>
            <p:nvPr/>
          </p:nvGrpSpPr>
          <p:grpSpPr bwMode="auto">
            <a:xfrm flipH="1">
              <a:off x="3852" y="958"/>
              <a:ext cx="397" cy="872"/>
              <a:chOff x="3572" y="953"/>
              <a:chExt cx="397" cy="872"/>
            </a:xfrm>
          </p:grpSpPr>
          <p:sp>
            <p:nvSpPr>
              <p:cNvPr id="33830" name="Line 203"/>
              <p:cNvSpPr>
                <a:spLocks noChangeShapeType="1"/>
              </p:cNvSpPr>
              <p:nvPr/>
            </p:nvSpPr>
            <p:spPr bwMode="auto">
              <a:xfrm flipV="1">
                <a:off x="3583" y="958"/>
                <a:ext cx="72" cy="25"/>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1" name="Line 204"/>
              <p:cNvSpPr>
                <a:spLocks noChangeShapeType="1"/>
              </p:cNvSpPr>
              <p:nvPr/>
            </p:nvSpPr>
            <p:spPr bwMode="auto">
              <a:xfrm flipV="1">
                <a:off x="3572" y="953"/>
                <a:ext cx="215" cy="73"/>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Line 205"/>
              <p:cNvSpPr>
                <a:spLocks noChangeShapeType="1"/>
              </p:cNvSpPr>
              <p:nvPr/>
            </p:nvSpPr>
            <p:spPr bwMode="auto">
              <a:xfrm flipV="1">
                <a:off x="3583" y="958"/>
                <a:ext cx="295" cy="105"/>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3" name="Line 206"/>
              <p:cNvSpPr>
                <a:spLocks noChangeShapeType="1"/>
              </p:cNvSpPr>
              <p:nvPr/>
            </p:nvSpPr>
            <p:spPr bwMode="auto">
              <a:xfrm flipV="1">
                <a:off x="3583" y="973"/>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4" name="Line 207"/>
              <p:cNvSpPr>
                <a:spLocks noChangeShapeType="1"/>
              </p:cNvSpPr>
              <p:nvPr/>
            </p:nvSpPr>
            <p:spPr bwMode="auto">
              <a:xfrm flipV="1">
                <a:off x="3583" y="100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5" name="Line 208"/>
              <p:cNvSpPr>
                <a:spLocks noChangeShapeType="1"/>
              </p:cNvSpPr>
              <p:nvPr/>
            </p:nvSpPr>
            <p:spPr bwMode="auto">
              <a:xfrm flipV="1">
                <a:off x="3583" y="104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6" name="Line 209"/>
              <p:cNvSpPr>
                <a:spLocks noChangeShapeType="1"/>
              </p:cNvSpPr>
              <p:nvPr/>
            </p:nvSpPr>
            <p:spPr bwMode="auto">
              <a:xfrm flipV="1">
                <a:off x="3583" y="1086"/>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7" name="Line 210"/>
              <p:cNvSpPr>
                <a:spLocks noChangeShapeType="1"/>
              </p:cNvSpPr>
              <p:nvPr/>
            </p:nvSpPr>
            <p:spPr bwMode="auto">
              <a:xfrm flipV="1">
                <a:off x="3583" y="112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8" name="Line 211"/>
              <p:cNvSpPr>
                <a:spLocks noChangeShapeType="1"/>
              </p:cNvSpPr>
              <p:nvPr/>
            </p:nvSpPr>
            <p:spPr bwMode="auto">
              <a:xfrm flipV="1">
                <a:off x="3583" y="116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9" name="Line 212"/>
              <p:cNvSpPr>
                <a:spLocks noChangeShapeType="1"/>
              </p:cNvSpPr>
              <p:nvPr/>
            </p:nvSpPr>
            <p:spPr bwMode="auto">
              <a:xfrm flipV="1">
                <a:off x="3583" y="1206"/>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0" name="Line 213"/>
              <p:cNvSpPr>
                <a:spLocks noChangeShapeType="1"/>
              </p:cNvSpPr>
              <p:nvPr/>
            </p:nvSpPr>
            <p:spPr bwMode="auto">
              <a:xfrm flipV="1">
                <a:off x="3583" y="124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1" name="Line 214"/>
              <p:cNvSpPr>
                <a:spLocks noChangeShapeType="1"/>
              </p:cNvSpPr>
              <p:nvPr/>
            </p:nvSpPr>
            <p:spPr bwMode="auto">
              <a:xfrm flipV="1">
                <a:off x="3583" y="128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2" name="Line 215"/>
              <p:cNvSpPr>
                <a:spLocks noChangeShapeType="1"/>
              </p:cNvSpPr>
              <p:nvPr/>
            </p:nvSpPr>
            <p:spPr bwMode="auto">
              <a:xfrm flipV="1">
                <a:off x="3583" y="131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3" name="Line 216"/>
              <p:cNvSpPr>
                <a:spLocks noChangeShapeType="1"/>
              </p:cNvSpPr>
              <p:nvPr/>
            </p:nvSpPr>
            <p:spPr bwMode="auto">
              <a:xfrm flipV="1">
                <a:off x="3583" y="1355"/>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4" name="Line 217"/>
              <p:cNvSpPr>
                <a:spLocks noChangeShapeType="1"/>
              </p:cNvSpPr>
              <p:nvPr/>
            </p:nvSpPr>
            <p:spPr bwMode="auto">
              <a:xfrm flipV="1">
                <a:off x="3583" y="1395"/>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5" name="Line 218"/>
              <p:cNvSpPr>
                <a:spLocks noChangeShapeType="1"/>
              </p:cNvSpPr>
              <p:nvPr/>
            </p:nvSpPr>
            <p:spPr bwMode="auto">
              <a:xfrm flipV="1">
                <a:off x="3583" y="143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6" name="Line 219"/>
              <p:cNvSpPr>
                <a:spLocks noChangeShapeType="1"/>
              </p:cNvSpPr>
              <p:nvPr/>
            </p:nvSpPr>
            <p:spPr bwMode="auto">
              <a:xfrm flipV="1">
                <a:off x="3583" y="147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7" name="Line 220"/>
              <p:cNvSpPr>
                <a:spLocks noChangeShapeType="1"/>
              </p:cNvSpPr>
              <p:nvPr/>
            </p:nvSpPr>
            <p:spPr bwMode="auto">
              <a:xfrm flipV="1">
                <a:off x="3583" y="1523"/>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8" name="Line 221"/>
              <p:cNvSpPr>
                <a:spLocks noChangeShapeType="1"/>
              </p:cNvSpPr>
              <p:nvPr/>
            </p:nvSpPr>
            <p:spPr bwMode="auto">
              <a:xfrm flipV="1">
                <a:off x="3583" y="155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9" name="Line 222"/>
              <p:cNvSpPr>
                <a:spLocks noChangeShapeType="1"/>
              </p:cNvSpPr>
              <p:nvPr/>
            </p:nvSpPr>
            <p:spPr bwMode="auto">
              <a:xfrm flipV="1">
                <a:off x="3583" y="1599"/>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0" name="Line 223"/>
              <p:cNvSpPr>
                <a:spLocks noChangeShapeType="1"/>
              </p:cNvSpPr>
              <p:nvPr/>
            </p:nvSpPr>
            <p:spPr bwMode="auto">
              <a:xfrm flipV="1">
                <a:off x="3583" y="1636"/>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1" name="Line 224"/>
              <p:cNvSpPr>
                <a:spLocks noChangeShapeType="1"/>
              </p:cNvSpPr>
              <p:nvPr/>
            </p:nvSpPr>
            <p:spPr bwMode="auto">
              <a:xfrm flipV="1">
                <a:off x="3583" y="1672"/>
                <a:ext cx="386" cy="130"/>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2" name="Line 225"/>
              <p:cNvSpPr>
                <a:spLocks noChangeShapeType="1"/>
              </p:cNvSpPr>
              <p:nvPr/>
            </p:nvSpPr>
            <p:spPr bwMode="auto">
              <a:xfrm flipV="1">
                <a:off x="3651" y="1712"/>
                <a:ext cx="318" cy="107"/>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3" name="Line 226"/>
              <p:cNvSpPr>
                <a:spLocks noChangeShapeType="1"/>
              </p:cNvSpPr>
              <p:nvPr/>
            </p:nvSpPr>
            <p:spPr bwMode="auto">
              <a:xfrm flipV="1">
                <a:off x="3742" y="1752"/>
                <a:ext cx="215" cy="73"/>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54" name="Line 227"/>
              <p:cNvSpPr>
                <a:spLocks noChangeShapeType="1"/>
              </p:cNvSpPr>
              <p:nvPr/>
            </p:nvSpPr>
            <p:spPr bwMode="auto">
              <a:xfrm flipV="1">
                <a:off x="3878" y="1795"/>
                <a:ext cx="72" cy="25"/>
              </a:xfrm>
              <a:prstGeom prst="line">
                <a:avLst/>
              </a:prstGeom>
              <a:noFill/>
              <a:ln w="19050">
                <a:solidFill>
                  <a:srgbClr val="CCCC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828" name="Line 37"/>
            <p:cNvSpPr>
              <a:spLocks noChangeShapeType="1"/>
            </p:cNvSpPr>
            <p:nvPr/>
          </p:nvSpPr>
          <p:spPr bwMode="auto">
            <a:xfrm flipV="1">
              <a:off x="3526" y="1361"/>
              <a:ext cx="288" cy="77"/>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Line 38"/>
            <p:cNvSpPr>
              <a:spLocks noChangeShapeType="1"/>
            </p:cNvSpPr>
            <p:nvPr/>
          </p:nvSpPr>
          <p:spPr bwMode="auto">
            <a:xfrm>
              <a:off x="3910" y="1361"/>
              <a:ext cx="288" cy="101"/>
            </a:xfrm>
            <a:prstGeom prst="line">
              <a:avLst/>
            </a:prstGeom>
            <a:noFill/>
            <a:ln w="5715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239"/>
          <p:cNvGrpSpPr/>
          <p:nvPr/>
        </p:nvGrpSpPr>
        <p:grpSpPr bwMode="auto">
          <a:xfrm>
            <a:off x="2166938" y="3328988"/>
            <a:ext cx="2889250" cy="2755900"/>
            <a:chOff x="1383" y="2273"/>
            <a:chExt cx="1820" cy="1736"/>
          </a:xfrm>
        </p:grpSpPr>
        <p:sp>
          <p:nvSpPr>
            <p:cNvPr id="33822" name="AutoShape 234"/>
            <p:cNvSpPr>
              <a:spLocks noChangeArrowheads="1"/>
            </p:cNvSpPr>
            <p:nvPr/>
          </p:nvSpPr>
          <p:spPr bwMode="auto">
            <a:xfrm>
              <a:off x="1383" y="2273"/>
              <a:ext cx="1815" cy="1701"/>
            </a:xfrm>
            <a:prstGeom prst="wedgeRectCallout">
              <a:avLst>
                <a:gd name="adj1" fmla="val -1569"/>
                <a:gd name="adj2" fmla="val -62935"/>
              </a:avLst>
            </a:prstGeom>
            <a:solidFill>
              <a:schemeClr val="bg1"/>
            </a:solidFill>
            <a:ln w="19050" algn="ctr">
              <a:solidFill>
                <a:srgbClr val="FF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800">
                <a:latin typeface="Times New Roman" panose="02020603050405020304" pitchFamily="18" charset="0"/>
              </a:endParaRPr>
            </a:p>
          </p:txBody>
        </p:sp>
        <p:sp>
          <p:nvSpPr>
            <p:cNvPr id="33823" name="Text Box 230"/>
            <p:cNvSpPr txBox="1">
              <a:spLocks noChangeArrowheads="1"/>
            </p:cNvSpPr>
            <p:nvPr/>
          </p:nvSpPr>
          <p:spPr bwMode="auto">
            <a:xfrm>
              <a:off x="1383" y="2322"/>
              <a:ext cx="1820" cy="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方向与外磁场方向相近的磁畴扩大体积</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磁畴壁移动，铁磁质的磁矩急剧增加（跳跃式突变）。</a:t>
              </a:r>
              <a:endParaRPr lang="zh-CN" altLang="en-US" sz="2800" b="1">
                <a:latin typeface="楷体_GB2312" pitchFamily="49" charset="-122"/>
                <a:ea typeface="楷体_GB2312" pitchFamily="49" charset="-122"/>
              </a:endParaRPr>
            </a:p>
          </p:txBody>
        </p:sp>
      </p:grpSp>
      <p:grpSp>
        <p:nvGrpSpPr>
          <p:cNvPr id="17" name="Group 240"/>
          <p:cNvGrpSpPr/>
          <p:nvPr/>
        </p:nvGrpSpPr>
        <p:grpSpPr bwMode="auto">
          <a:xfrm>
            <a:off x="5264150" y="3363913"/>
            <a:ext cx="2033588" cy="2665412"/>
            <a:chOff x="3334" y="2295"/>
            <a:chExt cx="1281" cy="1679"/>
          </a:xfrm>
        </p:grpSpPr>
        <p:sp>
          <p:nvSpPr>
            <p:cNvPr id="33820" name="AutoShape 235"/>
            <p:cNvSpPr>
              <a:spLocks noChangeArrowheads="1"/>
            </p:cNvSpPr>
            <p:nvPr/>
          </p:nvSpPr>
          <p:spPr bwMode="auto">
            <a:xfrm>
              <a:off x="3334" y="2295"/>
              <a:ext cx="1089" cy="1679"/>
            </a:xfrm>
            <a:prstGeom prst="wedgeRectCallout">
              <a:avLst>
                <a:gd name="adj1" fmla="val -7130"/>
                <a:gd name="adj2" fmla="val -60407"/>
              </a:avLst>
            </a:prstGeom>
            <a:solidFill>
              <a:schemeClr val="bg1"/>
            </a:solidFill>
            <a:ln w="19050" algn="ctr">
              <a:solidFill>
                <a:srgbClr val="FF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800">
                <a:latin typeface="Times New Roman" panose="02020603050405020304" pitchFamily="18" charset="0"/>
              </a:endParaRPr>
            </a:p>
          </p:txBody>
        </p:sp>
        <p:sp>
          <p:nvSpPr>
            <p:cNvPr id="33821" name="Text Box 231"/>
            <p:cNvSpPr txBox="1">
              <a:spLocks noChangeArrowheads="1"/>
            </p:cNvSpPr>
            <p:nvPr/>
          </p:nvSpPr>
          <p:spPr bwMode="auto">
            <a:xfrm>
              <a:off x="3345" y="2302"/>
              <a:ext cx="1270"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磁畴的自</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发磁化方</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向转向外</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磁场方向，</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磁矩继续</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增加。</a:t>
              </a:r>
              <a:endParaRPr lang="zh-CN" altLang="en-US" sz="2800" b="1">
                <a:latin typeface="楷体_GB2312" pitchFamily="49" charset="-122"/>
                <a:ea typeface="楷体_GB2312" pitchFamily="49" charset="-122"/>
              </a:endParaRPr>
            </a:p>
          </p:txBody>
        </p:sp>
      </p:grpSp>
      <p:grpSp>
        <p:nvGrpSpPr>
          <p:cNvPr id="18" name="Group 241"/>
          <p:cNvGrpSpPr/>
          <p:nvPr/>
        </p:nvGrpSpPr>
        <p:grpSpPr bwMode="auto">
          <a:xfrm>
            <a:off x="7262813" y="3359150"/>
            <a:ext cx="1725612" cy="2670175"/>
            <a:chOff x="4593" y="2292"/>
            <a:chExt cx="1087" cy="1682"/>
          </a:xfrm>
        </p:grpSpPr>
        <p:sp>
          <p:nvSpPr>
            <p:cNvPr id="33818" name="AutoShape 236"/>
            <p:cNvSpPr>
              <a:spLocks noChangeArrowheads="1"/>
            </p:cNvSpPr>
            <p:nvPr/>
          </p:nvSpPr>
          <p:spPr bwMode="auto">
            <a:xfrm>
              <a:off x="4604" y="2296"/>
              <a:ext cx="839" cy="1678"/>
            </a:xfrm>
            <a:prstGeom prst="wedgeRectCallout">
              <a:avLst>
                <a:gd name="adj1" fmla="val 5718"/>
                <a:gd name="adj2" fmla="val -63162"/>
              </a:avLst>
            </a:prstGeom>
            <a:solidFill>
              <a:schemeClr val="bg1"/>
            </a:solidFill>
            <a:ln w="19050" algn="ctr">
              <a:solidFill>
                <a:srgbClr val="FF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800">
                <a:latin typeface="Times New Roman" panose="02020603050405020304" pitchFamily="18" charset="0"/>
              </a:endParaRPr>
            </a:p>
          </p:txBody>
        </p:sp>
        <p:sp>
          <p:nvSpPr>
            <p:cNvPr id="33819" name="Text Box 232"/>
            <p:cNvSpPr txBox="1">
              <a:spLocks noChangeArrowheads="1"/>
            </p:cNvSpPr>
            <p:nvPr/>
          </p:nvSpPr>
          <p:spPr bwMode="auto">
            <a:xfrm>
              <a:off x="4593" y="2292"/>
              <a:ext cx="1087"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全部磁</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畴均转</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向外磁</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场方向，</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达到磁</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饱和。</a:t>
              </a:r>
              <a:endParaRPr lang="en-US" altLang="zh-CN" sz="2800" b="1">
                <a:latin typeface="楷体_GB2312" pitchFamily="49" charset="-122"/>
                <a:ea typeface="楷体_GB2312" pitchFamily="49" charset="-122"/>
              </a:endParaRPr>
            </a:p>
          </p:txBody>
        </p:sp>
      </p:grpSp>
      <p:grpSp>
        <p:nvGrpSpPr>
          <p:cNvPr id="19" name="Group 238"/>
          <p:cNvGrpSpPr/>
          <p:nvPr/>
        </p:nvGrpSpPr>
        <p:grpSpPr bwMode="auto">
          <a:xfrm>
            <a:off x="501650" y="3365500"/>
            <a:ext cx="1692275" cy="2700338"/>
            <a:chOff x="334" y="2296"/>
            <a:chExt cx="1066" cy="1701"/>
          </a:xfrm>
        </p:grpSpPr>
        <p:sp>
          <p:nvSpPr>
            <p:cNvPr id="33816" name="AutoShape 233"/>
            <p:cNvSpPr>
              <a:spLocks noChangeArrowheads="1"/>
            </p:cNvSpPr>
            <p:nvPr/>
          </p:nvSpPr>
          <p:spPr bwMode="auto">
            <a:xfrm>
              <a:off x="340" y="2296"/>
              <a:ext cx="839" cy="1678"/>
            </a:xfrm>
            <a:prstGeom prst="wedgeRectCallout">
              <a:avLst>
                <a:gd name="adj1" fmla="val -773"/>
                <a:gd name="adj2" fmla="val -61741"/>
              </a:avLst>
            </a:prstGeom>
            <a:solidFill>
              <a:schemeClr val="bg1"/>
            </a:solidFill>
            <a:ln w="19050" algn="ctr">
              <a:solidFill>
                <a:srgbClr val="FF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zh-CN" sz="2800">
                <a:latin typeface="Times New Roman" panose="02020603050405020304" pitchFamily="18" charset="0"/>
              </a:endParaRPr>
            </a:p>
          </p:txBody>
        </p:sp>
        <p:sp>
          <p:nvSpPr>
            <p:cNvPr id="33817" name="Text Box 229"/>
            <p:cNvSpPr txBox="1">
              <a:spLocks noChangeArrowheads="1"/>
            </p:cNvSpPr>
            <p:nvPr/>
          </p:nvSpPr>
          <p:spPr bwMode="auto">
            <a:xfrm>
              <a:off x="334" y="2325"/>
              <a:ext cx="1066"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各磁畴</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磁化方</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向杂乱</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无章，</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整体不</a:t>
              </a:r>
              <a:endParaRPr lang="zh-CN" altLang="en-US" sz="2800" b="1">
                <a:latin typeface="楷体_GB2312" pitchFamily="49" charset="-122"/>
                <a:ea typeface="楷体_GB2312" pitchFamily="49" charset="-122"/>
              </a:endParaRPr>
            </a:p>
            <a:p>
              <a:pPr eaLnBrk="1" hangingPunct="1">
                <a:spcBef>
                  <a:spcPct val="0"/>
                </a:spcBef>
                <a:buFontTx/>
                <a:buNone/>
              </a:pPr>
              <a:r>
                <a:rPr lang="zh-CN" altLang="en-US" sz="2800" b="1">
                  <a:latin typeface="楷体_GB2312" pitchFamily="49" charset="-122"/>
                  <a:ea typeface="楷体_GB2312" pitchFamily="49" charset="-122"/>
                </a:rPr>
                <a:t>显磁性。</a:t>
              </a:r>
              <a:endParaRPr lang="zh-CN" altLang="en-US" sz="2800" b="1">
                <a:latin typeface="楷体_GB2312" pitchFamily="49" charset="-122"/>
                <a:ea typeface="楷体_GB2312" pitchFamily="49" charset="-122"/>
              </a:endParaRPr>
            </a:p>
          </p:txBody>
        </p:sp>
      </p:grpSp>
      <p:sp>
        <p:nvSpPr>
          <p:cNvPr id="338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9A03F98-ABB8-4232-A429-14A81925ADB3}"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0955"/>
                                        </p:tgtEl>
                                        <p:attrNameLst>
                                          <p:attrName>style.visibility</p:attrName>
                                        </p:attrNameLst>
                                      </p:cBhvr>
                                      <p:to>
                                        <p:strVal val="visible"/>
                                      </p:to>
                                    </p:set>
                                    <p:animEffect transition="in" filter="blinds(horizontal)">
                                      <p:cBhvr>
                                        <p:cTn id="7" dur="500"/>
                                        <p:tgtEl>
                                          <p:spTgt spid="8095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Horizontal)">
                                      <p:cBhvr>
                                        <p:cTn id="12" dur="500"/>
                                        <p:tgtEl>
                                          <p:spTgt spid="2"/>
                                        </p:tgtEl>
                                      </p:cBhvr>
                                    </p:animEffect>
                                  </p:childTnLst>
                                </p:cTn>
                              </p:par>
                            </p:childTnLst>
                          </p:cTn>
                        </p:par>
                        <p:par>
                          <p:cTn id="13" fill="hold">
                            <p:stCondLst>
                              <p:cond delay="500"/>
                            </p:stCondLst>
                            <p:childTnLst>
                              <p:par>
                                <p:cTn id="14" presetID="17" presetClass="entr" presetSubtype="10" fill="hold" grpId="0" nodeType="afterEffect">
                                  <p:stCondLst>
                                    <p:cond delay="0"/>
                                  </p:stCondLst>
                                  <p:childTnLst>
                                    <p:set>
                                      <p:cBhvr>
                                        <p:cTn id="15" dur="1" fill="hold">
                                          <p:stCondLst>
                                            <p:cond delay="0"/>
                                          </p:stCondLst>
                                        </p:cTn>
                                        <p:tgtEl>
                                          <p:spTgt spid="80907"/>
                                        </p:tgtEl>
                                        <p:attrNameLst>
                                          <p:attrName>style.visibility</p:attrName>
                                        </p:attrNameLst>
                                      </p:cBhvr>
                                      <p:to>
                                        <p:strVal val="visible"/>
                                      </p:to>
                                    </p:set>
                                    <p:anim calcmode="lin" valueType="num">
                                      <p:cBhvr>
                                        <p:cTn id="16" dur="500" fill="hold"/>
                                        <p:tgtEl>
                                          <p:spTgt spid="80907"/>
                                        </p:tgtEl>
                                        <p:attrNameLst>
                                          <p:attrName>ppt_w</p:attrName>
                                        </p:attrNameLst>
                                      </p:cBhvr>
                                      <p:tavLst>
                                        <p:tav tm="0">
                                          <p:val>
                                            <p:fltVal val="0"/>
                                          </p:val>
                                        </p:tav>
                                        <p:tav tm="100000">
                                          <p:val>
                                            <p:strVal val="#ppt_w"/>
                                          </p:val>
                                        </p:tav>
                                      </p:tavLst>
                                    </p:anim>
                                    <p:anim calcmode="lin" valueType="num">
                                      <p:cBhvr>
                                        <p:cTn id="17" dur="500" fill="hold"/>
                                        <p:tgtEl>
                                          <p:spTgt spid="80907"/>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80908"/>
                                        </p:tgtEl>
                                        <p:attrNameLst>
                                          <p:attrName>style.visibility</p:attrName>
                                        </p:attrNameLst>
                                      </p:cBhvr>
                                      <p:to>
                                        <p:strVal val="visible"/>
                                      </p:to>
                                    </p:set>
                                    <p:animEffect transition="in" filter="slide(fromTop)">
                                      <p:cBhvr>
                                        <p:cTn id="22" dur="500"/>
                                        <p:tgtEl>
                                          <p:spTgt spid="809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lef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80929"/>
                                        </p:tgtEl>
                                        <p:attrNameLst>
                                          <p:attrName>style.visibility</p:attrName>
                                        </p:attrNameLst>
                                      </p:cBhvr>
                                      <p:to>
                                        <p:strVal val="visible"/>
                                      </p:to>
                                    </p:set>
                                    <p:anim calcmode="lin" valueType="num">
                                      <p:cBhvr>
                                        <p:cTn id="41" dur="500" fill="hold"/>
                                        <p:tgtEl>
                                          <p:spTgt spid="80929"/>
                                        </p:tgtEl>
                                        <p:attrNameLst>
                                          <p:attrName>ppt_w</p:attrName>
                                        </p:attrNameLst>
                                      </p:cBhvr>
                                      <p:tavLst>
                                        <p:tav tm="0">
                                          <p:val>
                                            <p:fltVal val="0"/>
                                          </p:val>
                                        </p:tav>
                                        <p:tav tm="100000">
                                          <p:val>
                                            <p:strVal val="#ppt_w"/>
                                          </p:val>
                                        </p:tav>
                                      </p:tavLst>
                                    </p:anim>
                                    <p:anim calcmode="lin" valueType="num">
                                      <p:cBhvr>
                                        <p:cTn id="42" dur="500" fill="hold"/>
                                        <p:tgtEl>
                                          <p:spTgt spid="80929"/>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par>
                          <p:cTn id="48" fill="hold">
                            <p:stCondLst>
                              <p:cond delay="500"/>
                            </p:stCondLst>
                            <p:childTnLst>
                              <p:par>
                                <p:cTn id="49" presetID="16" presetClass="entr" presetSubtype="42"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arn(outHorizontal)">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17"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ppt_x</p:attrName>
                                        </p:attrNameLst>
                                      </p:cBhvr>
                                      <p:tavLst>
                                        <p:tav tm="0">
                                          <p:val>
                                            <p:strVal val="#ppt_x"/>
                                          </p:val>
                                        </p:tav>
                                        <p:tav tm="100000">
                                          <p:val>
                                            <p:strVal val="#ppt_x"/>
                                          </p:val>
                                        </p:tav>
                                      </p:tavLst>
                                    </p:anim>
                                    <p:anim calcmode="lin" valueType="num">
                                      <p:cBhvr>
                                        <p:cTn id="57" dur="500" fill="hold"/>
                                        <p:tgtEl>
                                          <p:spTgt spid="10"/>
                                        </p:tgtEl>
                                        <p:attrNameLst>
                                          <p:attrName>ppt_y</p:attrName>
                                        </p:attrNameLst>
                                      </p:cBhvr>
                                      <p:tavLst>
                                        <p:tav tm="0">
                                          <p:val>
                                            <p:strVal val="#ppt_y+#ppt_h/2"/>
                                          </p:val>
                                        </p:tav>
                                        <p:tav tm="100000">
                                          <p:val>
                                            <p:strVal val="#ppt_y"/>
                                          </p:val>
                                        </p:tav>
                                      </p:tavLst>
                                    </p:anim>
                                    <p:anim calcmode="lin" valueType="num">
                                      <p:cBhvr>
                                        <p:cTn id="58" dur="500" fill="hold"/>
                                        <p:tgtEl>
                                          <p:spTgt spid="10"/>
                                        </p:tgtEl>
                                        <p:attrNameLst>
                                          <p:attrName>ppt_w</p:attrName>
                                        </p:attrNameLst>
                                      </p:cBhvr>
                                      <p:tavLst>
                                        <p:tav tm="0">
                                          <p:val>
                                            <p:strVal val="#ppt_w"/>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ppt_x</p:attrName>
                                        </p:attrNameLst>
                                      </p:cBhvr>
                                      <p:tavLst>
                                        <p:tav tm="0">
                                          <p:val>
                                            <p:strVal val="#ppt_x"/>
                                          </p:val>
                                        </p:tav>
                                        <p:tav tm="100000">
                                          <p:val>
                                            <p:strVal val="#ppt_x"/>
                                          </p:val>
                                        </p:tav>
                                      </p:tavLst>
                                    </p:anim>
                                    <p:anim calcmode="lin" valueType="num">
                                      <p:cBhvr>
                                        <p:cTn id="65" dur="500" fill="hold"/>
                                        <p:tgtEl>
                                          <p:spTgt spid="16"/>
                                        </p:tgtEl>
                                        <p:attrNameLst>
                                          <p:attrName>ppt_y</p:attrName>
                                        </p:attrNameLst>
                                      </p:cBhvr>
                                      <p:tavLst>
                                        <p:tav tm="0">
                                          <p:val>
                                            <p:strVal val="#ppt_y-#ppt_h/2"/>
                                          </p:val>
                                        </p:tav>
                                        <p:tav tm="100000">
                                          <p:val>
                                            <p:strVal val="#ppt_y"/>
                                          </p:val>
                                        </p:tav>
                                      </p:tavLst>
                                    </p:anim>
                                    <p:anim calcmode="lin" valueType="num">
                                      <p:cBhvr>
                                        <p:cTn id="66" dur="500" fill="hold"/>
                                        <p:tgtEl>
                                          <p:spTgt spid="16"/>
                                        </p:tgtEl>
                                        <p:attrNameLst>
                                          <p:attrName>ppt_w</p:attrName>
                                        </p:attrNameLst>
                                      </p:cBhvr>
                                      <p:tavLst>
                                        <p:tav tm="0">
                                          <p:val>
                                            <p:strVal val="#ppt_w"/>
                                          </p:val>
                                        </p:tav>
                                        <p:tav tm="100000">
                                          <p:val>
                                            <p:strVal val="#ppt_w"/>
                                          </p:val>
                                        </p:tav>
                                      </p:tavLst>
                                    </p:anim>
                                    <p:anim calcmode="lin" valueType="num">
                                      <p:cBhvr>
                                        <p:cTn id="67"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17" presetClass="entr" presetSubtype="4"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p:cTn id="72" dur="500" fill="hold"/>
                                        <p:tgtEl>
                                          <p:spTgt spid="7"/>
                                        </p:tgtEl>
                                        <p:attrNameLst>
                                          <p:attrName>ppt_x</p:attrName>
                                        </p:attrNameLst>
                                      </p:cBhvr>
                                      <p:tavLst>
                                        <p:tav tm="0">
                                          <p:val>
                                            <p:strVal val="#ppt_x"/>
                                          </p:val>
                                        </p:tav>
                                        <p:tav tm="100000">
                                          <p:val>
                                            <p:strVal val="#ppt_x"/>
                                          </p:val>
                                        </p:tav>
                                      </p:tavLst>
                                    </p:anim>
                                    <p:anim calcmode="lin" valueType="num">
                                      <p:cBhvr>
                                        <p:cTn id="73" dur="500" fill="hold"/>
                                        <p:tgtEl>
                                          <p:spTgt spid="7"/>
                                        </p:tgtEl>
                                        <p:attrNameLst>
                                          <p:attrName>ppt_y</p:attrName>
                                        </p:attrNameLst>
                                      </p:cBhvr>
                                      <p:tavLst>
                                        <p:tav tm="0">
                                          <p:val>
                                            <p:strVal val="#ppt_y+#ppt_h/2"/>
                                          </p:val>
                                        </p:tav>
                                        <p:tav tm="100000">
                                          <p:val>
                                            <p:strVal val="#ppt_y"/>
                                          </p:val>
                                        </p:tav>
                                      </p:tavLst>
                                    </p:anim>
                                    <p:anim calcmode="lin" valueType="num">
                                      <p:cBhvr>
                                        <p:cTn id="74" dur="500" fill="hold"/>
                                        <p:tgtEl>
                                          <p:spTgt spid="7"/>
                                        </p:tgtEl>
                                        <p:attrNameLst>
                                          <p:attrName>ppt_w</p:attrName>
                                        </p:attrNameLst>
                                      </p:cBhvr>
                                      <p:tavLst>
                                        <p:tav tm="0">
                                          <p:val>
                                            <p:strVal val="#ppt_w"/>
                                          </p:val>
                                        </p:tav>
                                        <p:tav tm="100000">
                                          <p:val>
                                            <p:strVal val="#ppt_w"/>
                                          </p:val>
                                        </p:tav>
                                      </p:tavLst>
                                    </p:anim>
                                    <p:anim calcmode="lin" valueType="num">
                                      <p:cBhvr>
                                        <p:cTn id="75" dur="500" fill="hold"/>
                                        <p:tgtEl>
                                          <p:spTgt spid="7"/>
                                        </p:tgtEl>
                                        <p:attrNameLst>
                                          <p:attrName>ppt_h</p:attrName>
                                        </p:attrNameLst>
                                      </p:cBhvr>
                                      <p:tavLst>
                                        <p:tav tm="0">
                                          <p:val>
                                            <p:fltVal val="0"/>
                                          </p:val>
                                        </p:tav>
                                        <p:tav tm="100000">
                                          <p:val>
                                            <p:strVal val="#ppt_h"/>
                                          </p:val>
                                        </p:tav>
                                      </p:tavLst>
                                    </p:anim>
                                  </p:childTnLst>
                                </p:cTn>
                              </p:par>
                            </p:childTnLst>
                          </p:cTn>
                        </p:par>
                        <p:par>
                          <p:cTn id="76" fill="hold">
                            <p:stCondLst>
                              <p:cond delay="500"/>
                            </p:stCondLst>
                            <p:childTnLst>
                              <p:par>
                                <p:cTn id="77" presetID="22" presetClass="entr" presetSubtype="1"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up)">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17" presetClass="entr" presetSubtype="8"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 calcmode="lin" valueType="num">
                                      <p:cBhvr>
                                        <p:cTn id="84" dur="500" fill="hold"/>
                                        <p:tgtEl>
                                          <p:spTgt spid="9"/>
                                        </p:tgtEl>
                                        <p:attrNameLst>
                                          <p:attrName>ppt_x</p:attrName>
                                        </p:attrNameLst>
                                      </p:cBhvr>
                                      <p:tavLst>
                                        <p:tav tm="0">
                                          <p:val>
                                            <p:strVal val="#ppt_x-#ppt_w/2"/>
                                          </p:val>
                                        </p:tav>
                                        <p:tav tm="100000">
                                          <p:val>
                                            <p:strVal val="#ppt_x"/>
                                          </p:val>
                                        </p:tav>
                                      </p:tavLst>
                                    </p:anim>
                                    <p:anim calcmode="lin" valueType="num">
                                      <p:cBhvr>
                                        <p:cTn id="85" dur="500" fill="hold"/>
                                        <p:tgtEl>
                                          <p:spTgt spid="9"/>
                                        </p:tgtEl>
                                        <p:attrNameLst>
                                          <p:attrName>ppt_y</p:attrName>
                                        </p:attrNameLst>
                                      </p:cBhvr>
                                      <p:tavLst>
                                        <p:tav tm="0">
                                          <p:val>
                                            <p:strVal val="#ppt_y"/>
                                          </p:val>
                                        </p:tav>
                                        <p:tav tm="100000">
                                          <p:val>
                                            <p:strVal val="#ppt_y"/>
                                          </p:val>
                                        </p:tav>
                                      </p:tavLst>
                                    </p:anim>
                                    <p:anim calcmode="lin" valueType="num">
                                      <p:cBhvr>
                                        <p:cTn id="86" dur="500" fill="hold"/>
                                        <p:tgtEl>
                                          <p:spTgt spid="9"/>
                                        </p:tgtEl>
                                        <p:attrNameLst>
                                          <p:attrName>ppt_w</p:attrName>
                                        </p:attrNameLst>
                                      </p:cBhvr>
                                      <p:tavLst>
                                        <p:tav tm="0">
                                          <p:val>
                                            <p:fltVal val="0"/>
                                          </p:val>
                                        </p:tav>
                                        <p:tav tm="100000">
                                          <p:val>
                                            <p:strVal val="#ppt_w"/>
                                          </p:val>
                                        </p:tav>
                                      </p:tavLst>
                                    </p:anim>
                                    <p:anim calcmode="lin" valueType="num">
                                      <p:cBhvr>
                                        <p:cTn id="87"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up)">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left)">
                                      <p:cBhvr>
                                        <p:cTn id="97" dur="500"/>
                                        <p:tgtEl>
                                          <p:spTgt spid="12"/>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left)">
                                      <p:cBhvr>
                                        <p:cTn id="101" dur="500"/>
                                        <p:tgtEl>
                                          <p:spTgt spid="8"/>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nodeType="click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slide(fromBottom)">
                                      <p:cBhvr>
                                        <p:cTn id="106" dur="500"/>
                                        <p:tgtEl>
                                          <p:spTgt spid="11"/>
                                        </p:tgtEl>
                                      </p:cBhvr>
                                    </p:animEffect>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childTnLst>
                                    <p:set>
                                      <p:cBhvr>
                                        <p:cTn id="110" dur="1" fill="hold">
                                          <p:stCondLst>
                                            <p:cond delay="0"/>
                                          </p:stCondLst>
                                        </p:cTn>
                                        <p:tgtEl>
                                          <p:spTgt spid="80944"/>
                                        </p:tgtEl>
                                        <p:attrNameLst>
                                          <p:attrName>style.visibility</p:attrName>
                                        </p:attrNameLst>
                                      </p:cBhvr>
                                      <p:to>
                                        <p:strVal val="visible"/>
                                      </p:to>
                                    </p:set>
                                    <p:anim calcmode="lin" valueType="num">
                                      <p:cBhvr>
                                        <p:cTn id="111" dur="500" fill="hold"/>
                                        <p:tgtEl>
                                          <p:spTgt spid="80944"/>
                                        </p:tgtEl>
                                        <p:attrNameLst>
                                          <p:attrName>ppt_x</p:attrName>
                                        </p:attrNameLst>
                                      </p:cBhvr>
                                      <p:tavLst>
                                        <p:tav tm="0">
                                          <p:val>
                                            <p:strVal val="#ppt_x-#ppt_w/2"/>
                                          </p:val>
                                        </p:tav>
                                        <p:tav tm="100000">
                                          <p:val>
                                            <p:strVal val="#ppt_x"/>
                                          </p:val>
                                        </p:tav>
                                      </p:tavLst>
                                    </p:anim>
                                    <p:anim calcmode="lin" valueType="num">
                                      <p:cBhvr>
                                        <p:cTn id="112" dur="500" fill="hold"/>
                                        <p:tgtEl>
                                          <p:spTgt spid="80944"/>
                                        </p:tgtEl>
                                        <p:attrNameLst>
                                          <p:attrName>ppt_y</p:attrName>
                                        </p:attrNameLst>
                                      </p:cBhvr>
                                      <p:tavLst>
                                        <p:tav tm="0">
                                          <p:val>
                                            <p:strVal val="#ppt_y"/>
                                          </p:val>
                                        </p:tav>
                                        <p:tav tm="100000">
                                          <p:val>
                                            <p:strVal val="#ppt_y"/>
                                          </p:val>
                                        </p:tav>
                                      </p:tavLst>
                                    </p:anim>
                                    <p:anim calcmode="lin" valueType="num">
                                      <p:cBhvr>
                                        <p:cTn id="113" dur="500" fill="hold"/>
                                        <p:tgtEl>
                                          <p:spTgt spid="80944"/>
                                        </p:tgtEl>
                                        <p:attrNameLst>
                                          <p:attrName>ppt_w</p:attrName>
                                        </p:attrNameLst>
                                      </p:cBhvr>
                                      <p:tavLst>
                                        <p:tav tm="0">
                                          <p:val>
                                            <p:fltVal val="0"/>
                                          </p:val>
                                        </p:tav>
                                        <p:tav tm="100000">
                                          <p:val>
                                            <p:strVal val="#ppt_w"/>
                                          </p:val>
                                        </p:tav>
                                      </p:tavLst>
                                    </p:anim>
                                    <p:anim calcmode="lin" valueType="num">
                                      <p:cBhvr>
                                        <p:cTn id="114" dur="500" fill="hold"/>
                                        <p:tgtEl>
                                          <p:spTgt spid="80944"/>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10" fill="hold" nodeType="clickEffect">
                                  <p:stCondLst>
                                    <p:cond delay="0"/>
                                  </p:stCondLst>
                                  <p:childTnLst>
                                    <p:set>
                                      <p:cBhvr>
                                        <p:cTn id="118" dur="1" fill="hold">
                                          <p:stCondLst>
                                            <p:cond delay="0"/>
                                          </p:stCondLst>
                                        </p:cTn>
                                        <p:tgtEl>
                                          <p:spTgt spid="18"/>
                                        </p:tgtEl>
                                        <p:attrNameLst>
                                          <p:attrName>style.visibility</p:attrName>
                                        </p:attrNameLst>
                                      </p:cBhvr>
                                      <p:to>
                                        <p:strVal val="visible"/>
                                      </p:to>
                                    </p:set>
                                    <p:anim calcmode="lin" valueType="num">
                                      <p:cBhvr>
                                        <p:cTn id="119" dur="500" fill="hold"/>
                                        <p:tgtEl>
                                          <p:spTgt spid="18"/>
                                        </p:tgtEl>
                                        <p:attrNameLst>
                                          <p:attrName>ppt_w</p:attrName>
                                        </p:attrNameLst>
                                      </p:cBhvr>
                                      <p:tavLst>
                                        <p:tav tm="0">
                                          <p:val>
                                            <p:fltVal val="0"/>
                                          </p:val>
                                        </p:tav>
                                        <p:tav tm="100000">
                                          <p:val>
                                            <p:strVal val="#ppt_w"/>
                                          </p:val>
                                        </p:tav>
                                      </p:tavLst>
                                    </p:anim>
                                    <p:anim calcmode="lin" valueType="num">
                                      <p:cBhvr>
                                        <p:cTn id="120"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autoUpdateAnimBg="0"/>
      <p:bldP spid="80944" grpId="0" animBg="1"/>
      <p:bldP spid="8095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24D2585-6306-4260-A2DC-9CEE6E80CFDF}" type="slidenum">
              <a:rPr lang="en-US" altLang="zh-CN"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pic>
        <p:nvPicPr>
          <p:cNvPr id="29699" name="Picture 11" descr="C:\Documents and Settings\Administrator\桌面\5-3_clip_image0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813" y="1354138"/>
            <a:ext cx="5813425"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1881188" y="290513"/>
            <a:ext cx="53546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Times New Roman" panose="02020603050405020304" pitchFamily="18" charset="0"/>
              </a:rPr>
              <a:t>演示实验：</a:t>
            </a:r>
            <a:r>
              <a:rPr lang="zh-CN" altLang="en-US" sz="2800" b="1">
                <a:latin typeface="Times New Roman" panose="02020603050405020304" pitchFamily="18" charset="0"/>
              </a:rPr>
              <a:t>巴克豪森效应</a:t>
            </a:r>
            <a:endParaRPr lang="en-US" altLang="zh-CN" sz="2800" b="1">
              <a:latin typeface="Times New Roman" panose="02020603050405020304" pitchFamily="18" charset="0"/>
            </a:endParaRPr>
          </a:p>
          <a:p>
            <a:pPr eaLnBrk="1" hangingPunct="1">
              <a:spcBef>
                <a:spcPct val="0"/>
              </a:spcBef>
              <a:buFontTx/>
              <a:buNone/>
            </a:pPr>
            <a:r>
              <a:rPr lang="en-US" altLang="zh-CN" sz="2800" b="1">
                <a:latin typeface="Times New Roman" panose="02020603050405020304" pitchFamily="18" charset="0"/>
              </a:rPr>
              <a:t>                  Barkhausen effect</a:t>
            </a:r>
            <a:endParaRPr lang="zh-CN" altLang="en-US" sz="2800" b="1">
              <a:latin typeface="Times New Roman" panose="02020603050405020304" pitchFamily="18" charset="0"/>
            </a:endParaRPr>
          </a:p>
        </p:txBody>
      </p:sp>
      <p:sp>
        <p:nvSpPr>
          <p:cNvPr id="29701" name="矩形 6"/>
          <p:cNvSpPr>
            <a:spLocks noChangeArrowheads="1"/>
          </p:cNvSpPr>
          <p:nvPr/>
        </p:nvSpPr>
        <p:spPr bwMode="auto">
          <a:xfrm>
            <a:off x="2149475" y="5448300"/>
            <a:ext cx="6357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800" b="1">
                <a:latin typeface="Times New Roman" panose="02020603050405020304" pitchFamily="18" charset="0"/>
              </a:rPr>
              <a:t>样品（</a:t>
            </a:r>
            <a:r>
              <a:rPr lang="zh-CN" altLang="en-US" sz="2800" b="1">
                <a:latin typeface="Times New Roman" panose="02020603050405020304" pitchFamily="18" charset="0"/>
              </a:rPr>
              <a:t>坡</a:t>
            </a:r>
            <a:r>
              <a:rPr lang="zh-CN" altLang="zh-CN" sz="2800" b="1">
                <a:latin typeface="Times New Roman" panose="02020603050405020304" pitchFamily="18" charset="0"/>
              </a:rPr>
              <a:t>莫合金、铜片或铝片）</a:t>
            </a:r>
            <a:endParaRPr lang="zh-CN" altLang="en-US" sz="28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ox(in)">
                                      <p:cBhvr>
                                        <p:cTn id="12" dur="2000"/>
                                        <p:tgtEl>
                                          <p:spTgt spid="2969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9701"/>
                                        </p:tgtEl>
                                        <p:attrNameLst>
                                          <p:attrName>style.visibility</p:attrName>
                                        </p:attrNameLst>
                                      </p:cBhvr>
                                      <p:to>
                                        <p:strVal val="visible"/>
                                      </p:to>
                                    </p:set>
                                    <p:anim calcmode="lin" valueType="num">
                                      <p:cBhvr additive="base">
                                        <p:cTn id="17" dur="500"/>
                                        <p:tgtEl>
                                          <p:spTgt spid="29701"/>
                                        </p:tgtEl>
                                        <p:attrNameLst>
                                          <p:attrName>ppt_y</p:attrName>
                                        </p:attrNameLst>
                                      </p:cBhvr>
                                      <p:tavLst>
                                        <p:tav tm="0">
                                          <p:val>
                                            <p:strVal val="#ppt_y+#ppt_h*1.125000"/>
                                          </p:val>
                                        </p:tav>
                                        <p:tav tm="100000">
                                          <p:val>
                                            <p:strVal val="#ppt_y"/>
                                          </p:val>
                                        </p:tav>
                                      </p:tavLst>
                                    </p:anim>
                                    <p:animEffect transition="in" filter="wipe(up)">
                                      <p:cBhvr>
                                        <p:cTn id="18"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7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ChangeArrowheads="1"/>
          </p:cNvSpPr>
          <p:nvPr/>
        </p:nvSpPr>
        <p:spPr bwMode="auto">
          <a:xfrm>
            <a:off x="363538" y="38100"/>
            <a:ext cx="1460500" cy="852488"/>
          </a:xfrm>
          <a:prstGeom prst="horizontalScroll">
            <a:avLst>
              <a:gd name="adj" fmla="val 12500"/>
            </a:avLst>
          </a:prstGeom>
          <a:solidFill>
            <a:srgbClr val="000099">
              <a:alpha val="30196"/>
            </a:srgbClr>
          </a:solidFill>
          <a:ln w="9525">
            <a:solidFill>
              <a:schemeClr val="tx1"/>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81923" name="Text Box 3"/>
          <p:cNvSpPr txBox="1">
            <a:spLocks noChangeArrowheads="1"/>
          </p:cNvSpPr>
          <p:nvPr/>
        </p:nvSpPr>
        <p:spPr bwMode="auto">
          <a:xfrm>
            <a:off x="492125" y="2647950"/>
            <a:ext cx="83677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②</a:t>
            </a:r>
            <a:r>
              <a:rPr lang="zh-CN" altLang="en-US" sz="2800" b="1">
                <a:latin typeface="楷体_GB2312" pitchFamily="49" charset="-122"/>
                <a:ea typeface="楷体_GB2312" pitchFamily="49" charset="-122"/>
              </a:rPr>
              <a:t>由于材料有杂质和内应力等的作用，当撤掉外磁场时，磁畴的畴壁很难恢复到原来的形状而表现出来。</a:t>
            </a:r>
            <a:r>
              <a:rPr lang="zh-CN" altLang="en-US" sz="2800" b="1">
                <a:latin typeface="Times New Roman" panose="02020603050405020304" pitchFamily="18" charset="0"/>
                <a:ea typeface="楷体_GB2312" pitchFamily="49" charset="-122"/>
              </a:rPr>
              <a:t>即表现出</a:t>
            </a:r>
            <a:r>
              <a:rPr lang="zh-CN" altLang="en-US" sz="2800" b="1">
                <a:solidFill>
                  <a:srgbClr val="FF0000"/>
                </a:solidFill>
                <a:latin typeface="Times New Roman" panose="02020603050405020304" pitchFamily="18" charset="0"/>
                <a:ea typeface="楷体_GB2312" pitchFamily="49" charset="-122"/>
              </a:rPr>
              <a:t>磁滞</a:t>
            </a:r>
            <a:r>
              <a:rPr lang="zh-CN" altLang="en-US" sz="2800" b="1">
                <a:latin typeface="Times New Roman" panose="02020603050405020304" pitchFamily="18" charset="0"/>
                <a:ea typeface="楷体_GB2312" pitchFamily="49" charset="-122"/>
              </a:rPr>
              <a:t>现象。</a:t>
            </a:r>
            <a:endParaRPr lang="zh-CN" altLang="en-US" sz="2800" b="1">
              <a:latin typeface="Times New Roman" panose="02020603050405020304" pitchFamily="18" charset="0"/>
            </a:endParaRPr>
          </a:p>
        </p:txBody>
      </p:sp>
      <p:sp>
        <p:nvSpPr>
          <p:cNvPr id="81925" name="Text Box 5"/>
          <p:cNvSpPr txBox="1">
            <a:spLocks noChangeArrowheads="1"/>
          </p:cNvSpPr>
          <p:nvPr/>
        </p:nvSpPr>
        <p:spPr bwMode="auto">
          <a:xfrm>
            <a:off x="492125" y="862013"/>
            <a:ext cx="838835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①</a:t>
            </a:r>
            <a:r>
              <a:rPr lang="zh-CN" altLang="en-US" sz="2800" b="1">
                <a:latin typeface="Times New Roman" panose="02020603050405020304" pitchFamily="18" charset="0"/>
                <a:ea typeface="楷体_GB2312" pitchFamily="49" charset="-122"/>
                <a:cs typeface="Times New Roman" panose="02020603050405020304" pitchFamily="18" charset="0"/>
              </a:rPr>
              <a:t>当全部磁畴都沿外磁场方向时</a:t>
            </a:r>
            <a:r>
              <a:rPr lang="en-US" altLang="zh-CN" sz="2800" b="1">
                <a:latin typeface="Times New Roman" panose="02020603050405020304" pitchFamily="18" charset="0"/>
                <a:ea typeface="楷体_GB2312" pitchFamily="49" charset="-122"/>
                <a:cs typeface="Times New Roman" panose="02020603050405020304" pitchFamily="18" charset="0"/>
              </a:rPr>
              <a:t>, </a:t>
            </a:r>
            <a:r>
              <a:rPr lang="zh-CN" altLang="en-US" sz="2800" b="1">
                <a:latin typeface="Times New Roman" panose="02020603050405020304" pitchFamily="18" charset="0"/>
                <a:ea typeface="楷体_GB2312" pitchFamily="49" charset="-122"/>
                <a:cs typeface="Times New Roman" panose="02020603050405020304" pitchFamily="18" charset="0"/>
              </a:rPr>
              <a:t>铁磁质的磁化就达到饱和状态。饱和磁化强度</a:t>
            </a:r>
            <a:r>
              <a:rPr lang="en-US" altLang="en-US" sz="2800" b="1" i="1">
                <a:latin typeface="Times New Roman" panose="02020603050405020304" pitchFamily="18" charset="0"/>
                <a:ea typeface="楷体_GB2312" pitchFamily="49" charset="-122"/>
                <a:cs typeface="Times New Roman" panose="02020603050405020304" pitchFamily="18" charset="0"/>
              </a:rPr>
              <a:t>M</a:t>
            </a:r>
            <a:r>
              <a:rPr lang="en-US" altLang="en-US" sz="2800" b="1" i="1" baseline="-25000">
                <a:latin typeface="Times New Roman" panose="02020603050405020304" pitchFamily="18" charset="0"/>
                <a:ea typeface="楷体_GB2312" pitchFamily="49" charset="-122"/>
                <a:cs typeface="Times New Roman" panose="02020603050405020304" pitchFamily="18" charset="0"/>
              </a:rPr>
              <a:t>S</a:t>
            </a:r>
            <a:r>
              <a:rPr lang="zh-CN" altLang="en-US" sz="2800" b="1">
                <a:latin typeface="Times New Roman" panose="02020603050405020304" pitchFamily="18" charset="0"/>
                <a:ea typeface="楷体_GB2312" pitchFamily="49" charset="-122"/>
                <a:cs typeface="Times New Roman" panose="02020603050405020304" pitchFamily="18" charset="0"/>
              </a:rPr>
              <a:t>等于每个磁畴中原来的磁化强度，该值很大。</a:t>
            </a:r>
            <a:endParaRPr lang="zh-CN" altLang="en-US" sz="2800" b="1">
              <a:latin typeface="Times New Roman" panose="02020603050405020304" pitchFamily="18" charset="0"/>
              <a:ea typeface="楷体_GB2312" pitchFamily="49" charset="-122"/>
              <a:cs typeface="Times New Roman" panose="02020603050405020304" pitchFamily="18" charset="0"/>
            </a:endParaRPr>
          </a:p>
          <a:p>
            <a:pPr eaLnBrk="1" hangingPunct="1">
              <a:spcBef>
                <a:spcPct val="0"/>
              </a:spcBef>
              <a:buFontTx/>
              <a:buNone/>
            </a:pPr>
            <a:r>
              <a:rPr lang="zh-CN" altLang="en-US" sz="2800" b="1">
                <a:latin typeface="Times New Roman" panose="02020603050405020304" pitchFamily="18" charset="0"/>
              </a:rPr>
              <a:t>                    </a:t>
            </a:r>
            <a:r>
              <a:rPr lang="en-US" altLang="zh-CN" sz="2800" b="1">
                <a:latin typeface="Times New Roman" panose="02020603050405020304" pitchFamily="18" charset="0"/>
              </a:rPr>
              <a:t>——</a:t>
            </a:r>
            <a:r>
              <a:rPr lang="zh-CN" altLang="en-US" sz="2800" b="1">
                <a:latin typeface="Times New Roman" panose="02020603050405020304" pitchFamily="18" charset="0"/>
              </a:rPr>
              <a:t>这就是铁磁质磁性 </a:t>
            </a:r>
            <a:r>
              <a:rPr lang="zh-CN" altLang="en-US" b="1" i="1">
                <a:latin typeface="Times New Roman" panose="02020603050405020304" pitchFamily="18" charset="0"/>
                <a:sym typeface="Symbol" panose="05050102010706020507" pitchFamily="18" charset="2"/>
              </a:rPr>
              <a:t></a:t>
            </a:r>
            <a:r>
              <a:rPr lang="en-US" altLang="zh-CN" b="1" i="1" baseline="-25000">
                <a:latin typeface="Times New Roman" panose="02020603050405020304" pitchFamily="18" charset="0"/>
                <a:sym typeface="Symbol" panose="05050102010706020507" pitchFamily="18" charset="2"/>
              </a:rPr>
              <a:t>r</a:t>
            </a:r>
            <a:r>
              <a:rPr lang="zh-CN" altLang="en-US" sz="2800" b="1">
                <a:latin typeface="Times New Roman" panose="02020603050405020304" pitchFamily="18" charset="0"/>
                <a:sym typeface="Symbol" panose="05050102010706020507" pitchFamily="18" charset="2"/>
              </a:rPr>
              <a:t>大的原因</a:t>
            </a:r>
            <a:endParaRPr lang="zh-CN" altLang="en-US" sz="2800" b="1">
              <a:latin typeface="Times New Roman" panose="02020603050405020304" pitchFamily="18" charset="0"/>
              <a:sym typeface="Symbol" panose="05050102010706020507" pitchFamily="18" charset="2"/>
            </a:endParaRPr>
          </a:p>
        </p:txBody>
      </p:sp>
      <p:sp>
        <p:nvSpPr>
          <p:cNvPr id="81926" name="Text Box 6"/>
          <p:cNvSpPr txBox="1">
            <a:spLocks noChangeArrowheads="1"/>
          </p:cNvSpPr>
          <p:nvPr/>
        </p:nvSpPr>
        <p:spPr bwMode="auto">
          <a:xfrm>
            <a:off x="501650" y="150813"/>
            <a:ext cx="3190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latin typeface="Times New Roman" panose="02020603050405020304" pitchFamily="18" charset="0"/>
                <a:ea typeface="隶书" panose="02010509060101010101" pitchFamily="49" charset="-122"/>
              </a:rPr>
              <a:t>说明：</a:t>
            </a:r>
            <a:endParaRPr lang="zh-CN" altLang="en-US" b="1">
              <a:solidFill>
                <a:srgbClr val="FF0000"/>
              </a:solidFill>
              <a:latin typeface="Times New Roman" panose="02020603050405020304" pitchFamily="18" charset="0"/>
              <a:ea typeface="隶书" panose="02010509060101010101" pitchFamily="49" charset="-122"/>
            </a:endParaRPr>
          </a:p>
        </p:txBody>
      </p:sp>
      <p:sp>
        <p:nvSpPr>
          <p:cNvPr id="7" name="Text Box 4"/>
          <p:cNvSpPr txBox="1">
            <a:spLocks noChangeArrowheads="1"/>
          </p:cNvSpPr>
          <p:nvPr/>
        </p:nvSpPr>
        <p:spPr bwMode="auto">
          <a:xfrm>
            <a:off x="492125" y="3984625"/>
            <a:ext cx="819626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③</a:t>
            </a:r>
            <a:r>
              <a:rPr lang="zh-CN" altLang="en-US" sz="2800" b="1">
                <a:latin typeface="楷体_GB2312" pitchFamily="49" charset="-122"/>
                <a:ea typeface="楷体_GB2312" pitchFamily="49" charset="-122"/>
              </a:rPr>
              <a:t>当温度升高到一定程度时，每种铁磁介质的高磁导率、磁滞、磁致伸缩等特性全部消失，而变为顺磁性。</a:t>
            </a:r>
            <a:endParaRPr lang="zh-CN" altLang="en-US" sz="2800" b="1">
              <a:latin typeface="楷体_GB2312" pitchFamily="49" charset="-122"/>
              <a:ea typeface="楷体_GB2312" pitchFamily="49" charset="-122"/>
            </a:endParaRPr>
          </a:p>
        </p:txBody>
      </p:sp>
      <p:sp>
        <p:nvSpPr>
          <p:cNvPr id="8" name="Text Box 5"/>
          <p:cNvSpPr txBox="1">
            <a:spLocks noChangeArrowheads="1"/>
          </p:cNvSpPr>
          <p:nvPr/>
        </p:nvSpPr>
        <p:spPr bwMode="auto">
          <a:xfrm>
            <a:off x="677863" y="6167438"/>
            <a:ext cx="7834312" cy="519112"/>
          </a:xfrm>
          <a:prstGeom prst="rect">
            <a:avLst/>
          </a:prstGeom>
          <a:noFill/>
          <a:ln w="9525">
            <a:noFill/>
            <a:miter lim="800000"/>
          </a:ln>
          <a:effectLst/>
        </p:spPr>
        <p:txBody>
          <a:bodyPr>
            <a:spAutoFit/>
          </a:bodyPr>
          <a:lstStyle/>
          <a:p>
            <a:pPr eaLnBrk="1" hangingPunct="1">
              <a:defRPr/>
            </a:pPr>
            <a:r>
              <a:rPr lang="zh-CN" altLang="en-US" b="1" dirty="0">
                <a:ea typeface="楷体_GB2312" pitchFamily="49" charset="-122"/>
                <a:cs typeface="Times New Roman" panose="02020603050405020304" pitchFamily="18" charset="0"/>
              </a:rPr>
              <a:t>如：铁为 </a:t>
            </a:r>
            <a:r>
              <a:rPr lang="en-US" altLang="zh-CN" b="1" dirty="0">
                <a:ea typeface="楷体_GB2312" pitchFamily="49" charset="-122"/>
                <a:cs typeface="Times New Roman" panose="02020603050405020304" pitchFamily="18" charset="0"/>
              </a:rPr>
              <a:t>1040K</a:t>
            </a:r>
            <a:r>
              <a:rPr lang="zh-CN" altLang="en-US" b="1" dirty="0">
                <a:ea typeface="楷体_GB2312" pitchFamily="49" charset="-122"/>
                <a:cs typeface="Times New Roman" panose="02020603050405020304" pitchFamily="18" charset="0"/>
              </a:rPr>
              <a:t>，钴为 </a:t>
            </a:r>
            <a:r>
              <a:rPr lang="en-US" altLang="zh-CN" b="1" dirty="0">
                <a:ea typeface="楷体_GB2312" pitchFamily="49" charset="-122"/>
                <a:cs typeface="Times New Roman" panose="02020603050405020304" pitchFamily="18" charset="0"/>
              </a:rPr>
              <a:t>1390K</a:t>
            </a:r>
            <a:r>
              <a:rPr lang="zh-CN" altLang="en-US" b="1" dirty="0">
                <a:ea typeface="楷体_GB2312" pitchFamily="49" charset="-122"/>
                <a:cs typeface="Times New Roman" panose="02020603050405020304" pitchFamily="18" charset="0"/>
              </a:rPr>
              <a:t>，镍为 </a:t>
            </a:r>
            <a:r>
              <a:rPr lang="en-US" altLang="zh-CN" b="1" dirty="0">
                <a:ea typeface="楷体_GB2312" pitchFamily="49" charset="-122"/>
                <a:cs typeface="Times New Roman" panose="02020603050405020304" pitchFamily="18" charset="0"/>
              </a:rPr>
              <a:t>630K</a:t>
            </a:r>
            <a:endParaRPr lang="en-US" altLang="zh-CN" b="1" dirty="0">
              <a:effectLst>
                <a:outerShdw blurRad="38100" dist="38100" dir="2700000" algn="tl">
                  <a:srgbClr val="C0C0C0"/>
                </a:outerShdw>
              </a:effectLst>
              <a:ea typeface="楷体_GB2312" pitchFamily="49" charset="-122"/>
              <a:cs typeface="Times New Roman" panose="02020603050405020304" pitchFamily="18" charset="0"/>
            </a:endParaRPr>
          </a:p>
        </p:txBody>
      </p:sp>
      <p:sp>
        <p:nvSpPr>
          <p:cNvPr id="9" name="Text Box 6"/>
          <p:cNvSpPr txBox="1">
            <a:spLocks noChangeArrowheads="1"/>
          </p:cNvSpPr>
          <p:nvPr/>
        </p:nvSpPr>
        <p:spPr bwMode="auto">
          <a:xfrm>
            <a:off x="650875" y="5262563"/>
            <a:ext cx="7885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不同铁磁质具有不同的转变温度</a:t>
            </a:r>
            <a:r>
              <a:rPr lang="en-US" altLang="zh-CN" sz="2800" b="1">
                <a:latin typeface="Times New Roman" panose="02020603050405020304" pitchFamily="18" charset="0"/>
              </a:rPr>
              <a:t>(</a:t>
            </a:r>
            <a:r>
              <a:rPr lang="zh-CN" altLang="en-US" sz="2800" b="1">
                <a:latin typeface="Times New Roman" panose="02020603050405020304" pitchFamily="18" charset="0"/>
              </a:rPr>
              <a:t>相变温度</a:t>
            </a:r>
            <a:r>
              <a:rPr lang="en-US" altLang="zh-CN" sz="2800" b="1" i="1">
                <a:latin typeface="Times New Roman" panose="02020603050405020304" pitchFamily="18" charset="0"/>
              </a:rPr>
              <a:t>T</a:t>
            </a:r>
            <a:r>
              <a:rPr lang="en-US" altLang="zh-CN" sz="2800" b="1" i="1" baseline="-25000">
                <a:latin typeface="Times New Roman" panose="02020603050405020304" pitchFamily="18" charset="0"/>
              </a:rPr>
              <a:t>c</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eaLnBrk="1" hangingPunct="1">
              <a:spcBef>
                <a:spcPct val="0"/>
              </a:spcBef>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这个转变温度叫</a:t>
            </a:r>
            <a:r>
              <a:rPr lang="zh-CN" altLang="en-US" sz="2800" b="1">
                <a:solidFill>
                  <a:srgbClr val="FF0000"/>
                </a:solidFill>
                <a:latin typeface="Times New Roman" panose="02020603050405020304" pitchFamily="18" charset="0"/>
                <a:ea typeface="楷体_GB2312" pitchFamily="49" charset="-122"/>
              </a:rPr>
              <a:t>临界温度</a:t>
            </a:r>
            <a:r>
              <a:rPr lang="zh-CN" altLang="en-US" sz="2800" b="1">
                <a:latin typeface="Times New Roman" panose="02020603050405020304" pitchFamily="18" charset="0"/>
              </a:rPr>
              <a:t>或称</a:t>
            </a:r>
            <a:r>
              <a:rPr lang="zh-CN" altLang="en-US" sz="2800" b="1">
                <a:solidFill>
                  <a:srgbClr val="FF0000"/>
                </a:solidFill>
                <a:latin typeface="Times New Roman" panose="02020603050405020304" pitchFamily="18" charset="0"/>
                <a:ea typeface="楷体_GB2312" pitchFamily="49" charset="-122"/>
              </a:rPr>
              <a:t>居里点</a:t>
            </a:r>
            <a:endParaRPr lang="zh-CN" altLang="en-US" sz="2800" b="1">
              <a:solidFill>
                <a:srgbClr val="FF0000"/>
              </a:solidFill>
              <a:latin typeface="Times New Roman" panose="02020603050405020304" pitchFamily="18" charset="0"/>
              <a:ea typeface="楷体_GB2312" pitchFamily="49" charset="-122"/>
            </a:endParaRPr>
          </a:p>
        </p:txBody>
      </p:sp>
      <p:sp>
        <p:nvSpPr>
          <p:cNvPr id="3687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84DDCAC-6907-4BF7-8C33-8A01ADCB558C}"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p:cTn id="7" dur="1000" fill="hold"/>
                                        <p:tgtEl>
                                          <p:spTgt spid="81922"/>
                                        </p:tgtEl>
                                        <p:attrNameLst>
                                          <p:attrName>ppt_x</p:attrName>
                                        </p:attrNameLst>
                                      </p:cBhvr>
                                      <p:tavLst>
                                        <p:tav tm="0">
                                          <p:val>
                                            <p:strVal val="#ppt_x-.2"/>
                                          </p:val>
                                        </p:tav>
                                        <p:tav tm="100000">
                                          <p:val>
                                            <p:strVal val="#ppt_x"/>
                                          </p:val>
                                        </p:tav>
                                      </p:tavLst>
                                    </p:anim>
                                    <p:anim calcmode="lin" valueType="num">
                                      <p:cBhvr>
                                        <p:cTn id="8" dur="1000" fill="hold"/>
                                        <p:tgtEl>
                                          <p:spTgt spid="819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8192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81926"/>
                                        </p:tgtEl>
                                        <p:attrNameLst>
                                          <p:attrName>style.visibility</p:attrName>
                                        </p:attrNameLst>
                                      </p:cBhvr>
                                      <p:to>
                                        <p:strVal val="visible"/>
                                      </p:to>
                                    </p:set>
                                    <p:anim calcmode="lin" valueType="num">
                                      <p:cBhvr>
                                        <p:cTn id="12" dur="1000" fill="hold"/>
                                        <p:tgtEl>
                                          <p:spTgt spid="81926"/>
                                        </p:tgtEl>
                                        <p:attrNameLst>
                                          <p:attrName>ppt_x</p:attrName>
                                        </p:attrNameLst>
                                      </p:cBhvr>
                                      <p:tavLst>
                                        <p:tav tm="0">
                                          <p:val>
                                            <p:strVal val="#ppt_x-.2"/>
                                          </p:val>
                                        </p:tav>
                                        <p:tav tm="100000">
                                          <p:val>
                                            <p:strVal val="#ppt_x"/>
                                          </p:val>
                                        </p:tav>
                                      </p:tavLst>
                                    </p:anim>
                                    <p:anim calcmode="lin" valueType="num">
                                      <p:cBhvr>
                                        <p:cTn id="13" dur="1000" fill="hold"/>
                                        <p:tgtEl>
                                          <p:spTgt spid="81926"/>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192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81925"/>
                                        </p:tgtEl>
                                        <p:attrNameLst>
                                          <p:attrName>style.visibility</p:attrName>
                                        </p:attrNameLst>
                                      </p:cBhvr>
                                      <p:to>
                                        <p:strVal val="visible"/>
                                      </p:to>
                                    </p:set>
                                    <p:animEffect transition="in" filter="wipe(up)">
                                      <p:cBhvr>
                                        <p:cTn id="19" dur="500"/>
                                        <p:tgtEl>
                                          <p:spTgt spid="819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81923"/>
                                        </p:tgtEl>
                                        <p:attrNameLst>
                                          <p:attrName>style.visibility</p:attrName>
                                        </p:attrNameLst>
                                      </p:cBhvr>
                                      <p:to>
                                        <p:strVal val="visible"/>
                                      </p:to>
                                    </p:set>
                                    <p:animEffect transition="in" filter="wipe(up)">
                                      <p:cBhvr>
                                        <p:cTn id="24" dur="500"/>
                                        <p:tgtEl>
                                          <p:spTgt spid="819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nimBg="1"/>
      <p:bldP spid="81923" grpId="0" autoUpdateAnimBg="0"/>
      <p:bldP spid="81925" grpId="0" autoUpdateAnimBg="0"/>
      <p:bldP spid="81926" grpId="0"/>
      <p:bldP spid="7" grpId="0" autoUpdateAnimBg="0"/>
      <p:bldP spid="8" grpId="0" autoUpdateAnimBg="0"/>
      <p:bldP spid="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EFC55A-F278-46B6-B756-586213FB6BDE}" type="slidenum">
              <a:rPr lang="en-US" altLang="zh-CN"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151556" name="Text Box 4"/>
          <p:cNvSpPr txBox="1">
            <a:spLocks noChangeArrowheads="1"/>
          </p:cNvSpPr>
          <p:nvPr/>
        </p:nvSpPr>
        <p:spPr bwMode="auto">
          <a:xfrm>
            <a:off x="2160588" y="128588"/>
            <a:ext cx="4576762" cy="57943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b="1">
                <a:latin typeface="Times New Roman" panose="02020603050405020304" pitchFamily="18" charset="0"/>
                <a:ea typeface="楷体_GB2312" pitchFamily="49" charset="-122"/>
              </a:rPr>
              <a:t>第</a:t>
            </a:r>
            <a:r>
              <a:rPr lang="en-US" altLang="zh-CN" b="1">
                <a:latin typeface="Times New Roman" panose="02020603050405020304" pitchFamily="18" charset="0"/>
                <a:ea typeface="楷体_GB2312" pitchFamily="49" charset="-122"/>
              </a:rPr>
              <a:t>7</a:t>
            </a:r>
            <a:r>
              <a:rPr lang="zh-CN" altLang="en-US" b="1">
                <a:latin typeface="Times New Roman" panose="02020603050405020304" pitchFamily="18" charset="0"/>
                <a:ea typeface="楷体_GB2312" pitchFamily="49" charset="-122"/>
              </a:rPr>
              <a:t>章    稳恒磁场总结</a:t>
            </a:r>
            <a:endParaRPr lang="zh-CN" altLang="en-US" b="1">
              <a:latin typeface="Times New Roman" panose="02020603050405020304" pitchFamily="18" charset="0"/>
              <a:ea typeface="楷体_GB2312" pitchFamily="49" charset="-122"/>
            </a:endParaRPr>
          </a:p>
        </p:txBody>
      </p:sp>
      <p:sp>
        <p:nvSpPr>
          <p:cNvPr id="151565" name="Text Box 13"/>
          <p:cNvSpPr txBox="1">
            <a:spLocks noChangeArrowheads="1"/>
          </p:cNvSpPr>
          <p:nvPr/>
        </p:nvSpPr>
        <p:spPr bwMode="auto">
          <a:xfrm>
            <a:off x="330200" y="981075"/>
            <a:ext cx="4751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一</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毕 </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萨定律</a:t>
            </a:r>
            <a:endParaRPr lang="zh-CN" altLang="en-US" sz="2800" b="1">
              <a:solidFill>
                <a:srgbClr val="0000FF"/>
              </a:solidFill>
              <a:latin typeface="Times New Roman" panose="02020603050405020304" pitchFamily="18" charset="0"/>
              <a:ea typeface="楷体_GB2312" pitchFamily="49" charset="-122"/>
            </a:endParaRPr>
          </a:p>
        </p:txBody>
      </p:sp>
      <p:sp>
        <p:nvSpPr>
          <p:cNvPr id="151566" name="Text Box 14"/>
          <p:cNvSpPr txBox="1">
            <a:spLocks noChangeArrowheads="1"/>
          </p:cNvSpPr>
          <p:nvPr/>
        </p:nvSpPr>
        <p:spPr bwMode="auto">
          <a:xfrm>
            <a:off x="333375" y="1985963"/>
            <a:ext cx="324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二</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安培环路定理</a:t>
            </a:r>
            <a:endParaRPr lang="zh-CN" altLang="en-US" sz="2800" b="1">
              <a:solidFill>
                <a:srgbClr val="0000FF"/>
              </a:solidFill>
              <a:latin typeface="Times New Roman" panose="02020603050405020304" pitchFamily="18" charset="0"/>
              <a:ea typeface="楷体_GB2312" pitchFamily="49" charset="-122"/>
            </a:endParaRPr>
          </a:p>
        </p:txBody>
      </p:sp>
      <p:sp>
        <p:nvSpPr>
          <p:cNvPr id="151567" name="Text Box 15"/>
          <p:cNvSpPr txBox="1">
            <a:spLocks noChangeArrowheads="1"/>
          </p:cNvSpPr>
          <p:nvPr/>
        </p:nvSpPr>
        <p:spPr bwMode="auto">
          <a:xfrm>
            <a:off x="323850" y="2708275"/>
            <a:ext cx="5545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三</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磁场的计算</a:t>
            </a:r>
            <a:endParaRPr lang="zh-CN" altLang="en-US" sz="2800" b="1">
              <a:solidFill>
                <a:srgbClr val="0000FF"/>
              </a:solidFill>
              <a:latin typeface="Times New Roman" panose="02020603050405020304" pitchFamily="18" charset="0"/>
              <a:ea typeface="楷体_GB2312" pitchFamily="49" charset="-122"/>
            </a:endParaRPr>
          </a:p>
        </p:txBody>
      </p:sp>
      <p:sp>
        <p:nvSpPr>
          <p:cNvPr id="151568" name="Text Box 16"/>
          <p:cNvSpPr txBox="1">
            <a:spLocks noChangeArrowheads="1"/>
          </p:cNvSpPr>
          <p:nvPr/>
        </p:nvSpPr>
        <p:spPr bwMode="auto">
          <a:xfrm>
            <a:off x="323850" y="5300663"/>
            <a:ext cx="712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四</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典型磁场表达式、对称磁场曲线特征</a:t>
            </a:r>
            <a:endParaRPr lang="zh-CN" altLang="en-US" sz="2800" b="1">
              <a:solidFill>
                <a:srgbClr val="0000FF"/>
              </a:solidFill>
              <a:latin typeface="Times New Roman" panose="02020603050405020304" pitchFamily="18" charset="0"/>
              <a:ea typeface="楷体_GB2312" pitchFamily="49" charset="-122"/>
            </a:endParaRPr>
          </a:p>
        </p:txBody>
      </p:sp>
      <p:graphicFrame>
        <p:nvGraphicFramePr>
          <p:cNvPr id="151571" name="Object 2"/>
          <p:cNvGraphicFramePr>
            <a:graphicFrameLocks noChangeAspect="1"/>
          </p:cNvGraphicFramePr>
          <p:nvPr/>
        </p:nvGraphicFramePr>
        <p:xfrm>
          <a:off x="3362325" y="835025"/>
          <a:ext cx="2333625" cy="936625"/>
        </p:xfrm>
        <a:graphic>
          <a:graphicData uri="http://schemas.openxmlformats.org/presentationml/2006/ole">
            <mc:AlternateContent xmlns:mc="http://schemas.openxmlformats.org/markup-compatibility/2006">
              <mc:Choice xmlns:v="urn:schemas-microsoft-com:vml" Requires="v">
                <p:oleObj spid="_x0000_s75818" name="Equation" r:id="rId1" imgW="24993600" imgH="10058400" progId="Equation.DSMT4">
                  <p:embed/>
                </p:oleObj>
              </mc:Choice>
              <mc:Fallback>
                <p:oleObj name="Equation" r:id="rId1" imgW="24993600" imgH="10058400" progId="Equation.DSMT4">
                  <p:embed/>
                  <p:pic>
                    <p:nvPicPr>
                      <p:cNvPr id="0" name="图片 75817"/>
                      <p:cNvPicPr>
                        <a:picLocks noChangeAspect="1" noChangeArrowheads="1"/>
                      </p:cNvPicPr>
                      <p:nvPr/>
                    </p:nvPicPr>
                    <p:blipFill>
                      <a:blip r:embed="rId2"/>
                      <a:srcRect/>
                      <a:stretch>
                        <a:fillRect/>
                      </a:stretch>
                    </p:blipFill>
                    <p:spPr bwMode="auto">
                      <a:xfrm>
                        <a:off x="3362325" y="835025"/>
                        <a:ext cx="2333625" cy="936625"/>
                      </a:xfrm>
                      <a:prstGeom prst="rect">
                        <a:avLst/>
                      </a:prstGeom>
                      <a:solidFill>
                        <a:srgbClr val="FFFF99"/>
                      </a:solidFill>
                      <a:ln w="9525">
                        <a:solidFill>
                          <a:srgbClr val="CC6600"/>
                        </a:solidFill>
                        <a:miter lim="800000"/>
                        <a:headEnd/>
                        <a:tailEnd/>
                      </a:ln>
                      <a:effectLst>
                        <a:outerShdw dist="35921" dir="2700000" algn="ctr" rotWithShape="0">
                          <a:srgbClr val="808080"/>
                        </a:outerShdw>
                      </a:effectLst>
                    </p:spPr>
                  </p:pic>
                </p:oleObj>
              </mc:Fallback>
            </mc:AlternateContent>
          </a:graphicData>
        </a:graphic>
      </p:graphicFrame>
      <p:graphicFrame>
        <p:nvGraphicFramePr>
          <p:cNvPr id="151572" name="Object 3"/>
          <p:cNvGraphicFramePr>
            <a:graphicFrameLocks noChangeAspect="1"/>
          </p:cNvGraphicFramePr>
          <p:nvPr/>
        </p:nvGraphicFramePr>
        <p:xfrm>
          <a:off x="3327400" y="1916113"/>
          <a:ext cx="4211638" cy="847725"/>
        </p:xfrm>
        <a:graphic>
          <a:graphicData uri="http://schemas.openxmlformats.org/presentationml/2006/ole">
            <mc:AlternateContent xmlns:mc="http://schemas.openxmlformats.org/markup-compatibility/2006">
              <mc:Choice xmlns:v="urn:schemas-microsoft-com:vml" Requires="v">
                <p:oleObj spid="_x0000_s75819" name="Equation" r:id="rId3" imgW="44805600" imgH="8534400" progId="Equation.DSMT4">
                  <p:embed/>
                </p:oleObj>
              </mc:Choice>
              <mc:Fallback>
                <p:oleObj name="Equation" r:id="rId3" imgW="44805600" imgH="8534400" progId="Equation.DSMT4">
                  <p:embed/>
                  <p:pic>
                    <p:nvPicPr>
                      <p:cNvPr id="0" name="图片 75818"/>
                      <p:cNvPicPr>
                        <a:picLocks noChangeAspect="1" noChangeArrowheads="1"/>
                      </p:cNvPicPr>
                      <p:nvPr/>
                    </p:nvPicPr>
                    <p:blipFill>
                      <a:blip r:embed="rId4"/>
                      <a:srcRect/>
                      <a:stretch>
                        <a:fillRect/>
                      </a:stretch>
                    </p:blipFill>
                    <p:spPr bwMode="auto">
                      <a:xfrm>
                        <a:off x="3327400" y="1916113"/>
                        <a:ext cx="4211638"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74" name="Text Box 22"/>
          <p:cNvSpPr txBox="1">
            <a:spLocks noChangeArrowheads="1"/>
          </p:cNvSpPr>
          <p:nvPr/>
        </p:nvSpPr>
        <p:spPr bwMode="auto">
          <a:xfrm>
            <a:off x="684213" y="3357563"/>
            <a:ext cx="4392612" cy="528637"/>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楷体_GB2312" pitchFamily="49" charset="-122"/>
              </a:rPr>
              <a:t>1. </a:t>
            </a:r>
            <a:r>
              <a:rPr lang="zh-CN" altLang="en-US" sz="2800" b="1">
                <a:solidFill>
                  <a:srgbClr val="000000"/>
                </a:solidFill>
                <a:latin typeface="Times New Roman" panose="02020603050405020304" pitchFamily="18" charset="0"/>
                <a:ea typeface="楷体_GB2312" pitchFamily="49" charset="-122"/>
              </a:rPr>
              <a:t>毕 </a:t>
            </a:r>
            <a:r>
              <a:rPr lang="en-US" altLang="zh-CN" sz="2800" b="1">
                <a:solidFill>
                  <a:srgbClr val="000000"/>
                </a:solidFill>
                <a:latin typeface="Times New Roman" panose="02020603050405020304" pitchFamily="18" charset="0"/>
                <a:ea typeface="楷体_GB2312" pitchFamily="49" charset="-122"/>
              </a:rPr>
              <a:t>— </a:t>
            </a:r>
            <a:r>
              <a:rPr lang="zh-CN" altLang="en-US" sz="2800" b="1">
                <a:solidFill>
                  <a:srgbClr val="000000"/>
                </a:solidFill>
                <a:latin typeface="Times New Roman" panose="02020603050405020304" pitchFamily="18" charset="0"/>
                <a:ea typeface="楷体_GB2312" pitchFamily="49" charset="-122"/>
              </a:rPr>
              <a:t>萨定律</a:t>
            </a:r>
            <a:r>
              <a:rPr lang="en-US" altLang="zh-CN" sz="2800" b="1">
                <a:solidFill>
                  <a:srgbClr val="000000"/>
                </a:solidFill>
                <a:latin typeface="Times New Roman" panose="02020603050405020304" pitchFamily="18" charset="0"/>
                <a:ea typeface="楷体_GB2312" pitchFamily="49" charset="-122"/>
              </a:rPr>
              <a:t>+</a:t>
            </a:r>
            <a:r>
              <a:rPr lang="zh-CN" altLang="en-US" sz="2800" b="1">
                <a:solidFill>
                  <a:srgbClr val="000000"/>
                </a:solidFill>
                <a:latin typeface="Times New Roman" panose="02020603050405020304" pitchFamily="18" charset="0"/>
                <a:ea typeface="楷体_GB2312" pitchFamily="49" charset="-122"/>
              </a:rPr>
              <a:t>叠加原理</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1575" name="Object 4"/>
          <p:cNvGraphicFramePr>
            <a:graphicFrameLocks noChangeAspect="1"/>
          </p:cNvGraphicFramePr>
          <p:nvPr/>
        </p:nvGraphicFramePr>
        <p:xfrm>
          <a:off x="5205413" y="3108325"/>
          <a:ext cx="2622550" cy="1030288"/>
        </p:xfrm>
        <a:graphic>
          <a:graphicData uri="http://schemas.openxmlformats.org/presentationml/2006/ole">
            <mc:AlternateContent xmlns:mc="http://schemas.openxmlformats.org/markup-compatibility/2006">
              <mc:Choice xmlns:v="urn:schemas-microsoft-com:vml" Requires="v">
                <p:oleObj spid="_x0000_s75820" name="Equation" r:id="rId5" imgW="25603200" imgH="10058400" progId="Equation.DSMT4">
                  <p:embed/>
                </p:oleObj>
              </mc:Choice>
              <mc:Fallback>
                <p:oleObj name="Equation" r:id="rId5" imgW="25603200" imgH="10058400" progId="Equation.DSMT4">
                  <p:embed/>
                  <p:pic>
                    <p:nvPicPr>
                      <p:cNvPr id="0" name="图片 75819"/>
                      <p:cNvPicPr>
                        <a:picLocks noChangeAspect="1" noChangeArrowheads="1"/>
                      </p:cNvPicPr>
                      <p:nvPr/>
                    </p:nvPicPr>
                    <p:blipFill>
                      <a:blip r:embed="rId6"/>
                      <a:srcRect/>
                      <a:stretch>
                        <a:fillRect/>
                      </a:stretch>
                    </p:blipFill>
                    <p:spPr bwMode="auto">
                      <a:xfrm>
                        <a:off x="5205413" y="3108325"/>
                        <a:ext cx="262255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76" name="Text Box 24"/>
          <p:cNvSpPr txBox="1">
            <a:spLocks noChangeArrowheads="1"/>
          </p:cNvSpPr>
          <p:nvPr/>
        </p:nvSpPr>
        <p:spPr bwMode="auto">
          <a:xfrm>
            <a:off x="684213" y="4005263"/>
            <a:ext cx="5040312" cy="528637"/>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楷体_GB2312" pitchFamily="49" charset="-122"/>
              </a:rPr>
              <a:t>2. </a:t>
            </a:r>
            <a:r>
              <a:rPr lang="zh-CN" altLang="en-US" sz="2800" b="1">
                <a:solidFill>
                  <a:srgbClr val="000000"/>
                </a:solidFill>
                <a:latin typeface="Times New Roman" panose="02020603050405020304" pitchFamily="18" charset="0"/>
                <a:ea typeface="楷体_GB2312" pitchFamily="49" charset="-122"/>
              </a:rPr>
              <a:t>安培环路定理求对称磁场</a:t>
            </a:r>
            <a:endParaRPr lang="zh-CN" altLang="en-US" sz="2800" b="1">
              <a:solidFill>
                <a:srgbClr val="000000"/>
              </a:solidFill>
              <a:latin typeface="Times New Roman" panose="02020603050405020304" pitchFamily="18" charset="0"/>
              <a:ea typeface="楷体_GB2312" pitchFamily="49" charset="-122"/>
            </a:endParaRPr>
          </a:p>
        </p:txBody>
      </p:sp>
      <p:sp>
        <p:nvSpPr>
          <p:cNvPr id="151577" name="Text Box 25"/>
          <p:cNvSpPr txBox="1">
            <a:spLocks noChangeArrowheads="1"/>
          </p:cNvSpPr>
          <p:nvPr/>
        </p:nvSpPr>
        <p:spPr bwMode="auto">
          <a:xfrm>
            <a:off x="684213" y="4652963"/>
            <a:ext cx="2016125" cy="528637"/>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ea typeface="楷体_GB2312" pitchFamily="49" charset="-122"/>
              </a:rPr>
              <a:t>3. </a:t>
            </a:r>
            <a:r>
              <a:rPr lang="zh-CN" altLang="en-US" sz="2800" b="1">
                <a:solidFill>
                  <a:srgbClr val="000000"/>
                </a:solidFill>
                <a:latin typeface="Times New Roman" panose="02020603050405020304" pitchFamily="18" charset="0"/>
                <a:ea typeface="楷体_GB2312" pitchFamily="49" charset="-122"/>
              </a:rPr>
              <a:t>补偿法</a:t>
            </a:r>
            <a:endParaRPr lang="zh-CN" altLang="en-US" sz="2800" b="1">
              <a:solidFill>
                <a:srgbClr val="000000"/>
              </a:solidFill>
              <a:latin typeface="Times New Roman" panose="02020603050405020304" pitchFamily="18" charset="0"/>
              <a:ea typeface="楷体_GB2312" pitchFamily="49" charset="-122"/>
            </a:endParaRPr>
          </a:p>
        </p:txBody>
      </p:sp>
      <p:sp>
        <p:nvSpPr>
          <p:cNvPr id="151578" name="Text Box 26"/>
          <p:cNvSpPr txBox="1">
            <a:spLocks noChangeArrowheads="1"/>
          </p:cNvSpPr>
          <p:nvPr/>
        </p:nvSpPr>
        <p:spPr bwMode="auto">
          <a:xfrm>
            <a:off x="611188" y="5949950"/>
            <a:ext cx="1873250"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rPr>
              <a:t>①</a:t>
            </a:r>
            <a:r>
              <a:rPr lang="zh-CN" altLang="en-US" sz="2800" b="1">
                <a:solidFill>
                  <a:srgbClr val="000000"/>
                </a:solidFill>
                <a:latin typeface="Times New Roman" panose="02020603050405020304" pitchFamily="18" charset="0"/>
                <a:ea typeface="楷体_GB2312" pitchFamily="49" charset="-122"/>
              </a:rPr>
              <a:t>直电流</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1579" name="Object 5"/>
          <p:cNvGraphicFramePr>
            <a:graphicFrameLocks noChangeAspect="1"/>
          </p:cNvGraphicFramePr>
          <p:nvPr/>
        </p:nvGraphicFramePr>
        <p:xfrm>
          <a:off x="2627313" y="5805488"/>
          <a:ext cx="2952750" cy="796925"/>
        </p:xfrm>
        <a:graphic>
          <a:graphicData uri="http://schemas.openxmlformats.org/presentationml/2006/ole">
            <mc:AlternateContent xmlns:mc="http://schemas.openxmlformats.org/markup-compatibility/2006">
              <mc:Choice xmlns:v="urn:schemas-microsoft-com:vml" Requires="v">
                <p:oleObj spid="_x0000_s75821" name="公式" r:id="rId7" imgW="1358900" imgH="368300" progId="Equation.3">
                  <p:embed/>
                </p:oleObj>
              </mc:Choice>
              <mc:Fallback>
                <p:oleObj name="公式" r:id="rId7" imgW="1358900" imgH="368300" progId="Equation.3">
                  <p:embed/>
                  <p:pic>
                    <p:nvPicPr>
                      <p:cNvPr id="0" name="图片 758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5805488"/>
                        <a:ext cx="2952750" cy="7969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80" name="Text Box 28"/>
          <p:cNvSpPr txBox="1">
            <a:spLocks noChangeArrowheads="1"/>
          </p:cNvSpPr>
          <p:nvPr/>
        </p:nvSpPr>
        <p:spPr bwMode="auto">
          <a:xfrm>
            <a:off x="6011863" y="5805488"/>
            <a:ext cx="26638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50000"/>
              </a:spcBef>
              <a:buFontTx/>
              <a:buNone/>
            </a:pPr>
            <a:r>
              <a:rPr lang="zh-CN" altLang="en-US" sz="2400" b="1">
                <a:solidFill>
                  <a:srgbClr val="FF3300"/>
                </a:solidFill>
                <a:latin typeface="Times New Roman" panose="02020603050405020304" pitchFamily="18" charset="0"/>
                <a:ea typeface="楷体_GB2312" pitchFamily="49" charset="-122"/>
                <a:sym typeface="Monotype Sorts" pitchFamily="2" charset="2"/>
              </a:rPr>
              <a:t>无限长、半无限长、</a:t>
            </a:r>
            <a:r>
              <a:rPr lang="zh-CN" altLang="en-US" sz="2400" b="1">
                <a:solidFill>
                  <a:srgbClr val="FF3300"/>
                </a:solidFill>
                <a:latin typeface="楷体_GB2312" pitchFamily="49" charset="-122"/>
                <a:ea typeface="楷体_GB2312" pitchFamily="49" charset="-122"/>
              </a:rPr>
              <a:t>电流延长线上</a:t>
            </a:r>
            <a:endParaRPr lang="zh-CN" altLang="en-US" sz="2400" b="1">
              <a:solidFill>
                <a:srgbClr val="FF3300"/>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65"/>
                                        </p:tgtEl>
                                        <p:attrNameLst>
                                          <p:attrName>style.visibility</p:attrName>
                                        </p:attrNameLst>
                                      </p:cBhvr>
                                      <p:to>
                                        <p:strVal val="visible"/>
                                      </p:to>
                                    </p:set>
                                    <p:animEffect transition="in" filter="blinds(horizontal)">
                                      <p:cBhvr>
                                        <p:cTn id="12" dur="500"/>
                                        <p:tgtEl>
                                          <p:spTgt spid="15156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151571"/>
                                        </p:tgtEl>
                                        <p:attrNameLst>
                                          <p:attrName>style.visibility</p:attrName>
                                        </p:attrNameLst>
                                      </p:cBhvr>
                                      <p:to>
                                        <p:strVal val="visible"/>
                                      </p:to>
                                    </p:set>
                                    <p:anim calcmode="lin" valueType="num">
                                      <p:cBhvr>
                                        <p:cTn id="17" dur="500" fill="hold"/>
                                        <p:tgtEl>
                                          <p:spTgt spid="151571"/>
                                        </p:tgtEl>
                                        <p:attrNameLst>
                                          <p:attrName>ppt_x</p:attrName>
                                        </p:attrNameLst>
                                      </p:cBhvr>
                                      <p:tavLst>
                                        <p:tav tm="0">
                                          <p:val>
                                            <p:strVal val="#ppt_x-#ppt_w/2"/>
                                          </p:val>
                                        </p:tav>
                                        <p:tav tm="100000">
                                          <p:val>
                                            <p:strVal val="#ppt_x"/>
                                          </p:val>
                                        </p:tav>
                                      </p:tavLst>
                                    </p:anim>
                                    <p:anim calcmode="lin" valueType="num">
                                      <p:cBhvr>
                                        <p:cTn id="18" dur="500" fill="hold"/>
                                        <p:tgtEl>
                                          <p:spTgt spid="151571"/>
                                        </p:tgtEl>
                                        <p:attrNameLst>
                                          <p:attrName>ppt_y</p:attrName>
                                        </p:attrNameLst>
                                      </p:cBhvr>
                                      <p:tavLst>
                                        <p:tav tm="0">
                                          <p:val>
                                            <p:strVal val="#ppt_y"/>
                                          </p:val>
                                        </p:tav>
                                        <p:tav tm="100000">
                                          <p:val>
                                            <p:strVal val="#ppt_y"/>
                                          </p:val>
                                        </p:tav>
                                      </p:tavLst>
                                    </p:anim>
                                    <p:anim calcmode="lin" valueType="num">
                                      <p:cBhvr>
                                        <p:cTn id="19" dur="500" fill="hold"/>
                                        <p:tgtEl>
                                          <p:spTgt spid="151571"/>
                                        </p:tgtEl>
                                        <p:attrNameLst>
                                          <p:attrName>ppt_w</p:attrName>
                                        </p:attrNameLst>
                                      </p:cBhvr>
                                      <p:tavLst>
                                        <p:tav tm="0">
                                          <p:val>
                                            <p:fltVal val="0"/>
                                          </p:val>
                                        </p:tav>
                                        <p:tav tm="100000">
                                          <p:val>
                                            <p:strVal val="#ppt_w"/>
                                          </p:val>
                                        </p:tav>
                                      </p:tavLst>
                                    </p:anim>
                                    <p:anim calcmode="lin" valueType="num">
                                      <p:cBhvr>
                                        <p:cTn id="20" dur="500" fill="hold"/>
                                        <p:tgtEl>
                                          <p:spTgt spid="151571"/>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1566"/>
                                        </p:tgtEl>
                                        <p:attrNameLst>
                                          <p:attrName>style.visibility</p:attrName>
                                        </p:attrNameLst>
                                      </p:cBhvr>
                                      <p:to>
                                        <p:strVal val="visible"/>
                                      </p:to>
                                    </p:set>
                                    <p:animEffect transition="in" filter="blinds(horizontal)">
                                      <p:cBhvr>
                                        <p:cTn id="25" dur="500"/>
                                        <p:tgtEl>
                                          <p:spTgt spid="15156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151572"/>
                                        </p:tgtEl>
                                        <p:attrNameLst>
                                          <p:attrName>style.visibility</p:attrName>
                                        </p:attrNameLst>
                                      </p:cBhvr>
                                      <p:to>
                                        <p:strVal val="visible"/>
                                      </p:to>
                                    </p:set>
                                    <p:animEffect transition="in" filter="box(out)">
                                      <p:cBhvr>
                                        <p:cTn id="30" dur="1000"/>
                                        <p:tgtEl>
                                          <p:spTgt spid="1515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1567"/>
                                        </p:tgtEl>
                                        <p:attrNameLst>
                                          <p:attrName>style.visibility</p:attrName>
                                        </p:attrNameLst>
                                      </p:cBhvr>
                                      <p:to>
                                        <p:strVal val="visible"/>
                                      </p:to>
                                    </p:set>
                                    <p:animEffect transition="in" filter="blinds(horizontal)">
                                      <p:cBhvr>
                                        <p:cTn id="35" dur="500"/>
                                        <p:tgtEl>
                                          <p:spTgt spid="15156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51574"/>
                                        </p:tgtEl>
                                        <p:attrNameLst>
                                          <p:attrName>style.visibility</p:attrName>
                                        </p:attrNameLst>
                                      </p:cBhvr>
                                      <p:to>
                                        <p:strVal val="visible"/>
                                      </p:to>
                                    </p:set>
                                    <p:animEffect transition="in" filter="slide(fromBottom)">
                                      <p:cBhvr>
                                        <p:cTn id="40" dur="500"/>
                                        <p:tgtEl>
                                          <p:spTgt spid="15157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1575"/>
                                        </p:tgtEl>
                                        <p:attrNameLst>
                                          <p:attrName>style.visibility</p:attrName>
                                        </p:attrNameLst>
                                      </p:cBhvr>
                                      <p:to>
                                        <p:strVal val="visible"/>
                                      </p:to>
                                    </p:set>
                                    <p:anim calcmode="lin" valueType="num">
                                      <p:cBhvr additive="base">
                                        <p:cTn id="45" dur="500" fill="hold"/>
                                        <p:tgtEl>
                                          <p:spTgt spid="151575"/>
                                        </p:tgtEl>
                                        <p:attrNameLst>
                                          <p:attrName>ppt_x</p:attrName>
                                        </p:attrNameLst>
                                      </p:cBhvr>
                                      <p:tavLst>
                                        <p:tav tm="0">
                                          <p:val>
                                            <p:strVal val="#ppt_x"/>
                                          </p:val>
                                        </p:tav>
                                        <p:tav tm="100000">
                                          <p:val>
                                            <p:strVal val="#ppt_x"/>
                                          </p:val>
                                        </p:tav>
                                      </p:tavLst>
                                    </p:anim>
                                    <p:anim calcmode="lin" valueType="num">
                                      <p:cBhvr additive="base">
                                        <p:cTn id="46" dur="500" fill="hold"/>
                                        <p:tgtEl>
                                          <p:spTgt spid="15157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51576"/>
                                        </p:tgtEl>
                                        <p:attrNameLst>
                                          <p:attrName>style.visibility</p:attrName>
                                        </p:attrNameLst>
                                      </p:cBhvr>
                                      <p:to>
                                        <p:strVal val="visible"/>
                                      </p:to>
                                    </p:set>
                                    <p:animEffect transition="in" filter="slide(fromBottom)">
                                      <p:cBhvr>
                                        <p:cTn id="51" dur="500"/>
                                        <p:tgtEl>
                                          <p:spTgt spid="151576"/>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151577"/>
                                        </p:tgtEl>
                                        <p:attrNameLst>
                                          <p:attrName>style.visibility</p:attrName>
                                        </p:attrNameLst>
                                      </p:cBhvr>
                                      <p:to>
                                        <p:strVal val="visible"/>
                                      </p:to>
                                    </p:set>
                                    <p:animEffect transition="in" filter="slide(fromBottom)">
                                      <p:cBhvr>
                                        <p:cTn id="56" dur="500"/>
                                        <p:tgtEl>
                                          <p:spTgt spid="15157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51568"/>
                                        </p:tgtEl>
                                        <p:attrNameLst>
                                          <p:attrName>style.visibility</p:attrName>
                                        </p:attrNameLst>
                                      </p:cBhvr>
                                      <p:to>
                                        <p:strVal val="visible"/>
                                      </p:to>
                                    </p:set>
                                    <p:animEffect transition="in" filter="blinds(horizontal)">
                                      <p:cBhvr>
                                        <p:cTn id="61" dur="500"/>
                                        <p:tgtEl>
                                          <p:spTgt spid="151568"/>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151578"/>
                                        </p:tgtEl>
                                        <p:attrNameLst>
                                          <p:attrName>style.visibility</p:attrName>
                                        </p:attrNameLst>
                                      </p:cBhvr>
                                      <p:to>
                                        <p:strVal val="visible"/>
                                      </p:to>
                                    </p:set>
                                    <p:animEffect transition="in" filter="slide(fromBottom)">
                                      <p:cBhvr>
                                        <p:cTn id="66" dur="500"/>
                                        <p:tgtEl>
                                          <p:spTgt spid="151578"/>
                                        </p:tgtEl>
                                      </p:cBhvr>
                                    </p:animEffect>
                                  </p:childTnLst>
                                </p:cTn>
                              </p:par>
                            </p:childTnLst>
                          </p:cTn>
                        </p:par>
                        <p:par>
                          <p:cTn id="67" fill="hold">
                            <p:stCondLst>
                              <p:cond delay="500"/>
                            </p:stCondLst>
                            <p:childTnLst>
                              <p:par>
                                <p:cTn id="68" presetID="12" presetClass="entr" presetSubtype="2" fill="hold" nodeType="afterEffect">
                                  <p:stCondLst>
                                    <p:cond delay="0"/>
                                  </p:stCondLst>
                                  <p:childTnLst>
                                    <p:set>
                                      <p:cBhvr>
                                        <p:cTn id="69" dur="1" fill="hold">
                                          <p:stCondLst>
                                            <p:cond delay="0"/>
                                          </p:stCondLst>
                                        </p:cTn>
                                        <p:tgtEl>
                                          <p:spTgt spid="151579"/>
                                        </p:tgtEl>
                                        <p:attrNameLst>
                                          <p:attrName>style.visibility</p:attrName>
                                        </p:attrNameLst>
                                      </p:cBhvr>
                                      <p:to>
                                        <p:strVal val="visible"/>
                                      </p:to>
                                    </p:set>
                                    <p:animEffect transition="in" filter="slide(fromRight)">
                                      <p:cBhvr>
                                        <p:cTn id="70" dur="500"/>
                                        <p:tgtEl>
                                          <p:spTgt spid="15157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151580">
                                            <p:txEl>
                                              <p:pRg st="0" end="0"/>
                                            </p:txEl>
                                          </p:spTgt>
                                        </p:tgtEl>
                                        <p:attrNameLst>
                                          <p:attrName>style.visibility</p:attrName>
                                        </p:attrNameLst>
                                      </p:cBhvr>
                                      <p:to>
                                        <p:strVal val="visible"/>
                                      </p:to>
                                    </p:set>
                                    <p:animEffect transition="in" filter="blinds(vertical)">
                                      <p:cBhvr>
                                        <p:cTn id="75" dur="500"/>
                                        <p:tgtEl>
                                          <p:spTgt spid="1515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animBg="1"/>
      <p:bldP spid="151565" grpId="0"/>
      <p:bldP spid="151566" grpId="0"/>
      <p:bldP spid="151567" grpId="0"/>
      <p:bldP spid="151568" grpId="0"/>
      <p:bldP spid="151574" grpId="0" animBg="1" autoUpdateAnimBg="0"/>
      <p:bldP spid="151576" grpId="0" animBg="1" autoUpdateAnimBg="0"/>
      <p:bldP spid="151577" grpId="0" animBg="1" autoUpdateAnimBg="0"/>
      <p:bldP spid="151578" grpId="0" animBg="1" autoUpdateAnimBg="0"/>
      <p:bldP spid="151580"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DDB793A-E1DD-4ED1-931D-991A6292D269}" type="slidenum">
              <a:rPr lang="en-US" altLang="zh-CN"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152580" name="Text Box 4"/>
          <p:cNvSpPr txBox="1">
            <a:spLocks noChangeArrowheads="1"/>
          </p:cNvSpPr>
          <p:nvPr/>
        </p:nvSpPr>
        <p:spPr bwMode="auto">
          <a:xfrm>
            <a:off x="395288" y="260350"/>
            <a:ext cx="1873250"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rPr>
              <a:t>②</a:t>
            </a:r>
            <a:r>
              <a:rPr lang="zh-CN" altLang="en-US" sz="2800" b="1">
                <a:latin typeface="Times New Roman" panose="02020603050405020304" pitchFamily="18" charset="0"/>
                <a:ea typeface="楷体_GB2312" pitchFamily="49" charset="-122"/>
              </a:rPr>
              <a:t>圆电流</a:t>
            </a:r>
            <a:endParaRPr lang="zh-CN" altLang="en-US" sz="2800" b="1">
              <a:latin typeface="Times New Roman" panose="02020603050405020304" pitchFamily="18" charset="0"/>
              <a:ea typeface="楷体_GB2312" pitchFamily="49" charset="-122"/>
            </a:endParaRPr>
          </a:p>
        </p:txBody>
      </p:sp>
      <p:graphicFrame>
        <p:nvGraphicFramePr>
          <p:cNvPr id="152581" name="Object 2"/>
          <p:cNvGraphicFramePr>
            <a:graphicFrameLocks noChangeAspect="1"/>
          </p:cNvGraphicFramePr>
          <p:nvPr/>
        </p:nvGraphicFramePr>
        <p:xfrm>
          <a:off x="2484438" y="188913"/>
          <a:ext cx="2501900" cy="914400"/>
        </p:xfrm>
        <a:graphic>
          <a:graphicData uri="http://schemas.openxmlformats.org/presentationml/2006/ole">
            <mc:AlternateContent xmlns:mc="http://schemas.openxmlformats.org/markup-compatibility/2006">
              <mc:Choice xmlns:v="urn:schemas-microsoft-com:vml" Requires="v">
                <p:oleObj spid="_x0000_s76872" name="公式" r:id="rId1" imgW="2501900" imgH="914400" progId="Equation.3">
                  <p:embed/>
                </p:oleObj>
              </mc:Choice>
              <mc:Fallback>
                <p:oleObj name="公式" r:id="rId1" imgW="2501900" imgH="914400" progId="Equation.3">
                  <p:embed/>
                  <p:pic>
                    <p:nvPicPr>
                      <p:cNvPr id="0" name="图片 768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88913"/>
                        <a:ext cx="2501900" cy="9144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2" name="Text Box 6"/>
          <p:cNvSpPr txBox="1">
            <a:spLocks noChangeArrowheads="1"/>
          </p:cNvSpPr>
          <p:nvPr/>
        </p:nvSpPr>
        <p:spPr bwMode="auto">
          <a:xfrm>
            <a:off x="5292725" y="188913"/>
            <a:ext cx="34401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defTabSz="76200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defTabSz="7620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7620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7620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b="1">
                <a:solidFill>
                  <a:srgbClr val="FF3300"/>
                </a:solidFill>
                <a:latin typeface="Times New Roman" panose="02020603050405020304" pitchFamily="18" charset="0"/>
                <a:ea typeface="楷体_GB2312" pitchFamily="49" charset="-122"/>
                <a:sym typeface="Monotype Sorts" pitchFamily="2" charset="2"/>
              </a:rPr>
              <a:t>圆心处、</a:t>
            </a:r>
            <a:endParaRPr lang="zh-CN" altLang="en-US" sz="2400" b="1">
              <a:solidFill>
                <a:srgbClr val="FF3300"/>
              </a:solidFill>
              <a:latin typeface="Times New Roman" panose="02020603050405020304" pitchFamily="18" charset="0"/>
              <a:ea typeface="楷体_GB2312" pitchFamily="49" charset="-122"/>
              <a:sym typeface="Monotype Sorts" pitchFamily="2" charset="2"/>
            </a:endParaRPr>
          </a:p>
          <a:p>
            <a:pPr eaLnBrk="1" hangingPunct="1">
              <a:spcBef>
                <a:spcPct val="50000"/>
              </a:spcBef>
              <a:buFontTx/>
              <a:buNone/>
            </a:pPr>
            <a:r>
              <a:rPr lang="zh-CN" altLang="en-US" sz="2400" b="1">
                <a:solidFill>
                  <a:srgbClr val="FF3300"/>
                </a:solidFill>
                <a:latin typeface="Times New Roman" panose="02020603050405020304" pitchFamily="18" charset="0"/>
                <a:ea typeface="楷体_GB2312" pitchFamily="49" charset="-122"/>
              </a:rPr>
              <a:t>圆弧电流在圆心处</a:t>
            </a:r>
            <a:endParaRPr lang="zh-CN" altLang="en-US" sz="2400" b="1">
              <a:solidFill>
                <a:srgbClr val="FF3300"/>
              </a:solidFill>
              <a:latin typeface="Times New Roman" panose="02020603050405020304" pitchFamily="18" charset="0"/>
              <a:ea typeface="楷体_GB2312" pitchFamily="49" charset="-122"/>
            </a:endParaRPr>
          </a:p>
        </p:txBody>
      </p:sp>
      <p:sp>
        <p:nvSpPr>
          <p:cNvPr id="152583" name="Text Box 7"/>
          <p:cNvSpPr txBox="1">
            <a:spLocks noChangeArrowheads="1"/>
          </p:cNvSpPr>
          <p:nvPr/>
        </p:nvSpPr>
        <p:spPr bwMode="auto">
          <a:xfrm>
            <a:off x="395288" y="1412875"/>
            <a:ext cx="3455987"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③</a:t>
            </a:r>
            <a:r>
              <a:rPr lang="zh-CN" altLang="en-US" sz="2800" b="1">
                <a:latin typeface="Times New Roman" panose="02020603050405020304" pitchFamily="18" charset="0"/>
                <a:ea typeface="楷体_GB2312" pitchFamily="49" charset="-122"/>
              </a:rPr>
              <a:t>载流</a:t>
            </a:r>
            <a:r>
              <a:rPr lang="zh-CN" altLang="en-US" sz="2800" b="1">
                <a:solidFill>
                  <a:srgbClr val="000000"/>
                </a:solidFill>
                <a:latin typeface="Times New Roman" panose="02020603050405020304" pitchFamily="18" charset="0"/>
                <a:ea typeface="楷体_GB2312" pitchFamily="49" charset="-122"/>
              </a:rPr>
              <a:t>长直螺线管</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2584" name="Object 3"/>
          <p:cNvGraphicFramePr/>
          <p:nvPr/>
        </p:nvGraphicFramePr>
        <p:xfrm>
          <a:off x="4211638" y="1484313"/>
          <a:ext cx="1306512" cy="417512"/>
        </p:xfrm>
        <a:graphic>
          <a:graphicData uri="http://schemas.openxmlformats.org/presentationml/2006/ole">
            <mc:AlternateContent xmlns:mc="http://schemas.openxmlformats.org/markup-compatibility/2006">
              <mc:Choice xmlns:v="urn:schemas-microsoft-com:vml" Requires="v">
                <p:oleObj spid="_x0000_s76873" name="公式" r:id="rId3" imgW="1308100" imgH="419100" progId="Equation.3">
                  <p:embed/>
                </p:oleObj>
              </mc:Choice>
              <mc:Fallback>
                <p:oleObj name="公式" r:id="rId3" imgW="1308100" imgH="419100" progId="Equation.3">
                  <p:embed/>
                  <p:pic>
                    <p:nvPicPr>
                      <p:cNvPr id="0" name="图片 7687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484313"/>
                        <a:ext cx="1306512" cy="41751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85" name="Text Box 9"/>
          <p:cNvSpPr txBox="1">
            <a:spLocks noChangeArrowheads="1"/>
          </p:cNvSpPr>
          <p:nvPr/>
        </p:nvSpPr>
        <p:spPr bwMode="auto">
          <a:xfrm>
            <a:off x="395288" y="2852738"/>
            <a:ext cx="3960812" cy="528637"/>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rPr>
              <a:t>④</a:t>
            </a:r>
            <a:r>
              <a:rPr lang="zh-CN" altLang="en-US" sz="2800" b="1">
                <a:solidFill>
                  <a:srgbClr val="000000"/>
                </a:solidFill>
                <a:latin typeface="Times New Roman" panose="02020603050405020304" pitchFamily="18" charset="0"/>
                <a:ea typeface="楷体_GB2312" pitchFamily="49" charset="-122"/>
              </a:rPr>
              <a:t>均匀</a:t>
            </a:r>
            <a:r>
              <a:rPr lang="zh-CN" altLang="en-US" sz="2800" b="1">
                <a:latin typeface="Times New Roman" panose="02020603050405020304" pitchFamily="18" charset="0"/>
                <a:ea typeface="楷体_GB2312" pitchFamily="49" charset="-122"/>
              </a:rPr>
              <a:t>载流</a:t>
            </a:r>
            <a:r>
              <a:rPr lang="zh-CN" altLang="en-US" sz="2800" b="1">
                <a:solidFill>
                  <a:srgbClr val="000000"/>
                </a:solidFill>
                <a:latin typeface="Times New Roman" panose="02020603050405020304" pitchFamily="18" charset="0"/>
                <a:ea typeface="楷体_GB2312" pitchFamily="49" charset="-122"/>
              </a:rPr>
              <a:t>长直圆柱体</a:t>
            </a:r>
            <a:endParaRPr lang="zh-CN" altLang="en-US" sz="2800" b="1">
              <a:solidFill>
                <a:srgbClr val="000000"/>
              </a:solidFill>
              <a:latin typeface="Times New Roman" panose="02020603050405020304" pitchFamily="18" charset="0"/>
              <a:ea typeface="楷体_GB2312" pitchFamily="49" charset="-122"/>
            </a:endParaRPr>
          </a:p>
        </p:txBody>
      </p:sp>
      <p:sp>
        <p:nvSpPr>
          <p:cNvPr id="152586" name="AutoShape 10"/>
          <p:cNvSpPr/>
          <p:nvPr/>
        </p:nvSpPr>
        <p:spPr bwMode="auto">
          <a:xfrm>
            <a:off x="4432300" y="2509838"/>
            <a:ext cx="284163" cy="1371600"/>
          </a:xfrm>
          <a:prstGeom prst="leftBrace">
            <a:avLst>
              <a:gd name="adj1" fmla="val 36179"/>
              <a:gd name="adj2" fmla="val 5000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152587" name="Object 4"/>
          <p:cNvGraphicFramePr>
            <a:graphicFrameLocks noChangeAspect="1"/>
          </p:cNvGraphicFramePr>
          <p:nvPr/>
        </p:nvGraphicFramePr>
        <p:xfrm>
          <a:off x="4787900" y="2276475"/>
          <a:ext cx="1584325" cy="800100"/>
        </p:xfrm>
        <a:graphic>
          <a:graphicData uri="http://schemas.openxmlformats.org/presentationml/2006/ole">
            <mc:AlternateContent xmlns:mc="http://schemas.openxmlformats.org/markup-compatibility/2006">
              <mc:Choice xmlns:v="urn:schemas-microsoft-com:vml" Requires="v">
                <p:oleObj spid="_x0000_s76874" name="公式" r:id="rId5" imgW="596900" imgH="368300" progId="Equation.3">
                  <p:embed/>
                </p:oleObj>
              </mc:Choice>
              <mc:Fallback>
                <p:oleObj name="公式" r:id="rId5" imgW="596900" imgH="368300" progId="Equation.3">
                  <p:embed/>
                  <p:pic>
                    <p:nvPicPr>
                      <p:cNvPr id="0" name="图片 768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276475"/>
                        <a:ext cx="1584325" cy="800100"/>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588" name="Object 5"/>
          <p:cNvGraphicFramePr>
            <a:graphicFrameLocks noChangeAspect="1"/>
          </p:cNvGraphicFramePr>
          <p:nvPr/>
        </p:nvGraphicFramePr>
        <p:xfrm>
          <a:off x="4787900" y="3357563"/>
          <a:ext cx="1181100" cy="811212"/>
        </p:xfrm>
        <a:graphic>
          <a:graphicData uri="http://schemas.openxmlformats.org/presentationml/2006/ole">
            <mc:AlternateContent xmlns:mc="http://schemas.openxmlformats.org/markup-compatibility/2006">
              <mc:Choice xmlns:v="urn:schemas-microsoft-com:vml" Requires="v">
                <p:oleObj spid="_x0000_s76875" name="公式" r:id="rId7" imgW="2197100" imgH="1447800" progId="Equation.3">
                  <p:embed/>
                </p:oleObj>
              </mc:Choice>
              <mc:Fallback>
                <p:oleObj name="公式" r:id="rId7" imgW="2197100" imgH="1447800" progId="Equation.3">
                  <p:embed/>
                  <p:pic>
                    <p:nvPicPr>
                      <p:cNvPr id="0" name="图片 768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3357563"/>
                        <a:ext cx="1181100" cy="81121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90" name="Text Box 14"/>
          <p:cNvSpPr txBox="1">
            <a:spLocks noChangeArrowheads="1"/>
          </p:cNvSpPr>
          <p:nvPr/>
        </p:nvSpPr>
        <p:spPr bwMode="auto">
          <a:xfrm>
            <a:off x="395288" y="4508500"/>
            <a:ext cx="3960812"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rPr>
              <a:t>⑤</a:t>
            </a:r>
            <a:r>
              <a:rPr lang="zh-CN" altLang="en-US" sz="2800" b="1">
                <a:solidFill>
                  <a:srgbClr val="000000"/>
                </a:solidFill>
                <a:latin typeface="Times New Roman" panose="02020603050405020304" pitchFamily="18" charset="0"/>
                <a:ea typeface="楷体_GB2312" pitchFamily="49" charset="-122"/>
              </a:rPr>
              <a:t>无限大均匀载流平面</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2591" name="Object 6"/>
          <p:cNvGraphicFramePr>
            <a:graphicFrameLocks noChangeAspect="1"/>
          </p:cNvGraphicFramePr>
          <p:nvPr/>
        </p:nvGraphicFramePr>
        <p:xfrm>
          <a:off x="4643438" y="4365625"/>
          <a:ext cx="1511300" cy="785813"/>
        </p:xfrm>
        <a:graphic>
          <a:graphicData uri="http://schemas.openxmlformats.org/presentationml/2006/ole">
            <mc:AlternateContent xmlns:mc="http://schemas.openxmlformats.org/markup-compatibility/2006">
              <mc:Choice xmlns:v="urn:schemas-microsoft-com:vml" Requires="v">
                <p:oleObj spid="_x0000_s76876" name="公式" r:id="rId9" imgW="635000" imgH="330200" progId="Equation.3">
                  <p:embed/>
                </p:oleObj>
              </mc:Choice>
              <mc:Fallback>
                <p:oleObj name="公式" r:id="rId9" imgW="635000" imgH="330200" progId="Equation.3">
                  <p:embed/>
                  <p:pic>
                    <p:nvPicPr>
                      <p:cNvPr id="0" name="图片 768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365625"/>
                        <a:ext cx="1511300" cy="7858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592" name="Text Box 16"/>
          <p:cNvSpPr txBox="1">
            <a:spLocks noChangeArrowheads="1"/>
          </p:cNvSpPr>
          <p:nvPr/>
        </p:nvSpPr>
        <p:spPr bwMode="auto">
          <a:xfrm>
            <a:off x="323850" y="5300663"/>
            <a:ext cx="7561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五</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磁场中的带电粒子</a:t>
            </a:r>
            <a:endParaRPr lang="zh-CN" altLang="en-US" sz="2800" b="1">
              <a:solidFill>
                <a:srgbClr val="0000FF"/>
              </a:solidFill>
              <a:latin typeface="Times New Roman" panose="02020603050405020304" pitchFamily="18" charset="0"/>
              <a:ea typeface="楷体_GB2312" pitchFamily="49" charset="-122"/>
            </a:endParaRPr>
          </a:p>
        </p:txBody>
      </p:sp>
      <p:sp>
        <p:nvSpPr>
          <p:cNvPr id="152593" name="Text Box 17"/>
          <p:cNvSpPr txBox="1">
            <a:spLocks noChangeArrowheads="1"/>
          </p:cNvSpPr>
          <p:nvPr/>
        </p:nvSpPr>
        <p:spPr bwMode="auto">
          <a:xfrm>
            <a:off x="539750" y="5930900"/>
            <a:ext cx="2160588"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1. </a:t>
            </a:r>
            <a:r>
              <a:rPr lang="zh-CN" altLang="en-US" sz="2800" b="1">
                <a:latin typeface="Times New Roman" panose="02020603050405020304" pitchFamily="18" charset="0"/>
                <a:ea typeface="楷体_GB2312" pitchFamily="49" charset="-122"/>
              </a:rPr>
              <a:t>洛伦兹力</a:t>
            </a:r>
            <a:endParaRPr lang="zh-CN" altLang="en-US" sz="2800" b="1">
              <a:latin typeface="Times New Roman" panose="02020603050405020304" pitchFamily="18" charset="0"/>
              <a:ea typeface="楷体_GB2312" pitchFamily="49" charset="-122"/>
            </a:endParaRPr>
          </a:p>
        </p:txBody>
      </p:sp>
      <p:sp>
        <p:nvSpPr>
          <p:cNvPr id="152594" name="Rectangle 18"/>
          <p:cNvSpPr>
            <a:spLocks noChangeArrowheads="1"/>
          </p:cNvSpPr>
          <p:nvPr/>
        </p:nvSpPr>
        <p:spPr bwMode="auto">
          <a:xfrm>
            <a:off x="3781425" y="5930900"/>
            <a:ext cx="2016125" cy="528638"/>
          </a:xfrm>
          <a:prstGeom prst="rect">
            <a:avLst/>
          </a:prstGeom>
          <a:solidFill>
            <a:srgbClr val="FFC1FF"/>
          </a:solidFill>
          <a:ln w="9525" algn="ctr">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2. </a:t>
            </a:r>
            <a:r>
              <a:rPr lang="zh-CN" altLang="en-US" sz="2800" b="1">
                <a:latin typeface="Times New Roman" panose="02020603050405020304" pitchFamily="18" charset="0"/>
                <a:ea typeface="楷体_GB2312" pitchFamily="49" charset="-122"/>
              </a:rPr>
              <a:t>霍尔效应</a:t>
            </a:r>
            <a:endParaRPr lang="zh-CN" altLang="en-US" sz="2800" b="1">
              <a:latin typeface="Times New Roman" panose="02020603050405020304" pitchFamily="18" charset="0"/>
              <a:ea typeface="楷体_GB2312" pitchFamily="49" charset="-122"/>
            </a:endParaRPr>
          </a:p>
        </p:txBody>
      </p:sp>
      <p:sp>
        <p:nvSpPr>
          <p:cNvPr id="152595" name="AutoShape 19"/>
          <p:cNvSpPr/>
          <p:nvPr/>
        </p:nvSpPr>
        <p:spPr bwMode="auto">
          <a:xfrm>
            <a:off x="6019800" y="5641975"/>
            <a:ext cx="215900" cy="936625"/>
          </a:xfrm>
          <a:prstGeom prst="leftBrace">
            <a:avLst>
              <a:gd name="adj1" fmla="val 36152"/>
              <a:gd name="adj2" fmla="val 50000"/>
            </a:avLst>
          </a:prstGeom>
          <a:noFill/>
          <a:ln w="317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152598" name="Object 7"/>
          <p:cNvGraphicFramePr>
            <a:graphicFrameLocks noChangeAspect="1"/>
          </p:cNvGraphicFramePr>
          <p:nvPr/>
        </p:nvGraphicFramePr>
        <p:xfrm>
          <a:off x="6430963" y="6038850"/>
          <a:ext cx="1368425" cy="858838"/>
        </p:xfrm>
        <a:graphic>
          <a:graphicData uri="http://schemas.openxmlformats.org/presentationml/2006/ole">
            <mc:AlternateContent xmlns:mc="http://schemas.openxmlformats.org/markup-compatibility/2006">
              <mc:Choice xmlns:v="urn:schemas-microsoft-com:vml" Requires="v">
                <p:oleObj spid="_x0000_s76877" name="公式" r:id="rId11" imgW="533400" imgH="355600" progId="Equation.3">
                  <p:embed/>
                </p:oleObj>
              </mc:Choice>
              <mc:Fallback>
                <p:oleObj name="公式" r:id="rId11" imgW="533400" imgH="355600" progId="Equation.3">
                  <p:embed/>
                  <p:pic>
                    <p:nvPicPr>
                      <p:cNvPr id="0" name="图片 7687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30963" y="6038850"/>
                        <a:ext cx="1368425" cy="858838"/>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601" name="Object 8"/>
          <p:cNvGraphicFramePr>
            <a:graphicFrameLocks noChangeAspect="1"/>
          </p:cNvGraphicFramePr>
          <p:nvPr/>
        </p:nvGraphicFramePr>
        <p:xfrm>
          <a:off x="6308725" y="5194300"/>
          <a:ext cx="1951038" cy="950913"/>
        </p:xfrm>
        <a:graphic>
          <a:graphicData uri="http://schemas.openxmlformats.org/presentationml/2006/ole">
            <mc:AlternateContent xmlns:mc="http://schemas.openxmlformats.org/markup-compatibility/2006">
              <mc:Choice xmlns:v="urn:schemas-microsoft-com:vml" Requires="v">
                <p:oleObj spid="_x0000_s76878" name="Equation" r:id="rId13" imgW="812165" imgH="406400" progId="Equation.DSMT4">
                  <p:embed/>
                </p:oleObj>
              </mc:Choice>
              <mc:Fallback>
                <p:oleObj name="Equation" r:id="rId13" imgW="812165" imgH="406400" progId="Equation.DSMT4">
                  <p:embed/>
                  <p:pic>
                    <p:nvPicPr>
                      <p:cNvPr id="0" name="图片 768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8725" y="5194300"/>
                        <a:ext cx="1951038"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slide(fromBottom)">
                                      <p:cBhvr>
                                        <p:cTn id="7" dur="500"/>
                                        <p:tgtEl>
                                          <p:spTgt spid="152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2581"/>
                                        </p:tgtEl>
                                        <p:attrNameLst>
                                          <p:attrName>style.visibility</p:attrName>
                                        </p:attrNameLst>
                                      </p:cBhvr>
                                      <p:to>
                                        <p:strVal val="visible"/>
                                      </p:to>
                                    </p:set>
                                    <p:animEffect transition="in" filter="blinds(horizontal)">
                                      <p:cBhvr>
                                        <p:cTn id="12" dur="500"/>
                                        <p:tgtEl>
                                          <p:spTgt spid="1525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2582">
                                            <p:txEl>
                                              <p:pRg st="0" end="0"/>
                                            </p:txEl>
                                          </p:spTgt>
                                        </p:tgtEl>
                                        <p:attrNameLst>
                                          <p:attrName>style.visibility</p:attrName>
                                        </p:attrNameLst>
                                      </p:cBhvr>
                                      <p:to>
                                        <p:strVal val="visible"/>
                                      </p:to>
                                    </p:set>
                                    <p:animEffect transition="in" filter="blinds(vertical)">
                                      <p:cBhvr>
                                        <p:cTn id="17" dur="500"/>
                                        <p:tgtEl>
                                          <p:spTgt spid="152582">
                                            <p:txEl>
                                              <p:pRg st="0" end="0"/>
                                            </p:txEl>
                                          </p:spTgt>
                                        </p:tgtEl>
                                      </p:cBhvr>
                                    </p:animEffect>
                                  </p:childTnLst>
                                </p:cTn>
                              </p:par>
                            </p:childTnLst>
                          </p:cTn>
                        </p:par>
                        <p:par>
                          <p:cTn id="18" fill="hold">
                            <p:stCondLst>
                              <p:cond delay="500"/>
                            </p:stCondLst>
                            <p:childTnLst>
                              <p:par>
                                <p:cTn id="19" presetID="3" presetClass="entr" presetSubtype="5" fill="hold" grpId="0" nodeType="afterEffect">
                                  <p:stCondLst>
                                    <p:cond delay="0"/>
                                  </p:stCondLst>
                                  <p:childTnLst>
                                    <p:set>
                                      <p:cBhvr>
                                        <p:cTn id="20" dur="1" fill="hold">
                                          <p:stCondLst>
                                            <p:cond delay="0"/>
                                          </p:stCondLst>
                                        </p:cTn>
                                        <p:tgtEl>
                                          <p:spTgt spid="152582">
                                            <p:txEl>
                                              <p:pRg st="1" end="1"/>
                                            </p:txEl>
                                          </p:spTgt>
                                        </p:tgtEl>
                                        <p:attrNameLst>
                                          <p:attrName>style.visibility</p:attrName>
                                        </p:attrNameLst>
                                      </p:cBhvr>
                                      <p:to>
                                        <p:strVal val="visible"/>
                                      </p:to>
                                    </p:set>
                                    <p:animEffect transition="in" filter="blinds(vertical)">
                                      <p:cBhvr>
                                        <p:cTn id="21" dur="500"/>
                                        <p:tgtEl>
                                          <p:spTgt spid="15258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52583"/>
                                        </p:tgtEl>
                                        <p:attrNameLst>
                                          <p:attrName>style.visibility</p:attrName>
                                        </p:attrNameLst>
                                      </p:cBhvr>
                                      <p:to>
                                        <p:strVal val="visible"/>
                                      </p:to>
                                    </p:set>
                                    <p:animEffect transition="in" filter="slide(fromBottom)">
                                      <p:cBhvr>
                                        <p:cTn id="26" dur="500"/>
                                        <p:tgtEl>
                                          <p:spTgt spid="15258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2584"/>
                                        </p:tgtEl>
                                        <p:attrNameLst>
                                          <p:attrName>style.visibility</p:attrName>
                                        </p:attrNameLst>
                                      </p:cBhvr>
                                      <p:to>
                                        <p:strVal val="visible"/>
                                      </p:to>
                                    </p:set>
                                    <p:animEffect transition="in" filter="blinds(horizontal)">
                                      <p:cBhvr>
                                        <p:cTn id="31" dur="500"/>
                                        <p:tgtEl>
                                          <p:spTgt spid="152584"/>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52585"/>
                                        </p:tgtEl>
                                        <p:attrNameLst>
                                          <p:attrName>style.visibility</p:attrName>
                                        </p:attrNameLst>
                                      </p:cBhvr>
                                      <p:to>
                                        <p:strVal val="visible"/>
                                      </p:to>
                                    </p:set>
                                    <p:animEffect transition="in" filter="slide(fromBottom)">
                                      <p:cBhvr>
                                        <p:cTn id="36" dur="500"/>
                                        <p:tgtEl>
                                          <p:spTgt spid="15258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152586"/>
                                        </p:tgtEl>
                                        <p:attrNameLst>
                                          <p:attrName>style.visibility</p:attrName>
                                        </p:attrNameLst>
                                      </p:cBhvr>
                                      <p:to>
                                        <p:strVal val="visible"/>
                                      </p:to>
                                    </p:set>
                                    <p:animEffect transition="in" filter="box(in)">
                                      <p:cBhvr>
                                        <p:cTn id="41" dur="500"/>
                                        <p:tgtEl>
                                          <p:spTgt spid="152586"/>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152587"/>
                                        </p:tgtEl>
                                        <p:attrNameLst>
                                          <p:attrName>style.visibility</p:attrName>
                                        </p:attrNameLst>
                                      </p:cBhvr>
                                      <p:to>
                                        <p:strVal val="visible"/>
                                      </p:to>
                                    </p:set>
                                    <p:animEffect transition="in" filter="blinds(horizontal)">
                                      <p:cBhvr>
                                        <p:cTn id="45" dur="500"/>
                                        <p:tgtEl>
                                          <p:spTgt spid="152587"/>
                                        </p:tgtEl>
                                      </p:cBhvr>
                                    </p:animEffect>
                                  </p:childTnLst>
                                </p:cTn>
                              </p:par>
                            </p:childTnLst>
                          </p:cTn>
                        </p:par>
                        <p:par>
                          <p:cTn id="46" fill="hold">
                            <p:stCondLst>
                              <p:cond delay="1000"/>
                            </p:stCondLst>
                            <p:childTnLst>
                              <p:par>
                                <p:cTn id="47" presetID="4" presetClass="entr" presetSubtype="32" fill="hold" nodeType="afterEffect">
                                  <p:stCondLst>
                                    <p:cond delay="0"/>
                                  </p:stCondLst>
                                  <p:childTnLst>
                                    <p:set>
                                      <p:cBhvr>
                                        <p:cTn id="48" dur="1" fill="hold">
                                          <p:stCondLst>
                                            <p:cond delay="0"/>
                                          </p:stCondLst>
                                        </p:cTn>
                                        <p:tgtEl>
                                          <p:spTgt spid="152588"/>
                                        </p:tgtEl>
                                        <p:attrNameLst>
                                          <p:attrName>style.visibility</p:attrName>
                                        </p:attrNameLst>
                                      </p:cBhvr>
                                      <p:to>
                                        <p:strVal val="visible"/>
                                      </p:to>
                                    </p:set>
                                    <p:animEffect transition="in" filter="box(out)">
                                      <p:cBhvr>
                                        <p:cTn id="49" dur="500"/>
                                        <p:tgtEl>
                                          <p:spTgt spid="152588"/>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52590"/>
                                        </p:tgtEl>
                                        <p:attrNameLst>
                                          <p:attrName>style.visibility</p:attrName>
                                        </p:attrNameLst>
                                      </p:cBhvr>
                                      <p:to>
                                        <p:strVal val="visible"/>
                                      </p:to>
                                    </p:set>
                                    <p:animEffect transition="in" filter="slide(fromBottom)">
                                      <p:cBhvr>
                                        <p:cTn id="54" dur="500"/>
                                        <p:tgtEl>
                                          <p:spTgt spid="152590"/>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2" fill="hold" nodeType="clickEffect">
                                  <p:stCondLst>
                                    <p:cond delay="0"/>
                                  </p:stCondLst>
                                  <p:childTnLst>
                                    <p:set>
                                      <p:cBhvr>
                                        <p:cTn id="58" dur="1" fill="hold">
                                          <p:stCondLst>
                                            <p:cond delay="0"/>
                                          </p:stCondLst>
                                        </p:cTn>
                                        <p:tgtEl>
                                          <p:spTgt spid="152591"/>
                                        </p:tgtEl>
                                        <p:attrNameLst>
                                          <p:attrName>style.visibility</p:attrName>
                                        </p:attrNameLst>
                                      </p:cBhvr>
                                      <p:to>
                                        <p:strVal val="visible"/>
                                      </p:to>
                                    </p:set>
                                    <p:animEffect transition="in" filter="slide(fromRight)">
                                      <p:cBhvr>
                                        <p:cTn id="59" dur="500"/>
                                        <p:tgtEl>
                                          <p:spTgt spid="152591"/>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52592"/>
                                        </p:tgtEl>
                                        <p:attrNameLst>
                                          <p:attrName>style.visibility</p:attrName>
                                        </p:attrNameLst>
                                      </p:cBhvr>
                                      <p:to>
                                        <p:strVal val="visible"/>
                                      </p:to>
                                    </p:set>
                                    <p:animEffect transition="in" filter="blinds(horizontal)">
                                      <p:cBhvr>
                                        <p:cTn id="64" dur="500"/>
                                        <p:tgtEl>
                                          <p:spTgt spid="15259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152593"/>
                                        </p:tgtEl>
                                        <p:attrNameLst>
                                          <p:attrName>style.visibility</p:attrName>
                                        </p:attrNameLst>
                                      </p:cBhvr>
                                      <p:to>
                                        <p:strVal val="visible"/>
                                      </p:to>
                                    </p:set>
                                    <p:animEffect transition="in" filter="slide(fromBottom)">
                                      <p:cBhvr>
                                        <p:cTn id="69" dur="500"/>
                                        <p:tgtEl>
                                          <p:spTgt spid="152593"/>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52594"/>
                                        </p:tgtEl>
                                        <p:attrNameLst>
                                          <p:attrName>style.visibility</p:attrName>
                                        </p:attrNameLst>
                                      </p:cBhvr>
                                      <p:to>
                                        <p:strVal val="visible"/>
                                      </p:to>
                                    </p:set>
                                    <p:animEffect transition="in" filter="blinds(horizontal)">
                                      <p:cBhvr>
                                        <p:cTn id="74" dur="500"/>
                                        <p:tgtEl>
                                          <p:spTgt spid="152594"/>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grpId="0" nodeType="clickEffect">
                                  <p:stCondLst>
                                    <p:cond delay="0"/>
                                  </p:stCondLst>
                                  <p:childTnLst>
                                    <p:set>
                                      <p:cBhvr>
                                        <p:cTn id="78" dur="1" fill="hold">
                                          <p:stCondLst>
                                            <p:cond delay="0"/>
                                          </p:stCondLst>
                                        </p:cTn>
                                        <p:tgtEl>
                                          <p:spTgt spid="152595"/>
                                        </p:tgtEl>
                                        <p:attrNameLst>
                                          <p:attrName>style.visibility</p:attrName>
                                        </p:attrNameLst>
                                      </p:cBhvr>
                                      <p:to>
                                        <p:strVal val="visible"/>
                                      </p:to>
                                    </p:set>
                                    <p:animEffect transition="in" filter="box(in)">
                                      <p:cBhvr>
                                        <p:cTn id="79" dur="500"/>
                                        <p:tgtEl>
                                          <p:spTgt spid="152595"/>
                                        </p:tgtEl>
                                      </p:cBhvr>
                                    </p:animEffect>
                                  </p:child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152601"/>
                                        </p:tgtEl>
                                        <p:attrNameLst>
                                          <p:attrName>style.visibility</p:attrName>
                                        </p:attrNameLst>
                                      </p:cBhvr>
                                      <p:to>
                                        <p:strVal val="visible"/>
                                      </p:to>
                                    </p:set>
                                    <p:animEffect transition="in" filter="blinds(horizontal)">
                                      <p:cBhvr>
                                        <p:cTn id="83" dur="500"/>
                                        <p:tgtEl>
                                          <p:spTgt spid="152601"/>
                                        </p:tgtEl>
                                      </p:cBhvr>
                                    </p:animEffect>
                                  </p:childTnLst>
                                </p:cTn>
                              </p:par>
                            </p:childTnLst>
                          </p:cTn>
                        </p:par>
                        <p:par>
                          <p:cTn id="84" fill="hold">
                            <p:stCondLst>
                              <p:cond delay="1000"/>
                            </p:stCondLst>
                            <p:childTnLst>
                              <p:par>
                                <p:cTn id="85" presetID="4" presetClass="entr" presetSubtype="16" fill="hold" nodeType="afterEffect">
                                  <p:stCondLst>
                                    <p:cond delay="0"/>
                                  </p:stCondLst>
                                  <p:childTnLst>
                                    <p:set>
                                      <p:cBhvr>
                                        <p:cTn id="86" dur="1" fill="hold">
                                          <p:stCondLst>
                                            <p:cond delay="0"/>
                                          </p:stCondLst>
                                        </p:cTn>
                                        <p:tgtEl>
                                          <p:spTgt spid="152598"/>
                                        </p:tgtEl>
                                        <p:attrNameLst>
                                          <p:attrName>style.visibility</p:attrName>
                                        </p:attrNameLst>
                                      </p:cBhvr>
                                      <p:to>
                                        <p:strVal val="visible"/>
                                      </p:to>
                                    </p:set>
                                    <p:animEffect transition="in" filter="box(in)">
                                      <p:cBhvr>
                                        <p:cTn id="87" dur="500"/>
                                        <p:tgtEl>
                                          <p:spTgt spid="152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animBg="1" autoUpdateAnimBg="0"/>
      <p:bldP spid="152582" grpId="0" autoUpdateAnimBg="0" build="p"/>
      <p:bldP spid="152583" grpId="0" animBg="1" autoUpdateAnimBg="0"/>
      <p:bldP spid="152585" grpId="0" animBg="1" autoUpdateAnimBg="0"/>
      <p:bldP spid="152586" grpId="0" animBg="1"/>
      <p:bldP spid="152590" grpId="0" animBg="1" autoUpdateAnimBg="0"/>
      <p:bldP spid="152592" grpId="0"/>
      <p:bldP spid="152593" grpId="0" animBg="1" autoUpdateAnimBg="0"/>
      <p:bldP spid="152594" grpId="0" animBg="1"/>
      <p:bldP spid="15259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AA886E-AC9A-49C0-9B77-505941306BA9}" type="slidenum">
              <a:rPr lang="en-US" altLang="zh-CN"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153604" name="Text Box 4"/>
          <p:cNvSpPr txBox="1">
            <a:spLocks noChangeArrowheads="1"/>
          </p:cNvSpPr>
          <p:nvPr/>
        </p:nvSpPr>
        <p:spPr bwMode="auto">
          <a:xfrm>
            <a:off x="185738" y="123825"/>
            <a:ext cx="492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六</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磁场对载流导线的作用 </a:t>
            </a:r>
            <a:endParaRPr lang="zh-CN" altLang="en-US" sz="2800" b="1">
              <a:solidFill>
                <a:srgbClr val="0000FF"/>
              </a:solidFill>
              <a:latin typeface="Times New Roman" panose="02020603050405020304" pitchFamily="18" charset="0"/>
              <a:ea typeface="楷体_GB2312" pitchFamily="49" charset="-122"/>
            </a:endParaRPr>
          </a:p>
        </p:txBody>
      </p:sp>
      <p:sp>
        <p:nvSpPr>
          <p:cNvPr id="153605" name="Text Box 5"/>
          <p:cNvSpPr txBox="1">
            <a:spLocks noChangeArrowheads="1"/>
          </p:cNvSpPr>
          <p:nvPr/>
        </p:nvSpPr>
        <p:spPr bwMode="auto">
          <a:xfrm>
            <a:off x="395288" y="836613"/>
            <a:ext cx="2160587" cy="528637"/>
          </a:xfrm>
          <a:prstGeom prst="rect">
            <a:avLst/>
          </a:prstGeom>
          <a:solidFill>
            <a:srgbClr val="FFC1FF"/>
          </a:solidFill>
          <a:ln w="9525" algn="ctr">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1. </a:t>
            </a:r>
            <a:r>
              <a:rPr lang="zh-CN" altLang="en-US" sz="2800" b="1">
                <a:latin typeface="Times New Roman" panose="02020603050405020304" pitchFamily="18" charset="0"/>
                <a:ea typeface="楷体_GB2312" pitchFamily="49" charset="-122"/>
              </a:rPr>
              <a:t>安培定律</a:t>
            </a:r>
            <a:endParaRPr lang="zh-CN" altLang="en-US" sz="2800" b="1">
              <a:latin typeface="Times New Roman" panose="02020603050405020304" pitchFamily="18" charset="0"/>
              <a:ea typeface="楷体_GB2312" pitchFamily="49" charset="-122"/>
            </a:endParaRPr>
          </a:p>
        </p:txBody>
      </p:sp>
      <p:graphicFrame>
        <p:nvGraphicFramePr>
          <p:cNvPr id="153606" name="Object 2"/>
          <p:cNvGraphicFramePr>
            <a:graphicFrameLocks noChangeAspect="1"/>
          </p:cNvGraphicFramePr>
          <p:nvPr/>
        </p:nvGraphicFramePr>
        <p:xfrm>
          <a:off x="2771775" y="692150"/>
          <a:ext cx="2286000" cy="823913"/>
        </p:xfrm>
        <a:graphic>
          <a:graphicData uri="http://schemas.openxmlformats.org/presentationml/2006/ole">
            <mc:AlternateContent xmlns:mc="http://schemas.openxmlformats.org/markup-compatibility/2006">
              <mc:Choice xmlns:v="urn:schemas-microsoft-com:vml" Requires="v">
                <p:oleObj spid="_x0000_s77876" name="Equation" r:id="rId1" imgW="914400" imgH="330200" progId="Equation.3">
                  <p:embed/>
                </p:oleObj>
              </mc:Choice>
              <mc:Fallback>
                <p:oleObj name="Equation" r:id="rId1" imgW="914400" imgH="330200" progId="Equation.3">
                  <p:embed/>
                  <p:pic>
                    <p:nvPicPr>
                      <p:cNvPr id="0" name="图片 778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692150"/>
                        <a:ext cx="2286000" cy="8239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07" name="Text Box 7"/>
          <p:cNvSpPr txBox="1">
            <a:spLocks noChangeArrowheads="1"/>
          </p:cNvSpPr>
          <p:nvPr/>
        </p:nvSpPr>
        <p:spPr bwMode="auto">
          <a:xfrm>
            <a:off x="395288" y="1700213"/>
            <a:ext cx="5689600" cy="528637"/>
          </a:xfrm>
          <a:prstGeom prst="rect">
            <a:avLst/>
          </a:prstGeom>
          <a:solidFill>
            <a:srgbClr val="FFC1FF"/>
          </a:solidFill>
          <a:ln w="9525" algn="ctr">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2. </a:t>
            </a:r>
            <a:r>
              <a:rPr lang="zh-CN" altLang="en-US" sz="2800" b="1">
                <a:latin typeface="Times New Roman" panose="02020603050405020304" pitchFamily="18" charset="0"/>
                <a:ea typeface="楷体_GB2312" pitchFamily="49" charset="-122"/>
              </a:rPr>
              <a:t>磁场作用于载流线圈的力和力矩</a:t>
            </a:r>
            <a:endParaRPr lang="zh-CN" altLang="en-US" sz="2800" b="1">
              <a:latin typeface="Times New Roman" panose="02020603050405020304" pitchFamily="18" charset="0"/>
              <a:ea typeface="楷体_GB2312" pitchFamily="49" charset="-122"/>
            </a:endParaRPr>
          </a:p>
        </p:txBody>
      </p:sp>
      <p:sp>
        <p:nvSpPr>
          <p:cNvPr id="153608" name="Text Box 8"/>
          <p:cNvSpPr txBox="1">
            <a:spLocks noChangeArrowheads="1"/>
          </p:cNvSpPr>
          <p:nvPr/>
        </p:nvSpPr>
        <p:spPr bwMode="auto">
          <a:xfrm>
            <a:off x="530225" y="2514600"/>
            <a:ext cx="3311525"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rPr>
              <a:t>①</a:t>
            </a:r>
            <a:r>
              <a:rPr lang="zh-CN" altLang="en-US" sz="2800" b="1">
                <a:solidFill>
                  <a:srgbClr val="000000"/>
                </a:solidFill>
                <a:latin typeface="Times New Roman" panose="02020603050405020304" pitchFamily="18" charset="0"/>
                <a:ea typeface="楷体_GB2312" pitchFamily="49" charset="-122"/>
              </a:rPr>
              <a:t>载流线圈的磁矩</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3609" name="Object 3"/>
          <p:cNvGraphicFramePr>
            <a:graphicFrameLocks noChangeAspect="1"/>
          </p:cNvGraphicFramePr>
          <p:nvPr/>
        </p:nvGraphicFramePr>
        <p:xfrm>
          <a:off x="4211638" y="2433638"/>
          <a:ext cx="2736850" cy="700087"/>
        </p:xfrm>
        <a:graphic>
          <a:graphicData uri="http://schemas.openxmlformats.org/presentationml/2006/ole">
            <mc:AlternateContent xmlns:mc="http://schemas.openxmlformats.org/markup-compatibility/2006">
              <mc:Choice xmlns:v="urn:schemas-microsoft-com:vml" Requires="v">
                <p:oleObj spid="_x0000_s77877" name="公式" r:id="rId3" imgW="1790700" imgH="342900" progId="Equation.3">
                  <p:embed/>
                </p:oleObj>
              </mc:Choice>
              <mc:Fallback>
                <p:oleObj name="公式" r:id="rId3" imgW="1790700" imgH="342900" progId="Equation.3">
                  <p:embed/>
                  <p:pic>
                    <p:nvPicPr>
                      <p:cNvPr id="0" name="图片 778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433638"/>
                        <a:ext cx="2736850" cy="700087"/>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10" name="Text Box 10"/>
          <p:cNvSpPr txBox="1">
            <a:spLocks noChangeArrowheads="1"/>
          </p:cNvSpPr>
          <p:nvPr/>
        </p:nvSpPr>
        <p:spPr bwMode="auto">
          <a:xfrm>
            <a:off x="530225" y="3284538"/>
            <a:ext cx="2016125" cy="528637"/>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solidFill>
                  <a:srgbClr val="000000"/>
                </a:solidFill>
                <a:latin typeface="Times New Roman" panose="02020603050405020304" pitchFamily="18" charset="0"/>
              </a:rPr>
              <a:t>②</a:t>
            </a:r>
            <a:r>
              <a:rPr lang="zh-CN" altLang="en-US" sz="2800" b="1">
                <a:solidFill>
                  <a:srgbClr val="000000"/>
                </a:solidFill>
                <a:latin typeface="Times New Roman" panose="02020603050405020304" pitchFamily="18" charset="0"/>
                <a:ea typeface="楷体_GB2312" pitchFamily="49" charset="-122"/>
              </a:rPr>
              <a:t>磁力矩</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3611" name="Object 4"/>
          <p:cNvGraphicFramePr>
            <a:graphicFrameLocks noChangeAspect="1"/>
          </p:cNvGraphicFramePr>
          <p:nvPr/>
        </p:nvGraphicFramePr>
        <p:xfrm>
          <a:off x="3128963" y="3222625"/>
          <a:ext cx="1871662" cy="650875"/>
        </p:xfrm>
        <a:graphic>
          <a:graphicData uri="http://schemas.openxmlformats.org/presentationml/2006/ole">
            <mc:AlternateContent xmlns:mc="http://schemas.openxmlformats.org/markup-compatibility/2006">
              <mc:Choice xmlns:v="urn:schemas-microsoft-com:vml" Requires="v">
                <p:oleObj spid="_x0000_s77878" name="Equation" r:id="rId5" imgW="1409700" imgH="342900" progId="Equation.3">
                  <p:embed/>
                </p:oleObj>
              </mc:Choice>
              <mc:Fallback>
                <p:oleObj name="Equation" r:id="rId5" imgW="1409700" imgH="342900" progId="Equation.3">
                  <p:embed/>
                  <p:pic>
                    <p:nvPicPr>
                      <p:cNvPr id="0" name="图片 778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8963" y="3222625"/>
                        <a:ext cx="1871662"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12" name="Text Box 12"/>
          <p:cNvSpPr txBox="1">
            <a:spLocks noChangeArrowheads="1"/>
          </p:cNvSpPr>
          <p:nvPr/>
        </p:nvSpPr>
        <p:spPr bwMode="auto">
          <a:xfrm>
            <a:off x="250825" y="4005263"/>
            <a:ext cx="2232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七</a:t>
            </a:r>
            <a:r>
              <a:rPr lang="en-US" altLang="zh-CN" sz="2800" b="1">
                <a:solidFill>
                  <a:srgbClr val="0000FF"/>
                </a:solidFill>
                <a:latin typeface="Times New Roman" panose="02020603050405020304" pitchFamily="18" charset="0"/>
                <a:ea typeface="楷体_GB2312" pitchFamily="49" charset="-122"/>
              </a:rPr>
              <a:t>. </a:t>
            </a:r>
            <a:r>
              <a:rPr lang="zh-CN" altLang="en-US" sz="2800" b="1">
                <a:solidFill>
                  <a:srgbClr val="0000FF"/>
                </a:solidFill>
                <a:latin typeface="Times New Roman" panose="02020603050405020304" pitchFamily="18" charset="0"/>
                <a:ea typeface="楷体_GB2312" pitchFamily="49" charset="-122"/>
              </a:rPr>
              <a:t>磁介质 </a:t>
            </a:r>
            <a:endParaRPr lang="zh-CN" altLang="en-US" sz="2800" b="1">
              <a:solidFill>
                <a:srgbClr val="0000FF"/>
              </a:solidFill>
              <a:latin typeface="Times New Roman" panose="02020603050405020304" pitchFamily="18" charset="0"/>
              <a:ea typeface="楷体_GB2312" pitchFamily="49" charset="-122"/>
            </a:endParaRPr>
          </a:p>
        </p:txBody>
      </p:sp>
      <p:sp>
        <p:nvSpPr>
          <p:cNvPr id="153613" name="Text Box 13"/>
          <p:cNvSpPr txBox="1">
            <a:spLocks noChangeArrowheads="1"/>
          </p:cNvSpPr>
          <p:nvPr/>
        </p:nvSpPr>
        <p:spPr bwMode="auto">
          <a:xfrm>
            <a:off x="395288" y="4652963"/>
            <a:ext cx="2951162" cy="528637"/>
          </a:xfrm>
          <a:prstGeom prst="rect">
            <a:avLst/>
          </a:prstGeom>
          <a:solidFill>
            <a:srgbClr val="FFC1FF"/>
          </a:solidFill>
          <a:ln w="9525" algn="ctr">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1. </a:t>
            </a:r>
            <a:r>
              <a:rPr lang="zh-CN" altLang="en-US" sz="2800" b="1">
                <a:latin typeface="Times New Roman" panose="02020603050405020304" pitchFamily="18" charset="0"/>
                <a:ea typeface="楷体_GB2312" pitchFamily="49" charset="-122"/>
              </a:rPr>
              <a:t>磁介质的分类</a:t>
            </a:r>
            <a:r>
              <a:rPr lang="zh-CN" altLang="en-US" sz="2800" b="1">
                <a:solidFill>
                  <a:srgbClr val="0000FF"/>
                </a:solidFill>
                <a:latin typeface="Times New Roman" panose="02020603050405020304" pitchFamily="18" charset="0"/>
                <a:ea typeface="楷体_GB2312" pitchFamily="49" charset="-122"/>
              </a:rPr>
              <a:t> </a:t>
            </a:r>
            <a:endParaRPr lang="zh-CN" altLang="en-US" sz="2800" b="1">
              <a:solidFill>
                <a:srgbClr val="0000FF"/>
              </a:solidFill>
              <a:latin typeface="Times New Roman" panose="02020603050405020304" pitchFamily="18" charset="0"/>
              <a:ea typeface="楷体_GB2312" pitchFamily="49" charset="-122"/>
            </a:endParaRPr>
          </a:p>
        </p:txBody>
      </p:sp>
      <p:sp>
        <p:nvSpPr>
          <p:cNvPr id="153614" name="Text Box 14"/>
          <p:cNvSpPr txBox="1">
            <a:spLocks noChangeArrowheads="1"/>
          </p:cNvSpPr>
          <p:nvPr/>
        </p:nvSpPr>
        <p:spPr bwMode="auto">
          <a:xfrm>
            <a:off x="3779838" y="4652963"/>
            <a:ext cx="3600450" cy="528637"/>
          </a:xfrm>
          <a:prstGeom prst="rect">
            <a:avLst/>
          </a:prstGeom>
          <a:solidFill>
            <a:srgbClr val="FFC1FF"/>
          </a:solidFill>
          <a:ln w="9525" algn="ctr">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2. </a:t>
            </a:r>
            <a:r>
              <a:rPr lang="zh-CN" altLang="en-US" sz="2800" b="1">
                <a:solidFill>
                  <a:srgbClr val="000000"/>
                </a:solidFill>
                <a:latin typeface="Times New Roman" panose="02020603050405020304" pitchFamily="18" charset="0"/>
                <a:ea typeface="楷体_GB2312" pitchFamily="49" charset="-122"/>
              </a:rPr>
              <a:t>磁化面电流的特征</a:t>
            </a:r>
            <a:endParaRPr lang="zh-CN" altLang="en-US" sz="2800" b="1">
              <a:solidFill>
                <a:srgbClr val="000000"/>
              </a:solidFill>
              <a:latin typeface="Times New Roman" panose="02020603050405020304" pitchFamily="18" charset="0"/>
              <a:ea typeface="楷体_GB2312" pitchFamily="49" charset="-122"/>
            </a:endParaRPr>
          </a:p>
        </p:txBody>
      </p:sp>
      <p:sp>
        <p:nvSpPr>
          <p:cNvPr id="153616" name="Text Box 16"/>
          <p:cNvSpPr txBox="1">
            <a:spLocks noChangeArrowheads="1"/>
          </p:cNvSpPr>
          <p:nvPr/>
        </p:nvSpPr>
        <p:spPr bwMode="auto">
          <a:xfrm>
            <a:off x="395288" y="5430838"/>
            <a:ext cx="2952750" cy="528637"/>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3. </a:t>
            </a:r>
            <a:r>
              <a:rPr lang="en-US" altLang="zh-CN" sz="2800" b="1" i="1">
                <a:solidFill>
                  <a:srgbClr val="000000"/>
                </a:solidFill>
                <a:latin typeface="Times New Roman" panose="02020603050405020304" pitchFamily="18" charset="0"/>
                <a:ea typeface="楷体_GB2312" pitchFamily="49" charset="-122"/>
              </a:rPr>
              <a:t>H</a:t>
            </a:r>
            <a:r>
              <a:rPr lang="zh-CN" altLang="en-US" sz="2800" b="1">
                <a:solidFill>
                  <a:srgbClr val="000000"/>
                </a:solidFill>
                <a:latin typeface="Times New Roman" panose="02020603050405020304" pitchFamily="18" charset="0"/>
                <a:ea typeface="楷体_GB2312" pitchFamily="49" charset="-122"/>
              </a:rPr>
              <a:t>的环路定理 </a:t>
            </a:r>
            <a:endParaRPr lang="zh-CN" altLang="en-US" sz="2800" b="1">
              <a:solidFill>
                <a:srgbClr val="000000"/>
              </a:solidFill>
              <a:latin typeface="Times New Roman" panose="02020603050405020304" pitchFamily="18" charset="0"/>
              <a:ea typeface="楷体_GB2312" pitchFamily="49" charset="-122"/>
            </a:endParaRPr>
          </a:p>
        </p:txBody>
      </p:sp>
      <p:graphicFrame>
        <p:nvGraphicFramePr>
          <p:cNvPr id="153617" name="Object 5"/>
          <p:cNvGraphicFramePr>
            <a:graphicFrameLocks noChangeAspect="1"/>
          </p:cNvGraphicFramePr>
          <p:nvPr/>
        </p:nvGraphicFramePr>
        <p:xfrm>
          <a:off x="3548581" y="5326271"/>
          <a:ext cx="2783647" cy="839579"/>
        </p:xfrm>
        <a:graphic>
          <a:graphicData uri="http://schemas.openxmlformats.org/presentationml/2006/ole">
            <mc:AlternateContent xmlns:mc="http://schemas.openxmlformats.org/markup-compatibility/2006">
              <mc:Choice xmlns:v="urn:schemas-microsoft-com:vml" Requires="v">
                <p:oleObj spid="_x0000_s77879" name="Equation" r:id="rId7" imgW="24993600" imgH="7010400" progId="Equation.DSMT4">
                  <p:embed/>
                </p:oleObj>
              </mc:Choice>
              <mc:Fallback>
                <p:oleObj name="Equation" r:id="rId7" imgW="24993600" imgH="7010400" progId="Equation.DSMT4">
                  <p:embed/>
                  <p:pic>
                    <p:nvPicPr>
                      <p:cNvPr id="0" name="图片 77878"/>
                      <p:cNvPicPr>
                        <a:picLocks noChangeAspect="1" noChangeArrowheads="1"/>
                      </p:cNvPicPr>
                      <p:nvPr/>
                    </p:nvPicPr>
                    <p:blipFill>
                      <a:blip r:embed="rId8"/>
                      <a:srcRect/>
                      <a:stretch>
                        <a:fillRect/>
                      </a:stretch>
                    </p:blipFill>
                    <p:spPr bwMode="auto">
                      <a:xfrm>
                        <a:off x="3548581" y="5326271"/>
                        <a:ext cx="2783647" cy="839579"/>
                      </a:xfrm>
                      <a:prstGeom prst="rect">
                        <a:avLst/>
                      </a:prstGeom>
                      <a:solidFill>
                        <a:srgbClr val="FFCC00">
                          <a:alpha val="27843"/>
                        </a:srgbClr>
                      </a:solidFill>
                      <a:ln w="28575" algn="ctr">
                        <a:solidFill>
                          <a:srgbClr val="FF0000"/>
                        </a:solidFill>
                        <a:miter lim="800000"/>
                        <a:headEnd/>
                        <a:tailEnd/>
                      </a:ln>
                      <a:effectLst/>
                    </p:spPr>
                  </p:pic>
                </p:oleObj>
              </mc:Fallback>
            </mc:AlternateContent>
          </a:graphicData>
        </a:graphic>
      </p:graphicFrame>
      <p:sp>
        <p:nvSpPr>
          <p:cNvPr id="153618" name="Text Box 18"/>
          <p:cNvSpPr txBox="1">
            <a:spLocks noChangeArrowheads="1"/>
          </p:cNvSpPr>
          <p:nvPr/>
        </p:nvSpPr>
        <p:spPr bwMode="auto">
          <a:xfrm>
            <a:off x="395288" y="6165850"/>
            <a:ext cx="2952750" cy="528638"/>
          </a:xfrm>
          <a:prstGeom prst="rect">
            <a:avLst/>
          </a:prstGeom>
          <a:solidFill>
            <a:srgbClr val="FFC1FF"/>
          </a:solidFill>
          <a:ln w="9525">
            <a:solidFill>
              <a:srgbClr val="CC66FF"/>
            </a:solidFill>
            <a:miter lim="800000"/>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4. </a:t>
            </a:r>
            <a:r>
              <a:rPr lang="zh-CN" altLang="en-US" sz="2800" b="1">
                <a:solidFill>
                  <a:srgbClr val="000000"/>
                </a:solidFill>
                <a:latin typeface="Times New Roman" panose="02020603050405020304" pitchFamily="18" charset="0"/>
                <a:ea typeface="楷体_GB2312" pitchFamily="49" charset="-122"/>
              </a:rPr>
              <a:t>铁磁质的分类</a:t>
            </a:r>
            <a:endParaRPr lang="zh-CN" altLang="en-US" sz="2800" b="1">
              <a:solidFill>
                <a:srgbClr val="000000"/>
              </a:solidFill>
              <a:latin typeface="Times New Roman" panose="02020603050405020304" pitchFamily="18" charset="0"/>
              <a:ea typeface="楷体_GB2312" pitchFamily="49" charset="-122"/>
            </a:endParaRPr>
          </a:p>
        </p:txBody>
      </p:sp>
      <p:sp>
        <p:nvSpPr>
          <p:cNvPr id="153622" name="Text Box 22"/>
          <p:cNvSpPr txBox="1">
            <a:spLocks noChangeArrowheads="1"/>
          </p:cNvSpPr>
          <p:nvPr/>
        </p:nvSpPr>
        <p:spPr bwMode="auto">
          <a:xfrm>
            <a:off x="5364163" y="690563"/>
            <a:ext cx="339725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50000"/>
              </a:spcBef>
              <a:buFontTx/>
              <a:buNone/>
            </a:pPr>
            <a:r>
              <a:rPr lang="zh-CN" altLang="en-US" sz="2400" b="1">
                <a:solidFill>
                  <a:srgbClr val="FF3300"/>
                </a:solidFill>
                <a:latin typeface="Times New Roman" panose="02020603050405020304" pitchFamily="18" charset="0"/>
                <a:ea typeface="楷体_GB2312" pitchFamily="49" charset="-122"/>
              </a:rPr>
              <a:t>非均匀磁场中：须利用积分。</a:t>
            </a:r>
            <a:endParaRPr lang="zh-CN" altLang="en-US" sz="2400" b="1">
              <a:solidFill>
                <a:srgbClr val="FF3300"/>
              </a:solidFill>
              <a:latin typeface="Times New Roman" panose="02020603050405020304" pitchFamily="18" charset="0"/>
              <a:ea typeface="楷体_GB2312" pitchFamily="49" charset="-122"/>
            </a:endParaRPr>
          </a:p>
        </p:txBody>
      </p:sp>
      <p:graphicFrame>
        <p:nvGraphicFramePr>
          <p:cNvPr id="153623" name="Object 6"/>
          <p:cNvGraphicFramePr>
            <a:graphicFrameLocks noChangeAspect="1"/>
          </p:cNvGraphicFramePr>
          <p:nvPr/>
        </p:nvGraphicFramePr>
        <p:xfrm>
          <a:off x="6588125" y="5411788"/>
          <a:ext cx="1479550" cy="633412"/>
        </p:xfrm>
        <a:graphic>
          <a:graphicData uri="http://schemas.openxmlformats.org/presentationml/2006/ole">
            <mc:AlternateContent xmlns:mc="http://schemas.openxmlformats.org/markup-compatibility/2006">
              <mc:Choice xmlns:v="urn:schemas-microsoft-com:vml" Requires="v">
                <p:oleObj spid="_x0000_s77880" name="公式" r:id="rId9" imgW="901700" imgH="292100" progId="Equation.3">
                  <p:embed/>
                </p:oleObj>
              </mc:Choice>
              <mc:Fallback>
                <p:oleObj name="公式" r:id="rId9" imgW="901700" imgH="292100" progId="Equation.3">
                  <p:embed/>
                  <p:pic>
                    <p:nvPicPr>
                      <p:cNvPr id="0" name="图片 778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8125" y="5411788"/>
                        <a:ext cx="1479550" cy="63341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iterate type="lt">
                                    <p:tmPct val="100000"/>
                                  </p:iterate>
                                  <p:childTnLst>
                                    <p:set>
                                      <p:cBhvr>
                                        <p:cTn id="6" dur="1" fill="hold">
                                          <p:stCondLst>
                                            <p:cond delay="0"/>
                                          </p:stCondLst>
                                        </p:cTn>
                                        <p:tgtEl>
                                          <p:spTgt spid="153604"/>
                                        </p:tgtEl>
                                        <p:attrNameLst>
                                          <p:attrName>style.visibility</p:attrName>
                                        </p:attrNameLst>
                                      </p:cBhvr>
                                      <p:to>
                                        <p:strVal val="visible"/>
                                      </p:to>
                                    </p:set>
                                    <p:animEffect transition="in" filter="dissolve">
                                      <p:cBhvr>
                                        <p:cTn id="7" dur="75"/>
                                        <p:tgtEl>
                                          <p:spTgt spid="15360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53605"/>
                                        </p:tgtEl>
                                        <p:attrNameLst>
                                          <p:attrName>style.visibility</p:attrName>
                                        </p:attrNameLst>
                                      </p:cBhvr>
                                      <p:to>
                                        <p:strVal val="visible"/>
                                      </p:to>
                                    </p:set>
                                    <p:anim calcmode="lin" valueType="num">
                                      <p:cBhvr>
                                        <p:cTn id="12" dur="500" fill="hold"/>
                                        <p:tgtEl>
                                          <p:spTgt spid="153605"/>
                                        </p:tgtEl>
                                        <p:attrNameLst>
                                          <p:attrName>ppt_w</p:attrName>
                                        </p:attrNameLst>
                                      </p:cBhvr>
                                      <p:tavLst>
                                        <p:tav tm="0">
                                          <p:val>
                                            <p:fltVal val="0"/>
                                          </p:val>
                                        </p:tav>
                                        <p:tav tm="100000">
                                          <p:val>
                                            <p:strVal val="#ppt_w"/>
                                          </p:val>
                                        </p:tav>
                                      </p:tavLst>
                                    </p:anim>
                                    <p:anim calcmode="lin" valueType="num">
                                      <p:cBhvr>
                                        <p:cTn id="13" dur="500" fill="hold"/>
                                        <p:tgtEl>
                                          <p:spTgt spid="15360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53606"/>
                                        </p:tgtEl>
                                        <p:attrNameLst>
                                          <p:attrName>style.visibility</p:attrName>
                                        </p:attrNameLst>
                                      </p:cBhvr>
                                      <p:to>
                                        <p:strVal val="visible"/>
                                      </p:to>
                                    </p:set>
                                    <p:animEffect transition="in" filter="slide(fromLeft)">
                                      <p:cBhvr>
                                        <p:cTn id="18" dur="500"/>
                                        <p:tgtEl>
                                          <p:spTgt spid="15360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3622"/>
                                        </p:tgtEl>
                                        <p:attrNameLst>
                                          <p:attrName>style.visibility</p:attrName>
                                        </p:attrNameLst>
                                      </p:cBhvr>
                                      <p:to>
                                        <p:strVal val="visible"/>
                                      </p:to>
                                    </p:set>
                                    <p:animEffect transition="in" filter="checkerboard(across)">
                                      <p:cBhvr>
                                        <p:cTn id="23" dur="500"/>
                                        <p:tgtEl>
                                          <p:spTgt spid="15362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iterate type="lt">
                                    <p:tmPct val="100000"/>
                                  </p:iterate>
                                  <p:childTnLst>
                                    <p:set>
                                      <p:cBhvr>
                                        <p:cTn id="27" dur="1" fill="hold">
                                          <p:stCondLst>
                                            <p:cond delay="0"/>
                                          </p:stCondLst>
                                        </p:cTn>
                                        <p:tgtEl>
                                          <p:spTgt spid="153607"/>
                                        </p:tgtEl>
                                        <p:attrNameLst>
                                          <p:attrName>style.visibility</p:attrName>
                                        </p:attrNameLst>
                                      </p:cBhvr>
                                      <p:to>
                                        <p:strVal val="visible"/>
                                      </p:to>
                                    </p:set>
                                    <p:animEffect transition="in" filter="blinds(vertical)">
                                      <p:cBhvr>
                                        <p:cTn id="28" dur="75"/>
                                        <p:tgtEl>
                                          <p:spTgt spid="15360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53608"/>
                                        </p:tgtEl>
                                        <p:attrNameLst>
                                          <p:attrName>style.visibility</p:attrName>
                                        </p:attrNameLst>
                                      </p:cBhvr>
                                      <p:to>
                                        <p:strVal val="visible"/>
                                      </p:to>
                                    </p:set>
                                    <p:animEffect transition="in" filter="slide(fromBottom)">
                                      <p:cBhvr>
                                        <p:cTn id="33" dur="500"/>
                                        <p:tgtEl>
                                          <p:spTgt spid="15360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53609"/>
                                        </p:tgtEl>
                                        <p:attrNameLst>
                                          <p:attrName>style.visibility</p:attrName>
                                        </p:attrNameLst>
                                      </p:cBhvr>
                                      <p:to>
                                        <p:strVal val="visible"/>
                                      </p:to>
                                    </p:set>
                                    <p:animEffect transition="in" filter="blinds(horizontal)">
                                      <p:cBhvr>
                                        <p:cTn id="38" dur="500"/>
                                        <p:tgtEl>
                                          <p:spTgt spid="15360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53610"/>
                                        </p:tgtEl>
                                        <p:attrNameLst>
                                          <p:attrName>style.visibility</p:attrName>
                                        </p:attrNameLst>
                                      </p:cBhvr>
                                      <p:to>
                                        <p:strVal val="visible"/>
                                      </p:to>
                                    </p:set>
                                    <p:animEffect transition="in" filter="slide(fromBottom)">
                                      <p:cBhvr>
                                        <p:cTn id="43" dur="500"/>
                                        <p:tgtEl>
                                          <p:spTgt spid="1536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53611"/>
                                        </p:tgtEl>
                                        <p:attrNameLst>
                                          <p:attrName>style.visibility</p:attrName>
                                        </p:attrNameLst>
                                      </p:cBhvr>
                                      <p:to>
                                        <p:strVal val="visible"/>
                                      </p:to>
                                    </p:set>
                                    <p:animEffect transition="in" filter="blinds(horizontal)">
                                      <p:cBhvr>
                                        <p:cTn id="48" dur="500"/>
                                        <p:tgtEl>
                                          <p:spTgt spid="1536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iterate type="lt">
                                    <p:tmPct val="100000"/>
                                  </p:iterate>
                                  <p:childTnLst>
                                    <p:set>
                                      <p:cBhvr>
                                        <p:cTn id="52" dur="1" fill="hold">
                                          <p:stCondLst>
                                            <p:cond delay="0"/>
                                          </p:stCondLst>
                                        </p:cTn>
                                        <p:tgtEl>
                                          <p:spTgt spid="153612"/>
                                        </p:tgtEl>
                                        <p:attrNameLst>
                                          <p:attrName>style.visibility</p:attrName>
                                        </p:attrNameLst>
                                      </p:cBhvr>
                                      <p:to>
                                        <p:strVal val="visible"/>
                                      </p:to>
                                    </p:set>
                                    <p:animEffect transition="in" filter="dissolve">
                                      <p:cBhvr>
                                        <p:cTn id="53" dur="75"/>
                                        <p:tgtEl>
                                          <p:spTgt spid="153612"/>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153613"/>
                                        </p:tgtEl>
                                        <p:attrNameLst>
                                          <p:attrName>style.visibility</p:attrName>
                                        </p:attrNameLst>
                                      </p:cBhvr>
                                      <p:to>
                                        <p:strVal val="visible"/>
                                      </p:to>
                                    </p:set>
                                    <p:anim calcmode="lin" valueType="num">
                                      <p:cBhvr>
                                        <p:cTn id="58" dur="500" fill="hold"/>
                                        <p:tgtEl>
                                          <p:spTgt spid="153613"/>
                                        </p:tgtEl>
                                        <p:attrNameLst>
                                          <p:attrName>ppt_w</p:attrName>
                                        </p:attrNameLst>
                                      </p:cBhvr>
                                      <p:tavLst>
                                        <p:tav tm="0">
                                          <p:val>
                                            <p:fltVal val="0"/>
                                          </p:val>
                                        </p:tav>
                                        <p:tav tm="100000">
                                          <p:val>
                                            <p:strVal val="#ppt_w"/>
                                          </p:val>
                                        </p:tav>
                                      </p:tavLst>
                                    </p:anim>
                                    <p:anim calcmode="lin" valueType="num">
                                      <p:cBhvr>
                                        <p:cTn id="59" dur="500" fill="hold"/>
                                        <p:tgtEl>
                                          <p:spTgt spid="153613"/>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153614"/>
                                        </p:tgtEl>
                                        <p:attrNameLst>
                                          <p:attrName>style.visibility</p:attrName>
                                        </p:attrNameLst>
                                      </p:cBhvr>
                                      <p:to>
                                        <p:strVal val="visible"/>
                                      </p:to>
                                    </p:set>
                                    <p:anim calcmode="lin" valueType="num">
                                      <p:cBhvr>
                                        <p:cTn id="64" dur="500" fill="hold"/>
                                        <p:tgtEl>
                                          <p:spTgt spid="153614"/>
                                        </p:tgtEl>
                                        <p:attrNameLst>
                                          <p:attrName>ppt_w</p:attrName>
                                        </p:attrNameLst>
                                      </p:cBhvr>
                                      <p:tavLst>
                                        <p:tav tm="0">
                                          <p:val>
                                            <p:fltVal val="0"/>
                                          </p:val>
                                        </p:tav>
                                        <p:tav tm="100000">
                                          <p:val>
                                            <p:strVal val="#ppt_w"/>
                                          </p:val>
                                        </p:tav>
                                      </p:tavLst>
                                    </p:anim>
                                    <p:anim calcmode="lin" valueType="num">
                                      <p:cBhvr>
                                        <p:cTn id="65" dur="500" fill="hold"/>
                                        <p:tgtEl>
                                          <p:spTgt spid="153614"/>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153616"/>
                                        </p:tgtEl>
                                        <p:attrNameLst>
                                          <p:attrName>style.visibility</p:attrName>
                                        </p:attrNameLst>
                                      </p:cBhvr>
                                      <p:to>
                                        <p:strVal val="visible"/>
                                      </p:to>
                                    </p:set>
                                    <p:animEffect transition="in" filter="slide(fromBottom)">
                                      <p:cBhvr>
                                        <p:cTn id="70" dur="500"/>
                                        <p:tgtEl>
                                          <p:spTgt spid="1536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53617"/>
                                        </p:tgtEl>
                                        <p:attrNameLst>
                                          <p:attrName>style.visibility</p:attrName>
                                        </p:attrNameLst>
                                      </p:cBhvr>
                                      <p:to>
                                        <p:strVal val="visible"/>
                                      </p:to>
                                    </p:set>
                                    <p:animEffect transition="in" filter="wipe(left)">
                                      <p:cBhvr>
                                        <p:cTn id="75" dur="500"/>
                                        <p:tgtEl>
                                          <p:spTgt spid="153617"/>
                                        </p:tgtEl>
                                      </p:cBhvr>
                                    </p:animEffect>
                                  </p:childTnLst>
                                </p:cTn>
                              </p:par>
                            </p:childTnLst>
                          </p:cTn>
                        </p:par>
                      </p:childTnLst>
                    </p:cTn>
                  </p:par>
                  <p:par>
                    <p:cTn id="76" fill="hold">
                      <p:stCondLst>
                        <p:cond delay="indefinite"/>
                      </p:stCondLst>
                      <p:childTnLst>
                        <p:par>
                          <p:cTn id="77" fill="hold">
                            <p:stCondLst>
                              <p:cond delay="0"/>
                            </p:stCondLst>
                            <p:childTnLst>
                              <p:par>
                                <p:cTn id="78" presetID="17" presetClass="entr" presetSubtype="10" fill="hold" nodeType="clickEffect">
                                  <p:stCondLst>
                                    <p:cond delay="0"/>
                                  </p:stCondLst>
                                  <p:childTnLst>
                                    <p:set>
                                      <p:cBhvr>
                                        <p:cTn id="79" dur="1" fill="hold">
                                          <p:stCondLst>
                                            <p:cond delay="0"/>
                                          </p:stCondLst>
                                        </p:cTn>
                                        <p:tgtEl>
                                          <p:spTgt spid="153623"/>
                                        </p:tgtEl>
                                        <p:attrNameLst>
                                          <p:attrName>style.visibility</p:attrName>
                                        </p:attrNameLst>
                                      </p:cBhvr>
                                      <p:to>
                                        <p:strVal val="visible"/>
                                      </p:to>
                                    </p:set>
                                    <p:anim calcmode="lin" valueType="num">
                                      <p:cBhvr>
                                        <p:cTn id="80" dur="500" fill="hold"/>
                                        <p:tgtEl>
                                          <p:spTgt spid="153623"/>
                                        </p:tgtEl>
                                        <p:attrNameLst>
                                          <p:attrName>ppt_w</p:attrName>
                                        </p:attrNameLst>
                                      </p:cBhvr>
                                      <p:tavLst>
                                        <p:tav tm="0">
                                          <p:val>
                                            <p:fltVal val="0"/>
                                          </p:val>
                                        </p:tav>
                                        <p:tav tm="100000">
                                          <p:val>
                                            <p:strVal val="#ppt_w"/>
                                          </p:val>
                                        </p:tav>
                                      </p:tavLst>
                                    </p:anim>
                                    <p:anim calcmode="lin" valueType="num">
                                      <p:cBhvr>
                                        <p:cTn id="81" dur="500" fill="hold"/>
                                        <p:tgtEl>
                                          <p:spTgt spid="153623"/>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153618"/>
                                        </p:tgtEl>
                                        <p:attrNameLst>
                                          <p:attrName>style.visibility</p:attrName>
                                        </p:attrNameLst>
                                      </p:cBhvr>
                                      <p:to>
                                        <p:strVal val="visible"/>
                                      </p:to>
                                    </p:set>
                                    <p:animEffect transition="in" filter="slide(fromBottom)">
                                      <p:cBhvr>
                                        <p:cTn id="86" dur="500"/>
                                        <p:tgtEl>
                                          <p:spTgt spid="153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p:bldP spid="153605" grpId="0" animBg="1" autoUpdateAnimBg="0"/>
      <p:bldP spid="153607" grpId="0" animBg="1" autoUpdateAnimBg="0"/>
      <p:bldP spid="153608" grpId="0" animBg="1" autoUpdateAnimBg="0"/>
      <p:bldP spid="153610" grpId="0" animBg="1" autoUpdateAnimBg="0"/>
      <p:bldP spid="153612" grpId="0"/>
      <p:bldP spid="153613" grpId="0" animBg="1" autoUpdateAnimBg="0"/>
      <p:bldP spid="153614" grpId="0" animBg="1" autoUpdateAnimBg="0"/>
      <p:bldP spid="153616" grpId="0" animBg="1" autoUpdateAnimBg="0"/>
      <p:bldP spid="153618" grpId="0" animBg="1" autoUpdateAnimBg="0"/>
      <p:bldP spid="1536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078"/>
          <p:cNvSpPr>
            <a:spLocks noChangeArrowheads="1"/>
          </p:cNvSpPr>
          <p:nvPr/>
        </p:nvSpPr>
        <p:spPr bwMode="auto">
          <a:xfrm>
            <a:off x="6350" y="31750"/>
            <a:ext cx="335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sym typeface="Times New Roman" panose="02020603050405020304" pitchFamily="18" charset="0"/>
              </a:rPr>
              <a:t>作业3</a:t>
            </a:r>
            <a:r>
              <a:rPr kumimoji="1" lang="en-US" altLang="zh-CN" sz="2800" b="1">
                <a:solidFill>
                  <a:srgbClr val="000000"/>
                </a:solidFill>
                <a:latin typeface="Times New Roman" panose="02020603050405020304" pitchFamily="18" charset="0"/>
                <a:sym typeface="Times New Roman" panose="02020603050405020304" pitchFamily="18" charset="0"/>
              </a:rPr>
              <a:t>7-</a:t>
            </a:r>
            <a:r>
              <a:rPr kumimoji="1" lang="zh-CN" altLang="en-US" sz="2800" b="1">
                <a:solidFill>
                  <a:srgbClr val="000000"/>
                </a:solidFill>
                <a:latin typeface="Times New Roman" panose="02020603050405020304" pitchFamily="18" charset="0"/>
                <a:sym typeface="Times New Roman" panose="02020603050405020304" pitchFamily="18" charset="0"/>
              </a:rPr>
              <a:t>3</a:t>
            </a:r>
            <a:r>
              <a:rPr kumimoji="1" lang="en-US" altLang="zh-CN" sz="2800" b="1">
                <a:solidFill>
                  <a:srgbClr val="000000"/>
                </a:solidFill>
                <a:latin typeface="Times New Roman" panose="02020603050405020304" pitchFamily="18" charset="0"/>
                <a:sym typeface="Times New Roman" panose="02020603050405020304" pitchFamily="18" charset="0"/>
              </a:rPr>
              <a:t>8</a:t>
            </a:r>
            <a:r>
              <a:rPr kumimoji="1" lang="zh-CN" altLang="en-US" sz="2800" b="1">
                <a:solidFill>
                  <a:srgbClr val="000000"/>
                </a:solidFill>
                <a:latin typeface="Times New Roman" panose="02020603050405020304" pitchFamily="18" charset="0"/>
                <a:sym typeface="Times New Roman" panose="02020603050405020304" pitchFamily="18" charset="0"/>
              </a:rPr>
              <a:t>页：</a:t>
            </a:r>
            <a:endParaRPr kumimoji="1" lang="zh-CN" altLang="en-US" sz="2800">
              <a:solidFill>
                <a:srgbClr val="000000"/>
              </a:solidFill>
              <a:latin typeface="Times New Roman" panose="02020603050405020304" pitchFamily="18" charset="0"/>
            </a:endParaRPr>
          </a:p>
        </p:txBody>
      </p:sp>
      <p:sp>
        <p:nvSpPr>
          <p:cNvPr id="15363" name="Text Box 2078"/>
          <p:cNvSpPr>
            <a:spLocks noChangeArrowheads="1"/>
          </p:cNvSpPr>
          <p:nvPr/>
        </p:nvSpPr>
        <p:spPr bwMode="auto">
          <a:xfrm>
            <a:off x="177800" y="838200"/>
            <a:ext cx="1685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a:t>
            </a:r>
            <a:r>
              <a:rPr kumimoji="1" lang="zh-CN" altLang="en-US" sz="2800" b="1">
                <a:solidFill>
                  <a:srgbClr val="000000"/>
                </a:solidFill>
                <a:latin typeface="Times New Roman" panose="02020603050405020304" pitchFamily="18" charset="0"/>
                <a:sym typeface="Times New Roman" panose="02020603050405020304" pitchFamily="18" charset="0"/>
              </a:rPr>
              <a:t>3</a:t>
            </a:r>
            <a:r>
              <a:rPr kumimoji="1" lang="en-US" altLang="zh-CN" sz="2800" b="1">
                <a:solidFill>
                  <a:srgbClr val="000000"/>
                </a:solidFill>
                <a:latin typeface="Times New Roman" panose="02020603050405020304" pitchFamily="18" charset="0"/>
                <a:sym typeface="Times New Roman" panose="02020603050405020304" pitchFamily="18" charset="0"/>
              </a:rPr>
              <a:t>:</a:t>
            </a:r>
            <a:endParaRPr kumimoji="1" lang="zh-CN" altLang="en-US" sz="2800">
              <a:solidFill>
                <a:srgbClr val="000000"/>
              </a:solidFill>
              <a:latin typeface="Times New Roman" panose="02020603050405020304" pitchFamily="18" charset="0"/>
            </a:endParaRPr>
          </a:p>
        </p:txBody>
      </p:sp>
      <p:graphicFrame>
        <p:nvGraphicFramePr>
          <p:cNvPr id="15364" name="Object 13"/>
          <p:cNvGraphicFramePr>
            <a:graphicFrameLocks noChangeAspect="1"/>
          </p:cNvGraphicFramePr>
          <p:nvPr/>
        </p:nvGraphicFramePr>
        <p:xfrm>
          <a:off x="1268413" y="549275"/>
          <a:ext cx="3067050" cy="1073150"/>
        </p:xfrm>
        <a:graphic>
          <a:graphicData uri="http://schemas.openxmlformats.org/presentationml/2006/ole">
            <mc:AlternateContent xmlns:mc="http://schemas.openxmlformats.org/markup-compatibility/2006">
              <mc:Choice xmlns:v="urn:schemas-microsoft-com:vml" Requires="v">
                <p:oleObj spid="_x0000_s80908" name="Equation" r:id="rId1" imgW="1511300" imgH="495300" progId="Equation.DSMT4">
                  <p:embed/>
                </p:oleObj>
              </mc:Choice>
              <mc:Fallback>
                <p:oleObj name="Equation" r:id="rId1" imgW="1511300" imgH="495300" progId="Equation.DSMT4">
                  <p:embed/>
                  <p:pic>
                    <p:nvPicPr>
                      <p:cNvPr id="0" name="图片 809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413" y="549275"/>
                        <a:ext cx="30670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 Box 2078"/>
          <p:cNvSpPr>
            <a:spLocks noChangeArrowheads="1"/>
          </p:cNvSpPr>
          <p:nvPr/>
        </p:nvSpPr>
        <p:spPr bwMode="auto">
          <a:xfrm>
            <a:off x="4541838" y="814388"/>
            <a:ext cx="10747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sym typeface="Times New Roman" panose="02020603050405020304" pitchFamily="18" charset="0"/>
              </a:rPr>
              <a:t>向里</a:t>
            </a:r>
            <a:endParaRPr kumimoji="1" lang="zh-CN" altLang="en-US" sz="2800">
              <a:solidFill>
                <a:srgbClr val="000000"/>
              </a:solidFill>
              <a:latin typeface="Times New Roman" panose="02020603050405020304" pitchFamily="18" charset="0"/>
            </a:endParaRPr>
          </a:p>
        </p:txBody>
      </p:sp>
      <p:sp>
        <p:nvSpPr>
          <p:cNvPr id="15366" name="Text Box 2078"/>
          <p:cNvSpPr>
            <a:spLocks noChangeArrowheads="1"/>
          </p:cNvSpPr>
          <p:nvPr/>
        </p:nvSpPr>
        <p:spPr bwMode="auto">
          <a:xfrm>
            <a:off x="177800" y="3222625"/>
            <a:ext cx="800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a:t>
            </a:r>
            <a:r>
              <a:rPr kumimoji="1" lang="zh-CN" altLang="en-US" sz="2800" b="1">
                <a:solidFill>
                  <a:srgbClr val="000000"/>
                </a:solidFill>
                <a:latin typeface="Times New Roman" panose="02020603050405020304" pitchFamily="18" charset="0"/>
                <a:sym typeface="Times New Roman" panose="02020603050405020304" pitchFamily="18" charset="0"/>
              </a:rPr>
              <a:t>6</a:t>
            </a:r>
            <a:r>
              <a:rPr kumimoji="1" lang="en-US" altLang="zh-CN" sz="2800" b="1">
                <a:solidFill>
                  <a:srgbClr val="000000"/>
                </a:solidFill>
                <a:latin typeface="Times New Roman" panose="02020603050405020304" pitchFamily="18" charset="0"/>
                <a:sym typeface="Times New Roman" panose="02020603050405020304" pitchFamily="18" charset="0"/>
              </a:rPr>
              <a:t>:</a:t>
            </a:r>
            <a:r>
              <a:rPr kumimoji="1" lang="zh-CN" altLang="en-US" sz="2800" b="1">
                <a:solidFill>
                  <a:srgbClr val="000000"/>
                </a:solidFill>
                <a:latin typeface="Times New Roman" panose="02020603050405020304" pitchFamily="18" charset="0"/>
                <a:sym typeface="Times New Roman" panose="02020603050405020304" pitchFamily="18" charset="0"/>
              </a:rPr>
              <a:t>(1)                             (2)                (3)</a:t>
            </a:r>
            <a:endParaRPr kumimoji="1" lang="zh-CN" altLang="en-US" sz="2800">
              <a:solidFill>
                <a:srgbClr val="000000"/>
              </a:solidFill>
              <a:latin typeface="Times New Roman" panose="02020603050405020304" pitchFamily="18" charset="0"/>
            </a:endParaRPr>
          </a:p>
        </p:txBody>
      </p:sp>
      <p:graphicFrame>
        <p:nvGraphicFramePr>
          <p:cNvPr id="15367" name="Object 14"/>
          <p:cNvGraphicFramePr>
            <a:graphicFrameLocks noChangeAspect="1"/>
          </p:cNvGraphicFramePr>
          <p:nvPr/>
        </p:nvGraphicFramePr>
        <p:xfrm>
          <a:off x="1682750" y="3260725"/>
          <a:ext cx="1976438" cy="481013"/>
        </p:xfrm>
        <a:graphic>
          <a:graphicData uri="http://schemas.openxmlformats.org/presentationml/2006/ole">
            <mc:AlternateContent xmlns:mc="http://schemas.openxmlformats.org/markup-compatibility/2006">
              <mc:Choice xmlns:v="urn:schemas-microsoft-com:vml" Requires="v">
                <p:oleObj spid="_x0000_s80909" name="" r:id="rId3" imgW="889000" imgH="203200" progId="Equation.DSMT4">
                  <p:embed/>
                </p:oleObj>
              </mc:Choice>
              <mc:Fallback>
                <p:oleObj name="" r:id="rId3" imgW="889000" imgH="203200" progId="Equation.DSMT4">
                  <p:embed/>
                  <p:pic>
                    <p:nvPicPr>
                      <p:cNvPr id="0" name="图片 809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750" y="3260725"/>
                        <a:ext cx="19764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15"/>
          <p:cNvGraphicFramePr>
            <a:graphicFrameLocks noChangeAspect="1"/>
          </p:cNvGraphicFramePr>
          <p:nvPr/>
        </p:nvGraphicFramePr>
        <p:xfrm>
          <a:off x="6548438" y="3222625"/>
          <a:ext cx="1779587" cy="482600"/>
        </p:xfrm>
        <a:graphic>
          <a:graphicData uri="http://schemas.openxmlformats.org/presentationml/2006/ole">
            <mc:AlternateContent xmlns:mc="http://schemas.openxmlformats.org/markup-compatibility/2006">
              <mc:Choice xmlns:v="urn:schemas-microsoft-com:vml" Requires="v">
                <p:oleObj spid="_x0000_s80910" name="" r:id="rId5" imgW="800735" imgH="203200" progId="Equation.DSMT4">
                  <p:embed/>
                </p:oleObj>
              </mc:Choice>
              <mc:Fallback>
                <p:oleObj name="" r:id="rId5" imgW="800735" imgH="203200" progId="Equation.DSMT4">
                  <p:embed/>
                  <p:pic>
                    <p:nvPicPr>
                      <p:cNvPr id="0" name="图片 809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438" y="3222625"/>
                        <a:ext cx="17795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16"/>
          <p:cNvGraphicFramePr>
            <a:graphicFrameLocks noChangeAspect="1"/>
          </p:cNvGraphicFramePr>
          <p:nvPr/>
        </p:nvGraphicFramePr>
        <p:xfrm>
          <a:off x="4691063" y="3260725"/>
          <a:ext cx="901700" cy="481013"/>
        </p:xfrm>
        <a:graphic>
          <a:graphicData uri="http://schemas.openxmlformats.org/presentationml/2006/ole">
            <mc:AlternateContent xmlns:mc="http://schemas.openxmlformats.org/markup-compatibility/2006">
              <mc:Choice xmlns:v="urn:schemas-microsoft-com:vml" Requires="v">
                <p:oleObj spid="_x0000_s80911" name="" r:id="rId7" imgW="406400" imgH="203200" progId="Equation.DSMT4">
                  <p:embed/>
                </p:oleObj>
              </mc:Choice>
              <mc:Fallback>
                <p:oleObj name="" r:id="rId7" imgW="406400" imgH="203200" progId="Equation.DSMT4">
                  <p:embed/>
                  <p:pic>
                    <p:nvPicPr>
                      <p:cNvPr id="0" name="图片 809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1063" y="3260725"/>
                        <a:ext cx="9017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2078"/>
          <p:cNvSpPr>
            <a:spLocks noChangeArrowheads="1"/>
          </p:cNvSpPr>
          <p:nvPr/>
        </p:nvSpPr>
        <p:spPr bwMode="auto">
          <a:xfrm>
            <a:off x="177800" y="2162175"/>
            <a:ext cx="1685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-T5:</a:t>
            </a:r>
            <a:endParaRPr kumimoji="1" lang="zh-CN" altLang="en-US" sz="2800">
              <a:solidFill>
                <a:srgbClr val="000000"/>
              </a:solidFill>
              <a:latin typeface="Times New Roman" panose="02020603050405020304" pitchFamily="18" charset="0"/>
            </a:endParaRPr>
          </a:p>
        </p:txBody>
      </p:sp>
      <p:graphicFrame>
        <p:nvGraphicFramePr>
          <p:cNvPr id="15371" name="Object 26"/>
          <p:cNvGraphicFramePr>
            <a:graphicFrameLocks noChangeAspect="1"/>
          </p:cNvGraphicFramePr>
          <p:nvPr/>
        </p:nvGraphicFramePr>
        <p:xfrm>
          <a:off x="1343025" y="1903413"/>
          <a:ext cx="7004050" cy="1146175"/>
        </p:xfrm>
        <a:graphic>
          <a:graphicData uri="http://schemas.openxmlformats.org/presentationml/2006/ole">
            <mc:AlternateContent xmlns:mc="http://schemas.openxmlformats.org/markup-compatibility/2006">
              <mc:Choice xmlns:v="urn:schemas-microsoft-com:vml" Requires="v">
                <p:oleObj spid="_x0000_s80912" name="Equation" r:id="rId9" imgW="3149600" imgH="482600" progId="Equation.DSMT4">
                  <p:embed/>
                </p:oleObj>
              </mc:Choice>
              <mc:Fallback>
                <p:oleObj name="Equation" r:id="rId9" imgW="3149600" imgH="482600" progId="Equation.DSMT4">
                  <p:embed/>
                  <p:pic>
                    <p:nvPicPr>
                      <p:cNvPr id="0" name="图片 809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3025" y="1903413"/>
                        <a:ext cx="700405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D15F592-AB59-4273-9559-A0AB4A5678D5}"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sp>
        <p:nvSpPr>
          <p:cNvPr id="7170" name="Text Box 2"/>
          <p:cNvSpPr txBox="1">
            <a:spLocks noChangeArrowheads="1"/>
          </p:cNvSpPr>
          <p:nvPr/>
        </p:nvSpPr>
        <p:spPr bwMode="auto">
          <a:xfrm>
            <a:off x="2643188" y="214313"/>
            <a:ext cx="426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黑体" panose="02010609060101010101" pitchFamily="49" charset="-122"/>
                <a:ea typeface="黑体" panose="02010609060101010101" pitchFamily="49" charset="-122"/>
              </a:rPr>
              <a:t>第</a:t>
            </a:r>
            <a:r>
              <a:rPr lang="en-US" altLang="zh-CN" b="1">
                <a:latin typeface="黑体" panose="02010609060101010101" pitchFamily="49" charset="-122"/>
                <a:ea typeface="黑体" panose="02010609060101010101" pitchFamily="49" charset="-122"/>
              </a:rPr>
              <a:t>8</a:t>
            </a:r>
            <a:r>
              <a:rPr lang="zh-CN" altLang="en-US" b="1">
                <a:latin typeface="黑体" panose="02010609060101010101" pitchFamily="49" charset="-122"/>
                <a:ea typeface="黑体" panose="02010609060101010101" pitchFamily="49" charset="-122"/>
              </a:rPr>
              <a:t>章  电磁感应</a:t>
            </a:r>
            <a:endParaRPr lang="zh-CN" altLang="en-US" b="1">
              <a:latin typeface="黑体" panose="02010609060101010101" pitchFamily="49" charset="-122"/>
              <a:ea typeface="黑体" panose="02010609060101010101" pitchFamily="49" charset="-122"/>
            </a:endParaRPr>
          </a:p>
        </p:txBody>
      </p:sp>
      <p:grpSp>
        <p:nvGrpSpPr>
          <p:cNvPr id="3" name="Group 9"/>
          <p:cNvGrpSpPr/>
          <p:nvPr/>
        </p:nvGrpSpPr>
        <p:grpSpPr bwMode="auto">
          <a:xfrm>
            <a:off x="1357313" y="1560513"/>
            <a:ext cx="1219200" cy="762000"/>
            <a:chOff x="912" y="2688"/>
            <a:chExt cx="768" cy="480"/>
          </a:xfrm>
        </p:grpSpPr>
        <p:sp>
          <p:nvSpPr>
            <p:cNvPr id="40975" name="Line 10"/>
            <p:cNvSpPr>
              <a:spLocks noChangeShapeType="1"/>
            </p:cNvSpPr>
            <p:nvPr/>
          </p:nvSpPr>
          <p:spPr bwMode="auto">
            <a:xfrm flipH="1">
              <a:off x="912" y="2928"/>
              <a:ext cx="720" cy="0"/>
            </a:xfrm>
            <a:prstGeom prst="line">
              <a:avLst/>
            </a:prstGeom>
            <a:noFill/>
            <a:ln w="38100">
              <a:solidFill>
                <a:schemeClr val="tx1"/>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0976" name="Text Box 11"/>
            <p:cNvSpPr txBox="1">
              <a:spLocks noChangeArrowheads="1"/>
            </p:cNvSpPr>
            <p:nvPr/>
          </p:nvSpPr>
          <p:spPr bwMode="auto">
            <a:xfrm>
              <a:off x="1056" y="2688"/>
              <a:ext cx="62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4400" b="1">
                  <a:solidFill>
                    <a:schemeClr val="folHlink"/>
                  </a:solidFill>
                  <a:latin typeface="Times New Roman" panose="02020603050405020304" pitchFamily="18" charset="0"/>
                </a:rPr>
                <a:t>？</a:t>
              </a:r>
              <a:endParaRPr lang="zh-CN" altLang="en-US" sz="4400" b="1">
                <a:solidFill>
                  <a:schemeClr val="folHlink"/>
                </a:solidFill>
                <a:latin typeface="Times New Roman" panose="02020603050405020304" pitchFamily="18" charset="0"/>
              </a:endParaRPr>
            </a:p>
          </p:txBody>
        </p:sp>
      </p:grpSp>
      <p:grpSp>
        <p:nvGrpSpPr>
          <p:cNvPr id="4" name="Group 12"/>
          <p:cNvGrpSpPr/>
          <p:nvPr/>
        </p:nvGrpSpPr>
        <p:grpSpPr bwMode="auto">
          <a:xfrm>
            <a:off x="290513" y="1103313"/>
            <a:ext cx="3886200" cy="900112"/>
            <a:chOff x="432" y="1440"/>
            <a:chExt cx="2448" cy="567"/>
          </a:xfrm>
        </p:grpSpPr>
        <p:sp>
          <p:nvSpPr>
            <p:cNvPr id="40971" name="Text Box 13"/>
            <p:cNvSpPr txBox="1">
              <a:spLocks noChangeArrowheads="1"/>
            </p:cNvSpPr>
            <p:nvPr/>
          </p:nvSpPr>
          <p:spPr bwMode="auto">
            <a:xfrm>
              <a:off x="432" y="168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rPr>
                <a:t>电流</a:t>
              </a:r>
              <a:endParaRPr lang="zh-CN" altLang="en-US" sz="2800" b="1">
                <a:latin typeface="Times New Roman" panose="02020603050405020304" pitchFamily="18" charset="0"/>
              </a:endParaRPr>
            </a:p>
          </p:txBody>
        </p:sp>
        <p:sp>
          <p:nvSpPr>
            <p:cNvPr id="40972" name="Text Box 14"/>
            <p:cNvSpPr txBox="1">
              <a:spLocks noChangeArrowheads="1"/>
            </p:cNvSpPr>
            <p:nvPr/>
          </p:nvSpPr>
          <p:spPr bwMode="auto">
            <a:xfrm>
              <a:off x="1968" y="163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rPr>
                <a:t>磁场</a:t>
              </a:r>
              <a:endParaRPr lang="zh-CN" altLang="en-US" sz="2800" b="1">
                <a:latin typeface="Times New Roman" panose="02020603050405020304" pitchFamily="18" charset="0"/>
              </a:endParaRPr>
            </a:p>
          </p:txBody>
        </p:sp>
        <p:sp>
          <p:nvSpPr>
            <p:cNvPr id="40973" name="Line 15"/>
            <p:cNvSpPr>
              <a:spLocks noChangeShapeType="1"/>
            </p:cNvSpPr>
            <p:nvPr/>
          </p:nvSpPr>
          <p:spPr bwMode="auto">
            <a:xfrm>
              <a:off x="1104" y="1824"/>
              <a:ext cx="720" cy="0"/>
            </a:xfrm>
            <a:prstGeom prst="line">
              <a:avLst/>
            </a:prstGeom>
            <a:noFill/>
            <a:ln w="38100">
              <a:solidFill>
                <a:schemeClr val="tx1"/>
              </a:solidFill>
              <a:round/>
              <a:tailEnd type="arrow" w="med" len="lg"/>
            </a:ln>
            <a:extLst>
              <a:ext uri="{909E8E84-426E-40DD-AFC4-6F175D3DCCD1}">
                <a14:hiddenFill xmlns:a14="http://schemas.microsoft.com/office/drawing/2010/main">
                  <a:noFill/>
                </a14:hiddenFill>
              </a:ext>
            </a:extLst>
          </p:spPr>
          <p:txBody>
            <a:bodyPr wrap="none"/>
            <a:lstStyle/>
            <a:p>
              <a:endParaRPr lang="zh-CN" altLang="en-US"/>
            </a:p>
          </p:txBody>
        </p:sp>
        <p:sp>
          <p:nvSpPr>
            <p:cNvPr id="40974" name="Text Box 16"/>
            <p:cNvSpPr txBox="1">
              <a:spLocks noChangeArrowheads="1"/>
            </p:cNvSpPr>
            <p:nvPr/>
          </p:nvSpPr>
          <p:spPr bwMode="auto">
            <a:xfrm>
              <a:off x="1152" y="144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a:latin typeface="Times New Roman" panose="02020603050405020304" pitchFamily="18" charset="0"/>
                </a:rPr>
                <a:t>1820</a:t>
              </a:r>
              <a:endParaRPr lang="en-US" altLang="zh-CN" sz="2800" b="1">
                <a:latin typeface="Times New Roman" panose="02020603050405020304" pitchFamily="18" charset="0"/>
              </a:endParaRPr>
            </a:p>
          </p:txBody>
        </p:sp>
      </p:grpSp>
      <p:sp>
        <p:nvSpPr>
          <p:cNvPr id="7186" name="Text Box 18"/>
          <p:cNvSpPr txBox="1">
            <a:spLocks noChangeArrowheads="1"/>
          </p:cNvSpPr>
          <p:nvPr/>
        </p:nvSpPr>
        <p:spPr bwMode="auto">
          <a:xfrm>
            <a:off x="3871913" y="1231900"/>
            <a:ext cx="5324475" cy="1125538"/>
          </a:xfrm>
          <a:prstGeom prst="rect">
            <a:avLst/>
          </a:prstGeom>
          <a:noFill/>
          <a:ln w="9525">
            <a:noFill/>
            <a:miter lim="800000"/>
          </a:ln>
          <a:effectLst/>
        </p:spPr>
        <p:txBody>
          <a:bodyPr>
            <a:spAutoFit/>
          </a:bodyPr>
          <a:lstStyle/>
          <a:p>
            <a:pPr eaLnBrk="1" hangingPunct="1">
              <a:lnSpc>
                <a:spcPct val="120000"/>
              </a:lnSpc>
              <a:spcBef>
                <a:spcPct val="50000"/>
              </a:spcBef>
              <a:defRPr/>
            </a:pPr>
            <a:r>
              <a:rPr lang="zh-CN" altLang="en-US" b="1" dirty="0">
                <a:ea typeface="宋体" panose="02010600030101010101" pitchFamily="2" charset="-122"/>
              </a:rPr>
              <a:t>法拉第进行有目的的实验研究，</a:t>
            </a:r>
            <a:r>
              <a:rPr lang="en-US" altLang="zh-CN" b="1" dirty="0">
                <a:ea typeface="宋体" panose="02010600030101010101" pitchFamily="2" charset="-122"/>
              </a:rPr>
              <a:t>1831</a:t>
            </a:r>
            <a:r>
              <a:rPr lang="zh-CN" altLang="en-US" b="1" dirty="0">
                <a:ea typeface="宋体" panose="02010600030101010101" pitchFamily="2" charset="-122"/>
              </a:rPr>
              <a:t>年发现</a:t>
            </a:r>
            <a:r>
              <a:rPr lang="zh-CN" altLang="en-US" b="1" dirty="0">
                <a:solidFill>
                  <a:srgbClr val="FF0000"/>
                </a:solidFill>
                <a:effectLst>
                  <a:outerShdw blurRad="38100" dist="38100" dir="2700000" algn="tl">
                    <a:srgbClr val="C0C0C0"/>
                  </a:outerShdw>
                </a:effectLst>
                <a:ea typeface="黑体" panose="02010609060101010101" pitchFamily="49" charset="-122"/>
              </a:rPr>
              <a:t>电磁感应</a:t>
            </a:r>
            <a:r>
              <a:rPr lang="zh-CN" altLang="en-US" b="1" dirty="0">
                <a:ea typeface="宋体" panose="02010600030101010101" pitchFamily="2" charset="-122"/>
              </a:rPr>
              <a:t>现象。</a:t>
            </a:r>
            <a:endParaRPr lang="zh-CN" altLang="en-US" b="1" dirty="0">
              <a:ea typeface="宋体" panose="02010600030101010101" pitchFamily="2" charset="-122"/>
            </a:endParaRPr>
          </a:p>
        </p:txBody>
      </p:sp>
      <p:sp>
        <p:nvSpPr>
          <p:cNvPr id="7190" name="Text Box 22"/>
          <p:cNvSpPr txBox="1">
            <a:spLocks noChangeArrowheads="1"/>
          </p:cNvSpPr>
          <p:nvPr/>
        </p:nvSpPr>
        <p:spPr bwMode="auto">
          <a:xfrm>
            <a:off x="2895600" y="3146425"/>
            <a:ext cx="6072188" cy="2160588"/>
          </a:xfrm>
          <a:prstGeom prst="rect">
            <a:avLst/>
          </a:prstGeom>
          <a:noFill/>
          <a:ln w="9525">
            <a:noFill/>
            <a:miter lim="800000"/>
          </a:ln>
          <a:effectLst/>
        </p:spPr>
        <p:txBody>
          <a:bodyPr>
            <a:spAutoFit/>
          </a:bodyPr>
          <a:lstStyle/>
          <a:p>
            <a:pPr eaLnBrk="1" hangingPunct="1">
              <a:lnSpc>
                <a:spcPct val="120000"/>
              </a:lnSpc>
              <a:spcBef>
                <a:spcPct val="50000"/>
              </a:spcBef>
              <a:defRPr/>
            </a:pPr>
            <a:r>
              <a:rPr lang="zh-CN" altLang="en-US" b="1" dirty="0">
                <a:solidFill>
                  <a:srgbClr val="000000"/>
                </a:solidFill>
                <a:latin typeface="宋体" panose="02010600030101010101" pitchFamily="2" charset="-122"/>
                <a:ea typeface="宋体" panose="02010600030101010101" pitchFamily="2" charset="-122"/>
              </a:rPr>
              <a:t>这是电磁学发展史上最辉煌的成就之一。为工业革命、人类</a:t>
            </a:r>
            <a:r>
              <a:rPr lang="zh-CN" altLang="en-US" b="1" dirty="0">
                <a:solidFill>
                  <a:srgbClr val="FF0000"/>
                </a:solidFill>
                <a:effectLst>
                  <a:outerShdw blurRad="38100" dist="38100" dir="2700000" algn="tl">
                    <a:srgbClr val="C0C0C0"/>
                  </a:outerShdw>
                </a:effectLst>
                <a:ea typeface="黑体" panose="02010609060101010101" pitchFamily="49" charset="-122"/>
              </a:rPr>
              <a:t>进入电气化时代</a:t>
            </a:r>
            <a:r>
              <a:rPr lang="zh-CN" altLang="en-US" b="1" dirty="0">
                <a:solidFill>
                  <a:srgbClr val="000000"/>
                </a:solidFill>
                <a:latin typeface="宋体" panose="02010600030101010101" pitchFamily="2" charset="-122"/>
                <a:ea typeface="宋体" panose="02010600030101010101" pitchFamily="2" charset="-122"/>
              </a:rPr>
              <a:t>做出了巨大的贡献，为后来麦克斯韦普遍</a:t>
            </a:r>
            <a:r>
              <a:rPr lang="zh-CN" altLang="en-US" b="1" dirty="0">
                <a:solidFill>
                  <a:srgbClr val="FF0000"/>
                </a:solidFill>
                <a:effectLst>
                  <a:outerShdw blurRad="38100" dist="38100" dir="2700000" algn="tl">
                    <a:srgbClr val="C0C0C0"/>
                  </a:outerShdw>
                </a:effectLst>
                <a:ea typeface="黑体" panose="02010609060101010101" pitchFamily="49" charset="-122"/>
              </a:rPr>
              <a:t>电磁场理论</a:t>
            </a:r>
            <a:r>
              <a:rPr lang="zh-CN" altLang="en-US" b="1" dirty="0">
                <a:solidFill>
                  <a:srgbClr val="000000"/>
                </a:solidFill>
                <a:latin typeface="宋体" panose="02010600030101010101" pitchFamily="2" charset="-122"/>
                <a:ea typeface="宋体" panose="02010600030101010101" pitchFamily="2" charset="-122"/>
              </a:rPr>
              <a:t>的建立奠定了基础。</a:t>
            </a:r>
            <a:endParaRPr lang="zh-CN" altLang="en-US" b="1" dirty="0">
              <a:solidFill>
                <a:srgbClr val="000000"/>
              </a:solidFill>
              <a:latin typeface="宋体" panose="02010600030101010101" pitchFamily="2" charset="-122"/>
              <a:ea typeface="宋体" panose="02010600030101010101" pitchFamily="2" charset="-122"/>
            </a:endParaRPr>
          </a:p>
        </p:txBody>
      </p:sp>
      <p:grpSp>
        <p:nvGrpSpPr>
          <p:cNvPr id="5" name="Group 23"/>
          <p:cNvGrpSpPr/>
          <p:nvPr/>
        </p:nvGrpSpPr>
        <p:grpSpPr bwMode="auto">
          <a:xfrm>
            <a:off x="252413" y="2503488"/>
            <a:ext cx="2286000" cy="3484562"/>
            <a:chOff x="214282" y="3214686"/>
            <a:chExt cx="2286000" cy="3484085"/>
          </a:xfrm>
        </p:grpSpPr>
        <p:sp>
          <p:nvSpPr>
            <p:cNvPr id="40969" name="矩形 3"/>
            <p:cNvSpPr>
              <a:spLocks noChangeArrowheads="1"/>
            </p:cNvSpPr>
            <p:nvPr/>
          </p:nvSpPr>
          <p:spPr bwMode="auto">
            <a:xfrm>
              <a:off x="214282" y="5929330"/>
              <a:ext cx="2286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b="1">
                  <a:latin typeface="Times New Roman" panose="02020603050405020304" pitchFamily="18" charset="0"/>
                  <a:cs typeface="Times New Roman" panose="02020603050405020304" pitchFamily="18" charset="0"/>
                </a:rPr>
                <a:t>Michael Faraday </a:t>
              </a:r>
              <a:endParaRPr lang="en-US" altLang="zh-CN" sz="2000" b="1">
                <a:latin typeface="Times New Roman" panose="02020603050405020304" pitchFamily="18" charset="0"/>
                <a:cs typeface="Times New Roman" panose="02020603050405020304" pitchFamily="18" charset="0"/>
              </a:endParaRPr>
            </a:p>
            <a:p>
              <a:pPr algn="ctr" eaLnBrk="1" hangingPunct="1">
                <a:buClr>
                  <a:schemeClr val="accent2"/>
                </a:buClr>
                <a:buFont typeface="Wingdings" panose="05000000000000000000" pitchFamily="2" charset="2"/>
                <a:buNone/>
              </a:pPr>
              <a:r>
                <a:rPr lang="en-US" altLang="zh-CN" sz="2000" b="1">
                  <a:latin typeface="Times New Roman" panose="02020603050405020304" pitchFamily="18" charset="0"/>
                  <a:cs typeface="Times New Roman" panose="02020603050405020304" pitchFamily="18" charset="0"/>
                </a:rPr>
                <a:t>  (1791-1867)</a:t>
              </a:r>
              <a:endParaRPr lang="en-US" altLang="zh-CN" sz="2000">
                <a:latin typeface="Times New Roman" panose="02020603050405020304" pitchFamily="18" charset="0"/>
                <a:cs typeface="Times New Roman" panose="02020603050405020304" pitchFamily="18" charset="0"/>
              </a:endParaRPr>
            </a:p>
          </p:txBody>
        </p:sp>
        <p:pic>
          <p:nvPicPr>
            <p:cNvPr id="40970" name="Picture 19" descr="farada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8596" y="3214686"/>
              <a:ext cx="196056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7186"/>
                                        </p:tgtEl>
                                        <p:attrNameLst>
                                          <p:attrName>style.visibility</p:attrName>
                                        </p:attrNameLst>
                                      </p:cBhvr>
                                      <p:to>
                                        <p:strVal val="visible"/>
                                      </p:to>
                                    </p:set>
                                    <p:anim calcmode="lin" valueType="num">
                                      <p:cBhvr additive="base">
                                        <p:cTn id="22" dur="500" fill="hold"/>
                                        <p:tgtEl>
                                          <p:spTgt spid="7186"/>
                                        </p:tgtEl>
                                        <p:attrNameLst>
                                          <p:attrName>ppt_x</p:attrName>
                                        </p:attrNameLst>
                                      </p:cBhvr>
                                      <p:tavLst>
                                        <p:tav tm="0">
                                          <p:val>
                                            <p:strVal val="1+#ppt_w/2"/>
                                          </p:val>
                                        </p:tav>
                                        <p:tav tm="100000">
                                          <p:val>
                                            <p:strVal val="#ppt_x"/>
                                          </p:val>
                                        </p:tav>
                                      </p:tavLst>
                                    </p:anim>
                                    <p:anim calcmode="lin" valueType="num">
                                      <p:cBhvr additive="base">
                                        <p:cTn id="23"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i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190"/>
                                        </p:tgtEl>
                                        <p:attrNameLst>
                                          <p:attrName>style.visibility</p:attrName>
                                        </p:attrNameLst>
                                      </p:cBhvr>
                                      <p:to>
                                        <p:strVal val="visible"/>
                                      </p:to>
                                    </p:set>
                                    <p:animEffect transition="in" filter="blinds(horizontal)">
                                      <p:cBhvr>
                                        <p:cTn id="33" dur="500"/>
                                        <p:tgtEl>
                                          <p:spTgt spid="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86" grpId="0" autoUpdateAnimBg="0"/>
      <p:bldP spid="71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0" y="227013"/>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600" b="1">
                <a:latin typeface="Times New Roman" panose="02020603050405020304" pitchFamily="18" charset="0"/>
              </a:rPr>
              <a:t>第</a:t>
            </a:r>
            <a:r>
              <a:rPr lang="en-US" altLang="zh-CN" sz="3600" b="1">
                <a:latin typeface="Times New Roman" panose="02020603050405020304" pitchFamily="18" charset="0"/>
              </a:rPr>
              <a:t>8</a:t>
            </a:r>
            <a:r>
              <a:rPr lang="zh-CN" altLang="en-US" sz="3600" b="1">
                <a:latin typeface="Times New Roman" panose="02020603050405020304" pitchFamily="18" charset="0"/>
              </a:rPr>
              <a:t>章    电磁感应</a:t>
            </a:r>
            <a:endParaRPr lang="zh-CN" altLang="en-US" sz="3600" b="1">
              <a:latin typeface="Times New Roman" panose="02020603050405020304" pitchFamily="18" charset="0"/>
            </a:endParaRPr>
          </a:p>
        </p:txBody>
      </p:sp>
      <p:sp>
        <p:nvSpPr>
          <p:cNvPr id="109573" name="Text Box 5"/>
          <p:cNvSpPr txBox="1">
            <a:spLocks noChangeArrowheads="1"/>
          </p:cNvSpPr>
          <p:nvPr/>
        </p:nvSpPr>
        <p:spPr bwMode="auto">
          <a:xfrm>
            <a:off x="1979613" y="1789113"/>
            <a:ext cx="6400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Times New Roman" panose="02020603050405020304" pitchFamily="18" charset="0"/>
              </a:rPr>
              <a:t>第</a:t>
            </a:r>
            <a:r>
              <a:rPr lang="en-US" altLang="zh-CN" b="1">
                <a:latin typeface="Times New Roman" panose="02020603050405020304" pitchFamily="18" charset="0"/>
              </a:rPr>
              <a:t>1</a:t>
            </a:r>
            <a:r>
              <a:rPr lang="zh-CN" altLang="en-US" b="1">
                <a:latin typeface="Times New Roman" panose="02020603050405020304" pitchFamily="18" charset="0"/>
              </a:rPr>
              <a:t>节  法拉第电磁感应定律</a:t>
            </a:r>
            <a:endParaRPr lang="zh-CN" altLang="en-US" b="1">
              <a:latin typeface="Times New Roman" panose="02020603050405020304" pitchFamily="18" charset="0"/>
            </a:endParaRPr>
          </a:p>
        </p:txBody>
      </p:sp>
      <p:sp>
        <p:nvSpPr>
          <p:cNvPr id="109574" name="Text Box 6"/>
          <p:cNvSpPr txBox="1">
            <a:spLocks noChangeArrowheads="1"/>
          </p:cNvSpPr>
          <p:nvPr/>
        </p:nvSpPr>
        <p:spPr bwMode="auto">
          <a:xfrm>
            <a:off x="1979613" y="2651125"/>
            <a:ext cx="698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Times New Roman" panose="02020603050405020304" pitchFamily="18" charset="0"/>
              </a:rPr>
              <a:t>第</a:t>
            </a:r>
            <a:r>
              <a:rPr lang="en-US" altLang="zh-CN" b="1">
                <a:latin typeface="Times New Roman" panose="02020603050405020304" pitchFamily="18" charset="0"/>
              </a:rPr>
              <a:t>2</a:t>
            </a:r>
            <a:r>
              <a:rPr lang="zh-CN" altLang="en-US" b="1">
                <a:latin typeface="Times New Roman" panose="02020603050405020304" pitchFamily="18" charset="0"/>
              </a:rPr>
              <a:t>节  感应电动势</a:t>
            </a:r>
            <a:endParaRPr lang="zh-CN" altLang="en-US" b="1">
              <a:latin typeface="Times New Roman" panose="02020603050405020304" pitchFamily="18" charset="0"/>
            </a:endParaRPr>
          </a:p>
        </p:txBody>
      </p:sp>
      <p:sp>
        <p:nvSpPr>
          <p:cNvPr id="109575" name="Text Box 7"/>
          <p:cNvSpPr txBox="1">
            <a:spLocks noChangeArrowheads="1"/>
          </p:cNvSpPr>
          <p:nvPr/>
        </p:nvSpPr>
        <p:spPr bwMode="auto">
          <a:xfrm>
            <a:off x="1979613" y="3514725"/>
            <a:ext cx="698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Times New Roman" panose="02020603050405020304" pitchFamily="18" charset="0"/>
              </a:rPr>
              <a:t>第</a:t>
            </a:r>
            <a:r>
              <a:rPr lang="en-US" altLang="zh-CN" b="1">
                <a:latin typeface="Times New Roman" panose="02020603050405020304" pitchFamily="18" charset="0"/>
              </a:rPr>
              <a:t>3</a:t>
            </a:r>
            <a:r>
              <a:rPr lang="zh-CN" altLang="en-US" b="1">
                <a:latin typeface="Times New Roman" panose="02020603050405020304" pitchFamily="18" charset="0"/>
              </a:rPr>
              <a:t>节  自感与互感</a:t>
            </a:r>
            <a:endParaRPr lang="zh-CN" altLang="en-US" b="1">
              <a:latin typeface="Times New Roman" panose="02020603050405020304" pitchFamily="18" charset="0"/>
            </a:endParaRPr>
          </a:p>
        </p:txBody>
      </p:sp>
      <p:sp>
        <p:nvSpPr>
          <p:cNvPr id="109576" name="Text Box 8"/>
          <p:cNvSpPr txBox="1">
            <a:spLocks noChangeArrowheads="1"/>
          </p:cNvSpPr>
          <p:nvPr/>
        </p:nvSpPr>
        <p:spPr bwMode="auto">
          <a:xfrm>
            <a:off x="1979613" y="4384675"/>
            <a:ext cx="61198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Times New Roman" panose="02020603050405020304" pitchFamily="18" charset="0"/>
              </a:rPr>
              <a:t>第</a:t>
            </a:r>
            <a:r>
              <a:rPr lang="en-US" altLang="zh-CN" b="1">
                <a:latin typeface="Times New Roman" panose="02020603050405020304" pitchFamily="18" charset="0"/>
              </a:rPr>
              <a:t>4</a:t>
            </a:r>
            <a:r>
              <a:rPr lang="zh-CN" altLang="en-US" b="1">
                <a:latin typeface="Times New Roman" panose="02020603050405020304" pitchFamily="18" charset="0"/>
              </a:rPr>
              <a:t>节  磁场的能量</a:t>
            </a:r>
            <a:endParaRPr lang="zh-CN" altLang="en-US" b="1">
              <a:latin typeface="Times New Roman" panose="02020603050405020304" pitchFamily="18" charset="0"/>
            </a:endParaRPr>
          </a:p>
        </p:txBody>
      </p:sp>
      <p:sp>
        <p:nvSpPr>
          <p:cNvPr id="109577" name="Text Box 9"/>
          <p:cNvSpPr txBox="1">
            <a:spLocks noChangeArrowheads="1"/>
          </p:cNvSpPr>
          <p:nvPr/>
        </p:nvSpPr>
        <p:spPr bwMode="auto">
          <a:xfrm>
            <a:off x="1571625" y="868363"/>
            <a:ext cx="5775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b="1">
                <a:solidFill>
                  <a:srgbClr val="0000FF"/>
                </a:solidFill>
                <a:latin typeface="Times New Roman" panose="02020603050405020304" pitchFamily="18" charset="0"/>
                <a:ea typeface="华文新魏" panose="02010800040101010101" pitchFamily="2" charset="-122"/>
              </a:rPr>
              <a:t>Electromagnetic  Induction</a:t>
            </a:r>
            <a:endParaRPr lang="en-US" altLang="zh-CN" b="1">
              <a:solidFill>
                <a:srgbClr val="0000FF"/>
              </a:solidFill>
              <a:latin typeface="Times New Roman" panose="02020603050405020304" pitchFamily="18" charset="0"/>
              <a:ea typeface="华文新魏" panose="02010800040101010101" pitchFamily="2" charset="-122"/>
            </a:endParaRPr>
          </a:p>
        </p:txBody>
      </p:sp>
      <p:sp>
        <p:nvSpPr>
          <p:cNvPr id="8" name="Text Box 8"/>
          <p:cNvSpPr txBox="1">
            <a:spLocks noChangeArrowheads="1"/>
          </p:cNvSpPr>
          <p:nvPr/>
        </p:nvSpPr>
        <p:spPr bwMode="auto">
          <a:xfrm>
            <a:off x="2000250" y="5297488"/>
            <a:ext cx="6119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latin typeface="Times New Roman" panose="02020603050405020304" pitchFamily="18" charset="0"/>
              </a:rPr>
              <a:t>第</a:t>
            </a:r>
            <a:r>
              <a:rPr lang="en-US" altLang="zh-CN" b="1">
                <a:latin typeface="Times New Roman" panose="02020603050405020304" pitchFamily="18" charset="0"/>
              </a:rPr>
              <a:t>5</a:t>
            </a:r>
            <a:r>
              <a:rPr lang="zh-CN" altLang="en-US" b="1">
                <a:latin typeface="Times New Roman" panose="02020603050405020304" pitchFamily="18" charset="0"/>
              </a:rPr>
              <a:t>节  麦克斯韦方程组</a:t>
            </a:r>
            <a:endParaRPr lang="zh-CN" altLang="en-US" b="1">
              <a:latin typeface="Times New Roman" panose="02020603050405020304" pitchFamily="18" charset="0"/>
            </a:endParaRPr>
          </a:p>
        </p:txBody>
      </p:sp>
      <p:sp>
        <p:nvSpPr>
          <p:cNvPr id="43017" name="Slide Number Placeholder 3"/>
          <p:cNvSpPr>
            <a:spLocks noGrp="1"/>
          </p:cNvSpPr>
          <p:nvPr>
            <p:ph type="sldNum" sz="quarter" idx="12"/>
          </p:nvPr>
        </p:nvSpPr>
        <p:spPr bwMode="auto">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467AB36-A1B5-49E0-A539-D0D15A1FC655}"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horizontal)">
                                      <p:cBhvr>
                                        <p:cTn id="7" dur="500"/>
                                        <p:tgtEl>
                                          <p:spTgt spid="1095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9577"/>
                                        </p:tgtEl>
                                        <p:attrNameLst>
                                          <p:attrName>style.visibility</p:attrName>
                                        </p:attrNameLst>
                                      </p:cBhvr>
                                      <p:to>
                                        <p:strVal val="visible"/>
                                      </p:to>
                                    </p:set>
                                    <p:animEffect transition="in" filter="blinds(horizontal)">
                                      <p:cBhvr>
                                        <p:cTn id="10" dur="500"/>
                                        <p:tgtEl>
                                          <p:spTgt spid="10957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9573"/>
                                        </p:tgtEl>
                                        <p:attrNameLst>
                                          <p:attrName>style.visibility</p:attrName>
                                        </p:attrNameLst>
                                      </p:cBhvr>
                                      <p:to>
                                        <p:strVal val="visible"/>
                                      </p:to>
                                    </p:set>
                                    <p:animEffect transition="in" filter="blinds(horizontal)">
                                      <p:cBhvr>
                                        <p:cTn id="15" dur="500"/>
                                        <p:tgtEl>
                                          <p:spTgt spid="109573"/>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09574"/>
                                        </p:tgtEl>
                                        <p:attrNameLst>
                                          <p:attrName>style.visibility</p:attrName>
                                        </p:attrNameLst>
                                      </p:cBhvr>
                                      <p:to>
                                        <p:strVal val="visible"/>
                                      </p:to>
                                    </p:set>
                                    <p:animEffect transition="in" filter="blinds(horizontal)">
                                      <p:cBhvr>
                                        <p:cTn id="19" dur="500"/>
                                        <p:tgtEl>
                                          <p:spTgt spid="109574"/>
                                        </p:tgtEl>
                                      </p:cBhvr>
                                    </p:animEffect>
                                  </p:childTnLst>
                                </p:cTn>
                              </p:par>
                            </p:childTnLst>
                          </p:cTn>
                        </p:par>
                        <p:par>
                          <p:cTn id="20" fill="hold">
                            <p:stCondLst>
                              <p:cond delay="1000"/>
                            </p:stCondLst>
                            <p:childTnLst>
                              <p:par>
                                <p:cTn id="21" presetID="3" presetClass="entr" presetSubtype="10" fill="hold" grpId="0" nodeType="afterEffect">
                                  <p:stCondLst>
                                    <p:cond delay="0"/>
                                  </p:stCondLst>
                                  <p:childTnLst>
                                    <p:set>
                                      <p:cBhvr>
                                        <p:cTn id="22" dur="1" fill="hold">
                                          <p:stCondLst>
                                            <p:cond delay="0"/>
                                          </p:stCondLst>
                                        </p:cTn>
                                        <p:tgtEl>
                                          <p:spTgt spid="109575"/>
                                        </p:tgtEl>
                                        <p:attrNameLst>
                                          <p:attrName>style.visibility</p:attrName>
                                        </p:attrNameLst>
                                      </p:cBhvr>
                                      <p:to>
                                        <p:strVal val="visible"/>
                                      </p:to>
                                    </p:set>
                                    <p:animEffect transition="in" filter="blinds(horizontal)">
                                      <p:cBhvr>
                                        <p:cTn id="23" dur="500"/>
                                        <p:tgtEl>
                                          <p:spTgt spid="109575"/>
                                        </p:tgtEl>
                                      </p:cBhvr>
                                    </p:animEffect>
                                  </p:childTnLst>
                                </p:cTn>
                              </p:par>
                            </p:childTnLst>
                          </p:cTn>
                        </p:par>
                        <p:par>
                          <p:cTn id="24" fill="hold">
                            <p:stCondLst>
                              <p:cond delay="1500"/>
                            </p:stCondLst>
                            <p:childTnLst>
                              <p:par>
                                <p:cTn id="25" presetID="3" presetClass="entr" presetSubtype="10" fill="hold" grpId="0" nodeType="afterEffect">
                                  <p:stCondLst>
                                    <p:cond delay="0"/>
                                  </p:stCondLst>
                                  <p:childTnLst>
                                    <p:set>
                                      <p:cBhvr>
                                        <p:cTn id="26" dur="1" fill="hold">
                                          <p:stCondLst>
                                            <p:cond delay="0"/>
                                          </p:stCondLst>
                                        </p:cTn>
                                        <p:tgtEl>
                                          <p:spTgt spid="109576"/>
                                        </p:tgtEl>
                                        <p:attrNameLst>
                                          <p:attrName>style.visibility</p:attrName>
                                        </p:attrNameLst>
                                      </p:cBhvr>
                                      <p:to>
                                        <p:strVal val="visible"/>
                                      </p:to>
                                    </p:set>
                                    <p:animEffect transition="in" filter="blinds(horizontal)">
                                      <p:cBhvr>
                                        <p:cTn id="27" dur="500"/>
                                        <p:tgtEl>
                                          <p:spTgt spid="109576"/>
                                        </p:tgtEl>
                                      </p:cBhvr>
                                    </p:animEffect>
                                  </p:childTnLst>
                                </p:cTn>
                              </p:par>
                            </p:childTnLst>
                          </p:cTn>
                        </p:par>
                        <p:par>
                          <p:cTn id="28" fill="hold">
                            <p:stCondLst>
                              <p:cond delay="2000"/>
                            </p:stCondLst>
                            <p:childTnLst>
                              <p:par>
                                <p:cTn id="29" presetID="3"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utoUpdateAnimBg="0"/>
      <p:bldP spid="109573" grpId="0" autoUpdateAnimBg="0"/>
      <p:bldP spid="109574" grpId="0" autoUpdateAnimBg="0"/>
      <p:bldP spid="109575" grpId="0" autoUpdateAnimBg="0"/>
      <p:bldP spid="109576" grpId="0" autoUpdateAnimBg="0"/>
      <p:bldP spid="109577" grpId="0" autoUpdateAnimBg="0"/>
      <p:bldP spid="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3E91F4D-6040-4BA9-8699-7F9A0B7E754A}"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sp>
        <p:nvSpPr>
          <p:cNvPr id="10242" name="Text Box 2"/>
          <p:cNvSpPr txBox="1">
            <a:spLocks noChangeArrowheads="1"/>
          </p:cNvSpPr>
          <p:nvPr/>
        </p:nvSpPr>
        <p:spPr bwMode="auto">
          <a:xfrm>
            <a:off x="1357313" y="142875"/>
            <a:ext cx="6292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b="1">
                <a:latin typeface="黑体" panose="02010609060101010101" pitchFamily="49" charset="-122"/>
                <a:ea typeface="黑体" panose="02010609060101010101" pitchFamily="49" charset="-122"/>
              </a:rPr>
              <a:t>第</a:t>
            </a: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节  法拉第电磁感应定律</a:t>
            </a:r>
            <a:endParaRPr lang="zh-CN" altLang="en-US" b="1">
              <a:latin typeface="黑体" panose="02010609060101010101" pitchFamily="49" charset="-122"/>
              <a:ea typeface="黑体" panose="02010609060101010101" pitchFamily="49" charset="-122"/>
            </a:endParaRPr>
          </a:p>
        </p:txBody>
      </p:sp>
      <p:sp>
        <p:nvSpPr>
          <p:cNvPr id="10243" name="Text Box 3"/>
          <p:cNvSpPr txBox="1">
            <a:spLocks noChangeArrowheads="1"/>
          </p:cNvSpPr>
          <p:nvPr/>
        </p:nvSpPr>
        <p:spPr bwMode="auto">
          <a:xfrm>
            <a:off x="257175" y="1766888"/>
            <a:ext cx="3095625" cy="519112"/>
          </a:xfrm>
          <a:prstGeom prst="rect">
            <a:avLst/>
          </a:prstGeom>
          <a:noFill/>
          <a:ln w="9525">
            <a:noFill/>
            <a:miter lim="800000"/>
          </a:ln>
          <a:effectLst/>
        </p:spPr>
        <p:txBody>
          <a:bodyPr>
            <a:spAutoFit/>
          </a:bodyPr>
          <a:lstStyle/>
          <a:p>
            <a:pPr eaLnBrk="1" hangingPunct="1">
              <a:spcBef>
                <a:spcPct val="50000"/>
              </a:spcBef>
              <a:defRPr/>
            </a:pPr>
            <a:r>
              <a:rPr lang="zh-CN" altLang="en-US" b="1" dirty="0">
                <a:solidFill>
                  <a:srgbClr val="0000FF"/>
                </a:solidFill>
                <a:effectLst>
                  <a:outerShdw blurRad="38100" dist="38100" dir="2700000" algn="tl">
                    <a:srgbClr val="C0C0C0"/>
                  </a:outerShdw>
                </a:effectLst>
                <a:ea typeface="黑体" panose="02010609060101010101" pitchFamily="49" charset="-122"/>
              </a:rPr>
              <a:t>两大类实验：</a:t>
            </a:r>
            <a:endParaRPr lang="zh-CN" altLang="en-US" b="1" dirty="0">
              <a:solidFill>
                <a:srgbClr val="0000FF"/>
              </a:solidFill>
              <a:effectLst>
                <a:outerShdw blurRad="38100" dist="38100" dir="2700000" algn="tl">
                  <a:srgbClr val="C0C0C0"/>
                </a:outerShdw>
              </a:effectLst>
              <a:ea typeface="黑体" panose="02010609060101010101" pitchFamily="49" charset="-122"/>
            </a:endParaRPr>
          </a:p>
        </p:txBody>
      </p:sp>
      <p:sp>
        <p:nvSpPr>
          <p:cNvPr id="10244" name="Text Box 4"/>
          <p:cNvSpPr txBox="1">
            <a:spLocks noChangeArrowheads="1"/>
          </p:cNvSpPr>
          <p:nvPr/>
        </p:nvSpPr>
        <p:spPr bwMode="auto">
          <a:xfrm>
            <a:off x="250825" y="3627438"/>
            <a:ext cx="4968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lang="en-US" altLang="zh-CN" sz="2800" b="1">
                <a:latin typeface="Times New Roman" panose="02020603050405020304" pitchFamily="18" charset="0"/>
              </a:rPr>
              <a:t>2. </a:t>
            </a:r>
            <a:r>
              <a:rPr lang="zh-CN" altLang="en-US" sz="2800" b="1">
                <a:latin typeface="Times New Roman" panose="02020603050405020304" pitchFamily="18" charset="0"/>
              </a:rPr>
              <a:t>当一个线圈中的电流发生变化时，它附近的其它线圈中产生了电流。</a:t>
            </a:r>
            <a:endParaRPr lang="zh-CN" altLang="en-US" sz="2800" b="1">
              <a:latin typeface="Times New Roman" panose="02020603050405020304" pitchFamily="18" charset="0"/>
            </a:endParaRPr>
          </a:p>
        </p:txBody>
      </p:sp>
      <p:sp>
        <p:nvSpPr>
          <p:cNvPr id="10245" name="Text Box 5"/>
          <p:cNvSpPr txBox="1">
            <a:spLocks noChangeArrowheads="1"/>
          </p:cNvSpPr>
          <p:nvPr/>
        </p:nvSpPr>
        <p:spPr bwMode="auto">
          <a:xfrm>
            <a:off x="250825" y="2466975"/>
            <a:ext cx="46815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当磁铁与线圈有相对运动时，线圈中产生了电流；</a:t>
            </a:r>
            <a:endParaRPr lang="zh-CN" altLang="en-US" sz="2800" b="1">
              <a:latin typeface="Times New Roman" panose="02020603050405020304" pitchFamily="18" charset="0"/>
            </a:endParaRPr>
          </a:p>
        </p:txBody>
      </p:sp>
      <p:sp>
        <p:nvSpPr>
          <p:cNvPr id="10247" name="Text Box 7"/>
          <p:cNvSpPr txBox="1">
            <a:spLocks noChangeArrowheads="1"/>
          </p:cNvSpPr>
          <p:nvPr/>
        </p:nvSpPr>
        <p:spPr bwMode="auto">
          <a:xfrm>
            <a:off x="250825" y="1195388"/>
            <a:ext cx="4876800" cy="519112"/>
          </a:xfrm>
          <a:prstGeom prst="rect">
            <a:avLst/>
          </a:prstGeom>
          <a:noFill/>
          <a:ln w="9525">
            <a:noFill/>
            <a:miter lim="800000"/>
          </a:ln>
          <a:effectLst/>
        </p:spPr>
        <p:txBody>
          <a:bodyPr>
            <a:spAutoFit/>
          </a:bodyPr>
          <a:lstStyle/>
          <a:p>
            <a:pPr eaLnBrk="1" hangingPunct="1">
              <a:defRPr/>
            </a:pPr>
            <a:r>
              <a:rPr lang="zh-CN" altLang="en-US" b="1" dirty="0">
                <a:solidFill>
                  <a:schemeClr val="folHlink"/>
                </a:solidFill>
                <a:effectLst>
                  <a:outerShdw blurRad="38100" dist="38100" dir="2700000" algn="tl">
                    <a:srgbClr val="C0C0C0"/>
                  </a:outerShdw>
                </a:effectLst>
                <a:ea typeface="楷体_GB2312" pitchFamily="49" charset="-122"/>
              </a:rPr>
              <a:t>一、电磁感应的基本现象</a:t>
            </a:r>
            <a:endParaRPr lang="zh-CN" altLang="en-US" b="1" dirty="0">
              <a:solidFill>
                <a:schemeClr val="folHlink"/>
              </a:solidFill>
              <a:effectLst>
                <a:outerShdw blurRad="38100" dist="38100" dir="2700000" algn="tl">
                  <a:srgbClr val="C0C0C0"/>
                </a:outerShdw>
              </a:effectLst>
              <a:ea typeface="楷体_GB2312" pitchFamily="49" charset="-122"/>
            </a:endParaRPr>
          </a:p>
        </p:txBody>
      </p:sp>
      <p:sp>
        <p:nvSpPr>
          <p:cNvPr id="10249" name="Text Box 9"/>
          <p:cNvSpPr txBox="1">
            <a:spLocks noChangeArrowheads="1"/>
          </p:cNvSpPr>
          <p:nvPr/>
        </p:nvSpPr>
        <p:spPr bwMode="auto">
          <a:xfrm>
            <a:off x="250825" y="5267325"/>
            <a:ext cx="4991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线圈处的磁场发生变化，线圈中就会产生感应电流。</a:t>
            </a:r>
            <a:endParaRPr lang="zh-CN" altLang="en-US" sz="2800" b="1">
              <a:latin typeface="Times New Roman" panose="02020603050405020304" pitchFamily="18" charset="0"/>
              <a:ea typeface="楷体_GB2312" pitchFamily="49" charset="-122"/>
            </a:endParaRPr>
          </a:p>
        </p:txBody>
      </p:sp>
      <p:grpSp>
        <p:nvGrpSpPr>
          <p:cNvPr id="2" name="Group 13"/>
          <p:cNvGrpSpPr/>
          <p:nvPr/>
        </p:nvGrpSpPr>
        <p:grpSpPr bwMode="auto">
          <a:xfrm>
            <a:off x="5595938" y="3627438"/>
            <a:ext cx="2971800" cy="2973387"/>
            <a:chOff x="3606" y="1162"/>
            <a:chExt cx="1872" cy="2054"/>
          </a:xfrm>
        </p:grpSpPr>
        <p:pic>
          <p:nvPicPr>
            <p:cNvPr id="44044" name="Picture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6" y="1344"/>
              <a:ext cx="187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type="none" w="med" len="lg"/>
                </a14:hiddenLine>
              </a:ext>
            </a:extLst>
          </p:spPr>
        </p:pic>
        <p:sp>
          <p:nvSpPr>
            <p:cNvPr id="44045" name="Text Box 15"/>
            <p:cNvSpPr txBox="1">
              <a:spLocks noChangeArrowheads="1"/>
            </p:cNvSpPr>
            <p:nvPr/>
          </p:nvSpPr>
          <p:spPr bwMode="auto">
            <a:xfrm>
              <a:off x="4422" y="1162"/>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1</a:t>
              </a:r>
              <a:endParaRPr lang="en-US" altLang="zh-CN" sz="2400" b="1">
                <a:latin typeface="Times New Roman" panose="02020603050405020304" pitchFamily="18" charset="0"/>
              </a:endParaRPr>
            </a:p>
          </p:txBody>
        </p:sp>
        <p:sp>
          <p:nvSpPr>
            <p:cNvPr id="44046" name="Text Box 16"/>
            <p:cNvSpPr txBox="1">
              <a:spLocks noChangeArrowheads="1"/>
            </p:cNvSpPr>
            <p:nvPr/>
          </p:nvSpPr>
          <p:spPr bwMode="auto">
            <a:xfrm>
              <a:off x="3878" y="1434"/>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400" b="1">
                  <a:latin typeface="Times New Roman" panose="02020603050405020304" pitchFamily="18" charset="0"/>
                </a:rPr>
                <a:t>2</a:t>
              </a:r>
              <a:endParaRPr lang="en-US" altLang="zh-CN" sz="2400" b="1">
                <a:latin typeface="Times New Roman" panose="02020603050405020304" pitchFamily="18" charset="0"/>
              </a:endParaRPr>
            </a:p>
          </p:txBody>
        </p:sp>
      </p:grpSp>
      <p:pic>
        <p:nvPicPr>
          <p:cNvPr id="1024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5" y="825500"/>
            <a:ext cx="350520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type="none" w="med" len="lg"/>
              </a14:hiddenLine>
            </a:ext>
          </a:extLst>
        </p:spPr>
      </p:pic>
      <p:sp>
        <p:nvSpPr>
          <p:cNvPr id="19" name="Text Box 119"/>
          <p:cNvSpPr txBox="1">
            <a:spLocks noChangeArrowheads="1"/>
          </p:cNvSpPr>
          <p:nvPr/>
        </p:nvSpPr>
        <p:spPr bwMode="auto">
          <a:xfrm>
            <a:off x="2071688" y="642938"/>
            <a:ext cx="475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800" b="1">
                <a:solidFill>
                  <a:srgbClr val="0000FF"/>
                </a:solidFill>
                <a:latin typeface="Times New Roman" panose="02020603050405020304" pitchFamily="18" charset="0"/>
                <a:ea typeface="华文新魏" panose="02010800040101010101" pitchFamily="2" charset="-122"/>
              </a:rPr>
              <a:t>Faraday’s  Law</a:t>
            </a:r>
            <a:endParaRPr lang="en-US" altLang="zh-CN" sz="2800" b="1">
              <a:solidFill>
                <a:srgbClr val="0000FF"/>
              </a:solidFill>
              <a:latin typeface="Times New Roman" panose="02020603050405020304" pitchFamily="18" charset="0"/>
              <a:ea typeface="华文新魏" panose="020108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Pct val="100000"/>
                                  </p:iterate>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75" fill="hold"/>
                                        <p:tgtEl>
                                          <p:spTgt spid="19"/>
                                        </p:tgtEl>
                                        <p:attrNameLst>
                                          <p:attrName>ppt_x</p:attrName>
                                        </p:attrNameLst>
                                      </p:cBhvr>
                                      <p:tavLst>
                                        <p:tav tm="0">
                                          <p:val>
                                            <p:strVal val="#ppt_x"/>
                                          </p:val>
                                        </p:tav>
                                        <p:tav tm="100000">
                                          <p:val>
                                            <p:strVal val="#ppt_x"/>
                                          </p:val>
                                        </p:tav>
                                      </p:tavLst>
                                    </p:anim>
                                    <p:anim calcmode="lin" valueType="num">
                                      <p:cBhvr additive="base">
                                        <p:cTn id="13" dur="75"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0247"/>
                                        </p:tgtEl>
                                        <p:attrNameLst>
                                          <p:attrName>style.visibility</p:attrName>
                                        </p:attrNameLst>
                                      </p:cBhvr>
                                      <p:to>
                                        <p:strVal val="visible"/>
                                      </p:to>
                                    </p:set>
                                    <p:animEffect transition="in" filter="wipe(up)">
                                      <p:cBhvr>
                                        <p:cTn id="18" dur="500"/>
                                        <p:tgtEl>
                                          <p:spTgt spid="1024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243"/>
                                        </p:tgtEl>
                                        <p:attrNameLst>
                                          <p:attrName>style.visibility</p:attrName>
                                        </p:attrNameLst>
                                      </p:cBhvr>
                                      <p:to>
                                        <p:strVal val="visible"/>
                                      </p:to>
                                    </p:set>
                                    <p:anim calcmode="lin" valueType="num">
                                      <p:cBhvr additive="base">
                                        <p:cTn id="23" dur="500" fill="hold"/>
                                        <p:tgtEl>
                                          <p:spTgt spid="10243"/>
                                        </p:tgtEl>
                                        <p:attrNameLst>
                                          <p:attrName>ppt_x</p:attrName>
                                        </p:attrNameLst>
                                      </p:cBhvr>
                                      <p:tavLst>
                                        <p:tav tm="0">
                                          <p:val>
                                            <p:strVal val="0-#ppt_w/2"/>
                                          </p:val>
                                        </p:tav>
                                        <p:tav tm="100000">
                                          <p:val>
                                            <p:strVal val="#ppt_x"/>
                                          </p:val>
                                        </p:tav>
                                      </p:tavLst>
                                    </p:anim>
                                    <p:anim calcmode="lin" valueType="num">
                                      <p:cBhvr additive="base">
                                        <p:cTn id="2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0245"/>
                                        </p:tgtEl>
                                        <p:attrNameLst>
                                          <p:attrName>style.visibility</p:attrName>
                                        </p:attrNameLst>
                                      </p:cBhvr>
                                      <p:to>
                                        <p:strVal val="visible"/>
                                      </p:to>
                                    </p:set>
                                    <p:animEffect transition="in" filter="checkerboard(across)">
                                      <p:cBhvr>
                                        <p:cTn id="29" dur="500"/>
                                        <p:tgtEl>
                                          <p:spTgt spid="10245"/>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0248"/>
                                        </p:tgtEl>
                                        <p:attrNameLst>
                                          <p:attrName>style.visibility</p:attrName>
                                        </p:attrNameLst>
                                      </p:cBhvr>
                                      <p:to>
                                        <p:strVal val="visible"/>
                                      </p:to>
                                    </p:set>
                                    <p:animEffect transition="in" filter="wipe(left)">
                                      <p:cBhvr>
                                        <p:cTn id="33" dur="500"/>
                                        <p:tgtEl>
                                          <p:spTgt spid="1024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0244"/>
                                        </p:tgtEl>
                                        <p:attrNameLst>
                                          <p:attrName>style.visibility</p:attrName>
                                        </p:attrNameLst>
                                      </p:cBhvr>
                                      <p:to>
                                        <p:strVal val="visible"/>
                                      </p:to>
                                    </p:set>
                                    <p:animEffect transition="in" filter="box(in)">
                                      <p:cBhvr>
                                        <p:cTn id="38" dur="500"/>
                                        <p:tgtEl>
                                          <p:spTgt spid="10244"/>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249"/>
                                        </p:tgtEl>
                                        <p:attrNameLst>
                                          <p:attrName>style.visibility</p:attrName>
                                        </p:attrNameLst>
                                      </p:cBhvr>
                                      <p:to>
                                        <p:strVal val="visible"/>
                                      </p:to>
                                    </p:set>
                                    <p:animEffect transition="in" filter="wipe(up)">
                                      <p:cBhvr>
                                        <p:cTn id="47"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3" grpId="0" autoUpdateAnimBg="0"/>
      <p:bldP spid="10244" grpId="0" autoUpdateAnimBg="0"/>
      <p:bldP spid="10245" grpId="0" autoUpdateAnimBg="0"/>
      <p:bldP spid="10247" grpId="0" autoUpdateAnimBg="0"/>
      <p:bldP spid="10249" grpId="0" autoUpdateAnimBg="0"/>
      <p:bldP spid="1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C580572-1E00-41D8-8058-E183B0B2F785}"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0125" y="796925"/>
            <a:ext cx="3097213"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928688" y="2511425"/>
            <a:ext cx="3529012" cy="519113"/>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dirty="0">
                <a:ea typeface="楷体_GB2312" pitchFamily="49" charset="-122"/>
              </a:rPr>
              <a:t>磁场稳恒，</a:t>
            </a:r>
            <a:r>
              <a:rPr lang="en-US" altLang="zh-CN" b="1" i="1" dirty="0">
                <a:solidFill>
                  <a:schemeClr val="folHlink"/>
                </a:solidFill>
                <a:ea typeface="楷体_GB2312" pitchFamily="49" charset="-122"/>
              </a:rPr>
              <a:t>S </a:t>
            </a:r>
            <a:r>
              <a:rPr lang="zh-CN" altLang="en-US" b="1" dirty="0">
                <a:solidFill>
                  <a:schemeClr val="folHlink"/>
                </a:solidFill>
                <a:effectLst>
                  <a:outerShdw blurRad="38100" dist="38100" dir="2700000" algn="tl">
                    <a:srgbClr val="C0C0C0"/>
                  </a:outerShdw>
                </a:effectLst>
                <a:ea typeface="楷体_GB2312" pitchFamily="49" charset="-122"/>
              </a:rPr>
              <a:t>变化</a:t>
            </a:r>
            <a:r>
              <a:rPr lang="zh-CN" altLang="en-US" b="1" dirty="0">
                <a:ea typeface="楷体_GB2312" pitchFamily="49" charset="-122"/>
              </a:rPr>
              <a:t>；</a:t>
            </a:r>
            <a:endParaRPr lang="zh-CN" altLang="en-US" b="1" dirty="0">
              <a:ea typeface="楷体_GB2312" pitchFamily="49" charset="-122"/>
            </a:endParaRPr>
          </a:p>
        </p:txBody>
      </p:sp>
      <p:sp>
        <p:nvSpPr>
          <p:cNvPr id="11269" name="Text Box 5"/>
          <p:cNvSpPr txBox="1">
            <a:spLocks noChangeArrowheads="1"/>
          </p:cNvSpPr>
          <p:nvPr/>
        </p:nvSpPr>
        <p:spPr bwMode="auto">
          <a:xfrm>
            <a:off x="6767513" y="1082675"/>
            <a:ext cx="2590800" cy="1373188"/>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zh-CN" altLang="en-US" b="1" dirty="0">
                <a:ea typeface="楷体_GB2312" pitchFamily="49" charset="-122"/>
              </a:rPr>
              <a:t>磁场稳恒，</a:t>
            </a:r>
            <a:r>
              <a:rPr lang="en-US" altLang="zh-CN" b="1" i="1" dirty="0">
                <a:ea typeface="楷体_GB2312" pitchFamily="49" charset="-122"/>
              </a:rPr>
              <a:t>S </a:t>
            </a:r>
            <a:r>
              <a:rPr lang="zh-CN" altLang="en-US" b="1" dirty="0">
                <a:ea typeface="楷体_GB2312" pitchFamily="49" charset="-122"/>
              </a:rPr>
              <a:t>不变，</a:t>
            </a:r>
            <a:r>
              <a:rPr lang="zh-CN" altLang="en-US" b="1" dirty="0">
                <a:solidFill>
                  <a:schemeClr val="folHlink"/>
                </a:solidFill>
                <a:effectLst>
                  <a:outerShdw blurRad="38100" dist="38100" dir="2700000" algn="tl">
                    <a:srgbClr val="C0C0C0"/>
                  </a:outerShdw>
                </a:effectLst>
                <a:ea typeface="楷体_GB2312" pitchFamily="49" charset="-122"/>
              </a:rPr>
              <a:t>回路在磁场中转动</a:t>
            </a:r>
            <a:r>
              <a:rPr lang="zh-CN" altLang="en-US" b="1" dirty="0">
                <a:effectLst>
                  <a:outerShdw blurRad="38100" dist="38100" dir="2700000" algn="tl">
                    <a:srgbClr val="C0C0C0"/>
                  </a:outerShdw>
                </a:effectLst>
                <a:ea typeface="楷体_GB2312" pitchFamily="49" charset="-122"/>
              </a:rPr>
              <a:t>；</a:t>
            </a:r>
            <a:endParaRPr lang="zh-CN" altLang="en-US" b="1" dirty="0">
              <a:ea typeface="楷体_GB2312" pitchFamily="49" charset="-122"/>
            </a:endParaRPr>
          </a:p>
        </p:txBody>
      </p:sp>
      <p:sp>
        <p:nvSpPr>
          <p:cNvPr id="11271" name="Text Box 7"/>
          <p:cNvSpPr txBox="1">
            <a:spLocks noChangeArrowheads="1"/>
          </p:cNvSpPr>
          <p:nvPr/>
        </p:nvSpPr>
        <p:spPr bwMode="auto">
          <a:xfrm>
            <a:off x="357188" y="4368800"/>
            <a:ext cx="3657600" cy="519113"/>
          </a:xfrm>
          <a:prstGeom prst="rect">
            <a:avLst/>
          </a:prstGeom>
          <a:noFill/>
          <a:ln w="9525">
            <a:noFill/>
            <a:miter lim="800000"/>
          </a:ln>
          <a:effectLst/>
        </p:spPr>
        <p:txBody>
          <a:bodyPr>
            <a:spAutoFit/>
          </a:bodyPr>
          <a:lstStyle/>
          <a:p>
            <a:pPr eaLnBrk="1" hangingPunct="1">
              <a:spcBef>
                <a:spcPct val="50000"/>
              </a:spcBef>
              <a:defRPr/>
            </a:pPr>
            <a:r>
              <a:rPr lang="zh-CN" altLang="en-US" b="1" dirty="0">
                <a:solidFill>
                  <a:schemeClr val="folHlink"/>
                </a:solidFill>
                <a:effectLst>
                  <a:outerShdw blurRad="38100" dist="38100" dir="2700000" algn="tl">
                    <a:srgbClr val="C0C0C0"/>
                  </a:outerShdw>
                </a:effectLst>
                <a:ea typeface="楷体_GB2312" pitchFamily="49" charset="-122"/>
              </a:rPr>
              <a:t>实验现象综合</a:t>
            </a:r>
            <a:r>
              <a:rPr lang="zh-CN" altLang="en-US" b="1" dirty="0">
                <a:solidFill>
                  <a:schemeClr val="folHlink"/>
                </a:solidFill>
                <a:effectLst>
                  <a:outerShdw blurRad="38100" dist="38100" dir="2700000" algn="tl">
                    <a:srgbClr val="C0C0C0"/>
                  </a:outerShdw>
                </a:effectLst>
                <a:ea typeface="宋体" panose="02010600030101010101" pitchFamily="2" charset="-122"/>
              </a:rPr>
              <a:t>：</a:t>
            </a:r>
            <a:endParaRPr lang="zh-CN" altLang="en-US" b="1" dirty="0">
              <a:solidFill>
                <a:schemeClr val="folHlink"/>
              </a:solidFill>
              <a:effectLst>
                <a:outerShdw blurRad="38100" dist="38100" dir="2700000" algn="tl">
                  <a:srgbClr val="C0C0C0"/>
                </a:outerShdw>
              </a:effectLst>
              <a:ea typeface="宋体" panose="02010600030101010101" pitchFamily="2" charset="-122"/>
            </a:endParaRPr>
          </a:p>
        </p:txBody>
      </p:sp>
      <p:sp>
        <p:nvSpPr>
          <p:cNvPr id="11272" name="Rectangle 8"/>
          <p:cNvSpPr>
            <a:spLocks noChangeArrowheads="1"/>
          </p:cNvSpPr>
          <p:nvPr/>
        </p:nvSpPr>
        <p:spPr bwMode="auto">
          <a:xfrm>
            <a:off x="571500" y="5513388"/>
            <a:ext cx="8001000" cy="1117600"/>
          </a:xfrm>
          <a:prstGeom prst="rect">
            <a:avLst/>
          </a:prstGeom>
          <a:noFill/>
          <a:ln w="12700" cap="sq">
            <a:noFill/>
            <a:miter lim="800000"/>
            <a:headEnd type="none" w="sm" len="sm"/>
            <a:tailEnd type="none" w="sm" len="sm"/>
          </a:ln>
          <a:effectLst/>
        </p:spPr>
        <p:txBody>
          <a:bodyPr>
            <a:spAutoFit/>
          </a:bodyPr>
          <a:lstStyle/>
          <a:p>
            <a:pPr>
              <a:lnSpc>
                <a:spcPct val="120000"/>
              </a:lnSpc>
              <a:defRPr/>
            </a:pPr>
            <a:r>
              <a:rPr lang="zh-CN" altLang="en-US" b="1" dirty="0">
                <a:ea typeface="楷体_GB2312" pitchFamily="49" charset="-122"/>
              </a:rPr>
              <a:t>只要穿过闭合回路的磁通量发生变化，回路中就产生电流（</a:t>
            </a:r>
            <a:r>
              <a:rPr lang="zh-CN" altLang="en-US" b="1" dirty="0">
                <a:solidFill>
                  <a:srgbClr val="0000FF"/>
                </a:solidFill>
                <a:effectLst>
                  <a:outerShdw blurRad="38100" dist="38100" dir="2700000" algn="tl">
                    <a:srgbClr val="C0C0C0"/>
                  </a:outerShdw>
                </a:effectLst>
                <a:ea typeface="楷体_GB2312" pitchFamily="49" charset="-122"/>
              </a:rPr>
              <a:t>感应电流</a:t>
            </a:r>
            <a:r>
              <a:rPr lang="zh-CN" altLang="en-US" b="1" dirty="0">
                <a:ea typeface="楷体_GB2312" pitchFamily="49" charset="-122"/>
              </a:rPr>
              <a:t>）</a:t>
            </a:r>
            <a:r>
              <a:rPr lang="en-US" altLang="zh-CN" b="1" dirty="0">
                <a:ea typeface="宋体" panose="02010600030101010101" pitchFamily="2" charset="-122"/>
              </a:rPr>
              <a:t>——</a:t>
            </a:r>
            <a:r>
              <a:rPr lang="zh-CN" altLang="en-US" b="1" dirty="0">
                <a:solidFill>
                  <a:srgbClr val="0000FF"/>
                </a:solidFill>
                <a:ea typeface="黑体" panose="02010609060101010101" pitchFamily="49" charset="-122"/>
              </a:rPr>
              <a:t>电磁感应现象</a:t>
            </a:r>
            <a:endParaRPr lang="zh-CN" altLang="en-US" b="1" dirty="0">
              <a:ea typeface="楷体_GB2312" pitchFamily="49" charset="-122"/>
            </a:endParaRPr>
          </a:p>
        </p:txBody>
      </p:sp>
      <p:sp>
        <p:nvSpPr>
          <p:cNvPr id="11276" name="Rectangle 12"/>
          <p:cNvSpPr>
            <a:spLocks noChangeArrowheads="1"/>
          </p:cNvSpPr>
          <p:nvPr/>
        </p:nvSpPr>
        <p:spPr bwMode="auto">
          <a:xfrm>
            <a:off x="357188" y="5003800"/>
            <a:ext cx="2411412" cy="519113"/>
          </a:xfrm>
          <a:prstGeom prst="rect">
            <a:avLst/>
          </a:prstGeom>
          <a:noFill/>
          <a:ln w="12700" cap="sq">
            <a:noFill/>
            <a:miter lim="800000"/>
            <a:headEnd type="none" w="sm" len="sm"/>
            <a:tailEnd type="none" w="sm" len="sm"/>
          </a:ln>
          <a:effectLst/>
        </p:spPr>
        <p:txBody>
          <a:bodyPr>
            <a:spAutoFit/>
          </a:bodyPr>
          <a:lstStyle/>
          <a:p>
            <a:pPr>
              <a:defRPr/>
            </a:pPr>
            <a:r>
              <a:rPr lang="zh-CN" altLang="en-US" b="1" dirty="0">
                <a:solidFill>
                  <a:srgbClr val="0000FF"/>
                </a:solidFill>
                <a:effectLst>
                  <a:outerShdw blurRad="38100" dist="38100" dir="2700000" algn="tl">
                    <a:srgbClr val="C0C0C0"/>
                  </a:outerShdw>
                </a:effectLst>
                <a:ea typeface="黑体" panose="02010609060101010101" pitchFamily="49" charset="-122"/>
              </a:rPr>
              <a:t>共同原因：</a:t>
            </a:r>
            <a:endParaRPr lang="zh-CN" altLang="en-US" b="1" dirty="0">
              <a:solidFill>
                <a:srgbClr val="0000FF"/>
              </a:solidFill>
              <a:effectLst>
                <a:outerShdw blurRad="38100" dist="38100" dir="2700000" algn="tl">
                  <a:srgbClr val="C0C0C0"/>
                </a:outerShdw>
              </a:effectLst>
              <a:ea typeface="黑体" panose="02010609060101010101" pitchFamily="49" charset="-122"/>
            </a:endParaRPr>
          </a:p>
        </p:txBody>
      </p:sp>
      <p:sp>
        <p:nvSpPr>
          <p:cNvPr id="11281" name="Rectangle 17"/>
          <p:cNvSpPr>
            <a:spLocks noChangeArrowheads="1"/>
          </p:cNvSpPr>
          <p:nvPr/>
        </p:nvSpPr>
        <p:spPr bwMode="auto">
          <a:xfrm>
            <a:off x="2232025" y="5024438"/>
            <a:ext cx="6911975" cy="519112"/>
          </a:xfrm>
          <a:prstGeom prst="rect">
            <a:avLst/>
          </a:prstGeom>
          <a:noFill/>
          <a:ln w="12700" cap="sq">
            <a:noFill/>
            <a:miter lim="800000"/>
            <a:headEnd type="none" w="sm" len="sm"/>
            <a:tailEnd type="none" w="sm" len="sm"/>
          </a:ln>
          <a:effectLst/>
        </p:spPr>
        <p:txBody>
          <a:bodyPr>
            <a:spAutoFit/>
          </a:bodyPr>
          <a:lstStyle/>
          <a:p>
            <a:pPr>
              <a:defRPr/>
            </a:pPr>
            <a:r>
              <a:rPr lang="zh-CN" altLang="en-US" b="1" dirty="0">
                <a:ea typeface="楷体_GB2312" pitchFamily="49" charset="-122"/>
              </a:rPr>
              <a:t>穿过导体回路的磁通量</a:t>
            </a:r>
            <a:r>
              <a:rPr lang="zh-CN" altLang="en-US" b="1" i="1" dirty="0">
                <a:ea typeface="楷体_GB2312" pitchFamily="49" charset="-122"/>
                <a:sym typeface="Symbol" panose="05050102010706020507" pitchFamily="18" charset="2"/>
              </a:rPr>
              <a:t></a:t>
            </a:r>
            <a:r>
              <a:rPr lang="zh-CN" altLang="en-US" sz="2000" b="1" baseline="-25000" dirty="0">
                <a:ea typeface="楷体_GB2312" pitchFamily="49" charset="-122"/>
                <a:sym typeface="Symbol" panose="05050102010706020507" pitchFamily="18" charset="2"/>
              </a:rPr>
              <a:t> </a:t>
            </a:r>
            <a:r>
              <a:rPr lang="en-US" altLang="zh-CN" sz="2000" b="1" baseline="-25000" dirty="0">
                <a:ea typeface="楷体_GB2312" pitchFamily="49" charset="-122"/>
                <a:sym typeface="Symbol" panose="05050102010706020507" pitchFamily="18" charset="2"/>
              </a:rPr>
              <a:t>m</a:t>
            </a:r>
            <a:r>
              <a:rPr lang="zh-CN" altLang="en-US" b="1" dirty="0">
                <a:ea typeface="楷体_GB2312" pitchFamily="49" charset="-122"/>
              </a:rPr>
              <a:t>随时间变化</a:t>
            </a:r>
            <a:endParaRPr lang="zh-CN" altLang="en-US" b="1" dirty="0">
              <a:solidFill>
                <a:srgbClr val="FF0000"/>
              </a:solidFill>
              <a:effectLst>
                <a:outerShdw blurRad="38100" dist="38100" dir="2700000" algn="tl">
                  <a:srgbClr val="C0C0C0"/>
                </a:outerShdw>
              </a:effectLst>
              <a:ea typeface="黑体" panose="02010609060101010101" pitchFamily="49" charset="-122"/>
            </a:endParaRPr>
          </a:p>
        </p:txBody>
      </p:sp>
      <p:pic>
        <p:nvPicPr>
          <p:cNvPr id="11282"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511175"/>
            <a:ext cx="25161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4"/>
          <p:cNvSpPr txBox="1">
            <a:spLocks noChangeArrowheads="1"/>
          </p:cNvSpPr>
          <p:nvPr/>
        </p:nvSpPr>
        <p:spPr bwMode="auto">
          <a:xfrm>
            <a:off x="357188" y="3206750"/>
            <a:ext cx="8161337" cy="522288"/>
          </a:xfrm>
          <a:prstGeom prst="rect">
            <a:avLst/>
          </a:prstGeom>
          <a:noFill/>
          <a:ln w="9525">
            <a:noFill/>
            <a:miter lim="800000"/>
          </a:ln>
          <a:effectLst/>
        </p:spPr>
        <p:txBody>
          <a:bodyPr anchor="ctr">
            <a:spAutoFit/>
          </a:bodyPr>
          <a:lstStyle/>
          <a:p>
            <a:pPr>
              <a:spcBef>
                <a:spcPct val="50000"/>
              </a:spcBef>
              <a:defRPr/>
            </a:pPr>
            <a:r>
              <a:rPr lang="en-US" altLang="zh-CN" b="1" dirty="0">
                <a:solidFill>
                  <a:srgbClr val="0000FF"/>
                </a:solidFill>
                <a:effectLst>
                  <a:outerShdw blurRad="38100" dist="38100" dir="2700000" algn="tl">
                    <a:srgbClr val="C0C0C0"/>
                  </a:outerShdw>
                </a:effectLst>
                <a:ea typeface="黑体" panose="02010609060101010101" pitchFamily="49" charset="-122"/>
              </a:rPr>
              <a:t>②</a:t>
            </a:r>
            <a:r>
              <a:rPr lang="zh-CN" altLang="en-US" b="1" dirty="0">
                <a:solidFill>
                  <a:srgbClr val="0000FF"/>
                </a:solidFill>
                <a:effectLst>
                  <a:outerShdw blurRad="38100" dist="38100" dir="2700000" algn="tl">
                    <a:srgbClr val="C0C0C0"/>
                  </a:outerShdw>
                </a:effectLst>
                <a:ea typeface="黑体" panose="02010609060101010101" pitchFamily="49" charset="-122"/>
              </a:rPr>
              <a:t>感应电流与回路在磁场中的面积变化有关</a:t>
            </a:r>
            <a:r>
              <a:rPr lang="en-US" altLang="zh-CN" b="1" dirty="0">
                <a:solidFill>
                  <a:srgbClr val="0000FF"/>
                </a:solidFill>
                <a:effectLst>
                  <a:outerShdw blurRad="38100" dist="38100" dir="2700000" algn="tl">
                    <a:srgbClr val="C0C0C0"/>
                  </a:outerShdw>
                </a:effectLst>
                <a:ea typeface="黑体" panose="02010609060101010101" pitchFamily="49" charset="-122"/>
              </a:rPr>
              <a:t>;</a:t>
            </a:r>
            <a:endParaRPr lang="en-US" altLang="zh-CN" b="1" dirty="0">
              <a:solidFill>
                <a:srgbClr val="0000FF"/>
              </a:solidFill>
              <a:effectLst>
                <a:outerShdw blurRad="38100" dist="38100" dir="2700000" algn="tl">
                  <a:srgbClr val="C0C0C0"/>
                </a:outerShdw>
              </a:effectLst>
              <a:ea typeface="黑体" panose="02010609060101010101" pitchFamily="49" charset="-122"/>
            </a:endParaRPr>
          </a:p>
        </p:txBody>
      </p:sp>
      <p:sp>
        <p:nvSpPr>
          <p:cNvPr id="11270" name="Text Box 6"/>
          <p:cNvSpPr txBox="1">
            <a:spLocks noChangeArrowheads="1"/>
          </p:cNvSpPr>
          <p:nvPr/>
        </p:nvSpPr>
        <p:spPr bwMode="auto">
          <a:xfrm>
            <a:off x="357188" y="3773488"/>
            <a:ext cx="6643687" cy="523875"/>
          </a:xfrm>
          <a:prstGeom prst="rect">
            <a:avLst/>
          </a:prstGeom>
          <a:noFill/>
          <a:ln w="12700" cap="sq">
            <a:noFill/>
            <a:miter lim="800000"/>
            <a:headEnd type="none" w="sm" len="sm"/>
            <a:tailEnd type="none" w="sm" len="sm"/>
          </a:ln>
          <a:effectLst/>
        </p:spPr>
        <p:txBody>
          <a:bodyPr>
            <a:spAutoFit/>
          </a:bodyPr>
          <a:lstStyle/>
          <a:p>
            <a:pPr>
              <a:spcBef>
                <a:spcPct val="50000"/>
              </a:spcBef>
              <a:defRPr/>
            </a:pPr>
            <a:r>
              <a:rPr lang="en-US" altLang="zh-CN" b="1" dirty="0">
                <a:solidFill>
                  <a:srgbClr val="0000FF"/>
                </a:solidFill>
                <a:effectLst>
                  <a:outerShdw blurRad="38100" dist="38100" dir="2700000" algn="tl">
                    <a:srgbClr val="C0C0C0"/>
                  </a:outerShdw>
                </a:effectLst>
                <a:ea typeface="黑体" panose="02010609060101010101" pitchFamily="49" charset="-122"/>
              </a:rPr>
              <a:t>③</a:t>
            </a:r>
            <a:r>
              <a:rPr lang="zh-CN" altLang="en-US" b="1" dirty="0">
                <a:solidFill>
                  <a:srgbClr val="0000FF"/>
                </a:solidFill>
                <a:effectLst>
                  <a:outerShdw blurRad="38100" dist="38100" dir="2700000" algn="tl">
                    <a:srgbClr val="C0C0C0"/>
                  </a:outerShdw>
                </a:effectLst>
                <a:ea typeface="黑体" panose="02010609060101010101" pitchFamily="49" charset="-122"/>
              </a:rPr>
              <a:t>与回路在磁场中方位的变化有关。</a:t>
            </a:r>
            <a:endParaRPr lang="zh-CN" altLang="en-US" b="1" dirty="0">
              <a:solidFill>
                <a:srgbClr val="0000FF"/>
              </a:solidFill>
              <a:effectLst>
                <a:outerShdw blurRad="38100" dist="38100" dir="2700000" algn="tl">
                  <a:srgbClr val="C0C0C0"/>
                </a:outerShdw>
              </a:effectLst>
              <a:ea typeface="黑体" panose="02010609060101010101" pitchFamily="49" charset="-122"/>
            </a:endParaRPr>
          </a:p>
        </p:txBody>
      </p:sp>
      <p:sp>
        <p:nvSpPr>
          <p:cNvPr id="13" name="Text Box 10"/>
          <p:cNvSpPr txBox="1">
            <a:spLocks noChangeArrowheads="1"/>
          </p:cNvSpPr>
          <p:nvPr/>
        </p:nvSpPr>
        <p:spPr bwMode="auto">
          <a:xfrm>
            <a:off x="357188" y="130175"/>
            <a:ext cx="6248400" cy="519113"/>
          </a:xfrm>
          <a:prstGeom prst="rect">
            <a:avLst/>
          </a:prstGeom>
          <a:noFill/>
          <a:ln w="9525">
            <a:noFill/>
            <a:miter lim="800000"/>
          </a:ln>
          <a:effectLst/>
        </p:spPr>
        <p:txBody>
          <a:bodyPr anchor="ctr">
            <a:spAutoFit/>
          </a:bodyPr>
          <a:lstStyle/>
          <a:p>
            <a:pPr>
              <a:spcBef>
                <a:spcPct val="50000"/>
              </a:spcBef>
              <a:defRPr/>
            </a:pPr>
            <a:r>
              <a:rPr lang="en-US" altLang="zh-CN" b="1" dirty="0">
                <a:solidFill>
                  <a:srgbClr val="0000FF"/>
                </a:solidFill>
                <a:effectLst>
                  <a:outerShdw blurRad="38100" dist="38100" dir="2700000" algn="tl">
                    <a:srgbClr val="C0C0C0"/>
                  </a:outerShdw>
                </a:effectLst>
                <a:ea typeface="黑体" panose="02010609060101010101" pitchFamily="49" charset="-122"/>
              </a:rPr>
              <a:t>①</a:t>
            </a:r>
            <a:r>
              <a:rPr lang="zh-CN" altLang="en-US" b="1" dirty="0">
                <a:solidFill>
                  <a:srgbClr val="0000FF"/>
                </a:solidFill>
                <a:effectLst>
                  <a:outerShdw blurRad="38100" dist="38100" dir="2700000" algn="tl">
                    <a:srgbClr val="C0C0C0"/>
                  </a:outerShdw>
                </a:effectLst>
                <a:ea typeface="黑体" panose="02010609060101010101" pitchFamily="49" charset="-122"/>
              </a:rPr>
              <a:t>感应电流与磁场的变化有关；</a:t>
            </a:r>
            <a:endParaRPr lang="zh-CN" altLang="en-US" b="1" dirty="0">
              <a:solidFill>
                <a:srgbClr val="0000FF"/>
              </a:solidFill>
              <a:effectLst>
                <a:outerShdw blurRad="38100" dist="38100" dir="2700000" algn="tl">
                  <a:srgbClr val="C0C0C0"/>
                </a:outerShdw>
              </a:effectLst>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blinds(horizontal)">
                                      <p:cBhvr>
                                        <p:cTn id="13" dur="500"/>
                                        <p:tgtEl>
                                          <p:spTgt spid="11266"/>
                                        </p:tgtEl>
                                      </p:cBhvr>
                                    </p:animEffect>
                                  </p:childTnLst>
                                </p:cTn>
                              </p:par>
                            </p:childTnLst>
                          </p:cTn>
                        </p:par>
                        <p:par>
                          <p:cTn id="14" fill="hold">
                            <p:stCondLst>
                              <p:cond delay="500"/>
                            </p:stCondLst>
                            <p:childTnLst>
                              <p:par>
                                <p:cTn id="15" presetID="17" presetClass="entr" presetSubtype="10" fill="hold" grpId="0" nodeType="afterEffect">
                                  <p:stCondLst>
                                    <p:cond delay="0"/>
                                  </p:stCondLst>
                                  <p:childTnLst>
                                    <p:set>
                                      <p:cBhvr>
                                        <p:cTn id="16" dur="1" fill="hold">
                                          <p:stCondLst>
                                            <p:cond delay="0"/>
                                          </p:stCondLst>
                                        </p:cTn>
                                        <p:tgtEl>
                                          <p:spTgt spid="11267"/>
                                        </p:tgtEl>
                                        <p:attrNameLst>
                                          <p:attrName>style.visibility</p:attrName>
                                        </p:attrNameLst>
                                      </p:cBhvr>
                                      <p:to>
                                        <p:strVal val="visible"/>
                                      </p:to>
                                    </p:set>
                                    <p:anim calcmode="lin" valueType="num">
                                      <p:cBhvr>
                                        <p:cTn id="17" dur="500" fill="hold"/>
                                        <p:tgtEl>
                                          <p:spTgt spid="11267"/>
                                        </p:tgtEl>
                                        <p:attrNameLst>
                                          <p:attrName>ppt_w</p:attrName>
                                        </p:attrNameLst>
                                      </p:cBhvr>
                                      <p:tavLst>
                                        <p:tav tm="0">
                                          <p:val>
                                            <p:fltVal val="0"/>
                                          </p:val>
                                        </p:tav>
                                        <p:tav tm="100000">
                                          <p:val>
                                            <p:strVal val="#ppt_w"/>
                                          </p:val>
                                        </p:tav>
                                      </p:tavLst>
                                    </p:anim>
                                    <p:anim calcmode="lin" valueType="num">
                                      <p:cBhvr>
                                        <p:cTn id="18" dur="500" fill="hold"/>
                                        <p:tgtEl>
                                          <p:spTgt spid="1126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1268"/>
                                        </p:tgtEl>
                                        <p:attrNameLst>
                                          <p:attrName>style.visibility</p:attrName>
                                        </p:attrNameLst>
                                      </p:cBhvr>
                                      <p:to>
                                        <p:strVal val="visible"/>
                                      </p:to>
                                    </p:set>
                                    <p:anim calcmode="lin" valueType="num">
                                      <p:cBhvr>
                                        <p:cTn id="23" dur="500" fill="hold"/>
                                        <p:tgtEl>
                                          <p:spTgt spid="11268"/>
                                        </p:tgtEl>
                                        <p:attrNameLst>
                                          <p:attrName>ppt_w</p:attrName>
                                        </p:attrNameLst>
                                      </p:cBhvr>
                                      <p:tavLst>
                                        <p:tav tm="0">
                                          <p:val>
                                            <p:fltVal val="0"/>
                                          </p:val>
                                        </p:tav>
                                        <p:tav tm="100000">
                                          <p:val>
                                            <p:strVal val="#ppt_w"/>
                                          </p:val>
                                        </p:tav>
                                      </p:tavLst>
                                    </p:anim>
                                    <p:anim calcmode="lin" valueType="num">
                                      <p:cBhvr>
                                        <p:cTn id="24" dur="500" fill="hold"/>
                                        <p:tgtEl>
                                          <p:spTgt spid="11268"/>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1282"/>
                                        </p:tgtEl>
                                        <p:attrNameLst>
                                          <p:attrName>style.visibility</p:attrName>
                                        </p:attrNameLst>
                                      </p:cBhvr>
                                      <p:to>
                                        <p:strVal val="visible"/>
                                      </p:to>
                                    </p:set>
                                    <p:animEffect transition="in" filter="blinds(horizontal)">
                                      <p:cBhvr>
                                        <p:cTn id="29" dur="500"/>
                                        <p:tgtEl>
                                          <p:spTgt spid="11282"/>
                                        </p:tgtEl>
                                      </p:cBhvr>
                                    </p:animEffect>
                                  </p:childTnLst>
                                </p:cTn>
                              </p:par>
                            </p:childTnLst>
                          </p:cTn>
                        </p:par>
                        <p:par>
                          <p:cTn id="30" fill="hold">
                            <p:stCondLst>
                              <p:cond delay="500"/>
                            </p:stCondLst>
                            <p:childTnLst>
                              <p:par>
                                <p:cTn id="31" presetID="17" presetClass="entr" presetSubtype="10" fill="hold" grpId="0" nodeType="afterEffect">
                                  <p:stCondLst>
                                    <p:cond delay="0"/>
                                  </p:stCondLst>
                                  <p:childTnLst>
                                    <p:set>
                                      <p:cBhvr>
                                        <p:cTn id="32" dur="1" fill="hold">
                                          <p:stCondLst>
                                            <p:cond delay="0"/>
                                          </p:stCondLst>
                                        </p:cTn>
                                        <p:tgtEl>
                                          <p:spTgt spid="11269"/>
                                        </p:tgtEl>
                                        <p:attrNameLst>
                                          <p:attrName>style.visibility</p:attrName>
                                        </p:attrNameLst>
                                      </p:cBhvr>
                                      <p:to>
                                        <p:strVal val="visible"/>
                                      </p:to>
                                    </p:set>
                                    <p:anim calcmode="lin" valueType="num">
                                      <p:cBhvr>
                                        <p:cTn id="33" dur="500" fill="hold"/>
                                        <p:tgtEl>
                                          <p:spTgt spid="11269"/>
                                        </p:tgtEl>
                                        <p:attrNameLst>
                                          <p:attrName>ppt_w</p:attrName>
                                        </p:attrNameLst>
                                      </p:cBhvr>
                                      <p:tavLst>
                                        <p:tav tm="0">
                                          <p:val>
                                            <p:fltVal val="0"/>
                                          </p:val>
                                        </p:tav>
                                        <p:tav tm="100000">
                                          <p:val>
                                            <p:strVal val="#ppt_w"/>
                                          </p:val>
                                        </p:tav>
                                      </p:tavLst>
                                    </p:anim>
                                    <p:anim calcmode="lin" valueType="num">
                                      <p:cBhvr>
                                        <p:cTn id="34" dur="500" fill="hold"/>
                                        <p:tgtEl>
                                          <p:spTgt spid="1126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11270"/>
                                        </p:tgtEl>
                                        <p:attrNameLst>
                                          <p:attrName>style.visibility</p:attrName>
                                        </p:attrNameLst>
                                      </p:cBhvr>
                                      <p:to>
                                        <p:strVal val="visible"/>
                                      </p:to>
                                    </p:set>
                                    <p:anim calcmode="lin" valueType="num">
                                      <p:cBhvr>
                                        <p:cTn id="39" dur="500" fill="hold"/>
                                        <p:tgtEl>
                                          <p:spTgt spid="11270"/>
                                        </p:tgtEl>
                                        <p:attrNameLst>
                                          <p:attrName>ppt_w</p:attrName>
                                        </p:attrNameLst>
                                      </p:cBhvr>
                                      <p:tavLst>
                                        <p:tav tm="0">
                                          <p:val>
                                            <p:fltVal val="0"/>
                                          </p:val>
                                        </p:tav>
                                        <p:tav tm="100000">
                                          <p:val>
                                            <p:strVal val="#ppt_w"/>
                                          </p:val>
                                        </p:tav>
                                      </p:tavLst>
                                    </p:anim>
                                    <p:anim calcmode="lin" valueType="num">
                                      <p:cBhvr>
                                        <p:cTn id="40" dur="500" fill="hold"/>
                                        <p:tgtEl>
                                          <p:spTgt spid="1127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1271"/>
                                        </p:tgtEl>
                                        <p:attrNameLst>
                                          <p:attrName>style.visibility</p:attrName>
                                        </p:attrNameLst>
                                      </p:cBhvr>
                                      <p:to>
                                        <p:strVal val="visible"/>
                                      </p:to>
                                    </p:set>
                                    <p:anim calcmode="lin" valueType="num">
                                      <p:cBhvr additive="base">
                                        <p:cTn id="45" dur="500" fill="hold"/>
                                        <p:tgtEl>
                                          <p:spTgt spid="11271"/>
                                        </p:tgtEl>
                                        <p:attrNameLst>
                                          <p:attrName>ppt_x</p:attrName>
                                        </p:attrNameLst>
                                      </p:cBhvr>
                                      <p:tavLst>
                                        <p:tav tm="0">
                                          <p:val>
                                            <p:strVal val="0-#ppt_w/2"/>
                                          </p:val>
                                        </p:tav>
                                        <p:tav tm="100000">
                                          <p:val>
                                            <p:strVal val="#ppt_x"/>
                                          </p:val>
                                        </p:tav>
                                      </p:tavLst>
                                    </p:anim>
                                    <p:anim calcmode="lin" valueType="num">
                                      <p:cBhvr additive="base">
                                        <p:cTn id="46" dur="500" fill="hold"/>
                                        <p:tgtEl>
                                          <p:spTgt spid="11271"/>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16" presetClass="entr" presetSubtype="37" fill="hold" grpId="0" nodeType="afterEffect">
                                  <p:stCondLst>
                                    <p:cond delay="0"/>
                                  </p:stCondLst>
                                  <p:childTnLst>
                                    <p:set>
                                      <p:cBhvr>
                                        <p:cTn id="49" dur="1" fill="hold">
                                          <p:stCondLst>
                                            <p:cond delay="0"/>
                                          </p:stCondLst>
                                        </p:cTn>
                                        <p:tgtEl>
                                          <p:spTgt spid="11276"/>
                                        </p:tgtEl>
                                        <p:attrNameLst>
                                          <p:attrName>style.visibility</p:attrName>
                                        </p:attrNameLst>
                                      </p:cBhvr>
                                      <p:to>
                                        <p:strVal val="visible"/>
                                      </p:to>
                                    </p:set>
                                    <p:animEffect transition="in" filter="barn(outVertical)">
                                      <p:cBhvr>
                                        <p:cTn id="50" dur="500"/>
                                        <p:tgtEl>
                                          <p:spTgt spid="11276"/>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37" fill="hold" grpId="0" nodeType="clickEffect">
                                  <p:stCondLst>
                                    <p:cond delay="0"/>
                                  </p:stCondLst>
                                  <p:childTnLst>
                                    <p:set>
                                      <p:cBhvr>
                                        <p:cTn id="54" dur="1" fill="hold">
                                          <p:stCondLst>
                                            <p:cond delay="0"/>
                                          </p:stCondLst>
                                        </p:cTn>
                                        <p:tgtEl>
                                          <p:spTgt spid="11281"/>
                                        </p:tgtEl>
                                        <p:attrNameLst>
                                          <p:attrName>style.visibility</p:attrName>
                                        </p:attrNameLst>
                                      </p:cBhvr>
                                      <p:to>
                                        <p:strVal val="visible"/>
                                      </p:to>
                                    </p:set>
                                    <p:animEffect transition="in" filter="barn(outVertical)">
                                      <p:cBhvr>
                                        <p:cTn id="55" dur="500"/>
                                        <p:tgtEl>
                                          <p:spTgt spid="11281"/>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37" fill="hold" grpId="0" nodeType="clickEffect">
                                  <p:stCondLst>
                                    <p:cond delay="0"/>
                                  </p:stCondLst>
                                  <p:childTnLst>
                                    <p:set>
                                      <p:cBhvr>
                                        <p:cTn id="59" dur="1" fill="hold">
                                          <p:stCondLst>
                                            <p:cond delay="0"/>
                                          </p:stCondLst>
                                        </p:cTn>
                                        <p:tgtEl>
                                          <p:spTgt spid="11272"/>
                                        </p:tgtEl>
                                        <p:attrNameLst>
                                          <p:attrName>style.visibility</p:attrName>
                                        </p:attrNameLst>
                                      </p:cBhvr>
                                      <p:to>
                                        <p:strVal val="visible"/>
                                      </p:to>
                                    </p:set>
                                    <p:animEffect transition="in" filter="barn(outVertical)">
                                      <p:cBhvr>
                                        <p:cTn id="60" dur="500"/>
                                        <p:tgtEl>
                                          <p:spTgt spid="11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9" grpId="0" autoUpdateAnimBg="0"/>
      <p:bldP spid="11271" grpId="0" autoUpdateAnimBg="0"/>
      <p:bldP spid="11272" grpId="0" autoUpdateAnimBg="0"/>
      <p:bldP spid="11276" grpId="0" autoUpdateAnimBg="0"/>
      <p:bldP spid="11281" grpId="0" autoUpdateAnimBg="0"/>
      <p:bldP spid="11268" grpId="0" autoUpdateAnimBg="0"/>
      <p:bldP spid="11270" grpId="0" autoUpdateAnimBg="0"/>
      <p:bldP spid="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71E35E4-AAF1-4D51-A794-3A4629DA87D5}"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sp>
        <p:nvSpPr>
          <p:cNvPr id="3" name="Text Box 9"/>
          <p:cNvSpPr txBox="1">
            <a:spLocks noChangeArrowheads="1"/>
          </p:cNvSpPr>
          <p:nvPr/>
        </p:nvSpPr>
        <p:spPr bwMode="auto">
          <a:xfrm>
            <a:off x="6286500" y="1035050"/>
            <a:ext cx="23161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50000"/>
              </a:spcBef>
              <a:buFontTx/>
              <a:buNone/>
            </a:pPr>
            <a:r>
              <a:rPr lang="zh-CN" altLang="en-US" sz="2800" b="1">
                <a:solidFill>
                  <a:srgbClr val="0000FF"/>
                </a:solidFill>
                <a:latin typeface="Times New Roman" panose="02020603050405020304" pitchFamily="18" charset="0"/>
                <a:ea typeface="黑体" panose="02010609060101010101" pitchFamily="49" charset="-122"/>
              </a:rPr>
              <a:t>法拉第电磁感应定律</a:t>
            </a:r>
            <a:endParaRPr lang="zh-CN" altLang="en-US" b="1">
              <a:solidFill>
                <a:srgbClr val="0000FF"/>
              </a:solidFill>
              <a:latin typeface="Times New Roman" panose="02020603050405020304" pitchFamily="18" charset="0"/>
              <a:ea typeface="黑体" panose="02010609060101010101" pitchFamily="49" charset="-122"/>
            </a:endParaRPr>
          </a:p>
        </p:txBody>
      </p:sp>
      <p:sp>
        <p:nvSpPr>
          <p:cNvPr id="4" name="AutoShape 10"/>
          <p:cNvSpPr>
            <a:spLocks noChangeArrowheads="1"/>
          </p:cNvSpPr>
          <p:nvPr/>
        </p:nvSpPr>
        <p:spPr bwMode="auto">
          <a:xfrm>
            <a:off x="5214938" y="1436688"/>
            <a:ext cx="838200" cy="152400"/>
          </a:xfrm>
          <a:prstGeom prst="rightArrow">
            <a:avLst>
              <a:gd name="adj1" fmla="val 50000"/>
              <a:gd name="adj2" fmla="val 137500"/>
            </a:avLst>
          </a:prstGeom>
          <a:solidFill>
            <a:schemeClr val="accent1"/>
          </a:solidFill>
          <a:ln w="9525">
            <a:solidFill>
              <a:srgbClr val="0000FF"/>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5" name="Object 11"/>
          <p:cNvGraphicFramePr>
            <a:graphicFrameLocks noChangeAspect="1"/>
          </p:cNvGraphicFramePr>
          <p:nvPr/>
        </p:nvGraphicFramePr>
        <p:xfrm>
          <a:off x="3194051" y="872934"/>
          <a:ext cx="1722437" cy="1208915"/>
        </p:xfrm>
        <a:graphic>
          <a:graphicData uri="http://schemas.openxmlformats.org/presentationml/2006/ole">
            <mc:AlternateContent xmlns:mc="http://schemas.openxmlformats.org/markup-compatibility/2006">
              <mc:Choice xmlns:v="urn:schemas-microsoft-com:vml" Requires="v">
                <p:oleObj spid="_x0000_s46163" name="Equation" r:id="rId1" imgW="15544800" imgH="9448800" progId="Equation.DSMT4">
                  <p:embed/>
                </p:oleObj>
              </mc:Choice>
              <mc:Fallback>
                <p:oleObj name="Equation" r:id="rId1" imgW="15544800" imgH="9448800" progId="Equation.DSMT4">
                  <p:embed/>
                  <p:pic>
                    <p:nvPicPr>
                      <p:cNvPr id="0" name="Object 11"/>
                      <p:cNvPicPr>
                        <a:picLocks noChangeAspect="1" noChangeArrowheads="1"/>
                      </p:cNvPicPr>
                      <p:nvPr/>
                    </p:nvPicPr>
                    <p:blipFill>
                      <a:blip r:embed="rId2"/>
                      <a:srcRect/>
                      <a:stretch>
                        <a:fillRect/>
                      </a:stretch>
                    </p:blipFill>
                    <p:spPr bwMode="auto">
                      <a:xfrm>
                        <a:off x="3194051" y="872934"/>
                        <a:ext cx="1722437" cy="1208915"/>
                      </a:xfrm>
                      <a:prstGeom prst="rect">
                        <a:avLst/>
                      </a:prstGeom>
                      <a:solidFill>
                        <a:srgbClr val="FFFF00">
                          <a:alpha val="30196"/>
                        </a:srgbClr>
                      </a:solidFill>
                      <a:ln w="15875">
                        <a:solidFill>
                          <a:srgbClr val="FF0000"/>
                        </a:solidFill>
                        <a:miter lim="800000"/>
                        <a:headEnd/>
                        <a:tailEnd/>
                      </a:ln>
                      <a:effectLst/>
                    </p:spPr>
                  </p:pic>
                </p:oleObj>
              </mc:Fallback>
            </mc:AlternateContent>
          </a:graphicData>
        </a:graphic>
      </p:graphicFrame>
      <p:sp>
        <p:nvSpPr>
          <p:cNvPr id="6" name="Text Box 13"/>
          <p:cNvSpPr txBox="1">
            <a:spLocks noChangeArrowheads="1"/>
          </p:cNvSpPr>
          <p:nvPr/>
        </p:nvSpPr>
        <p:spPr bwMode="auto">
          <a:xfrm>
            <a:off x="2562225" y="2159000"/>
            <a:ext cx="3581400" cy="519113"/>
          </a:xfrm>
          <a:prstGeom prst="rect">
            <a:avLst/>
          </a:prstGeom>
          <a:noFill/>
          <a:ln w="9525">
            <a:noFill/>
            <a:miter lim="800000"/>
          </a:ln>
          <a:effectLst/>
        </p:spPr>
        <p:txBody>
          <a:bodyPr>
            <a:spAutoFit/>
          </a:bodyPr>
          <a:lstStyle/>
          <a:p>
            <a:pPr>
              <a:spcBef>
                <a:spcPct val="50000"/>
              </a:spcBef>
              <a:defRPr/>
            </a:pPr>
            <a:r>
              <a:rPr lang="zh-CN" altLang="en-US" b="1" dirty="0">
                <a:solidFill>
                  <a:srgbClr val="0000FF"/>
                </a:solidFill>
                <a:effectLst>
                  <a:outerShdw blurRad="38100" dist="38100" dir="2700000" algn="tl">
                    <a:srgbClr val="C0C0C0"/>
                  </a:outerShdw>
                </a:effectLst>
                <a:ea typeface="黑体" panose="02010609060101010101" pitchFamily="49" charset="-122"/>
              </a:rPr>
              <a:t>单位：</a:t>
            </a:r>
            <a:r>
              <a:rPr lang="en-US" altLang="zh-CN" b="1" dirty="0">
                <a:ea typeface="楷体_GB2312" pitchFamily="49" charset="-122"/>
              </a:rPr>
              <a:t>1V=1Wb/s</a:t>
            </a:r>
            <a:endParaRPr lang="en-US" altLang="zh-CN" b="1" dirty="0">
              <a:ea typeface="楷体_GB2312" pitchFamily="49" charset="-122"/>
            </a:endParaRPr>
          </a:p>
        </p:txBody>
      </p:sp>
      <p:sp>
        <p:nvSpPr>
          <p:cNvPr id="7" name="Text Box 14"/>
          <p:cNvSpPr txBox="1">
            <a:spLocks noChangeArrowheads="1"/>
          </p:cNvSpPr>
          <p:nvPr/>
        </p:nvSpPr>
        <p:spPr bwMode="auto">
          <a:xfrm>
            <a:off x="3000375" y="231775"/>
            <a:ext cx="4786313" cy="560388"/>
          </a:xfrm>
          <a:prstGeom prst="rect">
            <a:avLst/>
          </a:prstGeom>
          <a:noFill/>
          <a:ln w="9525">
            <a:noFill/>
            <a:miter lim="800000"/>
          </a:ln>
          <a:effectLst/>
        </p:spPr>
        <p:txBody>
          <a:bodyPr>
            <a:spAutoFit/>
          </a:bodyPr>
          <a:lstStyle/>
          <a:p>
            <a:pPr eaLnBrk="1" hangingPunct="1">
              <a:lnSpc>
                <a:spcPct val="120000"/>
              </a:lnSpc>
              <a:defRPr/>
            </a:pPr>
            <a:r>
              <a:rPr lang="zh-CN" altLang="en-US" b="1" dirty="0">
                <a:solidFill>
                  <a:srgbClr val="FF0000"/>
                </a:solidFill>
                <a:effectLst>
                  <a:outerShdw blurRad="38100" dist="38100" dir="2700000" algn="tl">
                    <a:srgbClr val="C0C0C0"/>
                  </a:outerShdw>
                </a:effectLst>
                <a:ea typeface="黑体" panose="02010609060101010101" pitchFamily="49" charset="-122"/>
                <a:sym typeface="Symbol" panose="05050102010706020507" pitchFamily="18" charset="2"/>
              </a:rPr>
              <a:t>回路中有感应电动势</a:t>
            </a:r>
            <a:endParaRPr lang="zh-CN" altLang="en-US" b="1" dirty="0">
              <a:solidFill>
                <a:srgbClr val="FF0000"/>
              </a:solidFill>
              <a:effectLst>
                <a:outerShdw blurRad="38100" dist="38100" dir="2700000" algn="tl">
                  <a:srgbClr val="C0C0C0"/>
                </a:outerShdw>
              </a:effectLst>
              <a:ea typeface="黑体" panose="02010609060101010101" pitchFamily="49" charset="-122"/>
              <a:sym typeface="Symbol" panose="05050102010706020507" pitchFamily="18" charset="2"/>
            </a:endParaRPr>
          </a:p>
        </p:txBody>
      </p:sp>
      <p:sp>
        <p:nvSpPr>
          <p:cNvPr id="8" name="Rectangle 7"/>
          <p:cNvSpPr/>
          <p:nvPr/>
        </p:nvSpPr>
        <p:spPr>
          <a:xfrm>
            <a:off x="285750" y="249238"/>
            <a:ext cx="2057400" cy="523875"/>
          </a:xfrm>
          <a:prstGeom prst="rect">
            <a:avLst/>
          </a:prstGeom>
        </p:spPr>
        <p:txBody>
          <a:bodyPr>
            <a:spAutoFit/>
          </a:bodyPr>
          <a:lstStyle/>
          <a:p>
            <a:pPr eaLnBrk="1" hangingPunct="1">
              <a:defRPr/>
            </a:pPr>
            <a:r>
              <a:rPr lang="zh-CN" altLang="en-US" b="1" dirty="0">
                <a:solidFill>
                  <a:srgbClr val="0000FF"/>
                </a:solidFill>
                <a:effectLst>
                  <a:outerShdw blurRad="38100" dist="38100" dir="2700000" algn="tl">
                    <a:srgbClr val="C0C0C0"/>
                  </a:outerShdw>
                </a:effectLst>
                <a:ea typeface="楷体_GB2312" pitchFamily="49" charset="-122"/>
              </a:rPr>
              <a:t>感应电流</a:t>
            </a:r>
            <a:endParaRPr lang="zh-CN" altLang="en-US" dirty="0"/>
          </a:p>
        </p:txBody>
      </p:sp>
      <p:sp>
        <p:nvSpPr>
          <p:cNvPr id="9" name="AutoShape 10"/>
          <p:cNvSpPr>
            <a:spLocks noChangeArrowheads="1"/>
          </p:cNvSpPr>
          <p:nvPr/>
        </p:nvSpPr>
        <p:spPr bwMode="auto">
          <a:xfrm flipV="1">
            <a:off x="2143125" y="369888"/>
            <a:ext cx="838200" cy="282575"/>
          </a:xfrm>
          <a:prstGeom prst="rightArrow">
            <a:avLst>
              <a:gd name="adj1" fmla="val 50000"/>
              <a:gd name="adj2" fmla="val 137493"/>
            </a:avLst>
          </a:prstGeom>
          <a:solidFill>
            <a:schemeClr val="accent1"/>
          </a:solidFill>
          <a:ln w="9525">
            <a:solidFill>
              <a:srgbClr val="0000FF"/>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10" name="Text Box 2"/>
          <p:cNvSpPr txBox="1">
            <a:spLocks noChangeArrowheads="1"/>
          </p:cNvSpPr>
          <p:nvPr/>
        </p:nvSpPr>
        <p:spPr bwMode="auto">
          <a:xfrm>
            <a:off x="336550" y="2454275"/>
            <a:ext cx="350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solidFill>
                  <a:srgbClr val="0000FF"/>
                </a:solidFill>
                <a:latin typeface="Times New Roman" panose="02020603050405020304" pitchFamily="18" charset="0"/>
                <a:ea typeface="黑体" panose="02010609060101010101" pitchFamily="49" charset="-122"/>
              </a:rPr>
              <a:t>说明</a:t>
            </a:r>
            <a:r>
              <a:rPr lang="en-US" altLang="zh-CN" sz="2800" b="1">
                <a:solidFill>
                  <a:srgbClr val="0000FF"/>
                </a:solidFill>
                <a:latin typeface="Times New Roman" panose="02020603050405020304" pitchFamily="18" charset="0"/>
                <a:ea typeface="黑体" panose="02010609060101010101" pitchFamily="49" charset="-122"/>
              </a:rPr>
              <a:t>:</a:t>
            </a:r>
            <a:endParaRPr lang="en-US" altLang="zh-CN" sz="2800" b="1">
              <a:solidFill>
                <a:srgbClr val="0000FF"/>
              </a:solidFill>
              <a:latin typeface="Times New Roman" panose="02020603050405020304" pitchFamily="18" charset="0"/>
              <a:ea typeface="黑体" panose="02010609060101010101" pitchFamily="49" charset="-122"/>
            </a:endParaRPr>
          </a:p>
        </p:txBody>
      </p:sp>
      <p:sp>
        <p:nvSpPr>
          <p:cNvPr id="11" name="Text Box 3"/>
          <p:cNvSpPr txBox="1">
            <a:spLocks noChangeArrowheads="1"/>
          </p:cNvSpPr>
          <p:nvPr/>
        </p:nvSpPr>
        <p:spPr bwMode="auto">
          <a:xfrm>
            <a:off x="363538" y="4105275"/>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en-US" altLang="zh-CN" sz="2800" b="1">
                <a:latin typeface="Times New Roman" panose="02020603050405020304" pitchFamily="18" charset="0"/>
                <a:ea typeface="楷体_GB2312" pitchFamily="49" charset="-122"/>
              </a:rPr>
              <a:t>2.  </a:t>
            </a:r>
            <a:r>
              <a:rPr lang="zh-CN" altLang="en-US" sz="2800" b="1">
                <a:latin typeface="Times New Roman" panose="02020603050405020304" pitchFamily="18" charset="0"/>
                <a:ea typeface="楷体_GB2312" pitchFamily="49" charset="-122"/>
              </a:rPr>
              <a:t>任一回路中：</a:t>
            </a:r>
            <a:endParaRPr lang="zh-CN" altLang="en-US" sz="2800" b="1">
              <a:latin typeface="Times New Roman" panose="02020603050405020304" pitchFamily="18" charset="0"/>
              <a:ea typeface="楷体_GB2312" pitchFamily="49" charset="-122"/>
            </a:endParaRPr>
          </a:p>
        </p:txBody>
      </p:sp>
      <p:graphicFrame>
        <p:nvGraphicFramePr>
          <p:cNvPr id="12" name="Object 4"/>
          <p:cNvGraphicFramePr>
            <a:graphicFrameLocks noChangeAspect="1"/>
          </p:cNvGraphicFramePr>
          <p:nvPr/>
        </p:nvGraphicFramePr>
        <p:xfrm>
          <a:off x="3091588" y="3988431"/>
          <a:ext cx="1794737" cy="804863"/>
        </p:xfrm>
        <a:graphic>
          <a:graphicData uri="http://schemas.openxmlformats.org/presentationml/2006/ole">
            <mc:AlternateContent xmlns:mc="http://schemas.openxmlformats.org/markup-compatibility/2006">
              <mc:Choice xmlns:v="urn:schemas-microsoft-com:vml" Requires="v">
                <p:oleObj spid="_x0000_s46164" name="Equation" r:id="rId3" imgW="19507200" imgH="7010400" progId="Equation.DSMT4">
                  <p:embed/>
                </p:oleObj>
              </mc:Choice>
              <mc:Fallback>
                <p:oleObj name="Equation" r:id="rId3" imgW="19507200" imgH="7010400" progId="Equation.DSMT4">
                  <p:embed/>
                  <p:pic>
                    <p:nvPicPr>
                      <p:cNvPr id="0" name="Object 4"/>
                      <p:cNvPicPr>
                        <a:picLocks noChangeAspect="1" noChangeArrowheads="1"/>
                      </p:cNvPicPr>
                      <p:nvPr/>
                    </p:nvPicPr>
                    <p:blipFill>
                      <a:blip r:embed="rId4"/>
                      <a:srcRect/>
                      <a:stretch>
                        <a:fillRect/>
                      </a:stretch>
                    </p:blipFill>
                    <p:spPr bwMode="auto">
                      <a:xfrm>
                        <a:off x="3091588" y="3988431"/>
                        <a:ext cx="1794737" cy="804863"/>
                      </a:xfrm>
                      <a:prstGeom prst="rect">
                        <a:avLst/>
                      </a:prstGeom>
                      <a:noFill/>
                      <a:ln>
                        <a:noFill/>
                      </a:ln>
                      <a:effectLst/>
                    </p:spPr>
                  </p:pic>
                </p:oleObj>
              </mc:Fallback>
            </mc:AlternateContent>
          </a:graphicData>
        </a:graphic>
      </p:graphicFrame>
      <p:graphicFrame>
        <p:nvGraphicFramePr>
          <p:cNvPr id="13" name="Object 5"/>
          <p:cNvGraphicFramePr>
            <a:graphicFrameLocks noChangeAspect="1"/>
          </p:cNvGraphicFramePr>
          <p:nvPr/>
        </p:nvGraphicFramePr>
        <p:xfrm>
          <a:off x="4886325" y="3975100"/>
          <a:ext cx="2209800" cy="741363"/>
        </p:xfrm>
        <a:graphic>
          <a:graphicData uri="http://schemas.openxmlformats.org/presentationml/2006/ole">
            <mc:AlternateContent xmlns:mc="http://schemas.openxmlformats.org/markup-compatibility/2006">
              <mc:Choice xmlns:v="urn:schemas-microsoft-com:vml" Requires="v">
                <p:oleObj spid="_x0000_s46165" name="Equation" r:id="rId5" imgW="1701800" imgH="457200" progId="Equation.3">
                  <p:embed/>
                </p:oleObj>
              </mc:Choice>
              <mc:Fallback>
                <p:oleObj name="Equation" r:id="rId5" imgW="17018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6325" y="3975100"/>
                        <a:ext cx="220980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6"/>
          <p:cNvSpPr txBox="1">
            <a:spLocks noChangeArrowheads="1"/>
          </p:cNvSpPr>
          <p:nvPr/>
        </p:nvSpPr>
        <p:spPr bwMode="auto">
          <a:xfrm>
            <a:off x="371475" y="4859338"/>
            <a:ext cx="891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其中</a:t>
            </a:r>
            <a:r>
              <a:rPr lang="en-US" altLang="zh-CN" sz="2800" b="1" i="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a:t>
            </a:r>
            <a:r>
              <a:rPr lang="zh-CN" altLang="en-US" sz="2800" b="1" i="1">
                <a:latin typeface="Times New Roman" panose="02020603050405020304" pitchFamily="18" charset="0"/>
                <a:ea typeface="楷体_GB2312" pitchFamily="49" charset="-122"/>
                <a:sym typeface="Symbol" panose="05050102010706020507" pitchFamily="18" charset="2"/>
              </a:rPr>
              <a:t></a:t>
            </a:r>
            <a:r>
              <a:rPr lang="zh-CN" altLang="en-US" sz="2800" b="1">
                <a:latin typeface="Times New Roman" panose="02020603050405020304" pitchFamily="18" charset="0"/>
                <a:ea typeface="楷体_GB2312" pitchFamily="49" charset="-122"/>
                <a:sym typeface="Symbol" panose="05050102010706020507" pitchFamily="18" charset="2"/>
              </a:rPr>
              <a:t>、</a:t>
            </a:r>
            <a:r>
              <a:rPr lang="en-US" altLang="zh-CN" sz="2800" b="1" i="1">
                <a:latin typeface="Times New Roman" panose="02020603050405020304" pitchFamily="18" charset="0"/>
                <a:ea typeface="楷体_GB2312" pitchFamily="49" charset="-122"/>
                <a:sym typeface="Symbol" panose="05050102010706020507" pitchFamily="18" charset="2"/>
              </a:rPr>
              <a:t>S </a:t>
            </a:r>
            <a:r>
              <a:rPr lang="zh-CN" altLang="en-US" sz="2800" b="1">
                <a:latin typeface="Times New Roman" panose="02020603050405020304" pitchFamily="18" charset="0"/>
                <a:ea typeface="楷体_GB2312" pitchFamily="49" charset="-122"/>
                <a:sym typeface="Symbol" panose="05050102010706020507" pitchFamily="18" charset="2"/>
              </a:rPr>
              <a:t>有一个量发生变化，回路中就有</a:t>
            </a:r>
            <a:r>
              <a:rPr lang="zh-CN" altLang="en-US" sz="2800" b="1" i="1">
                <a:latin typeface="Times New Roman" panose="02020603050405020304" pitchFamily="18" charset="0"/>
                <a:ea typeface="楷体_GB2312" pitchFamily="49" charset="-122"/>
                <a:sym typeface="Symbol" panose="05050102010706020507" pitchFamily="18" charset="2"/>
              </a:rPr>
              <a:t></a:t>
            </a:r>
            <a:r>
              <a:rPr lang="en-US" altLang="zh-CN" sz="2800" b="1" i="1" baseline="-25000">
                <a:latin typeface="Times New Roman" panose="02020603050405020304" pitchFamily="18" charset="0"/>
                <a:ea typeface="楷体_GB2312" pitchFamily="49" charset="-122"/>
                <a:sym typeface="Symbol" panose="05050102010706020507" pitchFamily="18" charset="2"/>
              </a:rPr>
              <a:t>i </a:t>
            </a:r>
            <a:r>
              <a:rPr lang="zh-CN" altLang="en-US" sz="2800" b="1">
                <a:latin typeface="Times New Roman" panose="02020603050405020304" pitchFamily="18" charset="0"/>
                <a:ea typeface="楷体_GB2312" pitchFamily="49" charset="-122"/>
                <a:sym typeface="Symbol" panose="05050102010706020507" pitchFamily="18" charset="2"/>
              </a:rPr>
              <a:t>存在。</a:t>
            </a:r>
            <a:endParaRPr lang="zh-CN" altLang="en-US" sz="2800">
              <a:latin typeface="Times New Roman" panose="02020603050405020304" pitchFamily="18" charset="0"/>
              <a:ea typeface="楷体_GB2312" pitchFamily="49" charset="-122"/>
              <a:sym typeface="Symbol" panose="05050102010706020507" pitchFamily="18" charset="2"/>
            </a:endParaRPr>
          </a:p>
        </p:txBody>
      </p:sp>
      <p:sp>
        <p:nvSpPr>
          <p:cNvPr id="15" name="Text Box 7"/>
          <p:cNvSpPr txBox="1">
            <a:spLocks noChangeArrowheads="1"/>
          </p:cNvSpPr>
          <p:nvPr/>
        </p:nvSpPr>
        <p:spPr bwMode="auto">
          <a:xfrm>
            <a:off x="357188" y="5484813"/>
            <a:ext cx="8289925" cy="946150"/>
          </a:xfrm>
          <a:prstGeom prst="rect">
            <a:avLst/>
          </a:prstGeom>
          <a:noFill/>
          <a:ln w="9525">
            <a:noFill/>
            <a:miter lim="800000"/>
          </a:ln>
          <a:effectLst/>
        </p:spPr>
        <p:txBody>
          <a:bodyPr>
            <a:spAutoFit/>
          </a:bodyPr>
          <a:lstStyle/>
          <a:p>
            <a:pPr>
              <a:spcBef>
                <a:spcPct val="50000"/>
              </a:spcBef>
              <a:defRPr/>
            </a:pPr>
            <a:r>
              <a:rPr lang="en-US" altLang="zh-CN" b="1" dirty="0">
                <a:ea typeface="楷体_GB2312" pitchFamily="49" charset="-122"/>
              </a:rPr>
              <a:t>3.  “</a:t>
            </a:r>
            <a:r>
              <a:rPr lang="en-US" altLang="zh-CN" b="1" dirty="0">
                <a:solidFill>
                  <a:srgbClr val="FF0000"/>
                </a:solidFill>
                <a:effectLst>
                  <a:outerShdw blurRad="38100" dist="38100" dir="2700000" algn="tl">
                    <a:srgbClr val="C0C0C0"/>
                  </a:outerShdw>
                </a:effectLst>
                <a:ea typeface="楷体_GB2312" pitchFamily="49" charset="-122"/>
              </a:rPr>
              <a:t>–</a:t>
            </a:r>
            <a:r>
              <a:rPr lang="en-US" altLang="zh-CN" b="1" dirty="0">
                <a:ea typeface="楷体_GB2312" pitchFamily="49" charset="-122"/>
              </a:rPr>
              <a:t>”</a:t>
            </a:r>
            <a:r>
              <a:rPr lang="zh-CN" altLang="en-US" b="1" dirty="0">
                <a:ea typeface="楷体_GB2312" pitchFamily="49" charset="-122"/>
              </a:rPr>
              <a:t>表示感应电动势的方向，</a:t>
            </a:r>
            <a:r>
              <a:rPr lang="zh-CN" altLang="en-US" b="1" i="1" dirty="0">
                <a:ea typeface="楷体_GB2312" pitchFamily="49" charset="-122"/>
                <a:sym typeface="Symbol" panose="05050102010706020507" pitchFamily="18" charset="2"/>
              </a:rPr>
              <a:t></a:t>
            </a:r>
            <a:r>
              <a:rPr lang="en-US" altLang="zh-CN" b="1" i="1" baseline="-25000" dirty="0" err="1">
                <a:ea typeface="楷体_GB2312" pitchFamily="49" charset="-122"/>
                <a:sym typeface="Symbol" panose="05050102010706020507" pitchFamily="18" charset="2"/>
              </a:rPr>
              <a:t>i</a:t>
            </a:r>
            <a:r>
              <a:rPr lang="en-US" altLang="zh-CN" b="1" i="1" baseline="-25000" dirty="0">
                <a:ea typeface="楷体_GB2312" pitchFamily="49" charset="-122"/>
                <a:sym typeface="Symbol" panose="05050102010706020507" pitchFamily="18" charset="2"/>
              </a:rPr>
              <a:t>  </a:t>
            </a:r>
            <a:r>
              <a:rPr lang="zh-CN" altLang="en-US" b="1" dirty="0">
                <a:ea typeface="楷体_GB2312" pitchFamily="49" charset="-122"/>
                <a:sym typeface="Symbol" panose="05050102010706020507" pitchFamily="18" charset="2"/>
              </a:rPr>
              <a:t>是标量，</a:t>
            </a:r>
            <a:r>
              <a:rPr lang="zh-CN" altLang="en-US" b="1" dirty="0">
                <a:solidFill>
                  <a:srgbClr val="FF0000"/>
                </a:solidFill>
                <a:effectLst>
                  <a:outerShdw blurRad="38100" dist="38100" dir="2700000" algn="tl">
                    <a:srgbClr val="C0C0C0"/>
                  </a:outerShdw>
                </a:effectLst>
                <a:ea typeface="楷体_GB2312" pitchFamily="49" charset="-122"/>
                <a:sym typeface="Symbol" panose="05050102010706020507" pitchFamily="18" charset="2"/>
              </a:rPr>
              <a:t>方向</a:t>
            </a:r>
            <a:r>
              <a:rPr lang="zh-CN" altLang="en-US" b="1" dirty="0">
                <a:ea typeface="楷体_GB2312" pitchFamily="49" charset="-122"/>
                <a:sym typeface="Symbol" panose="05050102010706020507" pitchFamily="18" charset="2"/>
              </a:rPr>
              <a:t>是相对回路的绕行方向而言。</a:t>
            </a:r>
            <a:endParaRPr lang="zh-CN" altLang="en-US" b="1" dirty="0">
              <a:ea typeface="楷体_GB2312" pitchFamily="49" charset="-122"/>
              <a:sym typeface="Symbol" panose="05050102010706020507" pitchFamily="18" charset="2"/>
            </a:endParaRPr>
          </a:p>
        </p:txBody>
      </p:sp>
      <p:sp>
        <p:nvSpPr>
          <p:cNvPr id="16" name="Text Box 3"/>
          <p:cNvSpPr txBox="1">
            <a:spLocks noChangeArrowheads="1"/>
          </p:cNvSpPr>
          <p:nvPr/>
        </p:nvSpPr>
        <p:spPr bwMode="auto">
          <a:xfrm>
            <a:off x="363538" y="3021013"/>
            <a:ext cx="83804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en-US" altLang="zh-CN" sz="2800" b="1">
                <a:latin typeface="Times New Roman" panose="02020603050405020304" pitchFamily="18" charset="0"/>
                <a:ea typeface="楷体_GB2312" pitchFamily="49" charset="-122"/>
              </a:rPr>
              <a:t>1.  </a:t>
            </a:r>
            <a:r>
              <a:rPr lang="zh-CN" altLang="en-US" sz="2800" b="1">
                <a:latin typeface="Times New Roman" panose="02020603050405020304" pitchFamily="18" charset="0"/>
                <a:ea typeface="楷体_GB2312" pitchFamily="49" charset="-122"/>
              </a:rPr>
              <a:t>感应电动势比感应电流更能反映电磁感应现象的本质。</a:t>
            </a:r>
            <a:endParaRPr lang="zh-CN" altLang="en-US" sz="2800" b="1">
              <a:latin typeface="Times New Roman" panose="02020603050405020304" pitchFamily="18" charset="0"/>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ppt_x</p:attrName>
                                        </p:attrNameLst>
                                      </p:cBhvr>
                                      <p:tavLst>
                                        <p:tav tm="0">
                                          <p:val>
                                            <p:strVal val="#ppt_x-#ppt_w/2"/>
                                          </p:val>
                                        </p:tav>
                                        <p:tav tm="100000">
                                          <p:val>
                                            <p:strVal val="#ppt_x"/>
                                          </p:val>
                                        </p:tav>
                                      </p:tavLst>
                                    </p:anim>
                                    <p:anim calcmode="lin" valueType="num">
                                      <p:cBhvr>
                                        <p:cTn id="31" dur="500" fill="hold"/>
                                        <p:tgtEl>
                                          <p:spTgt spid="4"/>
                                        </p:tgtEl>
                                        <p:attrNameLst>
                                          <p:attrName>ppt_y</p:attrName>
                                        </p:attrNameLst>
                                      </p:cBhvr>
                                      <p:tavLst>
                                        <p:tav tm="0">
                                          <p:val>
                                            <p:strVal val="#ppt_y"/>
                                          </p:val>
                                        </p:tav>
                                        <p:tav tm="100000">
                                          <p:val>
                                            <p:strVal val="#ppt_y"/>
                                          </p:val>
                                        </p:tav>
                                      </p:tavLst>
                                    </p:anim>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iterate type="wd">
                                    <p:tmPct val="100000"/>
                                  </p:iterate>
                                  <p:childTnLst>
                                    <p:set>
                                      <p:cBhvr>
                                        <p:cTn id="48" dur="1" fill="hold">
                                          <p:stCondLst>
                                            <p:cond delay="0"/>
                                          </p:stCondLst>
                                        </p:cTn>
                                        <p:tgtEl>
                                          <p:spTgt spid="10"/>
                                        </p:tgtEl>
                                        <p:attrNameLst>
                                          <p:attrName>style.visibility</p:attrName>
                                        </p:attrNameLst>
                                      </p:cBhvr>
                                      <p:to>
                                        <p:strVal val="visible"/>
                                      </p:to>
                                    </p:set>
                                    <p:anim calcmode="lin" valueType="num">
                                      <p:cBhvr>
                                        <p:cTn id="49" dur="300" fill="hold"/>
                                        <p:tgtEl>
                                          <p:spTgt spid="10"/>
                                        </p:tgtEl>
                                        <p:attrNameLst>
                                          <p:attrName>ppt_w</p:attrName>
                                        </p:attrNameLst>
                                      </p:cBhvr>
                                      <p:tavLst>
                                        <p:tav tm="0">
                                          <p:val>
                                            <p:fltVal val="0"/>
                                          </p:val>
                                        </p:tav>
                                        <p:tav tm="100000">
                                          <p:val>
                                            <p:strVal val="#ppt_w"/>
                                          </p:val>
                                        </p:tav>
                                      </p:tavLst>
                                    </p:anim>
                                    <p:anim calcmode="lin" valueType="num">
                                      <p:cBhvr>
                                        <p:cTn id="50" dur="3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slide(fromBottom)">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slide(fromBottom)">
                                      <p:cBhvr>
                                        <p:cTn id="60" dur="500"/>
                                        <p:tgtEl>
                                          <p:spTgt spid="11"/>
                                        </p:tgtEl>
                                      </p:cBhvr>
                                    </p:animEffect>
                                  </p:childTnLst>
                                </p:cTn>
                              </p:par>
                            </p:childTnLst>
                          </p:cTn>
                        </p:par>
                        <p:par>
                          <p:cTn id="61" fill="hold">
                            <p:stCondLst>
                              <p:cond delay="500"/>
                            </p:stCondLst>
                            <p:childTnLst>
                              <p:par>
                                <p:cTn id="62" presetID="12" presetClass="entr" presetSubtype="8" fill="hold" nodeType="after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slide(fromLeft)">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slide(fromLeft)">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iterate type="lt">
                                    <p:tmPct val="100000"/>
                                  </p:iterate>
                                  <p:childTnLst>
                                    <p:set>
                                      <p:cBhvr>
                                        <p:cTn id="73" dur="1" fill="hold">
                                          <p:stCondLst>
                                            <p:cond delay="0"/>
                                          </p:stCondLst>
                                        </p:cTn>
                                        <p:tgtEl>
                                          <p:spTgt spid="14"/>
                                        </p:tgtEl>
                                        <p:attrNameLst>
                                          <p:attrName>style.visibility</p:attrName>
                                        </p:attrNameLst>
                                      </p:cBhvr>
                                      <p:to>
                                        <p:strVal val="visible"/>
                                      </p:to>
                                    </p:set>
                                    <p:animEffect transition="in" filter="blinds(horizontal)">
                                      <p:cBhvr>
                                        <p:cTn id="74" dur="75"/>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5"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linds(vertical)">
                                      <p:cBhvr>
                                        <p:cTn id="7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p:bldP spid="6" grpId="0" autoUpdateAnimBg="0"/>
      <p:bldP spid="7" grpId="0"/>
      <p:bldP spid="8" grpId="0"/>
      <p:bldP spid="9" grpId="0" animBg="1"/>
      <p:bldP spid="10" grpId="0" autoUpdateAnimBg="0"/>
      <p:bldP spid="11" grpId="0" autoUpdateAnimBg="0"/>
      <p:bldP spid="14" grpId="0" autoUpdateAnimBg="0"/>
      <p:bldP spid="15" grpId="0" autoUpdateAnimBg="0"/>
      <p:bldP spid="1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6ED07D-E147-411F-9BA0-A2C916326D6C}"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graphicFrame>
        <p:nvGraphicFramePr>
          <p:cNvPr id="12296" name="Object 8"/>
          <p:cNvGraphicFramePr>
            <a:graphicFrameLocks noChangeAspect="1"/>
          </p:cNvGraphicFramePr>
          <p:nvPr/>
        </p:nvGraphicFramePr>
        <p:xfrm>
          <a:off x="2135188" y="952490"/>
          <a:ext cx="2288670" cy="619135"/>
        </p:xfrm>
        <a:graphic>
          <a:graphicData uri="http://schemas.openxmlformats.org/presentationml/2006/ole">
            <mc:AlternateContent xmlns:mc="http://schemas.openxmlformats.org/markup-compatibility/2006">
              <mc:Choice xmlns:v="urn:schemas-microsoft-com:vml" Requires="v">
                <p:oleObj spid="_x0000_s48561" name="Equation" r:id="rId1" imgW="28956000" imgH="7010400" progId="Equation.DSMT4">
                  <p:embed/>
                </p:oleObj>
              </mc:Choice>
              <mc:Fallback>
                <p:oleObj name="Equation" r:id="rId1" imgW="28956000" imgH="7010400" progId="Equation.DSMT4">
                  <p:embed/>
                  <p:pic>
                    <p:nvPicPr>
                      <p:cNvPr id="0" name="Object 8"/>
                      <p:cNvPicPr>
                        <a:picLocks noChangeAspect="1" noChangeArrowheads="1"/>
                      </p:cNvPicPr>
                      <p:nvPr/>
                    </p:nvPicPr>
                    <p:blipFill>
                      <a:blip r:embed="rId2"/>
                      <a:srcRect/>
                      <a:stretch>
                        <a:fillRect/>
                      </a:stretch>
                    </p:blipFill>
                    <p:spPr bwMode="auto">
                      <a:xfrm>
                        <a:off x="2135188" y="952490"/>
                        <a:ext cx="2288670" cy="619135"/>
                      </a:xfrm>
                      <a:prstGeom prst="rect">
                        <a:avLst/>
                      </a:prstGeom>
                      <a:noFill/>
                      <a:ln>
                        <a:noFill/>
                      </a:ln>
                      <a:effectLst/>
                    </p:spPr>
                  </p:pic>
                </p:oleObj>
              </mc:Fallback>
            </mc:AlternateContent>
          </a:graphicData>
        </a:graphic>
      </p:graphicFrame>
      <p:sp>
        <p:nvSpPr>
          <p:cNvPr id="12297" name="Text Box 9"/>
          <p:cNvSpPr txBox="1">
            <a:spLocks noChangeArrowheads="1"/>
          </p:cNvSpPr>
          <p:nvPr/>
        </p:nvSpPr>
        <p:spPr bwMode="auto">
          <a:xfrm>
            <a:off x="2055813" y="2776538"/>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solidFill>
                  <a:schemeClr val="folHlink"/>
                </a:solidFill>
                <a:latin typeface="Times New Roman" panose="02020603050405020304" pitchFamily="18" charset="0"/>
                <a:ea typeface="黑体" panose="02010609060101010101" pitchFamily="49" charset="-122"/>
                <a:sym typeface="Symbol" panose="05050102010706020507" pitchFamily="18" charset="2"/>
              </a:rPr>
              <a:t>与绕行正方向相反</a:t>
            </a:r>
            <a:endParaRPr lang="zh-CN" altLang="en-US" sz="2400" b="1">
              <a:solidFill>
                <a:schemeClr val="folHlink"/>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2298" name="Text Box 10"/>
          <p:cNvSpPr txBox="1">
            <a:spLocks noChangeArrowheads="1"/>
          </p:cNvSpPr>
          <p:nvPr/>
        </p:nvSpPr>
        <p:spPr bwMode="auto">
          <a:xfrm>
            <a:off x="2055813" y="1733550"/>
            <a:ext cx="1925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若</a:t>
            </a:r>
            <a:r>
              <a:rPr lang="zh-CN" altLang="en-US" sz="2800" b="1" i="1">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en-US" sz="2800" b="1" i="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2299" name="Text Box 11"/>
          <p:cNvSpPr txBox="1">
            <a:spLocks noChangeArrowheads="1"/>
          </p:cNvSpPr>
          <p:nvPr/>
        </p:nvSpPr>
        <p:spPr bwMode="auto">
          <a:xfrm>
            <a:off x="2698750" y="2233613"/>
            <a:ext cx="2008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chemeClr val="folHlink"/>
                </a:solidFill>
                <a:latin typeface="Times New Roman" panose="02020603050405020304" pitchFamily="18" charset="0"/>
                <a:sym typeface="Symbol" panose="05050102010706020507" pitchFamily="18" charset="2"/>
              </a:rPr>
              <a:t></a:t>
            </a:r>
            <a:r>
              <a:rPr lang="en-US" altLang="zh-CN" sz="2800" b="1" i="1" baseline="-25000">
                <a:solidFill>
                  <a:schemeClr val="folHlink"/>
                </a:solidFill>
                <a:latin typeface="Times New Roman" panose="02020603050405020304" pitchFamily="18" charset="0"/>
                <a:sym typeface="Symbol" panose="05050102010706020507" pitchFamily="18" charset="2"/>
              </a:rPr>
              <a:t>i  </a:t>
            </a:r>
            <a:r>
              <a:rPr lang="en-US" altLang="zh-CN" sz="2800" b="1">
                <a:solidFill>
                  <a:schemeClr val="folHlink"/>
                </a:solidFill>
                <a:latin typeface="Times New Roman" panose="02020603050405020304" pitchFamily="18" charset="0"/>
                <a:sym typeface="Symbol" panose="05050102010706020507" pitchFamily="18" charset="2"/>
              </a:rPr>
              <a:t>&lt;0</a:t>
            </a:r>
            <a:endParaRPr lang="en-US" altLang="zh-CN" sz="2800">
              <a:solidFill>
                <a:schemeClr val="folHlink"/>
              </a:solidFill>
              <a:latin typeface="Times New Roman" panose="02020603050405020304" pitchFamily="18" charset="0"/>
              <a:sym typeface="Symbol" panose="05050102010706020507" pitchFamily="18" charset="2"/>
            </a:endParaRPr>
          </a:p>
        </p:txBody>
      </p:sp>
      <p:graphicFrame>
        <p:nvGraphicFramePr>
          <p:cNvPr id="12300" name="Object 12"/>
          <p:cNvGraphicFramePr>
            <a:graphicFrameLocks noChangeAspect="1"/>
          </p:cNvGraphicFramePr>
          <p:nvPr/>
        </p:nvGraphicFramePr>
        <p:xfrm>
          <a:off x="3379283" y="1523008"/>
          <a:ext cx="1050925" cy="907273"/>
        </p:xfrm>
        <a:graphic>
          <a:graphicData uri="http://schemas.openxmlformats.org/presentationml/2006/ole">
            <mc:AlternateContent xmlns:mc="http://schemas.openxmlformats.org/markup-compatibility/2006">
              <mc:Choice xmlns:v="urn:schemas-microsoft-com:vml" Requires="v">
                <p:oleObj spid="_x0000_s48562" name="Equation" r:id="rId3" imgW="11887200" imgH="9448800" progId="Equation.DSMT4">
                  <p:embed/>
                </p:oleObj>
              </mc:Choice>
              <mc:Fallback>
                <p:oleObj name="Equation" r:id="rId3" imgW="11887200" imgH="9448800" progId="Equation.DSMT4">
                  <p:embed/>
                  <p:pic>
                    <p:nvPicPr>
                      <p:cNvPr id="0" name="Object 12"/>
                      <p:cNvPicPr>
                        <a:picLocks noChangeAspect="1" noChangeArrowheads="1"/>
                      </p:cNvPicPr>
                      <p:nvPr/>
                    </p:nvPicPr>
                    <p:blipFill>
                      <a:blip r:embed="rId4"/>
                      <a:srcRect/>
                      <a:stretch>
                        <a:fillRect/>
                      </a:stretch>
                    </p:blipFill>
                    <p:spPr bwMode="auto">
                      <a:xfrm>
                        <a:off x="3379283" y="1523008"/>
                        <a:ext cx="1050925" cy="907273"/>
                      </a:xfrm>
                      <a:prstGeom prst="rect">
                        <a:avLst/>
                      </a:prstGeom>
                      <a:noFill/>
                      <a:ln>
                        <a:noFill/>
                      </a:ln>
                      <a:effectLst/>
                    </p:spPr>
                  </p:pic>
                </p:oleObj>
              </mc:Fallback>
            </mc:AlternateContent>
          </a:graphicData>
        </a:graphic>
      </p:graphicFrame>
      <p:graphicFrame>
        <p:nvGraphicFramePr>
          <p:cNvPr id="12301" name="Object 13"/>
          <p:cNvGraphicFramePr>
            <a:graphicFrameLocks noChangeAspect="1"/>
          </p:cNvGraphicFramePr>
          <p:nvPr/>
        </p:nvGraphicFramePr>
        <p:xfrm>
          <a:off x="7342188" y="1019175"/>
          <a:ext cx="839787" cy="422275"/>
        </p:xfrm>
        <a:graphic>
          <a:graphicData uri="http://schemas.openxmlformats.org/presentationml/2006/ole">
            <mc:AlternateContent xmlns:mc="http://schemas.openxmlformats.org/markup-compatibility/2006">
              <mc:Choice xmlns:v="urn:schemas-microsoft-com:vml" Requires="v">
                <p:oleObj spid="_x0000_s48563" name="Equation" r:id="rId5" imgW="558800" imgH="203200" progId="Equation.3">
                  <p:embed/>
                </p:oleObj>
              </mc:Choice>
              <mc:Fallback>
                <p:oleObj name="Equation" r:id="rId5" imgW="558800" imgH="203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2188" y="1019175"/>
                        <a:ext cx="8397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2" name="Text Box 14"/>
          <p:cNvSpPr txBox="1">
            <a:spLocks noChangeArrowheads="1"/>
          </p:cNvSpPr>
          <p:nvPr/>
        </p:nvSpPr>
        <p:spPr bwMode="auto">
          <a:xfrm>
            <a:off x="6913563" y="1590675"/>
            <a:ext cx="2230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0000FF"/>
                </a:solidFill>
                <a:latin typeface="Times New Roman" panose="02020603050405020304" pitchFamily="18" charset="0"/>
                <a:ea typeface="楷体_GB2312" pitchFamily="49" charset="-122"/>
                <a:sym typeface="Symbol" panose="05050102010706020507" pitchFamily="18" charset="2"/>
              </a:rPr>
              <a:t></a:t>
            </a:r>
            <a:r>
              <a:rPr lang="en-US" altLang="zh-CN" sz="2800" b="1" i="1">
                <a:solidFill>
                  <a:srgbClr val="0000FF"/>
                </a:solidFill>
                <a:latin typeface="Times New Roman" panose="02020603050405020304" pitchFamily="18" charset="0"/>
                <a:sym typeface="Symbol" panose="05050102010706020507" pitchFamily="18" charset="2"/>
              </a:rPr>
              <a:t> </a:t>
            </a:r>
            <a:r>
              <a:rPr lang="en-US" altLang="zh-CN" sz="2800" b="1">
                <a:solidFill>
                  <a:srgbClr val="0000FF"/>
                </a:solidFill>
                <a:latin typeface="Times New Roman" panose="02020603050405020304" pitchFamily="18" charset="0"/>
                <a:sym typeface="Symbol" panose="05050102010706020507" pitchFamily="18" charset="2"/>
              </a:rPr>
              <a:t>↓</a:t>
            </a:r>
            <a:r>
              <a:rPr lang="zh-CN" altLang="en-US" sz="2800" b="1">
                <a:solidFill>
                  <a:srgbClr val="0000FF"/>
                </a:solidFill>
                <a:latin typeface="Times New Roman" panose="02020603050405020304" pitchFamily="18" charset="0"/>
                <a:sym typeface="Symbol" panose="05050102010706020507" pitchFamily="18" charset="2"/>
              </a:rPr>
              <a:t>，</a:t>
            </a:r>
            <a:endParaRPr lang="zh-CN" altLang="en-US" sz="2800" b="1">
              <a:solidFill>
                <a:srgbClr val="0000FF"/>
              </a:solidFill>
              <a:latin typeface="Times New Roman" panose="02020603050405020304" pitchFamily="18" charset="0"/>
              <a:sym typeface="Symbol" panose="05050102010706020507" pitchFamily="18" charset="2"/>
            </a:endParaRPr>
          </a:p>
        </p:txBody>
      </p:sp>
      <p:sp>
        <p:nvSpPr>
          <p:cNvPr id="12303" name="Text Box 15"/>
          <p:cNvSpPr txBox="1">
            <a:spLocks noChangeArrowheads="1"/>
          </p:cNvSpPr>
          <p:nvPr/>
        </p:nvSpPr>
        <p:spPr bwMode="auto">
          <a:xfrm>
            <a:off x="6699250" y="2733675"/>
            <a:ext cx="242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400" b="1">
                <a:solidFill>
                  <a:srgbClr val="0000FF"/>
                </a:solidFill>
                <a:latin typeface="Times New Roman" panose="02020603050405020304" pitchFamily="18" charset="0"/>
                <a:ea typeface="黑体" panose="02010609060101010101" pitchFamily="49" charset="-122"/>
                <a:sym typeface="Symbol" panose="05050102010706020507" pitchFamily="18" charset="2"/>
              </a:rPr>
              <a:t>与正方向相同</a:t>
            </a:r>
            <a:endParaRPr lang="zh-CN" altLang="en-US" sz="2400" b="1">
              <a:solidFill>
                <a:srgbClr val="0000FF"/>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2304" name="Text Box 16"/>
          <p:cNvSpPr txBox="1">
            <a:spLocks noChangeArrowheads="1"/>
          </p:cNvSpPr>
          <p:nvPr/>
        </p:nvSpPr>
        <p:spPr bwMode="auto">
          <a:xfrm>
            <a:off x="7342188" y="2233613"/>
            <a:ext cx="111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0000FF"/>
                </a:solidFill>
                <a:latin typeface="Times New Roman" panose="02020603050405020304" pitchFamily="18" charset="0"/>
                <a:sym typeface="Symbol" panose="05050102010706020507" pitchFamily="18" charset="2"/>
              </a:rPr>
              <a:t></a:t>
            </a:r>
            <a:r>
              <a:rPr lang="en-US" altLang="zh-CN" sz="2800" b="1" i="1" baseline="-25000">
                <a:solidFill>
                  <a:srgbClr val="0000FF"/>
                </a:solidFill>
                <a:latin typeface="Times New Roman" panose="02020603050405020304" pitchFamily="18" charset="0"/>
                <a:sym typeface="Symbol" panose="05050102010706020507" pitchFamily="18" charset="2"/>
              </a:rPr>
              <a:t>i </a:t>
            </a:r>
            <a:r>
              <a:rPr lang="en-US" altLang="zh-CN" sz="2800" b="1">
                <a:solidFill>
                  <a:srgbClr val="0000FF"/>
                </a:solidFill>
                <a:latin typeface="Times New Roman" panose="02020603050405020304" pitchFamily="18" charset="0"/>
                <a:sym typeface="Symbol" panose="05050102010706020507" pitchFamily="18" charset="2"/>
              </a:rPr>
              <a:t>&gt;0</a:t>
            </a:r>
            <a:endParaRPr lang="en-US" altLang="zh-CN" sz="2800" b="1">
              <a:solidFill>
                <a:srgbClr val="0000FF"/>
              </a:solidFill>
              <a:latin typeface="Times New Roman" panose="02020603050405020304" pitchFamily="18" charset="0"/>
              <a:sym typeface="Symbol" panose="05050102010706020507" pitchFamily="18" charset="2"/>
            </a:endParaRPr>
          </a:p>
        </p:txBody>
      </p:sp>
      <p:graphicFrame>
        <p:nvGraphicFramePr>
          <p:cNvPr id="48140" name="Object 17"/>
          <p:cNvGraphicFramePr>
            <a:graphicFrameLocks noChangeAspect="1"/>
          </p:cNvGraphicFramePr>
          <p:nvPr/>
        </p:nvGraphicFramePr>
        <p:xfrm>
          <a:off x="679220" y="33735"/>
          <a:ext cx="1234824" cy="865982"/>
        </p:xfrm>
        <a:graphic>
          <a:graphicData uri="http://schemas.openxmlformats.org/presentationml/2006/ole">
            <mc:AlternateContent xmlns:mc="http://schemas.openxmlformats.org/markup-compatibility/2006">
              <mc:Choice xmlns:v="urn:schemas-microsoft-com:vml" Requires="v">
                <p:oleObj spid="_x0000_s48564" name="Equation" r:id="rId7" imgW="15544800" imgH="9448800" progId="Equation.DSMT4">
                  <p:embed/>
                </p:oleObj>
              </mc:Choice>
              <mc:Fallback>
                <p:oleObj name="Equation" r:id="rId7" imgW="15544800" imgH="9448800" progId="Equation.DSMT4">
                  <p:embed/>
                  <p:pic>
                    <p:nvPicPr>
                      <p:cNvPr id="0" name="Object 17"/>
                      <p:cNvPicPr>
                        <a:picLocks noChangeAspect="1" noChangeArrowheads="1"/>
                      </p:cNvPicPr>
                      <p:nvPr/>
                    </p:nvPicPr>
                    <p:blipFill>
                      <a:blip r:embed="rId8"/>
                      <a:srcRect/>
                      <a:stretch>
                        <a:fillRect/>
                      </a:stretch>
                    </p:blipFill>
                    <p:spPr bwMode="auto">
                      <a:xfrm>
                        <a:off x="679220" y="33735"/>
                        <a:ext cx="1234824" cy="865982"/>
                      </a:xfrm>
                      <a:prstGeom prst="rect">
                        <a:avLst/>
                      </a:prstGeom>
                      <a:solidFill>
                        <a:srgbClr val="FFFF99"/>
                      </a:solidFill>
                      <a:ln w="25400" algn="ctr">
                        <a:solidFill>
                          <a:srgbClr val="FF6600"/>
                        </a:solidFill>
                        <a:miter lim="800000"/>
                        <a:headEnd/>
                        <a:tailEnd/>
                      </a:ln>
                      <a:effectLst/>
                    </p:spPr>
                  </p:pic>
                </p:oleObj>
              </mc:Fallback>
            </mc:AlternateContent>
          </a:graphicData>
        </a:graphic>
      </p:graphicFrame>
      <p:sp>
        <p:nvSpPr>
          <p:cNvPr id="12306" name="Text Box 18"/>
          <p:cNvSpPr txBox="1">
            <a:spLocks noChangeArrowheads="1"/>
          </p:cNvSpPr>
          <p:nvPr/>
        </p:nvSpPr>
        <p:spPr bwMode="auto">
          <a:xfrm>
            <a:off x="366713" y="4124325"/>
            <a:ext cx="8001000" cy="523875"/>
          </a:xfrm>
          <a:prstGeom prst="rect">
            <a:avLst/>
          </a:prstGeom>
          <a:noFill/>
          <a:ln w="9525">
            <a:noFill/>
            <a:miter lim="800000"/>
          </a:ln>
          <a:effectLst/>
        </p:spPr>
        <p:txBody>
          <a:bodyPr>
            <a:spAutoFit/>
          </a:bodyPr>
          <a:lstStyle/>
          <a:p>
            <a:pPr eaLnBrk="1" hangingPunct="1">
              <a:spcBef>
                <a:spcPct val="50000"/>
              </a:spcBef>
              <a:defRPr/>
            </a:pPr>
            <a:r>
              <a:rPr lang="en-US" altLang="zh-CN" b="1" dirty="0">
                <a:effectLst>
                  <a:outerShdw blurRad="38100" dist="38100" dir="2700000" algn="tl">
                    <a:srgbClr val="C0C0C0"/>
                  </a:outerShdw>
                </a:effectLst>
                <a:ea typeface="宋体" panose="02010600030101010101" pitchFamily="2" charset="-122"/>
              </a:rPr>
              <a:t>①</a:t>
            </a:r>
            <a:r>
              <a:rPr lang="en-US" altLang="zh-CN" b="1" dirty="0">
                <a:ea typeface="宋体" panose="02010600030101010101" pitchFamily="2" charset="-122"/>
              </a:rPr>
              <a:t> </a:t>
            </a:r>
            <a:r>
              <a:rPr lang="zh-CN" altLang="en-US" b="1" dirty="0">
                <a:ea typeface="楷体_GB2312" pitchFamily="49" charset="-122"/>
              </a:rPr>
              <a:t>依磁场的</a:t>
            </a:r>
            <a:r>
              <a:rPr lang="en-US" altLang="zh-CN" b="1" dirty="0">
                <a:ea typeface="宋体" panose="02010600030101010101" pitchFamily="2" charset="-122"/>
              </a:rPr>
              <a:t>(</a:t>
            </a:r>
            <a:r>
              <a:rPr lang="zh-CN" altLang="en-US" b="1" dirty="0">
                <a:ea typeface="楷体_GB2312" pitchFamily="49" charset="-122"/>
              </a:rPr>
              <a:t>正</a:t>
            </a:r>
            <a:r>
              <a:rPr lang="en-US" altLang="zh-CN" b="1" dirty="0">
                <a:ea typeface="楷体_GB2312" pitchFamily="49" charset="-122"/>
              </a:rPr>
              <a:t>)</a:t>
            </a:r>
            <a:r>
              <a:rPr lang="zh-CN" altLang="en-US" b="1" dirty="0">
                <a:ea typeface="楷体_GB2312" pitchFamily="49" charset="-122"/>
              </a:rPr>
              <a:t>方向确定回路法线的正方向；</a:t>
            </a:r>
            <a:endParaRPr lang="zh-CN" altLang="en-US" b="1" dirty="0">
              <a:ea typeface="楷体_GB2312" pitchFamily="49" charset="-122"/>
            </a:endParaRPr>
          </a:p>
        </p:txBody>
      </p:sp>
      <p:sp>
        <p:nvSpPr>
          <p:cNvPr id="12307" name="Text Box 19"/>
          <p:cNvSpPr txBox="1">
            <a:spLocks noChangeArrowheads="1"/>
          </p:cNvSpPr>
          <p:nvPr/>
        </p:nvSpPr>
        <p:spPr bwMode="auto">
          <a:xfrm>
            <a:off x="366713" y="4886325"/>
            <a:ext cx="8072437" cy="523875"/>
          </a:xfrm>
          <a:prstGeom prst="rect">
            <a:avLst/>
          </a:prstGeom>
          <a:noFill/>
          <a:ln w="9525">
            <a:noFill/>
            <a:miter lim="800000"/>
          </a:ln>
          <a:effectLst/>
        </p:spPr>
        <p:txBody>
          <a:bodyPr>
            <a:spAutoFit/>
          </a:bodyPr>
          <a:lstStyle/>
          <a:p>
            <a:pPr eaLnBrk="1" hangingPunct="1">
              <a:spcBef>
                <a:spcPct val="50000"/>
              </a:spcBef>
              <a:defRPr/>
            </a:pPr>
            <a:r>
              <a:rPr lang="en-US" altLang="zh-CN" b="1" dirty="0">
                <a:effectLst>
                  <a:outerShdw blurRad="38100" dist="38100" dir="2700000" algn="tl">
                    <a:srgbClr val="C0C0C0"/>
                  </a:outerShdw>
                </a:effectLst>
                <a:ea typeface="宋体" panose="02010600030101010101" pitchFamily="2" charset="-122"/>
              </a:rPr>
              <a:t>②</a:t>
            </a:r>
            <a:r>
              <a:rPr lang="en-US" altLang="zh-CN" b="1" dirty="0">
                <a:ea typeface="宋体" panose="02010600030101010101" pitchFamily="2" charset="-122"/>
              </a:rPr>
              <a:t> </a:t>
            </a:r>
            <a:r>
              <a:rPr lang="zh-CN" altLang="en-US" b="1" dirty="0">
                <a:ea typeface="楷体_GB2312" pitchFamily="49" charset="-122"/>
              </a:rPr>
              <a:t>由右手螺旋法则确定回路</a:t>
            </a:r>
            <a:r>
              <a:rPr lang="en-US" altLang="zh-CN" b="1" i="1" dirty="0">
                <a:ea typeface="楷体_GB2312" pitchFamily="49" charset="-122"/>
              </a:rPr>
              <a:t>L</a:t>
            </a:r>
            <a:r>
              <a:rPr lang="zh-CN" altLang="en-US" b="1" dirty="0">
                <a:ea typeface="楷体_GB2312" pitchFamily="49" charset="-122"/>
              </a:rPr>
              <a:t>绕行的正方向；</a:t>
            </a:r>
            <a:endParaRPr lang="zh-CN" altLang="en-US" b="1" dirty="0">
              <a:ea typeface="楷体_GB2312" pitchFamily="49" charset="-122"/>
            </a:endParaRPr>
          </a:p>
        </p:txBody>
      </p:sp>
      <p:grpSp>
        <p:nvGrpSpPr>
          <p:cNvPr id="2" name="Group 20"/>
          <p:cNvGrpSpPr/>
          <p:nvPr/>
        </p:nvGrpSpPr>
        <p:grpSpPr bwMode="auto">
          <a:xfrm>
            <a:off x="366713" y="5553075"/>
            <a:ext cx="7900987" cy="1039813"/>
            <a:chOff x="3144" y="3294"/>
            <a:chExt cx="4977" cy="655"/>
          </a:xfrm>
        </p:grpSpPr>
        <p:sp>
          <p:nvSpPr>
            <p:cNvPr id="12309" name="Text Box 21"/>
            <p:cNvSpPr txBox="1">
              <a:spLocks noChangeArrowheads="1"/>
            </p:cNvSpPr>
            <p:nvPr/>
          </p:nvSpPr>
          <p:spPr bwMode="auto">
            <a:xfrm>
              <a:off x="3144" y="3294"/>
              <a:ext cx="4977" cy="655"/>
            </a:xfrm>
            <a:prstGeom prst="rect">
              <a:avLst/>
            </a:prstGeom>
            <a:noFill/>
            <a:ln w="9525">
              <a:noFill/>
              <a:miter lim="800000"/>
            </a:ln>
            <a:effectLst/>
          </p:spPr>
          <p:txBody>
            <a:bodyPr>
              <a:spAutoFit/>
            </a:bodyPr>
            <a:lstStyle/>
            <a:p>
              <a:pPr eaLnBrk="1" hangingPunct="1">
                <a:lnSpc>
                  <a:spcPct val="110000"/>
                </a:lnSpc>
                <a:spcBef>
                  <a:spcPct val="50000"/>
                </a:spcBef>
                <a:defRPr/>
              </a:pPr>
              <a:r>
                <a:rPr lang="en-US" altLang="zh-CN" b="1" dirty="0">
                  <a:effectLst>
                    <a:outerShdw blurRad="38100" dist="38100" dir="2700000" algn="tl">
                      <a:srgbClr val="C0C0C0"/>
                    </a:outerShdw>
                  </a:effectLst>
                  <a:ea typeface="宋体" panose="02010600030101010101" pitchFamily="2" charset="-122"/>
                </a:rPr>
                <a:t>③</a:t>
              </a:r>
              <a:r>
                <a:rPr lang="zh-CN" altLang="en-US" b="1" dirty="0">
                  <a:ea typeface="楷体_GB2312" pitchFamily="49" charset="-122"/>
                </a:rPr>
                <a:t>若          ，则     的方向与</a:t>
              </a:r>
              <a:r>
                <a:rPr lang="en-US" altLang="zh-CN" b="1" i="1" dirty="0">
                  <a:ea typeface="楷体_GB2312" pitchFamily="49" charset="-122"/>
                </a:rPr>
                <a:t>L</a:t>
              </a:r>
              <a:r>
                <a:rPr lang="en-US" altLang="zh-CN" b="1" dirty="0">
                  <a:ea typeface="楷体_GB2312" pitchFamily="49" charset="-122"/>
                </a:rPr>
                <a:t> </a:t>
              </a:r>
              <a:r>
                <a:rPr lang="zh-CN" altLang="en-US" b="1" dirty="0">
                  <a:ea typeface="楷体_GB2312" pitchFamily="49" charset="-122"/>
                </a:rPr>
                <a:t>的方向相同。 反之则相反。</a:t>
              </a:r>
              <a:endParaRPr lang="zh-CN" altLang="en-US" b="1" dirty="0">
                <a:ea typeface="楷体_GB2312" pitchFamily="49" charset="-122"/>
              </a:endParaRPr>
            </a:p>
          </p:txBody>
        </p:sp>
        <p:graphicFrame>
          <p:nvGraphicFramePr>
            <p:cNvPr id="48185" name="Object 22"/>
            <p:cNvGraphicFramePr/>
            <p:nvPr/>
          </p:nvGraphicFramePr>
          <p:xfrm>
            <a:off x="3696" y="3306"/>
            <a:ext cx="528" cy="336"/>
          </p:xfrm>
          <a:graphic>
            <a:graphicData uri="http://schemas.openxmlformats.org/presentationml/2006/ole">
              <mc:AlternateContent xmlns:mc="http://schemas.openxmlformats.org/markup-compatibility/2006">
                <mc:Choice xmlns:v="urn:schemas-microsoft-com:vml" Requires="v">
                  <p:oleObj spid="_x0000_s48565" name="Equation" r:id="rId9" imgW="558800" imgH="254000" progId="Equation.DSMT4">
                    <p:embed/>
                  </p:oleObj>
                </mc:Choice>
                <mc:Fallback>
                  <p:oleObj name="Equation" r:id="rId9" imgW="558800" imgH="254000" progId="Equation.DSMT4">
                    <p:embed/>
                    <p:pic>
                      <p:nvPicPr>
                        <p:cNvPr id="0" name="Object 2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96" y="3306"/>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86" name="Object 23"/>
            <p:cNvGraphicFramePr/>
            <p:nvPr/>
          </p:nvGraphicFramePr>
          <p:xfrm>
            <a:off x="4724" y="3366"/>
            <a:ext cx="204" cy="236"/>
          </p:xfrm>
          <a:graphic>
            <a:graphicData uri="http://schemas.openxmlformats.org/presentationml/2006/ole">
              <mc:AlternateContent xmlns:mc="http://schemas.openxmlformats.org/markup-compatibility/2006">
                <mc:Choice xmlns:v="urn:schemas-microsoft-com:vml" Requires="v">
                  <p:oleObj spid="_x0000_s48566" name="Equation" r:id="rId11" imgW="101600" imgH="127000" progId="Equation.3">
                    <p:embed/>
                  </p:oleObj>
                </mc:Choice>
                <mc:Fallback>
                  <p:oleObj name="Equation" r:id="rId11" imgW="101600" imgH="127000" progId="Equation.3">
                    <p:embed/>
                    <p:pic>
                      <p:nvPicPr>
                        <p:cNvPr id="0" name="Object 2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 y="3366"/>
                          <a:ext cx="204"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2312" name="Text Box 24"/>
          <p:cNvSpPr txBox="1">
            <a:spLocks noChangeArrowheads="1"/>
          </p:cNvSpPr>
          <p:nvPr/>
        </p:nvSpPr>
        <p:spPr bwMode="auto">
          <a:xfrm>
            <a:off x="180975" y="3438525"/>
            <a:ext cx="764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黑体" panose="02010609060101010101" pitchFamily="49" charset="-122"/>
              </a:rPr>
              <a:t>电磁感应定律判断感应电动势的方向：</a:t>
            </a:r>
            <a:endParaRPr lang="zh-CN" altLang="en-US" sz="2800" b="1">
              <a:solidFill>
                <a:srgbClr val="0000FF"/>
              </a:solidFill>
              <a:latin typeface="Times New Roman" panose="02020603050405020304" pitchFamily="18" charset="0"/>
              <a:ea typeface="黑体" panose="02010609060101010101" pitchFamily="49" charset="-122"/>
            </a:endParaRPr>
          </a:p>
        </p:txBody>
      </p:sp>
      <p:sp>
        <p:nvSpPr>
          <p:cNvPr id="12313" name="Line 25"/>
          <p:cNvSpPr>
            <a:spLocks noChangeShapeType="1"/>
          </p:cNvSpPr>
          <p:nvPr/>
        </p:nvSpPr>
        <p:spPr bwMode="auto">
          <a:xfrm>
            <a:off x="1095375" y="1055688"/>
            <a:ext cx="0" cy="876300"/>
          </a:xfrm>
          <a:prstGeom prst="line">
            <a:avLst/>
          </a:prstGeom>
          <a:noFill/>
          <a:ln w="28575">
            <a:solidFill>
              <a:srgbClr val="FF6600"/>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2314" name="Arc 26"/>
          <p:cNvSpPr/>
          <p:nvPr/>
        </p:nvSpPr>
        <p:spPr bwMode="auto">
          <a:xfrm flipV="1">
            <a:off x="1222375" y="1984375"/>
            <a:ext cx="381000" cy="21907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80000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27"/>
          <p:cNvGrpSpPr/>
          <p:nvPr/>
        </p:nvGrpSpPr>
        <p:grpSpPr bwMode="auto">
          <a:xfrm>
            <a:off x="238125" y="876300"/>
            <a:ext cx="1644650" cy="1682750"/>
            <a:chOff x="361" y="1570"/>
            <a:chExt cx="1036" cy="1060"/>
          </a:xfrm>
        </p:grpSpPr>
        <p:sp>
          <p:nvSpPr>
            <p:cNvPr id="48178" name="Oval 28"/>
            <p:cNvSpPr>
              <a:spLocks noChangeArrowheads="1"/>
            </p:cNvSpPr>
            <p:nvPr/>
          </p:nvSpPr>
          <p:spPr bwMode="auto">
            <a:xfrm>
              <a:off x="489" y="2011"/>
              <a:ext cx="816" cy="46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48179" name="Arc 29"/>
            <p:cNvSpPr/>
            <p:nvPr/>
          </p:nvSpPr>
          <p:spPr bwMode="auto">
            <a:xfrm rot="10800000">
              <a:off x="1079" y="2446"/>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0" name="Arc 30"/>
            <p:cNvSpPr/>
            <p:nvPr/>
          </p:nvSpPr>
          <p:spPr bwMode="auto">
            <a:xfrm rot="10800000" flipH="1">
              <a:off x="437" y="2440"/>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1" name="Arc 31"/>
            <p:cNvSpPr/>
            <p:nvPr/>
          </p:nvSpPr>
          <p:spPr bwMode="auto">
            <a:xfrm>
              <a:off x="361" y="1886"/>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82" name="Arc 32"/>
            <p:cNvSpPr/>
            <p:nvPr/>
          </p:nvSpPr>
          <p:spPr bwMode="auto">
            <a:xfrm flipH="1">
              <a:off x="1061" y="1888"/>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8183" name="Object 33"/>
            <p:cNvGraphicFramePr>
              <a:graphicFrameLocks noChangeAspect="1"/>
            </p:cNvGraphicFramePr>
            <p:nvPr/>
          </p:nvGraphicFramePr>
          <p:xfrm>
            <a:off x="385" y="1570"/>
            <a:ext cx="244" cy="273"/>
          </p:xfrm>
          <a:graphic>
            <a:graphicData uri="http://schemas.openxmlformats.org/presentationml/2006/ole">
              <mc:AlternateContent xmlns:mc="http://schemas.openxmlformats.org/markup-compatibility/2006">
                <mc:Choice xmlns:v="urn:schemas-microsoft-com:vml" Requires="v">
                  <p:oleObj spid="_x0000_s48567" name="公式" r:id="rId13" imgW="165100" imgH="228600" progId="Equation.3">
                    <p:embed/>
                  </p:oleObj>
                </mc:Choice>
                <mc:Fallback>
                  <p:oleObj name="公式" r:id="rId13" imgW="165100" imgH="228600"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5" y="1570"/>
                          <a:ext cx="24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322" name="Object 34"/>
          <p:cNvGraphicFramePr>
            <a:graphicFrameLocks noChangeAspect="1"/>
          </p:cNvGraphicFramePr>
          <p:nvPr/>
        </p:nvGraphicFramePr>
        <p:xfrm>
          <a:off x="1116013" y="906463"/>
          <a:ext cx="331787" cy="406400"/>
        </p:xfrm>
        <a:graphic>
          <a:graphicData uri="http://schemas.openxmlformats.org/presentationml/2006/ole">
            <mc:AlternateContent xmlns:mc="http://schemas.openxmlformats.org/markup-compatibility/2006">
              <mc:Choice xmlns:v="urn:schemas-microsoft-com:vml" Requires="v">
                <p:oleObj spid="_x0000_s48568" name="公式" r:id="rId15" imgW="127000" imgH="203200" progId="Equation.3">
                  <p:embed/>
                </p:oleObj>
              </mc:Choice>
              <mc:Fallback>
                <p:oleObj name="公式" r:id="rId15" imgW="127000" imgH="20320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906463"/>
                        <a:ext cx="3317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3" name="Object 35"/>
          <p:cNvGraphicFramePr>
            <a:graphicFrameLocks noChangeAspect="1"/>
          </p:cNvGraphicFramePr>
          <p:nvPr/>
        </p:nvGraphicFramePr>
        <p:xfrm>
          <a:off x="109538" y="1952625"/>
          <a:ext cx="382587" cy="609600"/>
        </p:xfrm>
        <a:graphic>
          <a:graphicData uri="http://schemas.openxmlformats.org/presentationml/2006/ole">
            <mc:AlternateContent xmlns:mc="http://schemas.openxmlformats.org/markup-compatibility/2006">
              <mc:Choice xmlns:v="urn:schemas-microsoft-com:vml" Requires="v">
                <p:oleObj spid="_x0000_s48569" name="公式" r:id="rId17" imgW="165100" imgH="292100" progId="Equation.3">
                  <p:embed/>
                </p:oleObj>
              </mc:Choice>
              <mc:Fallback>
                <p:oleObj name="公式" r:id="rId17" imgW="165100" imgH="292100" progId="Equation.3">
                  <p:embed/>
                  <p:pic>
                    <p:nvPicPr>
                      <p:cNvPr id="0" name="Object 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538" y="1952625"/>
                        <a:ext cx="3825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4" name="Line 36"/>
          <p:cNvSpPr>
            <a:spLocks noChangeShapeType="1"/>
          </p:cNvSpPr>
          <p:nvPr/>
        </p:nvSpPr>
        <p:spPr bwMode="auto">
          <a:xfrm rot="10800000">
            <a:off x="1270000" y="2447925"/>
            <a:ext cx="0" cy="457200"/>
          </a:xfrm>
          <a:prstGeom prst="line">
            <a:avLst/>
          </a:prstGeom>
          <a:noFill/>
          <a:ln w="28575">
            <a:solidFill>
              <a:schemeClr val="folHlink"/>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Arc 37"/>
          <p:cNvSpPr/>
          <p:nvPr/>
        </p:nvSpPr>
        <p:spPr bwMode="auto">
          <a:xfrm rot="2768066" flipV="1">
            <a:off x="465138" y="2028825"/>
            <a:ext cx="260350" cy="146050"/>
          </a:xfrm>
          <a:custGeom>
            <a:avLst/>
            <a:gdLst>
              <a:gd name="T0" fmla="*/ 0 w 14950"/>
              <a:gd name="T1" fmla="*/ 2147483646 h 21600"/>
              <a:gd name="T2" fmla="*/ 2147483646 w 14950"/>
              <a:gd name="T3" fmla="*/ 2147483646 h 21600"/>
              <a:gd name="T4" fmla="*/ 2147483646 w 14950"/>
              <a:gd name="T5" fmla="*/ 2147483646 h 21600"/>
              <a:gd name="T6" fmla="*/ 0 60000 65536"/>
              <a:gd name="T7" fmla="*/ 0 60000 65536"/>
              <a:gd name="T8" fmla="*/ 0 60000 65536"/>
              <a:gd name="T9" fmla="*/ 0 w 14950"/>
              <a:gd name="T10" fmla="*/ 0 h 21600"/>
              <a:gd name="T11" fmla="*/ 14950 w 14950"/>
              <a:gd name="T12" fmla="*/ 21600 h 21600"/>
            </a:gdLst>
            <a:ahLst/>
            <a:cxnLst>
              <a:cxn ang="T6">
                <a:pos x="T0" y="T1"/>
              </a:cxn>
              <a:cxn ang="T7">
                <a:pos x="T2" y="T3"/>
              </a:cxn>
              <a:cxn ang="T8">
                <a:pos x="T4" y="T5"/>
              </a:cxn>
            </a:cxnLst>
            <a:rect l="T9" t="T10" r="T11" b="T12"/>
            <a:pathLst>
              <a:path w="14950" h="21600" fill="none" extrusionOk="0">
                <a:moveTo>
                  <a:pt x="0" y="210"/>
                </a:moveTo>
                <a:cubicBezTo>
                  <a:pt x="995" y="70"/>
                  <a:pt x="1999" y="-1"/>
                  <a:pt x="3005" y="0"/>
                </a:cubicBezTo>
                <a:cubicBezTo>
                  <a:pt x="7254" y="0"/>
                  <a:pt x="11409" y="1253"/>
                  <a:pt x="14950" y="3603"/>
                </a:cubicBezTo>
              </a:path>
              <a:path w="14950" h="21600" stroke="0" extrusionOk="0">
                <a:moveTo>
                  <a:pt x="0" y="210"/>
                </a:moveTo>
                <a:cubicBezTo>
                  <a:pt x="995" y="70"/>
                  <a:pt x="1999" y="-1"/>
                  <a:pt x="3005" y="0"/>
                </a:cubicBezTo>
                <a:cubicBezTo>
                  <a:pt x="7254" y="0"/>
                  <a:pt x="11409" y="1253"/>
                  <a:pt x="14950" y="3603"/>
                </a:cubicBezTo>
                <a:lnTo>
                  <a:pt x="3005" y="21600"/>
                </a:lnTo>
                <a:lnTo>
                  <a:pt x="0" y="210"/>
                </a:lnTo>
                <a:close/>
              </a:path>
            </a:pathLst>
          </a:custGeom>
          <a:noFill/>
          <a:ln w="38100">
            <a:solidFill>
              <a:srgbClr val="0000FF"/>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38"/>
          <p:cNvGrpSpPr/>
          <p:nvPr/>
        </p:nvGrpSpPr>
        <p:grpSpPr bwMode="auto">
          <a:xfrm>
            <a:off x="650875" y="2305050"/>
            <a:ext cx="504825" cy="877888"/>
            <a:chOff x="4014" y="2278"/>
            <a:chExt cx="318" cy="553"/>
          </a:xfrm>
        </p:grpSpPr>
        <p:graphicFrame>
          <p:nvGraphicFramePr>
            <p:cNvPr id="48174" name="Object 39"/>
            <p:cNvGraphicFramePr>
              <a:graphicFrameLocks noChangeAspect="1"/>
            </p:cNvGraphicFramePr>
            <p:nvPr/>
          </p:nvGraphicFramePr>
          <p:xfrm>
            <a:off x="4014" y="2278"/>
            <a:ext cx="249" cy="200"/>
          </p:xfrm>
          <a:graphic>
            <a:graphicData uri="http://schemas.openxmlformats.org/presentationml/2006/ole">
              <mc:AlternateContent xmlns:mc="http://schemas.openxmlformats.org/markup-compatibility/2006">
                <mc:Choice xmlns:v="urn:schemas-microsoft-com:vml" Requires="v">
                  <p:oleObj spid="_x0000_s48570" name="公式" r:id="rId19" imgW="228600" imgH="165100" progId="Equation.3">
                    <p:embed/>
                  </p:oleObj>
                </mc:Choice>
                <mc:Fallback>
                  <p:oleObj name="公式" r:id="rId19" imgW="228600" imgH="165100"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14" y="2278"/>
                          <a:ext cx="24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75" name="Object 40"/>
            <p:cNvGraphicFramePr>
              <a:graphicFrameLocks noChangeAspect="1"/>
            </p:cNvGraphicFramePr>
            <p:nvPr/>
          </p:nvGraphicFramePr>
          <p:xfrm>
            <a:off x="4042" y="2614"/>
            <a:ext cx="202" cy="217"/>
          </p:xfrm>
          <a:graphic>
            <a:graphicData uri="http://schemas.openxmlformats.org/presentationml/2006/ole">
              <mc:AlternateContent xmlns:mc="http://schemas.openxmlformats.org/markup-compatibility/2006">
                <mc:Choice xmlns:v="urn:schemas-microsoft-com:vml" Requires="v">
                  <p:oleObj spid="_x0000_s48571" name="公式" r:id="rId21" imgW="152400" imgH="203200" progId="Equation.3">
                    <p:embed/>
                  </p:oleObj>
                </mc:Choice>
                <mc:Fallback>
                  <p:oleObj name="公式" r:id="rId21" imgW="152400" imgH="203200" progId="Equation.3">
                    <p:embed/>
                    <p:pic>
                      <p:nvPicPr>
                        <p:cNvPr id="0"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2" y="2614"/>
                          <a:ext cx="2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76" name="Rectangle 41"/>
            <p:cNvSpPr>
              <a:spLocks noChangeArrowheads="1"/>
            </p:cNvSpPr>
            <p:nvPr/>
          </p:nvSpPr>
          <p:spPr bwMode="auto">
            <a:xfrm>
              <a:off x="4241" y="2341"/>
              <a:ext cx="91" cy="227"/>
            </a:xfrm>
            <a:prstGeom prst="rect">
              <a:avLst/>
            </a:prstGeom>
            <a:gradFill rotWithShape="1">
              <a:gsLst>
                <a:gs pos="0">
                  <a:srgbClr val="FF9900"/>
                </a:gs>
                <a:gs pos="100000">
                  <a:srgbClr val="FFFF9F"/>
                </a:gs>
              </a:gsLst>
              <a:lin ang="5400000" scaled="1"/>
            </a:gra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48177" name="Rectangle 42"/>
            <p:cNvSpPr>
              <a:spLocks noChangeArrowheads="1"/>
            </p:cNvSpPr>
            <p:nvPr/>
          </p:nvSpPr>
          <p:spPr bwMode="auto">
            <a:xfrm>
              <a:off x="4241" y="2568"/>
              <a:ext cx="91" cy="227"/>
            </a:xfrm>
            <a:prstGeom prst="rect">
              <a:avLst/>
            </a:prstGeom>
            <a:gradFill rotWithShape="1">
              <a:gsLst>
                <a:gs pos="0">
                  <a:srgbClr val="A496F8"/>
                </a:gs>
                <a:gs pos="100000">
                  <a:srgbClr val="0000FF"/>
                </a:gs>
              </a:gsLst>
              <a:lin ang="5400000" scaled="1"/>
            </a:gra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grpSp>
        <p:nvGrpSpPr>
          <p:cNvPr id="5" name="Group 43"/>
          <p:cNvGrpSpPr/>
          <p:nvPr/>
        </p:nvGrpSpPr>
        <p:grpSpPr bwMode="auto">
          <a:xfrm>
            <a:off x="4913313" y="717550"/>
            <a:ext cx="1644650" cy="1682750"/>
            <a:chOff x="1701" y="1570"/>
            <a:chExt cx="1036" cy="1060"/>
          </a:xfrm>
        </p:grpSpPr>
        <p:sp>
          <p:nvSpPr>
            <p:cNvPr id="48164" name="Line 44"/>
            <p:cNvSpPr>
              <a:spLocks noChangeShapeType="1"/>
            </p:cNvSpPr>
            <p:nvPr/>
          </p:nvSpPr>
          <p:spPr bwMode="auto">
            <a:xfrm>
              <a:off x="2241" y="1683"/>
              <a:ext cx="0" cy="552"/>
            </a:xfrm>
            <a:prstGeom prst="line">
              <a:avLst/>
            </a:prstGeom>
            <a:noFill/>
            <a:ln w="28575">
              <a:solidFill>
                <a:srgbClr val="FF6600"/>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165" name="Arc 45"/>
            <p:cNvSpPr/>
            <p:nvPr/>
          </p:nvSpPr>
          <p:spPr bwMode="auto">
            <a:xfrm flipV="1">
              <a:off x="2321" y="2268"/>
              <a:ext cx="240" cy="1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80000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8166" name="Group 46"/>
            <p:cNvGrpSpPr/>
            <p:nvPr/>
          </p:nvGrpSpPr>
          <p:grpSpPr bwMode="auto">
            <a:xfrm>
              <a:off x="1701" y="1570"/>
              <a:ext cx="1036" cy="1060"/>
              <a:chOff x="361" y="1570"/>
              <a:chExt cx="1036" cy="1060"/>
            </a:xfrm>
          </p:grpSpPr>
          <p:sp>
            <p:nvSpPr>
              <p:cNvPr id="48168" name="Oval 47"/>
              <p:cNvSpPr>
                <a:spLocks noChangeArrowheads="1"/>
              </p:cNvSpPr>
              <p:nvPr/>
            </p:nvSpPr>
            <p:spPr bwMode="auto">
              <a:xfrm>
                <a:off x="489" y="2011"/>
                <a:ext cx="816" cy="46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48169" name="Arc 48"/>
              <p:cNvSpPr/>
              <p:nvPr/>
            </p:nvSpPr>
            <p:spPr bwMode="auto">
              <a:xfrm rot="10800000">
                <a:off x="1079" y="2446"/>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0" name="Arc 49"/>
              <p:cNvSpPr/>
              <p:nvPr/>
            </p:nvSpPr>
            <p:spPr bwMode="auto">
              <a:xfrm rot="10800000" flipH="1">
                <a:off x="437" y="2440"/>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1" name="Arc 50"/>
              <p:cNvSpPr/>
              <p:nvPr/>
            </p:nvSpPr>
            <p:spPr bwMode="auto">
              <a:xfrm>
                <a:off x="361" y="1886"/>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72" name="Arc 51"/>
              <p:cNvSpPr/>
              <p:nvPr/>
            </p:nvSpPr>
            <p:spPr bwMode="auto">
              <a:xfrm flipH="1">
                <a:off x="1061" y="1888"/>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8173" name="Object 52"/>
              <p:cNvGraphicFramePr>
                <a:graphicFrameLocks noChangeAspect="1"/>
              </p:cNvGraphicFramePr>
              <p:nvPr/>
            </p:nvGraphicFramePr>
            <p:xfrm>
              <a:off x="385" y="1570"/>
              <a:ext cx="244" cy="273"/>
            </p:xfrm>
            <a:graphic>
              <a:graphicData uri="http://schemas.openxmlformats.org/presentationml/2006/ole">
                <mc:AlternateContent xmlns:mc="http://schemas.openxmlformats.org/markup-compatibility/2006">
                  <mc:Choice xmlns:v="urn:schemas-microsoft-com:vml" Requires="v">
                    <p:oleObj spid="_x0000_s48572" name="公式" r:id="rId23" imgW="165100" imgH="228600" progId="Equation.3">
                      <p:embed/>
                    </p:oleObj>
                  </mc:Choice>
                  <mc:Fallback>
                    <p:oleObj name="公式" r:id="rId23" imgW="165100" imgH="228600" progId="Equation.3">
                      <p:embed/>
                      <p:pic>
                        <p:nvPicPr>
                          <p:cNvPr id="0" name="Object 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 y="1570"/>
                            <a:ext cx="24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8167" name="Object 53"/>
            <p:cNvGraphicFramePr>
              <a:graphicFrameLocks noChangeAspect="1"/>
            </p:cNvGraphicFramePr>
            <p:nvPr/>
          </p:nvGraphicFramePr>
          <p:xfrm>
            <a:off x="2254" y="1589"/>
            <a:ext cx="209" cy="256"/>
          </p:xfrm>
          <a:graphic>
            <a:graphicData uri="http://schemas.openxmlformats.org/presentationml/2006/ole">
              <mc:AlternateContent xmlns:mc="http://schemas.openxmlformats.org/markup-compatibility/2006">
                <mc:Choice xmlns:v="urn:schemas-microsoft-com:vml" Requires="v">
                  <p:oleObj spid="_x0000_s48573" name="公式" r:id="rId25" imgW="127000" imgH="203200" progId="Equation.3">
                    <p:embed/>
                  </p:oleObj>
                </mc:Choice>
                <mc:Fallback>
                  <p:oleObj name="公式" r:id="rId25" imgW="127000" imgH="203200" progId="Equation.3">
                    <p:embed/>
                    <p:pic>
                      <p:nvPicPr>
                        <p:cNvPr id="0" name="Object 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54" y="1589"/>
                          <a:ext cx="209"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342" name="Object 54"/>
          <p:cNvGraphicFramePr>
            <a:graphicFrameLocks noChangeAspect="1"/>
          </p:cNvGraphicFramePr>
          <p:nvPr/>
        </p:nvGraphicFramePr>
        <p:xfrm>
          <a:off x="6424613" y="1654175"/>
          <a:ext cx="411162" cy="609600"/>
        </p:xfrm>
        <a:graphic>
          <a:graphicData uri="http://schemas.openxmlformats.org/presentationml/2006/ole">
            <mc:AlternateContent xmlns:mc="http://schemas.openxmlformats.org/markup-compatibility/2006">
              <mc:Choice xmlns:v="urn:schemas-microsoft-com:vml" Requires="v">
                <p:oleObj spid="_x0000_s48574" name="公式" r:id="rId27" imgW="165100" imgH="292100" progId="Equation.3">
                  <p:embed/>
                </p:oleObj>
              </mc:Choice>
              <mc:Fallback>
                <p:oleObj name="公式" r:id="rId27" imgW="165100" imgH="292100" progId="Equation.3">
                  <p:embed/>
                  <p:pic>
                    <p:nvPicPr>
                      <p:cNvPr id="0" name="Object 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24613" y="1654175"/>
                        <a:ext cx="411162"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55"/>
          <p:cNvGrpSpPr/>
          <p:nvPr/>
        </p:nvGrpSpPr>
        <p:grpSpPr bwMode="auto">
          <a:xfrm>
            <a:off x="5326063" y="2141538"/>
            <a:ext cx="619125" cy="877887"/>
            <a:chOff x="1961" y="2323"/>
            <a:chExt cx="390" cy="553"/>
          </a:xfrm>
        </p:grpSpPr>
        <p:sp>
          <p:nvSpPr>
            <p:cNvPr id="48158" name="Line 56"/>
            <p:cNvSpPr>
              <a:spLocks noChangeShapeType="1"/>
            </p:cNvSpPr>
            <p:nvPr/>
          </p:nvSpPr>
          <p:spPr bwMode="auto">
            <a:xfrm rot="10800000">
              <a:off x="2351" y="2413"/>
              <a:ext cx="0" cy="288"/>
            </a:xfrm>
            <a:prstGeom prst="line">
              <a:avLst/>
            </a:prstGeom>
            <a:noFill/>
            <a:ln w="28575">
              <a:solidFill>
                <a:schemeClr val="folHlink"/>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8159" name="Group 57"/>
            <p:cNvGrpSpPr/>
            <p:nvPr/>
          </p:nvGrpSpPr>
          <p:grpSpPr bwMode="auto">
            <a:xfrm>
              <a:off x="1961" y="2323"/>
              <a:ext cx="318" cy="553"/>
              <a:chOff x="4014" y="2278"/>
              <a:chExt cx="318" cy="553"/>
            </a:xfrm>
          </p:grpSpPr>
          <p:graphicFrame>
            <p:nvGraphicFramePr>
              <p:cNvPr id="48160" name="Object 58"/>
              <p:cNvGraphicFramePr>
                <a:graphicFrameLocks noChangeAspect="1"/>
              </p:cNvGraphicFramePr>
              <p:nvPr/>
            </p:nvGraphicFramePr>
            <p:xfrm>
              <a:off x="4014" y="2278"/>
              <a:ext cx="249" cy="200"/>
            </p:xfrm>
            <a:graphic>
              <a:graphicData uri="http://schemas.openxmlformats.org/presentationml/2006/ole">
                <mc:AlternateContent xmlns:mc="http://schemas.openxmlformats.org/markup-compatibility/2006">
                  <mc:Choice xmlns:v="urn:schemas-microsoft-com:vml" Requires="v">
                    <p:oleObj spid="_x0000_s48575" name="公式" r:id="rId29" imgW="228600" imgH="165100" progId="Equation.3">
                      <p:embed/>
                    </p:oleObj>
                  </mc:Choice>
                  <mc:Fallback>
                    <p:oleObj name="公式" r:id="rId29" imgW="228600" imgH="165100" progId="Equation.3">
                      <p:embed/>
                      <p:pic>
                        <p:nvPicPr>
                          <p:cNvPr id="0" name="Object 5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14" y="2278"/>
                            <a:ext cx="24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61" name="Object 59"/>
              <p:cNvGraphicFramePr>
                <a:graphicFrameLocks noChangeAspect="1"/>
              </p:cNvGraphicFramePr>
              <p:nvPr/>
            </p:nvGraphicFramePr>
            <p:xfrm>
              <a:off x="4042" y="2614"/>
              <a:ext cx="202" cy="217"/>
            </p:xfrm>
            <a:graphic>
              <a:graphicData uri="http://schemas.openxmlformats.org/presentationml/2006/ole">
                <mc:AlternateContent xmlns:mc="http://schemas.openxmlformats.org/markup-compatibility/2006">
                  <mc:Choice xmlns:v="urn:schemas-microsoft-com:vml" Requires="v">
                    <p:oleObj spid="_x0000_s48576" name="公式" r:id="rId31" imgW="152400" imgH="203200" progId="Equation.3">
                      <p:embed/>
                    </p:oleObj>
                  </mc:Choice>
                  <mc:Fallback>
                    <p:oleObj name="公式" r:id="rId31" imgW="152400" imgH="203200" progId="Equation.3">
                      <p:embed/>
                      <p:pic>
                        <p:nvPicPr>
                          <p:cNvPr id="0" name="Object 5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42" y="2614"/>
                            <a:ext cx="2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62" name="Rectangle 60"/>
              <p:cNvSpPr>
                <a:spLocks noChangeArrowheads="1"/>
              </p:cNvSpPr>
              <p:nvPr/>
            </p:nvSpPr>
            <p:spPr bwMode="auto">
              <a:xfrm>
                <a:off x="4241" y="2341"/>
                <a:ext cx="91" cy="227"/>
              </a:xfrm>
              <a:prstGeom prst="rect">
                <a:avLst/>
              </a:prstGeom>
              <a:gradFill rotWithShape="1">
                <a:gsLst>
                  <a:gs pos="0">
                    <a:srgbClr val="FF9900"/>
                  </a:gs>
                  <a:gs pos="100000">
                    <a:srgbClr val="FFFF9F"/>
                  </a:gs>
                </a:gsLst>
                <a:lin ang="5400000" scaled="1"/>
              </a:gra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48163" name="Rectangle 61"/>
              <p:cNvSpPr>
                <a:spLocks noChangeArrowheads="1"/>
              </p:cNvSpPr>
              <p:nvPr/>
            </p:nvSpPr>
            <p:spPr bwMode="auto">
              <a:xfrm>
                <a:off x="4241" y="2568"/>
                <a:ext cx="91" cy="227"/>
              </a:xfrm>
              <a:prstGeom prst="rect">
                <a:avLst/>
              </a:prstGeom>
              <a:gradFill rotWithShape="1">
                <a:gsLst>
                  <a:gs pos="0">
                    <a:srgbClr val="A496F8"/>
                  </a:gs>
                  <a:gs pos="100000">
                    <a:srgbClr val="0000FF"/>
                  </a:gs>
                </a:gsLst>
                <a:lin ang="5400000" scaled="1"/>
              </a:gradFill>
              <a:ln w="9525">
                <a:solidFill>
                  <a:schemeClr val="tx1"/>
                </a:solidFill>
                <a:miter lim="800000"/>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grpSp>
      <p:sp>
        <p:nvSpPr>
          <p:cNvPr id="12350" name="Arc 62"/>
          <p:cNvSpPr/>
          <p:nvPr/>
        </p:nvSpPr>
        <p:spPr bwMode="auto">
          <a:xfrm rot="17400000" flipV="1">
            <a:off x="6201569" y="1818481"/>
            <a:ext cx="288925" cy="74613"/>
          </a:xfrm>
          <a:custGeom>
            <a:avLst/>
            <a:gdLst>
              <a:gd name="T0" fmla="*/ 0 w 22649"/>
              <a:gd name="T1" fmla="*/ 2147483646 h 21600"/>
              <a:gd name="T2" fmla="*/ 2147483646 w 22649"/>
              <a:gd name="T3" fmla="*/ 2147483646 h 21600"/>
              <a:gd name="T4" fmla="*/ 2147483646 w 22649"/>
              <a:gd name="T5" fmla="*/ 2147483646 h 21600"/>
              <a:gd name="T6" fmla="*/ 0 60000 65536"/>
              <a:gd name="T7" fmla="*/ 0 60000 65536"/>
              <a:gd name="T8" fmla="*/ 0 60000 65536"/>
              <a:gd name="T9" fmla="*/ 0 w 22649"/>
              <a:gd name="T10" fmla="*/ 0 h 21600"/>
              <a:gd name="T11" fmla="*/ 22649 w 22649"/>
              <a:gd name="T12" fmla="*/ 21600 h 21600"/>
            </a:gdLst>
            <a:ahLst/>
            <a:cxnLst>
              <a:cxn ang="T6">
                <a:pos x="T0" y="T1"/>
              </a:cxn>
              <a:cxn ang="T7">
                <a:pos x="T2" y="T3"/>
              </a:cxn>
              <a:cxn ang="T8">
                <a:pos x="T4" y="T5"/>
              </a:cxn>
            </a:cxnLst>
            <a:rect l="T9" t="T10" r="T11" b="T12"/>
            <a:pathLst>
              <a:path w="22649" h="21600" fill="none" extrusionOk="0">
                <a:moveTo>
                  <a:pt x="0" y="13043"/>
                </a:moveTo>
                <a:cubicBezTo>
                  <a:pt x="3415" y="5126"/>
                  <a:pt x="11211" y="-1"/>
                  <a:pt x="19833" y="0"/>
                </a:cubicBezTo>
                <a:cubicBezTo>
                  <a:pt x="20774" y="0"/>
                  <a:pt x="21715" y="61"/>
                  <a:pt x="22648" y="184"/>
                </a:cubicBezTo>
              </a:path>
              <a:path w="22649" h="21600" stroke="0" extrusionOk="0">
                <a:moveTo>
                  <a:pt x="0" y="13043"/>
                </a:moveTo>
                <a:cubicBezTo>
                  <a:pt x="3415" y="5126"/>
                  <a:pt x="11211" y="-1"/>
                  <a:pt x="19833" y="0"/>
                </a:cubicBezTo>
                <a:cubicBezTo>
                  <a:pt x="20774" y="0"/>
                  <a:pt x="21715" y="61"/>
                  <a:pt x="22648" y="184"/>
                </a:cubicBezTo>
                <a:lnTo>
                  <a:pt x="19833" y="21600"/>
                </a:lnTo>
                <a:lnTo>
                  <a:pt x="0" y="13043"/>
                </a:lnTo>
                <a:close/>
              </a:path>
            </a:pathLst>
          </a:custGeom>
          <a:noFill/>
          <a:ln w="38100">
            <a:solidFill>
              <a:srgbClr val="0000FF"/>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351" name="Object 63"/>
          <p:cNvGraphicFramePr>
            <a:graphicFrameLocks noChangeAspect="1"/>
          </p:cNvGraphicFramePr>
          <p:nvPr/>
        </p:nvGraphicFramePr>
        <p:xfrm>
          <a:off x="7836284" y="1440678"/>
          <a:ext cx="1062858" cy="917575"/>
        </p:xfrm>
        <a:graphic>
          <a:graphicData uri="http://schemas.openxmlformats.org/presentationml/2006/ole">
            <mc:AlternateContent xmlns:mc="http://schemas.openxmlformats.org/markup-compatibility/2006">
              <mc:Choice xmlns:v="urn:schemas-microsoft-com:vml" Requires="v">
                <p:oleObj spid="_x0000_s48577" name="Equation" r:id="rId33" imgW="11887200" imgH="9448800" progId="Equation.DSMT4">
                  <p:embed/>
                </p:oleObj>
              </mc:Choice>
              <mc:Fallback>
                <p:oleObj name="Equation" r:id="rId33" imgW="11887200" imgH="9448800" progId="Equation.DSMT4">
                  <p:embed/>
                  <p:pic>
                    <p:nvPicPr>
                      <p:cNvPr id="0" name="Object 63"/>
                      <p:cNvPicPr>
                        <a:picLocks noChangeAspect="1" noChangeArrowheads="1"/>
                      </p:cNvPicPr>
                      <p:nvPr/>
                    </p:nvPicPr>
                    <p:blipFill>
                      <a:blip r:embed="rId34"/>
                      <a:srcRect/>
                      <a:stretch>
                        <a:fillRect/>
                      </a:stretch>
                    </p:blipFill>
                    <p:spPr bwMode="auto">
                      <a:xfrm>
                        <a:off x="7836284" y="1440678"/>
                        <a:ext cx="1062858" cy="91757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313"/>
                                        </p:tgtEl>
                                        <p:attrNameLst>
                                          <p:attrName>style.visibility</p:attrName>
                                        </p:attrNameLst>
                                      </p:cBhvr>
                                      <p:to>
                                        <p:strVal val="visible"/>
                                      </p:to>
                                    </p:set>
                                    <p:animEffect transition="in" filter="wipe(down)">
                                      <p:cBhvr>
                                        <p:cTn id="16" dur="500"/>
                                        <p:tgtEl>
                                          <p:spTgt spid="12313"/>
                                        </p:tgtEl>
                                      </p:cBhvr>
                                    </p:animEffect>
                                  </p:childTnLst>
                                </p:cTn>
                              </p:par>
                              <p:par>
                                <p:cTn id="17" presetID="3" presetClass="entr" presetSubtype="10" fill="hold" nodeType="withEffect">
                                  <p:stCondLst>
                                    <p:cond delay="0"/>
                                  </p:stCondLst>
                                  <p:childTnLst>
                                    <p:set>
                                      <p:cBhvr>
                                        <p:cTn id="18" dur="1" fill="hold">
                                          <p:stCondLst>
                                            <p:cond delay="0"/>
                                          </p:stCondLst>
                                        </p:cTn>
                                        <p:tgtEl>
                                          <p:spTgt spid="12322"/>
                                        </p:tgtEl>
                                        <p:attrNameLst>
                                          <p:attrName>style.visibility</p:attrName>
                                        </p:attrNameLst>
                                      </p:cBhvr>
                                      <p:to>
                                        <p:strVal val="visible"/>
                                      </p:to>
                                    </p:set>
                                    <p:animEffect transition="in" filter="blinds(horizontal)">
                                      <p:cBhvr>
                                        <p:cTn id="19" dur="500"/>
                                        <p:tgtEl>
                                          <p:spTgt spid="12322"/>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2296"/>
                                        </p:tgtEl>
                                        <p:attrNameLst>
                                          <p:attrName>style.visibility</p:attrName>
                                        </p:attrNameLst>
                                      </p:cBhvr>
                                      <p:to>
                                        <p:strVal val="visible"/>
                                      </p:to>
                                    </p:set>
                                    <p:animEffect transition="in" filter="slide(fromBottom)">
                                      <p:cBhvr>
                                        <p:cTn id="24" dur="500"/>
                                        <p:tgtEl>
                                          <p:spTgt spid="1229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314"/>
                                        </p:tgtEl>
                                        <p:attrNameLst>
                                          <p:attrName>style.visibility</p:attrName>
                                        </p:attrNameLst>
                                      </p:cBhvr>
                                      <p:to>
                                        <p:strVal val="visible"/>
                                      </p:to>
                                    </p:set>
                                    <p:animEffect transition="in" filter="wipe(left)">
                                      <p:cBhvr>
                                        <p:cTn id="29" dur="2000"/>
                                        <p:tgtEl>
                                          <p:spTgt spid="123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324"/>
                                        </p:tgtEl>
                                        <p:attrNameLst>
                                          <p:attrName>style.visibility</p:attrName>
                                        </p:attrNameLst>
                                      </p:cBhvr>
                                      <p:to>
                                        <p:strVal val="visible"/>
                                      </p:to>
                                    </p:set>
                                    <p:animEffect transition="in" filter="wipe(down)">
                                      <p:cBhvr>
                                        <p:cTn id="34" dur="1000"/>
                                        <p:tgtEl>
                                          <p:spTgt spid="12324"/>
                                        </p:tgtEl>
                                      </p:cBhvr>
                                    </p:animEffect>
                                  </p:childTnLst>
                                </p:cTn>
                              </p:par>
                            </p:childTnLst>
                          </p:cTn>
                        </p:par>
                        <p:par>
                          <p:cTn id="35" fill="hold">
                            <p:stCondLst>
                              <p:cond delay="1000"/>
                            </p:stCondLst>
                            <p:childTnLst>
                              <p:par>
                                <p:cTn id="36" presetID="2" presetClass="entr" presetSubtype="8" fill="hold" grpId="0" nodeType="afterEffect">
                                  <p:stCondLst>
                                    <p:cond delay="0"/>
                                  </p:stCondLst>
                                  <p:childTnLst>
                                    <p:set>
                                      <p:cBhvr>
                                        <p:cTn id="37" dur="1" fill="hold">
                                          <p:stCondLst>
                                            <p:cond delay="0"/>
                                          </p:stCondLst>
                                        </p:cTn>
                                        <p:tgtEl>
                                          <p:spTgt spid="12298"/>
                                        </p:tgtEl>
                                        <p:attrNameLst>
                                          <p:attrName>style.visibility</p:attrName>
                                        </p:attrNameLst>
                                      </p:cBhvr>
                                      <p:to>
                                        <p:strVal val="visible"/>
                                      </p:to>
                                    </p:set>
                                    <p:anim calcmode="lin" valueType="num">
                                      <p:cBhvr additive="base">
                                        <p:cTn id="38" dur="500" fill="hold"/>
                                        <p:tgtEl>
                                          <p:spTgt spid="12298"/>
                                        </p:tgtEl>
                                        <p:attrNameLst>
                                          <p:attrName>ppt_x</p:attrName>
                                        </p:attrNameLst>
                                      </p:cBhvr>
                                      <p:tavLst>
                                        <p:tav tm="0">
                                          <p:val>
                                            <p:strVal val="0-#ppt_w/2"/>
                                          </p:val>
                                        </p:tav>
                                        <p:tav tm="100000">
                                          <p:val>
                                            <p:strVal val="#ppt_x"/>
                                          </p:val>
                                        </p:tav>
                                      </p:tavLst>
                                    </p:anim>
                                    <p:anim calcmode="lin" valueType="num">
                                      <p:cBhvr additive="base">
                                        <p:cTn id="39" dur="500" fill="hold"/>
                                        <p:tgtEl>
                                          <p:spTgt spid="1229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12300"/>
                                        </p:tgtEl>
                                        <p:attrNameLst>
                                          <p:attrName>style.visibility</p:attrName>
                                        </p:attrNameLst>
                                      </p:cBhvr>
                                      <p:to>
                                        <p:strVal val="visible"/>
                                      </p:to>
                                    </p:set>
                                    <p:animEffect transition="in" filter="slide(fromLeft)">
                                      <p:cBhvr>
                                        <p:cTn id="44" dur="500"/>
                                        <p:tgtEl>
                                          <p:spTgt spid="12300"/>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2299"/>
                                        </p:tgtEl>
                                        <p:attrNameLst>
                                          <p:attrName>style.visibility</p:attrName>
                                        </p:attrNameLst>
                                      </p:cBhvr>
                                      <p:to>
                                        <p:strVal val="visible"/>
                                      </p:to>
                                    </p:set>
                                    <p:animEffect transition="in" filter="slide(fromBottom)">
                                      <p:cBhvr>
                                        <p:cTn id="49" dur="500"/>
                                        <p:tgtEl>
                                          <p:spTgt spid="12299"/>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iterate type="lt">
                                    <p:tmPct val="100000"/>
                                  </p:iterate>
                                  <p:childTnLst>
                                    <p:set>
                                      <p:cBhvr>
                                        <p:cTn id="53" dur="1" fill="hold">
                                          <p:stCondLst>
                                            <p:cond delay="0"/>
                                          </p:stCondLst>
                                        </p:cTn>
                                        <p:tgtEl>
                                          <p:spTgt spid="12297"/>
                                        </p:tgtEl>
                                        <p:attrNameLst>
                                          <p:attrName>style.visibility</p:attrName>
                                        </p:attrNameLst>
                                      </p:cBhvr>
                                      <p:to>
                                        <p:strVal val="visible"/>
                                      </p:to>
                                    </p:set>
                                    <p:animEffect transition="in" filter="slide(fromLeft)">
                                      <p:cBhvr>
                                        <p:cTn id="54" dur="75"/>
                                        <p:tgtEl>
                                          <p:spTgt spid="12297"/>
                                        </p:tgtEl>
                                      </p:cBhvr>
                                    </p:animEffect>
                                  </p:childTnLst>
                                </p:cTn>
                              </p:par>
                            </p:childTnLst>
                          </p:cTn>
                        </p:par>
                        <p:par>
                          <p:cTn id="55" fill="hold">
                            <p:stCondLst>
                              <p:cond delay="600"/>
                            </p:stCondLst>
                            <p:childTnLst>
                              <p:par>
                                <p:cTn id="56" presetID="22" presetClass="entr" presetSubtype="4" fill="hold" grpId="0" nodeType="afterEffect">
                                  <p:stCondLst>
                                    <p:cond delay="0"/>
                                  </p:stCondLst>
                                  <p:childTnLst>
                                    <p:set>
                                      <p:cBhvr>
                                        <p:cTn id="57" dur="1" fill="hold">
                                          <p:stCondLst>
                                            <p:cond delay="0"/>
                                          </p:stCondLst>
                                        </p:cTn>
                                        <p:tgtEl>
                                          <p:spTgt spid="12325"/>
                                        </p:tgtEl>
                                        <p:attrNameLst>
                                          <p:attrName>style.visibility</p:attrName>
                                        </p:attrNameLst>
                                      </p:cBhvr>
                                      <p:to>
                                        <p:strVal val="visible"/>
                                      </p:to>
                                    </p:set>
                                    <p:animEffect transition="in" filter="wipe(down)">
                                      <p:cBhvr>
                                        <p:cTn id="58" dur="500"/>
                                        <p:tgtEl>
                                          <p:spTgt spid="12325"/>
                                        </p:tgtEl>
                                      </p:cBhvr>
                                    </p:animEffect>
                                  </p:childTnLst>
                                </p:cTn>
                              </p:par>
                            </p:childTnLst>
                          </p:cTn>
                        </p:par>
                        <p:par>
                          <p:cTn id="59" fill="hold">
                            <p:stCondLst>
                              <p:cond delay="1100"/>
                            </p:stCondLst>
                            <p:childTnLst>
                              <p:par>
                                <p:cTn id="60" presetID="1" presetClass="entr" presetSubtype="0" fill="hold" nodeType="afterEffect">
                                  <p:stCondLst>
                                    <p:cond delay="0"/>
                                  </p:stCondLst>
                                  <p:childTnLst>
                                    <p:set>
                                      <p:cBhvr>
                                        <p:cTn id="61" dur="1" fill="hold">
                                          <p:stCondLst>
                                            <p:cond delay="499"/>
                                          </p:stCondLst>
                                        </p:cTn>
                                        <p:tgtEl>
                                          <p:spTgt spid="123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linds(horizont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nodeType="clickEffect">
                                  <p:stCondLst>
                                    <p:cond delay="0"/>
                                  </p:stCondLst>
                                  <p:childTnLst>
                                    <p:set>
                                      <p:cBhvr>
                                        <p:cTn id="70" dur="1" fill="hold">
                                          <p:stCondLst>
                                            <p:cond delay="0"/>
                                          </p:stCondLst>
                                        </p:cTn>
                                        <p:tgtEl>
                                          <p:spTgt spid="12301"/>
                                        </p:tgtEl>
                                        <p:attrNameLst>
                                          <p:attrName>style.visibility</p:attrName>
                                        </p:attrNameLst>
                                      </p:cBhvr>
                                      <p:to>
                                        <p:strVal val="visible"/>
                                      </p:to>
                                    </p:set>
                                    <p:animEffect transition="in" filter="slide(fromBottom)">
                                      <p:cBhvr>
                                        <p:cTn id="71" dur="500"/>
                                        <p:tgtEl>
                                          <p:spTgt spid="1230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wipe(up)">
                                      <p:cBhvr>
                                        <p:cTn id="76" dur="2000"/>
                                        <p:tgtEl>
                                          <p:spTgt spid="7"/>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12302"/>
                                        </p:tgtEl>
                                        <p:attrNameLst>
                                          <p:attrName>style.visibility</p:attrName>
                                        </p:attrNameLst>
                                      </p:cBhvr>
                                      <p:to>
                                        <p:strVal val="visible"/>
                                      </p:to>
                                    </p:set>
                                    <p:animEffect transition="in" filter="slide(fromBottom)">
                                      <p:cBhvr>
                                        <p:cTn id="81" dur="500"/>
                                        <p:tgtEl>
                                          <p:spTgt spid="12302"/>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nodeType="clickEffect">
                                  <p:stCondLst>
                                    <p:cond delay="0"/>
                                  </p:stCondLst>
                                  <p:childTnLst>
                                    <p:set>
                                      <p:cBhvr>
                                        <p:cTn id="85" dur="1" fill="hold">
                                          <p:stCondLst>
                                            <p:cond delay="0"/>
                                          </p:stCondLst>
                                        </p:cTn>
                                        <p:tgtEl>
                                          <p:spTgt spid="12351"/>
                                        </p:tgtEl>
                                        <p:attrNameLst>
                                          <p:attrName>style.visibility</p:attrName>
                                        </p:attrNameLst>
                                      </p:cBhvr>
                                      <p:to>
                                        <p:strVal val="visible"/>
                                      </p:to>
                                    </p:set>
                                    <p:animEffect transition="in" filter="slide(fromLeft)">
                                      <p:cBhvr>
                                        <p:cTn id="86" dur="500"/>
                                        <p:tgtEl>
                                          <p:spTgt spid="12351"/>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12304"/>
                                        </p:tgtEl>
                                        <p:attrNameLst>
                                          <p:attrName>style.visibility</p:attrName>
                                        </p:attrNameLst>
                                      </p:cBhvr>
                                      <p:to>
                                        <p:strVal val="visible"/>
                                      </p:to>
                                    </p:set>
                                    <p:animEffect transition="in" filter="slide(fromBottom)">
                                      <p:cBhvr>
                                        <p:cTn id="91" dur="500"/>
                                        <p:tgtEl>
                                          <p:spTgt spid="12304"/>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2303"/>
                                        </p:tgtEl>
                                        <p:attrNameLst>
                                          <p:attrName>style.visibility</p:attrName>
                                        </p:attrNameLst>
                                      </p:cBhvr>
                                      <p:to>
                                        <p:strVal val="visible"/>
                                      </p:to>
                                    </p:set>
                                    <p:animEffect transition="in" filter="blinds(horizontal)">
                                      <p:cBhvr>
                                        <p:cTn id="96" dur="500"/>
                                        <p:tgtEl>
                                          <p:spTgt spid="12303"/>
                                        </p:tgtEl>
                                      </p:cBhvr>
                                    </p:animEffect>
                                  </p:childTnLst>
                                </p:cTn>
                              </p:par>
                            </p:childTnLst>
                          </p:cTn>
                        </p:par>
                        <p:par>
                          <p:cTn id="97" fill="hold">
                            <p:stCondLst>
                              <p:cond delay="500"/>
                            </p:stCondLst>
                            <p:childTnLst>
                              <p:par>
                                <p:cTn id="98" presetID="22" presetClass="entr" presetSubtype="4" fill="hold" grpId="0" nodeType="afterEffect">
                                  <p:stCondLst>
                                    <p:cond delay="0"/>
                                  </p:stCondLst>
                                  <p:childTnLst>
                                    <p:set>
                                      <p:cBhvr>
                                        <p:cTn id="99" dur="1" fill="hold">
                                          <p:stCondLst>
                                            <p:cond delay="0"/>
                                          </p:stCondLst>
                                        </p:cTn>
                                        <p:tgtEl>
                                          <p:spTgt spid="12350"/>
                                        </p:tgtEl>
                                        <p:attrNameLst>
                                          <p:attrName>style.visibility</p:attrName>
                                        </p:attrNameLst>
                                      </p:cBhvr>
                                      <p:to>
                                        <p:strVal val="visible"/>
                                      </p:to>
                                    </p:set>
                                    <p:animEffect transition="in" filter="wipe(down)">
                                      <p:cBhvr>
                                        <p:cTn id="100" dur="500"/>
                                        <p:tgtEl>
                                          <p:spTgt spid="12350"/>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499"/>
                                          </p:stCondLst>
                                        </p:cTn>
                                        <p:tgtEl>
                                          <p:spTgt spid="1234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2312"/>
                                        </p:tgtEl>
                                        <p:attrNameLst>
                                          <p:attrName>style.visibility</p:attrName>
                                        </p:attrNameLst>
                                      </p:cBhvr>
                                      <p:to>
                                        <p:strVal val="visible"/>
                                      </p:to>
                                    </p:set>
                                    <p:animEffect transition="in" filter="blinds(horizontal)">
                                      <p:cBhvr>
                                        <p:cTn id="108" dur="500"/>
                                        <p:tgtEl>
                                          <p:spTgt spid="12312"/>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grpId="0" nodeType="clickEffect">
                                  <p:stCondLst>
                                    <p:cond delay="0"/>
                                  </p:stCondLst>
                                  <p:childTnLst>
                                    <p:set>
                                      <p:cBhvr>
                                        <p:cTn id="112" dur="1" fill="hold">
                                          <p:stCondLst>
                                            <p:cond delay="0"/>
                                          </p:stCondLst>
                                        </p:cTn>
                                        <p:tgtEl>
                                          <p:spTgt spid="12306"/>
                                        </p:tgtEl>
                                        <p:attrNameLst>
                                          <p:attrName>style.visibility</p:attrName>
                                        </p:attrNameLst>
                                      </p:cBhvr>
                                      <p:to>
                                        <p:strVal val="visible"/>
                                      </p:to>
                                    </p:set>
                                    <p:animEffect transition="in" filter="box(in)">
                                      <p:cBhvr>
                                        <p:cTn id="113" dur="500"/>
                                        <p:tgtEl>
                                          <p:spTgt spid="12306"/>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2307"/>
                                        </p:tgtEl>
                                        <p:attrNameLst>
                                          <p:attrName>style.visibility</p:attrName>
                                        </p:attrNameLst>
                                      </p:cBhvr>
                                      <p:to>
                                        <p:strVal val="visible"/>
                                      </p:to>
                                    </p:set>
                                    <p:animEffect transition="in" filter="blinds(horizontal)">
                                      <p:cBhvr>
                                        <p:cTn id="118" dur="500"/>
                                        <p:tgtEl>
                                          <p:spTgt spid="12307"/>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nodeType="clickEffect">
                                  <p:stCondLst>
                                    <p:cond delay="0"/>
                                  </p:stCondLst>
                                  <p:childTnLst>
                                    <p:set>
                                      <p:cBhvr>
                                        <p:cTn id="122" dur="1" fill="hold">
                                          <p:stCondLst>
                                            <p:cond delay="0"/>
                                          </p:stCondLst>
                                        </p:cTn>
                                        <p:tgtEl>
                                          <p:spTgt spid="2"/>
                                        </p:tgtEl>
                                        <p:attrNameLst>
                                          <p:attrName>style.visibility</p:attrName>
                                        </p:attrNameLst>
                                      </p:cBhvr>
                                      <p:to>
                                        <p:strVal val="visible"/>
                                      </p:to>
                                    </p:set>
                                    <p:animEffect transition="in" filter="blinds(horizontal)">
                                      <p:cBhvr>
                                        <p:cTn id="1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utoUpdateAnimBg="0"/>
      <p:bldP spid="12298" grpId="0" autoUpdateAnimBg="0"/>
      <p:bldP spid="12299" grpId="0" autoUpdateAnimBg="0"/>
      <p:bldP spid="12302" grpId="0" autoUpdateAnimBg="0"/>
      <p:bldP spid="12303" grpId="0" autoUpdateAnimBg="0"/>
      <p:bldP spid="12304" grpId="0" autoUpdateAnimBg="0"/>
      <p:bldP spid="12306" grpId="0" autoUpdateAnimBg="0"/>
      <p:bldP spid="12307" grpId="0" autoUpdateAnimBg="0"/>
      <p:bldP spid="12312" grpId="0" autoUpdateAnimBg="0"/>
      <p:bldP spid="12313" grpId="0" animBg="1"/>
      <p:bldP spid="12314" grpId="0" animBg="1"/>
      <p:bldP spid="12324" grpId="0" animBg="1"/>
      <p:bldP spid="12325" grpId="0" animBg="1"/>
      <p:bldP spid="123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7E97E33-B412-42B2-97FC-5F8379746186}" type="slidenum">
              <a:rPr lang="en-US" altLang="zh-CN" sz="1800" smtClean="0">
                <a:solidFill>
                  <a:srgbClr val="0000FF"/>
                </a:solidFill>
                <a:latin typeface="Arial" panose="020B0604020202020204" pitchFamily="34" charset="0"/>
              </a:rPr>
            </a:fld>
            <a:endParaRPr lang="en-US" altLang="zh-CN" sz="1800" smtClean="0">
              <a:solidFill>
                <a:srgbClr val="0000FF"/>
              </a:solidFill>
              <a:latin typeface="Arial" panose="020B0604020202020204" pitchFamily="34" charset="0"/>
            </a:endParaRPr>
          </a:p>
        </p:txBody>
      </p:sp>
      <p:sp>
        <p:nvSpPr>
          <p:cNvPr id="13314" name="Text Box 2"/>
          <p:cNvSpPr txBox="1">
            <a:spLocks noChangeArrowheads="1"/>
          </p:cNvSpPr>
          <p:nvPr/>
        </p:nvSpPr>
        <p:spPr bwMode="auto">
          <a:xfrm>
            <a:off x="0" y="66675"/>
            <a:ext cx="6248400" cy="519113"/>
          </a:xfrm>
          <a:prstGeom prst="rect">
            <a:avLst/>
          </a:prstGeom>
          <a:noFill/>
          <a:ln w="9525">
            <a:noFill/>
            <a:miter lim="800000"/>
          </a:ln>
          <a:effectLst/>
        </p:spPr>
        <p:txBody>
          <a:bodyPr>
            <a:spAutoFit/>
          </a:bodyPr>
          <a:lstStyle/>
          <a:p>
            <a:pPr algn="just">
              <a:spcBef>
                <a:spcPct val="50000"/>
              </a:spcBef>
              <a:defRPr/>
            </a:pPr>
            <a:r>
              <a:rPr lang="zh-CN" altLang="en-US" b="1">
                <a:solidFill>
                  <a:schemeClr val="folHlink"/>
                </a:solidFill>
                <a:effectLst>
                  <a:outerShdw blurRad="38100" dist="38100" dir="2700000" algn="tl">
                    <a:srgbClr val="C0C0C0"/>
                  </a:outerShdw>
                </a:effectLst>
                <a:ea typeface="楷体_GB2312" pitchFamily="49" charset="-122"/>
              </a:rPr>
              <a:t>二、电磁感应定律的一般形式</a:t>
            </a:r>
            <a:endParaRPr lang="zh-CN" altLang="en-US" b="1">
              <a:solidFill>
                <a:schemeClr val="folHlink"/>
              </a:solidFill>
              <a:effectLst>
                <a:outerShdw blurRad="38100" dist="38100" dir="2700000" algn="tl">
                  <a:srgbClr val="C0C0C0"/>
                </a:outerShdw>
              </a:effectLst>
              <a:ea typeface="楷体_GB2312" pitchFamily="49" charset="-122"/>
            </a:endParaRPr>
          </a:p>
        </p:txBody>
      </p:sp>
      <p:sp>
        <p:nvSpPr>
          <p:cNvPr id="13315" name="Text Box 3"/>
          <p:cNvSpPr txBox="1">
            <a:spLocks noChangeArrowheads="1"/>
          </p:cNvSpPr>
          <p:nvPr/>
        </p:nvSpPr>
        <p:spPr bwMode="auto">
          <a:xfrm>
            <a:off x="609600" y="690563"/>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若回路由</a:t>
            </a:r>
            <a:r>
              <a:rPr lang="en-US" altLang="zh-CN" sz="2800" b="1" i="1">
                <a:latin typeface="Times New Roman" panose="02020603050405020304" pitchFamily="18" charset="0"/>
                <a:ea typeface="楷体_GB2312" pitchFamily="49" charset="-122"/>
              </a:rPr>
              <a:t>N</a:t>
            </a:r>
            <a:r>
              <a:rPr lang="zh-CN" altLang="en-US" sz="2800" b="1">
                <a:latin typeface="Times New Roman" panose="02020603050405020304" pitchFamily="18" charset="0"/>
                <a:ea typeface="楷体_GB2312" pitchFamily="49" charset="-122"/>
              </a:rPr>
              <a:t>匝线圈组成：  </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3316" name="Text Box 4"/>
          <p:cNvSpPr txBox="1">
            <a:spLocks noChangeArrowheads="1"/>
          </p:cNvSpPr>
          <p:nvPr/>
        </p:nvSpPr>
        <p:spPr bwMode="auto">
          <a:xfrm>
            <a:off x="685800" y="2003425"/>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en-US" altLang="zh-CN" sz="2800">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若</a:t>
            </a:r>
            <a:r>
              <a:rPr lang="zh-CN" altLang="en-US" sz="2800" b="1" i="1">
                <a:latin typeface="Times New Roman" panose="02020603050405020304" pitchFamily="18" charset="0"/>
                <a:ea typeface="楷体_GB2312" pitchFamily="49" charset="-122"/>
                <a:sym typeface="Symbol" panose="05050102010706020507" pitchFamily="18" charset="2"/>
              </a:rPr>
              <a:t> </a:t>
            </a:r>
            <a:r>
              <a:rPr lang="en-US" altLang="zh-CN" sz="2800" b="1" baseline="-25000">
                <a:latin typeface="Times New Roman" panose="02020603050405020304" pitchFamily="18" charset="0"/>
                <a:ea typeface="楷体_GB2312" pitchFamily="49" charset="-122"/>
                <a:sym typeface="Symbol" panose="05050102010706020507" pitchFamily="18" charset="2"/>
              </a:rPr>
              <a:t>1</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i="1">
                <a:latin typeface="Times New Roman" panose="02020603050405020304" pitchFamily="18" charset="0"/>
                <a:ea typeface="楷体_GB2312" pitchFamily="49" charset="-122"/>
                <a:sym typeface="Symbol" panose="05050102010706020507" pitchFamily="18" charset="2"/>
              </a:rPr>
              <a:t> </a:t>
            </a:r>
            <a:r>
              <a:rPr lang="en-US" altLang="zh-CN" sz="2800" b="1" baseline="-25000">
                <a:latin typeface="Times New Roman" panose="02020603050405020304" pitchFamily="18" charset="0"/>
                <a:ea typeface="楷体_GB2312" pitchFamily="49" charset="-122"/>
                <a:sym typeface="Symbol" panose="05050102010706020507" pitchFamily="18" charset="2"/>
              </a:rPr>
              <a:t>2</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i="1">
                <a:latin typeface="Times New Roman" panose="02020603050405020304" pitchFamily="18" charset="0"/>
                <a:ea typeface="楷体_GB2312" pitchFamily="49" charset="-122"/>
                <a:sym typeface="Symbol" panose="05050102010706020507" pitchFamily="18" charset="2"/>
              </a:rPr>
              <a:t>· · ·=  </a:t>
            </a:r>
            <a:r>
              <a:rPr lang="en-US" altLang="zh-CN" sz="2800" b="1" i="1" baseline="-25000">
                <a:latin typeface="Times New Roman" panose="02020603050405020304" pitchFamily="18" charset="0"/>
                <a:ea typeface="楷体_GB2312" pitchFamily="49" charset="-122"/>
                <a:sym typeface="Symbol" panose="05050102010706020507" pitchFamily="18" charset="2"/>
              </a:rPr>
              <a:t>N</a:t>
            </a:r>
            <a:r>
              <a:rPr lang="zh-CN" altLang="en-US" sz="2800" b="1">
                <a:latin typeface="Times New Roman" panose="02020603050405020304" pitchFamily="18" charset="0"/>
                <a:ea typeface="楷体_GB2312" pitchFamily="49" charset="-122"/>
                <a:sym typeface="Symbol" panose="05050102010706020507" pitchFamily="18" charset="2"/>
              </a:rPr>
              <a:t>，则</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3317" name="Text Box 5"/>
          <p:cNvSpPr txBox="1">
            <a:spLocks noChangeArrowheads="1"/>
          </p:cNvSpPr>
          <p:nvPr/>
        </p:nvSpPr>
        <p:spPr bwMode="auto">
          <a:xfrm>
            <a:off x="242888" y="1376363"/>
            <a:ext cx="8731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50000"/>
              </a:spcBef>
              <a:buFontTx/>
              <a:buNone/>
            </a:pPr>
            <a:r>
              <a:rPr lang="zh-CN" altLang="en-US" sz="2800" b="1">
                <a:latin typeface="Times New Roman" panose="02020603050405020304" pitchFamily="18" charset="0"/>
                <a:ea typeface="楷体_GB2312" pitchFamily="49" charset="-122"/>
                <a:sym typeface="Symbol" panose="05050102010706020507" pitchFamily="18" charset="2"/>
              </a:rPr>
              <a:t>其中：</a:t>
            </a:r>
            <a:r>
              <a:rPr lang="zh-CN" altLang="en-US" sz="2800" b="1" i="1">
                <a:latin typeface="Times New Roman" panose="02020603050405020304" pitchFamily="18" charset="0"/>
                <a:ea typeface="楷体_GB2312" pitchFamily="49" charset="-122"/>
                <a:sym typeface="Symbol" panose="05050102010706020507" pitchFamily="18" charset="2"/>
              </a:rPr>
              <a:t> </a:t>
            </a:r>
            <a:r>
              <a:rPr lang="en-US" altLang="zh-CN" sz="2800" b="1" i="1">
                <a:latin typeface="Times New Roman" panose="02020603050405020304" pitchFamily="18" charset="0"/>
                <a:ea typeface="楷体_GB2312" pitchFamily="49" charset="-122"/>
                <a:sym typeface="Symbol" panose="05050102010706020507" pitchFamily="18" charset="2"/>
              </a:rPr>
              <a:t>= </a:t>
            </a:r>
            <a:r>
              <a:rPr lang="en-US" altLang="zh-CN" sz="2800" b="1" baseline="-25000">
                <a:latin typeface="Times New Roman" panose="02020603050405020304" pitchFamily="18" charset="0"/>
                <a:ea typeface="楷体_GB2312" pitchFamily="49" charset="-122"/>
                <a:sym typeface="Symbol" panose="05050102010706020507" pitchFamily="18" charset="2"/>
              </a:rPr>
              <a:t>1</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i="1">
                <a:latin typeface="Times New Roman" panose="02020603050405020304" pitchFamily="18" charset="0"/>
                <a:ea typeface="楷体_GB2312" pitchFamily="49" charset="-122"/>
                <a:sym typeface="Symbol" panose="05050102010706020507" pitchFamily="18" charset="2"/>
              </a:rPr>
              <a:t></a:t>
            </a:r>
            <a:r>
              <a:rPr lang="en-US" altLang="zh-CN" sz="2800" b="1" baseline="-25000">
                <a:latin typeface="Times New Roman" panose="02020603050405020304" pitchFamily="18" charset="0"/>
                <a:ea typeface="楷体_GB2312" pitchFamily="49" charset="-122"/>
                <a:sym typeface="Symbol" panose="05050102010706020507" pitchFamily="18" charset="2"/>
              </a:rPr>
              <a:t>2</a:t>
            </a:r>
            <a:r>
              <a:rPr lang="en-US" altLang="zh-CN" sz="2800" b="1">
                <a:latin typeface="Times New Roman" panose="02020603050405020304" pitchFamily="18" charset="0"/>
                <a:ea typeface="楷体_GB2312" pitchFamily="49" charset="-122"/>
                <a:sym typeface="Symbol" panose="05050102010706020507" pitchFamily="18" charset="2"/>
              </a:rPr>
              <a:t>+ </a:t>
            </a:r>
            <a:r>
              <a:rPr lang="en-US" altLang="zh-CN" sz="2800" b="1" i="1">
                <a:latin typeface="Times New Roman" panose="02020603050405020304" pitchFamily="18" charset="0"/>
                <a:ea typeface="楷体_GB2312" pitchFamily="49" charset="-122"/>
                <a:sym typeface="Symbol" panose="05050102010706020507" pitchFamily="18" charset="2"/>
              </a:rPr>
              <a:t>· · ·+ </a:t>
            </a:r>
            <a:r>
              <a:rPr lang="en-US" altLang="zh-CN" sz="2800" b="1" i="1" baseline="-25000">
                <a:latin typeface="Times New Roman" panose="02020603050405020304" pitchFamily="18" charset="0"/>
                <a:ea typeface="楷体_GB2312" pitchFamily="49" charset="-122"/>
                <a:sym typeface="Symbol" panose="05050102010706020507" pitchFamily="18" charset="2"/>
              </a:rPr>
              <a:t>N </a:t>
            </a:r>
            <a:r>
              <a:rPr lang="zh-CN" altLang="en-US" sz="2800" b="1">
                <a:latin typeface="Times New Roman" panose="02020603050405020304" pitchFamily="18" charset="0"/>
                <a:ea typeface="楷体_GB2312" pitchFamily="49" charset="-122"/>
                <a:sym typeface="Symbol" panose="05050102010706020507" pitchFamily="18" charset="2"/>
              </a:rPr>
              <a:t>，为回路的全磁通。</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3318" name="Text Box 6"/>
          <p:cNvSpPr txBox="1">
            <a:spLocks noChangeArrowheads="1"/>
          </p:cNvSpPr>
          <p:nvPr/>
        </p:nvSpPr>
        <p:spPr bwMode="auto">
          <a:xfrm>
            <a:off x="304800" y="2657475"/>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回路中相应的感应电流</a:t>
            </a:r>
            <a:r>
              <a:rPr lang="zh-CN" altLang="en-US" sz="2800">
                <a:latin typeface="Times New Roman" panose="02020603050405020304" pitchFamily="18" charset="0"/>
                <a:ea typeface="楷体_GB2312" pitchFamily="49" charset="-122"/>
                <a:sym typeface="Symbol" panose="05050102010706020507" pitchFamily="18" charset="2"/>
              </a:rPr>
              <a:t>：</a:t>
            </a:r>
            <a:endParaRPr lang="zh-CN" altLang="en-US" sz="2800" i="1">
              <a:latin typeface="Times New Roman" panose="02020603050405020304" pitchFamily="18" charset="0"/>
              <a:ea typeface="楷体_GB2312" pitchFamily="49" charset="-122"/>
              <a:sym typeface="Symbol" panose="05050102010706020507" pitchFamily="18" charset="2"/>
            </a:endParaRPr>
          </a:p>
        </p:txBody>
      </p:sp>
      <p:graphicFrame>
        <p:nvGraphicFramePr>
          <p:cNvPr id="13319" name="Object 7"/>
          <p:cNvGraphicFramePr>
            <a:graphicFrameLocks noChangeAspect="1"/>
          </p:cNvGraphicFramePr>
          <p:nvPr/>
        </p:nvGraphicFramePr>
        <p:xfrm>
          <a:off x="4572000" y="2362200"/>
          <a:ext cx="2540000" cy="1037600"/>
        </p:xfrm>
        <a:graphic>
          <a:graphicData uri="http://schemas.openxmlformats.org/presentationml/2006/ole">
            <mc:AlternateContent xmlns:mc="http://schemas.openxmlformats.org/markup-compatibility/2006">
              <mc:Choice xmlns:v="urn:schemas-microsoft-com:vml" Requires="v">
                <p:oleObj spid="_x0000_s50374" name="Equation" r:id="rId1" imgW="28346400" imgH="9753600" progId="Equation.DSMT4">
                  <p:embed/>
                </p:oleObj>
              </mc:Choice>
              <mc:Fallback>
                <p:oleObj name="Equation" r:id="rId1" imgW="28346400" imgH="9753600" progId="Equation.DSMT4">
                  <p:embed/>
                  <p:pic>
                    <p:nvPicPr>
                      <p:cNvPr id="0" name="Object 7"/>
                      <p:cNvPicPr>
                        <a:picLocks noChangeAspect="1" noChangeArrowheads="1"/>
                      </p:cNvPicPr>
                      <p:nvPr/>
                    </p:nvPicPr>
                    <p:blipFill>
                      <a:blip r:embed="rId2"/>
                      <a:srcRect/>
                      <a:stretch>
                        <a:fillRect/>
                      </a:stretch>
                    </p:blipFill>
                    <p:spPr bwMode="auto">
                      <a:xfrm>
                        <a:off x="4572000" y="2362200"/>
                        <a:ext cx="2540000" cy="1037600"/>
                      </a:xfrm>
                      <a:prstGeom prst="rect">
                        <a:avLst/>
                      </a:prstGeom>
                      <a:noFill/>
                      <a:ln>
                        <a:noFill/>
                      </a:ln>
                      <a:effectLst/>
                    </p:spPr>
                  </p:pic>
                </p:oleObj>
              </mc:Fallback>
            </mc:AlternateContent>
          </a:graphicData>
        </a:graphic>
      </p:graphicFrame>
      <p:sp>
        <p:nvSpPr>
          <p:cNvPr id="13320" name="Text Box 8"/>
          <p:cNvSpPr txBox="1">
            <a:spLocks noChangeArrowheads="1"/>
          </p:cNvSpPr>
          <p:nvPr/>
        </p:nvSpPr>
        <p:spPr bwMode="auto">
          <a:xfrm>
            <a:off x="0" y="3343275"/>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从</a:t>
            </a:r>
            <a:r>
              <a:rPr lang="en-US" altLang="zh-CN" sz="2800" b="1" i="1">
                <a:latin typeface="Times New Roman" panose="02020603050405020304" pitchFamily="18" charset="0"/>
                <a:ea typeface="楷体_GB2312" pitchFamily="49" charset="-122"/>
              </a:rPr>
              <a:t>t</a:t>
            </a:r>
            <a:r>
              <a:rPr lang="en-US" altLang="zh-CN" sz="2800" b="1" baseline="-25000">
                <a:latin typeface="Times New Roman" panose="02020603050405020304" pitchFamily="18" charset="0"/>
                <a:ea typeface="楷体_GB2312" pitchFamily="49" charset="-122"/>
              </a:rPr>
              <a:t>1</a:t>
            </a:r>
            <a:r>
              <a:rPr lang="en-US" altLang="zh-CN" sz="2800" b="1">
                <a:latin typeface="Times New Roman" panose="02020603050405020304" pitchFamily="18" charset="0"/>
                <a:ea typeface="楷体_GB2312" pitchFamily="49" charset="-122"/>
              </a:rPr>
              <a:t>→ </a:t>
            </a:r>
            <a:r>
              <a:rPr lang="en-US" altLang="zh-CN" sz="2800" b="1" i="1">
                <a:latin typeface="Times New Roman" panose="02020603050405020304" pitchFamily="18" charset="0"/>
                <a:ea typeface="楷体_GB2312" pitchFamily="49" charset="-122"/>
              </a:rPr>
              <a:t>t</a:t>
            </a:r>
            <a:r>
              <a:rPr lang="en-US" altLang="zh-CN" sz="2800" b="1" baseline="-25000">
                <a:latin typeface="Times New Roman" panose="02020603050405020304" pitchFamily="18" charset="0"/>
                <a:ea typeface="楷体_GB2312" pitchFamily="49" charset="-122"/>
              </a:rPr>
              <a:t>2</a:t>
            </a:r>
            <a:r>
              <a:rPr lang="zh-CN" altLang="en-US" sz="2800" b="1">
                <a:latin typeface="Times New Roman" panose="02020603050405020304" pitchFamily="18" charset="0"/>
                <a:ea typeface="楷体_GB2312" pitchFamily="49" charset="-122"/>
              </a:rPr>
              <a:t>时间内，通过回路导线任一截面的感应电量</a:t>
            </a:r>
            <a:r>
              <a:rPr lang="zh-CN" altLang="en-US" sz="2800">
                <a:latin typeface="Times New Roman" panose="02020603050405020304" pitchFamily="18" charset="0"/>
                <a:ea typeface="楷体_GB2312" pitchFamily="49" charset="-122"/>
              </a:rPr>
              <a:t>：</a:t>
            </a:r>
            <a:endParaRPr lang="zh-CN" altLang="en-US" sz="2800">
              <a:latin typeface="Times New Roman" panose="02020603050405020304" pitchFamily="18" charset="0"/>
              <a:ea typeface="楷体_GB2312" pitchFamily="49" charset="-122"/>
            </a:endParaRPr>
          </a:p>
        </p:txBody>
      </p:sp>
      <p:graphicFrame>
        <p:nvGraphicFramePr>
          <p:cNvPr id="13321" name="Object 9"/>
          <p:cNvGraphicFramePr>
            <a:graphicFrameLocks noChangeAspect="1"/>
          </p:cNvGraphicFramePr>
          <p:nvPr/>
        </p:nvGraphicFramePr>
        <p:xfrm>
          <a:off x="609600" y="3876675"/>
          <a:ext cx="1641475" cy="844550"/>
        </p:xfrm>
        <a:graphic>
          <a:graphicData uri="http://schemas.openxmlformats.org/presentationml/2006/ole">
            <mc:AlternateContent xmlns:mc="http://schemas.openxmlformats.org/markup-compatibility/2006">
              <mc:Choice xmlns:v="urn:schemas-microsoft-com:vml" Requires="v">
                <p:oleObj spid="_x0000_s50375" name="Equation" r:id="rId3" imgW="1231900" imgH="558800" progId="Equation.3">
                  <p:embed/>
                </p:oleObj>
              </mc:Choice>
              <mc:Fallback>
                <p:oleObj name="Equation" r:id="rId3" imgW="1231900" imgH="558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876675"/>
                        <a:ext cx="1641475"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10"/>
          <p:cNvGraphicFramePr>
            <a:graphicFrameLocks noChangeAspect="1"/>
          </p:cNvGraphicFramePr>
          <p:nvPr/>
        </p:nvGraphicFramePr>
        <p:xfrm>
          <a:off x="4427538" y="3843338"/>
          <a:ext cx="2466975" cy="819150"/>
        </p:xfrm>
        <a:graphic>
          <a:graphicData uri="http://schemas.openxmlformats.org/presentationml/2006/ole">
            <mc:AlternateContent xmlns:mc="http://schemas.openxmlformats.org/markup-compatibility/2006">
              <mc:Choice xmlns:v="urn:schemas-microsoft-com:vml" Requires="v">
                <p:oleObj spid="_x0000_s50376" name="公式" r:id="rId5" imgW="1930400" imgH="533400" progId="Equation.3">
                  <p:embed/>
                </p:oleObj>
              </mc:Choice>
              <mc:Fallback>
                <p:oleObj name="公式" r:id="rId5" imgW="1930400" imgH="5334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538" y="3843338"/>
                        <a:ext cx="2466975" cy="819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Text Box 11"/>
          <p:cNvSpPr txBox="1">
            <a:spLocks noChangeArrowheads="1"/>
          </p:cNvSpPr>
          <p:nvPr/>
        </p:nvSpPr>
        <p:spPr bwMode="auto">
          <a:xfrm>
            <a:off x="714375" y="4914900"/>
            <a:ext cx="6196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仅与</a:t>
            </a:r>
            <a:r>
              <a:rPr lang="zh-CN" altLang="en-US" sz="2800" b="1">
                <a:latin typeface="Times New Roman" panose="02020603050405020304" pitchFamily="18" charset="0"/>
                <a:ea typeface="楷体_GB2312" pitchFamily="49" charset="-122"/>
                <a:sym typeface="Symbol" panose="05050102010706020507" pitchFamily="18" charset="2"/>
              </a:rPr>
              <a:t> </a:t>
            </a:r>
            <a:r>
              <a:rPr lang="zh-CN" altLang="en-US" sz="2800" b="1" i="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有关，而</a:t>
            </a:r>
            <a:r>
              <a:rPr lang="zh-CN" altLang="en-US" sz="2800" b="1">
                <a:latin typeface="Times New Roman" panose="02020603050405020304" pitchFamily="18" charset="0"/>
                <a:ea typeface="楷体_GB2312" pitchFamily="49" charset="-122"/>
              </a:rPr>
              <a:t>与           </a:t>
            </a:r>
            <a:r>
              <a:rPr lang="zh-CN" altLang="en-US" sz="2800" b="1">
                <a:latin typeface="Times New Roman" panose="02020603050405020304" pitchFamily="18" charset="0"/>
                <a:ea typeface="楷体_GB2312" pitchFamily="49" charset="-122"/>
                <a:sym typeface="Symbol" panose="05050102010706020507" pitchFamily="18" charset="2"/>
              </a:rPr>
              <a:t>无关。</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3324" name="Text Box 12"/>
          <p:cNvSpPr txBox="1">
            <a:spLocks noChangeArrowheads="1"/>
          </p:cNvSpPr>
          <p:nvPr/>
        </p:nvSpPr>
        <p:spPr bwMode="auto">
          <a:xfrm>
            <a:off x="714375" y="5448300"/>
            <a:ext cx="655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若已知</a:t>
            </a:r>
            <a:r>
              <a:rPr lang="en-US" altLang="zh-CN" sz="2800" b="1" i="1">
                <a:latin typeface="Times New Roman" panose="02020603050405020304" pitchFamily="18" charset="0"/>
                <a:ea typeface="楷体_GB2312" pitchFamily="49" charset="-122"/>
              </a:rPr>
              <a:t>N</a:t>
            </a:r>
            <a:r>
              <a:rPr lang="zh-CN" altLang="en-US"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R</a:t>
            </a:r>
            <a:r>
              <a:rPr lang="zh-CN" altLang="en-US" sz="2800" b="1">
                <a:latin typeface="Times New Roman" panose="02020603050405020304" pitchFamily="18" charset="0"/>
                <a:ea typeface="楷体_GB2312" pitchFamily="49" charset="-122"/>
              </a:rPr>
              <a:t>、</a:t>
            </a:r>
            <a:r>
              <a:rPr lang="en-US" altLang="zh-CN" sz="2800" b="1" i="1">
                <a:latin typeface="Times New Roman" panose="02020603050405020304" pitchFamily="18" charset="0"/>
                <a:ea typeface="楷体_GB2312" pitchFamily="49" charset="-122"/>
              </a:rPr>
              <a:t>q</a:t>
            </a:r>
            <a:r>
              <a:rPr lang="zh-CN" altLang="en-US" sz="2800" b="1">
                <a:latin typeface="Times New Roman" panose="02020603050405020304" pitchFamily="18" charset="0"/>
                <a:ea typeface="楷体_GB2312" pitchFamily="49" charset="-122"/>
              </a:rPr>
              <a:t>，便可知</a:t>
            </a:r>
            <a:r>
              <a:rPr lang="zh-CN" altLang="en-US" sz="2800" b="1">
                <a:latin typeface="Times New Roman" panose="02020603050405020304" pitchFamily="18" charset="0"/>
                <a:ea typeface="楷体_GB2312" pitchFamily="49" charset="-122"/>
                <a:sym typeface="Symbol" panose="05050102010706020507" pitchFamily="18" charset="2"/>
              </a:rPr>
              <a:t> </a:t>
            </a:r>
            <a:r>
              <a:rPr lang="zh-CN" altLang="en-US" sz="2800" b="1" i="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3325" name="Text Box 13"/>
          <p:cNvSpPr txBox="1">
            <a:spLocks noChangeArrowheads="1"/>
          </p:cNvSpPr>
          <p:nvPr/>
        </p:nvSpPr>
        <p:spPr bwMode="auto">
          <a:xfrm>
            <a:off x="714375" y="5981700"/>
            <a:ext cx="7497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50000"/>
              </a:spcBef>
              <a:buFontTx/>
              <a:buNone/>
            </a:pPr>
            <a:r>
              <a:rPr lang="zh-CN" altLang="en-US" sz="2800" b="1">
                <a:latin typeface="Times New Roman" panose="02020603050405020304" pitchFamily="18" charset="0"/>
                <a:ea typeface="楷体_GB2312" pitchFamily="49" charset="-122"/>
              </a:rPr>
              <a:t>若将</a:t>
            </a:r>
            <a:r>
              <a:rPr lang="zh-CN" altLang="en-US" sz="2800" b="1" i="1">
                <a:latin typeface="Times New Roman" panose="02020603050405020304" pitchFamily="18" charset="0"/>
                <a:ea typeface="楷体_GB2312" pitchFamily="49" charset="-122"/>
                <a:sym typeface="Symbol" panose="05050102010706020507" pitchFamily="18" charset="2"/>
              </a:rPr>
              <a:t> </a:t>
            </a:r>
            <a:r>
              <a:rPr lang="en-US" altLang="zh-CN" sz="2800" b="1" baseline="-25000">
                <a:latin typeface="Times New Roman" panose="02020603050405020304" pitchFamily="18" charset="0"/>
                <a:ea typeface="楷体_GB2312" pitchFamily="49" charset="-122"/>
                <a:sym typeface="Symbol" panose="05050102010706020507" pitchFamily="18" charset="2"/>
              </a:rPr>
              <a:t>1</a:t>
            </a:r>
            <a:r>
              <a:rPr lang="zh-CN" altLang="en-US" sz="2800" b="1">
                <a:latin typeface="Times New Roman" panose="02020603050405020304" pitchFamily="18" charset="0"/>
                <a:ea typeface="楷体_GB2312" pitchFamily="49" charset="-122"/>
                <a:sym typeface="Symbol" panose="05050102010706020507" pitchFamily="18" charset="2"/>
              </a:rPr>
              <a:t>定标，则</a:t>
            </a:r>
            <a:r>
              <a:rPr lang="zh-CN" altLang="en-US" sz="2800" b="1" i="1">
                <a:latin typeface="Times New Roman" panose="02020603050405020304" pitchFamily="18" charset="0"/>
                <a:ea typeface="楷体_GB2312" pitchFamily="49" charset="-122"/>
                <a:sym typeface="Symbol" panose="05050102010706020507" pitchFamily="18" charset="2"/>
              </a:rPr>
              <a:t> </a:t>
            </a:r>
            <a:r>
              <a:rPr lang="en-US" altLang="zh-CN" sz="2800" b="1" baseline="-25000">
                <a:latin typeface="Times New Roman" panose="02020603050405020304" pitchFamily="18" charset="0"/>
                <a:ea typeface="楷体_GB2312" pitchFamily="49" charset="-122"/>
                <a:sym typeface="Symbol" panose="05050102010706020507" pitchFamily="18" charset="2"/>
              </a:rPr>
              <a:t>2</a:t>
            </a:r>
            <a:r>
              <a:rPr lang="zh-CN" altLang="en-US" sz="2800" b="1">
                <a:latin typeface="Times New Roman" panose="02020603050405020304" pitchFamily="18" charset="0"/>
                <a:ea typeface="楷体_GB2312" pitchFamily="49" charset="-122"/>
                <a:sym typeface="Symbol" panose="05050102010706020507" pitchFamily="18" charset="2"/>
              </a:rPr>
              <a:t>为</a:t>
            </a:r>
            <a:r>
              <a:rPr lang="en-US" altLang="zh-CN" sz="2800" b="1" i="1">
                <a:latin typeface="Times New Roman" panose="02020603050405020304" pitchFamily="18" charset="0"/>
                <a:ea typeface="楷体_GB2312" pitchFamily="49" charset="-122"/>
                <a:sym typeface="Symbol" panose="05050102010706020507" pitchFamily="18" charset="2"/>
              </a:rPr>
              <a:t>t</a:t>
            </a:r>
            <a:r>
              <a:rPr lang="en-US" altLang="zh-CN" sz="2800" b="1" baseline="-25000">
                <a:latin typeface="Times New Roman" panose="02020603050405020304" pitchFamily="18" charset="0"/>
                <a:ea typeface="楷体_GB2312" pitchFamily="49" charset="-122"/>
                <a:sym typeface="Symbol" panose="05050102010706020507" pitchFamily="18" charset="2"/>
              </a:rPr>
              <a:t>2</a:t>
            </a:r>
            <a:r>
              <a:rPr lang="zh-CN" altLang="en-US" sz="2800" b="1">
                <a:latin typeface="Times New Roman" panose="02020603050405020304" pitchFamily="18" charset="0"/>
                <a:ea typeface="楷体_GB2312" pitchFamily="49" charset="-122"/>
                <a:sym typeface="Symbol" panose="05050102010706020507" pitchFamily="18" charset="2"/>
              </a:rPr>
              <a:t>时回路的磁通量</a:t>
            </a:r>
            <a:r>
              <a:rPr lang="en-US" altLang="zh-CN" sz="2800" b="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sym typeface="Symbol" panose="05050102010706020507" pitchFamily="18" charset="2"/>
              </a:rPr>
              <a:t>。</a:t>
            </a:r>
            <a:endParaRPr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3326" name="AutoShape 14"/>
          <p:cNvSpPr/>
          <p:nvPr/>
        </p:nvSpPr>
        <p:spPr bwMode="auto">
          <a:xfrm>
            <a:off x="485775" y="5143500"/>
            <a:ext cx="228600" cy="1143000"/>
          </a:xfrm>
          <a:prstGeom prst="leftBrace">
            <a:avLst>
              <a:gd name="adj1" fmla="val 41667"/>
              <a:gd name="adj2" fmla="val 50000"/>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13327" name="AutoShape 15"/>
          <p:cNvSpPr>
            <a:spLocks noChangeArrowheads="1"/>
          </p:cNvSpPr>
          <p:nvPr/>
        </p:nvSpPr>
        <p:spPr bwMode="auto">
          <a:xfrm>
            <a:off x="6500813" y="4981575"/>
            <a:ext cx="2125662" cy="609600"/>
          </a:xfrm>
          <a:prstGeom prst="wedgeRoundRectCallout">
            <a:avLst>
              <a:gd name="adj1" fmla="val -46324"/>
              <a:gd name="adj2" fmla="val -109875"/>
              <a:gd name="adj3" fmla="val 16667"/>
            </a:avLst>
          </a:prstGeom>
          <a:noFill/>
          <a:ln w="31750" algn="ctr">
            <a:solidFill>
              <a:srgbClr val="FF66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FF"/>
                </a:solidFill>
                <a:latin typeface="Times New Roman" panose="02020603050405020304" pitchFamily="18" charset="0"/>
              </a:rPr>
              <a:t>磁通计原理</a:t>
            </a:r>
            <a:endParaRPr lang="zh-CN" altLang="en-US" sz="2800" b="1">
              <a:solidFill>
                <a:srgbClr val="0000FF"/>
              </a:solidFill>
              <a:latin typeface="Times New Roman" panose="02020603050405020304" pitchFamily="18" charset="0"/>
            </a:endParaRPr>
          </a:p>
        </p:txBody>
      </p:sp>
      <p:graphicFrame>
        <p:nvGraphicFramePr>
          <p:cNvPr id="13328" name="Object 16"/>
          <p:cNvGraphicFramePr>
            <a:graphicFrameLocks noChangeAspect="1"/>
          </p:cNvGraphicFramePr>
          <p:nvPr/>
        </p:nvGraphicFramePr>
        <p:xfrm>
          <a:off x="4721952" y="363960"/>
          <a:ext cx="1653665" cy="1027113"/>
        </p:xfrm>
        <a:graphic>
          <a:graphicData uri="http://schemas.openxmlformats.org/presentationml/2006/ole">
            <mc:AlternateContent xmlns:mc="http://schemas.openxmlformats.org/markup-compatibility/2006">
              <mc:Choice xmlns:v="urn:schemas-microsoft-com:vml" Requires="v">
                <p:oleObj spid="_x0000_s50377" name="Equation" r:id="rId7" imgW="15849600" imgH="9448800" progId="Equation.DSMT4">
                  <p:embed/>
                </p:oleObj>
              </mc:Choice>
              <mc:Fallback>
                <p:oleObj name="Equation" r:id="rId7" imgW="15849600" imgH="9448800" progId="Equation.DSMT4">
                  <p:embed/>
                  <p:pic>
                    <p:nvPicPr>
                      <p:cNvPr id="0" name="Object 16"/>
                      <p:cNvPicPr>
                        <a:picLocks noChangeAspect="1" noChangeArrowheads="1"/>
                      </p:cNvPicPr>
                      <p:nvPr/>
                    </p:nvPicPr>
                    <p:blipFill>
                      <a:blip r:embed="rId8"/>
                      <a:srcRect/>
                      <a:stretch>
                        <a:fillRect/>
                      </a:stretch>
                    </p:blipFill>
                    <p:spPr bwMode="auto">
                      <a:xfrm>
                        <a:off x="4721952" y="363960"/>
                        <a:ext cx="1653665" cy="1027113"/>
                      </a:xfrm>
                      <a:prstGeom prst="rect">
                        <a:avLst/>
                      </a:prstGeom>
                      <a:noFill/>
                      <a:ln>
                        <a:noFill/>
                      </a:ln>
                      <a:effectLst/>
                    </p:spPr>
                  </p:pic>
                </p:oleObj>
              </mc:Fallback>
            </mc:AlternateContent>
          </a:graphicData>
        </a:graphic>
      </p:graphicFrame>
      <p:graphicFrame>
        <p:nvGraphicFramePr>
          <p:cNvPr id="13329" name="Object 17"/>
          <p:cNvGraphicFramePr>
            <a:graphicFrameLocks noChangeAspect="1"/>
          </p:cNvGraphicFramePr>
          <p:nvPr/>
        </p:nvGraphicFramePr>
        <p:xfrm>
          <a:off x="4953000" y="1989138"/>
          <a:ext cx="2362200" cy="563562"/>
        </p:xfrm>
        <a:graphic>
          <a:graphicData uri="http://schemas.openxmlformats.org/presentationml/2006/ole">
            <mc:AlternateContent xmlns:mc="http://schemas.openxmlformats.org/markup-compatibility/2006">
              <mc:Choice xmlns:v="urn:schemas-microsoft-com:vml" Requires="v">
                <p:oleObj spid="_x0000_s50378" name="Equation" r:id="rId9" imgW="1752600" imgH="304800" progId="Equation.3">
                  <p:embed/>
                </p:oleObj>
              </mc:Choice>
              <mc:Fallback>
                <p:oleObj name="Equation" r:id="rId9" imgW="1752600" imgH="3048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1989138"/>
                        <a:ext cx="2362200"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0" name="Object 18"/>
          <p:cNvGraphicFramePr>
            <a:graphicFrameLocks noChangeAspect="1"/>
          </p:cNvGraphicFramePr>
          <p:nvPr/>
        </p:nvGraphicFramePr>
        <p:xfrm>
          <a:off x="3914775" y="4914900"/>
          <a:ext cx="1066800" cy="549275"/>
        </p:xfrm>
        <a:graphic>
          <a:graphicData uri="http://schemas.openxmlformats.org/presentationml/2006/ole">
            <mc:AlternateContent xmlns:mc="http://schemas.openxmlformats.org/markup-compatibility/2006">
              <mc:Choice xmlns:v="urn:schemas-microsoft-com:vml" Requires="v">
                <p:oleObj spid="_x0000_s50379" name="Equation" r:id="rId11" imgW="685800" imgH="292100" progId="Equation.3">
                  <p:embed/>
                </p:oleObj>
              </mc:Choice>
              <mc:Fallback>
                <p:oleObj name="Equation" r:id="rId11" imgW="685800" imgH="2921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4775" y="4914900"/>
                        <a:ext cx="10668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4" name="Object 22"/>
          <p:cNvGraphicFramePr>
            <a:graphicFrameLocks noChangeAspect="1"/>
          </p:cNvGraphicFramePr>
          <p:nvPr/>
        </p:nvGraphicFramePr>
        <p:xfrm>
          <a:off x="2396074" y="3733786"/>
          <a:ext cx="1922539" cy="1038253"/>
        </p:xfrm>
        <a:graphic>
          <a:graphicData uri="http://schemas.openxmlformats.org/presentationml/2006/ole">
            <mc:AlternateContent xmlns:mc="http://schemas.openxmlformats.org/markup-compatibility/2006">
              <mc:Choice xmlns:v="urn:schemas-microsoft-com:vml" Requires="v">
                <p:oleObj spid="_x0000_s50380" name="Equation" r:id="rId13" imgW="20726400" imgH="9448800" progId="Equation.DSMT4">
                  <p:embed/>
                </p:oleObj>
              </mc:Choice>
              <mc:Fallback>
                <p:oleObj name="Equation" r:id="rId13" imgW="20726400" imgH="9448800" progId="Equation.DSMT4">
                  <p:embed/>
                  <p:pic>
                    <p:nvPicPr>
                      <p:cNvPr id="0" name="Object 22"/>
                      <p:cNvPicPr>
                        <a:picLocks noChangeAspect="1" noChangeArrowheads="1"/>
                      </p:cNvPicPr>
                      <p:nvPr/>
                    </p:nvPicPr>
                    <p:blipFill>
                      <a:blip r:embed="rId14"/>
                      <a:srcRect/>
                      <a:stretch>
                        <a:fillRect/>
                      </a:stretch>
                    </p:blipFill>
                    <p:spPr bwMode="auto">
                      <a:xfrm>
                        <a:off x="2396074" y="3733786"/>
                        <a:ext cx="1922539" cy="1038253"/>
                      </a:xfrm>
                      <a:prstGeom prst="rect">
                        <a:avLst/>
                      </a:prstGeom>
                      <a:noFill/>
                      <a:ln>
                        <a:noFill/>
                      </a:ln>
                      <a:effectLst/>
                    </p:spPr>
                  </p:pic>
                </p:oleObj>
              </mc:Fallback>
            </mc:AlternateContent>
          </a:graphicData>
        </a:graphic>
      </p:graphicFrame>
      <p:graphicFrame>
        <p:nvGraphicFramePr>
          <p:cNvPr id="13335" name="Object 23"/>
          <p:cNvGraphicFramePr>
            <a:graphicFrameLocks noChangeAspect="1"/>
          </p:cNvGraphicFramePr>
          <p:nvPr/>
        </p:nvGraphicFramePr>
        <p:xfrm>
          <a:off x="7225863" y="2345485"/>
          <a:ext cx="940674" cy="1060449"/>
        </p:xfrm>
        <a:graphic>
          <a:graphicData uri="http://schemas.openxmlformats.org/presentationml/2006/ole">
            <mc:AlternateContent xmlns:mc="http://schemas.openxmlformats.org/markup-compatibility/2006">
              <mc:Choice xmlns:v="urn:schemas-microsoft-com:vml" Requires="v">
                <p:oleObj spid="_x0000_s50381" name="Equation" r:id="rId15" imgW="8229600" imgH="9448800" progId="Equation.DSMT4">
                  <p:embed/>
                </p:oleObj>
              </mc:Choice>
              <mc:Fallback>
                <p:oleObj name="Equation" r:id="rId15" imgW="8229600" imgH="9448800" progId="Equation.DSMT4">
                  <p:embed/>
                  <p:pic>
                    <p:nvPicPr>
                      <p:cNvPr id="0" name="Object 23"/>
                      <p:cNvPicPr>
                        <a:picLocks noChangeAspect="1" noChangeArrowheads="1"/>
                      </p:cNvPicPr>
                      <p:nvPr/>
                    </p:nvPicPr>
                    <p:blipFill>
                      <a:blip r:embed="rId16"/>
                      <a:srcRect/>
                      <a:stretch>
                        <a:fillRect/>
                      </a:stretch>
                    </p:blipFill>
                    <p:spPr bwMode="auto">
                      <a:xfrm>
                        <a:off x="7225863" y="2345485"/>
                        <a:ext cx="940674" cy="1060449"/>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Effect transition="in" filter="slide(fromBottom)">
                                      <p:cBhvr>
                                        <p:cTn id="13" dur="500"/>
                                        <p:tgtEl>
                                          <p:spTgt spid="1331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3328"/>
                                        </p:tgtEl>
                                        <p:attrNameLst>
                                          <p:attrName>style.visibility</p:attrName>
                                        </p:attrNameLst>
                                      </p:cBhvr>
                                      <p:to>
                                        <p:strVal val="visible"/>
                                      </p:to>
                                    </p:set>
                                    <p:animEffect transition="in" filter="slide(fromLeft)">
                                      <p:cBhvr>
                                        <p:cTn id="18" dur="500"/>
                                        <p:tgtEl>
                                          <p:spTgt spid="13328"/>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3317"/>
                                        </p:tgtEl>
                                        <p:attrNameLst>
                                          <p:attrName>style.visibility</p:attrName>
                                        </p:attrNameLst>
                                      </p:cBhvr>
                                      <p:to>
                                        <p:strVal val="visible"/>
                                      </p:to>
                                    </p:set>
                                    <p:anim calcmode="lin" valueType="num">
                                      <p:cBhvr>
                                        <p:cTn id="23" dur="75" fill="hold"/>
                                        <p:tgtEl>
                                          <p:spTgt spid="13317"/>
                                        </p:tgtEl>
                                        <p:attrNameLst>
                                          <p:attrName>ppt_x</p:attrName>
                                        </p:attrNameLst>
                                      </p:cBhvr>
                                      <p:tavLst>
                                        <p:tav tm="0">
                                          <p:val>
                                            <p:strVal val="#ppt_x-#ppt_w/2"/>
                                          </p:val>
                                        </p:tav>
                                        <p:tav tm="100000">
                                          <p:val>
                                            <p:strVal val="#ppt_x"/>
                                          </p:val>
                                        </p:tav>
                                      </p:tavLst>
                                    </p:anim>
                                    <p:anim calcmode="lin" valueType="num">
                                      <p:cBhvr>
                                        <p:cTn id="24" dur="75" fill="hold"/>
                                        <p:tgtEl>
                                          <p:spTgt spid="13317"/>
                                        </p:tgtEl>
                                        <p:attrNameLst>
                                          <p:attrName>ppt_y</p:attrName>
                                        </p:attrNameLst>
                                      </p:cBhvr>
                                      <p:tavLst>
                                        <p:tav tm="0">
                                          <p:val>
                                            <p:strVal val="#ppt_y"/>
                                          </p:val>
                                        </p:tav>
                                        <p:tav tm="100000">
                                          <p:val>
                                            <p:strVal val="#ppt_y"/>
                                          </p:val>
                                        </p:tav>
                                      </p:tavLst>
                                    </p:anim>
                                    <p:anim calcmode="lin" valueType="num">
                                      <p:cBhvr>
                                        <p:cTn id="25" dur="75" fill="hold"/>
                                        <p:tgtEl>
                                          <p:spTgt spid="13317"/>
                                        </p:tgtEl>
                                        <p:attrNameLst>
                                          <p:attrName>ppt_w</p:attrName>
                                        </p:attrNameLst>
                                      </p:cBhvr>
                                      <p:tavLst>
                                        <p:tav tm="0">
                                          <p:val>
                                            <p:fltVal val="0"/>
                                          </p:val>
                                        </p:tav>
                                        <p:tav tm="100000">
                                          <p:val>
                                            <p:strVal val="#ppt_w"/>
                                          </p:val>
                                        </p:tav>
                                      </p:tavLst>
                                    </p:anim>
                                    <p:anim calcmode="lin" valueType="num">
                                      <p:cBhvr>
                                        <p:cTn id="26" dur="75" fill="hold"/>
                                        <p:tgtEl>
                                          <p:spTgt spid="13317"/>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iterate type="lt">
                                    <p:tmPct val="100000"/>
                                  </p:iterate>
                                  <p:childTnLst>
                                    <p:set>
                                      <p:cBhvr>
                                        <p:cTn id="30" dur="1" fill="hold">
                                          <p:stCondLst>
                                            <p:cond delay="0"/>
                                          </p:stCondLst>
                                        </p:cTn>
                                        <p:tgtEl>
                                          <p:spTgt spid="13316"/>
                                        </p:tgtEl>
                                        <p:attrNameLst>
                                          <p:attrName>style.visibility</p:attrName>
                                        </p:attrNameLst>
                                      </p:cBhvr>
                                      <p:to>
                                        <p:strVal val="visible"/>
                                      </p:to>
                                    </p:set>
                                    <p:animEffect transition="in" filter="slide(fromRight)">
                                      <p:cBhvr>
                                        <p:cTn id="31" dur="75"/>
                                        <p:tgtEl>
                                          <p:spTgt spid="1331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nodeType="clickEffect">
                                  <p:stCondLst>
                                    <p:cond delay="0"/>
                                  </p:stCondLst>
                                  <p:childTnLst>
                                    <p:set>
                                      <p:cBhvr>
                                        <p:cTn id="35" dur="1" fill="hold">
                                          <p:stCondLst>
                                            <p:cond delay="0"/>
                                          </p:stCondLst>
                                        </p:cTn>
                                        <p:tgtEl>
                                          <p:spTgt spid="13329"/>
                                        </p:tgtEl>
                                        <p:attrNameLst>
                                          <p:attrName>style.visibility</p:attrName>
                                        </p:attrNameLst>
                                      </p:cBhvr>
                                      <p:to>
                                        <p:strVal val="visible"/>
                                      </p:to>
                                    </p:set>
                                    <p:animEffect transition="in" filter="blinds(vertical)">
                                      <p:cBhvr>
                                        <p:cTn id="36" dur="500"/>
                                        <p:tgtEl>
                                          <p:spTgt spid="1332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3318"/>
                                        </p:tgtEl>
                                        <p:attrNameLst>
                                          <p:attrName>style.visibility</p:attrName>
                                        </p:attrNameLst>
                                      </p:cBhvr>
                                      <p:to>
                                        <p:strVal val="visible"/>
                                      </p:to>
                                    </p:set>
                                    <p:animEffect transition="in" filter="blinds(vertical)">
                                      <p:cBhvr>
                                        <p:cTn id="41" dur="500"/>
                                        <p:tgtEl>
                                          <p:spTgt spid="1331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13319"/>
                                        </p:tgtEl>
                                        <p:attrNameLst>
                                          <p:attrName>style.visibility</p:attrName>
                                        </p:attrNameLst>
                                      </p:cBhvr>
                                      <p:to>
                                        <p:strVal val="visible"/>
                                      </p:to>
                                    </p:set>
                                    <p:animEffect transition="in" filter="slide(fromLeft)">
                                      <p:cBhvr>
                                        <p:cTn id="46" dur="500"/>
                                        <p:tgtEl>
                                          <p:spTgt spid="13319"/>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3335"/>
                                        </p:tgtEl>
                                        <p:attrNameLst>
                                          <p:attrName>style.visibility</p:attrName>
                                        </p:attrNameLst>
                                      </p:cBhvr>
                                      <p:to>
                                        <p:strVal val="visible"/>
                                      </p:to>
                                    </p:set>
                                    <p:animEffect transition="in" filter="slide(fromLeft)">
                                      <p:cBhvr>
                                        <p:cTn id="51" dur="500"/>
                                        <p:tgtEl>
                                          <p:spTgt spid="1333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3320"/>
                                        </p:tgtEl>
                                        <p:attrNameLst>
                                          <p:attrName>style.visibility</p:attrName>
                                        </p:attrNameLst>
                                      </p:cBhvr>
                                      <p:to>
                                        <p:strVal val="visible"/>
                                      </p:to>
                                    </p:set>
                                    <p:animEffect transition="in" filter="blinds(horizontal)">
                                      <p:cBhvr>
                                        <p:cTn id="56" dur="500"/>
                                        <p:tgtEl>
                                          <p:spTgt spid="13320"/>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nodeType="clickEffect">
                                  <p:stCondLst>
                                    <p:cond delay="0"/>
                                  </p:stCondLst>
                                  <p:childTnLst>
                                    <p:set>
                                      <p:cBhvr>
                                        <p:cTn id="60" dur="1" fill="hold">
                                          <p:stCondLst>
                                            <p:cond delay="0"/>
                                          </p:stCondLst>
                                        </p:cTn>
                                        <p:tgtEl>
                                          <p:spTgt spid="13321"/>
                                        </p:tgtEl>
                                        <p:attrNameLst>
                                          <p:attrName>style.visibility</p:attrName>
                                        </p:attrNameLst>
                                      </p:cBhvr>
                                      <p:to>
                                        <p:strVal val="visible"/>
                                      </p:to>
                                    </p:set>
                                    <p:animEffect transition="in" filter="slide(fromBottom)">
                                      <p:cBhvr>
                                        <p:cTn id="61" dur="500"/>
                                        <p:tgtEl>
                                          <p:spTgt spid="1332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13334"/>
                                        </p:tgtEl>
                                        <p:attrNameLst>
                                          <p:attrName>style.visibility</p:attrName>
                                        </p:attrNameLst>
                                      </p:cBhvr>
                                      <p:to>
                                        <p:strVal val="visible"/>
                                      </p:to>
                                    </p:set>
                                    <p:animEffect transition="in" filter="slide(fromLeft)">
                                      <p:cBhvr>
                                        <p:cTn id="66" dur="500"/>
                                        <p:tgtEl>
                                          <p:spTgt spid="1333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nodeType="clickEffect">
                                  <p:stCondLst>
                                    <p:cond delay="0"/>
                                  </p:stCondLst>
                                  <p:childTnLst>
                                    <p:set>
                                      <p:cBhvr>
                                        <p:cTn id="70" dur="1" fill="hold">
                                          <p:stCondLst>
                                            <p:cond delay="0"/>
                                          </p:stCondLst>
                                        </p:cTn>
                                        <p:tgtEl>
                                          <p:spTgt spid="13322"/>
                                        </p:tgtEl>
                                        <p:attrNameLst>
                                          <p:attrName>style.visibility</p:attrName>
                                        </p:attrNameLst>
                                      </p:cBhvr>
                                      <p:to>
                                        <p:strVal val="visible"/>
                                      </p:to>
                                    </p:set>
                                    <p:animEffect transition="in" filter="slide(fromLeft)">
                                      <p:cBhvr>
                                        <p:cTn id="71" dur="500"/>
                                        <p:tgtEl>
                                          <p:spTgt spid="13322"/>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 fill="hold" grpId="0" nodeType="clickEffect">
                                  <p:stCondLst>
                                    <p:cond delay="0"/>
                                  </p:stCondLst>
                                  <p:childTnLst>
                                    <p:set>
                                      <p:cBhvr>
                                        <p:cTn id="75" dur="1" fill="hold">
                                          <p:stCondLst>
                                            <p:cond delay="0"/>
                                          </p:stCondLst>
                                        </p:cTn>
                                        <p:tgtEl>
                                          <p:spTgt spid="13326"/>
                                        </p:tgtEl>
                                        <p:attrNameLst>
                                          <p:attrName>style.visibility</p:attrName>
                                        </p:attrNameLst>
                                      </p:cBhvr>
                                      <p:to>
                                        <p:strVal val="visible"/>
                                      </p:to>
                                    </p:set>
                                    <p:anim calcmode="lin" valueType="num">
                                      <p:cBhvr>
                                        <p:cTn id="76" dur="500" fill="hold"/>
                                        <p:tgtEl>
                                          <p:spTgt spid="13326"/>
                                        </p:tgtEl>
                                        <p:attrNameLst>
                                          <p:attrName>ppt_x</p:attrName>
                                        </p:attrNameLst>
                                      </p:cBhvr>
                                      <p:tavLst>
                                        <p:tav tm="0">
                                          <p:val>
                                            <p:strVal val="#ppt_x"/>
                                          </p:val>
                                        </p:tav>
                                        <p:tav tm="100000">
                                          <p:val>
                                            <p:strVal val="#ppt_x"/>
                                          </p:val>
                                        </p:tav>
                                      </p:tavLst>
                                    </p:anim>
                                    <p:anim calcmode="lin" valueType="num">
                                      <p:cBhvr>
                                        <p:cTn id="77" dur="500" fill="hold"/>
                                        <p:tgtEl>
                                          <p:spTgt spid="13326"/>
                                        </p:tgtEl>
                                        <p:attrNameLst>
                                          <p:attrName>ppt_y</p:attrName>
                                        </p:attrNameLst>
                                      </p:cBhvr>
                                      <p:tavLst>
                                        <p:tav tm="0">
                                          <p:val>
                                            <p:strVal val="#ppt_y-#ppt_h/2"/>
                                          </p:val>
                                        </p:tav>
                                        <p:tav tm="100000">
                                          <p:val>
                                            <p:strVal val="#ppt_y"/>
                                          </p:val>
                                        </p:tav>
                                      </p:tavLst>
                                    </p:anim>
                                    <p:anim calcmode="lin" valueType="num">
                                      <p:cBhvr>
                                        <p:cTn id="78" dur="500" fill="hold"/>
                                        <p:tgtEl>
                                          <p:spTgt spid="13326"/>
                                        </p:tgtEl>
                                        <p:attrNameLst>
                                          <p:attrName>ppt_w</p:attrName>
                                        </p:attrNameLst>
                                      </p:cBhvr>
                                      <p:tavLst>
                                        <p:tav tm="0">
                                          <p:val>
                                            <p:strVal val="#ppt_w"/>
                                          </p:val>
                                        </p:tav>
                                        <p:tav tm="100000">
                                          <p:val>
                                            <p:strVal val="#ppt_w"/>
                                          </p:val>
                                        </p:tav>
                                      </p:tavLst>
                                    </p:anim>
                                    <p:anim calcmode="lin" valueType="num">
                                      <p:cBhvr>
                                        <p:cTn id="79" dur="500" fill="hold"/>
                                        <p:tgtEl>
                                          <p:spTgt spid="13326"/>
                                        </p:tgtEl>
                                        <p:attrNameLst>
                                          <p:attrName>ppt_h</p:attrName>
                                        </p:attrNameLst>
                                      </p:cBhvr>
                                      <p:tavLst>
                                        <p:tav tm="0">
                                          <p:val>
                                            <p:fltVal val="0"/>
                                          </p:val>
                                        </p:tav>
                                        <p:tav tm="100000">
                                          <p:val>
                                            <p:strVal val="#ppt_h"/>
                                          </p:val>
                                        </p:tav>
                                      </p:tavLst>
                                    </p:anim>
                                  </p:childTnLst>
                                </p:cTn>
                              </p:par>
                            </p:childTnLst>
                          </p:cTn>
                        </p:par>
                        <p:par>
                          <p:cTn id="80" fill="hold">
                            <p:stCondLst>
                              <p:cond delay="500"/>
                            </p:stCondLst>
                            <p:childTnLst>
                              <p:par>
                                <p:cTn id="81" presetID="12" presetClass="entr" presetSubtype="4" fill="hold" grpId="0" nodeType="afterEffect">
                                  <p:stCondLst>
                                    <p:cond delay="0"/>
                                  </p:stCondLst>
                                  <p:childTnLst>
                                    <p:set>
                                      <p:cBhvr>
                                        <p:cTn id="82" dur="1" fill="hold">
                                          <p:stCondLst>
                                            <p:cond delay="0"/>
                                          </p:stCondLst>
                                        </p:cTn>
                                        <p:tgtEl>
                                          <p:spTgt spid="13323"/>
                                        </p:tgtEl>
                                        <p:attrNameLst>
                                          <p:attrName>style.visibility</p:attrName>
                                        </p:attrNameLst>
                                      </p:cBhvr>
                                      <p:to>
                                        <p:strVal val="visible"/>
                                      </p:to>
                                    </p:set>
                                    <p:animEffect transition="in" filter="slide(fromBottom)">
                                      <p:cBhvr>
                                        <p:cTn id="83" dur="500"/>
                                        <p:tgtEl>
                                          <p:spTgt spid="13323"/>
                                        </p:tgtEl>
                                      </p:cBhvr>
                                    </p:animEffect>
                                  </p:childTnLst>
                                </p:cTn>
                              </p:par>
                            </p:childTnLst>
                          </p:cTn>
                        </p:par>
                        <p:par>
                          <p:cTn id="84" fill="hold">
                            <p:stCondLst>
                              <p:cond delay="1000"/>
                            </p:stCondLst>
                            <p:childTnLst>
                              <p:par>
                                <p:cTn id="85" presetID="3" presetClass="entr" presetSubtype="10" fill="hold" nodeType="afterEffect">
                                  <p:stCondLst>
                                    <p:cond delay="0"/>
                                  </p:stCondLst>
                                  <p:childTnLst>
                                    <p:set>
                                      <p:cBhvr>
                                        <p:cTn id="86" dur="1" fill="hold">
                                          <p:stCondLst>
                                            <p:cond delay="0"/>
                                          </p:stCondLst>
                                        </p:cTn>
                                        <p:tgtEl>
                                          <p:spTgt spid="13330"/>
                                        </p:tgtEl>
                                        <p:attrNameLst>
                                          <p:attrName>style.visibility</p:attrName>
                                        </p:attrNameLst>
                                      </p:cBhvr>
                                      <p:to>
                                        <p:strVal val="visible"/>
                                      </p:to>
                                    </p:set>
                                    <p:animEffect transition="in" filter="blinds(horizontal)">
                                      <p:cBhvr>
                                        <p:cTn id="87" dur="500"/>
                                        <p:tgtEl>
                                          <p:spTgt spid="13330"/>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13324"/>
                                        </p:tgtEl>
                                        <p:attrNameLst>
                                          <p:attrName>style.visibility</p:attrName>
                                        </p:attrNameLst>
                                      </p:cBhvr>
                                      <p:to>
                                        <p:strVal val="visible"/>
                                      </p:to>
                                    </p:set>
                                    <p:animEffect transition="in" filter="slide(fromBottom)">
                                      <p:cBhvr>
                                        <p:cTn id="92" dur="500"/>
                                        <p:tgtEl>
                                          <p:spTgt spid="13324"/>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13325"/>
                                        </p:tgtEl>
                                        <p:attrNameLst>
                                          <p:attrName>style.visibility</p:attrName>
                                        </p:attrNameLst>
                                      </p:cBhvr>
                                      <p:to>
                                        <p:strVal val="visible"/>
                                      </p:to>
                                    </p:set>
                                    <p:animEffect transition="in" filter="slide(fromBottom)">
                                      <p:cBhvr>
                                        <p:cTn id="97" dur="500"/>
                                        <p:tgtEl>
                                          <p:spTgt spid="13325"/>
                                        </p:tgtEl>
                                      </p:cBhvr>
                                    </p:animEffect>
                                  </p:childTnLst>
                                </p:cTn>
                              </p:par>
                            </p:childTnLst>
                          </p:cTn>
                        </p:par>
                      </p:childTnLst>
                    </p:cTn>
                  </p:par>
                  <p:par>
                    <p:cTn id="98" fill="hold">
                      <p:stCondLst>
                        <p:cond delay="indefinite"/>
                      </p:stCondLst>
                      <p:childTnLst>
                        <p:par>
                          <p:cTn id="99" fill="hold">
                            <p:stCondLst>
                              <p:cond delay="0"/>
                            </p:stCondLst>
                            <p:childTnLst>
                              <p:par>
                                <p:cTn id="100" presetID="17" presetClass="entr" presetSubtype="1" fill="hold" grpId="0" nodeType="clickEffect">
                                  <p:stCondLst>
                                    <p:cond delay="0"/>
                                  </p:stCondLst>
                                  <p:childTnLst>
                                    <p:set>
                                      <p:cBhvr>
                                        <p:cTn id="101" dur="1" fill="hold">
                                          <p:stCondLst>
                                            <p:cond delay="0"/>
                                          </p:stCondLst>
                                        </p:cTn>
                                        <p:tgtEl>
                                          <p:spTgt spid="13327"/>
                                        </p:tgtEl>
                                        <p:attrNameLst>
                                          <p:attrName>style.visibility</p:attrName>
                                        </p:attrNameLst>
                                      </p:cBhvr>
                                      <p:to>
                                        <p:strVal val="visible"/>
                                      </p:to>
                                    </p:set>
                                    <p:anim calcmode="lin" valueType="num">
                                      <p:cBhvr>
                                        <p:cTn id="102" dur="500" fill="hold"/>
                                        <p:tgtEl>
                                          <p:spTgt spid="13327"/>
                                        </p:tgtEl>
                                        <p:attrNameLst>
                                          <p:attrName>ppt_x</p:attrName>
                                        </p:attrNameLst>
                                      </p:cBhvr>
                                      <p:tavLst>
                                        <p:tav tm="0">
                                          <p:val>
                                            <p:strVal val="#ppt_x"/>
                                          </p:val>
                                        </p:tav>
                                        <p:tav tm="100000">
                                          <p:val>
                                            <p:strVal val="#ppt_x"/>
                                          </p:val>
                                        </p:tav>
                                      </p:tavLst>
                                    </p:anim>
                                    <p:anim calcmode="lin" valueType="num">
                                      <p:cBhvr>
                                        <p:cTn id="103" dur="500" fill="hold"/>
                                        <p:tgtEl>
                                          <p:spTgt spid="13327"/>
                                        </p:tgtEl>
                                        <p:attrNameLst>
                                          <p:attrName>ppt_y</p:attrName>
                                        </p:attrNameLst>
                                      </p:cBhvr>
                                      <p:tavLst>
                                        <p:tav tm="0">
                                          <p:val>
                                            <p:strVal val="#ppt_y-#ppt_h/2"/>
                                          </p:val>
                                        </p:tav>
                                        <p:tav tm="100000">
                                          <p:val>
                                            <p:strVal val="#ppt_y"/>
                                          </p:val>
                                        </p:tav>
                                      </p:tavLst>
                                    </p:anim>
                                    <p:anim calcmode="lin" valueType="num">
                                      <p:cBhvr>
                                        <p:cTn id="104" dur="500" fill="hold"/>
                                        <p:tgtEl>
                                          <p:spTgt spid="13327"/>
                                        </p:tgtEl>
                                        <p:attrNameLst>
                                          <p:attrName>ppt_w</p:attrName>
                                        </p:attrNameLst>
                                      </p:cBhvr>
                                      <p:tavLst>
                                        <p:tav tm="0">
                                          <p:val>
                                            <p:strVal val="#ppt_w"/>
                                          </p:val>
                                        </p:tav>
                                        <p:tav tm="100000">
                                          <p:val>
                                            <p:strVal val="#ppt_w"/>
                                          </p:val>
                                        </p:tav>
                                      </p:tavLst>
                                    </p:anim>
                                    <p:anim calcmode="lin" valueType="num">
                                      <p:cBhvr>
                                        <p:cTn id="105" dur="500" fill="hold"/>
                                        <p:tgtEl>
                                          <p:spTgt spid="133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16" grpId="0" autoUpdateAnimBg="0"/>
      <p:bldP spid="13317" grpId="0" autoUpdateAnimBg="0"/>
      <p:bldP spid="13318" grpId="0" autoUpdateAnimBg="0"/>
      <p:bldP spid="13320" grpId="0" autoUpdateAnimBg="0"/>
      <p:bldP spid="13323" grpId="0" autoUpdateAnimBg="0"/>
      <p:bldP spid="13324" grpId="0" autoUpdateAnimBg="0"/>
      <p:bldP spid="13325" grpId="0" autoUpdateAnimBg="0"/>
      <p:bldP spid="13326" grpId="0" animBg="1"/>
      <p:bldP spid="1332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E03B28-4728-4486-8550-C858AE77400F}" type="slidenum">
              <a:rPr lang="en-US" altLang="zh-CN">
                <a:solidFill>
                  <a:srgbClr val="0000FF"/>
                </a:solidFill>
              </a:rPr>
            </a:fld>
            <a:endParaRPr lang="en-US" altLang="zh-CN">
              <a:solidFill>
                <a:srgbClr val="0000FF"/>
              </a:solidFill>
            </a:endParaRPr>
          </a:p>
        </p:txBody>
      </p:sp>
      <p:sp>
        <p:nvSpPr>
          <p:cNvPr id="14338" name="Text Box 2"/>
          <p:cNvSpPr txBox="1">
            <a:spLocks noChangeArrowheads="1"/>
          </p:cNvSpPr>
          <p:nvPr/>
        </p:nvSpPr>
        <p:spPr bwMode="auto">
          <a:xfrm>
            <a:off x="142875" y="142875"/>
            <a:ext cx="4572000" cy="519113"/>
          </a:xfrm>
          <a:prstGeom prst="rect">
            <a:avLst/>
          </a:prstGeom>
          <a:noFill/>
          <a:ln w="9525">
            <a:noFill/>
            <a:miter lim="800000"/>
          </a:ln>
          <a:effectLst/>
        </p:spPr>
        <p:txBody>
          <a:bodyPr>
            <a:spAutoFit/>
          </a:bodyPr>
          <a:lstStyle/>
          <a:p>
            <a:pPr eaLnBrk="0" hangingPunct="0">
              <a:spcBef>
                <a:spcPct val="50000"/>
              </a:spcBef>
              <a:defRPr/>
            </a:pPr>
            <a:r>
              <a:rPr kumimoji="1" lang="zh-CN" altLang="en-US" sz="2800" b="1" dirty="0">
                <a:solidFill>
                  <a:schemeClr val="folHlink"/>
                </a:solidFill>
                <a:effectLst>
                  <a:outerShdw blurRad="38100" dist="38100" dir="2700000" algn="tl">
                    <a:srgbClr val="C0C0C0"/>
                  </a:outerShdw>
                </a:effectLst>
                <a:latin typeface="Times New Roman" panose="02020603050405020304" pitchFamily="18" charset="0"/>
                <a:ea typeface="楷体_GB2312" pitchFamily="49" charset="-122"/>
              </a:rPr>
              <a:t>三、 楞次定律</a:t>
            </a:r>
            <a:endParaRPr kumimoji="1" lang="zh-CN" altLang="en-US" sz="3200" b="1" dirty="0">
              <a:solidFill>
                <a:schemeClr val="folHlink"/>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
        <p:nvSpPr>
          <p:cNvPr id="14339" name="Text Box 3"/>
          <p:cNvSpPr txBox="1">
            <a:spLocks noChangeArrowheads="1"/>
          </p:cNvSpPr>
          <p:nvPr/>
        </p:nvSpPr>
        <p:spPr bwMode="auto">
          <a:xfrm>
            <a:off x="3298825" y="180975"/>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Times New Roman" panose="02020603050405020304" pitchFamily="18" charset="0"/>
                <a:ea typeface="楷体_GB2312" pitchFamily="49" charset="-122"/>
              </a:rPr>
              <a:t>判断感应电流方向的定律。</a:t>
            </a:r>
            <a:endParaRPr kumimoji="1" lang="zh-CN" altLang="en-US" sz="2800">
              <a:solidFill>
                <a:srgbClr val="0000FF"/>
              </a:solidFill>
              <a:latin typeface="Times New Roman" panose="02020603050405020304" pitchFamily="18" charset="0"/>
              <a:ea typeface="楷体_GB2312" pitchFamily="49" charset="-122"/>
            </a:endParaRPr>
          </a:p>
        </p:txBody>
      </p:sp>
      <p:sp>
        <p:nvSpPr>
          <p:cNvPr id="14340" name="Text Box 4"/>
          <p:cNvSpPr txBox="1">
            <a:spLocks noChangeArrowheads="1"/>
          </p:cNvSpPr>
          <p:nvPr/>
        </p:nvSpPr>
        <p:spPr bwMode="auto">
          <a:xfrm>
            <a:off x="457200" y="762000"/>
            <a:ext cx="8382000" cy="519113"/>
          </a:xfrm>
          <a:prstGeom prst="rect">
            <a:avLst/>
          </a:prstGeom>
          <a:noFill/>
          <a:ln w="9525">
            <a:noFill/>
            <a:miter lim="800000"/>
          </a:ln>
          <a:effectLst/>
        </p:spPr>
        <p:txBody>
          <a:bodyPr>
            <a:spAutoFit/>
          </a:bodyPr>
          <a:lstStyle/>
          <a:p>
            <a:pPr eaLnBrk="0" hangingPunct="0">
              <a:spcBef>
                <a:spcPct val="50000"/>
              </a:spcBef>
              <a:defRPr/>
            </a:pPr>
            <a:r>
              <a:rPr kumimoji="1" lang="zh-CN" altLang="en-US" sz="2800" b="1" dirty="0">
                <a:latin typeface="Times New Roman" panose="02020603050405020304" pitchFamily="18" charset="0"/>
                <a:ea typeface="楷体_GB2312" pitchFamily="49" charset="-122"/>
              </a:rPr>
              <a:t>感应电流的</a:t>
            </a: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效果</a:t>
            </a:r>
            <a:r>
              <a:rPr kumimoji="1" lang="zh-CN" altLang="en-US" sz="2800" b="1" dirty="0">
                <a:latin typeface="Times New Roman" panose="02020603050405020304" pitchFamily="18" charset="0"/>
                <a:ea typeface="楷体_GB2312" pitchFamily="49" charset="-122"/>
              </a:rPr>
              <a:t>，总是</a:t>
            </a:r>
            <a:r>
              <a:rPr kumimoji="1" lang="zh-CN" altLang="en-US" sz="2800" b="1" dirty="0">
                <a:solidFill>
                  <a:srgbClr val="0000FF"/>
                </a:solidFill>
                <a:latin typeface="Times New Roman" panose="02020603050405020304" pitchFamily="18" charset="0"/>
                <a:ea typeface="黑体" panose="02010609060101010101" pitchFamily="49" charset="-122"/>
              </a:rPr>
              <a:t>反抗</a:t>
            </a:r>
            <a:r>
              <a:rPr kumimoji="1" lang="zh-CN" altLang="en-US" sz="2800" b="1" dirty="0">
                <a:latin typeface="Times New Roman" panose="02020603050405020304" pitchFamily="18" charset="0"/>
                <a:ea typeface="楷体_GB2312" pitchFamily="49" charset="-122"/>
              </a:rPr>
              <a:t>引起感应电流的</a:t>
            </a: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原因</a:t>
            </a:r>
            <a:r>
              <a:rPr kumimoji="1" lang="zh-CN" altLang="en-US" sz="2800" b="1" dirty="0">
                <a:latin typeface="Times New Roman" panose="02020603050405020304" pitchFamily="18" charset="0"/>
                <a:ea typeface="楷体_GB2312" pitchFamily="49" charset="-122"/>
              </a:rPr>
              <a:t>。</a:t>
            </a:r>
            <a:endParaRPr kumimoji="1" lang="zh-CN" altLang="en-US" sz="2800" b="1" dirty="0">
              <a:latin typeface="Times New Roman" panose="02020603050405020304" pitchFamily="18" charset="0"/>
              <a:ea typeface="楷体_GB2312" pitchFamily="49" charset="-122"/>
            </a:endParaRPr>
          </a:p>
        </p:txBody>
      </p:sp>
      <p:sp>
        <p:nvSpPr>
          <p:cNvPr id="14341" name="Text Box 5"/>
          <p:cNvSpPr txBox="1">
            <a:spLocks noChangeArrowheads="1"/>
          </p:cNvSpPr>
          <p:nvPr/>
        </p:nvSpPr>
        <p:spPr bwMode="auto">
          <a:xfrm>
            <a:off x="4876800" y="2514600"/>
            <a:ext cx="3467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Times New Roman" panose="02020603050405020304" pitchFamily="18" charset="0"/>
                <a:ea typeface="黑体" panose="02010609060101010101" pitchFamily="49" charset="-122"/>
              </a:rPr>
              <a:t>楞次定律判断感应电动势方向的步骤：</a:t>
            </a:r>
            <a:endParaRPr kumimoji="1" lang="zh-CN" altLang="en-US" sz="2800" b="1">
              <a:solidFill>
                <a:srgbClr val="0000FF"/>
              </a:solidFill>
              <a:latin typeface="Times New Roman" panose="02020603050405020304" pitchFamily="18" charset="0"/>
              <a:ea typeface="黑体" panose="02010609060101010101" pitchFamily="49" charset="-122"/>
            </a:endParaRPr>
          </a:p>
        </p:txBody>
      </p:sp>
      <p:sp>
        <p:nvSpPr>
          <p:cNvPr id="14342" name="Text Box 6"/>
          <p:cNvSpPr txBox="1">
            <a:spLocks noChangeArrowheads="1"/>
          </p:cNvSpPr>
          <p:nvPr/>
        </p:nvSpPr>
        <p:spPr bwMode="auto">
          <a:xfrm>
            <a:off x="4953000" y="34290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a:latin typeface="Times New Roman" panose="02020603050405020304" pitchFamily="18" charset="0"/>
              </a:rPr>
              <a:t>①</a:t>
            </a:r>
            <a:r>
              <a:rPr kumimoji="1" lang="zh-CN" altLang="en-US" sz="2800" b="1">
                <a:latin typeface="Times New Roman" panose="02020603050405020304" pitchFamily="18" charset="0"/>
                <a:ea typeface="楷体_GB2312" pitchFamily="49" charset="-122"/>
              </a:rPr>
              <a:t>磁场方向及分布；</a:t>
            </a:r>
            <a:endParaRPr kumimoji="1" lang="zh-CN" altLang="en-US" sz="2800" i="1" baseline="-25000">
              <a:latin typeface="Times New Roman" panose="02020603050405020304" pitchFamily="18" charset="0"/>
              <a:ea typeface="楷体_GB2312" pitchFamily="49" charset="-122"/>
              <a:sym typeface="Symbol" panose="05050102010706020507" pitchFamily="18" charset="2"/>
            </a:endParaRPr>
          </a:p>
        </p:txBody>
      </p:sp>
      <p:sp>
        <p:nvSpPr>
          <p:cNvPr id="14343" name="Line 7"/>
          <p:cNvSpPr>
            <a:spLocks noChangeShapeType="1"/>
          </p:cNvSpPr>
          <p:nvPr/>
        </p:nvSpPr>
        <p:spPr bwMode="auto">
          <a:xfrm>
            <a:off x="2786063" y="428625"/>
            <a:ext cx="609600" cy="0"/>
          </a:xfrm>
          <a:prstGeom prst="line">
            <a:avLst/>
          </a:prstGeom>
          <a:noFill/>
          <a:ln w="571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Text Box 8"/>
          <p:cNvSpPr txBox="1">
            <a:spLocks noChangeArrowheads="1"/>
          </p:cNvSpPr>
          <p:nvPr/>
        </p:nvSpPr>
        <p:spPr bwMode="auto">
          <a:xfrm>
            <a:off x="4953000" y="4038600"/>
            <a:ext cx="379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②</a:t>
            </a:r>
            <a:r>
              <a:rPr kumimoji="1" lang="zh-CN" altLang="en-US" sz="2800" b="1">
                <a:latin typeface="Times New Roman" panose="02020603050405020304" pitchFamily="18" charset="0"/>
                <a:ea typeface="楷体_GB2312" pitchFamily="49" charset="-122"/>
              </a:rPr>
              <a:t>判定</a:t>
            </a:r>
            <a:r>
              <a:rPr kumimoji="1" lang="zh-CN" altLang="en-US" sz="2800" b="1" i="1">
                <a:latin typeface="Times New Roman" panose="02020603050405020304" pitchFamily="18" charset="0"/>
                <a:ea typeface="楷体_GB2312" pitchFamily="49" charset="-122"/>
                <a:sym typeface="Symbol" panose="05050102010706020507" pitchFamily="18" charset="2"/>
              </a:rPr>
              <a:t> </a:t>
            </a:r>
            <a:r>
              <a:rPr kumimoji="1" lang="zh-CN" altLang="en-US" sz="2800" b="1">
                <a:latin typeface="Times New Roman" panose="02020603050405020304" pitchFamily="18" charset="0"/>
                <a:ea typeface="楷体_GB2312" pitchFamily="49" charset="-122"/>
                <a:sym typeface="Symbol" panose="05050102010706020507" pitchFamily="18" charset="2"/>
              </a:rPr>
              <a:t>的变化；</a:t>
            </a:r>
            <a:endParaRPr kumimoji="1"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4345" name="Text Box 9"/>
          <p:cNvSpPr txBox="1">
            <a:spLocks noChangeArrowheads="1"/>
          </p:cNvSpPr>
          <p:nvPr/>
        </p:nvSpPr>
        <p:spPr bwMode="auto">
          <a:xfrm>
            <a:off x="4953000" y="4572000"/>
            <a:ext cx="358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③</a:t>
            </a:r>
            <a:r>
              <a:rPr kumimoji="1" lang="zh-CN" altLang="en-US" sz="2800" b="1">
                <a:latin typeface="Times New Roman" panose="02020603050405020304" pitchFamily="18" charset="0"/>
                <a:ea typeface="楷体_GB2312" pitchFamily="49" charset="-122"/>
                <a:sym typeface="Symbol" panose="05050102010706020507" pitchFamily="18" charset="2"/>
              </a:rPr>
              <a:t>确定感应电流激发磁场的方向；</a:t>
            </a:r>
            <a:endParaRPr kumimoji="1"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4347" name="Text Box 11"/>
          <p:cNvSpPr txBox="1">
            <a:spLocks noChangeArrowheads="1"/>
          </p:cNvSpPr>
          <p:nvPr/>
        </p:nvSpPr>
        <p:spPr bwMode="auto">
          <a:xfrm>
            <a:off x="766763" y="2600325"/>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ea typeface="楷体_GB2312" pitchFamily="49" charset="-122"/>
              </a:rPr>
              <a:t>若</a:t>
            </a:r>
            <a:r>
              <a:rPr kumimoji="1" lang="zh-CN" altLang="en-US" sz="2800" b="1" i="1">
                <a:latin typeface="Times New Roman" panose="02020603050405020304" pitchFamily="18" charset="0"/>
                <a:ea typeface="楷体_GB2312" pitchFamily="49" charset="-122"/>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a:t>
            </a:r>
            <a:endParaRPr kumimoji="1" lang="zh-CN" altLang="en-US" sz="2800" b="1">
              <a:latin typeface="Times New Roman" panose="02020603050405020304" pitchFamily="18" charset="0"/>
              <a:ea typeface="楷体_GB2312" pitchFamily="49" charset="-122"/>
              <a:sym typeface="Symbol" panose="05050102010706020507" pitchFamily="18" charset="2"/>
            </a:endParaRPr>
          </a:p>
        </p:txBody>
      </p:sp>
      <p:sp>
        <p:nvSpPr>
          <p:cNvPr id="14348" name="Text Box 12"/>
          <p:cNvSpPr txBox="1">
            <a:spLocks noChangeArrowheads="1"/>
          </p:cNvSpPr>
          <p:nvPr/>
        </p:nvSpPr>
        <p:spPr bwMode="auto">
          <a:xfrm>
            <a:off x="3200400" y="2549525"/>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Times New Roman" panose="02020603050405020304" pitchFamily="18" charset="0"/>
                <a:ea typeface="楷体_GB2312" pitchFamily="49" charset="-122"/>
              </a:rPr>
              <a:t>若</a:t>
            </a:r>
            <a:r>
              <a:rPr kumimoji="1" lang="zh-CN" altLang="en-US" sz="2800" b="1" i="1">
                <a:latin typeface="Times New Roman" panose="02020603050405020304" pitchFamily="18" charset="0"/>
                <a:ea typeface="楷体_GB2312" pitchFamily="49" charset="-122"/>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a:t>
            </a:r>
            <a:endParaRPr kumimoji="1" lang="zh-CN" altLang="en-US" sz="2800" b="1">
              <a:latin typeface="Times New Roman" panose="02020603050405020304" pitchFamily="18" charset="0"/>
              <a:sym typeface="Symbol" panose="05050102010706020507" pitchFamily="18" charset="2"/>
            </a:endParaRPr>
          </a:p>
        </p:txBody>
      </p:sp>
      <p:sp>
        <p:nvSpPr>
          <p:cNvPr id="14349" name="AutoShape 13"/>
          <p:cNvSpPr>
            <a:spLocks noChangeArrowheads="1"/>
          </p:cNvSpPr>
          <p:nvPr/>
        </p:nvSpPr>
        <p:spPr bwMode="auto">
          <a:xfrm>
            <a:off x="1331913" y="1524000"/>
            <a:ext cx="2478087" cy="914400"/>
          </a:xfrm>
          <a:prstGeom prst="wedgeRectCallout">
            <a:avLst>
              <a:gd name="adj1" fmla="val -4963"/>
              <a:gd name="adj2" fmla="val -81079"/>
            </a:avLst>
          </a:prstGeom>
          <a:noFill/>
          <a:ln w="31750" algn="ctr">
            <a:solidFill>
              <a:srgbClr val="FF66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chemeClr val="folHlink"/>
                </a:solidFill>
                <a:latin typeface="Times New Roman" panose="02020603050405020304" pitchFamily="18" charset="0"/>
                <a:ea typeface="楷体_GB2312" pitchFamily="49" charset="-122"/>
              </a:rPr>
              <a:t>感应电流激发</a:t>
            </a:r>
            <a:endParaRPr kumimoji="1" lang="zh-CN" altLang="en-US" sz="2800" b="1">
              <a:solidFill>
                <a:schemeClr val="folHlink"/>
              </a:solidFill>
              <a:latin typeface="Times New Roman" panose="02020603050405020304" pitchFamily="18" charset="0"/>
              <a:ea typeface="楷体_GB2312" pitchFamily="49" charset="-122"/>
            </a:endParaRPr>
          </a:p>
          <a:p>
            <a:pPr algn="ctr" eaLnBrk="1" hangingPunct="1"/>
            <a:r>
              <a:rPr kumimoji="1" lang="zh-CN" altLang="en-US" sz="2800" b="1">
                <a:solidFill>
                  <a:schemeClr val="folHlink"/>
                </a:solidFill>
                <a:latin typeface="Times New Roman" panose="02020603050405020304" pitchFamily="18" charset="0"/>
                <a:ea typeface="楷体_GB2312" pitchFamily="49" charset="-122"/>
              </a:rPr>
              <a:t>的磁通量</a:t>
            </a:r>
            <a:endParaRPr kumimoji="1" lang="zh-CN" altLang="en-US" sz="2800" b="1">
              <a:solidFill>
                <a:schemeClr val="folHlink"/>
              </a:solidFill>
              <a:latin typeface="Times New Roman" panose="02020603050405020304" pitchFamily="18" charset="0"/>
              <a:ea typeface="楷体_GB2312" pitchFamily="49" charset="-122"/>
            </a:endParaRPr>
          </a:p>
        </p:txBody>
      </p:sp>
      <p:sp>
        <p:nvSpPr>
          <p:cNvPr id="14350" name="AutoShape 14"/>
          <p:cNvSpPr>
            <a:spLocks noChangeArrowheads="1"/>
          </p:cNvSpPr>
          <p:nvPr/>
        </p:nvSpPr>
        <p:spPr bwMode="auto">
          <a:xfrm>
            <a:off x="6011863" y="1447800"/>
            <a:ext cx="2808287" cy="973138"/>
          </a:xfrm>
          <a:prstGeom prst="wedgeRoundRectCallout">
            <a:avLst>
              <a:gd name="adj1" fmla="val 19588"/>
              <a:gd name="adj2" fmla="val -69741"/>
              <a:gd name="adj3" fmla="val 16667"/>
            </a:avLst>
          </a:prstGeom>
          <a:noFill/>
          <a:ln w="31750" algn="ctr">
            <a:solidFill>
              <a:srgbClr val="FF66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chemeClr val="folHlink"/>
                </a:solidFill>
                <a:latin typeface="Times New Roman" panose="02020603050405020304" pitchFamily="18" charset="0"/>
                <a:ea typeface="楷体_GB2312" pitchFamily="49" charset="-122"/>
              </a:rPr>
              <a:t>磁通量的变化</a:t>
            </a:r>
            <a:endParaRPr kumimoji="1" lang="zh-CN" altLang="en-US" sz="2800" b="1">
              <a:solidFill>
                <a:schemeClr val="folHlink"/>
              </a:solidFill>
              <a:latin typeface="Times New Roman" panose="02020603050405020304" pitchFamily="18" charset="0"/>
              <a:ea typeface="楷体_GB2312" pitchFamily="49" charset="-122"/>
            </a:endParaRPr>
          </a:p>
          <a:p>
            <a:pPr algn="ctr" eaLnBrk="1" hangingPunct="1"/>
            <a:r>
              <a:rPr kumimoji="1" lang="zh-CN" altLang="en-US" sz="2800" b="1">
                <a:solidFill>
                  <a:schemeClr val="folHlink"/>
                </a:solidFill>
                <a:latin typeface="Times New Roman" panose="02020603050405020304" pitchFamily="18" charset="0"/>
                <a:ea typeface="楷体_GB2312" pitchFamily="49" charset="-122"/>
              </a:rPr>
              <a:t>（增加或减小）</a:t>
            </a:r>
            <a:endParaRPr kumimoji="1" lang="zh-CN" altLang="en-US" sz="2800" b="1">
              <a:solidFill>
                <a:schemeClr val="folHlink"/>
              </a:solidFill>
              <a:latin typeface="Times New Roman" panose="02020603050405020304" pitchFamily="18" charset="0"/>
              <a:ea typeface="楷体_GB2312" pitchFamily="49" charset="-122"/>
            </a:endParaRPr>
          </a:p>
        </p:txBody>
      </p:sp>
      <p:sp>
        <p:nvSpPr>
          <p:cNvPr id="14351" name="Text Box 15"/>
          <p:cNvSpPr txBox="1">
            <a:spLocks noChangeArrowheads="1"/>
          </p:cNvSpPr>
          <p:nvPr/>
        </p:nvSpPr>
        <p:spPr bwMode="auto">
          <a:xfrm>
            <a:off x="228600" y="6096000"/>
            <a:ext cx="8153400" cy="519113"/>
          </a:xfrm>
          <a:prstGeom prst="rect">
            <a:avLst/>
          </a:prstGeom>
          <a:noFill/>
          <a:ln w="9525">
            <a:noFill/>
            <a:miter lim="800000"/>
          </a:ln>
          <a:effectLst/>
        </p:spPr>
        <p:txBody>
          <a:bodyPr>
            <a:spAutoFit/>
          </a:bodyPr>
          <a:lstStyle/>
          <a:p>
            <a:pPr eaLnBrk="0" hangingPunct="0">
              <a:spcBef>
                <a:spcPct val="50000"/>
              </a:spcBef>
              <a:defRPr/>
            </a:pPr>
            <a:r>
              <a:rPr kumimoji="1" lang="zh-CN" altLang="en-US" sz="28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rPr>
              <a:t>条件：</a:t>
            </a:r>
            <a:r>
              <a:rPr kumimoji="1" lang="zh-CN" altLang="en-US" sz="2800" b="1" dirty="0">
                <a:latin typeface="Times New Roman" panose="02020603050405020304" pitchFamily="18" charset="0"/>
                <a:ea typeface="楷体_GB2312" pitchFamily="49" charset="-122"/>
              </a:rPr>
              <a:t>磁场的</a:t>
            </a:r>
            <a:r>
              <a:rPr kumimoji="1" lang="zh-CN" altLang="en-US" sz="2800" b="1" dirty="0">
                <a:latin typeface="Times New Roman" panose="02020603050405020304" pitchFamily="18" charset="0"/>
                <a:ea typeface="楷体_GB2312" pitchFamily="49" charset="-122"/>
                <a:sym typeface="Symbol" panose="05050102010706020507" pitchFamily="18" charset="2"/>
              </a:rPr>
              <a:t>方向不随时间变化。</a:t>
            </a:r>
            <a:endParaRPr kumimoji="1" lang="zh-CN" altLang="en-US" sz="2800" b="1" dirty="0">
              <a:latin typeface="Times New Roman" panose="02020603050405020304" pitchFamily="18" charset="0"/>
              <a:ea typeface="楷体_GB2312" pitchFamily="49" charset="-122"/>
              <a:sym typeface="Symbol" panose="05050102010706020507" pitchFamily="18" charset="2"/>
            </a:endParaRPr>
          </a:p>
        </p:txBody>
      </p:sp>
      <p:grpSp>
        <p:nvGrpSpPr>
          <p:cNvPr id="2" name="Group 16"/>
          <p:cNvGrpSpPr/>
          <p:nvPr/>
        </p:nvGrpSpPr>
        <p:grpSpPr bwMode="auto">
          <a:xfrm>
            <a:off x="328613" y="3335338"/>
            <a:ext cx="1849437" cy="1581150"/>
            <a:chOff x="328" y="2055"/>
            <a:chExt cx="1165" cy="996"/>
          </a:xfrm>
        </p:grpSpPr>
        <p:sp>
          <p:nvSpPr>
            <p:cNvPr id="5163" name="Oval 17"/>
            <p:cNvSpPr>
              <a:spLocks noChangeArrowheads="1"/>
            </p:cNvSpPr>
            <p:nvPr/>
          </p:nvSpPr>
          <p:spPr bwMode="auto">
            <a:xfrm>
              <a:off x="585" y="2383"/>
              <a:ext cx="816" cy="460"/>
            </a:xfrm>
            <a:prstGeom prst="ellipse">
              <a:avLst/>
            </a:prstGeom>
            <a:noFill/>
            <a:ln w="3810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4" name="Arc 18"/>
            <p:cNvSpPr/>
            <p:nvPr/>
          </p:nvSpPr>
          <p:spPr bwMode="auto">
            <a:xfrm rot="10800000">
              <a:off x="1175" y="2818"/>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5" name="Arc 19"/>
            <p:cNvSpPr/>
            <p:nvPr/>
          </p:nvSpPr>
          <p:spPr bwMode="auto">
            <a:xfrm rot="10800000" flipH="1">
              <a:off x="533" y="2812"/>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66" name="Group 20"/>
            <p:cNvGrpSpPr/>
            <p:nvPr/>
          </p:nvGrpSpPr>
          <p:grpSpPr bwMode="auto">
            <a:xfrm>
              <a:off x="328" y="2055"/>
              <a:ext cx="1165" cy="573"/>
              <a:chOff x="0" y="348"/>
              <a:chExt cx="1165" cy="573"/>
            </a:xfrm>
          </p:grpSpPr>
          <p:sp>
            <p:nvSpPr>
              <p:cNvPr id="5168" name="Arc 21"/>
              <p:cNvSpPr/>
              <p:nvPr/>
            </p:nvSpPr>
            <p:spPr bwMode="auto">
              <a:xfrm>
                <a:off x="129" y="551"/>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9" name="Arc 22"/>
              <p:cNvSpPr/>
              <p:nvPr/>
            </p:nvSpPr>
            <p:spPr bwMode="auto">
              <a:xfrm flipH="1">
                <a:off x="829" y="553"/>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0" name="Line 23"/>
              <p:cNvSpPr>
                <a:spLocks noChangeShapeType="1"/>
              </p:cNvSpPr>
              <p:nvPr/>
            </p:nvSpPr>
            <p:spPr bwMode="auto">
              <a:xfrm>
                <a:off x="669" y="348"/>
                <a:ext cx="0" cy="552"/>
              </a:xfrm>
              <a:prstGeom prst="line">
                <a:avLst/>
              </a:prstGeom>
              <a:noFill/>
              <a:ln w="28575">
                <a:solidFill>
                  <a:schemeClr val="folHlink"/>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8" name="Object 24"/>
              <p:cNvGraphicFramePr>
                <a:graphicFrameLocks noChangeAspect="1"/>
              </p:cNvGraphicFramePr>
              <p:nvPr/>
            </p:nvGraphicFramePr>
            <p:xfrm>
              <a:off x="0" y="567"/>
              <a:ext cx="244" cy="273"/>
            </p:xfrm>
            <a:graphic>
              <a:graphicData uri="http://schemas.openxmlformats.org/presentationml/2006/ole">
                <mc:AlternateContent xmlns:mc="http://schemas.openxmlformats.org/markup-compatibility/2006">
                  <mc:Choice xmlns:v="urn:schemas-microsoft-com:vml" Requires="v">
                    <p:oleObj spid="_x0000_s78878" name="公式" r:id="rId1" imgW="330200" imgH="381000" progId="Equation.3">
                      <p:embed/>
                    </p:oleObj>
                  </mc:Choice>
                  <mc:Fallback>
                    <p:oleObj name="公式" r:id="rId1" imgW="330200" imgH="381000" progId="Equation.3">
                      <p:embed/>
                      <p:pic>
                        <p:nvPicPr>
                          <p:cNvPr id="0" name="图片 78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7"/>
                            <a:ext cx="24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67" name="Line 25"/>
            <p:cNvSpPr>
              <a:spLocks noChangeShapeType="1"/>
            </p:cNvSpPr>
            <p:nvPr/>
          </p:nvSpPr>
          <p:spPr bwMode="auto">
            <a:xfrm>
              <a:off x="1000" y="2859"/>
              <a:ext cx="0" cy="192"/>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4362" name="Object 26"/>
          <p:cNvGraphicFramePr>
            <a:graphicFrameLocks noChangeAspect="1"/>
          </p:cNvGraphicFramePr>
          <p:nvPr/>
        </p:nvGraphicFramePr>
        <p:xfrm>
          <a:off x="1858963" y="4941888"/>
          <a:ext cx="477837" cy="433387"/>
        </p:xfrm>
        <a:graphic>
          <a:graphicData uri="http://schemas.openxmlformats.org/presentationml/2006/ole">
            <mc:AlternateContent xmlns:mc="http://schemas.openxmlformats.org/markup-compatibility/2006">
              <mc:Choice xmlns:v="urn:schemas-microsoft-com:vml" Requires="v">
                <p:oleObj spid="_x0000_s78879" name="Equation" r:id="rId3" imgW="406400" imgH="381000" progId="Equation.3">
                  <p:embed/>
                </p:oleObj>
              </mc:Choice>
              <mc:Fallback>
                <p:oleObj name="Equation" r:id="rId3" imgW="406400" imgH="381000" progId="Equation.3">
                  <p:embed/>
                  <p:pic>
                    <p:nvPicPr>
                      <p:cNvPr id="0" name="图片 788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3" y="4941888"/>
                        <a:ext cx="47783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7"/>
          <p:cNvGrpSpPr/>
          <p:nvPr/>
        </p:nvGrpSpPr>
        <p:grpSpPr bwMode="auto">
          <a:xfrm>
            <a:off x="1500188" y="3357563"/>
            <a:ext cx="533400" cy="1657350"/>
            <a:chOff x="2064" y="2115"/>
            <a:chExt cx="336" cy="1044"/>
          </a:xfrm>
        </p:grpSpPr>
        <p:sp>
          <p:nvSpPr>
            <p:cNvPr id="5161" name="Arc 28"/>
            <p:cNvSpPr/>
            <p:nvPr/>
          </p:nvSpPr>
          <p:spPr bwMode="auto">
            <a:xfrm rot="10800000">
              <a:off x="2100" y="2871"/>
              <a:ext cx="240"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800080"/>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2" name="Arc 29"/>
            <p:cNvSpPr/>
            <p:nvPr/>
          </p:nvSpPr>
          <p:spPr bwMode="auto">
            <a:xfrm flipH="1">
              <a:off x="2064" y="2115"/>
              <a:ext cx="336" cy="5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366" name="Arc 30"/>
          <p:cNvSpPr/>
          <p:nvPr/>
        </p:nvSpPr>
        <p:spPr bwMode="auto">
          <a:xfrm rot="1200000" flipV="1">
            <a:off x="1052513" y="4452938"/>
            <a:ext cx="414337" cy="146050"/>
          </a:xfrm>
          <a:custGeom>
            <a:avLst/>
            <a:gdLst>
              <a:gd name="T0" fmla="*/ 0 w 23739"/>
              <a:gd name="T1" fmla="*/ 2147483647 h 21600"/>
              <a:gd name="T2" fmla="*/ 2147483647 w 23739"/>
              <a:gd name="T3" fmla="*/ 2147483647 h 21600"/>
              <a:gd name="T4" fmla="*/ 2147483647 w 23739"/>
              <a:gd name="T5" fmla="*/ 2147483647 h 21600"/>
              <a:gd name="T6" fmla="*/ 0 60000 65536"/>
              <a:gd name="T7" fmla="*/ 0 60000 65536"/>
              <a:gd name="T8" fmla="*/ 0 60000 65536"/>
              <a:gd name="T9" fmla="*/ 0 w 23739"/>
              <a:gd name="T10" fmla="*/ 0 h 21600"/>
              <a:gd name="T11" fmla="*/ 23739 w 23739"/>
              <a:gd name="T12" fmla="*/ 21600 h 21600"/>
            </a:gdLst>
            <a:ahLst/>
            <a:cxnLst>
              <a:cxn ang="T6">
                <a:pos x="T0" y="T1"/>
              </a:cxn>
              <a:cxn ang="T7">
                <a:pos x="T2" y="T3"/>
              </a:cxn>
              <a:cxn ang="T8">
                <a:pos x="T4" y="T5"/>
              </a:cxn>
            </a:cxnLst>
            <a:rect l="T9" t="T10" r="T11" b="T12"/>
            <a:pathLst>
              <a:path w="23739" h="21600" fill="none" extrusionOk="0">
                <a:moveTo>
                  <a:pt x="0" y="210"/>
                </a:moveTo>
                <a:cubicBezTo>
                  <a:pt x="995" y="70"/>
                  <a:pt x="1999" y="-1"/>
                  <a:pt x="3005" y="0"/>
                </a:cubicBezTo>
                <a:cubicBezTo>
                  <a:pt x="12602" y="0"/>
                  <a:pt x="21048" y="6332"/>
                  <a:pt x="23738" y="15545"/>
                </a:cubicBezTo>
              </a:path>
              <a:path w="23739" h="21600" stroke="0" extrusionOk="0">
                <a:moveTo>
                  <a:pt x="0" y="210"/>
                </a:moveTo>
                <a:cubicBezTo>
                  <a:pt x="995" y="70"/>
                  <a:pt x="1999" y="-1"/>
                  <a:pt x="3005" y="0"/>
                </a:cubicBezTo>
                <a:cubicBezTo>
                  <a:pt x="12602" y="0"/>
                  <a:pt x="21048" y="6332"/>
                  <a:pt x="23738" y="15545"/>
                </a:cubicBezTo>
                <a:lnTo>
                  <a:pt x="3005" y="21600"/>
                </a:lnTo>
                <a:close/>
              </a:path>
            </a:pathLst>
          </a:custGeom>
          <a:noFill/>
          <a:ln w="44450">
            <a:solidFill>
              <a:srgbClr val="0000FF"/>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367" name="Object 31"/>
          <p:cNvGraphicFramePr>
            <a:graphicFrameLocks noChangeAspect="1"/>
          </p:cNvGraphicFramePr>
          <p:nvPr/>
        </p:nvGraphicFramePr>
        <p:xfrm>
          <a:off x="952500" y="4495800"/>
          <a:ext cx="482600" cy="609600"/>
        </p:xfrm>
        <a:graphic>
          <a:graphicData uri="http://schemas.openxmlformats.org/presentationml/2006/ole">
            <mc:AlternateContent xmlns:mc="http://schemas.openxmlformats.org/markup-compatibility/2006">
              <mc:Choice xmlns:v="urn:schemas-microsoft-com:vml" Requires="v">
                <p:oleObj spid="_x0000_s78880" name="公式" r:id="rId5" imgW="330200" imgH="431800" progId="Equation.3">
                  <p:embed/>
                </p:oleObj>
              </mc:Choice>
              <mc:Fallback>
                <p:oleObj name="公式" r:id="rId5" imgW="330200" imgH="431800" progId="Equation.3">
                  <p:embed/>
                  <p:pic>
                    <p:nvPicPr>
                      <p:cNvPr id="0" name="图片 788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 y="4495800"/>
                        <a:ext cx="482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2"/>
          <p:cNvGrpSpPr/>
          <p:nvPr/>
        </p:nvGrpSpPr>
        <p:grpSpPr bwMode="auto">
          <a:xfrm>
            <a:off x="2651125" y="3286125"/>
            <a:ext cx="1849438" cy="1581150"/>
            <a:chOff x="328" y="2055"/>
            <a:chExt cx="1165" cy="996"/>
          </a:xfrm>
        </p:grpSpPr>
        <p:sp>
          <p:nvSpPr>
            <p:cNvPr id="5153" name="Oval 33"/>
            <p:cNvSpPr>
              <a:spLocks noChangeArrowheads="1"/>
            </p:cNvSpPr>
            <p:nvPr/>
          </p:nvSpPr>
          <p:spPr bwMode="auto">
            <a:xfrm>
              <a:off x="585" y="2383"/>
              <a:ext cx="816" cy="460"/>
            </a:xfrm>
            <a:prstGeom prst="ellipse">
              <a:avLst/>
            </a:prstGeom>
            <a:noFill/>
            <a:ln w="38100" algn="ctr">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54" name="Arc 34"/>
            <p:cNvSpPr/>
            <p:nvPr/>
          </p:nvSpPr>
          <p:spPr bwMode="auto">
            <a:xfrm rot="10800000">
              <a:off x="1175" y="2818"/>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55" name="Arc 35"/>
            <p:cNvSpPr/>
            <p:nvPr/>
          </p:nvSpPr>
          <p:spPr bwMode="auto">
            <a:xfrm rot="10800000" flipH="1">
              <a:off x="533" y="2812"/>
              <a:ext cx="240"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156" name="Group 36"/>
            <p:cNvGrpSpPr/>
            <p:nvPr/>
          </p:nvGrpSpPr>
          <p:grpSpPr bwMode="auto">
            <a:xfrm>
              <a:off x="328" y="2055"/>
              <a:ext cx="1165" cy="573"/>
              <a:chOff x="0" y="348"/>
              <a:chExt cx="1165" cy="573"/>
            </a:xfrm>
          </p:grpSpPr>
          <p:sp>
            <p:nvSpPr>
              <p:cNvPr id="5158" name="Arc 37"/>
              <p:cNvSpPr/>
              <p:nvPr/>
            </p:nvSpPr>
            <p:spPr bwMode="auto">
              <a:xfrm>
                <a:off x="129" y="551"/>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59" name="Arc 38"/>
              <p:cNvSpPr/>
              <p:nvPr/>
            </p:nvSpPr>
            <p:spPr bwMode="auto">
              <a:xfrm flipH="1">
                <a:off x="829" y="553"/>
                <a:ext cx="336" cy="36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folHlink"/>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0" name="Line 39"/>
              <p:cNvSpPr>
                <a:spLocks noChangeShapeType="1"/>
              </p:cNvSpPr>
              <p:nvPr/>
            </p:nvSpPr>
            <p:spPr bwMode="auto">
              <a:xfrm>
                <a:off x="669" y="348"/>
                <a:ext cx="0" cy="552"/>
              </a:xfrm>
              <a:prstGeom prst="line">
                <a:avLst/>
              </a:prstGeom>
              <a:noFill/>
              <a:ln w="28575">
                <a:solidFill>
                  <a:schemeClr val="folHlink"/>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27" name="Object 40"/>
              <p:cNvGraphicFramePr>
                <a:graphicFrameLocks noChangeAspect="1"/>
              </p:cNvGraphicFramePr>
              <p:nvPr/>
            </p:nvGraphicFramePr>
            <p:xfrm>
              <a:off x="0" y="567"/>
              <a:ext cx="244" cy="273"/>
            </p:xfrm>
            <a:graphic>
              <a:graphicData uri="http://schemas.openxmlformats.org/presentationml/2006/ole">
                <mc:AlternateContent xmlns:mc="http://schemas.openxmlformats.org/markup-compatibility/2006">
                  <mc:Choice xmlns:v="urn:schemas-microsoft-com:vml" Requires="v">
                    <p:oleObj spid="_x0000_s78881" name="公式" r:id="rId7" imgW="330200" imgH="381000" progId="Equation.3">
                      <p:embed/>
                    </p:oleObj>
                  </mc:Choice>
                  <mc:Fallback>
                    <p:oleObj name="公式" r:id="rId7" imgW="330200" imgH="381000" progId="Equation.3">
                      <p:embed/>
                      <p:pic>
                        <p:nvPicPr>
                          <p:cNvPr id="0" name="图片 788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567"/>
                            <a:ext cx="244"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57" name="Line 41"/>
            <p:cNvSpPr>
              <a:spLocks noChangeShapeType="1"/>
            </p:cNvSpPr>
            <p:nvPr/>
          </p:nvSpPr>
          <p:spPr bwMode="auto">
            <a:xfrm>
              <a:off x="1000" y="2859"/>
              <a:ext cx="0" cy="192"/>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14378" name="Object 42"/>
          <p:cNvGraphicFramePr>
            <a:graphicFrameLocks noChangeAspect="1"/>
          </p:cNvGraphicFramePr>
          <p:nvPr/>
        </p:nvGraphicFramePr>
        <p:xfrm>
          <a:off x="2867025" y="2997200"/>
          <a:ext cx="477838" cy="433388"/>
        </p:xfrm>
        <a:graphic>
          <a:graphicData uri="http://schemas.openxmlformats.org/presentationml/2006/ole">
            <mc:AlternateContent xmlns:mc="http://schemas.openxmlformats.org/markup-compatibility/2006">
              <mc:Choice xmlns:v="urn:schemas-microsoft-com:vml" Requires="v">
                <p:oleObj spid="_x0000_s78882" name="Equation" r:id="rId9" imgW="406400" imgH="381000" progId="Equation.3">
                  <p:embed/>
                </p:oleObj>
              </mc:Choice>
              <mc:Fallback>
                <p:oleObj name="Equation" r:id="rId9" imgW="406400" imgH="381000" progId="Equation.3">
                  <p:embed/>
                  <p:pic>
                    <p:nvPicPr>
                      <p:cNvPr id="0" name="图片 788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7025" y="2997200"/>
                        <a:ext cx="47783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9" name="Object 43"/>
          <p:cNvGraphicFramePr>
            <a:graphicFrameLocks noChangeAspect="1"/>
          </p:cNvGraphicFramePr>
          <p:nvPr/>
        </p:nvGraphicFramePr>
        <p:xfrm>
          <a:off x="3717925" y="4438650"/>
          <a:ext cx="482600" cy="609600"/>
        </p:xfrm>
        <a:graphic>
          <a:graphicData uri="http://schemas.openxmlformats.org/presentationml/2006/ole">
            <mc:AlternateContent xmlns:mc="http://schemas.openxmlformats.org/markup-compatibility/2006">
              <mc:Choice xmlns:v="urn:schemas-microsoft-com:vml" Requires="v">
                <p:oleObj spid="_x0000_s78883" name="公式" r:id="rId11" imgW="330200" imgH="431800" progId="Equation.3">
                  <p:embed/>
                </p:oleObj>
              </mc:Choice>
              <mc:Fallback>
                <p:oleObj name="公式" r:id="rId11" imgW="330200" imgH="431800" progId="Equation.3">
                  <p:embed/>
                  <p:pic>
                    <p:nvPicPr>
                      <p:cNvPr id="0" name="图片 788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7925" y="4438650"/>
                        <a:ext cx="482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4"/>
          <p:cNvGrpSpPr/>
          <p:nvPr/>
        </p:nvGrpSpPr>
        <p:grpSpPr bwMode="auto">
          <a:xfrm>
            <a:off x="3027363" y="3473450"/>
            <a:ext cx="533400" cy="1600200"/>
            <a:chOff x="884" y="436"/>
            <a:chExt cx="336" cy="1008"/>
          </a:xfrm>
        </p:grpSpPr>
        <p:sp>
          <p:nvSpPr>
            <p:cNvPr id="5151" name="Arc 45"/>
            <p:cNvSpPr/>
            <p:nvPr/>
          </p:nvSpPr>
          <p:spPr bwMode="auto">
            <a:xfrm rot="10800000" flipH="1">
              <a:off x="932" y="1108"/>
              <a:ext cx="288"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52" name="Arc 46"/>
            <p:cNvSpPr/>
            <p:nvPr/>
          </p:nvSpPr>
          <p:spPr bwMode="auto">
            <a:xfrm>
              <a:off x="884" y="436"/>
              <a:ext cx="325" cy="608"/>
            </a:xfrm>
            <a:custGeom>
              <a:avLst/>
              <a:gdLst>
                <a:gd name="T0" fmla="*/ 0 w 20870"/>
                <a:gd name="T1" fmla="*/ 0 h 21600"/>
                <a:gd name="T2" fmla="*/ 0 w 20870"/>
                <a:gd name="T3" fmla="*/ 0 h 21600"/>
                <a:gd name="T4" fmla="*/ 0 w 20870"/>
                <a:gd name="T5" fmla="*/ 0 h 21600"/>
                <a:gd name="T6" fmla="*/ 0 60000 65536"/>
                <a:gd name="T7" fmla="*/ 0 60000 65536"/>
                <a:gd name="T8" fmla="*/ 0 60000 65536"/>
                <a:gd name="T9" fmla="*/ 0 w 20870"/>
                <a:gd name="T10" fmla="*/ 0 h 21600"/>
                <a:gd name="T11" fmla="*/ 20870 w 20870"/>
                <a:gd name="T12" fmla="*/ 21600 h 21600"/>
              </a:gdLst>
              <a:ahLst/>
              <a:cxnLst>
                <a:cxn ang="T6">
                  <a:pos x="T0" y="T1"/>
                </a:cxn>
                <a:cxn ang="T7">
                  <a:pos x="T2" y="T3"/>
                </a:cxn>
                <a:cxn ang="T8">
                  <a:pos x="T4" y="T5"/>
                </a:cxn>
              </a:cxnLst>
              <a:rect l="T9" t="T10" r="T11" b="T12"/>
              <a:pathLst>
                <a:path w="20870" h="21600" fill="none" extrusionOk="0">
                  <a:moveTo>
                    <a:pt x="-1" y="0"/>
                  </a:moveTo>
                  <a:cubicBezTo>
                    <a:pt x="9784" y="0"/>
                    <a:pt x="18347" y="6577"/>
                    <a:pt x="20870" y="16031"/>
                  </a:cubicBezTo>
                </a:path>
                <a:path w="20870" h="21600" stroke="0" extrusionOk="0">
                  <a:moveTo>
                    <a:pt x="-1" y="0"/>
                  </a:moveTo>
                  <a:cubicBezTo>
                    <a:pt x="9784" y="0"/>
                    <a:pt x="18347" y="6577"/>
                    <a:pt x="20870" y="16031"/>
                  </a:cubicBezTo>
                  <a:lnTo>
                    <a:pt x="0" y="21600"/>
                  </a:lnTo>
                  <a:close/>
                </a:path>
              </a:pathLst>
            </a:custGeom>
            <a:noFill/>
            <a:ln w="38100">
              <a:solidFill>
                <a:srgbClr val="800080"/>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4383" name="Arc 47"/>
          <p:cNvSpPr/>
          <p:nvPr/>
        </p:nvSpPr>
        <p:spPr bwMode="auto">
          <a:xfrm rot="20400000" flipV="1">
            <a:off x="3646488" y="4394200"/>
            <a:ext cx="336550" cy="146050"/>
          </a:xfrm>
          <a:custGeom>
            <a:avLst/>
            <a:gdLst>
              <a:gd name="T0" fmla="*/ 0 w 19368"/>
              <a:gd name="T1" fmla="*/ 2147483647 h 21600"/>
              <a:gd name="T2" fmla="*/ 2147483647 w 19368"/>
              <a:gd name="T3" fmla="*/ 2147483647 h 21600"/>
              <a:gd name="T4" fmla="*/ 2147483647 w 19368"/>
              <a:gd name="T5" fmla="*/ 2147483647 h 21600"/>
              <a:gd name="T6" fmla="*/ 0 60000 65536"/>
              <a:gd name="T7" fmla="*/ 0 60000 65536"/>
              <a:gd name="T8" fmla="*/ 0 60000 65536"/>
              <a:gd name="T9" fmla="*/ 0 w 19368"/>
              <a:gd name="T10" fmla="*/ 0 h 21600"/>
              <a:gd name="T11" fmla="*/ 19368 w 19368"/>
              <a:gd name="T12" fmla="*/ 21600 h 21600"/>
            </a:gdLst>
            <a:ahLst/>
            <a:cxnLst>
              <a:cxn ang="T6">
                <a:pos x="T0" y="T1"/>
              </a:cxn>
              <a:cxn ang="T7">
                <a:pos x="T2" y="T3"/>
              </a:cxn>
              <a:cxn ang="T8">
                <a:pos x="T4" y="T5"/>
              </a:cxn>
            </a:cxnLst>
            <a:rect l="T9" t="T10" r="T11" b="T12"/>
            <a:pathLst>
              <a:path w="19368" h="21600" fill="none" extrusionOk="0">
                <a:moveTo>
                  <a:pt x="0" y="7722"/>
                </a:moveTo>
                <a:cubicBezTo>
                  <a:pt x="4104" y="2827"/>
                  <a:pt x="10164" y="-1"/>
                  <a:pt x="16552" y="0"/>
                </a:cubicBezTo>
                <a:cubicBezTo>
                  <a:pt x="17493" y="0"/>
                  <a:pt x="18434" y="61"/>
                  <a:pt x="19367" y="184"/>
                </a:cubicBezTo>
              </a:path>
              <a:path w="19368" h="21600" stroke="0" extrusionOk="0">
                <a:moveTo>
                  <a:pt x="0" y="7722"/>
                </a:moveTo>
                <a:cubicBezTo>
                  <a:pt x="4104" y="2827"/>
                  <a:pt x="10164" y="-1"/>
                  <a:pt x="16552" y="0"/>
                </a:cubicBezTo>
                <a:cubicBezTo>
                  <a:pt x="17493" y="0"/>
                  <a:pt x="18434" y="61"/>
                  <a:pt x="19367" y="184"/>
                </a:cubicBezTo>
                <a:lnTo>
                  <a:pt x="16552" y="21600"/>
                </a:lnTo>
                <a:close/>
              </a:path>
            </a:pathLst>
          </a:custGeom>
          <a:noFill/>
          <a:ln w="44450">
            <a:solidFill>
              <a:srgbClr val="0000FF"/>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 name="Group 49"/>
          <p:cNvGrpSpPr/>
          <p:nvPr/>
        </p:nvGrpSpPr>
        <p:grpSpPr bwMode="auto">
          <a:xfrm>
            <a:off x="247650" y="5562600"/>
            <a:ext cx="8940800" cy="519113"/>
            <a:chOff x="247650" y="5562600"/>
            <a:chExt cx="8940800" cy="519113"/>
          </a:xfrm>
        </p:grpSpPr>
        <p:sp>
          <p:nvSpPr>
            <p:cNvPr id="5150" name="Text Box 10"/>
            <p:cNvSpPr txBox="1">
              <a:spLocks noChangeArrowheads="1"/>
            </p:cNvSpPr>
            <p:nvPr/>
          </p:nvSpPr>
          <p:spPr bwMode="auto">
            <a:xfrm>
              <a:off x="247650" y="5562600"/>
              <a:ext cx="894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④</a:t>
              </a:r>
              <a:r>
                <a:rPr kumimoji="1" lang="zh-CN" altLang="en-US" sz="2800" b="1">
                  <a:latin typeface="Times New Roman" panose="02020603050405020304" pitchFamily="18" charset="0"/>
                  <a:ea typeface="楷体_GB2312" pitchFamily="49" charset="-122"/>
                  <a:sym typeface="Symbol" panose="05050102010706020507" pitchFamily="18" charset="2"/>
                </a:rPr>
                <a:t>由右手定则从激发    方向来判断感应电流或</a:t>
              </a:r>
              <a:r>
                <a:rPr kumimoji="1" lang="zh-CN" altLang="en-US" sz="2800" b="1" i="1">
                  <a:latin typeface="Times New Roman" panose="02020603050405020304" pitchFamily="18" charset="0"/>
                  <a:ea typeface="楷体_GB2312" pitchFamily="49" charset="-122"/>
                  <a:sym typeface="Symbol" panose="05050102010706020507" pitchFamily="18" charset="2"/>
                </a:rPr>
                <a:t></a:t>
              </a:r>
              <a:r>
                <a:rPr kumimoji="1" lang="en-US" altLang="zh-CN" sz="2800" b="1" i="1" baseline="-25000">
                  <a:latin typeface="Times New Roman" panose="02020603050405020304" pitchFamily="18" charset="0"/>
                  <a:ea typeface="楷体_GB2312" pitchFamily="49" charset="-122"/>
                  <a:sym typeface="Symbol" panose="05050102010706020507" pitchFamily="18" charset="2"/>
                </a:rPr>
                <a:t>i</a:t>
              </a:r>
              <a:r>
                <a:rPr kumimoji="1" lang="zh-CN" altLang="en-US" sz="2800" b="1">
                  <a:latin typeface="Times New Roman" panose="02020603050405020304" pitchFamily="18" charset="0"/>
                  <a:ea typeface="楷体_GB2312" pitchFamily="49" charset="-122"/>
                  <a:sym typeface="Symbol" panose="05050102010706020507" pitchFamily="18" charset="2"/>
                </a:rPr>
                <a:t>的方向。</a:t>
              </a:r>
              <a:endParaRPr kumimoji="1" lang="zh-CN" altLang="en-US" sz="2800" b="1">
                <a:latin typeface="Times New Roman" panose="02020603050405020304" pitchFamily="18" charset="0"/>
                <a:ea typeface="楷体_GB2312" pitchFamily="49" charset="-122"/>
                <a:sym typeface="Symbol" panose="05050102010706020507" pitchFamily="18" charset="2"/>
              </a:endParaRPr>
            </a:p>
          </p:txBody>
        </p:sp>
        <p:graphicFrame>
          <p:nvGraphicFramePr>
            <p:cNvPr id="14384" name="Object 48"/>
            <p:cNvGraphicFramePr>
              <a:graphicFrameLocks noChangeAspect="1"/>
            </p:cNvGraphicFramePr>
            <p:nvPr/>
          </p:nvGraphicFramePr>
          <p:xfrm>
            <a:off x="3505200" y="5603875"/>
            <a:ext cx="477838" cy="433388"/>
          </p:xfrm>
          <a:graphic>
            <a:graphicData uri="http://schemas.openxmlformats.org/presentationml/2006/ole">
              <mc:AlternateContent xmlns:mc="http://schemas.openxmlformats.org/markup-compatibility/2006">
                <mc:Choice xmlns:v="urn:schemas-microsoft-com:vml" Requires="v">
                  <p:oleObj spid="_x0000_s78884" name="Equation" r:id="rId13" imgW="406400" imgH="381000" progId="Equation.3">
                    <p:embed/>
                  </p:oleObj>
                </mc:Choice>
                <mc:Fallback>
                  <p:oleObj name="Equation" r:id="rId13" imgW="406400" imgH="381000" progId="Equation.3">
                    <p:embed/>
                    <p:pic>
                      <p:nvPicPr>
                        <p:cNvPr id="0" name="图片 788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5603875"/>
                          <a:ext cx="477838"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0-#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4343"/>
                                        </p:tgtEl>
                                        <p:attrNameLst>
                                          <p:attrName>style.visibility</p:attrName>
                                        </p:attrNameLst>
                                      </p:cBhvr>
                                      <p:to>
                                        <p:strVal val="visible"/>
                                      </p:to>
                                    </p:set>
                                    <p:anim calcmode="lin" valueType="num">
                                      <p:cBhvr>
                                        <p:cTn id="13" dur="500" fill="hold"/>
                                        <p:tgtEl>
                                          <p:spTgt spid="14343"/>
                                        </p:tgtEl>
                                        <p:attrNameLst>
                                          <p:attrName>ppt_x</p:attrName>
                                        </p:attrNameLst>
                                      </p:cBhvr>
                                      <p:tavLst>
                                        <p:tav tm="0">
                                          <p:val>
                                            <p:strVal val="#ppt_x-#ppt_w/2"/>
                                          </p:val>
                                        </p:tav>
                                        <p:tav tm="100000">
                                          <p:val>
                                            <p:strVal val="#ppt_x"/>
                                          </p:val>
                                        </p:tav>
                                      </p:tavLst>
                                    </p:anim>
                                    <p:anim calcmode="lin" valueType="num">
                                      <p:cBhvr>
                                        <p:cTn id="14" dur="500" fill="hold"/>
                                        <p:tgtEl>
                                          <p:spTgt spid="14343"/>
                                        </p:tgtEl>
                                        <p:attrNameLst>
                                          <p:attrName>ppt_y</p:attrName>
                                        </p:attrNameLst>
                                      </p:cBhvr>
                                      <p:tavLst>
                                        <p:tav tm="0">
                                          <p:val>
                                            <p:strVal val="#ppt_y"/>
                                          </p:val>
                                        </p:tav>
                                        <p:tav tm="100000">
                                          <p:val>
                                            <p:strVal val="#ppt_y"/>
                                          </p:val>
                                        </p:tav>
                                      </p:tavLst>
                                    </p:anim>
                                    <p:anim calcmode="lin" valueType="num">
                                      <p:cBhvr>
                                        <p:cTn id="15" dur="500" fill="hold"/>
                                        <p:tgtEl>
                                          <p:spTgt spid="14343"/>
                                        </p:tgtEl>
                                        <p:attrNameLst>
                                          <p:attrName>ppt_w</p:attrName>
                                        </p:attrNameLst>
                                      </p:cBhvr>
                                      <p:tavLst>
                                        <p:tav tm="0">
                                          <p:val>
                                            <p:fltVal val="0"/>
                                          </p:val>
                                        </p:tav>
                                        <p:tav tm="100000">
                                          <p:val>
                                            <p:strVal val="#ppt_w"/>
                                          </p:val>
                                        </p:tav>
                                      </p:tavLst>
                                    </p:anim>
                                    <p:anim calcmode="lin" valueType="num">
                                      <p:cBhvr>
                                        <p:cTn id="16" dur="500" fill="hold"/>
                                        <p:tgtEl>
                                          <p:spTgt spid="14343"/>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12" presetClass="entr" presetSubtype="8" fill="hold" grpId="0" nodeType="afterEffect">
                                  <p:stCondLst>
                                    <p:cond delay="0"/>
                                  </p:stCondLst>
                                  <p:iterate type="lt">
                                    <p:tmPct val="100000"/>
                                  </p:iterate>
                                  <p:childTnLst>
                                    <p:set>
                                      <p:cBhvr>
                                        <p:cTn id="19" dur="1" fill="hold">
                                          <p:stCondLst>
                                            <p:cond delay="0"/>
                                          </p:stCondLst>
                                        </p:cTn>
                                        <p:tgtEl>
                                          <p:spTgt spid="14339"/>
                                        </p:tgtEl>
                                        <p:attrNameLst>
                                          <p:attrName>style.visibility</p:attrName>
                                        </p:attrNameLst>
                                      </p:cBhvr>
                                      <p:to>
                                        <p:strVal val="visible"/>
                                      </p:to>
                                    </p:set>
                                    <p:animEffect transition="in" filter="slide(fromLeft)">
                                      <p:cBhvr>
                                        <p:cTn id="20" dur="75"/>
                                        <p:tgtEl>
                                          <p:spTgt spid="14339"/>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4340"/>
                                        </p:tgtEl>
                                        <p:attrNameLst>
                                          <p:attrName>style.visibility</p:attrName>
                                        </p:attrNameLst>
                                      </p:cBhvr>
                                      <p:to>
                                        <p:strVal val="visible"/>
                                      </p:to>
                                    </p:set>
                                    <p:anim calcmode="lin" valueType="num">
                                      <p:cBhvr>
                                        <p:cTn id="25" dur="500" fill="hold"/>
                                        <p:tgtEl>
                                          <p:spTgt spid="14340"/>
                                        </p:tgtEl>
                                        <p:attrNameLst>
                                          <p:attrName>ppt_w</p:attrName>
                                        </p:attrNameLst>
                                      </p:cBhvr>
                                      <p:tavLst>
                                        <p:tav tm="0">
                                          <p:val>
                                            <p:fltVal val="0"/>
                                          </p:val>
                                        </p:tav>
                                        <p:tav tm="100000">
                                          <p:val>
                                            <p:strVal val="#ppt_w"/>
                                          </p:val>
                                        </p:tav>
                                      </p:tavLst>
                                    </p:anim>
                                    <p:anim calcmode="lin" valueType="num">
                                      <p:cBhvr>
                                        <p:cTn id="26" dur="500" fill="hold"/>
                                        <p:tgtEl>
                                          <p:spTgt spid="1434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4350"/>
                                        </p:tgtEl>
                                        <p:attrNameLst>
                                          <p:attrName>style.visibility</p:attrName>
                                        </p:attrNameLst>
                                      </p:cBhvr>
                                      <p:to>
                                        <p:strVal val="visible"/>
                                      </p:to>
                                    </p:set>
                                    <p:animEffect transition="in" filter="strips(downRight)">
                                      <p:cBhvr>
                                        <p:cTn id="31" dur="500"/>
                                        <p:tgtEl>
                                          <p:spTgt spid="14350"/>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4349"/>
                                        </p:tgtEl>
                                        <p:attrNameLst>
                                          <p:attrName>style.visibility</p:attrName>
                                        </p:attrNameLst>
                                      </p:cBhvr>
                                      <p:to>
                                        <p:strVal val="visible"/>
                                      </p:to>
                                    </p:set>
                                    <p:animEffect transition="in" filter="strips(downLeft)">
                                      <p:cBhvr>
                                        <p:cTn id="36" dur="500"/>
                                        <p:tgtEl>
                                          <p:spTgt spid="1434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linds(horizontal)">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14347"/>
                                        </p:tgtEl>
                                        <p:attrNameLst>
                                          <p:attrName>style.visibility</p:attrName>
                                        </p:attrNameLst>
                                      </p:cBhvr>
                                      <p:to>
                                        <p:strVal val="visible"/>
                                      </p:to>
                                    </p:set>
                                    <p:animEffect transition="in" filter="slide(fromBottom)">
                                      <p:cBhvr>
                                        <p:cTn id="46" dur="500"/>
                                        <p:tgtEl>
                                          <p:spTgt spid="1434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up)">
                                      <p:cBhvr>
                                        <p:cTn id="51" dur="2000"/>
                                        <p:tgtEl>
                                          <p:spTgt spid="4"/>
                                        </p:tgtEl>
                                      </p:cBhvr>
                                    </p:animEffect>
                                  </p:childTnLst>
                                </p:cTn>
                              </p:par>
                            </p:childTnLst>
                          </p:cTn>
                        </p:par>
                        <p:par>
                          <p:cTn id="52" fill="hold">
                            <p:stCondLst>
                              <p:cond delay="2000"/>
                            </p:stCondLst>
                            <p:childTnLst>
                              <p:par>
                                <p:cTn id="53" presetID="4" presetClass="entr" presetSubtype="32" fill="hold" nodeType="afterEffect">
                                  <p:stCondLst>
                                    <p:cond delay="0"/>
                                  </p:stCondLst>
                                  <p:childTnLst>
                                    <p:set>
                                      <p:cBhvr>
                                        <p:cTn id="54" dur="1" fill="hold">
                                          <p:stCondLst>
                                            <p:cond delay="0"/>
                                          </p:stCondLst>
                                        </p:cTn>
                                        <p:tgtEl>
                                          <p:spTgt spid="14362"/>
                                        </p:tgtEl>
                                        <p:attrNameLst>
                                          <p:attrName>style.visibility</p:attrName>
                                        </p:attrNameLst>
                                      </p:cBhvr>
                                      <p:to>
                                        <p:strVal val="visible"/>
                                      </p:to>
                                    </p:set>
                                    <p:animEffect transition="in" filter="box(out)">
                                      <p:cBhvr>
                                        <p:cTn id="55" dur="500"/>
                                        <p:tgtEl>
                                          <p:spTgt spid="1436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grpId="0" nodeType="clickEffect">
                                  <p:stCondLst>
                                    <p:cond delay="0"/>
                                  </p:stCondLst>
                                  <p:childTnLst>
                                    <p:set>
                                      <p:cBhvr>
                                        <p:cTn id="59" dur="1" fill="hold">
                                          <p:stCondLst>
                                            <p:cond delay="0"/>
                                          </p:stCondLst>
                                        </p:cTn>
                                        <p:tgtEl>
                                          <p:spTgt spid="14366"/>
                                        </p:tgtEl>
                                        <p:attrNameLst>
                                          <p:attrName>style.visibility</p:attrName>
                                        </p:attrNameLst>
                                      </p:cBhvr>
                                      <p:to>
                                        <p:strVal val="visible"/>
                                      </p:to>
                                    </p:set>
                                    <p:animEffect transition="in" filter="wipe(right)">
                                      <p:cBhvr>
                                        <p:cTn id="60" dur="500"/>
                                        <p:tgtEl>
                                          <p:spTgt spid="14366"/>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499"/>
                                          </p:stCondLst>
                                        </p:cTn>
                                        <p:tgtEl>
                                          <p:spTgt spid="1436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animEffect transition="in" filter="blinds(horizontal)">
                                      <p:cBhvr>
                                        <p:cTn id="68" dur="500"/>
                                        <p:tgtEl>
                                          <p:spTgt spid="5"/>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1" fill="hold" grpId="0" nodeType="clickEffect">
                                  <p:stCondLst>
                                    <p:cond delay="0"/>
                                  </p:stCondLst>
                                  <p:childTnLst>
                                    <p:set>
                                      <p:cBhvr>
                                        <p:cTn id="72" dur="1" fill="hold">
                                          <p:stCondLst>
                                            <p:cond delay="0"/>
                                          </p:stCondLst>
                                        </p:cTn>
                                        <p:tgtEl>
                                          <p:spTgt spid="14348"/>
                                        </p:tgtEl>
                                        <p:attrNameLst>
                                          <p:attrName>style.visibility</p:attrName>
                                        </p:attrNameLst>
                                      </p:cBhvr>
                                      <p:to>
                                        <p:strVal val="visible"/>
                                      </p:to>
                                    </p:set>
                                    <p:animEffect transition="in" filter="slide(fromTop)">
                                      <p:cBhvr>
                                        <p:cTn id="73" dur="500"/>
                                        <p:tgtEl>
                                          <p:spTgt spid="1434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wipe(down)">
                                      <p:cBhvr>
                                        <p:cTn id="78" dur="2000"/>
                                        <p:tgtEl>
                                          <p:spTgt spid="7"/>
                                        </p:tgtEl>
                                      </p:cBhvr>
                                    </p:animEffect>
                                  </p:childTnLst>
                                </p:cTn>
                              </p:par>
                            </p:childTnLst>
                          </p:cTn>
                        </p:par>
                        <p:par>
                          <p:cTn id="79" fill="hold">
                            <p:stCondLst>
                              <p:cond delay="2000"/>
                            </p:stCondLst>
                            <p:childTnLst>
                              <p:par>
                                <p:cTn id="80" presetID="4" presetClass="entr" presetSubtype="32" fill="hold" nodeType="afterEffect">
                                  <p:stCondLst>
                                    <p:cond delay="0"/>
                                  </p:stCondLst>
                                  <p:childTnLst>
                                    <p:set>
                                      <p:cBhvr>
                                        <p:cTn id="81" dur="1" fill="hold">
                                          <p:stCondLst>
                                            <p:cond delay="0"/>
                                          </p:stCondLst>
                                        </p:cTn>
                                        <p:tgtEl>
                                          <p:spTgt spid="14378"/>
                                        </p:tgtEl>
                                        <p:attrNameLst>
                                          <p:attrName>style.visibility</p:attrName>
                                        </p:attrNameLst>
                                      </p:cBhvr>
                                      <p:to>
                                        <p:strVal val="visible"/>
                                      </p:to>
                                    </p:set>
                                    <p:animEffect transition="in" filter="box(out)">
                                      <p:cBhvr>
                                        <p:cTn id="82" dur="500"/>
                                        <p:tgtEl>
                                          <p:spTgt spid="1437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4383"/>
                                        </p:tgtEl>
                                        <p:attrNameLst>
                                          <p:attrName>style.visibility</p:attrName>
                                        </p:attrNameLst>
                                      </p:cBhvr>
                                      <p:to>
                                        <p:strVal val="visible"/>
                                      </p:to>
                                    </p:set>
                                    <p:animEffect transition="in" filter="wipe(left)">
                                      <p:cBhvr>
                                        <p:cTn id="87" dur="500"/>
                                        <p:tgtEl>
                                          <p:spTgt spid="14383"/>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499"/>
                                          </p:stCondLst>
                                        </p:cTn>
                                        <p:tgtEl>
                                          <p:spTgt spid="143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iterate type="lt">
                                    <p:tmPct val="100000"/>
                                  </p:iterate>
                                  <p:childTnLst>
                                    <p:set>
                                      <p:cBhvr>
                                        <p:cTn id="94" dur="1" fill="hold">
                                          <p:stCondLst>
                                            <p:cond delay="0"/>
                                          </p:stCondLst>
                                        </p:cTn>
                                        <p:tgtEl>
                                          <p:spTgt spid="14341"/>
                                        </p:tgtEl>
                                        <p:attrNameLst>
                                          <p:attrName>style.visibility</p:attrName>
                                        </p:attrNameLst>
                                      </p:cBhvr>
                                      <p:to>
                                        <p:strVal val="visible"/>
                                      </p:to>
                                    </p:set>
                                    <p:animEffect transition="in" filter="slide(fromLeft)">
                                      <p:cBhvr>
                                        <p:cTn id="95" dur="75"/>
                                        <p:tgtEl>
                                          <p:spTgt spid="14341"/>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4" fill="hold" grpId="0" nodeType="clickEffect">
                                  <p:stCondLst>
                                    <p:cond delay="0"/>
                                  </p:stCondLst>
                                  <p:childTnLst>
                                    <p:set>
                                      <p:cBhvr>
                                        <p:cTn id="99" dur="1" fill="hold">
                                          <p:stCondLst>
                                            <p:cond delay="0"/>
                                          </p:stCondLst>
                                        </p:cTn>
                                        <p:tgtEl>
                                          <p:spTgt spid="14342"/>
                                        </p:tgtEl>
                                        <p:attrNameLst>
                                          <p:attrName>style.visibility</p:attrName>
                                        </p:attrNameLst>
                                      </p:cBhvr>
                                      <p:to>
                                        <p:strVal val="visible"/>
                                      </p:to>
                                    </p:set>
                                    <p:animEffect transition="in" filter="slide(fromBottom)">
                                      <p:cBhvr>
                                        <p:cTn id="100" dur="500"/>
                                        <p:tgtEl>
                                          <p:spTgt spid="14342"/>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2" fill="hold" grpId="0" nodeType="clickEffect">
                                  <p:stCondLst>
                                    <p:cond delay="0"/>
                                  </p:stCondLst>
                                  <p:childTnLst>
                                    <p:set>
                                      <p:cBhvr>
                                        <p:cTn id="104" dur="1" fill="hold">
                                          <p:stCondLst>
                                            <p:cond delay="0"/>
                                          </p:stCondLst>
                                        </p:cTn>
                                        <p:tgtEl>
                                          <p:spTgt spid="14344"/>
                                        </p:tgtEl>
                                        <p:attrNameLst>
                                          <p:attrName>style.visibility</p:attrName>
                                        </p:attrNameLst>
                                      </p:cBhvr>
                                      <p:to>
                                        <p:strVal val="visible"/>
                                      </p:to>
                                    </p:set>
                                    <p:animEffect transition="in" filter="slide(fromRight)">
                                      <p:cBhvr>
                                        <p:cTn id="105" dur="500"/>
                                        <p:tgtEl>
                                          <p:spTgt spid="14344"/>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14345"/>
                                        </p:tgtEl>
                                        <p:attrNameLst>
                                          <p:attrName>style.visibility</p:attrName>
                                        </p:attrNameLst>
                                      </p:cBhvr>
                                      <p:to>
                                        <p:strVal val="visible"/>
                                      </p:to>
                                    </p:set>
                                    <p:animEffect transition="in" filter="blinds(horizontal)">
                                      <p:cBhvr>
                                        <p:cTn id="110" dur="500"/>
                                        <p:tgtEl>
                                          <p:spTgt spid="14345"/>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blinds(horizontal)">
                                      <p:cBhvr>
                                        <p:cTn id="115" dur="500"/>
                                        <p:tgtEl>
                                          <p:spTgt spid="8"/>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14351"/>
                                        </p:tgtEl>
                                        <p:attrNameLst>
                                          <p:attrName>style.visibility</p:attrName>
                                        </p:attrNameLst>
                                      </p:cBhvr>
                                      <p:to>
                                        <p:strVal val="visible"/>
                                      </p:to>
                                    </p:set>
                                    <p:animEffect transition="in" filter="blinds(horizontal)">
                                      <p:cBhvr>
                                        <p:cTn id="120" dur="500"/>
                                        <p:tgtEl>
                                          <p:spTgt spid="1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0" grpId="0" autoUpdateAnimBg="0"/>
      <p:bldP spid="14341" grpId="0" autoUpdateAnimBg="0"/>
      <p:bldP spid="14342" grpId="0" autoUpdateAnimBg="0"/>
      <p:bldP spid="14343" grpId="0" animBg="1"/>
      <p:bldP spid="14344" grpId="0" autoUpdateAnimBg="0"/>
      <p:bldP spid="14345" grpId="0" autoUpdateAnimBg="0"/>
      <p:bldP spid="14347" grpId="0" autoUpdateAnimBg="0"/>
      <p:bldP spid="14348" grpId="0" autoUpdateAnimBg="0"/>
      <p:bldP spid="14349" grpId="0" animBg="1" autoUpdateAnimBg="0"/>
      <p:bldP spid="14350" grpId="0" animBg="1" autoUpdateAnimBg="0"/>
      <p:bldP spid="14351" grpId="0" autoUpdateAnimBg="0"/>
      <p:bldP spid="14366" grpId="0" animBg="1"/>
      <p:bldP spid="1438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EB1401-9942-4097-A1A0-BAB65F9E66E0}" type="slidenum">
              <a:rPr lang="en-US" altLang="zh-CN" sz="1800" smtClean="0">
                <a:solidFill>
                  <a:srgbClr val="0000FF"/>
                </a:solidFill>
              </a:rPr>
            </a:fld>
            <a:endParaRPr lang="en-US" altLang="zh-CN" sz="1800" smtClean="0">
              <a:solidFill>
                <a:srgbClr val="0000FF"/>
              </a:solidFill>
            </a:endParaRPr>
          </a:p>
        </p:txBody>
      </p:sp>
      <p:sp>
        <p:nvSpPr>
          <p:cNvPr id="36868" name="Text Box 4"/>
          <p:cNvSpPr txBox="1">
            <a:spLocks noChangeArrowheads="1"/>
          </p:cNvSpPr>
          <p:nvPr/>
        </p:nvSpPr>
        <p:spPr bwMode="auto">
          <a:xfrm>
            <a:off x="55563" y="762000"/>
            <a:ext cx="8839200" cy="982663"/>
          </a:xfrm>
          <a:prstGeom prst="rect">
            <a:avLst/>
          </a:prstGeom>
          <a:noFill/>
          <a:ln w="9525">
            <a:noFill/>
            <a:miter lim="800000"/>
          </a:ln>
          <a:effectLst/>
        </p:spPr>
        <p:txBody>
          <a:bodyPr>
            <a:spAutoFit/>
          </a:bodyPr>
          <a:lstStyle/>
          <a:p>
            <a:pPr>
              <a:lnSpc>
                <a:spcPct val="110000"/>
              </a:lnSpc>
              <a:spcBef>
                <a:spcPct val="50000"/>
              </a:spcBef>
              <a:defRPr/>
            </a:pP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反映了</a:t>
            </a:r>
            <a:r>
              <a:rPr kumimoji="1" lang="zh-CN" altLang="en-US" sz="2800" b="1" dirty="0">
                <a:latin typeface="楷体_GB2312" pitchFamily="49" charset="-122"/>
                <a:ea typeface="楷体_GB2312" pitchFamily="49" charset="-122"/>
              </a:rPr>
              <a:t>电磁现象中的</a:t>
            </a:r>
            <a:r>
              <a:rPr kumimoji="1" lang="zh-CN" altLang="en-US" sz="2800" b="1" dirty="0">
                <a:solidFill>
                  <a:srgbClr val="0000FF"/>
                </a:solidFill>
                <a:latin typeface="黑体" panose="02010609060101010101" pitchFamily="49" charset="-122"/>
                <a:ea typeface="黑体" panose="02010609060101010101" pitchFamily="49" charset="-122"/>
              </a:rPr>
              <a:t>能量转换与守恒定律</a:t>
            </a:r>
            <a:r>
              <a:rPr kumimoji="1" lang="zh-CN" altLang="en-US" sz="2800" b="1" dirty="0">
                <a:latin typeface="楷体_GB2312" pitchFamily="49" charset="-122"/>
                <a:ea typeface="楷体_GB2312" pitchFamily="49" charset="-122"/>
              </a:rPr>
              <a:t>。</a:t>
            </a:r>
            <a:r>
              <a:rPr kumimoji="1" lang="zh-CN" altLang="en-US" sz="2800" b="1" dirty="0">
                <a:solidFill>
                  <a:schemeClr val="folHlink"/>
                </a:solidFill>
                <a:effectLst>
                  <a:outerShdw blurRad="38100" dist="38100" dir="2700000" algn="tl">
                    <a:srgbClr val="C0C0C0"/>
                  </a:outerShdw>
                </a:effectLst>
                <a:latin typeface="楷体_GB2312" pitchFamily="49" charset="-122"/>
                <a:ea typeface="楷体_GB2312" pitchFamily="49" charset="-122"/>
              </a:rPr>
              <a:t>说明了</a:t>
            </a:r>
            <a:r>
              <a:rPr kumimoji="1" lang="zh-CN" altLang="en-US" sz="2800" b="1" dirty="0">
                <a:latin typeface="楷体_GB2312" pitchFamily="49" charset="-122"/>
                <a:ea typeface="楷体_GB2312" pitchFamily="49" charset="-122"/>
              </a:rPr>
              <a:t>电磁</a:t>
            </a:r>
            <a:r>
              <a:rPr kumimoji="1" lang="zh-CN" altLang="en-US" sz="2800" b="1" dirty="0">
                <a:latin typeface="Times New Roman" panose="02020603050405020304"/>
                <a:ea typeface="楷体_GB2312" pitchFamily="49" charset="-122"/>
              </a:rPr>
              <a:t>“</a:t>
            </a:r>
            <a:r>
              <a:rPr kumimoji="1" lang="zh-CN" altLang="en-US" sz="2800" b="1" dirty="0">
                <a:solidFill>
                  <a:srgbClr val="0000FF"/>
                </a:solidFill>
                <a:latin typeface="黑体" panose="02010609060101010101" pitchFamily="49" charset="-122"/>
                <a:ea typeface="黑体" panose="02010609060101010101" pitchFamily="49" charset="-122"/>
              </a:rPr>
              <a:t>永动机</a:t>
            </a:r>
            <a:r>
              <a:rPr kumimoji="1" lang="zh-CN" altLang="en-US" sz="2800" b="1" dirty="0">
                <a:latin typeface="Times New Roman" panose="02020603050405020304"/>
                <a:ea typeface="楷体_GB2312" pitchFamily="49" charset="-122"/>
              </a:rPr>
              <a:t>”</a:t>
            </a:r>
            <a:r>
              <a:rPr kumimoji="1" lang="zh-CN" altLang="en-US" sz="2800" b="1" dirty="0">
                <a:latin typeface="楷体_GB2312" pitchFamily="49" charset="-122"/>
                <a:ea typeface="楷体_GB2312" pitchFamily="49" charset="-122"/>
              </a:rPr>
              <a:t>是不可能实现的</a:t>
            </a:r>
            <a:r>
              <a:rPr kumimoji="1" lang="zh-CN" altLang="en-US" sz="2800" dirty="0">
                <a:latin typeface="楷体_GB2312" pitchFamily="49" charset="-122"/>
                <a:ea typeface="楷体_GB2312" pitchFamily="49" charset="-122"/>
              </a:rPr>
              <a:t>。</a:t>
            </a:r>
            <a:endParaRPr kumimoji="1" lang="zh-CN" altLang="en-US" sz="2800" dirty="0">
              <a:latin typeface="楷体_GB2312" pitchFamily="49" charset="-122"/>
              <a:ea typeface="楷体_GB2312" pitchFamily="49" charset="-122"/>
            </a:endParaRPr>
          </a:p>
        </p:txBody>
      </p:sp>
      <p:sp>
        <p:nvSpPr>
          <p:cNvPr id="36872" name="Text Box 8"/>
          <p:cNvSpPr txBox="1">
            <a:spLocks noChangeArrowheads="1"/>
          </p:cNvSpPr>
          <p:nvPr/>
        </p:nvSpPr>
        <p:spPr bwMode="auto">
          <a:xfrm>
            <a:off x="0" y="142875"/>
            <a:ext cx="9231313" cy="519113"/>
          </a:xfrm>
          <a:prstGeom prst="rect">
            <a:avLst/>
          </a:prstGeom>
          <a:noFill/>
          <a:ln w="9525">
            <a:noFill/>
            <a:miter lim="800000"/>
          </a:ln>
          <a:effectLst/>
        </p:spPr>
        <p:txBody>
          <a:bodyPr>
            <a:spAutoFit/>
          </a:bodyPr>
          <a:lstStyle/>
          <a:p>
            <a:pPr>
              <a:spcBef>
                <a:spcPct val="50000"/>
              </a:spcBef>
              <a:defRPr/>
            </a:pPr>
            <a:r>
              <a:rPr kumimoji="1" lang="zh-CN" altLang="en-US"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注意：</a:t>
            </a:r>
            <a:r>
              <a:rPr kumimoji="1" lang="zh-CN" altLang="en-US" sz="2800" b="1" dirty="0">
                <a:latin typeface="楷体_GB2312" pitchFamily="49" charset="-122"/>
                <a:ea typeface="楷体_GB2312" pitchFamily="49" charset="-122"/>
              </a:rPr>
              <a:t>楞次定律中</a:t>
            </a:r>
            <a:r>
              <a:rPr kumimoji="1" lang="zh-CN" altLang="en-US" sz="2800" b="1" dirty="0">
                <a:latin typeface="Times New Roman" panose="02020603050405020304"/>
                <a:ea typeface="楷体_GB2312" pitchFamily="49" charset="-122"/>
              </a:rPr>
              <a:t>“</a:t>
            </a:r>
            <a:r>
              <a:rPr kumimoji="1" lang="zh-CN" altLang="en-US"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反抗</a:t>
            </a:r>
            <a:r>
              <a:rPr kumimoji="1" lang="zh-CN" altLang="en-US" sz="2800" b="1" dirty="0">
                <a:latin typeface="Times New Roman" panose="02020603050405020304"/>
                <a:ea typeface="楷体_GB2312" pitchFamily="49" charset="-122"/>
              </a:rPr>
              <a:t>”</a:t>
            </a:r>
            <a:r>
              <a:rPr kumimoji="1" lang="zh-CN" altLang="en-US" sz="2800" b="1" dirty="0">
                <a:latin typeface="楷体_GB2312" pitchFamily="49" charset="-122"/>
                <a:ea typeface="楷体_GB2312" pitchFamily="49" charset="-122"/>
              </a:rPr>
              <a:t>与法拉第定律中</a:t>
            </a:r>
            <a:r>
              <a:rPr kumimoji="1" lang="zh-CN" altLang="en-US" sz="2800" b="1" dirty="0">
                <a:latin typeface="Times New Roman" panose="02020603050405020304"/>
                <a:ea typeface="楷体_GB2312" pitchFamily="49" charset="-122"/>
              </a:rPr>
              <a:t>“</a:t>
            </a:r>
            <a:r>
              <a:rPr kumimoji="1" lang="en-US" altLang="zh-CN" sz="2800" b="1" dirty="0">
                <a:solidFill>
                  <a:srgbClr val="FF0000"/>
                </a:solidFill>
                <a:effectLst>
                  <a:outerShdw blurRad="38100" dist="38100" dir="2700000" algn="tl">
                    <a:srgbClr val="C0C0C0"/>
                  </a:outerShdw>
                </a:effectLst>
                <a:latin typeface="Times New Roman" panose="02020603050405020304"/>
                <a:ea typeface="黑体" panose="02010609060101010101" pitchFamily="49" charset="-122"/>
              </a:rPr>
              <a:t>–</a:t>
            </a:r>
            <a:r>
              <a:rPr kumimoji="1" lang="en-US" altLang="zh-CN" sz="2800" b="1" dirty="0">
                <a:latin typeface="Times New Roman" panose="02020603050405020304"/>
                <a:ea typeface="楷体_GB2312" pitchFamily="49" charset="-122"/>
              </a:rPr>
              <a:t>”</a:t>
            </a:r>
            <a:r>
              <a:rPr kumimoji="1" lang="zh-CN" altLang="en-US" sz="2800" b="1" dirty="0">
                <a:latin typeface="楷体_GB2312" pitchFamily="49" charset="-122"/>
                <a:ea typeface="楷体_GB2312" pitchFamily="49" charset="-122"/>
              </a:rPr>
              <a:t>号对应</a:t>
            </a:r>
            <a:r>
              <a:rPr kumimoji="1" lang="zh-CN" altLang="en-US" sz="2800" dirty="0">
                <a:latin typeface="楷体_GB2312" pitchFamily="49" charset="-122"/>
                <a:ea typeface="楷体_GB2312" pitchFamily="49" charset="-122"/>
              </a:rPr>
              <a:t>。</a:t>
            </a:r>
            <a:endParaRPr kumimoji="1" lang="zh-CN" altLang="en-US" sz="2800" dirty="0">
              <a:latin typeface="楷体_GB2312" pitchFamily="49" charset="-122"/>
              <a:ea typeface="楷体_GB2312" pitchFamily="49" charset="-122"/>
            </a:endParaRPr>
          </a:p>
        </p:txBody>
      </p:sp>
      <p:grpSp>
        <p:nvGrpSpPr>
          <p:cNvPr id="2" name="Group 18"/>
          <p:cNvGrpSpPr/>
          <p:nvPr/>
        </p:nvGrpSpPr>
        <p:grpSpPr bwMode="auto">
          <a:xfrm>
            <a:off x="533400" y="1828800"/>
            <a:ext cx="993775" cy="1223963"/>
            <a:chOff x="336" y="1152"/>
            <a:chExt cx="626" cy="771"/>
          </a:xfrm>
        </p:grpSpPr>
        <p:sp>
          <p:nvSpPr>
            <p:cNvPr id="30775" name="Line 19"/>
            <p:cNvSpPr>
              <a:spLocks noChangeShapeType="1"/>
            </p:cNvSpPr>
            <p:nvPr/>
          </p:nvSpPr>
          <p:spPr bwMode="auto">
            <a:xfrm>
              <a:off x="727" y="1536"/>
              <a:ext cx="235" cy="0"/>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6" name="Arc 20"/>
            <p:cNvSpPr/>
            <p:nvPr/>
          </p:nvSpPr>
          <p:spPr bwMode="auto">
            <a:xfrm>
              <a:off x="708" y="1779"/>
              <a:ext cx="221" cy="144"/>
            </a:xfrm>
            <a:custGeom>
              <a:avLst/>
              <a:gdLst>
                <a:gd name="T0" fmla="*/ 0 w 20184"/>
                <a:gd name="T1" fmla="*/ 0 h 21600"/>
                <a:gd name="T2" fmla="*/ 0 w 20184"/>
                <a:gd name="T3" fmla="*/ 0 h 21600"/>
                <a:gd name="T4" fmla="*/ 0 w 20184"/>
                <a:gd name="T5" fmla="*/ 0 h 21600"/>
                <a:gd name="T6" fmla="*/ 0 60000 65536"/>
                <a:gd name="T7" fmla="*/ 0 60000 65536"/>
                <a:gd name="T8" fmla="*/ 0 60000 65536"/>
                <a:gd name="T9" fmla="*/ 0 w 20184"/>
                <a:gd name="T10" fmla="*/ 0 h 21600"/>
                <a:gd name="T11" fmla="*/ 20184 w 20184"/>
                <a:gd name="T12" fmla="*/ 21600 h 21600"/>
              </a:gdLst>
              <a:ahLst/>
              <a:cxnLst>
                <a:cxn ang="T6">
                  <a:pos x="T0" y="T1"/>
                </a:cxn>
                <a:cxn ang="T7">
                  <a:pos x="T2" y="T3"/>
                </a:cxn>
                <a:cxn ang="T8">
                  <a:pos x="T4" y="T5"/>
                </a:cxn>
              </a:cxnLst>
              <a:rect l="T9" t="T10" r="T11" b="T12"/>
              <a:pathLst>
                <a:path w="20184" h="21600" fill="none" extrusionOk="0">
                  <a:moveTo>
                    <a:pt x="-1" y="0"/>
                  </a:moveTo>
                  <a:cubicBezTo>
                    <a:pt x="8961" y="0"/>
                    <a:pt x="16992" y="5533"/>
                    <a:pt x="20183" y="13907"/>
                  </a:cubicBezTo>
                </a:path>
                <a:path w="20184" h="21600" stroke="0" extrusionOk="0">
                  <a:moveTo>
                    <a:pt x="-1" y="0"/>
                  </a:moveTo>
                  <a:cubicBezTo>
                    <a:pt x="8961" y="0"/>
                    <a:pt x="16992" y="5533"/>
                    <a:pt x="20183" y="13907"/>
                  </a:cubicBezTo>
                  <a:lnTo>
                    <a:pt x="0" y="21600"/>
                  </a:lnTo>
                  <a:lnTo>
                    <a:pt x="-1" y="0"/>
                  </a:lnTo>
                  <a:close/>
                </a:path>
              </a:pathLst>
            </a:custGeom>
            <a:noFill/>
            <a:ln w="317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7" name="Arc 21"/>
            <p:cNvSpPr/>
            <p:nvPr/>
          </p:nvSpPr>
          <p:spPr bwMode="auto">
            <a:xfrm flipV="1">
              <a:off x="722" y="1152"/>
              <a:ext cx="23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8" name="Line 22"/>
            <p:cNvSpPr>
              <a:spLocks noChangeShapeType="1"/>
            </p:cNvSpPr>
            <p:nvPr/>
          </p:nvSpPr>
          <p:spPr bwMode="auto">
            <a:xfrm>
              <a:off x="338" y="1536"/>
              <a:ext cx="235" cy="0"/>
            </a:xfrm>
            <a:prstGeom prst="line">
              <a:avLst/>
            </a:prstGeom>
            <a:noFill/>
            <a:ln w="31750">
              <a:solidFill>
                <a:schemeClr val="folHlink"/>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79" name="Arc 23"/>
            <p:cNvSpPr/>
            <p:nvPr/>
          </p:nvSpPr>
          <p:spPr bwMode="auto">
            <a:xfrm flipH="1" flipV="1">
              <a:off x="336" y="1152"/>
              <a:ext cx="23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folHlink"/>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80" name="Arc 24"/>
            <p:cNvSpPr/>
            <p:nvPr/>
          </p:nvSpPr>
          <p:spPr bwMode="auto">
            <a:xfrm flipH="1">
              <a:off x="354" y="1776"/>
              <a:ext cx="23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folHlink"/>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6889" name="Oval 25"/>
          <p:cNvSpPr>
            <a:spLocks noChangeArrowheads="1"/>
          </p:cNvSpPr>
          <p:nvPr/>
        </p:nvSpPr>
        <p:spPr bwMode="auto">
          <a:xfrm>
            <a:off x="893763" y="1828800"/>
            <a:ext cx="371475" cy="14478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 name="Group 49"/>
          <p:cNvGrpSpPr/>
          <p:nvPr/>
        </p:nvGrpSpPr>
        <p:grpSpPr bwMode="auto">
          <a:xfrm>
            <a:off x="1763713" y="2068513"/>
            <a:ext cx="1770062" cy="530225"/>
            <a:chOff x="1111" y="1303"/>
            <a:chExt cx="1115" cy="334"/>
          </a:xfrm>
        </p:grpSpPr>
        <p:sp>
          <p:nvSpPr>
            <p:cNvPr id="30771" name="Rectangle 50"/>
            <p:cNvSpPr>
              <a:spLocks noChangeArrowheads="1"/>
            </p:cNvSpPr>
            <p:nvPr/>
          </p:nvSpPr>
          <p:spPr bwMode="auto">
            <a:xfrm>
              <a:off x="1149" y="1493"/>
              <a:ext cx="504" cy="144"/>
            </a:xfrm>
            <a:prstGeom prst="rect">
              <a:avLst/>
            </a:prstGeom>
            <a:gradFill rotWithShape="1">
              <a:gsLst>
                <a:gs pos="0">
                  <a:srgbClr val="FF9900"/>
                </a:gs>
                <a:gs pos="100000">
                  <a:srgbClr val="FFFF9F"/>
                </a:gs>
              </a:gsLst>
              <a:lin ang="0" scaled="1"/>
            </a:gra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72" name="Rectangle 51"/>
            <p:cNvSpPr>
              <a:spLocks noChangeArrowheads="1"/>
            </p:cNvSpPr>
            <p:nvPr/>
          </p:nvSpPr>
          <p:spPr bwMode="auto">
            <a:xfrm>
              <a:off x="1653" y="1493"/>
              <a:ext cx="504" cy="144"/>
            </a:xfrm>
            <a:prstGeom prst="rect">
              <a:avLst/>
            </a:prstGeom>
            <a:gradFill rotWithShape="1">
              <a:gsLst>
                <a:gs pos="0">
                  <a:srgbClr val="A496F8"/>
                </a:gs>
                <a:gs pos="100000">
                  <a:srgbClr val="0000FF"/>
                </a:gs>
              </a:gsLst>
              <a:lin ang="0" scaled="1"/>
            </a:gra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773" name="Object 52"/>
            <p:cNvGraphicFramePr>
              <a:graphicFrameLocks noChangeAspect="1"/>
            </p:cNvGraphicFramePr>
            <p:nvPr/>
          </p:nvGraphicFramePr>
          <p:xfrm>
            <a:off x="1111" y="1303"/>
            <a:ext cx="249" cy="200"/>
          </p:xfrm>
          <a:graphic>
            <a:graphicData uri="http://schemas.openxmlformats.org/presentationml/2006/ole">
              <mc:AlternateContent xmlns:mc="http://schemas.openxmlformats.org/markup-compatibility/2006">
                <mc:Choice xmlns:v="urn:schemas-microsoft-com:vml" Requires="v">
                  <p:oleObj spid="_x0000_s79892" name="公式" r:id="rId1" imgW="139700" imgH="88900" progId="Equation.3">
                    <p:embed/>
                  </p:oleObj>
                </mc:Choice>
                <mc:Fallback>
                  <p:oleObj name="公式" r:id="rId1" imgW="139700" imgH="88900" progId="Equation.3">
                    <p:embed/>
                    <p:pic>
                      <p:nvPicPr>
                        <p:cNvPr id="0" name="图片 798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 y="1303"/>
                          <a:ext cx="24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4" name="Object 53"/>
            <p:cNvGraphicFramePr>
              <a:graphicFrameLocks noChangeAspect="1"/>
            </p:cNvGraphicFramePr>
            <p:nvPr/>
          </p:nvGraphicFramePr>
          <p:xfrm>
            <a:off x="2024" y="1309"/>
            <a:ext cx="202" cy="217"/>
          </p:xfrm>
          <a:graphic>
            <a:graphicData uri="http://schemas.openxmlformats.org/presentationml/2006/ole">
              <mc:AlternateContent xmlns:mc="http://schemas.openxmlformats.org/markup-compatibility/2006">
                <mc:Choice xmlns:v="urn:schemas-microsoft-com:vml" Requires="v">
                  <p:oleObj spid="_x0000_s79893" name="公式" r:id="rId3" imgW="76200" imgH="127000" progId="Equation.3">
                    <p:embed/>
                  </p:oleObj>
                </mc:Choice>
                <mc:Fallback>
                  <p:oleObj name="公式" r:id="rId3" imgW="76200" imgH="127000" progId="Equation.3">
                    <p:embed/>
                    <p:pic>
                      <p:nvPicPr>
                        <p:cNvPr id="0" name="图片 798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 y="1309"/>
                          <a:ext cx="2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950" name="Text Box 86"/>
          <p:cNvSpPr txBox="1">
            <a:spLocks noChangeArrowheads="1"/>
          </p:cNvSpPr>
          <p:nvPr/>
        </p:nvSpPr>
        <p:spPr bwMode="auto">
          <a:xfrm>
            <a:off x="3484563" y="1828800"/>
            <a:ext cx="565943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50000"/>
              </a:spcBef>
              <a:buFontTx/>
              <a:buNone/>
            </a:pPr>
            <a:r>
              <a:rPr kumimoji="1" lang="zh-CN" altLang="en-US" sz="2800" b="1">
                <a:latin typeface="楷体_GB2312" pitchFamily="49" charset="-122"/>
                <a:ea typeface="楷体_GB2312" pitchFamily="49" charset="-122"/>
              </a:rPr>
              <a:t>正是外界克服阻力作功，将其它形式的能量转换成回路中的电能。</a:t>
            </a:r>
            <a:endParaRPr kumimoji="1" lang="zh-CN" altLang="en-US" sz="2800" b="1">
              <a:latin typeface="楷体_GB2312" pitchFamily="49" charset="-122"/>
              <a:ea typeface="楷体_GB2312" pitchFamily="49" charset="-122"/>
            </a:endParaRPr>
          </a:p>
        </p:txBody>
      </p:sp>
      <p:sp>
        <p:nvSpPr>
          <p:cNvPr id="36951" name="Text Box 87"/>
          <p:cNvSpPr txBox="1">
            <a:spLocks noChangeArrowheads="1"/>
          </p:cNvSpPr>
          <p:nvPr/>
        </p:nvSpPr>
        <p:spPr bwMode="auto">
          <a:xfrm>
            <a:off x="1350963" y="2514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i="1">
                <a:solidFill>
                  <a:srgbClr val="800080"/>
                </a:solidFill>
                <a:latin typeface="Times New Roman" panose="02020603050405020304" pitchFamily="18" charset="0"/>
              </a:rPr>
              <a:t>N</a:t>
            </a:r>
            <a:endParaRPr kumimoji="1" lang="en-US" altLang="zh-CN" sz="2400" i="1">
              <a:solidFill>
                <a:srgbClr val="800080"/>
              </a:solidFill>
              <a:latin typeface="Times New Roman" panose="02020603050405020304" pitchFamily="18" charset="0"/>
            </a:endParaRPr>
          </a:p>
        </p:txBody>
      </p:sp>
      <p:sp>
        <p:nvSpPr>
          <p:cNvPr id="36952" name="Text Box 88"/>
          <p:cNvSpPr txBox="1">
            <a:spLocks noChangeArrowheads="1"/>
          </p:cNvSpPr>
          <p:nvPr/>
        </p:nvSpPr>
        <p:spPr bwMode="auto">
          <a:xfrm>
            <a:off x="207963" y="25146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i="1">
                <a:solidFill>
                  <a:srgbClr val="800080"/>
                </a:solidFill>
                <a:latin typeface="Times New Roman" panose="02020603050405020304" pitchFamily="18" charset="0"/>
              </a:rPr>
              <a:t>S</a:t>
            </a:r>
            <a:endParaRPr kumimoji="1" lang="en-US" altLang="zh-CN" sz="2800" b="1" i="1">
              <a:solidFill>
                <a:srgbClr val="800080"/>
              </a:solidFill>
              <a:latin typeface="Times New Roman" panose="02020603050405020304" pitchFamily="18" charset="0"/>
            </a:endParaRPr>
          </a:p>
        </p:txBody>
      </p:sp>
      <p:graphicFrame>
        <p:nvGraphicFramePr>
          <p:cNvPr id="36953" name="Object 89"/>
          <p:cNvGraphicFramePr>
            <a:graphicFrameLocks noChangeAspect="1"/>
          </p:cNvGraphicFramePr>
          <p:nvPr/>
        </p:nvGraphicFramePr>
        <p:xfrm>
          <a:off x="722313" y="1657350"/>
          <a:ext cx="196850" cy="422275"/>
        </p:xfrm>
        <a:graphic>
          <a:graphicData uri="http://schemas.openxmlformats.org/presentationml/2006/ole">
            <mc:AlternateContent xmlns:mc="http://schemas.openxmlformats.org/markup-compatibility/2006">
              <mc:Choice xmlns:v="urn:schemas-microsoft-com:vml" Requires="v">
                <p:oleObj spid="_x0000_s79894" name="公式" r:id="rId5" imgW="12700" imgH="12700" progId="Equation.3">
                  <p:embed/>
                </p:oleObj>
              </mc:Choice>
              <mc:Fallback>
                <p:oleObj name="公式" r:id="rId5" imgW="12700" imgH="12700" progId="Equation.3">
                  <p:embed/>
                  <p:pic>
                    <p:nvPicPr>
                      <p:cNvPr id="0" name="图片 798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313" y="1657350"/>
                        <a:ext cx="1968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54" name="Text Box 90"/>
          <p:cNvSpPr txBox="1">
            <a:spLocks noChangeArrowheads="1"/>
          </p:cNvSpPr>
          <p:nvPr/>
        </p:nvSpPr>
        <p:spPr bwMode="auto">
          <a:xfrm>
            <a:off x="2268538" y="2997200"/>
            <a:ext cx="7086600" cy="519113"/>
          </a:xfrm>
          <a:prstGeom prst="rect">
            <a:avLst/>
          </a:prstGeom>
          <a:noFill/>
          <a:ln w="9525">
            <a:noFill/>
            <a:miter lim="800000"/>
          </a:ln>
          <a:effectLst/>
        </p:spPr>
        <p:txBody>
          <a:bodyPr>
            <a:spAutoFit/>
          </a:bodyPr>
          <a:lstStyle/>
          <a:p>
            <a:pPr>
              <a:spcBef>
                <a:spcPct val="50000"/>
              </a:spcBef>
              <a:defRPr/>
            </a:pPr>
            <a:r>
              <a:rPr kumimoji="1" lang="zh-CN" altLang="en-US" sz="2800" b="1" dirty="0">
                <a:effectLst>
                  <a:outerShdw blurRad="38100" dist="38100" dir="2700000" algn="tl">
                    <a:srgbClr val="C0C0C0"/>
                  </a:outerShdw>
                </a:effectLst>
                <a:latin typeface="楷体_GB2312" pitchFamily="49" charset="-122"/>
                <a:ea typeface="楷体_GB2312" pitchFamily="49" charset="-122"/>
              </a:rPr>
              <a:t>若没有负号</a:t>
            </a:r>
            <a:r>
              <a:rPr kumimoji="1" lang="zh-CN" altLang="en-US" sz="2800" b="1" dirty="0">
                <a:latin typeface="Times New Roman" panose="02020603050405020304"/>
                <a:ea typeface="楷体_GB2312" pitchFamily="49" charset="-122"/>
              </a:rPr>
              <a:t>“</a:t>
            </a:r>
            <a:r>
              <a:rPr kumimoji="1" lang="en-US" altLang="zh-CN" sz="2800" b="1" dirty="0">
                <a:solidFill>
                  <a:srgbClr val="FF0000"/>
                </a:solidFill>
                <a:effectLst>
                  <a:outerShdw blurRad="38100" dist="38100" dir="2700000" algn="tl">
                    <a:srgbClr val="C0C0C0"/>
                  </a:outerShdw>
                </a:effectLst>
                <a:latin typeface="Times New Roman" panose="02020603050405020304"/>
                <a:ea typeface="黑体" panose="02010609060101010101" pitchFamily="49" charset="-122"/>
              </a:rPr>
              <a:t>–</a:t>
            </a:r>
            <a:r>
              <a:rPr kumimoji="1" lang="en-US" altLang="zh-CN" sz="2800" b="1" dirty="0">
                <a:latin typeface="Times New Roman" panose="02020603050405020304"/>
                <a:ea typeface="楷体_GB2312" pitchFamily="49" charset="-122"/>
              </a:rPr>
              <a:t>”</a:t>
            </a:r>
            <a:r>
              <a:rPr kumimoji="1" lang="zh-CN" altLang="en-US" sz="2800" b="1" dirty="0">
                <a:effectLst>
                  <a:outerShdw blurRad="38100" dist="38100" dir="2700000" algn="tl">
                    <a:srgbClr val="C0C0C0"/>
                  </a:outerShdw>
                </a:effectLst>
                <a:latin typeface="楷体_GB2312" pitchFamily="49" charset="-122"/>
                <a:ea typeface="楷体_GB2312" pitchFamily="49" charset="-122"/>
              </a:rPr>
              <a:t>或不是</a:t>
            </a:r>
            <a:r>
              <a:rPr kumimoji="1" lang="zh-CN" altLang="en-US"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反抗</a:t>
            </a:r>
            <a:r>
              <a:rPr kumimoji="1" lang="zh-CN" altLang="en-US" sz="2800" b="1" dirty="0">
                <a:effectLst>
                  <a:outerShdw blurRad="38100" dist="38100" dir="2700000" algn="tl">
                    <a:srgbClr val="C0C0C0"/>
                  </a:outerShdw>
                </a:effectLst>
                <a:latin typeface="楷体_GB2312" pitchFamily="49" charset="-122"/>
                <a:ea typeface="楷体_GB2312" pitchFamily="49" charset="-122"/>
              </a:rPr>
              <a:t>将是什么情形</a:t>
            </a:r>
            <a:r>
              <a:rPr kumimoji="1" lang="zh-CN" altLang="en-US" sz="2800" b="1" dirty="0">
                <a:latin typeface="楷体_GB2312" pitchFamily="49" charset="-122"/>
                <a:ea typeface="楷体_GB2312" pitchFamily="49" charset="-122"/>
              </a:rPr>
              <a:t>？</a:t>
            </a:r>
            <a:endParaRPr kumimoji="1" lang="zh-CN" altLang="en-US" sz="2800" dirty="0">
              <a:latin typeface="楷体_GB2312" pitchFamily="49" charset="-122"/>
              <a:ea typeface="楷体_GB2312" pitchFamily="49" charset="-122"/>
            </a:endParaRPr>
          </a:p>
        </p:txBody>
      </p:sp>
      <p:sp>
        <p:nvSpPr>
          <p:cNvPr id="36955" name="Text Box 91"/>
          <p:cNvSpPr txBox="1">
            <a:spLocks noChangeArrowheads="1"/>
          </p:cNvSpPr>
          <p:nvPr/>
        </p:nvSpPr>
        <p:spPr bwMode="auto">
          <a:xfrm>
            <a:off x="284163" y="4267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i="1">
                <a:solidFill>
                  <a:srgbClr val="800080"/>
                </a:solidFill>
                <a:latin typeface="Times New Roman" panose="02020603050405020304" pitchFamily="18" charset="0"/>
              </a:rPr>
              <a:t>N</a:t>
            </a:r>
            <a:endParaRPr kumimoji="1" lang="en-US" altLang="zh-CN" sz="2400" i="1">
              <a:solidFill>
                <a:srgbClr val="800080"/>
              </a:solidFill>
              <a:latin typeface="Times New Roman" panose="02020603050405020304" pitchFamily="18" charset="0"/>
            </a:endParaRPr>
          </a:p>
        </p:txBody>
      </p:sp>
      <p:sp>
        <p:nvSpPr>
          <p:cNvPr id="36956" name="Text Box 92"/>
          <p:cNvSpPr txBox="1">
            <a:spLocks noChangeArrowheads="1"/>
          </p:cNvSpPr>
          <p:nvPr/>
        </p:nvSpPr>
        <p:spPr bwMode="auto">
          <a:xfrm>
            <a:off x="1350963" y="4267200"/>
            <a:ext cx="43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kumimoji="1" lang="en-US" altLang="zh-CN" sz="2800" b="1" i="1">
                <a:solidFill>
                  <a:srgbClr val="800080"/>
                </a:solidFill>
                <a:latin typeface="Times New Roman" panose="02020603050405020304" pitchFamily="18" charset="0"/>
              </a:rPr>
              <a:t>S</a:t>
            </a:r>
            <a:endParaRPr kumimoji="1" lang="en-US" altLang="zh-CN" sz="2800" b="1" i="1">
              <a:solidFill>
                <a:srgbClr val="800080"/>
              </a:solidFill>
              <a:latin typeface="Times New Roman" panose="02020603050405020304" pitchFamily="18" charset="0"/>
            </a:endParaRPr>
          </a:p>
        </p:txBody>
      </p:sp>
      <p:graphicFrame>
        <p:nvGraphicFramePr>
          <p:cNvPr id="36957" name="Object 93"/>
          <p:cNvGraphicFramePr>
            <a:graphicFrameLocks noChangeAspect="1"/>
          </p:cNvGraphicFramePr>
          <p:nvPr/>
        </p:nvGraphicFramePr>
        <p:xfrm>
          <a:off x="779463" y="3467100"/>
          <a:ext cx="196850" cy="422275"/>
        </p:xfrm>
        <a:graphic>
          <a:graphicData uri="http://schemas.openxmlformats.org/presentationml/2006/ole">
            <mc:AlternateContent xmlns:mc="http://schemas.openxmlformats.org/markup-compatibility/2006">
              <mc:Choice xmlns:v="urn:schemas-microsoft-com:vml" Requires="v">
                <p:oleObj spid="_x0000_s79895" name="公式" r:id="rId7" imgW="12700" imgH="12700" progId="Equation.3">
                  <p:embed/>
                </p:oleObj>
              </mc:Choice>
              <mc:Fallback>
                <p:oleObj name="公式" r:id="rId7" imgW="12700" imgH="12700" progId="Equation.3">
                  <p:embed/>
                  <p:pic>
                    <p:nvPicPr>
                      <p:cNvPr id="0" name="图片 798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9463" y="3467100"/>
                        <a:ext cx="1968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58" name="Oval 94"/>
          <p:cNvSpPr>
            <a:spLocks noChangeArrowheads="1"/>
          </p:cNvSpPr>
          <p:nvPr/>
        </p:nvSpPr>
        <p:spPr bwMode="auto">
          <a:xfrm>
            <a:off x="969963" y="3657600"/>
            <a:ext cx="371475" cy="1447800"/>
          </a:xfrm>
          <a:prstGeom prst="ellipse">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959" name="Text Box 95"/>
          <p:cNvSpPr txBox="1">
            <a:spLocks noChangeArrowheads="1"/>
          </p:cNvSpPr>
          <p:nvPr/>
        </p:nvSpPr>
        <p:spPr bwMode="auto">
          <a:xfrm>
            <a:off x="3810000" y="3573463"/>
            <a:ext cx="533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buFontTx/>
              <a:buNone/>
            </a:pPr>
            <a:r>
              <a:rPr kumimoji="1" lang="zh-CN" altLang="en-US" sz="2800" b="1">
                <a:latin typeface="楷体_GB2312" pitchFamily="49" charset="-122"/>
                <a:ea typeface="楷体_GB2312" pitchFamily="49" charset="-122"/>
              </a:rPr>
              <a:t>过程将自动进行，磁铁动能增加的同时，感应电流急剧增加。而</a:t>
            </a:r>
            <a:r>
              <a:rPr kumimoji="1" lang="en-US" altLang="zh-CN" sz="2800" b="1" i="1">
                <a:latin typeface="Times New Roman" panose="02020603050405020304" pitchFamily="18" charset="0"/>
                <a:ea typeface="楷体_GB2312" pitchFamily="49" charset="-122"/>
              </a:rPr>
              <a:t>i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楷体_GB2312" pitchFamily="49" charset="-122"/>
                <a:ea typeface="楷体_GB2312" pitchFamily="49" charset="-122"/>
              </a:rPr>
              <a:t>, </a:t>
            </a:r>
            <a:r>
              <a:rPr kumimoji="1" lang="zh-CN" altLang="en-US" sz="2800" b="1">
                <a:latin typeface="楷体_GB2312" pitchFamily="49" charset="-122"/>
                <a:ea typeface="楷体_GB2312" pitchFamily="49" charset="-122"/>
              </a:rPr>
              <a:t>又导致</a:t>
            </a:r>
            <a:r>
              <a:rPr kumimoji="1" lang="zh-CN" altLang="en-US" sz="2800" b="1" i="1">
                <a:latin typeface="Times New Roman" panose="02020603050405020304" pitchFamily="18" charset="0"/>
                <a:ea typeface="楷体_GB2312" pitchFamily="49" charset="-122"/>
                <a:sym typeface="Symbol" panose="05050102010706020507" pitchFamily="18" charset="2"/>
              </a:rPr>
              <a:t> </a:t>
            </a:r>
            <a:r>
              <a:rPr kumimoji="1" lang="zh-CN" altLang="en-US" sz="2800" b="1">
                <a:latin typeface="Times New Roman" panose="02020603050405020304" pitchFamily="18" charset="0"/>
                <a:sym typeface="Symbol" panose="05050102010706020507" pitchFamily="18" charset="2"/>
              </a:rPr>
              <a:t>↑</a:t>
            </a:r>
            <a:r>
              <a:rPr kumimoji="1" lang="zh-CN" altLang="en-US" sz="2800" b="1">
                <a:latin typeface="楷体_GB2312" pitchFamily="49" charset="-122"/>
                <a:ea typeface="楷体_GB2312" pitchFamily="49" charset="-122"/>
              </a:rPr>
              <a:t>→ </a:t>
            </a:r>
            <a:r>
              <a:rPr kumimoji="1" lang="en-US" altLang="zh-CN" sz="2800" b="1" i="1">
                <a:latin typeface="Times New Roman" panose="02020603050405020304" pitchFamily="18" charset="0"/>
                <a:ea typeface="楷体_GB2312" pitchFamily="49" charset="-122"/>
              </a:rPr>
              <a:t>i </a:t>
            </a:r>
            <a:r>
              <a:rPr kumimoji="1" lang="en-US" altLang="zh-CN" sz="2800" b="1">
                <a:latin typeface="Times New Roman" panose="02020603050405020304" pitchFamily="18" charset="0"/>
                <a:sym typeface="Symbol" panose="05050102010706020507" pitchFamily="18" charset="2"/>
              </a:rPr>
              <a:t>↑</a:t>
            </a:r>
            <a:r>
              <a:rPr kumimoji="1" lang="en-US" altLang="zh-CN" sz="2800" b="1">
                <a:latin typeface="Times New Roman" panose="02020603050405020304" pitchFamily="18" charset="0"/>
                <a:ea typeface="楷体_GB2312" pitchFamily="49" charset="-122"/>
              </a:rPr>
              <a:t>…</a:t>
            </a:r>
            <a:r>
              <a:rPr kumimoji="1" lang="zh-CN" altLang="en-US" sz="2800" b="1">
                <a:latin typeface="楷体_GB2312" pitchFamily="49" charset="-122"/>
                <a:ea typeface="楷体_GB2312" pitchFamily="49" charset="-122"/>
              </a:rPr>
              <a:t>而不须外界提供任何能量。</a:t>
            </a:r>
            <a:endParaRPr kumimoji="1" lang="zh-CN" altLang="en-US" sz="2800" b="1">
              <a:latin typeface="楷体_GB2312" pitchFamily="49" charset="-122"/>
              <a:ea typeface="楷体_GB2312" pitchFamily="49" charset="-122"/>
            </a:endParaRPr>
          </a:p>
        </p:txBody>
      </p:sp>
      <p:sp>
        <p:nvSpPr>
          <p:cNvPr id="36961" name="Text Box 97"/>
          <p:cNvSpPr txBox="1">
            <a:spLocks noChangeArrowheads="1"/>
          </p:cNvSpPr>
          <p:nvPr/>
        </p:nvSpPr>
        <p:spPr bwMode="auto">
          <a:xfrm>
            <a:off x="285750" y="5786438"/>
            <a:ext cx="8715375" cy="946150"/>
          </a:xfrm>
          <a:prstGeom prst="rect">
            <a:avLst/>
          </a:prstGeom>
          <a:noFill/>
          <a:ln w="9525">
            <a:noFill/>
            <a:miter lim="800000"/>
          </a:ln>
          <a:effectLst/>
        </p:spPr>
        <p:txBody>
          <a:bodyPr>
            <a:spAutoFit/>
          </a:bodyPr>
          <a:lstStyle/>
          <a:p>
            <a:pPr>
              <a:spcBef>
                <a:spcPct val="50000"/>
              </a:spcBef>
              <a:defRPr/>
            </a:pPr>
            <a:r>
              <a:rPr kumimoji="1"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事实上，不可能存在这种能产生如此无止境增长电流的能源。</a:t>
            </a:r>
            <a:endParaRPr kumimoji="1"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4" name="Group 98"/>
          <p:cNvGrpSpPr/>
          <p:nvPr/>
        </p:nvGrpSpPr>
        <p:grpSpPr bwMode="auto">
          <a:xfrm>
            <a:off x="512763" y="1981200"/>
            <a:ext cx="1066800" cy="1243013"/>
            <a:chOff x="323" y="1248"/>
            <a:chExt cx="672" cy="783"/>
          </a:xfrm>
        </p:grpSpPr>
        <p:sp>
          <p:nvSpPr>
            <p:cNvPr id="30765" name="Arc 99"/>
            <p:cNvSpPr/>
            <p:nvPr/>
          </p:nvSpPr>
          <p:spPr bwMode="auto">
            <a:xfrm flipV="1">
              <a:off x="707" y="1248"/>
              <a:ext cx="28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rgbClr val="80008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6" name="Arc 100"/>
            <p:cNvSpPr/>
            <p:nvPr/>
          </p:nvSpPr>
          <p:spPr bwMode="auto">
            <a:xfrm flipH="1" flipV="1">
              <a:off x="323" y="1248"/>
              <a:ext cx="208" cy="144"/>
            </a:xfrm>
            <a:custGeom>
              <a:avLst/>
              <a:gdLst>
                <a:gd name="T0" fmla="*/ 0 w 19048"/>
                <a:gd name="T1" fmla="*/ 0 h 21600"/>
                <a:gd name="T2" fmla="*/ 0 w 19048"/>
                <a:gd name="T3" fmla="*/ 0 h 21600"/>
                <a:gd name="T4" fmla="*/ 0 w 19048"/>
                <a:gd name="T5" fmla="*/ 0 h 21600"/>
                <a:gd name="T6" fmla="*/ 0 60000 65536"/>
                <a:gd name="T7" fmla="*/ 0 60000 65536"/>
                <a:gd name="T8" fmla="*/ 0 60000 65536"/>
                <a:gd name="T9" fmla="*/ 0 w 19048"/>
                <a:gd name="T10" fmla="*/ 0 h 21600"/>
                <a:gd name="T11" fmla="*/ 19048 w 19048"/>
                <a:gd name="T12" fmla="*/ 21600 h 21600"/>
              </a:gdLst>
              <a:ahLst/>
              <a:cxnLst>
                <a:cxn ang="T6">
                  <a:pos x="T0" y="T1"/>
                </a:cxn>
                <a:cxn ang="T7">
                  <a:pos x="T2" y="T3"/>
                </a:cxn>
                <a:cxn ang="T8">
                  <a:pos x="T4" y="T5"/>
                </a:cxn>
              </a:cxnLst>
              <a:rect l="T9" t="T10" r="T11" b="T12"/>
              <a:pathLst>
                <a:path w="19048" h="21600" fill="none" extrusionOk="0">
                  <a:moveTo>
                    <a:pt x="-1" y="0"/>
                  </a:moveTo>
                  <a:cubicBezTo>
                    <a:pt x="7968" y="0"/>
                    <a:pt x="15290" y="4387"/>
                    <a:pt x="19047" y="11415"/>
                  </a:cubicBezTo>
                </a:path>
                <a:path w="19048" h="21600" stroke="0" extrusionOk="0">
                  <a:moveTo>
                    <a:pt x="-1" y="0"/>
                  </a:moveTo>
                  <a:cubicBezTo>
                    <a:pt x="7968" y="0"/>
                    <a:pt x="15290" y="4387"/>
                    <a:pt x="19047" y="11415"/>
                  </a:cubicBezTo>
                  <a:lnTo>
                    <a:pt x="0" y="21600"/>
                  </a:lnTo>
                  <a:lnTo>
                    <a:pt x="-1" y="0"/>
                  </a:lnTo>
                  <a:close/>
                </a:path>
              </a:pathLst>
            </a:custGeom>
            <a:noFill/>
            <a:ln w="31750">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7" name="Line 101"/>
            <p:cNvSpPr>
              <a:spLocks noChangeShapeType="1"/>
            </p:cNvSpPr>
            <p:nvPr/>
          </p:nvSpPr>
          <p:spPr bwMode="auto">
            <a:xfrm>
              <a:off x="712" y="1584"/>
              <a:ext cx="235" cy="0"/>
            </a:xfrm>
            <a:prstGeom prst="line">
              <a:avLst/>
            </a:prstGeom>
            <a:noFill/>
            <a:ln w="31750">
              <a:solidFill>
                <a:srgbClr val="80008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8" name="Line 102"/>
            <p:cNvSpPr>
              <a:spLocks noChangeShapeType="1"/>
            </p:cNvSpPr>
            <p:nvPr/>
          </p:nvSpPr>
          <p:spPr bwMode="auto">
            <a:xfrm>
              <a:off x="323" y="1584"/>
              <a:ext cx="235" cy="0"/>
            </a:xfrm>
            <a:prstGeom prst="line">
              <a:avLst/>
            </a:prstGeom>
            <a:noFill/>
            <a:ln w="31750">
              <a:solidFill>
                <a:srgbClr val="800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9" name="Arc 103"/>
            <p:cNvSpPr/>
            <p:nvPr/>
          </p:nvSpPr>
          <p:spPr bwMode="auto">
            <a:xfrm>
              <a:off x="707" y="1872"/>
              <a:ext cx="236" cy="159"/>
            </a:xfrm>
            <a:custGeom>
              <a:avLst/>
              <a:gdLst>
                <a:gd name="T0" fmla="*/ 0 w 21600"/>
                <a:gd name="T1" fmla="*/ 0 h 23893"/>
                <a:gd name="T2" fmla="*/ 0 w 21600"/>
                <a:gd name="T3" fmla="*/ 0 h 23893"/>
                <a:gd name="T4" fmla="*/ 0 w 21600"/>
                <a:gd name="T5" fmla="*/ 0 h 23893"/>
                <a:gd name="T6" fmla="*/ 0 60000 65536"/>
                <a:gd name="T7" fmla="*/ 0 60000 65536"/>
                <a:gd name="T8" fmla="*/ 0 60000 65536"/>
                <a:gd name="T9" fmla="*/ 0 w 21600"/>
                <a:gd name="T10" fmla="*/ 0 h 23893"/>
                <a:gd name="T11" fmla="*/ 21600 w 21600"/>
                <a:gd name="T12" fmla="*/ 23893 h 23893"/>
              </a:gdLst>
              <a:ahLst/>
              <a:cxnLst>
                <a:cxn ang="T6">
                  <a:pos x="T0" y="T1"/>
                </a:cxn>
                <a:cxn ang="T7">
                  <a:pos x="T2" y="T3"/>
                </a:cxn>
                <a:cxn ang="T8">
                  <a:pos x="T4" y="T5"/>
                </a:cxn>
              </a:cxnLst>
              <a:rect l="T9" t="T10" r="T11" b="T12"/>
              <a:pathLst>
                <a:path w="21600" h="23893" fill="none" extrusionOk="0">
                  <a:moveTo>
                    <a:pt x="-1" y="0"/>
                  </a:moveTo>
                  <a:cubicBezTo>
                    <a:pt x="11929" y="0"/>
                    <a:pt x="21600" y="9670"/>
                    <a:pt x="21600" y="21600"/>
                  </a:cubicBezTo>
                  <a:cubicBezTo>
                    <a:pt x="21600" y="22365"/>
                    <a:pt x="21559" y="23131"/>
                    <a:pt x="21477" y="23892"/>
                  </a:cubicBezTo>
                </a:path>
                <a:path w="21600" h="23893" stroke="0" extrusionOk="0">
                  <a:moveTo>
                    <a:pt x="-1" y="0"/>
                  </a:moveTo>
                  <a:cubicBezTo>
                    <a:pt x="11929" y="0"/>
                    <a:pt x="21600" y="9670"/>
                    <a:pt x="21600" y="21600"/>
                  </a:cubicBezTo>
                  <a:cubicBezTo>
                    <a:pt x="21600" y="22365"/>
                    <a:pt x="21559" y="23131"/>
                    <a:pt x="21477" y="23892"/>
                  </a:cubicBezTo>
                  <a:lnTo>
                    <a:pt x="0" y="21600"/>
                  </a:lnTo>
                  <a:lnTo>
                    <a:pt x="-1" y="0"/>
                  </a:lnTo>
                  <a:close/>
                </a:path>
              </a:pathLst>
            </a:custGeom>
            <a:noFill/>
            <a:ln w="31750">
              <a:solidFill>
                <a:srgbClr val="80008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0" name="Arc 104"/>
            <p:cNvSpPr/>
            <p:nvPr/>
          </p:nvSpPr>
          <p:spPr bwMode="auto">
            <a:xfrm flipH="1">
              <a:off x="371" y="1872"/>
              <a:ext cx="200" cy="144"/>
            </a:xfrm>
            <a:custGeom>
              <a:avLst/>
              <a:gdLst>
                <a:gd name="T0" fmla="*/ 0 w 18278"/>
                <a:gd name="T1" fmla="*/ 0 h 21600"/>
                <a:gd name="T2" fmla="*/ 0 w 18278"/>
                <a:gd name="T3" fmla="*/ 0 h 21600"/>
                <a:gd name="T4" fmla="*/ 0 w 18278"/>
                <a:gd name="T5" fmla="*/ 0 h 21600"/>
                <a:gd name="T6" fmla="*/ 0 60000 65536"/>
                <a:gd name="T7" fmla="*/ 0 60000 65536"/>
                <a:gd name="T8" fmla="*/ 0 60000 65536"/>
                <a:gd name="T9" fmla="*/ 0 w 18278"/>
                <a:gd name="T10" fmla="*/ 0 h 21600"/>
                <a:gd name="T11" fmla="*/ 18278 w 18278"/>
                <a:gd name="T12" fmla="*/ 21600 h 21600"/>
              </a:gdLst>
              <a:ahLst/>
              <a:cxnLst>
                <a:cxn ang="T6">
                  <a:pos x="T0" y="T1"/>
                </a:cxn>
                <a:cxn ang="T7">
                  <a:pos x="T2" y="T3"/>
                </a:cxn>
                <a:cxn ang="T8">
                  <a:pos x="T4" y="T5"/>
                </a:cxn>
              </a:cxnLst>
              <a:rect l="T9" t="T10" r="T11" b="T12"/>
              <a:pathLst>
                <a:path w="18278" h="21600" fill="none" extrusionOk="0">
                  <a:moveTo>
                    <a:pt x="-1" y="0"/>
                  </a:moveTo>
                  <a:cubicBezTo>
                    <a:pt x="7421" y="0"/>
                    <a:pt x="14323" y="3810"/>
                    <a:pt x="18278" y="10090"/>
                  </a:cubicBezTo>
                </a:path>
                <a:path w="18278" h="21600" stroke="0" extrusionOk="0">
                  <a:moveTo>
                    <a:pt x="-1" y="0"/>
                  </a:moveTo>
                  <a:cubicBezTo>
                    <a:pt x="7421" y="0"/>
                    <a:pt x="14323" y="3810"/>
                    <a:pt x="18278" y="10090"/>
                  </a:cubicBezTo>
                  <a:lnTo>
                    <a:pt x="0" y="21600"/>
                  </a:lnTo>
                  <a:lnTo>
                    <a:pt x="-1" y="0"/>
                  </a:lnTo>
                  <a:close/>
                </a:path>
              </a:pathLst>
            </a:custGeom>
            <a:noFill/>
            <a:ln w="31750">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105"/>
          <p:cNvGrpSpPr/>
          <p:nvPr/>
        </p:nvGrpSpPr>
        <p:grpSpPr bwMode="auto">
          <a:xfrm>
            <a:off x="609600" y="3619500"/>
            <a:ext cx="993775" cy="1223963"/>
            <a:chOff x="336" y="1152"/>
            <a:chExt cx="626" cy="771"/>
          </a:xfrm>
        </p:grpSpPr>
        <p:sp>
          <p:nvSpPr>
            <p:cNvPr id="30759" name="Line 106"/>
            <p:cNvSpPr>
              <a:spLocks noChangeShapeType="1"/>
            </p:cNvSpPr>
            <p:nvPr/>
          </p:nvSpPr>
          <p:spPr bwMode="auto">
            <a:xfrm>
              <a:off x="727" y="1536"/>
              <a:ext cx="235" cy="0"/>
            </a:xfrm>
            <a:prstGeom prst="line">
              <a:avLst/>
            </a:prstGeom>
            <a:noFill/>
            <a:ln w="31750">
              <a:solidFill>
                <a:schemeClr val="fo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0" name="Arc 107"/>
            <p:cNvSpPr/>
            <p:nvPr/>
          </p:nvSpPr>
          <p:spPr bwMode="auto">
            <a:xfrm>
              <a:off x="708" y="1779"/>
              <a:ext cx="221" cy="144"/>
            </a:xfrm>
            <a:custGeom>
              <a:avLst/>
              <a:gdLst>
                <a:gd name="T0" fmla="*/ 0 w 20184"/>
                <a:gd name="T1" fmla="*/ 0 h 21600"/>
                <a:gd name="T2" fmla="*/ 0 w 20184"/>
                <a:gd name="T3" fmla="*/ 0 h 21600"/>
                <a:gd name="T4" fmla="*/ 0 w 20184"/>
                <a:gd name="T5" fmla="*/ 0 h 21600"/>
                <a:gd name="T6" fmla="*/ 0 60000 65536"/>
                <a:gd name="T7" fmla="*/ 0 60000 65536"/>
                <a:gd name="T8" fmla="*/ 0 60000 65536"/>
                <a:gd name="T9" fmla="*/ 0 w 20184"/>
                <a:gd name="T10" fmla="*/ 0 h 21600"/>
                <a:gd name="T11" fmla="*/ 20184 w 20184"/>
                <a:gd name="T12" fmla="*/ 21600 h 21600"/>
              </a:gdLst>
              <a:ahLst/>
              <a:cxnLst>
                <a:cxn ang="T6">
                  <a:pos x="T0" y="T1"/>
                </a:cxn>
                <a:cxn ang="T7">
                  <a:pos x="T2" y="T3"/>
                </a:cxn>
                <a:cxn ang="T8">
                  <a:pos x="T4" y="T5"/>
                </a:cxn>
              </a:cxnLst>
              <a:rect l="T9" t="T10" r="T11" b="T12"/>
              <a:pathLst>
                <a:path w="20184" h="21600" fill="none" extrusionOk="0">
                  <a:moveTo>
                    <a:pt x="-1" y="0"/>
                  </a:moveTo>
                  <a:cubicBezTo>
                    <a:pt x="8961" y="0"/>
                    <a:pt x="16992" y="5533"/>
                    <a:pt x="20183" y="13907"/>
                  </a:cubicBezTo>
                </a:path>
                <a:path w="20184" h="21600" stroke="0" extrusionOk="0">
                  <a:moveTo>
                    <a:pt x="-1" y="0"/>
                  </a:moveTo>
                  <a:cubicBezTo>
                    <a:pt x="8961" y="0"/>
                    <a:pt x="16992" y="5533"/>
                    <a:pt x="20183" y="13907"/>
                  </a:cubicBezTo>
                  <a:lnTo>
                    <a:pt x="0" y="21600"/>
                  </a:lnTo>
                  <a:lnTo>
                    <a:pt x="-1" y="0"/>
                  </a:lnTo>
                  <a:close/>
                </a:path>
              </a:pathLst>
            </a:custGeom>
            <a:noFill/>
            <a:ln w="317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1" name="Arc 108"/>
            <p:cNvSpPr/>
            <p:nvPr/>
          </p:nvSpPr>
          <p:spPr bwMode="auto">
            <a:xfrm flipV="1">
              <a:off x="722" y="1152"/>
              <a:ext cx="23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fo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2" name="Line 109"/>
            <p:cNvSpPr>
              <a:spLocks noChangeShapeType="1"/>
            </p:cNvSpPr>
            <p:nvPr/>
          </p:nvSpPr>
          <p:spPr bwMode="auto">
            <a:xfrm>
              <a:off x="338" y="1536"/>
              <a:ext cx="235" cy="0"/>
            </a:xfrm>
            <a:prstGeom prst="line">
              <a:avLst/>
            </a:prstGeom>
            <a:noFill/>
            <a:ln w="31750">
              <a:solidFill>
                <a:schemeClr val="folHlink"/>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63" name="Arc 110"/>
            <p:cNvSpPr/>
            <p:nvPr/>
          </p:nvSpPr>
          <p:spPr bwMode="auto">
            <a:xfrm flipH="1" flipV="1">
              <a:off x="336" y="1152"/>
              <a:ext cx="23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folHlink"/>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4" name="Arc 111"/>
            <p:cNvSpPr/>
            <p:nvPr/>
          </p:nvSpPr>
          <p:spPr bwMode="auto">
            <a:xfrm flipH="1">
              <a:off x="354" y="1776"/>
              <a:ext cx="236"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chemeClr val="folHlink"/>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 name="Group 112"/>
          <p:cNvGrpSpPr/>
          <p:nvPr/>
        </p:nvGrpSpPr>
        <p:grpSpPr bwMode="auto">
          <a:xfrm>
            <a:off x="493713" y="3810000"/>
            <a:ext cx="1066800" cy="1243013"/>
            <a:chOff x="371" y="2400"/>
            <a:chExt cx="672" cy="783"/>
          </a:xfrm>
        </p:grpSpPr>
        <p:sp>
          <p:nvSpPr>
            <p:cNvPr id="30753" name="Arc 113"/>
            <p:cNvSpPr/>
            <p:nvPr/>
          </p:nvSpPr>
          <p:spPr bwMode="auto">
            <a:xfrm flipH="1" flipV="1">
              <a:off x="371" y="2400"/>
              <a:ext cx="288"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0">
              <a:solidFill>
                <a:srgbClr val="80008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4" name="Arc 114"/>
            <p:cNvSpPr/>
            <p:nvPr/>
          </p:nvSpPr>
          <p:spPr bwMode="auto">
            <a:xfrm flipV="1">
              <a:off x="835" y="2400"/>
              <a:ext cx="208" cy="144"/>
            </a:xfrm>
            <a:custGeom>
              <a:avLst/>
              <a:gdLst>
                <a:gd name="T0" fmla="*/ 0 w 19048"/>
                <a:gd name="T1" fmla="*/ 0 h 21600"/>
                <a:gd name="T2" fmla="*/ 0 w 19048"/>
                <a:gd name="T3" fmla="*/ 0 h 21600"/>
                <a:gd name="T4" fmla="*/ 0 w 19048"/>
                <a:gd name="T5" fmla="*/ 0 h 21600"/>
                <a:gd name="T6" fmla="*/ 0 60000 65536"/>
                <a:gd name="T7" fmla="*/ 0 60000 65536"/>
                <a:gd name="T8" fmla="*/ 0 60000 65536"/>
                <a:gd name="T9" fmla="*/ 0 w 19048"/>
                <a:gd name="T10" fmla="*/ 0 h 21600"/>
                <a:gd name="T11" fmla="*/ 19048 w 19048"/>
                <a:gd name="T12" fmla="*/ 21600 h 21600"/>
              </a:gdLst>
              <a:ahLst/>
              <a:cxnLst>
                <a:cxn ang="T6">
                  <a:pos x="T0" y="T1"/>
                </a:cxn>
                <a:cxn ang="T7">
                  <a:pos x="T2" y="T3"/>
                </a:cxn>
                <a:cxn ang="T8">
                  <a:pos x="T4" y="T5"/>
                </a:cxn>
              </a:cxnLst>
              <a:rect l="T9" t="T10" r="T11" b="T12"/>
              <a:pathLst>
                <a:path w="19048" h="21600" fill="none" extrusionOk="0">
                  <a:moveTo>
                    <a:pt x="-1" y="0"/>
                  </a:moveTo>
                  <a:cubicBezTo>
                    <a:pt x="7968" y="0"/>
                    <a:pt x="15290" y="4387"/>
                    <a:pt x="19047" y="11415"/>
                  </a:cubicBezTo>
                </a:path>
                <a:path w="19048" h="21600" stroke="0" extrusionOk="0">
                  <a:moveTo>
                    <a:pt x="-1" y="0"/>
                  </a:moveTo>
                  <a:cubicBezTo>
                    <a:pt x="7968" y="0"/>
                    <a:pt x="15290" y="4387"/>
                    <a:pt x="19047" y="11415"/>
                  </a:cubicBezTo>
                  <a:lnTo>
                    <a:pt x="0" y="21600"/>
                  </a:lnTo>
                  <a:lnTo>
                    <a:pt x="-1" y="0"/>
                  </a:lnTo>
                  <a:close/>
                </a:path>
              </a:pathLst>
            </a:custGeom>
            <a:noFill/>
            <a:ln w="31750">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5" name="Line 115"/>
            <p:cNvSpPr>
              <a:spLocks noChangeShapeType="1"/>
            </p:cNvSpPr>
            <p:nvPr/>
          </p:nvSpPr>
          <p:spPr bwMode="auto">
            <a:xfrm flipH="1">
              <a:off x="419" y="2736"/>
              <a:ext cx="235" cy="0"/>
            </a:xfrm>
            <a:prstGeom prst="line">
              <a:avLst/>
            </a:prstGeom>
            <a:noFill/>
            <a:ln w="31750">
              <a:solidFill>
                <a:srgbClr val="80008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6" name="Line 116"/>
            <p:cNvSpPr>
              <a:spLocks noChangeShapeType="1"/>
            </p:cNvSpPr>
            <p:nvPr/>
          </p:nvSpPr>
          <p:spPr bwMode="auto">
            <a:xfrm flipH="1">
              <a:off x="808" y="2736"/>
              <a:ext cx="235" cy="0"/>
            </a:xfrm>
            <a:prstGeom prst="line">
              <a:avLst/>
            </a:prstGeom>
            <a:noFill/>
            <a:ln w="31750">
              <a:solidFill>
                <a:srgbClr val="80008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7" name="Arc 117"/>
            <p:cNvSpPr/>
            <p:nvPr/>
          </p:nvSpPr>
          <p:spPr bwMode="auto">
            <a:xfrm flipH="1">
              <a:off x="423" y="3024"/>
              <a:ext cx="236" cy="159"/>
            </a:xfrm>
            <a:custGeom>
              <a:avLst/>
              <a:gdLst>
                <a:gd name="T0" fmla="*/ 0 w 21600"/>
                <a:gd name="T1" fmla="*/ 0 h 23893"/>
                <a:gd name="T2" fmla="*/ 0 w 21600"/>
                <a:gd name="T3" fmla="*/ 0 h 23893"/>
                <a:gd name="T4" fmla="*/ 0 w 21600"/>
                <a:gd name="T5" fmla="*/ 0 h 23893"/>
                <a:gd name="T6" fmla="*/ 0 60000 65536"/>
                <a:gd name="T7" fmla="*/ 0 60000 65536"/>
                <a:gd name="T8" fmla="*/ 0 60000 65536"/>
                <a:gd name="T9" fmla="*/ 0 w 21600"/>
                <a:gd name="T10" fmla="*/ 0 h 23893"/>
                <a:gd name="T11" fmla="*/ 21600 w 21600"/>
                <a:gd name="T12" fmla="*/ 23893 h 23893"/>
              </a:gdLst>
              <a:ahLst/>
              <a:cxnLst>
                <a:cxn ang="T6">
                  <a:pos x="T0" y="T1"/>
                </a:cxn>
                <a:cxn ang="T7">
                  <a:pos x="T2" y="T3"/>
                </a:cxn>
                <a:cxn ang="T8">
                  <a:pos x="T4" y="T5"/>
                </a:cxn>
              </a:cxnLst>
              <a:rect l="T9" t="T10" r="T11" b="T12"/>
              <a:pathLst>
                <a:path w="21600" h="23893" fill="none" extrusionOk="0">
                  <a:moveTo>
                    <a:pt x="-1" y="0"/>
                  </a:moveTo>
                  <a:cubicBezTo>
                    <a:pt x="11929" y="0"/>
                    <a:pt x="21600" y="9670"/>
                    <a:pt x="21600" y="21600"/>
                  </a:cubicBezTo>
                  <a:cubicBezTo>
                    <a:pt x="21600" y="22365"/>
                    <a:pt x="21559" y="23131"/>
                    <a:pt x="21477" y="23892"/>
                  </a:cubicBezTo>
                </a:path>
                <a:path w="21600" h="23893" stroke="0" extrusionOk="0">
                  <a:moveTo>
                    <a:pt x="-1" y="0"/>
                  </a:moveTo>
                  <a:cubicBezTo>
                    <a:pt x="11929" y="0"/>
                    <a:pt x="21600" y="9670"/>
                    <a:pt x="21600" y="21600"/>
                  </a:cubicBezTo>
                  <a:cubicBezTo>
                    <a:pt x="21600" y="22365"/>
                    <a:pt x="21559" y="23131"/>
                    <a:pt x="21477" y="23892"/>
                  </a:cubicBezTo>
                  <a:lnTo>
                    <a:pt x="0" y="21600"/>
                  </a:lnTo>
                  <a:lnTo>
                    <a:pt x="-1" y="0"/>
                  </a:lnTo>
                  <a:close/>
                </a:path>
              </a:pathLst>
            </a:custGeom>
            <a:noFill/>
            <a:ln w="31750">
              <a:solidFill>
                <a:srgbClr val="80008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8" name="Arc 118"/>
            <p:cNvSpPr/>
            <p:nvPr/>
          </p:nvSpPr>
          <p:spPr bwMode="auto">
            <a:xfrm>
              <a:off x="795" y="3024"/>
              <a:ext cx="200" cy="144"/>
            </a:xfrm>
            <a:custGeom>
              <a:avLst/>
              <a:gdLst>
                <a:gd name="T0" fmla="*/ 0 w 18278"/>
                <a:gd name="T1" fmla="*/ 0 h 21600"/>
                <a:gd name="T2" fmla="*/ 0 w 18278"/>
                <a:gd name="T3" fmla="*/ 0 h 21600"/>
                <a:gd name="T4" fmla="*/ 0 w 18278"/>
                <a:gd name="T5" fmla="*/ 0 h 21600"/>
                <a:gd name="T6" fmla="*/ 0 60000 65536"/>
                <a:gd name="T7" fmla="*/ 0 60000 65536"/>
                <a:gd name="T8" fmla="*/ 0 60000 65536"/>
                <a:gd name="T9" fmla="*/ 0 w 18278"/>
                <a:gd name="T10" fmla="*/ 0 h 21600"/>
                <a:gd name="T11" fmla="*/ 18278 w 18278"/>
                <a:gd name="T12" fmla="*/ 21600 h 21600"/>
              </a:gdLst>
              <a:ahLst/>
              <a:cxnLst>
                <a:cxn ang="T6">
                  <a:pos x="T0" y="T1"/>
                </a:cxn>
                <a:cxn ang="T7">
                  <a:pos x="T2" y="T3"/>
                </a:cxn>
                <a:cxn ang="T8">
                  <a:pos x="T4" y="T5"/>
                </a:cxn>
              </a:cxnLst>
              <a:rect l="T9" t="T10" r="T11" b="T12"/>
              <a:pathLst>
                <a:path w="18278" h="21600" fill="none" extrusionOk="0">
                  <a:moveTo>
                    <a:pt x="-1" y="0"/>
                  </a:moveTo>
                  <a:cubicBezTo>
                    <a:pt x="7421" y="0"/>
                    <a:pt x="14323" y="3810"/>
                    <a:pt x="18278" y="10090"/>
                  </a:cubicBezTo>
                </a:path>
                <a:path w="18278" h="21600" stroke="0" extrusionOk="0">
                  <a:moveTo>
                    <a:pt x="-1" y="0"/>
                  </a:moveTo>
                  <a:cubicBezTo>
                    <a:pt x="7421" y="0"/>
                    <a:pt x="14323" y="3810"/>
                    <a:pt x="18278" y="10090"/>
                  </a:cubicBezTo>
                  <a:lnTo>
                    <a:pt x="0" y="21600"/>
                  </a:lnTo>
                  <a:lnTo>
                    <a:pt x="-1" y="0"/>
                  </a:lnTo>
                  <a:close/>
                </a:path>
              </a:pathLst>
            </a:custGeom>
            <a:noFill/>
            <a:ln w="31750">
              <a:solidFill>
                <a:srgbClr val="80008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6983" name="Arc 119"/>
          <p:cNvSpPr/>
          <p:nvPr/>
        </p:nvSpPr>
        <p:spPr bwMode="auto">
          <a:xfrm rot="1320000" flipH="1" flipV="1">
            <a:off x="1062038" y="3678238"/>
            <a:ext cx="71437" cy="184150"/>
          </a:xfrm>
          <a:custGeom>
            <a:avLst/>
            <a:gdLst>
              <a:gd name="T0" fmla="*/ 2147483646 w 21600"/>
              <a:gd name="T1" fmla="*/ 0 h 9502"/>
              <a:gd name="T2" fmla="*/ 2147483646 w 21600"/>
              <a:gd name="T3" fmla="*/ 2147483646 h 9502"/>
              <a:gd name="T4" fmla="*/ 0 w 21600"/>
              <a:gd name="T5" fmla="*/ 2147483646 h 9502"/>
              <a:gd name="T6" fmla="*/ 0 60000 65536"/>
              <a:gd name="T7" fmla="*/ 0 60000 65536"/>
              <a:gd name="T8" fmla="*/ 0 60000 65536"/>
              <a:gd name="T9" fmla="*/ 0 w 21600"/>
              <a:gd name="T10" fmla="*/ 0 h 9502"/>
              <a:gd name="T11" fmla="*/ 21600 w 21600"/>
              <a:gd name="T12" fmla="*/ 9502 h 9502"/>
            </a:gdLst>
            <a:ahLst/>
            <a:cxnLst>
              <a:cxn ang="T6">
                <a:pos x="T0" y="T1"/>
              </a:cxn>
              <a:cxn ang="T7">
                <a:pos x="T2" y="T3"/>
              </a:cxn>
              <a:cxn ang="T8">
                <a:pos x="T4" y="T5"/>
              </a:cxn>
            </a:cxnLst>
            <a:rect l="T9" t="T10" r="T11" b="T12"/>
            <a:pathLst>
              <a:path w="21600" h="9502" fill="none" extrusionOk="0">
                <a:moveTo>
                  <a:pt x="19397" y="0"/>
                </a:moveTo>
                <a:cubicBezTo>
                  <a:pt x="20846" y="2958"/>
                  <a:pt x="21600" y="6208"/>
                  <a:pt x="21600" y="9502"/>
                </a:cubicBezTo>
              </a:path>
              <a:path w="21600" h="9502" stroke="0" extrusionOk="0">
                <a:moveTo>
                  <a:pt x="19397" y="0"/>
                </a:moveTo>
                <a:cubicBezTo>
                  <a:pt x="20846" y="2958"/>
                  <a:pt x="21600" y="6208"/>
                  <a:pt x="21600" y="9502"/>
                </a:cubicBezTo>
                <a:lnTo>
                  <a:pt x="0" y="9502"/>
                </a:lnTo>
                <a:lnTo>
                  <a:pt x="19397" y="0"/>
                </a:lnTo>
                <a:close/>
              </a:path>
            </a:pathLst>
          </a:custGeom>
          <a:noFill/>
          <a:ln w="44450">
            <a:solidFill>
              <a:srgbClr val="0000FF"/>
            </a:solidFill>
            <a:round/>
            <a:tailEnd type="arrow" w="med" len="me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36984" name="Arc 120"/>
          <p:cNvSpPr/>
          <p:nvPr/>
        </p:nvSpPr>
        <p:spPr bwMode="auto">
          <a:xfrm rot="701936" flipH="1">
            <a:off x="971550" y="1854200"/>
            <a:ext cx="152400" cy="203200"/>
          </a:xfrm>
          <a:custGeom>
            <a:avLst/>
            <a:gdLst>
              <a:gd name="T0" fmla="*/ 2147483646 w 21600"/>
              <a:gd name="T1" fmla="*/ 0 h 12843"/>
              <a:gd name="T2" fmla="*/ 2147483646 w 21600"/>
              <a:gd name="T3" fmla="*/ 2147483646 h 12843"/>
              <a:gd name="T4" fmla="*/ 0 w 21600"/>
              <a:gd name="T5" fmla="*/ 2147483646 h 12843"/>
              <a:gd name="T6" fmla="*/ 0 60000 65536"/>
              <a:gd name="T7" fmla="*/ 0 60000 65536"/>
              <a:gd name="T8" fmla="*/ 0 60000 65536"/>
              <a:gd name="T9" fmla="*/ 0 w 21600"/>
              <a:gd name="T10" fmla="*/ 0 h 12843"/>
              <a:gd name="T11" fmla="*/ 21600 w 21600"/>
              <a:gd name="T12" fmla="*/ 12843 h 12843"/>
            </a:gdLst>
            <a:ahLst/>
            <a:cxnLst>
              <a:cxn ang="T6">
                <a:pos x="T0" y="T1"/>
              </a:cxn>
              <a:cxn ang="T7">
                <a:pos x="T2" y="T3"/>
              </a:cxn>
              <a:cxn ang="T8">
                <a:pos x="T4" y="T5"/>
              </a:cxn>
            </a:cxnLst>
            <a:rect l="T9" t="T10" r="T11" b="T12"/>
            <a:pathLst>
              <a:path w="21600" h="12843" fill="none" extrusionOk="0">
                <a:moveTo>
                  <a:pt x="17367" y="-1"/>
                </a:moveTo>
                <a:cubicBezTo>
                  <a:pt x="20116" y="3717"/>
                  <a:pt x="21600" y="8219"/>
                  <a:pt x="21600" y="12843"/>
                </a:cubicBezTo>
              </a:path>
              <a:path w="21600" h="12843" stroke="0" extrusionOk="0">
                <a:moveTo>
                  <a:pt x="17367" y="-1"/>
                </a:moveTo>
                <a:cubicBezTo>
                  <a:pt x="20116" y="3717"/>
                  <a:pt x="21600" y="8219"/>
                  <a:pt x="21600" y="12843"/>
                </a:cubicBezTo>
                <a:lnTo>
                  <a:pt x="0" y="12843"/>
                </a:lnTo>
                <a:lnTo>
                  <a:pt x="17367" y="-1"/>
                </a:lnTo>
                <a:close/>
              </a:path>
            </a:pathLst>
          </a:custGeom>
          <a:noFill/>
          <a:ln w="44450">
            <a:solidFill>
              <a:srgbClr val="0000FF"/>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7" name="Group 121"/>
          <p:cNvGrpSpPr/>
          <p:nvPr/>
        </p:nvGrpSpPr>
        <p:grpSpPr bwMode="auto">
          <a:xfrm>
            <a:off x="1763713" y="4005263"/>
            <a:ext cx="1770062" cy="530225"/>
            <a:chOff x="1111" y="1303"/>
            <a:chExt cx="1115" cy="334"/>
          </a:xfrm>
        </p:grpSpPr>
        <p:sp>
          <p:nvSpPr>
            <p:cNvPr id="30749" name="Rectangle 122"/>
            <p:cNvSpPr>
              <a:spLocks noChangeArrowheads="1"/>
            </p:cNvSpPr>
            <p:nvPr/>
          </p:nvSpPr>
          <p:spPr bwMode="auto">
            <a:xfrm>
              <a:off x="1149" y="1493"/>
              <a:ext cx="504" cy="144"/>
            </a:xfrm>
            <a:prstGeom prst="rect">
              <a:avLst/>
            </a:prstGeom>
            <a:gradFill rotWithShape="1">
              <a:gsLst>
                <a:gs pos="0">
                  <a:srgbClr val="FF9900"/>
                </a:gs>
                <a:gs pos="100000">
                  <a:srgbClr val="FFFF9F"/>
                </a:gs>
              </a:gsLst>
              <a:lin ang="0" scaled="1"/>
            </a:gra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50" name="Rectangle 123"/>
            <p:cNvSpPr>
              <a:spLocks noChangeArrowheads="1"/>
            </p:cNvSpPr>
            <p:nvPr/>
          </p:nvSpPr>
          <p:spPr bwMode="auto">
            <a:xfrm>
              <a:off x="1653" y="1493"/>
              <a:ext cx="504" cy="144"/>
            </a:xfrm>
            <a:prstGeom prst="rect">
              <a:avLst/>
            </a:prstGeom>
            <a:gradFill rotWithShape="1">
              <a:gsLst>
                <a:gs pos="0">
                  <a:srgbClr val="A496F8"/>
                </a:gs>
                <a:gs pos="100000">
                  <a:srgbClr val="0000FF"/>
                </a:gs>
              </a:gsLst>
              <a:lin ang="0" scaled="1"/>
            </a:gradFill>
            <a:ln w="9525" algn="ctr">
              <a:solidFill>
                <a:schemeClr val="tx1"/>
              </a:solidFill>
              <a:miter lim="800000"/>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751" name="Object 124"/>
            <p:cNvGraphicFramePr>
              <a:graphicFrameLocks noChangeAspect="1"/>
            </p:cNvGraphicFramePr>
            <p:nvPr/>
          </p:nvGraphicFramePr>
          <p:xfrm>
            <a:off x="1111" y="1303"/>
            <a:ext cx="249" cy="200"/>
          </p:xfrm>
          <a:graphic>
            <a:graphicData uri="http://schemas.openxmlformats.org/presentationml/2006/ole">
              <mc:AlternateContent xmlns:mc="http://schemas.openxmlformats.org/markup-compatibility/2006">
                <mc:Choice xmlns:v="urn:schemas-microsoft-com:vml" Requires="v">
                  <p:oleObj spid="_x0000_s79896" name="公式" r:id="rId9" imgW="139700" imgH="88900" progId="Equation.3">
                    <p:embed/>
                  </p:oleObj>
                </mc:Choice>
                <mc:Fallback>
                  <p:oleObj name="公式" r:id="rId9" imgW="139700" imgH="88900" progId="Equation.3">
                    <p:embed/>
                    <p:pic>
                      <p:nvPicPr>
                        <p:cNvPr id="0" name="图片 798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1303"/>
                          <a:ext cx="249"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2" name="Object 125"/>
            <p:cNvGraphicFramePr>
              <a:graphicFrameLocks noChangeAspect="1"/>
            </p:cNvGraphicFramePr>
            <p:nvPr/>
          </p:nvGraphicFramePr>
          <p:xfrm>
            <a:off x="2024" y="1309"/>
            <a:ext cx="202" cy="217"/>
          </p:xfrm>
          <a:graphic>
            <a:graphicData uri="http://schemas.openxmlformats.org/presentationml/2006/ole">
              <mc:AlternateContent xmlns:mc="http://schemas.openxmlformats.org/markup-compatibility/2006">
                <mc:Choice xmlns:v="urn:schemas-microsoft-com:vml" Requires="v">
                  <p:oleObj spid="_x0000_s79897" name="公式" r:id="rId11" imgW="76200" imgH="127000" progId="Equation.3">
                    <p:embed/>
                  </p:oleObj>
                </mc:Choice>
                <mc:Fallback>
                  <p:oleObj name="公式" r:id="rId11" imgW="76200" imgH="127000" progId="Equation.3">
                    <p:embed/>
                    <p:pic>
                      <p:nvPicPr>
                        <p:cNvPr id="0" name="图片 798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4" y="1309"/>
                          <a:ext cx="2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130"/>
          <p:cNvGrpSpPr/>
          <p:nvPr/>
        </p:nvGrpSpPr>
        <p:grpSpPr bwMode="auto">
          <a:xfrm>
            <a:off x="1571625" y="5000625"/>
            <a:ext cx="2087563" cy="519113"/>
            <a:chOff x="1066" y="3294"/>
            <a:chExt cx="1315" cy="327"/>
          </a:xfrm>
        </p:grpSpPr>
        <p:sp>
          <p:nvSpPr>
            <p:cNvPr id="30747" name="AutoShape 128"/>
            <p:cNvSpPr>
              <a:spLocks noChangeArrowheads="1"/>
            </p:cNvSpPr>
            <p:nvPr/>
          </p:nvSpPr>
          <p:spPr bwMode="auto">
            <a:xfrm>
              <a:off x="1066" y="3339"/>
              <a:ext cx="1315" cy="272"/>
            </a:xfrm>
            <a:prstGeom prst="wedgeRectCallout">
              <a:avLst>
                <a:gd name="adj1" fmla="val -39653"/>
                <a:gd name="adj2" fmla="val -130810"/>
              </a:avLst>
            </a:prstGeom>
            <a:noFill/>
            <a:ln w="31750">
              <a:solidFill>
                <a:srgbClr val="FF66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b="1">
                <a:latin typeface="Times New Roman" panose="02020603050405020304" pitchFamily="18" charset="0"/>
              </a:endParaRPr>
            </a:p>
          </p:txBody>
        </p:sp>
        <p:sp>
          <p:nvSpPr>
            <p:cNvPr id="30748" name="Rectangle 129"/>
            <p:cNvSpPr>
              <a:spLocks noChangeArrowheads="1"/>
            </p:cNvSpPr>
            <p:nvPr/>
          </p:nvSpPr>
          <p:spPr bwMode="auto">
            <a:xfrm>
              <a:off x="1066" y="3294"/>
              <a:ext cx="12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b="1">
                  <a:solidFill>
                    <a:srgbClr val="0000FF"/>
                  </a:solidFill>
                  <a:latin typeface="Times New Roman" panose="02020603050405020304" pitchFamily="18" charset="0"/>
                  <a:ea typeface="楷体_GB2312" pitchFamily="49" charset="-122"/>
                </a:rPr>
                <a:t>电磁永动机</a:t>
              </a:r>
              <a:endParaRPr kumimoji="1" lang="zh-CN" altLang="en-US" sz="2800" b="1">
                <a:solidFill>
                  <a:srgbClr val="0000FF"/>
                </a:solidFill>
                <a:latin typeface="Times New Roman" panose="02020603050405020304" pitchFamily="18" charset="0"/>
                <a:ea typeface="楷体_GB2312" pitchFamily="49" charset="-122"/>
              </a:endParaRPr>
            </a:p>
          </p:txBody>
        </p:sp>
      </p:grpSp>
      <p:sp>
        <p:nvSpPr>
          <p:cNvPr id="87" name="Right Arrow 86"/>
          <p:cNvSpPr/>
          <p:nvPr/>
        </p:nvSpPr>
        <p:spPr>
          <a:xfrm rot="10800000">
            <a:off x="2214563" y="2000250"/>
            <a:ext cx="977900" cy="214313"/>
          </a:xfrm>
          <a:prstGeom prst="rightArrow">
            <a:avLst>
              <a:gd name="adj1" fmla="val 50000"/>
              <a:gd name="adj2" fmla="val 8095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checkerboard(down)">
                                      <p:cBhvr>
                                        <p:cTn id="7" dur="1000"/>
                                        <p:tgtEl>
                                          <p:spTgt spid="368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blinds(vertical)">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36889"/>
                                        </p:tgtEl>
                                        <p:attrNameLst>
                                          <p:attrName>style.visibility</p:attrName>
                                        </p:attrNameLst>
                                      </p:cBhvr>
                                      <p:to>
                                        <p:strVal val="visible"/>
                                      </p:to>
                                    </p:set>
                                    <p:animEffect transition="in" filter="slide(fromLeft)">
                                      <p:cBhvr>
                                        <p:cTn id="17" dur="500"/>
                                        <p:tgtEl>
                                          <p:spTgt spid="36889"/>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right)">
                                      <p:cBhvr>
                                        <p:cTn id="21" dur="500"/>
                                        <p:tgtEl>
                                          <p:spTgt spid="2"/>
                                        </p:tgtEl>
                                      </p:cBhvr>
                                    </p:animEffec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blinds(horizontal)">
                                      <p:cBhvr>
                                        <p:cTn id="29" dur="500"/>
                                        <p:tgtEl>
                                          <p:spTgt spid="8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36984"/>
                                        </p:tgtEl>
                                        <p:attrNameLst>
                                          <p:attrName>style.visibility</p:attrName>
                                        </p:attrNameLst>
                                      </p:cBhvr>
                                      <p:to>
                                        <p:strVal val="visible"/>
                                      </p:to>
                                    </p:set>
                                    <p:animEffect transition="in" filter="slide(fromTop)">
                                      <p:cBhvr>
                                        <p:cTn id="34" dur="500"/>
                                        <p:tgtEl>
                                          <p:spTgt spid="36984"/>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499"/>
                                          </p:stCondLst>
                                        </p:cTn>
                                        <p:tgtEl>
                                          <p:spTgt spid="3695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36951"/>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499"/>
                                          </p:stCondLst>
                                        </p:cTn>
                                        <p:tgtEl>
                                          <p:spTgt spid="369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36950"/>
                                        </p:tgtEl>
                                        <p:attrNameLst>
                                          <p:attrName>style.visibility</p:attrName>
                                        </p:attrNameLst>
                                      </p:cBhvr>
                                      <p:to>
                                        <p:strVal val="visible"/>
                                      </p:to>
                                    </p:set>
                                    <p:animEffect transition="in" filter="blinds(vertical)">
                                      <p:cBhvr>
                                        <p:cTn id="53" dur="500"/>
                                        <p:tgtEl>
                                          <p:spTgt spid="3695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iterate type="lt">
                                    <p:tmPct val="100000"/>
                                  </p:iterate>
                                  <p:childTnLst>
                                    <p:set>
                                      <p:cBhvr>
                                        <p:cTn id="57" dur="1" fill="hold">
                                          <p:stCondLst>
                                            <p:cond delay="0"/>
                                          </p:stCondLst>
                                        </p:cTn>
                                        <p:tgtEl>
                                          <p:spTgt spid="36954"/>
                                        </p:tgtEl>
                                        <p:attrNameLst>
                                          <p:attrName>style.visibility</p:attrName>
                                        </p:attrNameLst>
                                      </p:cBhvr>
                                      <p:to>
                                        <p:strVal val="visible"/>
                                      </p:to>
                                    </p:set>
                                    <p:animEffect transition="in" filter="blinds(horizontal)">
                                      <p:cBhvr>
                                        <p:cTn id="58" dur="75"/>
                                        <p:tgtEl>
                                          <p:spTgt spid="36954"/>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1" fill="hold" grpId="0" nodeType="clickEffect">
                                  <p:stCondLst>
                                    <p:cond delay="0"/>
                                  </p:stCondLst>
                                  <p:childTnLst>
                                    <p:set>
                                      <p:cBhvr>
                                        <p:cTn id="62" dur="1" fill="hold">
                                          <p:stCondLst>
                                            <p:cond delay="0"/>
                                          </p:stCondLst>
                                        </p:cTn>
                                        <p:tgtEl>
                                          <p:spTgt spid="36958"/>
                                        </p:tgtEl>
                                        <p:attrNameLst>
                                          <p:attrName>style.visibility</p:attrName>
                                        </p:attrNameLst>
                                      </p:cBhvr>
                                      <p:to>
                                        <p:strVal val="visible"/>
                                      </p:to>
                                    </p:set>
                                    <p:animEffect transition="in" filter="slide(fromTop)">
                                      <p:cBhvr>
                                        <p:cTn id="63" dur="500"/>
                                        <p:tgtEl>
                                          <p:spTgt spid="36958"/>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right)">
                                      <p:cBhvr>
                                        <p:cTn id="67" dur="500"/>
                                        <p:tgtEl>
                                          <p:spTgt spid="7"/>
                                        </p:tgtEl>
                                      </p:cBhvr>
                                    </p:animEffect>
                                  </p:childTnLst>
                                </p:cTn>
                              </p:par>
                            </p:childTnLst>
                          </p:cTn>
                        </p:par>
                        <p:par>
                          <p:cTn id="68" fill="hold">
                            <p:stCondLst>
                              <p:cond delay="1000"/>
                            </p:stCondLst>
                            <p:childTnLst>
                              <p:par>
                                <p:cTn id="69" presetID="22" presetClass="entr" presetSubtype="2"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right)">
                                      <p:cBhvr>
                                        <p:cTn id="71" dur="500"/>
                                        <p:tgtEl>
                                          <p:spTgt spid="5"/>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36983"/>
                                        </p:tgtEl>
                                        <p:attrNameLst>
                                          <p:attrName>style.visibility</p:attrName>
                                        </p:attrNameLst>
                                      </p:cBhvr>
                                      <p:to>
                                        <p:strVal val="visible"/>
                                      </p:to>
                                    </p:set>
                                    <p:animEffect transition="in" filter="slide(fromBottom)">
                                      <p:cBhvr>
                                        <p:cTn id="76" dur="500"/>
                                        <p:tgtEl>
                                          <p:spTgt spid="36983"/>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499"/>
                                          </p:stCondLst>
                                        </p:cTn>
                                        <p:tgtEl>
                                          <p:spTgt spid="3695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right)">
                                      <p:cBhvr>
                                        <p:cTn id="84" dur="500"/>
                                        <p:tgtEl>
                                          <p:spTgt spid="6"/>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36955"/>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499"/>
                                          </p:stCondLst>
                                        </p:cTn>
                                        <p:tgtEl>
                                          <p:spTgt spid="3695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36959"/>
                                        </p:tgtEl>
                                        <p:attrNameLst>
                                          <p:attrName>style.visibility</p:attrName>
                                        </p:attrNameLst>
                                      </p:cBhvr>
                                      <p:to>
                                        <p:strVal val="visible"/>
                                      </p:to>
                                    </p:set>
                                    <p:animEffect transition="in" filter="box(in)">
                                      <p:cBhvr>
                                        <p:cTn id="95" dur="500"/>
                                        <p:tgtEl>
                                          <p:spTgt spid="3695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wipe(down)">
                                      <p:cBhvr>
                                        <p:cTn id="100" dur="500"/>
                                        <p:tgtEl>
                                          <p:spTgt spid="8"/>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6961"/>
                                        </p:tgtEl>
                                        <p:attrNameLst>
                                          <p:attrName>style.visibility</p:attrName>
                                        </p:attrNameLst>
                                      </p:cBhvr>
                                      <p:to>
                                        <p:strVal val="visible"/>
                                      </p:to>
                                    </p:set>
                                    <p:anim calcmode="lin" valueType="num">
                                      <p:cBhvr additive="base">
                                        <p:cTn id="105" dur="1000" fill="hold"/>
                                        <p:tgtEl>
                                          <p:spTgt spid="36961"/>
                                        </p:tgtEl>
                                        <p:attrNameLst>
                                          <p:attrName>ppt_x</p:attrName>
                                        </p:attrNameLst>
                                      </p:cBhvr>
                                      <p:tavLst>
                                        <p:tav tm="0">
                                          <p:val>
                                            <p:strVal val="#ppt_x"/>
                                          </p:val>
                                        </p:tav>
                                        <p:tav tm="100000">
                                          <p:val>
                                            <p:strVal val="#ppt_x"/>
                                          </p:val>
                                        </p:tav>
                                      </p:tavLst>
                                    </p:anim>
                                    <p:anim calcmode="lin" valueType="num">
                                      <p:cBhvr additive="base">
                                        <p:cTn id="106" dur="1000" fill="hold"/>
                                        <p:tgtEl>
                                          <p:spTgt spid="369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2" grpId="0" autoUpdateAnimBg="0"/>
      <p:bldP spid="36889" grpId="0" animBg="1"/>
      <p:bldP spid="36950" grpId="0" autoUpdateAnimBg="0"/>
      <p:bldP spid="36951" grpId="0" autoUpdateAnimBg="0"/>
      <p:bldP spid="36952" grpId="0" autoUpdateAnimBg="0"/>
      <p:bldP spid="36954" grpId="0" autoUpdateAnimBg="0"/>
      <p:bldP spid="36955" grpId="0" autoUpdateAnimBg="0"/>
      <p:bldP spid="36956" grpId="0" autoUpdateAnimBg="0"/>
      <p:bldP spid="36958" grpId="0" animBg="1"/>
      <p:bldP spid="36959" grpId="0" autoUpdateAnimBg="0"/>
      <p:bldP spid="36961" grpId="0" autoUpdateAnimBg="0"/>
      <p:bldP spid="36983" grpId="0" animBg="1"/>
      <p:bldP spid="36984" grpId="0" animBg="1"/>
      <p:bldP spid="8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078"/>
          <p:cNvSpPr>
            <a:spLocks noChangeArrowheads="1"/>
          </p:cNvSpPr>
          <p:nvPr/>
        </p:nvSpPr>
        <p:spPr bwMode="auto">
          <a:xfrm>
            <a:off x="177800" y="701675"/>
            <a:ext cx="3352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a:t>
            </a:r>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a:t>
            </a:r>
            <a:endParaRPr kumimoji="1" lang="zh-CN" altLang="en-US" sz="2800">
              <a:solidFill>
                <a:srgbClr val="000000"/>
              </a:solidFill>
              <a:latin typeface="Times New Roman" panose="02020603050405020304" pitchFamily="18" charset="0"/>
            </a:endParaRPr>
          </a:p>
        </p:txBody>
      </p:sp>
      <p:sp>
        <p:nvSpPr>
          <p:cNvPr id="25604" name="Text Box 2078"/>
          <p:cNvSpPr>
            <a:spLocks noChangeArrowheads="1"/>
          </p:cNvSpPr>
          <p:nvPr/>
        </p:nvSpPr>
        <p:spPr bwMode="auto">
          <a:xfrm>
            <a:off x="120650" y="22225"/>
            <a:ext cx="335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000000"/>
                </a:solidFill>
                <a:latin typeface="Times New Roman" panose="02020603050405020304" pitchFamily="18" charset="0"/>
                <a:sym typeface="Times New Roman" panose="02020603050405020304" pitchFamily="18" charset="0"/>
              </a:rPr>
              <a:t>作业39</a:t>
            </a:r>
            <a:r>
              <a:rPr kumimoji="1" lang="en-US" altLang="zh-CN" sz="2800" b="1">
                <a:solidFill>
                  <a:srgbClr val="000000"/>
                </a:solidFill>
                <a:latin typeface="Times New Roman" panose="02020603050405020304" pitchFamily="18" charset="0"/>
                <a:sym typeface="Times New Roman" panose="02020603050405020304" pitchFamily="18" charset="0"/>
              </a:rPr>
              <a:t>-</a:t>
            </a:r>
            <a:r>
              <a:rPr kumimoji="1" lang="zh-CN" altLang="en-US" sz="2800" b="1">
                <a:solidFill>
                  <a:srgbClr val="000000"/>
                </a:solidFill>
                <a:latin typeface="Times New Roman" panose="02020603050405020304" pitchFamily="18" charset="0"/>
                <a:sym typeface="Times New Roman" panose="02020603050405020304" pitchFamily="18" charset="0"/>
              </a:rPr>
              <a:t>4</a:t>
            </a:r>
            <a:r>
              <a:rPr kumimoji="1" lang="en-US" altLang="zh-CN" sz="2800" b="1">
                <a:solidFill>
                  <a:srgbClr val="000000"/>
                </a:solidFill>
                <a:latin typeface="Times New Roman" panose="02020603050405020304" pitchFamily="18" charset="0"/>
                <a:sym typeface="Times New Roman" panose="02020603050405020304" pitchFamily="18" charset="0"/>
              </a:rPr>
              <a:t>0</a:t>
            </a:r>
            <a:r>
              <a:rPr kumimoji="1" lang="zh-CN" altLang="en-US" sz="2800" b="1">
                <a:solidFill>
                  <a:srgbClr val="000000"/>
                </a:solidFill>
                <a:latin typeface="Times New Roman" panose="02020603050405020304" pitchFamily="18" charset="0"/>
                <a:sym typeface="Times New Roman" panose="02020603050405020304" pitchFamily="18" charset="0"/>
              </a:rPr>
              <a:t>页：</a:t>
            </a:r>
            <a:endParaRPr kumimoji="1" lang="zh-CN" altLang="en-US" sz="2800">
              <a:solidFill>
                <a:srgbClr val="000000"/>
              </a:solidFill>
              <a:latin typeface="Times New Roman" panose="02020603050405020304" pitchFamily="18" charset="0"/>
            </a:endParaRPr>
          </a:p>
        </p:txBody>
      </p:sp>
      <p:graphicFrame>
        <p:nvGraphicFramePr>
          <p:cNvPr id="25605" name="Object 2"/>
          <p:cNvGraphicFramePr>
            <a:graphicFrameLocks noChangeAspect="1"/>
          </p:cNvGraphicFramePr>
          <p:nvPr/>
        </p:nvGraphicFramePr>
        <p:xfrm>
          <a:off x="1127125" y="492125"/>
          <a:ext cx="3232150" cy="992188"/>
        </p:xfrm>
        <a:graphic>
          <a:graphicData uri="http://schemas.openxmlformats.org/presentationml/2006/ole">
            <mc:AlternateContent xmlns:mc="http://schemas.openxmlformats.org/markup-compatibility/2006">
              <mc:Choice xmlns:v="urn:schemas-microsoft-com:vml" Requires="v">
                <p:oleObj spid="_x0000_s81946" name="" r:id="rId1" imgW="1231900" imgH="406400" progId="Equation.DSMT4">
                  <p:embed/>
                </p:oleObj>
              </mc:Choice>
              <mc:Fallback>
                <p:oleObj name="" r:id="rId1" imgW="1231900" imgH="406400" progId="Equation.DSMT4">
                  <p:embed/>
                  <p:pic>
                    <p:nvPicPr>
                      <p:cNvPr id="0" name="图片 819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 y="492125"/>
                        <a:ext cx="323215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2078"/>
          <p:cNvSpPr>
            <a:spLocks noChangeArrowheads="1"/>
          </p:cNvSpPr>
          <p:nvPr/>
        </p:nvSpPr>
        <p:spPr bwMode="auto">
          <a:xfrm>
            <a:off x="168275" y="1565275"/>
            <a:ext cx="3352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a:t>
            </a:r>
            <a:r>
              <a:rPr kumimoji="1" lang="zh-CN" altLang="en-US" sz="2800" b="1">
                <a:solidFill>
                  <a:srgbClr val="000000"/>
                </a:solidFill>
                <a:latin typeface="Times New Roman" panose="02020603050405020304" pitchFamily="18" charset="0"/>
                <a:sym typeface="Times New Roman" panose="02020603050405020304" pitchFamily="18" charset="0"/>
              </a:rPr>
              <a:t>8</a:t>
            </a:r>
            <a:r>
              <a:rPr kumimoji="1" lang="en-US" altLang="zh-CN" sz="2800" b="1">
                <a:solidFill>
                  <a:srgbClr val="000000"/>
                </a:solidFill>
                <a:latin typeface="Times New Roman" panose="02020603050405020304" pitchFamily="18" charset="0"/>
                <a:sym typeface="Times New Roman" panose="02020603050405020304" pitchFamily="18" charset="0"/>
              </a:rPr>
              <a:t>:</a:t>
            </a:r>
            <a:endParaRPr kumimoji="1" lang="zh-CN" altLang="en-US" sz="2800">
              <a:solidFill>
                <a:srgbClr val="000000"/>
              </a:solidFill>
              <a:latin typeface="Times New Roman" panose="02020603050405020304" pitchFamily="18" charset="0"/>
            </a:endParaRPr>
          </a:p>
        </p:txBody>
      </p:sp>
      <p:sp>
        <p:nvSpPr>
          <p:cNvPr id="25607" name="Text Box 2078"/>
          <p:cNvSpPr>
            <a:spLocks noChangeArrowheads="1"/>
          </p:cNvSpPr>
          <p:nvPr/>
        </p:nvSpPr>
        <p:spPr bwMode="auto">
          <a:xfrm>
            <a:off x="192088" y="4265613"/>
            <a:ext cx="1685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a:t>
            </a:r>
            <a:r>
              <a:rPr kumimoji="1" lang="zh-CN" altLang="en-US" sz="2800" b="1">
                <a:solidFill>
                  <a:srgbClr val="000000"/>
                </a:solidFill>
                <a:latin typeface="Times New Roman" panose="02020603050405020304" pitchFamily="18" charset="0"/>
                <a:sym typeface="Times New Roman" panose="02020603050405020304" pitchFamily="18" charset="0"/>
              </a:rPr>
              <a:t>10</a:t>
            </a:r>
            <a:r>
              <a:rPr kumimoji="1" lang="en-US" altLang="zh-CN" sz="2800" b="1">
                <a:solidFill>
                  <a:srgbClr val="000000"/>
                </a:solidFill>
                <a:latin typeface="Times New Roman" panose="02020603050405020304" pitchFamily="18" charset="0"/>
                <a:sym typeface="Times New Roman" panose="02020603050405020304" pitchFamily="18" charset="0"/>
              </a:rPr>
              <a:t>:</a:t>
            </a:r>
            <a:endParaRPr kumimoji="1" lang="zh-CN" altLang="en-US" sz="2800">
              <a:solidFill>
                <a:srgbClr val="000000"/>
              </a:solidFill>
              <a:latin typeface="Times New Roman" panose="02020603050405020304" pitchFamily="18" charset="0"/>
            </a:endParaRPr>
          </a:p>
        </p:txBody>
      </p:sp>
      <p:graphicFrame>
        <p:nvGraphicFramePr>
          <p:cNvPr id="25608" name="Object 3"/>
          <p:cNvGraphicFramePr>
            <a:graphicFrameLocks noChangeAspect="1"/>
          </p:cNvGraphicFramePr>
          <p:nvPr/>
        </p:nvGraphicFramePr>
        <p:xfrm>
          <a:off x="1119188" y="1365250"/>
          <a:ext cx="2695575" cy="965200"/>
        </p:xfrm>
        <a:graphic>
          <a:graphicData uri="http://schemas.openxmlformats.org/presentationml/2006/ole">
            <mc:AlternateContent xmlns:mc="http://schemas.openxmlformats.org/markup-compatibility/2006">
              <mc:Choice xmlns:v="urn:schemas-microsoft-com:vml" Requires="v">
                <p:oleObj spid="_x0000_s81947" name="Equation" r:id="rId3" imgW="25298400" imgH="9753600" progId="Equation.DSMT4">
                  <p:embed/>
                </p:oleObj>
              </mc:Choice>
              <mc:Fallback>
                <p:oleObj name="Equation" r:id="rId3" imgW="25298400" imgH="9753600" progId="Equation.DSMT4">
                  <p:embed/>
                  <p:pic>
                    <p:nvPicPr>
                      <p:cNvPr id="0" name="图片 81946"/>
                      <p:cNvPicPr>
                        <a:picLocks noChangeAspect="1" noChangeArrowheads="1"/>
                      </p:cNvPicPr>
                      <p:nvPr/>
                    </p:nvPicPr>
                    <p:blipFill>
                      <a:blip r:embed="rId4"/>
                      <a:srcRect/>
                      <a:stretch>
                        <a:fillRect/>
                      </a:stretch>
                    </p:blipFill>
                    <p:spPr bwMode="auto">
                      <a:xfrm>
                        <a:off x="1119188" y="1365250"/>
                        <a:ext cx="26955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 name="Object 5"/>
          <p:cNvGraphicFramePr>
            <a:graphicFrameLocks noChangeAspect="1"/>
          </p:cNvGraphicFramePr>
          <p:nvPr/>
        </p:nvGraphicFramePr>
        <p:xfrm>
          <a:off x="4706938" y="1314450"/>
          <a:ext cx="3117850" cy="966788"/>
        </p:xfrm>
        <a:graphic>
          <a:graphicData uri="http://schemas.openxmlformats.org/presentationml/2006/ole">
            <mc:AlternateContent xmlns:mc="http://schemas.openxmlformats.org/markup-compatibility/2006">
              <mc:Choice xmlns:v="urn:schemas-microsoft-com:vml" Requires="v">
                <p:oleObj spid="_x0000_s81948" name="Equation" r:id="rId5" imgW="29260800" imgH="9753600" progId="Equation.DSMT4">
                  <p:embed/>
                </p:oleObj>
              </mc:Choice>
              <mc:Fallback>
                <p:oleObj name="Equation" r:id="rId5" imgW="29260800" imgH="9753600" progId="Equation.DSMT4">
                  <p:embed/>
                  <p:pic>
                    <p:nvPicPr>
                      <p:cNvPr id="0" name="图片 81947"/>
                      <p:cNvPicPr>
                        <a:picLocks noChangeAspect="1" noChangeArrowheads="1"/>
                      </p:cNvPicPr>
                      <p:nvPr/>
                    </p:nvPicPr>
                    <p:blipFill>
                      <a:blip r:embed="rId6"/>
                      <a:srcRect/>
                      <a:stretch>
                        <a:fillRect/>
                      </a:stretch>
                    </p:blipFill>
                    <p:spPr bwMode="auto">
                      <a:xfrm>
                        <a:off x="4706938" y="1314450"/>
                        <a:ext cx="311785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0" name="Text Box 2078"/>
          <p:cNvSpPr>
            <a:spLocks noChangeArrowheads="1"/>
          </p:cNvSpPr>
          <p:nvPr/>
        </p:nvSpPr>
        <p:spPr bwMode="auto">
          <a:xfrm>
            <a:off x="192088" y="3294063"/>
            <a:ext cx="16859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000000"/>
                </a:solidFill>
                <a:latin typeface="Times New Roman" panose="02020603050405020304" pitchFamily="18" charset="0"/>
                <a:sym typeface="Times New Roman" panose="02020603050405020304" pitchFamily="18" charset="0"/>
              </a:rPr>
              <a:t>7</a:t>
            </a:r>
            <a:r>
              <a:rPr kumimoji="1" lang="en-US" altLang="zh-CN" sz="2800" b="1">
                <a:solidFill>
                  <a:srgbClr val="000000"/>
                </a:solidFill>
                <a:latin typeface="Times New Roman" panose="02020603050405020304" pitchFamily="18" charset="0"/>
                <a:sym typeface="Times New Roman" panose="02020603050405020304" pitchFamily="18" charset="0"/>
              </a:rPr>
              <a:t>-T</a:t>
            </a:r>
            <a:r>
              <a:rPr kumimoji="1" lang="zh-CN" altLang="en-US" sz="2800" b="1">
                <a:solidFill>
                  <a:srgbClr val="000000"/>
                </a:solidFill>
                <a:latin typeface="Times New Roman" panose="02020603050405020304" pitchFamily="18" charset="0"/>
                <a:sym typeface="Times New Roman" panose="02020603050405020304" pitchFamily="18" charset="0"/>
              </a:rPr>
              <a:t>9</a:t>
            </a:r>
            <a:r>
              <a:rPr kumimoji="1" lang="en-US" altLang="zh-CN" sz="2800" b="1">
                <a:solidFill>
                  <a:srgbClr val="000000"/>
                </a:solidFill>
                <a:latin typeface="Times New Roman" panose="02020603050405020304" pitchFamily="18" charset="0"/>
                <a:sym typeface="Times New Roman" panose="02020603050405020304" pitchFamily="18" charset="0"/>
              </a:rPr>
              <a:t>:</a:t>
            </a:r>
            <a:endParaRPr kumimoji="1" lang="zh-CN" altLang="en-US" sz="2800">
              <a:solidFill>
                <a:srgbClr val="000000"/>
              </a:solidFill>
              <a:latin typeface="Times New Roman" panose="02020603050405020304" pitchFamily="18" charset="0"/>
            </a:endParaRPr>
          </a:p>
        </p:txBody>
      </p:sp>
      <p:graphicFrame>
        <p:nvGraphicFramePr>
          <p:cNvPr id="25611" name="Object 6"/>
          <p:cNvGraphicFramePr>
            <a:graphicFrameLocks noChangeAspect="1"/>
          </p:cNvGraphicFramePr>
          <p:nvPr/>
        </p:nvGraphicFramePr>
        <p:xfrm>
          <a:off x="1158875" y="3074988"/>
          <a:ext cx="3222625" cy="1089025"/>
        </p:xfrm>
        <a:graphic>
          <a:graphicData uri="http://schemas.openxmlformats.org/presentationml/2006/ole">
            <mc:AlternateContent xmlns:mc="http://schemas.openxmlformats.org/markup-compatibility/2006">
              <mc:Choice xmlns:v="urn:schemas-microsoft-com:vml" Requires="v">
                <p:oleObj spid="_x0000_s81949" name="Equation" r:id="rId7" imgW="34747200" imgH="10972800" progId="Equation.DSMT4">
                  <p:embed/>
                </p:oleObj>
              </mc:Choice>
              <mc:Fallback>
                <p:oleObj name="Equation" r:id="rId7" imgW="34747200" imgH="10972800" progId="Equation.DSMT4">
                  <p:embed/>
                  <p:pic>
                    <p:nvPicPr>
                      <p:cNvPr id="0" name="图片 81948"/>
                      <p:cNvPicPr>
                        <a:picLocks noChangeAspect="1" noChangeArrowheads="1"/>
                      </p:cNvPicPr>
                      <p:nvPr/>
                    </p:nvPicPr>
                    <p:blipFill>
                      <a:blip r:embed="rId8"/>
                      <a:srcRect/>
                      <a:stretch>
                        <a:fillRect/>
                      </a:stretch>
                    </p:blipFill>
                    <p:spPr bwMode="auto">
                      <a:xfrm>
                        <a:off x="1158875" y="3074988"/>
                        <a:ext cx="3222625"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2" name="Object 7"/>
          <p:cNvGraphicFramePr>
            <a:graphicFrameLocks noChangeAspect="1"/>
          </p:cNvGraphicFramePr>
          <p:nvPr/>
        </p:nvGraphicFramePr>
        <p:xfrm>
          <a:off x="2560638" y="4005263"/>
          <a:ext cx="2144712" cy="965200"/>
        </p:xfrm>
        <a:graphic>
          <a:graphicData uri="http://schemas.openxmlformats.org/presentationml/2006/ole">
            <mc:AlternateContent xmlns:mc="http://schemas.openxmlformats.org/markup-compatibility/2006">
              <mc:Choice xmlns:v="urn:schemas-microsoft-com:vml" Requires="v">
                <p:oleObj spid="_x0000_s81950" name="Equation" r:id="rId9" imgW="23164800" imgH="9753600" progId="Equation.DSMT4">
                  <p:embed/>
                </p:oleObj>
              </mc:Choice>
              <mc:Fallback>
                <p:oleObj name="Equation" r:id="rId9" imgW="23164800" imgH="9753600" progId="Equation.DSMT4">
                  <p:embed/>
                  <p:pic>
                    <p:nvPicPr>
                      <p:cNvPr id="0" name="图片 81949"/>
                      <p:cNvPicPr>
                        <a:picLocks noChangeAspect="1" noChangeArrowheads="1"/>
                      </p:cNvPicPr>
                      <p:nvPr/>
                    </p:nvPicPr>
                    <p:blipFill>
                      <a:blip r:embed="rId10"/>
                      <a:srcRect/>
                      <a:stretch>
                        <a:fillRect/>
                      </a:stretch>
                    </p:blipFill>
                    <p:spPr bwMode="auto">
                      <a:xfrm>
                        <a:off x="2560638" y="4005263"/>
                        <a:ext cx="21447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3" name="Object 9"/>
          <p:cNvGraphicFramePr>
            <a:graphicFrameLocks noChangeAspect="1"/>
          </p:cNvGraphicFramePr>
          <p:nvPr/>
        </p:nvGraphicFramePr>
        <p:xfrm>
          <a:off x="1092200" y="2074863"/>
          <a:ext cx="4256088" cy="996950"/>
        </p:xfrm>
        <a:graphic>
          <a:graphicData uri="http://schemas.openxmlformats.org/presentationml/2006/ole">
            <mc:AlternateContent xmlns:mc="http://schemas.openxmlformats.org/markup-compatibility/2006">
              <mc:Choice xmlns:v="urn:schemas-microsoft-com:vml" Requires="v">
                <p:oleObj spid="_x0000_s81951" name="Equation" r:id="rId11" imgW="39928800" imgH="10058400" progId="Equation.DSMT4">
                  <p:embed/>
                </p:oleObj>
              </mc:Choice>
              <mc:Fallback>
                <p:oleObj name="Equation" r:id="rId11" imgW="39928800" imgH="10058400" progId="Equation.DSMT4">
                  <p:embed/>
                  <p:pic>
                    <p:nvPicPr>
                      <p:cNvPr id="0" name="图片 81950"/>
                      <p:cNvPicPr>
                        <a:picLocks noChangeAspect="1" noChangeArrowheads="1"/>
                      </p:cNvPicPr>
                      <p:nvPr/>
                    </p:nvPicPr>
                    <p:blipFill>
                      <a:blip r:embed="rId12"/>
                      <a:srcRect/>
                      <a:stretch>
                        <a:fillRect/>
                      </a:stretch>
                    </p:blipFill>
                    <p:spPr bwMode="auto">
                      <a:xfrm>
                        <a:off x="1092200" y="2074863"/>
                        <a:ext cx="4256088"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4" name="Object 10"/>
          <p:cNvGraphicFramePr>
            <a:graphicFrameLocks noChangeAspect="1"/>
          </p:cNvGraphicFramePr>
          <p:nvPr/>
        </p:nvGraphicFramePr>
        <p:xfrm>
          <a:off x="5567363" y="2389188"/>
          <a:ext cx="1981200" cy="482600"/>
        </p:xfrm>
        <a:graphic>
          <a:graphicData uri="http://schemas.openxmlformats.org/presentationml/2006/ole">
            <mc:AlternateContent xmlns:mc="http://schemas.openxmlformats.org/markup-compatibility/2006">
              <mc:Choice xmlns:v="urn:schemas-microsoft-com:vml" Requires="v">
                <p:oleObj spid="_x0000_s81952" name="" r:id="rId13" imgW="774700" imgH="203200" progId="Equation.DSMT4">
                  <p:embed/>
                </p:oleObj>
              </mc:Choice>
              <mc:Fallback>
                <p:oleObj name="" r:id="rId13" imgW="774700" imgH="203200" progId="Equation.DSMT4">
                  <p:embed/>
                  <p:pic>
                    <p:nvPicPr>
                      <p:cNvPr id="0" name="图片 819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7363" y="2389188"/>
                        <a:ext cx="1981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5" name="Object 11"/>
          <p:cNvGraphicFramePr>
            <a:graphicFrameLocks noChangeAspect="1"/>
          </p:cNvGraphicFramePr>
          <p:nvPr/>
        </p:nvGraphicFramePr>
        <p:xfrm>
          <a:off x="5041900" y="3070225"/>
          <a:ext cx="2911475" cy="1057275"/>
        </p:xfrm>
        <a:graphic>
          <a:graphicData uri="http://schemas.openxmlformats.org/presentationml/2006/ole">
            <mc:AlternateContent xmlns:mc="http://schemas.openxmlformats.org/markup-compatibility/2006">
              <mc:Choice xmlns:v="urn:schemas-microsoft-com:vml" Requires="v">
                <p:oleObj spid="_x0000_s81953" name="Equation" r:id="rId15" imgW="31394400" imgH="10668000" progId="Equation.DSMT4">
                  <p:embed/>
                </p:oleObj>
              </mc:Choice>
              <mc:Fallback>
                <p:oleObj name="Equation" r:id="rId15" imgW="31394400" imgH="10668000" progId="Equation.DSMT4">
                  <p:embed/>
                  <p:pic>
                    <p:nvPicPr>
                      <p:cNvPr id="0" name="图片 81952"/>
                      <p:cNvPicPr>
                        <a:picLocks noChangeAspect="1" noChangeArrowheads="1"/>
                      </p:cNvPicPr>
                      <p:nvPr/>
                    </p:nvPicPr>
                    <p:blipFill>
                      <a:blip r:embed="rId16"/>
                      <a:srcRect/>
                      <a:stretch>
                        <a:fillRect/>
                      </a:stretch>
                    </p:blipFill>
                    <p:spPr bwMode="auto">
                      <a:xfrm>
                        <a:off x="5041900" y="3070225"/>
                        <a:ext cx="29114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6" name="Object 12"/>
          <p:cNvGraphicFramePr>
            <a:graphicFrameLocks noChangeAspect="1"/>
          </p:cNvGraphicFramePr>
          <p:nvPr/>
        </p:nvGraphicFramePr>
        <p:xfrm>
          <a:off x="5849938" y="3962400"/>
          <a:ext cx="2173287" cy="965200"/>
        </p:xfrm>
        <a:graphic>
          <a:graphicData uri="http://schemas.openxmlformats.org/presentationml/2006/ole">
            <mc:AlternateContent xmlns:mc="http://schemas.openxmlformats.org/markup-compatibility/2006">
              <mc:Choice xmlns:v="urn:schemas-microsoft-com:vml" Requires="v">
                <p:oleObj spid="_x0000_s81954" name="Equation" r:id="rId17" imgW="23469600" imgH="9753600" progId="Equation.DSMT4">
                  <p:embed/>
                </p:oleObj>
              </mc:Choice>
              <mc:Fallback>
                <p:oleObj name="Equation" r:id="rId17" imgW="23469600" imgH="9753600" progId="Equation.DSMT4">
                  <p:embed/>
                  <p:pic>
                    <p:nvPicPr>
                      <p:cNvPr id="0" name="图片 81953"/>
                      <p:cNvPicPr>
                        <a:picLocks noChangeAspect="1" noChangeArrowheads="1"/>
                      </p:cNvPicPr>
                      <p:nvPr/>
                    </p:nvPicPr>
                    <p:blipFill>
                      <a:blip r:embed="rId18"/>
                      <a:srcRect/>
                      <a:stretch>
                        <a:fillRect/>
                      </a:stretch>
                    </p:blipFill>
                    <p:spPr bwMode="auto">
                      <a:xfrm>
                        <a:off x="5849938" y="3962400"/>
                        <a:ext cx="217328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7" name="Object 13"/>
          <p:cNvGraphicFramePr>
            <a:graphicFrameLocks noChangeAspect="1"/>
          </p:cNvGraphicFramePr>
          <p:nvPr/>
        </p:nvGraphicFramePr>
        <p:xfrm>
          <a:off x="3711575" y="5564188"/>
          <a:ext cx="2287588" cy="965200"/>
        </p:xfrm>
        <a:graphic>
          <a:graphicData uri="http://schemas.openxmlformats.org/presentationml/2006/ole">
            <mc:AlternateContent xmlns:mc="http://schemas.openxmlformats.org/markup-compatibility/2006">
              <mc:Choice xmlns:v="urn:schemas-microsoft-com:vml" Requires="v">
                <p:oleObj spid="_x0000_s81955" name="Equation" r:id="rId19" imgW="24688800" imgH="9753600" progId="Equation.DSMT4">
                  <p:embed/>
                </p:oleObj>
              </mc:Choice>
              <mc:Fallback>
                <p:oleObj name="Equation" r:id="rId19" imgW="24688800" imgH="9753600" progId="Equation.DSMT4">
                  <p:embed/>
                  <p:pic>
                    <p:nvPicPr>
                      <p:cNvPr id="0" name="图片 81954"/>
                      <p:cNvPicPr>
                        <a:picLocks noChangeAspect="1" noChangeArrowheads="1"/>
                      </p:cNvPicPr>
                      <p:nvPr/>
                    </p:nvPicPr>
                    <p:blipFill>
                      <a:blip r:embed="rId20"/>
                      <a:srcRect/>
                      <a:stretch>
                        <a:fillRect/>
                      </a:stretch>
                    </p:blipFill>
                    <p:spPr bwMode="auto">
                      <a:xfrm>
                        <a:off x="3711575" y="5564188"/>
                        <a:ext cx="22875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8" name="Object 16"/>
          <p:cNvGraphicFramePr>
            <a:graphicFrameLocks noChangeAspect="1"/>
          </p:cNvGraphicFramePr>
          <p:nvPr/>
        </p:nvGraphicFramePr>
        <p:xfrm>
          <a:off x="2533650" y="4868863"/>
          <a:ext cx="2174875" cy="963612"/>
        </p:xfrm>
        <a:graphic>
          <a:graphicData uri="http://schemas.openxmlformats.org/presentationml/2006/ole">
            <mc:AlternateContent xmlns:mc="http://schemas.openxmlformats.org/markup-compatibility/2006">
              <mc:Choice xmlns:v="urn:schemas-microsoft-com:vml" Requires="v">
                <p:oleObj spid="_x0000_s81956" name="Equation" r:id="rId21" imgW="23469600" imgH="9753600" progId="Equation.DSMT4">
                  <p:embed/>
                </p:oleObj>
              </mc:Choice>
              <mc:Fallback>
                <p:oleObj name="Equation" r:id="rId21" imgW="23469600" imgH="9753600" progId="Equation.DSMT4">
                  <p:embed/>
                  <p:pic>
                    <p:nvPicPr>
                      <p:cNvPr id="0" name="图片 81955"/>
                      <p:cNvPicPr>
                        <a:picLocks noChangeAspect="1" noChangeArrowheads="1"/>
                      </p:cNvPicPr>
                      <p:nvPr/>
                    </p:nvPicPr>
                    <p:blipFill>
                      <a:blip r:embed="rId22"/>
                      <a:srcRect/>
                      <a:stretch>
                        <a:fillRect/>
                      </a:stretch>
                    </p:blipFill>
                    <p:spPr bwMode="auto">
                      <a:xfrm>
                        <a:off x="2533650" y="4868863"/>
                        <a:ext cx="2174875"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9" name="Object 17"/>
          <p:cNvGraphicFramePr>
            <a:graphicFrameLocks noChangeAspect="1"/>
          </p:cNvGraphicFramePr>
          <p:nvPr/>
        </p:nvGraphicFramePr>
        <p:xfrm>
          <a:off x="5878513" y="4902200"/>
          <a:ext cx="2146300" cy="963613"/>
        </p:xfrm>
        <a:graphic>
          <a:graphicData uri="http://schemas.openxmlformats.org/presentationml/2006/ole">
            <mc:AlternateContent xmlns:mc="http://schemas.openxmlformats.org/markup-compatibility/2006">
              <mc:Choice xmlns:v="urn:schemas-microsoft-com:vml" Requires="v">
                <p:oleObj spid="_x0000_s81957" name="Equation" r:id="rId23" imgW="23164800" imgH="9753600" progId="Equation.DSMT4">
                  <p:embed/>
                </p:oleObj>
              </mc:Choice>
              <mc:Fallback>
                <p:oleObj name="Equation" r:id="rId23" imgW="23164800" imgH="9753600" progId="Equation.DSMT4">
                  <p:embed/>
                  <p:pic>
                    <p:nvPicPr>
                      <p:cNvPr id="0" name="图片 81956"/>
                      <p:cNvPicPr>
                        <a:picLocks noChangeAspect="1" noChangeArrowheads="1"/>
                      </p:cNvPicPr>
                      <p:nvPr/>
                    </p:nvPicPr>
                    <p:blipFill>
                      <a:blip r:embed="rId24"/>
                      <a:srcRect/>
                      <a:stretch>
                        <a:fillRect/>
                      </a:stretch>
                    </p:blipFill>
                    <p:spPr bwMode="auto">
                      <a:xfrm>
                        <a:off x="5878513" y="4902200"/>
                        <a:ext cx="21463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0" name="Text Box 2078"/>
          <p:cNvSpPr>
            <a:spLocks noChangeArrowheads="1"/>
          </p:cNvSpPr>
          <p:nvPr/>
        </p:nvSpPr>
        <p:spPr bwMode="auto">
          <a:xfrm>
            <a:off x="1235075" y="4284663"/>
            <a:ext cx="548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dirty="0">
                <a:solidFill>
                  <a:srgbClr val="000000"/>
                </a:solidFill>
                <a:latin typeface="Times New Roman" panose="02020603050405020304" pitchFamily="18" charset="0"/>
                <a:sym typeface="Times New Roman" panose="02020603050405020304" pitchFamily="18" charset="0"/>
              </a:rPr>
              <a:t>(1)板间：                         板外：</a:t>
            </a:r>
            <a:endParaRPr kumimoji="1" lang="zh-CN" altLang="en-US" sz="2800" dirty="0">
              <a:solidFill>
                <a:srgbClr val="000000"/>
              </a:solidFill>
              <a:latin typeface="Times New Roman" panose="02020603050405020304" pitchFamily="18" charset="0"/>
            </a:endParaRPr>
          </a:p>
        </p:txBody>
      </p:sp>
      <p:sp>
        <p:nvSpPr>
          <p:cNvPr id="25621" name="Text Box 2078"/>
          <p:cNvSpPr>
            <a:spLocks noChangeArrowheads="1"/>
          </p:cNvSpPr>
          <p:nvPr/>
        </p:nvSpPr>
        <p:spPr bwMode="auto">
          <a:xfrm>
            <a:off x="1208088" y="5051425"/>
            <a:ext cx="56292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dirty="0">
                <a:solidFill>
                  <a:srgbClr val="000000"/>
                </a:solidFill>
                <a:latin typeface="Times New Roman" panose="02020603050405020304" pitchFamily="18" charset="0"/>
                <a:sym typeface="Times New Roman" panose="02020603050405020304" pitchFamily="18" charset="0"/>
              </a:rPr>
              <a:t>(2)板间：                          板外：</a:t>
            </a:r>
            <a:endParaRPr kumimoji="1" lang="zh-CN" altLang="en-US" sz="2800" b="1" dirty="0">
              <a:solidFill>
                <a:srgbClr val="000000"/>
              </a:solidFill>
              <a:latin typeface="Times New Roman" panose="02020603050405020304" pitchFamily="18" charset="0"/>
              <a:sym typeface="Times New Roman" panose="02020603050405020304" pitchFamily="18" charset="0"/>
            </a:endParaRPr>
          </a:p>
        </p:txBody>
      </p:sp>
      <p:sp>
        <p:nvSpPr>
          <p:cNvPr id="25622" name="Text Box 2078"/>
          <p:cNvSpPr>
            <a:spLocks noChangeArrowheads="1"/>
          </p:cNvSpPr>
          <p:nvPr/>
        </p:nvSpPr>
        <p:spPr bwMode="auto">
          <a:xfrm>
            <a:off x="1208088" y="5786438"/>
            <a:ext cx="5629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000000"/>
                </a:solidFill>
                <a:latin typeface="Times New Roman" panose="02020603050405020304" pitchFamily="18" charset="0"/>
                <a:sym typeface="Times New Roman" panose="02020603050405020304" pitchFamily="18" charset="0"/>
              </a:rPr>
              <a:t>(3)板间，板外：</a:t>
            </a:r>
            <a:endParaRPr kumimoji="1" lang="zh-CN" altLang="en-US" sz="2800" b="1">
              <a:solidFill>
                <a:srgbClr val="000000"/>
              </a:solidFill>
              <a:latin typeface="Times New Roman" panose="02020603050405020304" pitchFamily="18" charset="0"/>
              <a:sym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0346" y="1526598"/>
            <a:ext cx="8569650" cy="892552"/>
          </a:xfrm>
          <a:prstGeom prst="rect">
            <a:avLst/>
          </a:prstGeom>
        </p:spPr>
        <p:txBody>
          <a:bodyPr wrap="square">
            <a:spAutoFit/>
          </a:bodyPr>
          <a:lstStyle/>
          <a:p>
            <a:r>
              <a:rPr lang="zh-CN" altLang="en-US" sz="2800" b="1" dirty="0"/>
              <a:t>我校</a:t>
            </a:r>
            <a:r>
              <a:rPr lang="en-US" altLang="zh-CN" sz="2800" b="1" dirty="0"/>
              <a:t>《</a:t>
            </a:r>
            <a:r>
              <a:rPr lang="zh-CN" altLang="en-US" sz="2800" b="1" dirty="0"/>
              <a:t>大学物理</a:t>
            </a:r>
            <a:r>
              <a:rPr lang="en-US" altLang="zh-CN" sz="2800" b="1" dirty="0"/>
              <a:t>》</a:t>
            </a:r>
            <a:r>
              <a:rPr lang="zh-CN" altLang="en-US" sz="2800" b="1" dirty="0"/>
              <a:t>课程网站下载以往试卷及</a:t>
            </a:r>
            <a:r>
              <a:rPr lang="zh-CN" altLang="en-US" sz="2800" b="1" dirty="0" smtClean="0"/>
              <a:t>解答</a:t>
            </a:r>
            <a:r>
              <a:rPr lang="zh-CN" altLang="en-US" sz="2800" b="1" dirty="0" smtClean="0">
                <a:solidFill>
                  <a:srgbClr val="000000"/>
                </a:solidFill>
                <a:latin typeface="Segoe UI" panose="020B0502040204020203" pitchFamily="34" charset="0"/>
              </a:rPr>
              <a:t>： </a:t>
            </a:r>
            <a:r>
              <a:rPr lang="en-US" altLang="zh-CN" sz="2400" b="1" dirty="0">
                <a:solidFill>
                  <a:srgbClr val="000000"/>
                </a:solidFill>
                <a:latin typeface="Segoe UI" panose="020B0502040204020203" pitchFamily="34" charset="0"/>
              </a:rPr>
              <a:t>http://www.icourses.cn/coursestatic/course_6180.html </a:t>
            </a:r>
            <a:endParaRPr lang="zh-CN" altLang="en-US" sz="2400" b="1" dirty="0"/>
          </a:p>
        </p:txBody>
      </p:sp>
      <p:sp>
        <p:nvSpPr>
          <p:cNvPr id="5" name="矩形 4"/>
          <p:cNvSpPr/>
          <p:nvPr/>
        </p:nvSpPr>
        <p:spPr>
          <a:xfrm>
            <a:off x="420346" y="3553836"/>
            <a:ext cx="8610065" cy="1323439"/>
          </a:xfrm>
          <a:prstGeom prst="rect">
            <a:avLst/>
          </a:prstGeom>
        </p:spPr>
        <p:txBody>
          <a:bodyPr wrap="square">
            <a:spAutoFit/>
          </a:bodyPr>
          <a:lstStyle/>
          <a:p>
            <a:r>
              <a:rPr lang="zh-CN" altLang="en-US" sz="2800" b="1" dirty="0">
                <a:solidFill>
                  <a:srgbClr val="000000"/>
                </a:solidFill>
                <a:latin typeface="Segoe UI" panose="020B0502040204020203" pitchFamily="34" charset="0"/>
              </a:rPr>
              <a:t>我校大学物理</a:t>
            </a:r>
            <a:r>
              <a:rPr lang="en-US" altLang="zh-CN" sz="2800" b="1" dirty="0">
                <a:solidFill>
                  <a:srgbClr val="000000"/>
                </a:solidFill>
                <a:latin typeface="Segoe UI" panose="020B0502040204020203" pitchFamily="34" charset="0"/>
              </a:rPr>
              <a:t>MOOC</a:t>
            </a:r>
            <a:r>
              <a:rPr lang="zh-CN" altLang="en-US" sz="2800" b="1" dirty="0">
                <a:solidFill>
                  <a:srgbClr val="000000"/>
                </a:solidFill>
                <a:latin typeface="Segoe UI" panose="020B0502040204020203" pitchFamily="34" charset="0"/>
              </a:rPr>
              <a:t>课程网址：</a:t>
            </a:r>
            <a:r>
              <a:rPr lang="en-US" altLang="zh-CN" sz="2400" b="1" dirty="0">
                <a:solidFill>
                  <a:srgbClr val="000000"/>
                </a:solidFill>
                <a:latin typeface="Segoe UI" panose="020B0502040204020203" pitchFamily="34" charset="0"/>
              </a:rPr>
              <a:t>http://www.icourse163.org/course/HUST-1001530003</a:t>
            </a:r>
            <a:br>
              <a:rPr lang="zh-CN" altLang="en-US" b="1" dirty="0"/>
            </a:br>
            <a:r>
              <a:rPr lang="zh-CN" altLang="en-US" b="1" dirty="0">
                <a:solidFill>
                  <a:srgbClr val="000000"/>
                </a:solidFill>
                <a:latin typeface="Segoe UI" panose="020B0502040204020203" pitchFamily="34" charset="0"/>
              </a:rPr>
              <a:t>   </a:t>
            </a:r>
            <a:r>
              <a:rPr lang="zh-CN" altLang="en-US" sz="2800" b="1" dirty="0">
                <a:solidFill>
                  <a:srgbClr val="000000"/>
                </a:solidFill>
                <a:latin typeface="Segoe UI" panose="020B0502040204020203" pitchFamily="34" charset="0"/>
              </a:rPr>
              <a:t>课程名称：大学物理</a:t>
            </a:r>
            <a:r>
              <a:rPr lang="en-US" altLang="zh-CN" sz="2800" b="1" dirty="0">
                <a:solidFill>
                  <a:srgbClr val="000000"/>
                </a:solidFill>
                <a:latin typeface="Segoe UI" panose="020B0502040204020203" pitchFamily="34" charset="0"/>
              </a:rPr>
              <a:t>—</a:t>
            </a:r>
            <a:r>
              <a:rPr lang="zh-CN" altLang="en-US" sz="2800" b="1" dirty="0">
                <a:solidFill>
                  <a:srgbClr val="000000"/>
                </a:solidFill>
                <a:latin typeface="Segoe UI" panose="020B0502040204020203" pitchFamily="34" charset="0"/>
              </a:rPr>
              <a:t>力学、电磁学</a:t>
            </a:r>
            <a:endParaRPr lang="zh-CN" altLang="en-US" sz="2800" b="1" dirty="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0CA2481-B725-4795-864C-D5B07821975D}"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grpSp>
        <p:nvGrpSpPr>
          <p:cNvPr id="20483" name="Group 68"/>
          <p:cNvGrpSpPr/>
          <p:nvPr/>
        </p:nvGrpSpPr>
        <p:grpSpPr bwMode="auto">
          <a:xfrm>
            <a:off x="6732588" y="2362200"/>
            <a:ext cx="2149475" cy="3959225"/>
            <a:chOff x="621" y="663"/>
            <a:chExt cx="1354" cy="2494"/>
          </a:xfrm>
        </p:grpSpPr>
        <p:grpSp>
          <p:nvGrpSpPr>
            <p:cNvPr id="20508" name="Group 61"/>
            <p:cNvGrpSpPr/>
            <p:nvPr/>
          </p:nvGrpSpPr>
          <p:grpSpPr bwMode="auto">
            <a:xfrm>
              <a:off x="789" y="663"/>
              <a:ext cx="1186" cy="2494"/>
              <a:chOff x="789" y="663"/>
              <a:chExt cx="1186" cy="2494"/>
            </a:xfrm>
          </p:grpSpPr>
          <p:sp>
            <p:nvSpPr>
              <p:cNvPr id="98344" name="AutoShape 40"/>
              <p:cNvSpPr>
                <a:spLocks noChangeArrowheads="1"/>
              </p:cNvSpPr>
              <p:nvPr/>
            </p:nvSpPr>
            <p:spPr bwMode="auto">
              <a:xfrm>
                <a:off x="1107" y="1044"/>
                <a:ext cx="544" cy="1488"/>
              </a:xfrm>
              <a:prstGeom prst="can">
                <a:avLst>
                  <a:gd name="adj" fmla="val 40814"/>
                </a:avLst>
              </a:prstGeom>
              <a:gradFill rotWithShape="0">
                <a:gsLst>
                  <a:gs pos="0">
                    <a:srgbClr val="9933FF"/>
                  </a:gs>
                  <a:gs pos="50000">
                    <a:schemeClr val="bg1"/>
                  </a:gs>
                  <a:gs pos="100000">
                    <a:srgbClr val="9933FF"/>
                  </a:gs>
                </a:gsLst>
                <a:lin ang="0" scaled="1"/>
              </a:gradFill>
              <a:ln w="28575">
                <a:solidFill>
                  <a:schemeClr val="tx1"/>
                </a:solidFill>
                <a:round/>
              </a:ln>
              <a:effectLst/>
            </p:spPr>
            <p:txBody>
              <a:bodyPr wrap="none" anchor="ctr"/>
              <a:lstStyle/>
              <a:p>
                <a:pPr eaLnBrk="1" hangingPunct="1">
                  <a:defRPr/>
                </a:pPr>
                <a:endParaRPr lang="zh-CN" altLang="en-US"/>
              </a:p>
            </p:txBody>
          </p:sp>
          <p:sp>
            <p:nvSpPr>
              <p:cNvPr id="20516" name="Line 41"/>
              <p:cNvSpPr>
                <a:spLocks noChangeShapeType="1"/>
              </p:cNvSpPr>
              <p:nvPr/>
            </p:nvSpPr>
            <p:spPr bwMode="auto">
              <a:xfrm flipH="1">
                <a:off x="1383" y="663"/>
                <a:ext cx="0" cy="2404"/>
              </a:xfrm>
              <a:prstGeom prst="line">
                <a:avLst/>
              </a:prstGeom>
              <a:noFill/>
              <a:ln w="19050">
                <a:solidFill>
                  <a:srgbClr val="000000"/>
                </a:solidFill>
                <a:prstDash val="lgDash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7" name="Oval 43"/>
              <p:cNvSpPr>
                <a:spLocks noChangeArrowheads="1"/>
              </p:cNvSpPr>
              <p:nvPr/>
            </p:nvSpPr>
            <p:spPr bwMode="auto">
              <a:xfrm>
                <a:off x="1107" y="2312"/>
                <a:ext cx="544" cy="227"/>
              </a:xfrm>
              <a:prstGeom prst="ellipse">
                <a:avLst/>
              </a:prstGeom>
              <a:noFill/>
              <a:ln w="9525">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0518" name="Oval 44"/>
              <p:cNvSpPr>
                <a:spLocks noChangeArrowheads="1"/>
              </p:cNvSpPr>
              <p:nvPr/>
            </p:nvSpPr>
            <p:spPr bwMode="auto">
              <a:xfrm>
                <a:off x="1107" y="1044"/>
                <a:ext cx="544" cy="225"/>
              </a:xfrm>
              <a:prstGeom prst="ellipse">
                <a:avLst/>
              </a:prstGeom>
              <a:solidFill>
                <a:schemeClr val="bg1"/>
              </a:solidFill>
              <a:ln w="28575">
                <a:solidFill>
                  <a:srgbClr val="333399"/>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0519" name="Oval 42"/>
              <p:cNvSpPr>
                <a:spLocks noChangeArrowheads="1"/>
              </p:cNvSpPr>
              <p:nvPr/>
            </p:nvSpPr>
            <p:spPr bwMode="auto">
              <a:xfrm>
                <a:off x="793" y="2205"/>
                <a:ext cx="1179" cy="453"/>
              </a:xfrm>
              <a:prstGeom prst="ellipse">
                <a:avLst/>
              </a:prstGeom>
              <a:noFill/>
              <a:ln w="9525">
                <a:solidFill>
                  <a:schemeClr val="tx1"/>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0520" name="AutoShape 45"/>
              <p:cNvSpPr>
                <a:spLocks noChangeArrowheads="1"/>
              </p:cNvSpPr>
              <p:nvPr/>
            </p:nvSpPr>
            <p:spPr bwMode="auto">
              <a:xfrm>
                <a:off x="789" y="931"/>
                <a:ext cx="1186" cy="1728"/>
              </a:xfrm>
              <a:prstGeom prst="can">
                <a:avLst>
                  <a:gd name="adj" fmla="val 38766"/>
                </a:avLst>
              </a:prstGeom>
              <a:solidFill>
                <a:srgbClr val="99CCFF">
                  <a:alpha val="50195"/>
                </a:srgbClr>
              </a:solidFill>
              <a:ln w="19050">
                <a:solidFill>
                  <a:srgbClr val="0000FF"/>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20521" name="Object 16"/>
              <p:cNvGraphicFramePr>
                <a:graphicFrameLocks noChangeAspect="1"/>
              </p:cNvGraphicFramePr>
              <p:nvPr/>
            </p:nvGraphicFramePr>
            <p:xfrm>
              <a:off x="1103" y="2697"/>
              <a:ext cx="240" cy="289"/>
            </p:xfrm>
            <a:graphic>
              <a:graphicData uri="http://schemas.openxmlformats.org/presentationml/2006/ole">
                <mc:AlternateContent xmlns:mc="http://schemas.openxmlformats.org/markup-compatibility/2006">
                  <mc:Choice xmlns:v="urn:schemas-microsoft-com:vml" Requires="v">
                    <p:oleObj spid="_x0000_s65826" name="Equation" r:id="rId1" imgW="190500" imgH="228600" progId="Equation.DSMT4">
                      <p:embed/>
                    </p:oleObj>
                  </mc:Choice>
                  <mc:Fallback>
                    <p:oleObj name="Equation" r:id="rId1" imgW="190500" imgH="228600" progId="Equation.DSMT4">
                      <p:embed/>
                      <p:pic>
                        <p:nvPicPr>
                          <p:cNvPr id="0" name="图片 658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 y="2697"/>
                            <a:ext cx="24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2" name="Object 17"/>
              <p:cNvGraphicFramePr>
                <a:graphicFrameLocks noChangeAspect="1"/>
              </p:cNvGraphicFramePr>
              <p:nvPr/>
            </p:nvGraphicFramePr>
            <p:xfrm>
              <a:off x="975" y="2878"/>
              <a:ext cx="250" cy="279"/>
            </p:xfrm>
            <a:graphic>
              <a:graphicData uri="http://schemas.openxmlformats.org/presentationml/2006/ole">
                <mc:AlternateContent xmlns:mc="http://schemas.openxmlformats.org/markup-compatibility/2006">
                  <mc:Choice xmlns:v="urn:schemas-microsoft-com:vml" Requires="v">
                    <p:oleObj spid="_x0000_s65827" name="Equation" r:id="rId3" imgW="203200" imgH="228600" progId="Equation.DSMT4">
                      <p:embed/>
                    </p:oleObj>
                  </mc:Choice>
                  <mc:Fallback>
                    <p:oleObj name="Equation" r:id="rId3" imgW="203200" imgH="228600" progId="Equation.DSMT4">
                      <p:embed/>
                      <p:pic>
                        <p:nvPicPr>
                          <p:cNvPr id="0" name="图片 658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878"/>
                            <a:ext cx="250"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3" name="Oval 50"/>
              <p:cNvSpPr>
                <a:spLocks noChangeArrowheads="1"/>
              </p:cNvSpPr>
              <p:nvPr/>
            </p:nvSpPr>
            <p:spPr bwMode="auto">
              <a:xfrm>
                <a:off x="1107" y="1043"/>
                <a:ext cx="544" cy="226"/>
              </a:xfrm>
              <a:prstGeom prst="ellipse">
                <a:avLst/>
              </a:prstGeom>
              <a:solidFill>
                <a:srgbClr val="CCFFFF"/>
              </a:solidFill>
              <a:ln w="28575">
                <a:solidFill>
                  <a:srgbClr val="CC99FF"/>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0524" name="Line 53"/>
              <p:cNvSpPr>
                <a:spLocks noChangeShapeType="1"/>
              </p:cNvSpPr>
              <p:nvPr/>
            </p:nvSpPr>
            <p:spPr bwMode="auto">
              <a:xfrm flipH="1">
                <a:off x="1383" y="718"/>
                <a:ext cx="0" cy="432"/>
              </a:xfrm>
              <a:prstGeom prst="line">
                <a:avLst/>
              </a:prstGeom>
              <a:noFill/>
              <a:ln w="19050">
                <a:solidFill>
                  <a:srgbClr val="000000"/>
                </a:solidFill>
                <a:prstDash val="lgDashDot"/>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5" name="Line 55"/>
              <p:cNvSpPr>
                <a:spLocks noChangeShapeType="1"/>
              </p:cNvSpPr>
              <p:nvPr/>
            </p:nvSpPr>
            <p:spPr bwMode="auto">
              <a:xfrm>
                <a:off x="793" y="2614"/>
                <a:ext cx="0" cy="45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526" name="Line 56"/>
              <p:cNvSpPr>
                <a:spLocks noChangeShapeType="1"/>
              </p:cNvSpPr>
              <p:nvPr/>
            </p:nvSpPr>
            <p:spPr bwMode="auto">
              <a:xfrm>
                <a:off x="1093" y="2659"/>
                <a:ext cx="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527" name="Line 57"/>
              <p:cNvSpPr>
                <a:spLocks noChangeShapeType="1"/>
              </p:cNvSpPr>
              <p:nvPr/>
            </p:nvSpPr>
            <p:spPr bwMode="auto">
              <a:xfrm>
                <a:off x="1102" y="2723"/>
                <a:ext cx="283" cy="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28" name="Line 58"/>
              <p:cNvSpPr>
                <a:spLocks noChangeShapeType="1"/>
              </p:cNvSpPr>
              <p:nvPr/>
            </p:nvSpPr>
            <p:spPr bwMode="auto">
              <a:xfrm>
                <a:off x="1202" y="3022"/>
                <a:ext cx="181"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29" name="Line 59"/>
              <p:cNvSpPr>
                <a:spLocks noChangeShapeType="1"/>
              </p:cNvSpPr>
              <p:nvPr/>
            </p:nvSpPr>
            <p:spPr bwMode="auto">
              <a:xfrm flipH="1">
                <a:off x="793" y="3022"/>
                <a:ext cx="18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20530" name="Object 18"/>
              <p:cNvGraphicFramePr>
                <a:graphicFrameLocks noChangeAspect="1"/>
              </p:cNvGraphicFramePr>
              <p:nvPr/>
            </p:nvGraphicFramePr>
            <p:xfrm>
              <a:off x="793" y="1344"/>
              <a:ext cx="362" cy="326"/>
            </p:xfrm>
            <a:graphic>
              <a:graphicData uri="http://schemas.openxmlformats.org/presentationml/2006/ole">
                <mc:AlternateContent xmlns:mc="http://schemas.openxmlformats.org/markup-compatibility/2006">
                  <mc:Choice xmlns:v="urn:schemas-microsoft-com:vml" Requires="v">
                    <p:oleObj spid="_x0000_s65828" name="公式" r:id="rId5" imgW="228600" imgH="228600" progId="Equation.3">
                      <p:embed/>
                    </p:oleObj>
                  </mc:Choice>
                  <mc:Fallback>
                    <p:oleObj name="公式" r:id="rId5" imgW="228600" imgH="228600" progId="Equation.3">
                      <p:embed/>
                      <p:pic>
                        <p:nvPicPr>
                          <p:cNvPr id="0" name="图片 658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344"/>
                            <a:ext cx="36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1" name="Object 19"/>
              <p:cNvGraphicFramePr>
                <a:graphicFrameLocks noChangeAspect="1"/>
              </p:cNvGraphicFramePr>
              <p:nvPr/>
            </p:nvGraphicFramePr>
            <p:xfrm>
              <a:off x="1093" y="972"/>
              <a:ext cx="342" cy="326"/>
            </p:xfrm>
            <a:graphic>
              <a:graphicData uri="http://schemas.openxmlformats.org/presentationml/2006/ole">
                <mc:AlternateContent xmlns:mc="http://schemas.openxmlformats.org/markup-compatibility/2006">
                  <mc:Choice xmlns:v="urn:schemas-microsoft-com:vml" Requires="v">
                    <p:oleObj spid="_x0000_s65829" name="公式" r:id="rId7" imgW="215900" imgH="228600" progId="Equation.3">
                      <p:embed/>
                    </p:oleObj>
                  </mc:Choice>
                  <mc:Fallback>
                    <p:oleObj name="公式" r:id="rId7" imgW="215900" imgH="228600" progId="Equation.3">
                      <p:embed/>
                      <p:pic>
                        <p:nvPicPr>
                          <p:cNvPr id="0" name="图片 658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 y="972"/>
                            <a:ext cx="34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509" name="Group 62"/>
            <p:cNvGrpSpPr/>
            <p:nvPr/>
          </p:nvGrpSpPr>
          <p:grpSpPr bwMode="auto">
            <a:xfrm>
              <a:off x="1156" y="1752"/>
              <a:ext cx="160" cy="360"/>
              <a:chOff x="1015" y="3147"/>
              <a:chExt cx="160" cy="360"/>
            </a:xfrm>
          </p:grpSpPr>
          <p:graphicFrame>
            <p:nvGraphicFramePr>
              <p:cNvPr id="20513" name="Object 15"/>
              <p:cNvGraphicFramePr>
                <a:graphicFrameLocks noChangeAspect="1"/>
              </p:cNvGraphicFramePr>
              <p:nvPr/>
            </p:nvGraphicFramePr>
            <p:xfrm>
              <a:off x="1020" y="3203"/>
              <a:ext cx="155" cy="202"/>
            </p:xfrm>
            <a:graphic>
              <a:graphicData uri="http://schemas.openxmlformats.org/presentationml/2006/ole">
                <mc:AlternateContent xmlns:mc="http://schemas.openxmlformats.org/markup-compatibility/2006">
                  <mc:Choice xmlns:v="urn:schemas-microsoft-com:vml" Requires="v">
                    <p:oleObj spid="_x0000_s65830" name="公式" r:id="rId9" imgW="76200" imgH="152400" progId="Equation.3">
                      <p:embed/>
                    </p:oleObj>
                  </mc:Choice>
                  <mc:Fallback>
                    <p:oleObj name="公式" r:id="rId9" imgW="76200" imgH="152400" progId="Equation.3">
                      <p:embed/>
                      <p:pic>
                        <p:nvPicPr>
                          <p:cNvPr id="0" name="图片 658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 y="3203"/>
                            <a:ext cx="15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4" name="Line 64"/>
              <p:cNvSpPr>
                <a:spLocks noChangeShapeType="1"/>
              </p:cNvSpPr>
              <p:nvPr/>
            </p:nvSpPr>
            <p:spPr bwMode="auto">
              <a:xfrm flipV="1">
                <a:off x="1015" y="3147"/>
                <a:ext cx="0" cy="360"/>
              </a:xfrm>
              <a:prstGeom prst="line">
                <a:avLst/>
              </a:prstGeom>
              <a:noFill/>
              <a:ln w="31750">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0510" name="Group 65"/>
            <p:cNvGrpSpPr/>
            <p:nvPr/>
          </p:nvGrpSpPr>
          <p:grpSpPr bwMode="auto">
            <a:xfrm>
              <a:off x="621" y="1797"/>
              <a:ext cx="163" cy="340"/>
              <a:chOff x="1628" y="2614"/>
              <a:chExt cx="163" cy="317"/>
            </a:xfrm>
          </p:grpSpPr>
          <p:graphicFrame>
            <p:nvGraphicFramePr>
              <p:cNvPr id="20511" name="Object 14"/>
              <p:cNvGraphicFramePr>
                <a:graphicFrameLocks noChangeAspect="1"/>
              </p:cNvGraphicFramePr>
              <p:nvPr/>
            </p:nvGraphicFramePr>
            <p:xfrm>
              <a:off x="1628" y="2632"/>
              <a:ext cx="155" cy="202"/>
            </p:xfrm>
            <a:graphic>
              <a:graphicData uri="http://schemas.openxmlformats.org/presentationml/2006/ole">
                <mc:AlternateContent xmlns:mc="http://schemas.openxmlformats.org/markup-compatibility/2006">
                  <mc:Choice xmlns:v="urn:schemas-microsoft-com:vml" Requires="v">
                    <p:oleObj spid="_x0000_s65831" name="公式" r:id="rId11" imgW="76200" imgH="152400" progId="Equation.3">
                      <p:embed/>
                    </p:oleObj>
                  </mc:Choice>
                  <mc:Fallback>
                    <p:oleObj name="公式" r:id="rId11" imgW="76200" imgH="152400" progId="Equation.3">
                      <p:embed/>
                      <p:pic>
                        <p:nvPicPr>
                          <p:cNvPr id="0" name="图片 658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8" y="2632"/>
                            <a:ext cx="15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2" name="Line 67"/>
              <p:cNvSpPr>
                <a:spLocks noChangeShapeType="1"/>
              </p:cNvSpPr>
              <p:nvPr/>
            </p:nvSpPr>
            <p:spPr bwMode="auto">
              <a:xfrm>
                <a:off x="1791" y="2614"/>
                <a:ext cx="0" cy="317"/>
              </a:xfrm>
              <a:prstGeom prst="line">
                <a:avLst/>
              </a:prstGeom>
              <a:noFill/>
              <a:ln w="38100">
                <a:solidFill>
                  <a:srgbClr val="FF000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6" name="Group 69"/>
          <p:cNvGrpSpPr/>
          <p:nvPr/>
        </p:nvGrpSpPr>
        <p:grpSpPr bwMode="auto">
          <a:xfrm>
            <a:off x="7078663" y="4162425"/>
            <a:ext cx="1727200" cy="431800"/>
            <a:chOff x="1338" y="1752"/>
            <a:chExt cx="1088" cy="272"/>
          </a:xfrm>
        </p:grpSpPr>
        <p:grpSp>
          <p:nvGrpSpPr>
            <p:cNvPr id="20503" name="Group 70"/>
            <p:cNvGrpSpPr/>
            <p:nvPr/>
          </p:nvGrpSpPr>
          <p:grpSpPr bwMode="auto">
            <a:xfrm>
              <a:off x="1338" y="1752"/>
              <a:ext cx="1088" cy="272"/>
              <a:chOff x="1338" y="1752"/>
              <a:chExt cx="1088" cy="272"/>
            </a:xfrm>
          </p:grpSpPr>
          <p:graphicFrame>
            <p:nvGraphicFramePr>
              <p:cNvPr id="20505" name="Object 13"/>
              <p:cNvGraphicFramePr>
                <a:graphicFrameLocks noChangeAspect="1"/>
              </p:cNvGraphicFramePr>
              <p:nvPr/>
            </p:nvGraphicFramePr>
            <p:xfrm>
              <a:off x="1882" y="1752"/>
              <a:ext cx="181" cy="199"/>
            </p:xfrm>
            <a:graphic>
              <a:graphicData uri="http://schemas.openxmlformats.org/presentationml/2006/ole">
                <mc:AlternateContent xmlns:mc="http://schemas.openxmlformats.org/markup-compatibility/2006">
                  <mc:Choice xmlns:v="urn:schemas-microsoft-com:vml" Requires="v">
                    <p:oleObj spid="_x0000_s65832" name="公式" r:id="rId13" imgW="63500" imgH="76200" progId="Equation.3">
                      <p:embed/>
                    </p:oleObj>
                  </mc:Choice>
                  <mc:Fallback>
                    <p:oleObj name="公式" r:id="rId13" imgW="63500" imgH="76200" progId="Equation.3">
                      <p:embed/>
                      <p:pic>
                        <p:nvPicPr>
                          <p:cNvPr id="0" name="图片 658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82" y="1752"/>
                            <a:ext cx="18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6" name="Line 72"/>
              <p:cNvSpPr>
                <a:spLocks noChangeShapeType="1"/>
              </p:cNvSpPr>
              <p:nvPr/>
            </p:nvSpPr>
            <p:spPr bwMode="auto">
              <a:xfrm>
                <a:off x="1882" y="1888"/>
                <a:ext cx="363" cy="91"/>
              </a:xfrm>
              <a:prstGeom prst="line">
                <a:avLst/>
              </a:prstGeom>
              <a:noFill/>
              <a:ln w="317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Oval 73"/>
              <p:cNvSpPr>
                <a:spLocks noChangeArrowheads="1"/>
              </p:cNvSpPr>
              <p:nvPr/>
            </p:nvSpPr>
            <p:spPr bwMode="auto">
              <a:xfrm>
                <a:off x="1338" y="1752"/>
                <a:ext cx="1088" cy="272"/>
              </a:xfrm>
              <a:prstGeom prst="ellipse">
                <a:avLst/>
              </a:prstGeom>
              <a:noFill/>
              <a:ln w="31750" cap="rnd">
                <a:solidFill>
                  <a:srgbClr val="0000FF"/>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sp>
          <p:nvSpPr>
            <p:cNvPr id="20504" name="Line 74"/>
            <p:cNvSpPr>
              <a:spLocks noChangeShapeType="1"/>
            </p:cNvSpPr>
            <p:nvPr/>
          </p:nvSpPr>
          <p:spPr bwMode="auto">
            <a:xfrm>
              <a:off x="1701" y="2024"/>
              <a:ext cx="136" cy="0"/>
            </a:xfrm>
            <a:prstGeom prst="line">
              <a:avLst/>
            </a:prstGeom>
            <a:noFill/>
            <a:ln w="31750" cap="rnd">
              <a:solidFill>
                <a:srgbClr val="0000FF"/>
              </a:solidFill>
              <a:prstDash val="sysDot"/>
              <a:rou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81"/>
          <p:cNvGrpSpPr/>
          <p:nvPr/>
        </p:nvGrpSpPr>
        <p:grpSpPr bwMode="auto">
          <a:xfrm>
            <a:off x="7581900" y="3571875"/>
            <a:ext cx="720725" cy="303213"/>
            <a:chOff x="1156" y="1425"/>
            <a:chExt cx="454" cy="191"/>
          </a:xfrm>
        </p:grpSpPr>
        <p:graphicFrame>
          <p:nvGraphicFramePr>
            <p:cNvPr id="20499" name="Object 12"/>
            <p:cNvGraphicFramePr>
              <a:graphicFrameLocks noChangeAspect="1"/>
            </p:cNvGraphicFramePr>
            <p:nvPr/>
          </p:nvGraphicFramePr>
          <p:xfrm>
            <a:off x="1429" y="1425"/>
            <a:ext cx="165" cy="181"/>
          </p:xfrm>
          <a:graphic>
            <a:graphicData uri="http://schemas.openxmlformats.org/presentationml/2006/ole">
              <mc:AlternateContent xmlns:mc="http://schemas.openxmlformats.org/markup-compatibility/2006">
                <mc:Choice xmlns:v="urn:schemas-microsoft-com:vml" Requires="v">
                  <p:oleObj spid="_x0000_s65833" name="公式" r:id="rId15" imgW="63500" imgH="76200" progId="Equation.3">
                    <p:embed/>
                  </p:oleObj>
                </mc:Choice>
                <mc:Fallback>
                  <p:oleObj name="公式" r:id="rId15" imgW="63500" imgH="76200" progId="Equation.3">
                    <p:embed/>
                    <p:pic>
                      <p:nvPicPr>
                        <p:cNvPr id="0" name="图片 658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9" y="1425"/>
                          <a:ext cx="16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0" name="Line 78"/>
            <p:cNvSpPr>
              <a:spLocks noChangeShapeType="1"/>
            </p:cNvSpPr>
            <p:nvPr/>
          </p:nvSpPr>
          <p:spPr bwMode="auto">
            <a:xfrm>
              <a:off x="1383" y="1525"/>
              <a:ext cx="159" cy="57"/>
            </a:xfrm>
            <a:prstGeom prst="line">
              <a:avLst/>
            </a:prstGeom>
            <a:noFill/>
            <a:ln w="31750">
              <a:solidFill>
                <a:srgbClr val="8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Oval 79"/>
            <p:cNvSpPr>
              <a:spLocks noChangeArrowheads="1"/>
            </p:cNvSpPr>
            <p:nvPr/>
          </p:nvSpPr>
          <p:spPr bwMode="auto">
            <a:xfrm>
              <a:off x="1156" y="1434"/>
              <a:ext cx="454" cy="182"/>
            </a:xfrm>
            <a:prstGeom prst="ellipse">
              <a:avLst/>
            </a:prstGeom>
            <a:noFill/>
            <a:ln w="31750" cap="rnd">
              <a:solidFill>
                <a:srgbClr val="80000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0502" name="Line 80"/>
            <p:cNvSpPr>
              <a:spLocks noChangeShapeType="1"/>
            </p:cNvSpPr>
            <p:nvPr/>
          </p:nvSpPr>
          <p:spPr bwMode="auto">
            <a:xfrm>
              <a:off x="1274" y="1606"/>
              <a:ext cx="68" cy="0"/>
            </a:xfrm>
            <a:prstGeom prst="line">
              <a:avLst/>
            </a:prstGeom>
            <a:noFill/>
            <a:ln w="31750" cap="rnd">
              <a:solidFill>
                <a:srgbClr val="800000"/>
              </a:solidFill>
              <a:prstDash val="sysDot"/>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8386" name="Text Box 82"/>
          <p:cNvSpPr txBox="1">
            <a:spLocks noChangeArrowheads="1"/>
          </p:cNvSpPr>
          <p:nvPr/>
        </p:nvSpPr>
        <p:spPr bwMode="auto">
          <a:xfrm>
            <a:off x="228600" y="169863"/>
            <a:ext cx="8534400" cy="1981200"/>
          </a:xfrm>
          <a:prstGeom prst="rect">
            <a:avLst/>
          </a:prstGeom>
          <a:noFill/>
          <a:ln w="9525">
            <a:noFill/>
            <a:miter lim="800000"/>
          </a:ln>
          <a:effectLst/>
        </p:spPr>
        <p:txBody>
          <a:bodyPr>
            <a:spAutoFit/>
          </a:bodyPr>
          <a:lstStyle/>
          <a:p>
            <a:pPr eaLnBrk="1" hangingPunct="1">
              <a:defRPr/>
            </a:pP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例</a:t>
            </a:r>
            <a:r>
              <a:rPr lang="en-US" altLang="zh-CN" b="1" dirty="0">
                <a:solidFill>
                  <a:srgbClr val="FF0000"/>
                </a:solidFill>
                <a:effectLst>
                  <a:outerShdw blurRad="38100" dist="38100" dir="2700000" algn="tl">
                    <a:srgbClr val="C0C0C0"/>
                  </a:outerShdw>
                </a:effectLst>
                <a:ea typeface="楷体_GB2312" pitchFamily="49" charset="-122"/>
              </a:rPr>
              <a:t>2</a:t>
            </a:r>
            <a:r>
              <a:rPr lang="en-US" altLang="zh-CN" b="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b="1" dirty="0">
                <a:latin typeface="楷体_GB2312" pitchFamily="49" charset="-122"/>
                <a:ea typeface="楷体_GB2312" pitchFamily="49" charset="-122"/>
                <a:sym typeface="Symbol" panose="05050102010706020507" pitchFamily="18" charset="2"/>
              </a:rPr>
              <a:t>半径为</a:t>
            </a:r>
            <a:r>
              <a:rPr lang="en-US" altLang="en-US" b="1" i="1" dirty="0">
                <a:sym typeface="Symbol" panose="05050102010706020507" pitchFamily="18" charset="2"/>
              </a:rPr>
              <a:t>R</a:t>
            </a:r>
            <a:r>
              <a:rPr lang="en-US" altLang="en-US" b="1" baseline="-25000" dirty="0">
                <a:sym typeface="Symbol" panose="05050102010706020507" pitchFamily="18" charset="2"/>
              </a:rPr>
              <a:t>1</a:t>
            </a:r>
            <a:r>
              <a:rPr lang="zh-CN" altLang="en-US" b="1" dirty="0">
                <a:latin typeface="楷体_GB2312" pitchFamily="49" charset="-122"/>
                <a:ea typeface="楷体_GB2312" pitchFamily="49" charset="-122"/>
              </a:rPr>
              <a:t>无限长载流</a:t>
            </a:r>
            <a:r>
              <a:rPr lang="en-US" altLang="zh-CN" b="1" i="1" dirty="0">
                <a:ea typeface="楷体_GB2312" pitchFamily="49" charset="-122"/>
              </a:rPr>
              <a:t>I</a:t>
            </a:r>
            <a:r>
              <a:rPr lang="zh-CN" altLang="en-US" b="1" dirty="0">
                <a:latin typeface="楷体_GB2312" pitchFamily="49" charset="-122"/>
                <a:ea typeface="楷体_GB2312" pitchFamily="49" charset="-122"/>
              </a:rPr>
              <a:t>磁介质圆柱体，其磁导为</a:t>
            </a:r>
            <a:r>
              <a:rPr lang="zh-CN" altLang="en-US" b="1" dirty="0"/>
              <a:t> </a:t>
            </a:r>
            <a:r>
              <a:rPr lang="zh-CN" altLang="en-US" sz="3200" b="1" i="1" dirty="0">
                <a:sym typeface="Symbol" panose="05050102010706020507" pitchFamily="18" charset="2"/>
              </a:rPr>
              <a:t></a:t>
            </a:r>
            <a:r>
              <a:rPr lang="en-US" altLang="zh-CN" sz="3200" b="1" i="1" baseline="-25000" dirty="0">
                <a:sym typeface="Symbol" panose="05050102010706020507" pitchFamily="18" charset="2"/>
              </a:rPr>
              <a:t>r</a:t>
            </a:r>
            <a:r>
              <a:rPr lang="en-US" altLang="zh-CN" sz="3200" b="1" baseline="-25000" dirty="0">
                <a:sym typeface="Symbol" panose="05050102010706020507" pitchFamily="18" charset="2"/>
              </a:rPr>
              <a:t>1，</a:t>
            </a:r>
            <a:r>
              <a:rPr lang="zh-CN" altLang="en-US" b="1" dirty="0">
                <a:latin typeface="楷体_GB2312" pitchFamily="49" charset="-122"/>
                <a:ea typeface="楷体_GB2312" pitchFamily="49" charset="-122"/>
                <a:sym typeface="Symbol" panose="05050102010706020507" pitchFamily="18" charset="2"/>
              </a:rPr>
              <a:t>外面有半径为</a:t>
            </a:r>
            <a:r>
              <a:rPr lang="zh-CN" altLang="en-US" b="1" dirty="0">
                <a:sym typeface="Symbol" panose="05050102010706020507" pitchFamily="18" charset="2"/>
              </a:rPr>
              <a:t> </a:t>
            </a:r>
            <a:r>
              <a:rPr lang="en-US" altLang="en-US" b="1" i="1" dirty="0">
                <a:sym typeface="Symbol" panose="05050102010706020507" pitchFamily="18" charset="2"/>
              </a:rPr>
              <a:t>R</a:t>
            </a:r>
            <a:r>
              <a:rPr lang="en-US" altLang="en-US" b="1" baseline="-25000" dirty="0">
                <a:sym typeface="Symbol" panose="05050102010706020507" pitchFamily="18" charset="2"/>
              </a:rPr>
              <a:t>2</a:t>
            </a:r>
            <a:r>
              <a:rPr lang="zh-CN" altLang="en-US" b="1" dirty="0">
                <a:latin typeface="楷体_GB2312" pitchFamily="49" charset="-122"/>
                <a:ea typeface="楷体_GB2312" pitchFamily="49" charset="-122"/>
                <a:sym typeface="Symbol" panose="05050102010706020507" pitchFamily="18" charset="2"/>
              </a:rPr>
              <a:t>的无限长同轴圆柱面，该面也通有电流</a:t>
            </a:r>
            <a:r>
              <a:rPr lang="zh-CN" altLang="en-US" b="1" dirty="0">
                <a:sym typeface="Symbol" panose="05050102010706020507" pitchFamily="18" charset="2"/>
              </a:rPr>
              <a:t> </a:t>
            </a:r>
            <a:r>
              <a:rPr lang="en-US" altLang="en-US" b="1" i="1" dirty="0">
                <a:sym typeface="Symbol" panose="05050102010706020507" pitchFamily="18" charset="2"/>
              </a:rPr>
              <a:t>I</a:t>
            </a:r>
            <a:r>
              <a:rPr lang="en-US" altLang="zh-CN" b="1" dirty="0">
                <a:sym typeface="Symbol" panose="05050102010706020507" pitchFamily="18" charset="2"/>
              </a:rPr>
              <a:t>，</a:t>
            </a:r>
            <a:r>
              <a:rPr lang="zh-CN" altLang="en-US" b="1" dirty="0">
                <a:latin typeface="楷体_GB2312" pitchFamily="49" charset="-122"/>
                <a:ea typeface="楷体_GB2312" pitchFamily="49" charset="-122"/>
                <a:sym typeface="Symbol" panose="05050102010706020507" pitchFamily="18" charset="2"/>
              </a:rPr>
              <a:t>两者间有磁介质</a:t>
            </a:r>
            <a:r>
              <a:rPr lang="zh-CN" altLang="en-US" sz="3200" b="1" i="1" dirty="0">
                <a:sym typeface="Symbol" panose="05050102010706020507" pitchFamily="18" charset="2"/>
              </a:rPr>
              <a:t></a:t>
            </a:r>
            <a:r>
              <a:rPr lang="en-US" altLang="zh-CN" sz="3200" b="1" i="1" baseline="-25000" dirty="0">
                <a:sym typeface="Symbol" panose="05050102010706020507" pitchFamily="18" charset="2"/>
              </a:rPr>
              <a:t>r</a:t>
            </a:r>
            <a:r>
              <a:rPr lang="en-US" altLang="zh-CN" sz="3200" b="1" baseline="-25000" dirty="0">
                <a:sym typeface="Symbol" panose="05050102010706020507" pitchFamily="18" charset="2"/>
              </a:rPr>
              <a:t>2 </a:t>
            </a:r>
            <a:r>
              <a:rPr lang="zh-CN" altLang="en-US" b="1" dirty="0">
                <a:sym typeface="Symbol" panose="05050102010706020507" pitchFamily="18" charset="2"/>
              </a:rPr>
              <a:t>，</a:t>
            </a:r>
            <a:r>
              <a:rPr lang="zh-CN" altLang="zh-CN" b="1" dirty="0">
                <a:latin typeface="楷体_GB2312" pitchFamily="49" charset="-122"/>
                <a:ea typeface="楷体_GB2312" pitchFamily="49" charset="-122"/>
                <a:sym typeface="Symbol" panose="05050102010706020507" pitchFamily="18" charset="2"/>
              </a:rPr>
              <a:t>圆柱面</a:t>
            </a:r>
            <a:r>
              <a:rPr lang="zh-CN" altLang="en-US" b="1" dirty="0">
                <a:latin typeface="楷体_GB2312" pitchFamily="49" charset="-122"/>
                <a:ea typeface="楷体_GB2312" pitchFamily="49" charset="-122"/>
                <a:sym typeface="Symbol" panose="05050102010706020507" pitchFamily="18" charset="2"/>
              </a:rPr>
              <a:t>外为真空，且</a:t>
            </a:r>
            <a:r>
              <a:rPr lang="zh-CN" altLang="en-US" sz="3200" b="1" i="1" dirty="0">
                <a:sym typeface="Symbol" panose="05050102010706020507" pitchFamily="18" charset="2"/>
              </a:rPr>
              <a:t></a:t>
            </a:r>
            <a:r>
              <a:rPr lang="en-US" altLang="zh-CN" sz="3200" b="1" i="1" baseline="-25000" dirty="0">
                <a:sym typeface="Symbol" panose="05050102010706020507" pitchFamily="18" charset="2"/>
              </a:rPr>
              <a:t>r</a:t>
            </a:r>
            <a:r>
              <a:rPr lang="en-US" altLang="zh-CN" sz="3200" b="1" baseline="-25000" dirty="0">
                <a:sym typeface="Symbol" panose="05050102010706020507" pitchFamily="18" charset="2"/>
              </a:rPr>
              <a:t>2 </a:t>
            </a:r>
            <a:r>
              <a:rPr lang="en-US" altLang="zh-CN" sz="3200" b="1" dirty="0">
                <a:sym typeface="Symbol" panose="05050102010706020507" pitchFamily="18" charset="2"/>
              </a:rPr>
              <a:t>&gt;</a:t>
            </a:r>
            <a:r>
              <a:rPr lang="zh-CN" altLang="en-US" sz="3200" b="1" i="1" dirty="0">
                <a:sym typeface="Symbol" panose="05050102010706020507" pitchFamily="18" charset="2"/>
              </a:rPr>
              <a:t></a:t>
            </a:r>
            <a:r>
              <a:rPr lang="en-US" altLang="zh-CN" sz="3200" b="1" i="1" baseline="-25000" dirty="0">
                <a:sym typeface="Symbol" panose="05050102010706020507" pitchFamily="18" charset="2"/>
              </a:rPr>
              <a:t>r</a:t>
            </a:r>
            <a:r>
              <a:rPr lang="en-US" altLang="zh-CN" sz="3200" b="1" baseline="-25000" dirty="0">
                <a:sym typeface="Symbol" panose="05050102010706020507" pitchFamily="18" charset="2"/>
              </a:rPr>
              <a:t>1</a:t>
            </a:r>
            <a:r>
              <a:rPr lang="en-US" altLang="zh-CN" sz="3200" b="1" dirty="0">
                <a:sym typeface="Symbol" panose="05050102010706020507" pitchFamily="18" charset="2"/>
              </a:rPr>
              <a:t>&gt;1</a:t>
            </a:r>
            <a:r>
              <a:rPr lang="en-US" altLang="zh-CN" sz="3200" b="1" baseline="-25000" dirty="0">
                <a:sym typeface="Symbol" panose="05050102010706020507" pitchFamily="18" charset="2"/>
              </a:rPr>
              <a:t>，</a:t>
            </a:r>
            <a:r>
              <a:rPr lang="zh-CN" altLang="en-US" b="1" dirty="0">
                <a:latin typeface="楷体_GB2312" pitchFamily="49" charset="-122"/>
                <a:ea typeface="楷体_GB2312" pitchFamily="49" charset="-122"/>
                <a:sym typeface="Symbol" panose="05050102010706020507" pitchFamily="18" charset="2"/>
              </a:rPr>
              <a:t>求</a:t>
            </a:r>
            <a:r>
              <a:rPr lang="en-US" altLang="en-US" b="1" i="1" dirty="0">
                <a:sym typeface="Symbol" panose="05050102010706020507" pitchFamily="18" charset="2"/>
              </a:rPr>
              <a:t>B</a:t>
            </a:r>
            <a:r>
              <a:rPr lang="zh-CN" altLang="en-US" b="1" dirty="0">
                <a:latin typeface="楷体_GB2312" pitchFamily="49" charset="-122"/>
                <a:ea typeface="楷体_GB2312" pitchFamily="49" charset="-122"/>
                <a:sym typeface="Symbol" panose="05050102010706020507" pitchFamily="18" charset="2"/>
              </a:rPr>
              <a:t>和</a:t>
            </a:r>
            <a:r>
              <a:rPr lang="zh-CN" altLang="en-US" b="1" dirty="0">
                <a:sym typeface="Symbol" panose="05050102010706020507" pitchFamily="18" charset="2"/>
              </a:rPr>
              <a:t> </a:t>
            </a:r>
            <a:r>
              <a:rPr lang="en-US" altLang="en-US" b="1" i="1" dirty="0">
                <a:sym typeface="Symbol" panose="05050102010706020507" pitchFamily="18" charset="2"/>
              </a:rPr>
              <a:t>H</a:t>
            </a:r>
            <a:r>
              <a:rPr lang="zh-CN" altLang="en-US" b="1" dirty="0">
                <a:latin typeface="楷体_GB2312" pitchFamily="49" charset="-122"/>
                <a:ea typeface="楷体_GB2312" pitchFamily="49" charset="-122"/>
                <a:sym typeface="Symbol" panose="05050102010706020507" pitchFamily="18" charset="2"/>
              </a:rPr>
              <a:t>的分布，在</a:t>
            </a:r>
            <a:r>
              <a:rPr lang="en-US" altLang="en-US" b="1" i="1" dirty="0">
                <a:sym typeface="Symbol" panose="05050102010706020507" pitchFamily="18" charset="2"/>
              </a:rPr>
              <a:t>R</a:t>
            </a:r>
            <a:r>
              <a:rPr lang="en-US" altLang="en-US" b="1" baseline="-25000" dirty="0">
                <a:sym typeface="Symbol" panose="05050102010706020507" pitchFamily="18" charset="2"/>
              </a:rPr>
              <a:t>1</a:t>
            </a:r>
            <a:r>
              <a:rPr lang="zh-CN" altLang="en-US" b="1" dirty="0">
                <a:latin typeface="楷体_GB2312" pitchFamily="49" charset="-122"/>
                <a:ea typeface="楷体_GB2312" pitchFamily="49" charset="-122"/>
                <a:sym typeface="Symbol" panose="05050102010706020507" pitchFamily="18" charset="2"/>
              </a:rPr>
              <a:t>处的磁化电流</a:t>
            </a:r>
            <a:r>
              <a:rPr lang="en-US" altLang="en-US" b="1" i="1" dirty="0">
                <a:sym typeface="Symbol" panose="05050102010706020507" pitchFamily="18" charset="2"/>
              </a:rPr>
              <a:t>I</a:t>
            </a:r>
            <a:r>
              <a:rPr lang="en-US" altLang="en-US" b="1" i="1" dirty="0">
                <a:effectLst>
                  <a:outerShdw blurRad="38100" dist="38100" dir="2700000" algn="tl">
                    <a:srgbClr val="C0C0C0"/>
                  </a:outerShdw>
                </a:effectLst>
              </a:rPr>
              <a:t>＇</a:t>
            </a:r>
            <a:r>
              <a:rPr lang="en-US" altLang="en-US" b="1" dirty="0">
                <a:sym typeface="Symbol" panose="05050102010706020507" pitchFamily="18" charset="2"/>
              </a:rPr>
              <a:t>?</a:t>
            </a:r>
            <a:endParaRPr lang="zh-CN" altLang="en-US" b="1" dirty="0">
              <a:sym typeface="Symbol" panose="05050102010706020507" pitchFamily="18" charset="2"/>
            </a:endParaRPr>
          </a:p>
        </p:txBody>
      </p:sp>
      <p:sp>
        <p:nvSpPr>
          <p:cNvPr id="98387" name="Text Box 83"/>
          <p:cNvSpPr txBox="1">
            <a:spLocks noChangeArrowheads="1"/>
          </p:cNvSpPr>
          <p:nvPr/>
        </p:nvSpPr>
        <p:spPr bwMode="auto">
          <a:xfrm>
            <a:off x="179388" y="2276475"/>
            <a:ext cx="1657350" cy="527050"/>
          </a:xfrm>
          <a:prstGeom prst="rect">
            <a:avLst/>
          </a:prstGeom>
          <a:noFill/>
          <a:ln w="9525">
            <a:noFill/>
            <a:miter lim="800000"/>
          </a:ln>
          <a:effectLst/>
        </p:spPr>
        <p:txBody>
          <a:bodyPr>
            <a:spAutoFit/>
          </a:bodyPr>
          <a:lstStyle/>
          <a:p>
            <a:pPr eaLnBrk="1" hangingPunct="1">
              <a:lnSpc>
                <a:spcPct val="110000"/>
              </a:lnSpc>
              <a:defRPr/>
            </a:pPr>
            <a:r>
              <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rPr>
              <a:t>解：</a:t>
            </a:r>
            <a:endParaRPr lang="zh-CN" altLang="en-US" b="1" dirty="0">
              <a:solidFill>
                <a:srgbClr val="FF0000"/>
              </a:solidFill>
              <a:ea typeface="楷体_GB2312" pitchFamily="49" charset="-122"/>
            </a:endParaRPr>
          </a:p>
        </p:txBody>
      </p:sp>
      <p:sp>
        <p:nvSpPr>
          <p:cNvPr id="98388" name="Text Box 84"/>
          <p:cNvSpPr txBox="1">
            <a:spLocks noChangeArrowheads="1"/>
          </p:cNvSpPr>
          <p:nvPr/>
        </p:nvSpPr>
        <p:spPr bwMode="auto">
          <a:xfrm>
            <a:off x="827088" y="2276475"/>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问题有轴对称性，取圆形安培回路：</a:t>
            </a:r>
            <a:endParaRPr lang="zh-CN" altLang="en-US" sz="2800" b="1">
              <a:latin typeface="楷体_GB2312" pitchFamily="49" charset="-122"/>
              <a:ea typeface="楷体_GB2312" pitchFamily="49" charset="-122"/>
            </a:endParaRPr>
          </a:p>
        </p:txBody>
      </p:sp>
      <p:graphicFrame>
        <p:nvGraphicFramePr>
          <p:cNvPr id="98389" name="Object 2"/>
          <p:cNvGraphicFramePr>
            <a:graphicFrameLocks noChangeAspect="1"/>
          </p:cNvGraphicFramePr>
          <p:nvPr/>
        </p:nvGraphicFramePr>
        <p:xfrm>
          <a:off x="250825" y="3068638"/>
          <a:ext cx="862013" cy="504825"/>
        </p:xfrm>
        <a:graphic>
          <a:graphicData uri="http://schemas.openxmlformats.org/presentationml/2006/ole">
            <mc:AlternateContent xmlns:mc="http://schemas.openxmlformats.org/markup-compatibility/2006">
              <mc:Choice xmlns:v="urn:schemas-microsoft-com:vml" Requires="v">
                <p:oleObj spid="_x0000_s65834" name="公式" r:id="rId17" imgW="571500" imgH="266700" progId="Equation.3">
                  <p:embed/>
                </p:oleObj>
              </mc:Choice>
              <mc:Fallback>
                <p:oleObj name="公式" r:id="rId17" imgW="571500" imgH="266700" progId="Equation.3">
                  <p:embed/>
                  <p:pic>
                    <p:nvPicPr>
                      <p:cNvPr id="0" name="图片 658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825" y="3068638"/>
                        <a:ext cx="8620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0" name="Object 3"/>
          <p:cNvGraphicFramePr>
            <a:graphicFrameLocks noChangeAspect="1"/>
          </p:cNvGraphicFramePr>
          <p:nvPr/>
        </p:nvGraphicFramePr>
        <p:xfrm>
          <a:off x="1403350" y="2924175"/>
          <a:ext cx="2376488" cy="889000"/>
        </p:xfrm>
        <a:graphic>
          <a:graphicData uri="http://schemas.openxmlformats.org/presentationml/2006/ole">
            <mc:AlternateContent xmlns:mc="http://schemas.openxmlformats.org/markup-compatibility/2006">
              <mc:Choice xmlns:v="urn:schemas-microsoft-com:vml" Requires="v">
                <p:oleObj spid="_x0000_s65835" name="公式" r:id="rId19" imgW="1790700" imgH="571500" progId="Equation.3">
                  <p:embed/>
                </p:oleObj>
              </mc:Choice>
              <mc:Fallback>
                <p:oleObj name="公式" r:id="rId19" imgW="1790700" imgH="571500" progId="Equation.3">
                  <p:embed/>
                  <p:pic>
                    <p:nvPicPr>
                      <p:cNvPr id="0" name="图片 658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350" y="2924175"/>
                        <a:ext cx="23764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1" name="Object 4"/>
          <p:cNvGraphicFramePr>
            <a:graphicFrameLocks noChangeAspect="1"/>
          </p:cNvGraphicFramePr>
          <p:nvPr/>
        </p:nvGraphicFramePr>
        <p:xfrm>
          <a:off x="4140200" y="2924175"/>
          <a:ext cx="2051050" cy="863600"/>
        </p:xfrm>
        <a:graphic>
          <a:graphicData uri="http://schemas.openxmlformats.org/presentationml/2006/ole">
            <mc:AlternateContent xmlns:mc="http://schemas.openxmlformats.org/markup-compatibility/2006">
              <mc:Choice xmlns:v="urn:schemas-microsoft-com:vml" Requires="v">
                <p:oleObj spid="_x0000_s65836" name="公式" r:id="rId21" imgW="1447800" imgH="571500" progId="Equation.3">
                  <p:embed/>
                </p:oleObj>
              </mc:Choice>
              <mc:Fallback>
                <p:oleObj name="公式" r:id="rId21" imgW="1447800" imgH="571500" progId="Equation.3">
                  <p:embed/>
                  <p:pic>
                    <p:nvPicPr>
                      <p:cNvPr id="0" name="图片 658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40200" y="2924175"/>
                        <a:ext cx="20510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2" name="Object 5"/>
          <p:cNvGraphicFramePr>
            <a:graphicFrameLocks noChangeAspect="1"/>
          </p:cNvGraphicFramePr>
          <p:nvPr/>
        </p:nvGraphicFramePr>
        <p:xfrm>
          <a:off x="3851275" y="3844925"/>
          <a:ext cx="2101850" cy="952500"/>
        </p:xfrm>
        <a:graphic>
          <a:graphicData uri="http://schemas.openxmlformats.org/presentationml/2006/ole">
            <mc:AlternateContent xmlns:mc="http://schemas.openxmlformats.org/markup-compatibility/2006">
              <mc:Choice xmlns:v="urn:schemas-microsoft-com:vml" Requires="v">
                <p:oleObj spid="_x0000_s65837" name="公式" r:id="rId23" imgW="1524000" imgH="647700" progId="Equation.3">
                  <p:embed/>
                </p:oleObj>
              </mc:Choice>
              <mc:Fallback>
                <p:oleObj name="公式" r:id="rId23" imgW="1524000" imgH="647700" progId="Equation.3">
                  <p:embed/>
                  <p:pic>
                    <p:nvPicPr>
                      <p:cNvPr id="0" name="图片 658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51275" y="3844925"/>
                        <a:ext cx="210185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3" name="Object 6"/>
          <p:cNvGraphicFramePr>
            <a:graphicFrameLocks noChangeAspect="1"/>
          </p:cNvGraphicFramePr>
          <p:nvPr/>
        </p:nvGraphicFramePr>
        <p:xfrm>
          <a:off x="179388" y="5084763"/>
          <a:ext cx="1487487" cy="504825"/>
        </p:xfrm>
        <a:graphic>
          <a:graphicData uri="http://schemas.openxmlformats.org/presentationml/2006/ole">
            <mc:AlternateContent xmlns:mc="http://schemas.openxmlformats.org/markup-compatibility/2006">
              <mc:Choice xmlns:v="urn:schemas-microsoft-com:vml" Requires="v">
                <p:oleObj spid="_x0000_s65838" name="公式" r:id="rId25" imgW="1104900" imgH="266700" progId="Equation.3">
                  <p:embed/>
                </p:oleObj>
              </mc:Choice>
              <mc:Fallback>
                <p:oleObj name="公式" r:id="rId25" imgW="1104900" imgH="266700" progId="Equation.3">
                  <p:embed/>
                  <p:pic>
                    <p:nvPicPr>
                      <p:cNvPr id="0" name="图片 6583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9388" y="5084763"/>
                        <a:ext cx="14874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4" name="Object 7"/>
          <p:cNvGraphicFramePr>
            <a:graphicFrameLocks noChangeAspect="1"/>
          </p:cNvGraphicFramePr>
          <p:nvPr/>
        </p:nvGraphicFramePr>
        <p:xfrm>
          <a:off x="1979613" y="4941888"/>
          <a:ext cx="1489075" cy="773112"/>
        </p:xfrm>
        <a:graphic>
          <a:graphicData uri="http://schemas.openxmlformats.org/presentationml/2006/ole">
            <mc:AlternateContent xmlns:mc="http://schemas.openxmlformats.org/markup-compatibility/2006">
              <mc:Choice xmlns:v="urn:schemas-microsoft-com:vml" Requires="v">
                <p:oleObj spid="_x0000_s65839" name="公式" r:id="rId27" imgW="990600" imgH="495300" progId="Equation.3">
                  <p:embed/>
                </p:oleObj>
              </mc:Choice>
              <mc:Fallback>
                <p:oleObj name="公式" r:id="rId27" imgW="990600" imgH="495300" progId="Equation.3">
                  <p:embed/>
                  <p:pic>
                    <p:nvPicPr>
                      <p:cNvPr id="0" name="图片 6583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79613" y="4941888"/>
                        <a:ext cx="148907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5" name="Object 8"/>
          <p:cNvGraphicFramePr>
            <a:graphicFrameLocks noChangeAspect="1"/>
          </p:cNvGraphicFramePr>
          <p:nvPr/>
        </p:nvGraphicFramePr>
        <p:xfrm>
          <a:off x="3851275" y="4868863"/>
          <a:ext cx="1873250" cy="863600"/>
        </p:xfrm>
        <a:graphic>
          <a:graphicData uri="http://schemas.openxmlformats.org/presentationml/2006/ole">
            <mc:AlternateContent xmlns:mc="http://schemas.openxmlformats.org/markup-compatibility/2006">
              <mc:Choice xmlns:v="urn:schemas-microsoft-com:vml" Requires="v">
                <p:oleObj spid="_x0000_s65840" name="公式" r:id="rId29" imgW="1270000" imgH="571500" progId="Equation.3">
                  <p:embed/>
                </p:oleObj>
              </mc:Choice>
              <mc:Fallback>
                <p:oleObj name="公式" r:id="rId29" imgW="1270000" imgH="571500" progId="Equation.3">
                  <p:embed/>
                  <p:pic>
                    <p:nvPicPr>
                      <p:cNvPr id="0" name="图片 6583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51275" y="4868863"/>
                        <a:ext cx="18732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6" name="Object 9"/>
          <p:cNvGraphicFramePr>
            <a:graphicFrameLocks noChangeAspect="1"/>
          </p:cNvGraphicFramePr>
          <p:nvPr/>
        </p:nvGraphicFramePr>
        <p:xfrm>
          <a:off x="395288" y="5949950"/>
          <a:ext cx="890587" cy="504825"/>
        </p:xfrm>
        <a:graphic>
          <a:graphicData uri="http://schemas.openxmlformats.org/presentationml/2006/ole">
            <mc:AlternateContent xmlns:mc="http://schemas.openxmlformats.org/markup-compatibility/2006">
              <mc:Choice xmlns:v="urn:schemas-microsoft-com:vml" Requires="v">
                <p:oleObj spid="_x0000_s65841" name="公式" r:id="rId31" imgW="596900" imgH="266700" progId="Equation.3">
                  <p:embed/>
                </p:oleObj>
              </mc:Choice>
              <mc:Fallback>
                <p:oleObj name="公式" r:id="rId31" imgW="596900" imgH="266700" progId="Equation.3">
                  <p:embed/>
                  <p:pic>
                    <p:nvPicPr>
                      <p:cNvPr id="0" name="图片 6584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5288" y="5949950"/>
                        <a:ext cx="8905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7" name="Object 10"/>
          <p:cNvGraphicFramePr>
            <a:graphicFrameLocks noChangeAspect="1"/>
          </p:cNvGraphicFramePr>
          <p:nvPr/>
        </p:nvGraphicFramePr>
        <p:xfrm>
          <a:off x="1908175" y="5949950"/>
          <a:ext cx="1033463" cy="536575"/>
        </p:xfrm>
        <a:graphic>
          <a:graphicData uri="http://schemas.openxmlformats.org/presentationml/2006/ole">
            <mc:AlternateContent xmlns:mc="http://schemas.openxmlformats.org/markup-compatibility/2006">
              <mc:Choice xmlns:v="urn:schemas-microsoft-com:vml" Requires="v">
                <p:oleObj spid="_x0000_s65842" name="公式" r:id="rId33" imgW="660400" imgH="292100" progId="Equation.3">
                  <p:embed/>
                </p:oleObj>
              </mc:Choice>
              <mc:Fallback>
                <p:oleObj name="公式" r:id="rId33" imgW="660400" imgH="292100" progId="Equation.3">
                  <p:embed/>
                  <p:pic>
                    <p:nvPicPr>
                      <p:cNvPr id="0" name="图片 65841"/>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908175" y="5949950"/>
                        <a:ext cx="1033463"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98" name="Object 11"/>
          <p:cNvGraphicFramePr>
            <a:graphicFrameLocks noChangeAspect="1"/>
          </p:cNvGraphicFramePr>
          <p:nvPr/>
        </p:nvGraphicFramePr>
        <p:xfrm>
          <a:off x="3851275" y="5949950"/>
          <a:ext cx="1038225" cy="536575"/>
        </p:xfrm>
        <a:graphic>
          <a:graphicData uri="http://schemas.openxmlformats.org/presentationml/2006/ole">
            <mc:AlternateContent xmlns:mc="http://schemas.openxmlformats.org/markup-compatibility/2006">
              <mc:Choice xmlns:v="urn:schemas-microsoft-com:vml" Requires="v">
                <p:oleObj spid="_x0000_s65843" name="公式" r:id="rId35" imgW="609600" imgH="292100" progId="Equation.3">
                  <p:embed/>
                </p:oleObj>
              </mc:Choice>
              <mc:Fallback>
                <p:oleObj name="公式" r:id="rId35" imgW="609600" imgH="292100" progId="Equation.3">
                  <p:embed/>
                  <p:pic>
                    <p:nvPicPr>
                      <p:cNvPr id="0" name="图片 65842"/>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51275" y="5949950"/>
                        <a:ext cx="10382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8386"/>
                                        </p:tgtEl>
                                        <p:attrNameLst>
                                          <p:attrName>style.visibility</p:attrName>
                                        </p:attrNameLst>
                                      </p:cBhvr>
                                      <p:to>
                                        <p:strVal val="visible"/>
                                      </p:to>
                                    </p:set>
                                    <p:animEffect transition="in" filter="wipe(up)">
                                      <p:cBhvr>
                                        <p:cTn id="7" dur="500"/>
                                        <p:tgtEl>
                                          <p:spTgt spid="98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87"/>
                                        </p:tgtEl>
                                        <p:attrNameLst>
                                          <p:attrName>style.visibility</p:attrName>
                                        </p:attrNameLst>
                                      </p:cBhvr>
                                      <p:to>
                                        <p:strVal val="visible"/>
                                      </p:to>
                                    </p:set>
                                    <p:animEffect transition="in" filter="wipe(up)">
                                      <p:cBhvr>
                                        <p:cTn id="12" dur="500"/>
                                        <p:tgtEl>
                                          <p:spTgt spid="98387"/>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98388"/>
                                        </p:tgtEl>
                                        <p:attrNameLst>
                                          <p:attrName>style.visibility</p:attrName>
                                        </p:attrNameLst>
                                      </p:cBhvr>
                                      <p:to>
                                        <p:strVal val="visible"/>
                                      </p:to>
                                    </p:set>
                                    <p:animEffect transition="in" filter="wipe(up)">
                                      <p:cBhvr>
                                        <p:cTn id="16" dur="500"/>
                                        <p:tgtEl>
                                          <p:spTgt spid="983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8389"/>
                                        </p:tgtEl>
                                        <p:attrNameLst>
                                          <p:attrName>style.visibility</p:attrName>
                                        </p:attrNameLst>
                                      </p:cBhvr>
                                      <p:to>
                                        <p:strVal val="visible"/>
                                      </p:to>
                                    </p:set>
                                    <p:animEffect transition="in" filter="wipe(up)">
                                      <p:cBhvr>
                                        <p:cTn id="21" dur="500"/>
                                        <p:tgtEl>
                                          <p:spTgt spid="98389"/>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32"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out)">
                                      <p:cBhvr>
                                        <p:cTn id="26" dur="2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98390"/>
                                        </p:tgtEl>
                                        <p:attrNameLst>
                                          <p:attrName>style.visibility</p:attrName>
                                        </p:attrNameLst>
                                      </p:cBhvr>
                                      <p:to>
                                        <p:strVal val="visible"/>
                                      </p:to>
                                    </p:set>
                                    <p:animEffect transition="in" filter="wipe(up)">
                                      <p:cBhvr>
                                        <p:cTn id="31" dur="500"/>
                                        <p:tgtEl>
                                          <p:spTgt spid="9839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8391"/>
                                        </p:tgtEl>
                                        <p:attrNameLst>
                                          <p:attrName>style.visibility</p:attrName>
                                        </p:attrNameLst>
                                      </p:cBhvr>
                                      <p:to>
                                        <p:strVal val="visible"/>
                                      </p:to>
                                    </p:set>
                                    <p:animEffect transition="in" filter="wipe(up)">
                                      <p:cBhvr>
                                        <p:cTn id="36" dur="500"/>
                                        <p:tgtEl>
                                          <p:spTgt spid="9839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8392"/>
                                        </p:tgtEl>
                                        <p:attrNameLst>
                                          <p:attrName>style.visibility</p:attrName>
                                        </p:attrNameLst>
                                      </p:cBhvr>
                                      <p:to>
                                        <p:strVal val="visible"/>
                                      </p:to>
                                    </p:set>
                                    <p:animEffect transition="in" filter="wipe(up)">
                                      <p:cBhvr>
                                        <p:cTn id="41" dur="500"/>
                                        <p:tgtEl>
                                          <p:spTgt spid="9839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98393"/>
                                        </p:tgtEl>
                                        <p:attrNameLst>
                                          <p:attrName>style.visibility</p:attrName>
                                        </p:attrNameLst>
                                      </p:cBhvr>
                                      <p:to>
                                        <p:strVal val="visible"/>
                                      </p:to>
                                    </p:set>
                                    <p:animEffect transition="in" filter="wipe(up)">
                                      <p:cBhvr>
                                        <p:cTn id="46" dur="500"/>
                                        <p:tgtEl>
                                          <p:spTgt spid="983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blinds(horizontal)">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98394"/>
                                        </p:tgtEl>
                                        <p:attrNameLst>
                                          <p:attrName>style.visibility</p:attrName>
                                        </p:attrNameLst>
                                      </p:cBhvr>
                                      <p:to>
                                        <p:strVal val="visible"/>
                                      </p:to>
                                    </p:set>
                                    <p:animEffect transition="in" filter="wipe(up)">
                                      <p:cBhvr>
                                        <p:cTn id="56" dur="500"/>
                                        <p:tgtEl>
                                          <p:spTgt spid="9839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98395"/>
                                        </p:tgtEl>
                                        <p:attrNameLst>
                                          <p:attrName>style.visibility</p:attrName>
                                        </p:attrNameLst>
                                      </p:cBhvr>
                                      <p:to>
                                        <p:strVal val="visible"/>
                                      </p:to>
                                    </p:set>
                                    <p:animEffect transition="in" filter="wipe(up)">
                                      <p:cBhvr>
                                        <p:cTn id="61" dur="500"/>
                                        <p:tgtEl>
                                          <p:spTgt spid="9839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98396"/>
                                        </p:tgtEl>
                                        <p:attrNameLst>
                                          <p:attrName>style.visibility</p:attrName>
                                        </p:attrNameLst>
                                      </p:cBhvr>
                                      <p:to>
                                        <p:strVal val="visible"/>
                                      </p:to>
                                    </p:set>
                                    <p:animEffect transition="in" filter="wipe(up)">
                                      <p:cBhvr>
                                        <p:cTn id="66" dur="500"/>
                                        <p:tgtEl>
                                          <p:spTgt spid="9839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98397"/>
                                        </p:tgtEl>
                                        <p:attrNameLst>
                                          <p:attrName>style.visibility</p:attrName>
                                        </p:attrNameLst>
                                      </p:cBhvr>
                                      <p:to>
                                        <p:strVal val="visible"/>
                                      </p:to>
                                    </p:set>
                                    <p:animEffect transition="in" filter="wipe(up)">
                                      <p:cBhvr>
                                        <p:cTn id="71" dur="500"/>
                                        <p:tgtEl>
                                          <p:spTgt spid="983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98398"/>
                                        </p:tgtEl>
                                        <p:attrNameLst>
                                          <p:attrName>style.visibility</p:attrName>
                                        </p:attrNameLst>
                                      </p:cBhvr>
                                      <p:to>
                                        <p:strVal val="visible"/>
                                      </p:to>
                                    </p:set>
                                    <p:animEffect transition="in" filter="wipe(right)">
                                      <p:cBhvr>
                                        <p:cTn id="76" dur="500"/>
                                        <p:tgtEl>
                                          <p:spTgt spid="98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86" grpId="0" bldLvl="0" animBg="1" autoUpdateAnimBg="0"/>
      <p:bldP spid="98387" grpId="0" bldLvl="0" animBg="1" autoUpdateAnimBg="0"/>
      <p:bldP spid="9838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A2E76B3-A6A4-40F0-825B-BB4096F86EC3}"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grpSp>
        <p:nvGrpSpPr>
          <p:cNvPr id="2" name="Group 37"/>
          <p:cNvGrpSpPr/>
          <p:nvPr/>
        </p:nvGrpSpPr>
        <p:grpSpPr bwMode="auto">
          <a:xfrm>
            <a:off x="5829300" y="2781300"/>
            <a:ext cx="2493963" cy="2493963"/>
            <a:chOff x="3672" y="1752"/>
            <a:chExt cx="1571" cy="1571"/>
          </a:xfrm>
        </p:grpSpPr>
        <p:sp>
          <p:nvSpPr>
            <p:cNvPr id="21535" name="Oval 38"/>
            <p:cNvSpPr>
              <a:spLocks noChangeArrowheads="1"/>
            </p:cNvSpPr>
            <p:nvPr/>
          </p:nvSpPr>
          <p:spPr bwMode="auto">
            <a:xfrm>
              <a:off x="3672" y="1752"/>
              <a:ext cx="1571" cy="1571"/>
            </a:xfrm>
            <a:prstGeom prst="ellipse">
              <a:avLst/>
            </a:prstGeom>
            <a:solidFill>
              <a:srgbClr val="FF99CC">
                <a:alpha val="34901"/>
              </a:srgbClr>
            </a:solidFill>
            <a:ln w="41275">
              <a:solidFill>
                <a:srgbClr val="800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1536" name="Oval 39"/>
            <p:cNvSpPr>
              <a:spLocks noChangeArrowheads="1"/>
            </p:cNvSpPr>
            <p:nvPr/>
          </p:nvSpPr>
          <p:spPr bwMode="auto">
            <a:xfrm>
              <a:off x="4020" y="2088"/>
              <a:ext cx="895" cy="895"/>
            </a:xfrm>
            <a:prstGeom prst="ellipse">
              <a:avLst/>
            </a:prstGeom>
            <a:solidFill>
              <a:srgbClr val="CCFFFF">
                <a:alpha val="47058"/>
              </a:srgbClr>
            </a:solidFill>
            <a:ln w="85725">
              <a:solidFill>
                <a:srgbClr val="9933FF"/>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nvGrpSpPr>
            <p:cNvPr id="21537" name="Group 40"/>
            <p:cNvGrpSpPr/>
            <p:nvPr/>
          </p:nvGrpSpPr>
          <p:grpSpPr bwMode="auto">
            <a:xfrm>
              <a:off x="3972" y="2136"/>
              <a:ext cx="235" cy="559"/>
              <a:chOff x="3840" y="1488"/>
              <a:chExt cx="235" cy="559"/>
            </a:xfrm>
          </p:grpSpPr>
          <p:sp>
            <p:nvSpPr>
              <p:cNvPr id="21538" name="Oval 41"/>
              <p:cNvSpPr>
                <a:spLocks noChangeArrowheads="1"/>
              </p:cNvSpPr>
              <p:nvPr/>
            </p:nvSpPr>
            <p:spPr bwMode="auto">
              <a:xfrm>
                <a:off x="3948" y="1488"/>
                <a:ext cx="127" cy="127"/>
              </a:xfrm>
              <a:prstGeom prst="ellipse">
                <a:avLst/>
              </a:prstGeom>
              <a:solidFill>
                <a:schemeClr val="folHlink"/>
              </a:solidFill>
              <a:ln w="73025">
                <a:solidFill>
                  <a:srgbClr val="008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1539" name="Oval 42"/>
              <p:cNvSpPr>
                <a:spLocks noChangeArrowheads="1"/>
              </p:cNvSpPr>
              <p:nvPr/>
            </p:nvSpPr>
            <p:spPr bwMode="auto">
              <a:xfrm>
                <a:off x="3840" y="1680"/>
                <a:ext cx="127" cy="127"/>
              </a:xfrm>
              <a:prstGeom prst="ellipse">
                <a:avLst/>
              </a:prstGeom>
              <a:solidFill>
                <a:schemeClr val="folHlink"/>
              </a:solidFill>
              <a:ln w="73025">
                <a:solidFill>
                  <a:srgbClr val="008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1540" name="Oval 43"/>
              <p:cNvSpPr>
                <a:spLocks noChangeArrowheads="1"/>
              </p:cNvSpPr>
              <p:nvPr/>
            </p:nvSpPr>
            <p:spPr bwMode="auto">
              <a:xfrm>
                <a:off x="3840" y="1920"/>
                <a:ext cx="127" cy="127"/>
              </a:xfrm>
              <a:prstGeom prst="ellipse">
                <a:avLst/>
              </a:prstGeom>
              <a:solidFill>
                <a:schemeClr val="folHlink"/>
              </a:solidFill>
              <a:ln w="73025">
                <a:solidFill>
                  <a:srgbClr val="008000"/>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grpSp>
      <p:sp>
        <p:nvSpPr>
          <p:cNvPr id="88066" name="Text Box 2"/>
          <p:cNvSpPr txBox="1">
            <a:spLocks noChangeArrowheads="1"/>
          </p:cNvSpPr>
          <p:nvPr/>
        </p:nvSpPr>
        <p:spPr bwMode="auto">
          <a:xfrm>
            <a:off x="319088" y="0"/>
            <a:ext cx="5146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楷体_GB2312" pitchFamily="49" charset="-122"/>
                <a:ea typeface="楷体_GB2312" pitchFamily="49" charset="-122"/>
              </a:rPr>
              <a:t>求</a:t>
            </a:r>
            <a:r>
              <a:rPr lang="en-US" altLang="en-US" sz="2800" b="1" i="1">
                <a:latin typeface="Times New Roman" panose="02020603050405020304" pitchFamily="18" charset="0"/>
              </a:rPr>
              <a:t>R</a:t>
            </a:r>
            <a:r>
              <a:rPr lang="en-US" altLang="en-US" sz="2800" b="1" baseline="-25000">
                <a:latin typeface="Times New Roman" panose="02020603050405020304" pitchFamily="18" charset="0"/>
              </a:rPr>
              <a:t>1</a:t>
            </a:r>
            <a:r>
              <a:rPr lang="zh-CN" altLang="en-US" sz="2800" b="1">
                <a:latin typeface="楷体_GB2312" pitchFamily="49" charset="-122"/>
                <a:ea typeface="楷体_GB2312" pitchFamily="49" charset="-122"/>
              </a:rPr>
              <a:t>界面上的磁化面电流</a:t>
            </a:r>
            <a:endParaRPr lang="en-US" altLang="zh-CN" sz="2800" b="1">
              <a:latin typeface="楷体_GB2312" pitchFamily="49" charset="-122"/>
              <a:ea typeface="楷体_GB2312" pitchFamily="49" charset="-122"/>
            </a:endParaRPr>
          </a:p>
        </p:txBody>
      </p:sp>
      <p:graphicFrame>
        <p:nvGraphicFramePr>
          <p:cNvPr id="88067" name="Object 2"/>
          <p:cNvGraphicFramePr>
            <a:graphicFrameLocks noChangeAspect="1"/>
          </p:cNvGraphicFramePr>
          <p:nvPr/>
        </p:nvGraphicFramePr>
        <p:xfrm>
          <a:off x="7164388" y="146050"/>
          <a:ext cx="1655762" cy="862013"/>
        </p:xfrm>
        <a:graphic>
          <a:graphicData uri="http://schemas.openxmlformats.org/presentationml/2006/ole">
            <mc:AlternateContent xmlns:mc="http://schemas.openxmlformats.org/markup-compatibility/2006">
              <mc:Choice xmlns:v="urn:schemas-microsoft-com:vml" Requires="v">
                <p:oleObj spid="_x0000_s66786" name="公式" r:id="rId1" imgW="1333500" imgH="596900" progId="Equation.3">
                  <p:embed/>
                </p:oleObj>
              </mc:Choice>
              <mc:Fallback>
                <p:oleObj name="公式" r:id="rId1" imgW="1333500" imgH="596900" progId="Equation.3">
                  <p:embed/>
                  <p:pic>
                    <p:nvPicPr>
                      <p:cNvPr id="0" name="图片 66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388" y="146050"/>
                        <a:ext cx="1655762" cy="8620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8" name="Text Box 4"/>
          <p:cNvSpPr txBox="1">
            <a:spLocks noChangeArrowheads="1"/>
          </p:cNvSpPr>
          <p:nvPr/>
        </p:nvSpPr>
        <p:spPr bwMode="auto">
          <a:xfrm>
            <a:off x="319088" y="574675"/>
            <a:ext cx="5087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在</a:t>
            </a:r>
            <a:r>
              <a:rPr lang="en-US" altLang="en-US" sz="2800" b="1" i="1">
                <a:latin typeface="Times New Roman" panose="02020603050405020304" pitchFamily="18" charset="0"/>
              </a:rPr>
              <a:t>r&lt;R</a:t>
            </a:r>
            <a:r>
              <a:rPr lang="en-US" altLang="en-US" sz="2800" b="1" baseline="-25000">
                <a:latin typeface="Times New Roman" panose="02020603050405020304" pitchFamily="18" charset="0"/>
              </a:rPr>
              <a:t>1</a:t>
            </a:r>
            <a:r>
              <a:rPr lang="zh-CN" altLang="en-US" sz="2800" b="1">
                <a:latin typeface="楷体_GB2312" pitchFamily="49" charset="-122"/>
                <a:ea typeface="楷体_GB2312" pitchFamily="49" charset="-122"/>
              </a:rPr>
              <a:t>和</a:t>
            </a:r>
            <a:r>
              <a:rPr lang="zh-CN" altLang="en-US" sz="2800" b="1">
                <a:latin typeface="Times New Roman" panose="02020603050405020304" pitchFamily="18" charset="0"/>
              </a:rPr>
              <a:t> </a:t>
            </a:r>
            <a:r>
              <a:rPr lang="en-US" altLang="en-US" sz="2800" b="1" i="1">
                <a:latin typeface="Times New Roman" panose="02020603050405020304" pitchFamily="18" charset="0"/>
              </a:rPr>
              <a:t>R</a:t>
            </a:r>
            <a:r>
              <a:rPr lang="en-US" altLang="en-US" sz="2800" b="1" baseline="-25000">
                <a:latin typeface="Times New Roman" panose="02020603050405020304" pitchFamily="18" charset="0"/>
              </a:rPr>
              <a:t>1</a:t>
            </a:r>
            <a:r>
              <a:rPr lang="en-US" altLang="en-US" sz="2800" b="1" i="1">
                <a:latin typeface="Times New Roman" panose="02020603050405020304" pitchFamily="18" charset="0"/>
              </a:rPr>
              <a:t>&lt;r&lt;R</a:t>
            </a:r>
            <a:r>
              <a:rPr lang="en-US" altLang="en-US" sz="2800" b="1" baseline="-25000">
                <a:latin typeface="Times New Roman" panose="02020603050405020304" pitchFamily="18" charset="0"/>
              </a:rPr>
              <a:t>2</a:t>
            </a:r>
            <a:r>
              <a:rPr lang="zh-CN" altLang="en-US" sz="2800" b="1">
                <a:latin typeface="楷体_GB2312" pitchFamily="49" charset="-122"/>
                <a:ea typeface="楷体_GB2312" pitchFamily="49" charset="-122"/>
              </a:rPr>
              <a:t>处磁化强度：</a:t>
            </a:r>
            <a:endParaRPr lang="zh-CN" altLang="en-US" sz="2800" b="1">
              <a:latin typeface="楷体_GB2312" pitchFamily="49" charset="-122"/>
              <a:ea typeface="楷体_GB2312" pitchFamily="49" charset="-122"/>
            </a:endParaRPr>
          </a:p>
        </p:txBody>
      </p:sp>
      <p:graphicFrame>
        <p:nvGraphicFramePr>
          <p:cNvPr id="88069" name="Object 3"/>
          <p:cNvGraphicFramePr>
            <a:graphicFrameLocks noChangeAspect="1"/>
          </p:cNvGraphicFramePr>
          <p:nvPr/>
        </p:nvGraphicFramePr>
        <p:xfrm>
          <a:off x="511175" y="1150938"/>
          <a:ext cx="3694113" cy="931862"/>
        </p:xfrm>
        <a:graphic>
          <a:graphicData uri="http://schemas.openxmlformats.org/presentationml/2006/ole">
            <mc:AlternateContent xmlns:mc="http://schemas.openxmlformats.org/markup-compatibility/2006">
              <mc:Choice xmlns:v="urn:schemas-microsoft-com:vml" Requires="v">
                <p:oleObj spid="_x0000_s66787" name="公式" r:id="rId3" imgW="2667000" imgH="647700" progId="Equation.3">
                  <p:embed/>
                </p:oleObj>
              </mc:Choice>
              <mc:Fallback>
                <p:oleObj name="公式" r:id="rId3" imgW="2667000" imgH="647700" progId="Equation.3">
                  <p:embed/>
                  <p:pic>
                    <p:nvPicPr>
                      <p:cNvPr id="0" name="图片 667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1150938"/>
                        <a:ext cx="3694113"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0" name="Object 4"/>
          <p:cNvGraphicFramePr>
            <a:graphicFrameLocks noChangeAspect="1"/>
          </p:cNvGraphicFramePr>
          <p:nvPr/>
        </p:nvGraphicFramePr>
        <p:xfrm>
          <a:off x="4775200" y="1106488"/>
          <a:ext cx="3748088" cy="830262"/>
        </p:xfrm>
        <a:graphic>
          <a:graphicData uri="http://schemas.openxmlformats.org/presentationml/2006/ole">
            <mc:AlternateContent xmlns:mc="http://schemas.openxmlformats.org/markup-compatibility/2006">
              <mc:Choice xmlns:v="urn:schemas-microsoft-com:vml" Requires="v">
                <p:oleObj spid="_x0000_s66788" name="公式" r:id="rId5" imgW="3124200" imgH="571500" progId="Equation.3">
                  <p:embed/>
                </p:oleObj>
              </mc:Choice>
              <mc:Fallback>
                <p:oleObj name="公式" r:id="rId5" imgW="3124200" imgH="571500" progId="Equation.3">
                  <p:embed/>
                  <p:pic>
                    <p:nvPicPr>
                      <p:cNvPr id="0" name="图片 667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5200" y="1106488"/>
                        <a:ext cx="3748088"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1" name="Text Box 7"/>
          <p:cNvSpPr txBox="1">
            <a:spLocks noChangeArrowheads="1"/>
          </p:cNvSpPr>
          <p:nvPr/>
        </p:nvSpPr>
        <p:spPr bwMode="auto">
          <a:xfrm>
            <a:off x="319088" y="2063750"/>
            <a:ext cx="726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因为磁导率均大于</a:t>
            </a:r>
            <a:r>
              <a:rPr lang="zh-CN" altLang="en-US" sz="2800" b="1">
                <a:latin typeface="Times New Roman" panose="02020603050405020304" pitchFamily="18" charset="0"/>
              </a:rPr>
              <a:t>1，</a:t>
            </a:r>
            <a:r>
              <a:rPr lang="zh-CN" altLang="en-US" sz="2800" b="1">
                <a:latin typeface="楷体_GB2312" pitchFamily="49" charset="-122"/>
                <a:ea typeface="楷体_GB2312" pitchFamily="49" charset="-122"/>
              </a:rPr>
              <a:t>所以</a:t>
            </a:r>
            <a:r>
              <a:rPr lang="en-US" altLang="en-US" sz="2800" b="1" i="1">
                <a:latin typeface="Times New Roman" panose="02020603050405020304" pitchFamily="18" charset="0"/>
              </a:rPr>
              <a:t>M</a:t>
            </a:r>
            <a:r>
              <a:rPr lang="zh-CN" altLang="en-US" sz="2800" b="1">
                <a:latin typeface="楷体_GB2312" pitchFamily="49" charset="-122"/>
                <a:ea typeface="楷体_GB2312" pitchFamily="49" charset="-122"/>
              </a:rPr>
              <a:t>方向与</a:t>
            </a:r>
            <a:r>
              <a:rPr lang="en-US" altLang="zh-CN" sz="2800" b="1" i="1">
                <a:latin typeface="Times New Roman" panose="02020603050405020304" pitchFamily="18" charset="0"/>
              </a:rPr>
              <a:t>H</a:t>
            </a:r>
            <a:r>
              <a:rPr lang="zh-CN" altLang="en-US" sz="2800" b="1">
                <a:latin typeface="楷体_GB2312" pitchFamily="49" charset="-122"/>
                <a:ea typeface="楷体_GB2312" pitchFamily="49" charset="-122"/>
              </a:rPr>
              <a:t>相同</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sp>
        <p:nvSpPr>
          <p:cNvPr id="88072" name="Text Box 8"/>
          <p:cNvSpPr txBox="1">
            <a:spLocks noChangeArrowheads="1"/>
          </p:cNvSpPr>
          <p:nvPr/>
        </p:nvSpPr>
        <p:spPr bwMode="auto">
          <a:xfrm>
            <a:off x="319088" y="2643188"/>
            <a:ext cx="5113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在</a:t>
            </a:r>
            <a:r>
              <a:rPr lang="en-US" altLang="en-US" sz="2800" b="1" i="1">
                <a:latin typeface="Times New Roman" panose="02020603050405020304" pitchFamily="18" charset="0"/>
              </a:rPr>
              <a:t>R</a:t>
            </a:r>
            <a:r>
              <a:rPr lang="en-US" altLang="en-US" sz="2800" b="1" baseline="-25000">
                <a:latin typeface="Times New Roman" panose="02020603050405020304" pitchFamily="18" charset="0"/>
              </a:rPr>
              <a:t>1</a:t>
            </a:r>
            <a:r>
              <a:rPr lang="zh-CN" altLang="en-US" sz="2800" b="1">
                <a:latin typeface="楷体_GB2312" pitchFamily="49" charset="-122"/>
                <a:ea typeface="楷体_GB2312" pitchFamily="49" charset="-122"/>
              </a:rPr>
              <a:t>内外侧的磁化电流密度</a:t>
            </a:r>
            <a:endParaRPr lang="zh-CN" altLang="en-US" sz="2800" b="1">
              <a:latin typeface="楷体_GB2312" pitchFamily="49" charset="-122"/>
              <a:ea typeface="楷体_GB2312" pitchFamily="49" charset="-122"/>
            </a:endParaRPr>
          </a:p>
        </p:txBody>
      </p:sp>
      <p:graphicFrame>
        <p:nvGraphicFramePr>
          <p:cNvPr id="88073" name="Object 5"/>
          <p:cNvGraphicFramePr>
            <a:graphicFrameLocks noChangeAspect="1"/>
          </p:cNvGraphicFramePr>
          <p:nvPr/>
        </p:nvGraphicFramePr>
        <p:xfrm>
          <a:off x="561975" y="3203575"/>
          <a:ext cx="4500563" cy="903288"/>
        </p:xfrm>
        <a:graphic>
          <a:graphicData uri="http://schemas.openxmlformats.org/presentationml/2006/ole">
            <mc:AlternateContent xmlns:mc="http://schemas.openxmlformats.org/markup-compatibility/2006">
              <mc:Choice xmlns:v="urn:schemas-microsoft-com:vml" Requires="v">
                <p:oleObj spid="_x0000_s66789" name="公式" r:id="rId7" imgW="3403600" imgH="647700" progId="Equation.3">
                  <p:embed/>
                </p:oleObj>
              </mc:Choice>
              <mc:Fallback>
                <p:oleObj name="公式" r:id="rId7" imgW="3403600" imgH="647700" progId="Equation.3">
                  <p:embed/>
                  <p:pic>
                    <p:nvPicPr>
                      <p:cNvPr id="0" name="图片 667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975" y="3203575"/>
                        <a:ext cx="4500563"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4" name="Object 6"/>
          <p:cNvGraphicFramePr>
            <a:graphicFrameLocks noChangeAspect="1"/>
          </p:cNvGraphicFramePr>
          <p:nvPr/>
        </p:nvGraphicFramePr>
        <p:xfrm>
          <a:off x="561975" y="4087813"/>
          <a:ext cx="4292600" cy="949325"/>
        </p:xfrm>
        <a:graphic>
          <a:graphicData uri="http://schemas.openxmlformats.org/presentationml/2006/ole">
            <mc:AlternateContent xmlns:mc="http://schemas.openxmlformats.org/markup-compatibility/2006">
              <mc:Choice xmlns:v="urn:schemas-microsoft-com:vml" Requires="v">
                <p:oleObj spid="_x0000_s66790" name="公式" r:id="rId9" imgW="3263900" imgH="647700" progId="Equation.3">
                  <p:embed/>
                </p:oleObj>
              </mc:Choice>
              <mc:Fallback>
                <p:oleObj name="公式" r:id="rId9" imgW="3263900" imgH="647700" progId="Equation.3">
                  <p:embed/>
                  <p:pic>
                    <p:nvPicPr>
                      <p:cNvPr id="0" name="图片 667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975" y="4087813"/>
                        <a:ext cx="42926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5" name="Object 7"/>
          <p:cNvGraphicFramePr>
            <a:graphicFrameLocks noChangeAspect="1"/>
          </p:cNvGraphicFramePr>
          <p:nvPr/>
        </p:nvGraphicFramePr>
        <p:xfrm>
          <a:off x="561975" y="4911725"/>
          <a:ext cx="4378325" cy="1038225"/>
        </p:xfrm>
        <a:graphic>
          <a:graphicData uri="http://schemas.openxmlformats.org/presentationml/2006/ole">
            <mc:AlternateContent xmlns:mc="http://schemas.openxmlformats.org/markup-compatibility/2006">
              <mc:Choice xmlns:v="urn:schemas-microsoft-com:vml" Requires="v">
                <p:oleObj spid="_x0000_s66791" name="公式" r:id="rId11" imgW="3238500" imgH="647700" progId="Equation.3">
                  <p:embed/>
                </p:oleObj>
              </mc:Choice>
              <mc:Fallback>
                <p:oleObj name="公式" r:id="rId11" imgW="3238500" imgH="647700" progId="Equation.3">
                  <p:embed/>
                  <p:pic>
                    <p:nvPicPr>
                      <p:cNvPr id="0" name="图片 667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975" y="4911725"/>
                        <a:ext cx="43783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6" name="Text Box 12"/>
          <p:cNvSpPr txBox="1">
            <a:spLocks noChangeArrowheads="1"/>
          </p:cNvSpPr>
          <p:nvPr/>
        </p:nvSpPr>
        <p:spPr bwMode="auto">
          <a:xfrm>
            <a:off x="5551488" y="5561013"/>
            <a:ext cx="266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chemeClr val="folHlink"/>
                </a:solidFill>
                <a:latin typeface="Times New Roman" panose="02020603050405020304" pitchFamily="18" charset="0"/>
                <a:ea typeface="楷体_GB2312" pitchFamily="49" charset="-122"/>
              </a:rPr>
              <a:t>与内圆柱传导电流方向相同。</a:t>
            </a:r>
            <a:endParaRPr lang="zh-CN" altLang="en-US" sz="2800" b="1">
              <a:solidFill>
                <a:schemeClr val="folHlink"/>
              </a:solidFill>
              <a:latin typeface="Times New Roman" panose="02020603050405020304" pitchFamily="18" charset="0"/>
              <a:ea typeface="楷体_GB2312" pitchFamily="49" charset="-122"/>
            </a:endParaRPr>
          </a:p>
        </p:txBody>
      </p:sp>
      <p:graphicFrame>
        <p:nvGraphicFramePr>
          <p:cNvPr id="88081" name="Object 8"/>
          <p:cNvGraphicFramePr>
            <a:graphicFrameLocks noChangeAspect="1"/>
          </p:cNvGraphicFramePr>
          <p:nvPr/>
        </p:nvGraphicFramePr>
        <p:xfrm>
          <a:off x="6948488" y="3376613"/>
          <a:ext cx="322262" cy="652462"/>
        </p:xfrm>
        <a:graphic>
          <a:graphicData uri="http://schemas.openxmlformats.org/presentationml/2006/ole">
            <mc:AlternateContent xmlns:mc="http://schemas.openxmlformats.org/markup-compatibility/2006">
              <mc:Choice xmlns:v="urn:schemas-microsoft-com:vml" Requires="v">
                <p:oleObj spid="_x0000_s66792" name="公式" r:id="rId13" imgW="76200" imgH="292100" progId="Equation.3">
                  <p:embed/>
                </p:oleObj>
              </mc:Choice>
              <mc:Fallback>
                <p:oleObj name="公式" r:id="rId13" imgW="76200" imgH="292100" progId="Equation.3">
                  <p:embed/>
                  <p:pic>
                    <p:nvPicPr>
                      <p:cNvPr id="0" name="图片 6679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48488" y="3376613"/>
                        <a:ext cx="322262"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2" name="Object 9"/>
          <p:cNvGraphicFramePr>
            <a:graphicFrameLocks noChangeAspect="1"/>
          </p:cNvGraphicFramePr>
          <p:nvPr/>
        </p:nvGraphicFramePr>
        <p:xfrm>
          <a:off x="6300788" y="4495800"/>
          <a:ext cx="354012" cy="652463"/>
        </p:xfrm>
        <a:graphic>
          <a:graphicData uri="http://schemas.openxmlformats.org/presentationml/2006/ole">
            <mc:AlternateContent xmlns:mc="http://schemas.openxmlformats.org/markup-compatibility/2006">
              <mc:Choice xmlns:v="urn:schemas-microsoft-com:vml" Requires="v">
                <p:oleObj spid="_x0000_s66793" name="公式" r:id="rId15" imgW="114300" imgH="292100" progId="Equation.3">
                  <p:embed/>
                </p:oleObj>
              </mc:Choice>
              <mc:Fallback>
                <p:oleObj name="公式" r:id="rId15" imgW="114300" imgH="292100" progId="Equation.3">
                  <p:embed/>
                  <p:pic>
                    <p:nvPicPr>
                      <p:cNvPr id="0" name="图片 6679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00788" y="4495800"/>
                        <a:ext cx="354012" cy="65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84" name="Object 10"/>
          <p:cNvGraphicFramePr>
            <a:graphicFrameLocks noChangeAspect="1"/>
          </p:cNvGraphicFramePr>
          <p:nvPr/>
        </p:nvGraphicFramePr>
        <p:xfrm>
          <a:off x="7534275" y="4433888"/>
          <a:ext cx="508000" cy="501650"/>
        </p:xfrm>
        <a:graphic>
          <a:graphicData uri="http://schemas.openxmlformats.org/presentationml/2006/ole">
            <mc:AlternateContent xmlns:mc="http://schemas.openxmlformats.org/markup-compatibility/2006">
              <mc:Choice xmlns:v="urn:schemas-microsoft-com:vml" Requires="v">
                <p:oleObj spid="_x0000_s66794" name="Equation" r:id="rId17" imgW="342900" imgH="292100" progId="Equation.3">
                  <p:embed/>
                </p:oleObj>
              </mc:Choice>
              <mc:Fallback>
                <p:oleObj name="Equation" r:id="rId17" imgW="342900" imgH="292100" progId="Equation.3">
                  <p:embed/>
                  <p:pic>
                    <p:nvPicPr>
                      <p:cNvPr id="0" name="图片 6679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34275" y="4433888"/>
                        <a:ext cx="50800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2" name="Freeform 28"/>
          <p:cNvSpPr/>
          <p:nvPr/>
        </p:nvSpPr>
        <p:spPr bwMode="auto">
          <a:xfrm flipH="1" flipV="1">
            <a:off x="6934200" y="3176588"/>
            <a:ext cx="533400" cy="304800"/>
          </a:xfrm>
          <a:custGeom>
            <a:avLst/>
            <a:gdLst>
              <a:gd name="T0" fmla="*/ 0 w 252"/>
              <a:gd name="T1" fmla="*/ 0 h 180"/>
              <a:gd name="T2" fmla="*/ 2147483646 w 252"/>
              <a:gd name="T3" fmla="*/ 2147483646 h 180"/>
              <a:gd name="T4" fmla="*/ 0 60000 65536"/>
              <a:gd name="T5" fmla="*/ 0 60000 65536"/>
              <a:gd name="T6" fmla="*/ 0 w 252"/>
              <a:gd name="T7" fmla="*/ 0 h 180"/>
              <a:gd name="T8" fmla="*/ 252 w 252"/>
              <a:gd name="T9" fmla="*/ 180 h 180"/>
            </a:gdLst>
            <a:ahLst/>
            <a:cxnLst>
              <a:cxn ang="T4">
                <a:pos x="T0" y="T1"/>
              </a:cxn>
              <a:cxn ang="T5">
                <a:pos x="T2" y="T3"/>
              </a:cxn>
            </a:cxnLst>
            <a:rect l="T6" t="T7" r="T8" b="T9"/>
            <a:pathLst>
              <a:path w="252" h="180">
                <a:moveTo>
                  <a:pt x="0" y="0"/>
                </a:moveTo>
                <a:lnTo>
                  <a:pt x="252" y="180"/>
                </a:lnTo>
              </a:path>
            </a:pathLst>
          </a:custGeom>
          <a:noFill/>
          <a:ln w="41275">
            <a:solidFill>
              <a:schemeClr val="folHlink"/>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096" name="Freeform 32"/>
          <p:cNvSpPr/>
          <p:nvPr/>
        </p:nvSpPr>
        <p:spPr bwMode="auto">
          <a:xfrm rot="-451567" flipH="1" flipV="1">
            <a:off x="7448550" y="3090863"/>
            <a:ext cx="327025" cy="384175"/>
          </a:xfrm>
          <a:custGeom>
            <a:avLst/>
            <a:gdLst>
              <a:gd name="T0" fmla="*/ 2147483646 w 206"/>
              <a:gd name="T1" fmla="*/ 0 h 242"/>
              <a:gd name="T2" fmla="*/ 0 w 206"/>
              <a:gd name="T3" fmla="*/ 2147483646 h 242"/>
              <a:gd name="T4" fmla="*/ 0 60000 65536"/>
              <a:gd name="T5" fmla="*/ 0 60000 65536"/>
              <a:gd name="T6" fmla="*/ 0 w 206"/>
              <a:gd name="T7" fmla="*/ 0 h 242"/>
              <a:gd name="T8" fmla="*/ 206 w 206"/>
              <a:gd name="T9" fmla="*/ 242 h 242"/>
            </a:gdLst>
            <a:ahLst/>
            <a:cxnLst>
              <a:cxn ang="T4">
                <a:pos x="T0" y="T1"/>
              </a:cxn>
              <a:cxn ang="T5">
                <a:pos x="T2" y="T3"/>
              </a:cxn>
            </a:cxnLst>
            <a:rect l="T6" t="T7" r="T8" b="T9"/>
            <a:pathLst>
              <a:path w="206" h="242">
                <a:moveTo>
                  <a:pt x="206" y="0"/>
                </a:moveTo>
                <a:lnTo>
                  <a:pt x="0" y="242"/>
                </a:lnTo>
              </a:path>
            </a:pathLst>
          </a:custGeom>
          <a:noFill/>
          <a:ln w="41275">
            <a:solidFill>
              <a:srgbClr val="0000FF"/>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097" name="Freeform 33"/>
          <p:cNvSpPr/>
          <p:nvPr/>
        </p:nvSpPr>
        <p:spPr bwMode="auto">
          <a:xfrm rot="-451567" flipH="1" flipV="1">
            <a:off x="6877050" y="4281488"/>
            <a:ext cx="152400" cy="460375"/>
          </a:xfrm>
          <a:custGeom>
            <a:avLst/>
            <a:gdLst>
              <a:gd name="T0" fmla="*/ 2147483646 w 206"/>
              <a:gd name="T1" fmla="*/ 0 h 242"/>
              <a:gd name="T2" fmla="*/ 0 w 206"/>
              <a:gd name="T3" fmla="*/ 2147483646 h 242"/>
              <a:gd name="T4" fmla="*/ 0 60000 65536"/>
              <a:gd name="T5" fmla="*/ 0 60000 65536"/>
              <a:gd name="T6" fmla="*/ 0 w 206"/>
              <a:gd name="T7" fmla="*/ 0 h 242"/>
              <a:gd name="T8" fmla="*/ 206 w 206"/>
              <a:gd name="T9" fmla="*/ 242 h 242"/>
            </a:gdLst>
            <a:ahLst/>
            <a:cxnLst>
              <a:cxn ang="T4">
                <a:pos x="T0" y="T1"/>
              </a:cxn>
              <a:cxn ang="T5">
                <a:pos x="T2" y="T3"/>
              </a:cxn>
            </a:cxnLst>
            <a:rect l="T6" t="T7" r="T8" b="T9"/>
            <a:pathLst>
              <a:path w="206" h="242">
                <a:moveTo>
                  <a:pt x="206" y="0"/>
                </a:moveTo>
                <a:lnTo>
                  <a:pt x="0" y="242"/>
                </a:lnTo>
              </a:path>
            </a:pathLst>
          </a:custGeom>
          <a:noFill/>
          <a:ln w="41275">
            <a:solidFill>
              <a:srgbClr val="8000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098" name="Freeform 34"/>
          <p:cNvSpPr/>
          <p:nvPr/>
        </p:nvSpPr>
        <p:spPr bwMode="auto">
          <a:xfrm>
            <a:off x="6896100" y="4776788"/>
            <a:ext cx="685800" cy="76200"/>
          </a:xfrm>
          <a:custGeom>
            <a:avLst/>
            <a:gdLst>
              <a:gd name="T0" fmla="*/ 0 w 252"/>
              <a:gd name="T1" fmla="*/ 0 h 180"/>
              <a:gd name="T2" fmla="*/ 2147483646 w 252"/>
              <a:gd name="T3" fmla="*/ 2147483646 h 180"/>
              <a:gd name="T4" fmla="*/ 0 60000 65536"/>
              <a:gd name="T5" fmla="*/ 0 60000 65536"/>
              <a:gd name="T6" fmla="*/ 0 w 252"/>
              <a:gd name="T7" fmla="*/ 0 h 180"/>
              <a:gd name="T8" fmla="*/ 252 w 252"/>
              <a:gd name="T9" fmla="*/ 180 h 180"/>
            </a:gdLst>
            <a:ahLst/>
            <a:cxnLst>
              <a:cxn ang="T4">
                <a:pos x="T0" y="T1"/>
              </a:cxn>
              <a:cxn ang="T5">
                <a:pos x="T2" y="T3"/>
              </a:cxn>
            </a:cxnLst>
            <a:rect l="T6" t="T7" r="T8" b="T9"/>
            <a:pathLst>
              <a:path w="252" h="180">
                <a:moveTo>
                  <a:pt x="0" y="0"/>
                </a:moveTo>
                <a:lnTo>
                  <a:pt x="252" y="180"/>
                </a:lnTo>
              </a:path>
            </a:pathLst>
          </a:custGeom>
          <a:noFill/>
          <a:ln w="41275">
            <a:solidFill>
              <a:srgbClr val="0000FF"/>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8099" name="Oval 35"/>
          <p:cNvSpPr>
            <a:spLocks noChangeArrowheads="1"/>
          </p:cNvSpPr>
          <p:nvPr/>
        </p:nvSpPr>
        <p:spPr bwMode="auto">
          <a:xfrm>
            <a:off x="6796088" y="4700588"/>
            <a:ext cx="201612" cy="201612"/>
          </a:xfrm>
          <a:prstGeom prst="ellipse">
            <a:avLst/>
          </a:prstGeom>
          <a:solidFill>
            <a:schemeClr val="tx1"/>
          </a:solidFill>
          <a:ln w="73025">
            <a:solidFill>
              <a:srgbClr val="00CCFF"/>
            </a:solidFill>
            <a:rou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88100" name="Object 11"/>
          <p:cNvGraphicFramePr>
            <a:graphicFrameLocks noChangeAspect="1"/>
          </p:cNvGraphicFramePr>
          <p:nvPr/>
        </p:nvGraphicFramePr>
        <p:xfrm>
          <a:off x="5292725" y="188913"/>
          <a:ext cx="1466850" cy="619125"/>
        </p:xfrm>
        <a:graphic>
          <a:graphicData uri="http://schemas.openxmlformats.org/presentationml/2006/ole">
            <mc:AlternateContent xmlns:mc="http://schemas.openxmlformats.org/markup-compatibility/2006">
              <mc:Choice xmlns:v="urn:schemas-microsoft-com:vml" Requires="v">
                <p:oleObj spid="_x0000_s66795" name="公式" r:id="rId19" imgW="1104900" imgH="304800" progId="Equation.3">
                  <p:embed/>
                </p:oleObj>
              </mc:Choice>
              <mc:Fallback>
                <p:oleObj name="公式" r:id="rId19" imgW="1104900" imgH="304800" progId="Equation.3">
                  <p:embed/>
                  <p:pic>
                    <p:nvPicPr>
                      <p:cNvPr id="0" name="图片 6679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92725" y="188913"/>
                        <a:ext cx="1466850" cy="619125"/>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09" name="Object 12"/>
          <p:cNvGraphicFramePr>
            <a:graphicFrameLocks noChangeAspect="1"/>
          </p:cNvGraphicFramePr>
          <p:nvPr/>
        </p:nvGraphicFramePr>
        <p:xfrm>
          <a:off x="7653338" y="3049588"/>
          <a:ext cx="523875" cy="555625"/>
        </p:xfrm>
        <a:graphic>
          <a:graphicData uri="http://schemas.openxmlformats.org/presentationml/2006/ole">
            <mc:AlternateContent xmlns:mc="http://schemas.openxmlformats.org/markup-compatibility/2006">
              <mc:Choice xmlns:v="urn:schemas-microsoft-com:vml" Requires="v">
                <p:oleObj spid="_x0000_s66796" name="公式" r:id="rId21" imgW="228600" imgH="266700" progId="Equation.3">
                  <p:embed/>
                </p:oleObj>
              </mc:Choice>
              <mc:Fallback>
                <p:oleObj name="公式" r:id="rId21" imgW="228600" imgH="266700" progId="Equation.3">
                  <p:embed/>
                  <p:pic>
                    <p:nvPicPr>
                      <p:cNvPr id="0" name="图片 6679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53338" y="3049588"/>
                        <a:ext cx="52387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110" name="Object 13"/>
          <p:cNvGraphicFramePr>
            <a:graphicFrameLocks noChangeAspect="1"/>
          </p:cNvGraphicFramePr>
          <p:nvPr/>
        </p:nvGraphicFramePr>
        <p:xfrm>
          <a:off x="6500813" y="2835275"/>
          <a:ext cx="500062" cy="474663"/>
        </p:xfrm>
        <a:graphic>
          <a:graphicData uri="http://schemas.openxmlformats.org/presentationml/2006/ole">
            <mc:AlternateContent xmlns:mc="http://schemas.openxmlformats.org/markup-compatibility/2006">
              <mc:Choice xmlns:v="urn:schemas-microsoft-com:vml" Requires="v">
                <p:oleObj spid="_x0000_s66797" name="公式" r:id="rId23" imgW="304800" imgH="292100" progId="Equation.3">
                  <p:embed/>
                </p:oleObj>
              </mc:Choice>
              <mc:Fallback>
                <p:oleObj name="公式" r:id="rId23" imgW="304800" imgH="292100" progId="Equation.3">
                  <p:embed/>
                  <p:pic>
                    <p:nvPicPr>
                      <p:cNvPr id="0" name="图片 6679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500813" y="2835275"/>
                        <a:ext cx="50006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50"/>
          <p:cNvGrpSpPr/>
          <p:nvPr/>
        </p:nvGrpSpPr>
        <p:grpSpPr bwMode="auto">
          <a:xfrm>
            <a:off x="7254875" y="3262313"/>
            <a:ext cx="609600" cy="519112"/>
            <a:chOff x="2348" y="1877"/>
            <a:chExt cx="384" cy="327"/>
          </a:xfrm>
        </p:grpSpPr>
        <p:sp>
          <p:nvSpPr>
            <p:cNvPr id="21533" name="Oval 51"/>
            <p:cNvSpPr>
              <a:spLocks noChangeArrowheads="1"/>
            </p:cNvSpPr>
            <p:nvPr/>
          </p:nvSpPr>
          <p:spPr bwMode="auto">
            <a:xfrm>
              <a:off x="2384" y="1984"/>
              <a:ext cx="172" cy="172"/>
            </a:xfrm>
            <a:prstGeom prst="ellipse">
              <a:avLst/>
            </a:prstGeom>
            <a:noFill/>
            <a:ln w="34925">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1534" name="Text Box 52"/>
            <p:cNvSpPr txBox="1">
              <a:spLocks noChangeArrowheads="1"/>
            </p:cNvSpPr>
            <p:nvPr/>
          </p:nvSpPr>
          <p:spPr bwMode="auto">
            <a:xfrm>
              <a:off x="2348" y="1877"/>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a:latin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endParaRPr>
            </a:p>
          </p:txBody>
        </p:sp>
      </p:grpSp>
      <p:graphicFrame>
        <p:nvGraphicFramePr>
          <p:cNvPr id="88117" name="Object 14"/>
          <p:cNvGraphicFramePr>
            <a:graphicFrameLocks noChangeAspect="1"/>
          </p:cNvGraphicFramePr>
          <p:nvPr/>
        </p:nvGraphicFramePr>
        <p:xfrm>
          <a:off x="6981825" y="4005263"/>
          <a:ext cx="555625" cy="555625"/>
        </p:xfrm>
        <a:graphic>
          <a:graphicData uri="http://schemas.openxmlformats.org/presentationml/2006/ole">
            <mc:AlternateContent xmlns:mc="http://schemas.openxmlformats.org/markup-compatibility/2006">
              <mc:Choice xmlns:v="urn:schemas-microsoft-com:vml" Requires="v">
                <p:oleObj spid="_x0000_s66798" name="公式" r:id="rId25" imgW="266700" imgH="266700" progId="Equation.3">
                  <p:embed/>
                </p:oleObj>
              </mc:Choice>
              <mc:Fallback>
                <p:oleObj name="公式" r:id="rId25" imgW="266700" imgH="266700" progId="Equation.3">
                  <p:embed/>
                  <p:pic>
                    <p:nvPicPr>
                      <p:cNvPr id="0" name="图片 6679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981825" y="4005263"/>
                        <a:ext cx="555625"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37"/>
          <p:cNvGraphicFramePr>
            <a:graphicFrameLocks noChangeAspect="1"/>
          </p:cNvGraphicFramePr>
          <p:nvPr/>
        </p:nvGraphicFramePr>
        <p:xfrm>
          <a:off x="574675" y="5965825"/>
          <a:ext cx="4411663" cy="584200"/>
        </p:xfrm>
        <a:graphic>
          <a:graphicData uri="http://schemas.openxmlformats.org/presentationml/2006/ole">
            <mc:AlternateContent xmlns:mc="http://schemas.openxmlformats.org/markup-compatibility/2006">
              <mc:Choice xmlns:v="urn:schemas-microsoft-com:vml" Requires="v">
                <p:oleObj spid="_x0000_s66799" name="Equation" r:id="rId27" imgW="3263900" imgH="292100" progId="Equation.DSMT4">
                  <p:embed/>
                </p:oleObj>
              </mc:Choice>
              <mc:Fallback>
                <p:oleObj name="Equation" r:id="rId27" imgW="3263900" imgH="292100" progId="Equation.DSMT4">
                  <p:embed/>
                  <p:pic>
                    <p:nvPicPr>
                      <p:cNvPr id="0" name="图片 6679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4675" y="5965825"/>
                        <a:ext cx="44116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up)">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8100"/>
                                        </p:tgtEl>
                                        <p:attrNameLst>
                                          <p:attrName>style.visibility</p:attrName>
                                        </p:attrNameLst>
                                      </p:cBhvr>
                                      <p:to>
                                        <p:strVal val="visible"/>
                                      </p:to>
                                    </p:set>
                                    <p:animEffect transition="in" filter="wipe(up)">
                                      <p:cBhvr>
                                        <p:cTn id="17" dur="500"/>
                                        <p:tgtEl>
                                          <p:spTgt spid="88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8067"/>
                                        </p:tgtEl>
                                        <p:attrNameLst>
                                          <p:attrName>style.visibility</p:attrName>
                                        </p:attrNameLst>
                                      </p:cBhvr>
                                      <p:to>
                                        <p:strVal val="visible"/>
                                      </p:to>
                                    </p:set>
                                    <p:animEffect transition="in" filter="wipe(up)">
                                      <p:cBhvr>
                                        <p:cTn id="22" dur="500"/>
                                        <p:tgtEl>
                                          <p:spTgt spid="880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8068"/>
                                        </p:tgtEl>
                                        <p:attrNameLst>
                                          <p:attrName>style.visibility</p:attrName>
                                        </p:attrNameLst>
                                      </p:cBhvr>
                                      <p:to>
                                        <p:strVal val="visible"/>
                                      </p:to>
                                    </p:set>
                                    <p:animEffect transition="in" filter="wipe(up)">
                                      <p:cBhvr>
                                        <p:cTn id="27" dur="500"/>
                                        <p:tgtEl>
                                          <p:spTgt spid="880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8069"/>
                                        </p:tgtEl>
                                        <p:attrNameLst>
                                          <p:attrName>style.visibility</p:attrName>
                                        </p:attrNameLst>
                                      </p:cBhvr>
                                      <p:to>
                                        <p:strVal val="visible"/>
                                      </p:to>
                                    </p:set>
                                    <p:animEffect transition="in" filter="wipe(right)">
                                      <p:cBhvr>
                                        <p:cTn id="32" dur="500"/>
                                        <p:tgtEl>
                                          <p:spTgt spid="880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8070"/>
                                        </p:tgtEl>
                                        <p:attrNameLst>
                                          <p:attrName>style.visibility</p:attrName>
                                        </p:attrNameLst>
                                      </p:cBhvr>
                                      <p:to>
                                        <p:strVal val="visible"/>
                                      </p:to>
                                    </p:set>
                                    <p:animEffect transition="in" filter="wipe(left)">
                                      <p:cBhvr>
                                        <p:cTn id="37" dur="500"/>
                                        <p:tgtEl>
                                          <p:spTgt spid="880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8071"/>
                                        </p:tgtEl>
                                        <p:attrNameLst>
                                          <p:attrName>style.visibility</p:attrName>
                                        </p:attrNameLst>
                                      </p:cBhvr>
                                      <p:to>
                                        <p:strVal val="visible"/>
                                      </p:to>
                                    </p:set>
                                    <p:animEffect transition="in" filter="wipe(up)">
                                      <p:cBhvr>
                                        <p:cTn id="42" dur="500"/>
                                        <p:tgtEl>
                                          <p:spTgt spid="8807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8072"/>
                                        </p:tgtEl>
                                        <p:attrNameLst>
                                          <p:attrName>style.visibility</p:attrName>
                                        </p:attrNameLst>
                                      </p:cBhvr>
                                      <p:to>
                                        <p:strVal val="visible"/>
                                      </p:to>
                                    </p:set>
                                    <p:animEffect transition="in" filter="wipe(up)">
                                      <p:cBhvr>
                                        <p:cTn id="47" dur="500"/>
                                        <p:tgtEl>
                                          <p:spTgt spid="880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88092"/>
                                        </p:tgtEl>
                                        <p:attrNameLst>
                                          <p:attrName>style.visibility</p:attrName>
                                        </p:attrNameLst>
                                      </p:cBhvr>
                                      <p:to>
                                        <p:strVal val="visible"/>
                                      </p:to>
                                    </p:set>
                                    <p:animEffect transition="in" filter="wipe(right)">
                                      <p:cBhvr>
                                        <p:cTn id="52" dur="500"/>
                                        <p:tgtEl>
                                          <p:spTgt spid="88092"/>
                                        </p:tgtEl>
                                      </p:cBhvr>
                                    </p:animEffect>
                                  </p:childTnLst>
                                </p:cTn>
                              </p:par>
                            </p:childTnLst>
                          </p:cTn>
                        </p:par>
                        <p:par>
                          <p:cTn id="53" fill="hold">
                            <p:stCondLst>
                              <p:cond delay="500"/>
                            </p:stCondLst>
                            <p:childTnLst>
                              <p:par>
                                <p:cTn id="54" presetID="4" presetClass="entr" presetSubtype="16" fill="hold" nodeType="afterEffect">
                                  <p:stCondLst>
                                    <p:cond delay="0"/>
                                  </p:stCondLst>
                                  <p:childTnLst>
                                    <p:set>
                                      <p:cBhvr>
                                        <p:cTn id="55" dur="1" fill="hold">
                                          <p:stCondLst>
                                            <p:cond delay="0"/>
                                          </p:stCondLst>
                                        </p:cTn>
                                        <p:tgtEl>
                                          <p:spTgt spid="88110"/>
                                        </p:tgtEl>
                                        <p:attrNameLst>
                                          <p:attrName>style.visibility</p:attrName>
                                        </p:attrNameLst>
                                      </p:cBhvr>
                                      <p:to>
                                        <p:strVal val="visible"/>
                                      </p:to>
                                    </p:set>
                                    <p:animEffect transition="in" filter="box(in)">
                                      <p:cBhvr>
                                        <p:cTn id="56" dur="500"/>
                                        <p:tgtEl>
                                          <p:spTgt spid="881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88096"/>
                                        </p:tgtEl>
                                        <p:attrNameLst>
                                          <p:attrName>style.visibility</p:attrName>
                                        </p:attrNameLst>
                                      </p:cBhvr>
                                      <p:to>
                                        <p:strVal val="visible"/>
                                      </p:to>
                                    </p:set>
                                    <p:animEffect transition="in" filter="wipe(down)">
                                      <p:cBhvr>
                                        <p:cTn id="61" dur="500"/>
                                        <p:tgtEl>
                                          <p:spTgt spid="88096"/>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8810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linds(horizontal)">
                                      <p:cBhvr>
                                        <p:cTn id="69" dur="500"/>
                                        <p:tgtEl>
                                          <p:spTgt spid="5"/>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88081"/>
                                        </p:tgtEl>
                                        <p:attrNameLst>
                                          <p:attrName>style.visibility</p:attrName>
                                        </p:attrNameLst>
                                      </p:cBhvr>
                                      <p:to>
                                        <p:strVal val="visible"/>
                                      </p:to>
                                    </p:set>
                                    <p:animEffect transition="in" filter="wipe(left)">
                                      <p:cBhvr>
                                        <p:cTn id="73" dur="500"/>
                                        <p:tgtEl>
                                          <p:spTgt spid="8808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8098"/>
                                        </p:tgtEl>
                                        <p:attrNameLst>
                                          <p:attrName>style.visibility</p:attrName>
                                        </p:attrNameLst>
                                      </p:cBhvr>
                                      <p:to>
                                        <p:strVal val="visible"/>
                                      </p:to>
                                    </p:set>
                                    <p:animEffect transition="in" filter="wipe(left)">
                                      <p:cBhvr>
                                        <p:cTn id="78" dur="500"/>
                                        <p:tgtEl>
                                          <p:spTgt spid="88098"/>
                                        </p:tgtEl>
                                      </p:cBhvr>
                                    </p:animEffect>
                                  </p:childTnLst>
                                </p:cTn>
                              </p:par>
                            </p:childTnLst>
                          </p:cTn>
                        </p:par>
                        <p:par>
                          <p:cTn id="79" fill="hold">
                            <p:stCondLst>
                              <p:cond delay="500"/>
                            </p:stCondLst>
                            <p:childTnLst>
                              <p:par>
                                <p:cTn id="80" presetID="1" presetClass="entr" presetSubtype="0" fill="hold" nodeType="afterEffect">
                                  <p:stCondLst>
                                    <p:cond delay="0"/>
                                  </p:stCondLst>
                                  <p:childTnLst>
                                    <p:set>
                                      <p:cBhvr>
                                        <p:cTn id="81" dur="1" fill="hold">
                                          <p:stCondLst>
                                            <p:cond delay="499"/>
                                          </p:stCondLst>
                                        </p:cTn>
                                        <p:tgtEl>
                                          <p:spTgt spid="8808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88097"/>
                                        </p:tgtEl>
                                        <p:attrNameLst>
                                          <p:attrName>style.visibility</p:attrName>
                                        </p:attrNameLst>
                                      </p:cBhvr>
                                      <p:to>
                                        <p:strVal val="visible"/>
                                      </p:to>
                                    </p:set>
                                    <p:animEffect transition="in" filter="wipe(down)">
                                      <p:cBhvr>
                                        <p:cTn id="86" dur="500"/>
                                        <p:tgtEl>
                                          <p:spTgt spid="88097"/>
                                        </p:tgtEl>
                                      </p:cBhvr>
                                    </p:animEffec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0"/>
                                          </p:stCondLst>
                                        </p:cTn>
                                        <p:tgtEl>
                                          <p:spTgt spid="8811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88099"/>
                                        </p:tgtEl>
                                        <p:attrNameLst>
                                          <p:attrName>style.visibility</p:attrName>
                                        </p:attrNameLst>
                                      </p:cBhvr>
                                      <p:to>
                                        <p:strVal val="visible"/>
                                      </p:to>
                                    </p:set>
                                    <p:animEffect transition="in" filter="box(out)">
                                      <p:cBhvr>
                                        <p:cTn id="94" dur="500"/>
                                        <p:tgtEl>
                                          <p:spTgt spid="8809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88082"/>
                                        </p:tgtEl>
                                        <p:attrNameLst>
                                          <p:attrName>style.visibility</p:attrName>
                                        </p:attrNameLst>
                                      </p:cBhvr>
                                      <p:to>
                                        <p:strVal val="visible"/>
                                      </p:to>
                                    </p:set>
                                    <p:animEffect transition="in" filter="wipe(left)">
                                      <p:cBhvr>
                                        <p:cTn id="98" dur="500"/>
                                        <p:tgtEl>
                                          <p:spTgt spid="8808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88073"/>
                                        </p:tgtEl>
                                        <p:attrNameLst>
                                          <p:attrName>style.visibility</p:attrName>
                                        </p:attrNameLst>
                                      </p:cBhvr>
                                      <p:to>
                                        <p:strVal val="visible"/>
                                      </p:to>
                                    </p:set>
                                    <p:animEffect transition="in" filter="wipe(up)">
                                      <p:cBhvr>
                                        <p:cTn id="103" dur="500"/>
                                        <p:tgtEl>
                                          <p:spTgt spid="8807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88074"/>
                                        </p:tgtEl>
                                        <p:attrNameLst>
                                          <p:attrName>style.visibility</p:attrName>
                                        </p:attrNameLst>
                                      </p:cBhvr>
                                      <p:to>
                                        <p:strVal val="visible"/>
                                      </p:to>
                                    </p:set>
                                    <p:animEffect transition="in" filter="wipe(up)">
                                      <p:cBhvr>
                                        <p:cTn id="108" dur="500"/>
                                        <p:tgtEl>
                                          <p:spTgt spid="88074"/>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88075"/>
                                        </p:tgtEl>
                                        <p:attrNameLst>
                                          <p:attrName>style.visibility</p:attrName>
                                        </p:attrNameLst>
                                      </p:cBhvr>
                                      <p:to>
                                        <p:strVal val="visible"/>
                                      </p:to>
                                    </p:set>
                                    <p:animEffect transition="in" filter="wipe(up)">
                                      <p:cBhvr>
                                        <p:cTn id="113" dur="500"/>
                                        <p:tgtEl>
                                          <p:spTgt spid="88075"/>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childTnLst>
                                    <p:set>
                                      <p:cBhvr>
                                        <p:cTn id="117" dur="1" fill="hold">
                                          <p:stCondLst>
                                            <p:cond delay="0"/>
                                          </p:stCondLst>
                                        </p:cTn>
                                        <p:tgtEl>
                                          <p:spTgt spid="88076"/>
                                        </p:tgtEl>
                                        <p:attrNameLst>
                                          <p:attrName>style.visibility</p:attrName>
                                        </p:attrNameLst>
                                      </p:cBhvr>
                                      <p:to>
                                        <p:strVal val="visible"/>
                                      </p:to>
                                    </p:set>
                                    <p:animEffect transition="in" filter="wipe(up)">
                                      <p:cBhvr>
                                        <p:cTn id="118" dur="500"/>
                                        <p:tgtEl>
                                          <p:spTgt spid="8807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wipe(up)">
                                      <p:cBhvr>
                                        <p:cTn id="1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8" grpId="0" autoUpdateAnimBg="0"/>
      <p:bldP spid="88071" grpId="0" autoUpdateAnimBg="0"/>
      <p:bldP spid="88072" grpId="0" autoUpdateAnimBg="0"/>
      <p:bldP spid="88076" grpId="0" autoUpdateAnimBg="0"/>
      <p:bldP spid="88092" grpId="0" bldLvl="0" animBg="1"/>
      <p:bldP spid="88096" grpId="0" bldLvl="0" animBg="1"/>
      <p:bldP spid="88097" grpId="0" bldLvl="0" animBg="1"/>
      <p:bldP spid="88098" grpId="0" bldLvl="0" animBg="1"/>
      <p:bldP spid="8809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a:off x="4348163" y="611188"/>
            <a:ext cx="0" cy="5942012"/>
          </a:xfrm>
          <a:prstGeom prst="line">
            <a:avLst/>
          </a:prstGeom>
          <a:noFill/>
          <a:ln w="50800">
            <a:solidFill>
              <a:srgbClr val="FF0000"/>
            </a:solidFill>
            <a:prstDash val="lg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4" name="Text Box 4"/>
          <p:cNvSpPr txBox="1">
            <a:spLocks noChangeArrowheads="1"/>
          </p:cNvSpPr>
          <p:nvPr/>
        </p:nvSpPr>
        <p:spPr bwMode="auto">
          <a:xfrm>
            <a:off x="579438" y="155575"/>
            <a:ext cx="842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rPr>
              <a:t>比较磁介质中的磁场与电介质中电场的有关规律</a:t>
            </a:r>
            <a:endParaRPr lang="zh-CN" altLang="en-US" sz="2800" b="1">
              <a:latin typeface="Times New Roman" panose="02020603050405020304" pitchFamily="18" charset="0"/>
            </a:endParaRPr>
          </a:p>
        </p:txBody>
      </p:sp>
      <p:graphicFrame>
        <p:nvGraphicFramePr>
          <p:cNvPr id="92169" name="Object 2"/>
          <p:cNvGraphicFramePr>
            <a:graphicFrameLocks noChangeAspect="1"/>
          </p:cNvGraphicFramePr>
          <p:nvPr/>
        </p:nvGraphicFramePr>
        <p:xfrm>
          <a:off x="1323975" y="2428875"/>
          <a:ext cx="1871663" cy="871538"/>
        </p:xfrm>
        <a:graphic>
          <a:graphicData uri="http://schemas.openxmlformats.org/presentationml/2006/ole">
            <mc:AlternateContent xmlns:mc="http://schemas.openxmlformats.org/markup-compatibility/2006">
              <mc:Choice xmlns:v="urn:schemas-microsoft-com:vml" Requires="v">
                <p:oleObj spid="_x0000_s67842" name="Equation" r:id="rId1" imgW="3543300" imgH="1562100" progId="Equation.DSMT4">
                  <p:embed/>
                </p:oleObj>
              </mc:Choice>
              <mc:Fallback>
                <p:oleObj name="Equation" r:id="rId1" imgW="3543300" imgH="1562100" progId="Equation.DSMT4">
                  <p:embed/>
                  <p:pic>
                    <p:nvPicPr>
                      <p:cNvPr id="0" name="图片 678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2428875"/>
                        <a:ext cx="1871663"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0" name="Object 3"/>
          <p:cNvGraphicFramePr>
            <a:graphicFrameLocks noChangeAspect="1"/>
          </p:cNvGraphicFramePr>
          <p:nvPr/>
        </p:nvGraphicFramePr>
        <p:xfrm>
          <a:off x="963613" y="3286125"/>
          <a:ext cx="2376487" cy="766763"/>
        </p:xfrm>
        <a:graphic>
          <a:graphicData uri="http://schemas.openxmlformats.org/presentationml/2006/ole">
            <mc:AlternateContent xmlns:mc="http://schemas.openxmlformats.org/markup-compatibility/2006">
              <mc:Choice xmlns:v="urn:schemas-microsoft-com:vml" Requires="v">
                <p:oleObj spid="_x0000_s67843" name="Equation" r:id="rId3" imgW="4305300" imgH="1270000" progId="Equation.DSMT4">
                  <p:embed/>
                </p:oleObj>
              </mc:Choice>
              <mc:Fallback>
                <p:oleObj name="Equation" r:id="rId3" imgW="4305300" imgH="1270000" progId="Equation.DSMT4">
                  <p:embed/>
                  <p:pic>
                    <p:nvPicPr>
                      <p:cNvPr id="0" name="图片 678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3286125"/>
                        <a:ext cx="2376487"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2" name="Object 4"/>
          <p:cNvGraphicFramePr>
            <a:graphicFrameLocks noChangeAspect="1"/>
          </p:cNvGraphicFramePr>
          <p:nvPr/>
        </p:nvGraphicFramePr>
        <p:xfrm>
          <a:off x="4779963" y="1693863"/>
          <a:ext cx="3275012" cy="717550"/>
        </p:xfrm>
        <a:graphic>
          <a:graphicData uri="http://schemas.openxmlformats.org/presentationml/2006/ole">
            <mc:AlternateContent xmlns:mc="http://schemas.openxmlformats.org/markup-compatibility/2006">
              <mc:Choice xmlns:v="urn:schemas-microsoft-com:vml" Requires="v">
                <p:oleObj spid="_x0000_s67844" name="Equation" r:id="rId5" imgW="6591300" imgH="1270000" progId="Equation.DSMT4">
                  <p:embed/>
                </p:oleObj>
              </mc:Choice>
              <mc:Fallback>
                <p:oleObj name="Equation" r:id="rId5" imgW="6591300" imgH="1270000" progId="Equation.DSMT4">
                  <p:embed/>
                  <p:pic>
                    <p:nvPicPr>
                      <p:cNvPr id="0" name="图片 678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963" y="1693863"/>
                        <a:ext cx="327501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3" name="Object 5"/>
          <p:cNvGraphicFramePr>
            <a:graphicFrameLocks noChangeAspect="1"/>
          </p:cNvGraphicFramePr>
          <p:nvPr/>
        </p:nvGraphicFramePr>
        <p:xfrm>
          <a:off x="5284788" y="2536825"/>
          <a:ext cx="1944687" cy="522288"/>
        </p:xfrm>
        <a:graphic>
          <a:graphicData uri="http://schemas.openxmlformats.org/presentationml/2006/ole">
            <mc:AlternateContent xmlns:mc="http://schemas.openxmlformats.org/markup-compatibility/2006">
              <mc:Choice xmlns:v="urn:schemas-microsoft-com:vml" Requires="v">
                <p:oleObj spid="_x0000_s67845" name="Equation" r:id="rId7" imgW="3505200" imgH="825500" progId="Equation.DSMT4">
                  <p:embed/>
                </p:oleObj>
              </mc:Choice>
              <mc:Fallback>
                <p:oleObj name="Equation" r:id="rId7" imgW="3505200" imgH="825500" progId="Equation.DSMT4">
                  <p:embed/>
                  <p:pic>
                    <p:nvPicPr>
                      <p:cNvPr id="0" name="图片 678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788" y="2536825"/>
                        <a:ext cx="194468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4" name="Object 6"/>
          <p:cNvGraphicFramePr>
            <a:graphicFrameLocks noChangeAspect="1"/>
          </p:cNvGraphicFramePr>
          <p:nvPr/>
        </p:nvGraphicFramePr>
        <p:xfrm>
          <a:off x="4995863" y="3251200"/>
          <a:ext cx="2449512" cy="793750"/>
        </p:xfrm>
        <a:graphic>
          <a:graphicData uri="http://schemas.openxmlformats.org/presentationml/2006/ole">
            <mc:AlternateContent xmlns:mc="http://schemas.openxmlformats.org/markup-compatibility/2006">
              <mc:Choice xmlns:v="urn:schemas-microsoft-com:vml" Requires="v">
                <p:oleObj spid="_x0000_s67846" name="Equation" r:id="rId9" imgW="4305300" imgH="1270000" progId="Equation.DSMT4">
                  <p:embed/>
                </p:oleObj>
              </mc:Choice>
              <mc:Fallback>
                <p:oleObj name="Equation" r:id="rId9" imgW="4305300" imgH="1270000" progId="Equation.DSMT4">
                  <p:embed/>
                  <p:pic>
                    <p:nvPicPr>
                      <p:cNvPr id="0" name="图片 678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5863" y="3251200"/>
                        <a:ext cx="2449512"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7" name="Object 7"/>
          <p:cNvGraphicFramePr>
            <a:graphicFrameLocks noChangeAspect="1"/>
          </p:cNvGraphicFramePr>
          <p:nvPr/>
        </p:nvGraphicFramePr>
        <p:xfrm>
          <a:off x="1042988" y="863600"/>
          <a:ext cx="3000375" cy="703263"/>
        </p:xfrm>
        <a:graphic>
          <a:graphicData uri="http://schemas.openxmlformats.org/presentationml/2006/ole">
            <mc:AlternateContent xmlns:mc="http://schemas.openxmlformats.org/markup-compatibility/2006">
              <mc:Choice xmlns:v="urn:schemas-microsoft-com:vml" Requires="v">
                <p:oleObj spid="_x0000_s67847" name="Equation" r:id="rId11" imgW="6172200" imgH="1270000" progId="Equation.DSMT4">
                  <p:embed/>
                </p:oleObj>
              </mc:Choice>
              <mc:Fallback>
                <p:oleObj name="Equation" r:id="rId11" imgW="6172200" imgH="1270000" progId="Equation.DSMT4">
                  <p:embed/>
                  <p:pic>
                    <p:nvPicPr>
                      <p:cNvPr id="0" name="图片 678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863600"/>
                        <a:ext cx="300037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8" name="Object 8"/>
          <p:cNvGraphicFramePr>
            <a:graphicFrameLocks noChangeAspect="1"/>
          </p:cNvGraphicFramePr>
          <p:nvPr/>
        </p:nvGraphicFramePr>
        <p:xfrm>
          <a:off x="892175" y="1582738"/>
          <a:ext cx="3240088" cy="842962"/>
        </p:xfrm>
        <a:graphic>
          <a:graphicData uri="http://schemas.openxmlformats.org/presentationml/2006/ole">
            <mc:AlternateContent xmlns:mc="http://schemas.openxmlformats.org/markup-compatibility/2006">
              <mc:Choice xmlns:v="urn:schemas-microsoft-com:vml" Requires="v">
                <p:oleObj spid="_x0000_s67848" name="Equation" r:id="rId13" imgW="6324600" imgH="1524000" progId="Equation.DSMT4">
                  <p:embed/>
                </p:oleObj>
              </mc:Choice>
              <mc:Fallback>
                <p:oleObj name="Equation" r:id="rId13" imgW="6324600" imgH="1524000" progId="Equation.DSMT4">
                  <p:embed/>
                  <p:pic>
                    <p:nvPicPr>
                      <p:cNvPr id="0" name="图片 678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2175" y="1582738"/>
                        <a:ext cx="3240088"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Oval 19"/>
          <p:cNvSpPr>
            <a:spLocks noChangeArrowheads="1"/>
          </p:cNvSpPr>
          <p:nvPr/>
        </p:nvSpPr>
        <p:spPr bwMode="auto">
          <a:xfrm>
            <a:off x="1049338" y="1042988"/>
            <a:ext cx="144462" cy="144462"/>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92180" name="Oval 20"/>
          <p:cNvSpPr>
            <a:spLocks noChangeArrowheads="1"/>
          </p:cNvSpPr>
          <p:nvPr/>
        </p:nvSpPr>
        <p:spPr bwMode="auto">
          <a:xfrm>
            <a:off x="892175" y="1906588"/>
            <a:ext cx="144463" cy="144462"/>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92181" name="Object 9"/>
          <p:cNvGraphicFramePr>
            <a:graphicFrameLocks noChangeAspect="1"/>
          </p:cNvGraphicFramePr>
          <p:nvPr/>
        </p:nvGraphicFramePr>
        <p:xfrm>
          <a:off x="4794250" y="790575"/>
          <a:ext cx="3082925" cy="765175"/>
        </p:xfrm>
        <a:graphic>
          <a:graphicData uri="http://schemas.openxmlformats.org/presentationml/2006/ole">
            <mc:AlternateContent xmlns:mc="http://schemas.openxmlformats.org/markup-compatibility/2006">
              <mc:Choice xmlns:v="urn:schemas-microsoft-com:vml" Requires="v">
                <p:oleObj spid="_x0000_s67849" name="Equation" r:id="rId15" imgW="6362700" imgH="1409700" progId="Equation.DSMT4">
                  <p:embed/>
                </p:oleObj>
              </mc:Choice>
              <mc:Fallback>
                <p:oleObj name="Equation" r:id="rId15" imgW="6362700" imgH="1409700" progId="Equation.DSMT4">
                  <p:embed/>
                  <p:pic>
                    <p:nvPicPr>
                      <p:cNvPr id="0" name="图片 678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94250" y="790575"/>
                        <a:ext cx="30829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2" name="Oval 22"/>
          <p:cNvSpPr>
            <a:spLocks noChangeArrowheads="1"/>
          </p:cNvSpPr>
          <p:nvPr/>
        </p:nvSpPr>
        <p:spPr bwMode="auto">
          <a:xfrm>
            <a:off x="4800600" y="1039813"/>
            <a:ext cx="144463" cy="144462"/>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92183" name="Oval 23"/>
          <p:cNvSpPr>
            <a:spLocks noChangeArrowheads="1"/>
          </p:cNvSpPr>
          <p:nvPr/>
        </p:nvSpPr>
        <p:spPr bwMode="auto">
          <a:xfrm>
            <a:off x="4779963" y="1871663"/>
            <a:ext cx="144462" cy="144462"/>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92184" name="Oval 24"/>
          <p:cNvSpPr>
            <a:spLocks noChangeArrowheads="1"/>
          </p:cNvSpPr>
          <p:nvPr/>
        </p:nvSpPr>
        <p:spPr bwMode="auto">
          <a:xfrm>
            <a:off x="5032375" y="3454400"/>
            <a:ext cx="144463" cy="144463"/>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aphicFrame>
        <p:nvGraphicFramePr>
          <p:cNvPr id="92185" name="Object 10"/>
          <p:cNvGraphicFramePr>
            <a:graphicFrameLocks noChangeAspect="1"/>
          </p:cNvGraphicFramePr>
          <p:nvPr/>
        </p:nvGraphicFramePr>
        <p:xfrm>
          <a:off x="5140325" y="4651375"/>
          <a:ext cx="2628900" cy="549275"/>
        </p:xfrm>
        <a:graphic>
          <a:graphicData uri="http://schemas.openxmlformats.org/presentationml/2006/ole">
            <mc:AlternateContent xmlns:mc="http://schemas.openxmlformats.org/markup-compatibility/2006">
              <mc:Choice xmlns:v="urn:schemas-microsoft-com:vml" Requires="v">
                <p:oleObj spid="_x0000_s67850" name="Equation" r:id="rId17" imgW="4559300" imgH="825500" progId="Equation.DSMT4">
                  <p:embed/>
                </p:oleObj>
              </mc:Choice>
              <mc:Fallback>
                <p:oleObj name="Equation" r:id="rId17" imgW="4559300" imgH="825500" progId="Equation.DSMT4">
                  <p:embed/>
                  <p:pic>
                    <p:nvPicPr>
                      <p:cNvPr id="0" name="图片 678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0325" y="4651375"/>
                        <a:ext cx="2628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86" name="Object 11"/>
          <p:cNvGraphicFramePr>
            <a:graphicFrameLocks noChangeAspect="1"/>
          </p:cNvGraphicFramePr>
          <p:nvPr/>
        </p:nvGraphicFramePr>
        <p:xfrm>
          <a:off x="5176838" y="5781675"/>
          <a:ext cx="2627312" cy="539750"/>
        </p:xfrm>
        <a:graphic>
          <a:graphicData uri="http://schemas.openxmlformats.org/presentationml/2006/ole">
            <mc:AlternateContent xmlns:mc="http://schemas.openxmlformats.org/markup-compatibility/2006">
              <mc:Choice xmlns:v="urn:schemas-microsoft-com:vml" Requires="v">
                <p:oleObj spid="_x0000_s67851" name="Equation" r:id="rId19" imgW="4610100" imgH="825500" progId="Equation.DSMT4">
                  <p:embed/>
                </p:oleObj>
              </mc:Choice>
              <mc:Fallback>
                <p:oleObj name="Equation" r:id="rId19" imgW="4610100" imgH="825500" progId="Equation.DSMT4">
                  <p:embed/>
                  <p:pic>
                    <p:nvPicPr>
                      <p:cNvPr id="0" name="图片 678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6838" y="5781675"/>
                        <a:ext cx="262731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87" name="Object 12"/>
          <p:cNvGraphicFramePr>
            <a:graphicFrameLocks noChangeAspect="1"/>
          </p:cNvGraphicFramePr>
          <p:nvPr/>
        </p:nvGraphicFramePr>
        <p:xfrm>
          <a:off x="5140325" y="5265738"/>
          <a:ext cx="1944688" cy="458787"/>
        </p:xfrm>
        <a:graphic>
          <a:graphicData uri="http://schemas.openxmlformats.org/presentationml/2006/ole">
            <mc:AlternateContent xmlns:mc="http://schemas.openxmlformats.org/markup-compatibility/2006">
              <mc:Choice xmlns:v="urn:schemas-microsoft-com:vml" Requires="v">
                <p:oleObj spid="_x0000_s67852" name="Equation" r:id="rId21" imgW="3429000" imgH="685800" progId="Equation.DSMT4">
                  <p:embed/>
                </p:oleObj>
              </mc:Choice>
              <mc:Fallback>
                <p:oleObj name="Equation" r:id="rId21" imgW="3429000" imgH="685800" progId="Equation.DSMT4">
                  <p:embed/>
                  <p:pic>
                    <p:nvPicPr>
                      <p:cNvPr id="0" name="图片 678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0325" y="5265738"/>
                        <a:ext cx="1944688"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88" name="Object 13"/>
          <p:cNvGraphicFramePr>
            <a:graphicFrameLocks noChangeAspect="1"/>
          </p:cNvGraphicFramePr>
          <p:nvPr/>
        </p:nvGraphicFramePr>
        <p:xfrm>
          <a:off x="5176838" y="4019550"/>
          <a:ext cx="1908175" cy="552450"/>
        </p:xfrm>
        <a:graphic>
          <a:graphicData uri="http://schemas.openxmlformats.org/presentationml/2006/ole">
            <mc:AlternateContent xmlns:mc="http://schemas.openxmlformats.org/markup-compatibility/2006">
              <mc:Choice xmlns:v="urn:schemas-microsoft-com:vml" Requires="v">
                <p:oleObj spid="_x0000_s67853" name="Equation" r:id="rId23" imgW="3035300" imgH="825500" progId="Equation.DSMT4">
                  <p:embed/>
                </p:oleObj>
              </mc:Choice>
              <mc:Fallback>
                <p:oleObj name="Equation" r:id="rId23" imgW="3035300" imgH="825500" progId="Equation.DSMT4">
                  <p:embed/>
                  <p:pic>
                    <p:nvPicPr>
                      <p:cNvPr id="0" name="图片 6785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76838" y="4019550"/>
                        <a:ext cx="190817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89" name="Object 14"/>
          <p:cNvGraphicFramePr>
            <a:graphicFrameLocks noChangeAspect="1"/>
          </p:cNvGraphicFramePr>
          <p:nvPr/>
        </p:nvGraphicFramePr>
        <p:xfrm>
          <a:off x="1468438" y="4033838"/>
          <a:ext cx="1655762" cy="527050"/>
        </p:xfrm>
        <a:graphic>
          <a:graphicData uri="http://schemas.openxmlformats.org/presentationml/2006/ole">
            <mc:AlternateContent xmlns:mc="http://schemas.openxmlformats.org/markup-compatibility/2006">
              <mc:Choice xmlns:v="urn:schemas-microsoft-com:vml" Requires="v">
                <p:oleObj spid="_x0000_s67854" name="Equation" r:id="rId25" imgW="2933700" imgH="825500" progId="Equation.DSMT4">
                  <p:embed/>
                </p:oleObj>
              </mc:Choice>
              <mc:Fallback>
                <p:oleObj name="Equation" r:id="rId25" imgW="2933700" imgH="825500" progId="Equation.DSMT4">
                  <p:embed/>
                  <p:pic>
                    <p:nvPicPr>
                      <p:cNvPr id="0" name="图片 6785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68438" y="4033838"/>
                        <a:ext cx="16557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0" name="Object 15"/>
          <p:cNvGraphicFramePr>
            <a:graphicFrameLocks noChangeAspect="1"/>
          </p:cNvGraphicFramePr>
          <p:nvPr/>
        </p:nvGraphicFramePr>
        <p:xfrm>
          <a:off x="906463" y="4643438"/>
          <a:ext cx="2757487" cy="530225"/>
        </p:xfrm>
        <a:graphic>
          <a:graphicData uri="http://schemas.openxmlformats.org/presentationml/2006/ole">
            <mc:AlternateContent xmlns:mc="http://schemas.openxmlformats.org/markup-compatibility/2006">
              <mc:Choice xmlns:v="urn:schemas-microsoft-com:vml" Requires="v">
                <p:oleObj spid="_x0000_s67855" name="Equation" r:id="rId27" imgW="4927600" imgH="825500" progId="Equation.DSMT4">
                  <p:embed/>
                </p:oleObj>
              </mc:Choice>
              <mc:Fallback>
                <p:oleObj name="Equation" r:id="rId27" imgW="4927600" imgH="825500" progId="Equation.DSMT4">
                  <p:embed/>
                  <p:pic>
                    <p:nvPicPr>
                      <p:cNvPr id="0" name="图片 6785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06463" y="4643438"/>
                        <a:ext cx="2757487"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1" name="Object 16"/>
          <p:cNvGraphicFramePr>
            <a:graphicFrameLocks noChangeAspect="1"/>
          </p:cNvGraphicFramePr>
          <p:nvPr/>
        </p:nvGraphicFramePr>
        <p:xfrm>
          <a:off x="1181100" y="5254625"/>
          <a:ext cx="2124075" cy="468313"/>
        </p:xfrm>
        <a:graphic>
          <a:graphicData uri="http://schemas.openxmlformats.org/presentationml/2006/ole">
            <mc:AlternateContent xmlns:mc="http://schemas.openxmlformats.org/markup-compatibility/2006">
              <mc:Choice xmlns:v="urn:schemas-microsoft-com:vml" Requires="v">
                <p:oleObj spid="_x0000_s67856" name="Equation" r:id="rId29" imgW="3721100" imgH="685800" progId="Equation.DSMT4">
                  <p:embed/>
                </p:oleObj>
              </mc:Choice>
              <mc:Fallback>
                <p:oleObj name="Equation" r:id="rId29" imgW="3721100" imgH="685800" progId="Equation.DSMT4">
                  <p:embed/>
                  <p:pic>
                    <p:nvPicPr>
                      <p:cNvPr id="0" name="图片 6785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181100" y="5254625"/>
                        <a:ext cx="212407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2" name="Object 17"/>
          <p:cNvGraphicFramePr>
            <a:graphicFrameLocks noChangeAspect="1"/>
          </p:cNvGraphicFramePr>
          <p:nvPr/>
        </p:nvGraphicFramePr>
        <p:xfrm>
          <a:off x="1108075" y="5795963"/>
          <a:ext cx="2736850" cy="500062"/>
        </p:xfrm>
        <a:graphic>
          <a:graphicData uri="http://schemas.openxmlformats.org/presentationml/2006/ole">
            <mc:AlternateContent xmlns:mc="http://schemas.openxmlformats.org/markup-compatibility/2006">
              <mc:Choice xmlns:v="urn:schemas-microsoft-com:vml" Requires="v">
                <p:oleObj spid="_x0000_s67857" name="Equation" r:id="rId31" imgW="5232400" imgH="825500" progId="Equation.DSMT4">
                  <p:embed/>
                </p:oleObj>
              </mc:Choice>
              <mc:Fallback>
                <p:oleObj name="Equation" r:id="rId31" imgW="5232400" imgH="825500" progId="Equation.DSMT4">
                  <p:embed/>
                  <p:pic>
                    <p:nvPicPr>
                      <p:cNvPr id="0" name="图片 6785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08075" y="5795963"/>
                        <a:ext cx="2736850"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3" name="Oval 33"/>
          <p:cNvSpPr>
            <a:spLocks noChangeArrowheads="1"/>
          </p:cNvSpPr>
          <p:nvPr/>
        </p:nvSpPr>
        <p:spPr bwMode="auto">
          <a:xfrm>
            <a:off x="1000125" y="3490913"/>
            <a:ext cx="144463" cy="144462"/>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sp>
        <p:nvSpPr>
          <p:cNvPr id="23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6B2796-8849-4E4F-AE90-E21819BF91DB}"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62"/>
                                        </p:tgtEl>
                                        <p:attrNameLst>
                                          <p:attrName>style.visibility</p:attrName>
                                        </p:attrNameLst>
                                      </p:cBhvr>
                                      <p:to>
                                        <p:strVal val="visible"/>
                                      </p:to>
                                    </p:set>
                                    <p:animEffect transition="in" filter="wipe(up)">
                                      <p:cBhvr>
                                        <p:cTn id="12" dur="500"/>
                                        <p:tgtEl>
                                          <p:spTgt spid="92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77"/>
                                        </p:tgtEl>
                                        <p:attrNameLst>
                                          <p:attrName>style.visibility</p:attrName>
                                        </p:attrNameLst>
                                      </p:cBhvr>
                                      <p:to>
                                        <p:strVal val="visible"/>
                                      </p:to>
                                    </p:set>
                                    <p:animEffect transition="in" filter="wipe(left)">
                                      <p:cBhvr>
                                        <p:cTn id="17" dur="500"/>
                                        <p:tgtEl>
                                          <p:spTgt spid="9217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9217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2181"/>
                                        </p:tgtEl>
                                        <p:attrNameLst>
                                          <p:attrName>style.visibility</p:attrName>
                                        </p:attrNameLst>
                                      </p:cBhvr>
                                      <p:to>
                                        <p:strVal val="visible"/>
                                      </p:to>
                                    </p:set>
                                    <p:animEffect transition="in" filter="wipe(left)">
                                      <p:cBhvr>
                                        <p:cTn id="24" dur="500"/>
                                        <p:tgtEl>
                                          <p:spTgt spid="92181"/>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921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92178"/>
                                        </p:tgtEl>
                                        <p:attrNameLst>
                                          <p:attrName>style.visibility</p:attrName>
                                        </p:attrNameLst>
                                      </p:cBhvr>
                                      <p:to>
                                        <p:strVal val="visible"/>
                                      </p:to>
                                    </p:set>
                                    <p:animEffect transition="in" filter="slide(fromLeft)">
                                      <p:cBhvr>
                                        <p:cTn id="31" dur="500"/>
                                        <p:tgtEl>
                                          <p:spTgt spid="9217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9218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92172"/>
                                        </p:tgtEl>
                                        <p:attrNameLst>
                                          <p:attrName>style.visibility</p:attrName>
                                        </p:attrNameLst>
                                      </p:cBhvr>
                                      <p:to>
                                        <p:strVal val="visible"/>
                                      </p:to>
                                    </p:set>
                                    <p:animEffect transition="in" filter="wipe(up)">
                                      <p:cBhvr>
                                        <p:cTn id="38" dur="500"/>
                                        <p:tgtEl>
                                          <p:spTgt spid="92172"/>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9218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92169"/>
                                        </p:tgtEl>
                                        <p:attrNameLst>
                                          <p:attrName>style.visibility</p:attrName>
                                        </p:attrNameLst>
                                      </p:cBhvr>
                                      <p:to>
                                        <p:strVal val="visible"/>
                                      </p:to>
                                    </p:set>
                                    <p:animEffect transition="in" filter="wipe(up)">
                                      <p:cBhvr>
                                        <p:cTn id="45" dur="500"/>
                                        <p:tgtEl>
                                          <p:spTgt spid="9216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92173"/>
                                        </p:tgtEl>
                                        <p:attrNameLst>
                                          <p:attrName>style.visibility</p:attrName>
                                        </p:attrNameLst>
                                      </p:cBhvr>
                                      <p:to>
                                        <p:strVal val="visible"/>
                                      </p:to>
                                    </p:set>
                                    <p:animEffect transition="in" filter="wipe(up)">
                                      <p:cBhvr>
                                        <p:cTn id="50" dur="500"/>
                                        <p:tgtEl>
                                          <p:spTgt spid="9217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92170"/>
                                        </p:tgtEl>
                                        <p:attrNameLst>
                                          <p:attrName>style.visibility</p:attrName>
                                        </p:attrNameLst>
                                      </p:cBhvr>
                                      <p:to>
                                        <p:strVal val="visible"/>
                                      </p:to>
                                    </p:set>
                                    <p:animEffect transition="in" filter="wipe(up)">
                                      <p:cBhvr>
                                        <p:cTn id="55" dur="500"/>
                                        <p:tgtEl>
                                          <p:spTgt spid="92170"/>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9219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92174"/>
                                        </p:tgtEl>
                                        <p:attrNameLst>
                                          <p:attrName>style.visibility</p:attrName>
                                        </p:attrNameLst>
                                      </p:cBhvr>
                                      <p:to>
                                        <p:strVal val="visible"/>
                                      </p:to>
                                    </p:set>
                                    <p:animEffect transition="in" filter="wipe(up)">
                                      <p:cBhvr>
                                        <p:cTn id="62" dur="500"/>
                                        <p:tgtEl>
                                          <p:spTgt spid="92174"/>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921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92189"/>
                                        </p:tgtEl>
                                        <p:attrNameLst>
                                          <p:attrName>style.visibility</p:attrName>
                                        </p:attrNameLst>
                                      </p:cBhvr>
                                      <p:to>
                                        <p:strVal val="visible"/>
                                      </p:to>
                                    </p:set>
                                    <p:animEffect transition="in" filter="wipe(left)">
                                      <p:cBhvr>
                                        <p:cTn id="69" dur="500"/>
                                        <p:tgtEl>
                                          <p:spTgt spid="9218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92188"/>
                                        </p:tgtEl>
                                        <p:attrNameLst>
                                          <p:attrName>style.visibility</p:attrName>
                                        </p:attrNameLst>
                                      </p:cBhvr>
                                      <p:to>
                                        <p:strVal val="visible"/>
                                      </p:to>
                                    </p:set>
                                    <p:animEffect transition="in" filter="wipe(right)">
                                      <p:cBhvr>
                                        <p:cTn id="74" dur="500"/>
                                        <p:tgtEl>
                                          <p:spTgt spid="9218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92190"/>
                                        </p:tgtEl>
                                        <p:attrNameLst>
                                          <p:attrName>style.visibility</p:attrName>
                                        </p:attrNameLst>
                                      </p:cBhvr>
                                      <p:to>
                                        <p:strVal val="visible"/>
                                      </p:to>
                                    </p:set>
                                    <p:animEffect transition="in" filter="wipe(left)">
                                      <p:cBhvr>
                                        <p:cTn id="79" dur="500"/>
                                        <p:tgtEl>
                                          <p:spTgt spid="9219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92185"/>
                                        </p:tgtEl>
                                        <p:attrNameLst>
                                          <p:attrName>style.visibility</p:attrName>
                                        </p:attrNameLst>
                                      </p:cBhvr>
                                      <p:to>
                                        <p:strVal val="visible"/>
                                      </p:to>
                                    </p:set>
                                    <p:animEffect transition="in" filter="wipe(right)">
                                      <p:cBhvr>
                                        <p:cTn id="84" dur="500"/>
                                        <p:tgtEl>
                                          <p:spTgt spid="9218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92191"/>
                                        </p:tgtEl>
                                        <p:attrNameLst>
                                          <p:attrName>style.visibility</p:attrName>
                                        </p:attrNameLst>
                                      </p:cBhvr>
                                      <p:to>
                                        <p:strVal val="visible"/>
                                      </p:to>
                                    </p:set>
                                    <p:animEffect transition="in" filter="wipe(left)">
                                      <p:cBhvr>
                                        <p:cTn id="89" dur="500"/>
                                        <p:tgtEl>
                                          <p:spTgt spid="9219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nodeType="clickEffect">
                                  <p:stCondLst>
                                    <p:cond delay="0"/>
                                  </p:stCondLst>
                                  <p:childTnLst>
                                    <p:set>
                                      <p:cBhvr>
                                        <p:cTn id="93" dur="1" fill="hold">
                                          <p:stCondLst>
                                            <p:cond delay="0"/>
                                          </p:stCondLst>
                                        </p:cTn>
                                        <p:tgtEl>
                                          <p:spTgt spid="92187"/>
                                        </p:tgtEl>
                                        <p:attrNameLst>
                                          <p:attrName>style.visibility</p:attrName>
                                        </p:attrNameLst>
                                      </p:cBhvr>
                                      <p:to>
                                        <p:strVal val="visible"/>
                                      </p:to>
                                    </p:set>
                                    <p:animEffect transition="in" filter="wipe(right)">
                                      <p:cBhvr>
                                        <p:cTn id="94" dur="500"/>
                                        <p:tgtEl>
                                          <p:spTgt spid="9218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92192"/>
                                        </p:tgtEl>
                                        <p:attrNameLst>
                                          <p:attrName>style.visibility</p:attrName>
                                        </p:attrNameLst>
                                      </p:cBhvr>
                                      <p:to>
                                        <p:strVal val="visible"/>
                                      </p:to>
                                    </p:set>
                                    <p:animEffect transition="in" filter="wipe(left)">
                                      <p:cBhvr>
                                        <p:cTn id="99" dur="500"/>
                                        <p:tgtEl>
                                          <p:spTgt spid="9219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nodeType="clickEffect">
                                  <p:stCondLst>
                                    <p:cond delay="0"/>
                                  </p:stCondLst>
                                  <p:childTnLst>
                                    <p:set>
                                      <p:cBhvr>
                                        <p:cTn id="103" dur="1" fill="hold">
                                          <p:stCondLst>
                                            <p:cond delay="0"/>
                                          </p:stCondLst>
                                        </p:cTn>
                                        <p:tgtEl>
                                          <p:spTgt spid="92186"/>
                                        </p:tgtEl>
                                        <p:attrNameLst>
                                          <p:attrName>style.visibility</p:attrName>
                                        </p:attrNameLst>
                                      </p:cBhvr>
                                      <p:to>
                                        <p:strVal val="visible"/>
                                      </p:to>
                                    </p:set>
                                    <p:animEffect transition="in" filter="wipe(right)">
                                      <p:cBhvr>
                                        <p:cTn id="104" dur="500"/>
                                        <p:tgtEl>
                                          <p:spTgt spid="92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ldLvl="0" animBg="1"/>
      <p:bldP spid="92164" grpId="0" autoUpdateAnimBg="0"/>
      <p:bldP spid="92179" grpId="0" bldLvl="0" animBg="1"/>
      <p:bldP spid="92180" grpId="0" bldLvl="0" animBg="1"/>
      <p:bldP spid="92182" grpId="0" bldLvl="0" animBg="1"/>
      <p:bldP spid="92183" grpId="0" bldLvl="0" animBg="1"/>
      <p:bldP spid="92184" grpId="0" bldLvl="0" animBg="1"/>
      <p:bldP spid="9219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59FC943-8A2B-4F52-922C-0B4B33D6B50F}" type="slidenum">
              <a:rPr lang="en-US" altLang="zh-CN" smtClean="0"/>
            </a:fld>
            <a:endParaRPr lang="en-US" altLang="zh-CN"/>
          </a:p>
        </p:txBody>
      </p:sp>
      <p:sp>
        <p:nvSpPr>
          <p:cNvPr id="5" name="文本框 4"/>
          <p:cNvSpPr txBox="1"/>
          <p:nvPr/>
        </p:nvSpPr>
        <p:spPr>
          <a:xfrm>
            <a:off x="318976" y="212651"/>
            <a:ext cx="1832553" cy="584775"/>
          </a:xfrm>
          <a:prstGeom prst="rect">
            <a:avLst/>
          </a:prstGeom>
          <a:noFill/>
        </p:spPr>
        <p:txBody>
          <a:bodyPr wrap="none" rtlCol="0">
            <a:spAutoFit/>
          </a:bodyPr>
          <a:lstStyle/>
          <a:p>
            <a:r>
              <a:rPr lang="zh-CN" altLang="en-US" sz="3200" b="1" dirty="0" smtClean="0">
                <a:solidFill>
                  <a:srgbClr val="000099"/>
                </a:solidFill>
              </a:rPr>
              <a:t>上节回顾</a:t>
            </a:r>
            <a:endParaRPr lang="zh-CN" altLang="en-US" sz="3200" b="1" dirty="0">
              <a:solidFill>
                <a:srgbClr val="000099"/>
              </a:solidFill>
            </a:endParaRPr>
          </a:p>
        </p:txBody>
      </p:sp>
      <p:sp>
        <p:nvSpPr>
          <p:cNvPr id="12" name="Text Box 18"/>
          <p:cNvSpPr txBox="1">
            <a:spLocks noChangeArrowheads="1"/>
          </p:cNvSpPr>
          <p:nvPr/>
        </p:nvSpPr>
        <p:spPr bwMode="auto">
          <a:xfrm>
            <a:off x="2977379" y="675226"/>
            <a:ext cx="6324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第</a:t>
            </a:r>
            <a:r>
              <a:rPr lang="en-US" altLang="zh-CN" sz="3200" b="1" dirty="0">
                <a:latin typeface="黑体" panose="02010609060101010101" pitchFamily="49" charset="-122"/>
                <a:ea typeface="黑体" panose="02010609060101010101" pitchFamily="49" charset="-122"/>
              </a:rPr>
              <a:t>7</a:t>
            </a:r>
            <a:r>
              <a:rPr lang="zh-CN" altLang="en-US" sz="3200" b="1" dirty="0">
                <a:latin typeface="黑体" panose="02010609060101010101" pitchFamily="49" charset="-122"/>
                <a:ea typeface="黑体" panose="02010609060101010101" pitchFamily="49" charset="-122"/>
              </a:rPr>
              <a:t>节  磁介质</a:t>
            </a:r>
            <a:endParaRPr lang="en-US" altLang="zh-CN" sz="3200" b="1" dirty="0">
              <a:latin typeface="黑体" panose="02010609060101010101" pitchFamily="49" charset="-122"/>
              <a:ea typeface="黑体" panose="02010609060101010101" pitchFamily="49" charset="-122"/>
            </a:endParaRPr>
          </a:p>
        </p:txBody>
      </p:sp>
      <p:sp>
        <p:nvSpPr>
          <p:cNvPr id="13" name="Text Box 23"/>
          <p:cNvSpPr txBox="1">
            <a:spLocks noChangeArrowheads="1"/>
          </p:cNvSpPr>
          <p:nvPr/>
        </p:nvSpPr>
        <p:spPr bwMode="auto">
          <a:xfrm>
            <a:off x="528346" y="1439443"/>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ea typeface="楷体_GB2312" pitchFamily="49" charset="-122"/>
              </a:rPr>
              <a:t>  </a:t>
            </a:r>
            <a:r>
              <a:rPr lang="zh-CN" altLang="en-US" b="1" dirty="0">
                <a:solidFill>
                  <a:srgbClr val="0000FF"/>
                </a:solidFill>
                <a:ea typeface="黑体" panose="02010609060101010101" pitchFamily="49" charset="-122"/>
              </a:rPr>
              <a:t>分子圆电流</a:t>
            </a:r>
            <a:endParaRPr lang="zh-CN" altLang="en-US" b="1" dirty="0">
              <a:solidFill>
                <a:srgbClr val="0000FF"/>
              </a:solidFill>
              <a:ea typeface="黑体" panose="02010609060101010101" pitchFamily="49" charset="-122"/>
            </a:endParaRPr>
          </a:p>
        </p:txBody>
      </p:sp>
      <p:sp>
        <p:nvSpPr>
          <p:cNvPr id="14" name="Text Box 3"/>
          <p:cNvSpPr txBox="1">
            <a:spLocks noChangeArrowheads="1"/>
          </p:cNvSpPr>
          <p:nvPr/>
        </p:nvSpPr>
        <p:spPr bwMode="auto">
          <a:xfrm>
            <a:off x="3431403" y="1439443"/>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smtClean="0">
                <a:solidFill>
                  <a:srgbClr val="FF0000"/>
                </a:solidFill>
                <a:ea typeface="黑体" panose="02010609060101010101" pitchFamily="49" charset="-122"/>
              </a:rPr>
              <a:t>分子磁矩</a:t>
            </a:r>
            <a:endParaRPr lang="zh-CN" altLang="en-US" b="1" dirty="0">
              <a:solidFill>
                <a:srgbClr val="FF0000"/>
              </a:solidFill>
              <a:ea typeface="黑体" panose="02010609060101010101" pitchFamily="49" charset="-122"/>
            </a:endParaRPr>
          </a:p>
        </p:txBody>
      </p:sp>
      <p:graphicFrame>
        <p:nvGraphicFramePr>
          <p:cNvPr id="15" name="Object 2"/>
          <p:cNvGraphicFramePr>
            <a:graphicFrameLocks noChangeAspect="1"/>
          </p:cNvGraphicFramePr>
          <p:nvPr/>
        </p:nvGraphicFramePr>
        <p:xfrm>
          <a:off x="6244417" y="1394993"/>
          <a:ext cx="1887538" cy="608013"/>
        </p:xfrm>
        <a:graphic>
          <a:graphicData uri="http://schemas.openxmlformats.org/presentationml/2006/ole">
            <mc:AlternateContent xmlns:mc="http://schemas.openxmlformats.org/markup-compatibility/2006">
              <mc:Choice xmlns:v="urn:schemas-microsoft-com:vml" Requires="v">
                <p:oleObj spid="_x0000_s63554" name="公式" r:id="rId1" imgW="812800" imgH="241300" progId="Equation.3">
                  <p:embed/>
                </p:oleObj>
              </mc:Choice>
              <mc:Fallback>
                <p:oleObj name="公式" r:id="rId1" imgW="812800" imgH="241300" progId="Equation.3">
                  <p:embed/>
                  <p:pic>
                    <p:nvPicPr>
                      <p:cNvPr id="0" name="图片 635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417" y="1394993"/>
                        <a:ext cx="1887538" cy="608013"/>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AutoShape 26"/>
          <p:cNvSpPr>
            <a:spLocks noChangeArrowheads="1"/>
          </p:cNvSpPr>
          <p:nvPr/>
        </p:nvSpPr>
        <p:spPr bwMode="auto">
          <a:xfrm>
            <a:off x="2669127" y="1598322"/>
            <a:ext cx="747638" cy="201354"/>
          </a:xfrm>
          <a:prstGeom prst="rightArrow">
            <a:avLst>
              <a:gd name="adj1" fmla="val 50000"/>
              <a:gd name="adj2" fmla="val 150000"/>
            </a:avLst>
          </a:prstGeom>
          <a:solidFill>
            <a:srgbClr val="CC99FF">
              <a:alpha val="50195"/>
            </a:srgbClr>
          </a:solidFill>
          <a:ln w="12700">
            <a:solidFill>
              <a:srgbClr val="FF0000"/>
            </a:solidFill>
            <a:miter lim="800000"/>
            <a:headEnd type="none" w="sm" len="sm"/>
            <a:tailEnd type="none" w="sm" len="sm"/>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AutoShape 26"/>
          <p:cNvSpPr>
            <a:spLocks noChangeArrowheads="1"/>
          </p:cNvSpPr>
          <p:nvPr/>
        </p:nvSpPr>
        <p:spPr bwMode="auto">
          <a:xfrm>
            <a:off x="5137348" y="1598322"/>
            <a:ext cx="747638" cy="201354"/>
          </a:xfrm>
          <a:prstGeom prst="rightArrow">
            <a:avLst>
              <a:gd name="adj1" fmla="val 50000"/>
              <a:gd name="adj2" fmla="val 150000"/>
            </a:avLst>
          </a:prstGeom>
          <a:solidFill>
            <a:srgbClr val="CC99FF">
              <a:alpha val="50195"/>
            </a:srgbClr>
          </a:solidFill>
          <a:ln w="12700">
            <a:solidFill>
              <a:srgbClr val="FF0000"/>
            </a:solidFill>
            <a:miter lim="800000"/>
            <a:headEnd type="none" w="sm" len="sm"/>
            <a:tailEnd type="none" w="sm" len="sm"/>
          </a:ln>
        </p:spPr>
        <p:txBody>
          <a:bodyPr wrap="none" anchor="ctr"/>
          <a:lstStyle>
            <a:lvl1pPr eaLnBrk="0" hangingPunct="0">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 name="Object 5"/>
          <p:cNvGraphicFramePr>
            <a:graphicFrameLocks noChangeAspect="1"/>
          </p:cNvGraphicFramePr>
          <p:nvPr/>
        </p:nvGraphicFramePr>
        <p:xfrm>
          <a:off x="2514880" y="4097994"/>
          <a:ext cx="2783647" cy="839579"/>
        </p:xfrm>
        <a:graphic>
          <a:graphicData uri="http://schemas.openxmlformats.org/presentationml/2006/ole">
            <mc:AlternateContent xmlns:mc="http://schemas.openxmlformats.org/markup-compatibility/2006">
              <mc:Choice xmlns:v="urn:schemas-microsoft-com:vml" Requires="v">
                <p:oleObj spid="_x0000_s63555" name="Equation" r:id="rId3" imgW="24993600" imgH="7010400" progId="Equation.DSMT4">
                  <p:embed/>
                </p:oleObj>
              </mc:Choice>
              <mc:Fallback>
                <p:oleObj name="Equation" r:id="rId3" imgW="24993600" imgH="7010400" progId="Equation.DSMT4">
                  <p:embed/>
                  <p:pic>
                    <p:nvPicPr>
                      <p:cNvPr id="0" name="图片 63554"/>
                      <p:cNvPicPr>
                        <a:picLocks noChangeAspect="1" noChangeArrowheads="1"/>
                      </p:cNvPicPr>
                      <p:nvPr/>
                    </p:nvPicPr>
                    <p:blipFill>
                      <a:blip r:embed="rId4"/>
                      <a:srcRect/>
                      <a:stretch>
                        <a:fillRect/>
                      </a:stretch>
                    </p:blipFill>
                    <p:spPr bwMode="auto">
                      <a:xfrm>
                        <a:off x="2514880" y="4097994"/>
                        <a:ext cx="2783647" cy="839579"/>
                      </a:xfrm>
                      <a:prstGeom prst="rect">
                        <a:avLst/>
                      </a:prstGeom>
                      <a:solidFill>
                        <a:srgbClr val="FFCC00">
                          <a:alpha val="27843"/>
                        </a:srgbClr>
                      </a:solidFill>
                      <a:ln w="28575" algn="ctr">
                        <a:solidFill>
                          <a:srgbClr val="FF0000"/>
                        </a:solidFill>
                        <a:miter lim="800000"/>
                        <a:headEnd/>
                        <a:tailEnd/>
                      </a:ln>
                      <a:effectLst/>
                    </p:spPr>
                  </p:pic>
                </p:oleObj>
              </mc:Fallback>
            </mc:AlternateContent>
          </a:graphicData>
        </a:graphic>
      </p:graphicFrame>
      <p:graphicFrame>
        <p:nvGraphicFramePr>
          <p:cNvPr id="11" name="Object 6"/>
          <p:cNvGraphicFramePr>
            <a:graphicFrameLocks noChangeAspect="1"/>
          </p:cNvGraphicFramePr>
          <p:nvPr/>
        </p:nvGraphicFramePr>
        <p:xfrm>
          <a:off x="3166928" y="5312637"/>
          <a:ext cx="1479550" cy="633412"/>
        </p:xfrm>
        <a:graphic>
          <a:graphicData uri="http://schemas.openxmlformats.org/presentationml/2006/ole">
            <mc:AlternateContent xmlns:mc="http://schemas.openxmlformats.org/markup-compatibility/2006">
              <mc:Choice xmlns:v="urn:schemas-microsoft-com:vml" Requires="v">
                <p:oleObj spid="_x0000_s63556" name="公式" r:id="rId5" imgW="901700" imgH="292100" progId="Equation.3">
                  <p:embed/>
                </p:oleObj>
              </mc:Choice>
              <mc:Fallback>
                <p:oleObj name="公式" r:id="rId5" imgW="901700" imgH="292100" progId="Equation.3">
                  <p:embed/>
                  <p:pic>
                    <p:nvPicPr>
                      <p:cNvPr id="0" name="图片 635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6928" y="5312637"/>
                        <a:ext cx="1479550" cy="633412"/>
                      </a:xfrm>
                      <a:prstGeom prst="rect">
                        <a:avLst/>
                      </a:prstGeom>
                      <a:solidFill>
                        <a:srgbClr val="FFCC00">
                          <a:alpha val="27843"/>
                        </a:srgbClr>
                      </a:soli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2"/>
          <p:cNvGraphicFramePr>
            <a:graphicFrameLocks noChangeAspect="1"/>
          </p:cNvGraphicFramePr>
          <p:nvPr/>
        </p:nvGraphicFramePr>
        <p:xfrm>
          <a:off x="2972306" y="2957184"/>
          <a:ext cx="1868797" cy="791372"/>
        </p:xfrm>
        <a:graphic>
          <a:graphicData uri="http://schemas.openxmlformats.org/presentationml/2006/ole">
            <mc:AlternateContent xmlns:mc="http://schemas.openxmlformats.org/markup-compatibility/2006">
              <mc:Choice xmlns:v="urn:schemas-microsoft-com:vml" Requires="v">
                <p:oleObj spid="_x0000_s63557" name="Equation" r:id="rId7" imgW="19507200" imgH="7010400" progId="Equation.DSMT4">
                  <p:embed/>
                </p:oleObj>
              </mc:Choice>
              <mc:Fallback>
                <p:oleObj name="Equation" r:id="rId7" imgW="19507200" imgH="7010400" progId="Equation.DSMT4">
                  <p:embed/>
                  <p:pic>
                    <p:nvPicPr>
                      <p:cNvPr id="0" name="图片 63556"/>
                      <p:cNvPicPr>
                        <a:picLocks noChangeAspect="1" noChangeArrowheads="1"/>
                      </p:cNvPicPr>
                      <p:nvPr/>
                    </p:nvPicPr>
                    <p:blipFill>
                      <a:blip r:embed="rId8"/>
                      <a:srcRect/>
                      <a:stretch>
                        <a:fillRect/>
                      </a:stretch>
                    </p:blipFill>
                    <p:spPr bwMode="auto">
                      <a:xfrm>
                        <a:off x="2972306" y="2957184"/>
                        <a:ext cx="1868797" cy="791372"/>
                      </a:xfrm>
                      <a:prstGeom prst="rect">
                        <a:avLst/>
                      </a:prstGeom>
                      <a:solidFill>
                        <a:srgbClr val="FFCC00">
                          <a:alpha val="27843"/>
                        </a:srgbClr>
                      </a:solidFill>
                      <a:ln w="28575" algn="ctr">
                        <a:solidFill>
                          <a:srgbClr val="FF0000"/>
                        </a:solidFill>
                        <a:miter lim="800000"/>
                        <a:headEnd/>
                        <a:tailEnd/>
                      </a:ln>
                      <a:effectLst/>
                    </p:spPr>
                  </p:pic>
                </p:oleObj>
              </mc:Fallback>
            </mc:AlternateContent>
          </a:graphicData>
        </a:graphic>
      </p:graphicFrame>
      <p:sp>
        <p:nvSpPr>
          <p:cNvPr id="19" name="Text Box 3"/>
          <p:cNvSpPr txBox="1">
            <a:spLocks noChangeArrowheads="1"/>
          </p:cNvSpPr>
          <p:nvPr/>
        </p:nvSpPr>
        <p:spPr bwMode="auto">
          <a:xfrm>
            <a:off x="659037" y="2187786"/>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dirty="0" smtClean="0">
                <a:solidFill>
                  <a:schemeClr val="folHlink"/>
                </a:solidFill>
                <a:latin typeface="Times New Roman" panose="02020603050405020304" pitchFamily="18" charset="0"/>
                <a:ea typeface="黑体" panose="02010609060101010101" pitchFamily="49" charset="-122"/>
              </a:rPr>
              <a:t>有</a:t>
            </a:r>
            <a:r>
              <a:rPr lang="zh-CN" altLang="en-US" sz="2800" b="1" dirty="0">
                <a:solidFill>
                  <a:schemeClr val="folHlink"/>
                </a:solidFill>
                <a:latin typeface="Times New Roman" panose="02020603050405020304" pitchFamily="18" charset="0"/>
                <a:ea typeface="黑体" panose="02010609060101010101" pitchFamily="49" charset="-122"/>
              </a:rPr>
              <a:t>介质时的高斯定理和安培环路定理</a:t>
            </a:r>
            <a:endParaRPr lang="zh-CN" altLang="en-US" sz="2800" b="1" dirty="0">
              <a:solidFill>
                <a:schemeClr val="folHlink"/>
              </a:solidFill>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100000">
                                          <p:val>
                                            <p:strVal val="#ppt_x"/>
                                          </p:val>
                                        </p:tav>
                                      </p:tavLst>
                                    </p:anim>
                                    <p:anim calcmode="lin" valueType="num">
                                      <p:cBhvr>
                                        <p:cTn id="13" dur="500" fill="hold"/>
                                        <p:tgtEl>
                                          <p:spTgt spid="13"/>
                                        </p:tgtEl>
                                        <p:attrNameLst>
                                          <p:attrName>ppt_y</p:attrName>
                                        </p:attrNameLst>
                                      </p:cBhvr>
                                      <p:tavLst>
                                        <p:tav tm="0">
                                          <p:val>
                                            <p:strVal val="#ppt_y-#ppt_h/2"/>
                                          </p:val>
                                        </p:tav>
                                        <p:tav tm="100000">
                                          <p:val>
                                            <p:strVal val="#ppt_y"/>
                                          </p:val>
                                        </p:tav>
                                      </p:tavLst>
                                    </p:anim>
                                    <p:anim calcmode="lin" valueType="num">
                                      <p:cBhvr>
                                        <p:cTn id="14" dur="500" fill="hold"/>
                                        <p:tgtEl>
                                          <p:spTgt spid="13"/>
                                        </p:tgtEl>
                                        <p:attrNameLst>
                                          <p:attrName>ppt_w</p:attrName>
                                        </p:attrNameLst>
                                      </p:cBhvr>
                                      <p:tavLst>
                                        <p:tav tm="0">
                                          <p:val>
                                            <p:strVal val="#ppt_w"/>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par>
                          <p:cTn id="31" fill="hold">
                            <p:stCondLst>
                              <p:cond delay="500"/>
                            </p:stCondLst>
                            <p:childTnLst>
                              <p:par>
                                <p:cTn id="32" presetID="4"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19"/>
                                        </p:tgtEl>
                                        <p:attrNameLst>
                                          <p:attrName>style.visibility</p:attrName>
                                        </p:attrNameLst>
                                      </p:cBhvr>
                                      <p:to>
                                        <p:strVal val="visible"/>
                                      </p:to>
                                    </p:set>
                                    <p:animEffect transition="in" filter="wipe(up)">
                                      <p:cBhvr>
                                        <p:cTn id="39" dur="75"/>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p:bldP spid="16" grpId="0" animBg="1"/>
      <p:bldP spid="17"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E09BF88-A94C-4342-8AD5-AEE53C942085}" type="slidenum">
              <a:rPr lang="zh-CN" altLang="en-US" sz="1800" smtClean="0">
                <a:solidFill>
                  <a:srgbClr val="0000FF"/>
                </a:solidFill>
                <a:latin typeface="Times New Roman" panose="02020603050405020304" pitchFamily="18" charset="0"/>
              </a:rPr>
            </a:fld>
            <a:endParaRPr lang="en-US" altLang="zh-CN" sz="1800" smtClean="0">
              <a:solidFill>
                <a:srgbClr val="0000FF"/>
              </a:solidFill>
              <a:latin typeface="Times New Roman" panose="02020603050405020304" pitchFamily="18" charset="0"/>
            </a:endParaRPr>
          </a:p>
        </p:txBody>
      </p:sp>
      <p:sp>
        <p:nvSpPr>
          <p:cNvPr id="89101" name="Text Box 13"/>
          <p:cNvSpPr txBox="1">
            <a:spLocks noChangeArrowheads="1"/>
          </p:cNvSpPr>
          <p:nvPr/>
        </p:nvSpPr>
        <p:spPr bwMode="auto">
          <a:xfrm>
            <a:off x="381000" y="639763"/>
            <a:ext cx="403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sym typeface="Symbol" panose="05050102010706020507" pitchFamily="18" charset="2"/>
              </a:rPr>
              <a:t>1.</a:t>
            </a:r>
            <a:r>
              <a:rPr lang="en-US" altLang="zh-CN" b="1">
                <a:latin typeface="Times New Roman" panose="02020603050405020304" pitchFamily="18" charset="0"/>
                <a:ea typeface="楷体_GB2312" pitchFamily="49" charset="-122"/>
                <a:sym typeface="Symbol" panose="05050102010706020507" pitchFamily="18" charset="2"/>
              </a:rPr>
              <a:t> </a:t>
            </a:r>
            <a:r>
              <a:rPr lang="zh-CN" altLang="en-US" sz="2800" b="1">
                <a:latin typeface="Times New Roman" panose="02020603050405020304" pitchFamily="18" charset="0"/>
                <a:ea typeface="楷体_GB2312" pitchFamily="49" charset="-122"/>
              </a:rPr>
              <a:t>磁化曲线</a:t>
            </a:r>
            <a:endParaRPr lang="zh-CN" altLang="en-US" sz="2800" b="1">
              <a:latin typeface="Times New Roman" panose="02020603050405020304" pitchFamily="18" charset="0"/>
              <a:ea typeface="楷体_GB2312" pitchFamily="49" charset="-122"/>
            </a:endParaRPr>
          </a:p>
        </p:txBody>
      </p:sp>
      <p:sp>
        <p:nvSpPr>
          <p:cNvPr id="89102" name="Text Box 14"/>
          <p:cNvSpPr txBox="1">
            <a:spLocks noChangeArrowheads="1"/>
          </p:cNvSpPr>
          <p:nvPr/>
        </p:nvSpPr>
        <p:spPr bwMode="auto">
          <a:xfrm>
            <a:off x="533400" y="1143000"/>
            <a:ext cx="6467475" cy="1006475"/>
          </a:xfrm>
          <a:prstGeom prst="rect">
            <a:avLst/>
          </a:prstGeom>
          <a:noFill/>
          <a:ln w="9525">
            <a:noFill/>
            <a:miter lim="800000"/>
          </a:ln>
          <a:effectLst/>
        </p:spPr>
        <p:txBody>
          <a:bodyPr>
            <a:spAutoFit/>
          </a:bodyPr>
          <a:lstStyle/>
          <a:p>
            <a:pPr eaLnBrk="1" hangingPunct="1">
              <a:defRPr/>
            </a:pPr>
            <a:r>
              <a:rPr lang="zh-CN" altLang="en-US" b="1" dirty="0">
                <a:solidFill>
                  <a:srgbClr val="FF3300"/>
                </a:solidFill>
                <a:effectLst>
                  <a:outerShdw blurRad="38100" dist="38100" dir="2700000" algn="tl">
                    <a:srgbClr val="C0C0C0"/>
                  </a:outerShdw>
                </a:effectLst>
                <a:ea typeface="楷体_GB2312" pitchFamily="49" charset="-122"/>
              </a:rPr>
              <a:t>装置</a:t>
            </a:r>
            <a:r>
              <a:rPr lang="zh-CN" altLang="en-US" sz="3200" b="1" dirty="0">
                <a:solidFill>
                  <a:srgbClr val="FF3300"/>
                </a:solidFill>
                <a:effectLst>
                  <a:outerShdw blurRad="38100" dist="38100" dir="2700000" algn="tl">
                    <a:srgbClr val="C0C0C0"/>
                  </a:outerShdw>
                </a:effectLst>
                <a:ea typeface="楷体_GB2312" pitchFamily="49" charset="-122"/>
              </a:rPr>
              <a:t>：</a:t>
            </a:r>
            <a:r>
              <a:rPr lang="zh-CN" altLang="en-US" b="1" dirty="0">
                <a:ea typeface="楷体_GB2312" pitchFamily="49" charset="-122"/>
              </a:rPr>
              <a:t>环形螺绕环，用铁磁质</a:t>
            </a:r>
            <a:endParaRPr lang="zh-CN" altLang="en-US" b="1" dirty="0">
              <a:ea typeface="楷体_GB2312" pitchFamily="49" charset="-122"/>
            </a:endParaRPr>
          </a:p>
          <a:p>
            <a:pPr eaLnBrk="1" hangingPunct="1">
              <a:defRPr/>
            </a:pPr>
            <a:r>
              <a:rPr lang="zh-CN" altLang="en-US" b="1" dirty="0">
                <a:ea typeface="楷体_GB2312" pitchFamily="49" charset="-122"/>
              </a:rPr>
              <a:t>            （</a:t>
            </a:r>
            <a:r>
              <a:rPr lang="en-US" altLang="zh-CN" b="1" dirty="0" err="1">
                <a:ea typeface="楷体_GB2312" pitchFamily="49" charset="-122"/>
              </a:rPr>
              <a:t>Fe,Co,Ni</a:t>
            </a:r>
            <a:r>
              <a:rPr lang="zh-CN" altLang="en-US" b="1" dirty="0">
                <a:ea typeface="楷体_GB2312" pitchFamily="49" charset="-122"/>
              </a:rPr>
              <a:t>）充满环内空间</a:t>
            </a:r>
            <a:endParaRPr lang="zh-CN" altLang="en-US" sz="3200" b="1" dirty="0">
              <a:ea typeface="楷体_GB2312" pitchFamily="49" charset="-122"/>
            </a:endParaRPr>
          </a:p>
        </p:txBody>
      </p:sp>
      <p:graphicFrame>
        <p:nvGraphicFramePr>
          <p:cNvPr id="89103" name="Object 2"/>
          <p:cNvGraphicFramePr>
            <a:graphicFrameLocks noChangeAspect="1"/>
          </p:cNvGraphicFramePr>
          <p:nvPr/>
        </p:nvGraphicFramePr>
        <p:xfrm>
          <a:off x="4321175" y="2112963"/>
          <a:ext cx="1320800" cy="812800"/>
        </p:xfrm>
        <a:graphic>
          <a:graphicData uri="http://schemas.openxmlformats.org/presentationml/2006/ole">
            <mc:AlternateContent xmlns:mc="http://schemas.openxmlformats.org/markup-compatibility/2006">
              <mc:Choice xmlns:v="urn:schemas-microsoft-com:vml" Requires="v">
                <p:oleObj spid="_x0000_s70758" name="公式" r:id="rId1" imgW="1320165" imgH="812165" progId="Equation.3">
                  <p:embed/>
                </p:oleObj>
              </mc:Choice>
              <mc:Fallback>
                <p:oleObj name="公式" r:id="rId1" imgW="1320165" imgH="812165" progId="Equation.3">
                  <p:embed/>
                  <p:pic>
                    <p:nvPicPr>
                      <p:cNvPr id="0" name="图片 707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1175" y="2112963"/>
                        <a:ext cx="132080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5" name="Text Box 17"/>
          <p:cNvSpPr txBox="1">
            <a:spLocks noChangeArrowheads="1"/>
          </p:cNvSpPr>
          <p:nvPr/>
        </p:nvSpPr>
        <p:spPr bwMode="auto">
          <a:xfrm>
            <a:off x="161925" y="3271838"/>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Times New Roman" panose="02020603050405020304" pitchFamily="18" charset="0"/>
                <a:ea typeface="楷体_GB2312" pitchFamily="49" charset="-122"/>
              </a:rPr>
              <a:t>实验</a:t>
            </a:r>
            <a:r>
              <a:rPr lang="zh-CN" altLang="en-US" sz="2800" b="1">
                <a:latin typeface="Times New Roman" panose="02020603050405020304" pitchFamily="18" charset="0"/>
                <a:ea typeface="楷体_GB2312" pitchFamily="49" charset="-122"/>
              </a:rPr>
              <a:t>测量</a:t>
            </a:r>
            <a:r>
              <a:rPr lang="en-US" altLang="zh-CN" sz="2800" b="1" i="1">
                <a:latin typeface="Times New Roman" panose="02020603050405020304" pitchFamily="18" charset="0"/>
                <a:ea typeface="楷体_GB2312" pitchFamily="49" charset="-122"/>
              </a:rPr>
              <a:t>B</a:t>
            </a:r>
            <a:r>
              <a:rPr lang="zh-CN" altLang="en-US" sz="2800" b="1">
                <a:latin typeface="Times New Roman" panose="02020603050405020304" pitchFamily="18" charset="0"/>
                <a:ea typeface="楷体_GB2312" pitchFamily="49" charset="-122"/>
              </a:rPr>
              <a:t>：</a:t>
            </a:r>
            <a:endParaRPr lang="zh-CN" altLang="en-US" sz="2800" b="1">
              <a:latin typeface="Times New Roman" panose="02020603050405020304" pitchFamily="18" charset="0"/>
              <a:ea typeface="楷体_GB2312" pitchFamily="49" charset="-122"/>
            </a:endParaRPr>
          </a:p>
        </p:txBody>
      </p:sp>
      <p:grpSp>
        <p:nvGrpSpPr>
          <p:cNvPr id="2" name="Group 23"/>
          <p:cNvGrpSpPr/>
          <p:nvPr/>
        </p:nvGrpSpPr>
        <p:grpSpPr bwMode="auto">
          <a:xfrm>
            <a:off x="2362200" y="3086100"/>
            <a:ext cx="2641600" cy="900113"/>
            <a:chOff x="576" y="2471"/>
            <a:chExt cx="1664" cy="567"/>
          </a:xfrm>
        </p:grpSpPr>
        <p:graphicFrame>
          <p:nvGraphicFramePr>
            <p:cNvPr id="24640" name="Object 11"/>
            <p:cNvGraphicFramePr>
              <a:graphicFrameLocks noChangeAspect="1"/>
            </p:cNvGraphicFramePr>
            <p:nvPr/>
          </p:nvGraphicFramePr>
          <p:xfrm>
            <a:off x="880" y="2471"/>
            <a:ext cx="1360" cy="567"/>
          </p:xfrm>
          <a:graphic>
            <a:graphicData uri="http://schemas.openxmlformats.org/presentationml/2006/ole">
              <mc:AlternateContent xmlns:mc="http://schemas.openxmlformats.org/markup-compatibility/2006">
                <mc:Choice xmlns:v="urn:schemas-microsoft-com:vml" Requires="v">
                  <p:oleObj spid="_x0000_s70759" name="公式" r:id="rId3" imgW="2159000" imgH="901700" progId="Equation.3">
                    <p:embed/>
                  </p:oleObj>
                </mc:Choice>
                <mc:Fallback>
                  <p:oleObj name="公式" r:id="rId3" imgW="2159000" imgH="901700" progId="Equation.3">
                    <p:embed/>
                    <p:pic>
                      <p:nvPicPr>
                        <p:cNvPr id="0" name="图片 707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 y="2471"/>
                          <a:ext cx="1360" cy="5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41" name="Text Box 25"/>
            <p:cNvSpPr txBox="1">
              <a:spLocks noChangeArrowheads="1"/>
            </p:cNvSpPr>
            <p:nvPr/>
          </p:nvSpPr>
          <p:spPr bwMode="auto">
            <a:xfrm>
              <a:off x="576" y="2601"/>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由</a:t>
              </a:r>
              <a:endParaRPr lang="zh-CN" altLang="en-US" sz="2800" b="1">
                <a:latin typeface="Times New Roman" panose="02020603050405020304" pitchFamily="18" charset="0"/>
                <a:ea typeface="楷体_GB2312" pitchFamily="49" charset="-122"/>
              </a:endParaRPr>
            </a:p>
          </p:txBody>
        </p:sp>
      </p:grpSp>
      <p:grpSp>
        <p:nvGrpSpPr>
          <p:cNvPr id="3" name="Group 26"/>
          <p:cNvGrpSpPr/>
          <p:nvPr/>
        </p:nvGrpSpPr>
        <p:grpSpPr bwMode="auto">
          <a:xfrm>
            <a:off x="482600" y="6138863"/>
            <a:ext cx="7280275" cy="523875"/>
            <a:chOff x="1104" y="3676"/>
            <a:chExt cx="4586" cy="330"/>
          </a:xfrm>
        </p:grpSpPr>
        <p:sp>
          <p:nvSpPr>
            <p:cNvPr id="24637" name="Text Box 27"/>
            <p:cNvSpPr txBox="1">
              <a:spLocks noChangeArrowheads="1"/>
            </p:cNvSpPr>
            <p:nvPr/>
          </p:nvSpPr>
          <p:spPr bwMode="auto">
            <a:xfrm>
              <a:off x="1104" y="3676"/>
              <a:ext cx="458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Times New Roman" panose="02020603050405020304" pitchFamily="18" charset="0"/>
                  <a:ea typeface="楷体_GB2312" pitchFamily="49" charset="-122"/>
                </a:rPr>
                <a:t>(1)</a:t>
              </a:r>
              <a:r>
                <a:rPr lang="zh-CN" altLang="en-US" sz="2800" b="1">
                  <a:latin typeface="Times New Roman" panose="02020603050405020304" pitchFamily="18" charset="0"/>
                  <a:ea typeface="楷体_GB2312" pitchFamily="49" charset="-122"/>
                </a:rPr>
                <a:t>铁磁质的     不是常数，它是     的函数</a:t>
              </a:r>
              <a:endParaRPr lang="zh-CN" altLang="en-US" sz="2800" b="1">
                <a:latin typeface="Times New Roman" panose="02020603050405020304" pitchFamily="18" charset="0"/>
                <a:ea typeface="楷体_GB2312" pitchFamily="49" charset="-122"/>
              </a:endParaRPr>
            </a:p>
          </p:txBody>
        </p:sp>
        <p:graphicFrame>
          <p:nvGraphicFramePr>
            <p:cNvPr id="24638" name="Object 9"/>
            <p:cNvGraphicFramePr>
              <a:graphicFrameLocks noChangeAspect="1"/>
            </p:cNvGraphicFramePr>
            <p:nvPr/>
          </p:nvGraphicFramePr>
          <p:xfrm>
            <a:off x="4204" y="3682"/>
            <a:ext cx="266" cy="288"/>
          </p:xfrm>
          <a:graphic>
            <a:graphicData uri="http://schemas.openxmlformats.org/presentationml/2006/ole">
              <mc:AlternateContent xmlns:mc="http://schemas.openxmlformats.org/markup-compatibility/2006">
                <mc:Choice xmlns:v="urn:schemas-microsoft-com:vml" Requires="v">
                  <p:oleObj spid="_x0000_s70760" name="Equation" r:id="rId5" imgW="190500" imgH="203200" progId="Equation.DSMT4">
                    <p:embed/>
                  </p:oleObj>
                </mc:Choice>
                <mc:Fallback>
                  <p:oleObj name="Equation" r:id="rId5" imgW="190500" imgH="203200" progId="Equation.DSMT4">
                    <p:embed/>
                    <p:pic>
                      <p:nvPicPr>
                        <p:cNvPr id="0" name="图片 707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 y="3682"/>
                          <a:ext cx="2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39" name="Object 10"/>
            <p:cNvGraphicFramePr>
              <a:graphicFrameLocks noChangeAspect="1"/>
            </p:cNvGraphicFramePr>
            <p:nvPr/>
          </p:nvGraphicFramePr>
          <p:xfrm>
            <a:off x="2378" y="3707"/>
            <a:ext cx="224" cy="263"/>
          </p:xfrm>
          <a:graphic>
            <a:graphicData uri="http://schemas.openxmlformats.org/presentationml/2006/ole">
              <mc:AlternateContent xmlns:mc="http://schemas.openxmlformats.org/markup-compatibility/2006">
                <mc:Choice xmlns:v="urn:schemas-microsoft-com:vml" Requires="v">
                  <p:oleObj spid="_x0000_s70761" name="公式" r:id="rId7" imgW="355600" imgH="419100" progId="Equation.3">
                    <p:embed/>
                  </p:oleObj>
                </mc:Choice>
                <mc:Fallback>
                  <p:oleObj name="公式" r:id="rId7" imgW="355600" imgH="419100" progId="Equation.3">
                    <p:embed/>
                    <p:pic>
                      <p:nvPicPr>
                        <p:cNvPr id="0" name="图片 707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8" y="3707"/>
                          <a:ext cx="22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118" name="Text Box 30"/>
          <p:cNvSpPr txBox="1">
            <a:spLocks noChangeArrowheads="1"/>
          </p:cNvSpPr>
          <p:nvPr/>
        </p:nvSpPr>
        <p:spPr bwMode="auto">
          <a:xfrm>
            <a:off x="228600" y="152400"/>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800" b="1" dirty="0" smtClean="0">
                <a:solidFill>
                  <a:schemeClr val="folHlink"/>
                </a:solidFill>
                <a:latin typeface="Times New Roman" panose="02020603050405020304" pitchFamily="18" charset="0"/>
                <a:ea typeface="黑体" panose="02010609060101010101" pitchFamily="49" charset="-122"/>
              </a:rPr>
              <a:t>六、 </a:t>
            </a:r>
            <a:r>
              <a:rPr lang="zh-CN" altLang="en-US" sz="2800" b="1" dirty="0">
                <a:solidFill>
                  <a:schemeClr val="folHlink"/>
                </a:solidFill>
                <a:latin typeface="Times New Roman" panose="02020603050405020304" pitchFamily="18" charset="0"/>
                <a:ea typeface="黑体" panose="02010609060101010101" pitchFamily="49" charset="-122"/>
              </a:rPr>
              <a:t>铁磁质</a:t>
            </a:r>
            <a:endParaRPr lang="zh-CN" altLang="en-US" sz="2800" b="1" dirty="0">
              <a:solidFill>
                <a:schemeClr val="folHlink"/>
              </a:solidFill>
              <a:latin typeface="Times New Roman" panose="02020603050405020304" pitchFamily="18" charset="0"/>
              <a:ea typeface="黑体" panose="02010609060101010101" pitchFamily="49" charset="-122"/>
            </a:endParaRPr>
          </a:p>
        </p:txBody>
      </p:sp>
      <p:sp>
        <p:nvSpPr>
          <p:cNvPr id="89119" name="Text Box 31"/>
          <p:cNvSpPr txBox="1">
            <a:spLocks noChangeArrowheads="1"/>
          </p:cNvSpPr>
          <p:nvPr/>
        </p:nvSpPr>
        <p:spPr bwMode="auto">
          <a:xfrm>
            <a:off x="533400" y="2057400"/>
            <a:ext cx="4724400" cy="946150"/>
          </a:xfrm>
          <a:prstGeom prst="rect">
            <a:avLst/>
          </a:prstGeom>
          <a:noFill/>
          <a:ln w="9525">
            <a:noFill/>
            <a:miter lim="800000"/>
          </a:ln>
          <a:effectLst/>
        </p:spPr>
        <p:txBody>
          <a:bodyPr>
            <a:spAutoFit/>
          </a:bodyPr>
          <a:lstStyle/>
          <a:p>
            <a:pPr eaLnBrk="1" hangingPunct="1">
              <a:defRPr/>
            </a:pPr>
            <a:r>
              <a:rPr lang="zh-CN" altLang="en-US" b="1" dirty="0">
                <a:solidFill>
                  <a:schemeClr val="folHlink"/>
                </a:solidFill>
                <a:effectLst>
                  <a:outerShdw blurRad="38100" dist="38100" dir="2700000" algn="tl">
                    <a:srgbClr val="C0C0C0"/>
                  </a:outerShdw>
                </a:effectLst>
                <a:ea typeface="楷体_GB2312" pitchFamily="49" charset="-122"/>
              </a:rPr>
              <a:t>原理：</a:t>
            </a:r>
            <a:r>
              <a:rPr lang="zh-CN" altLang="en-US" b="1" dirty="0">
                <a:ea typeface="楷体_GB2312" pitchFamily="49" charset="-122"/>
              </a:rPr>
              <a:t>励磁电流为 </a:t>
            </a:r>
            <a:r>
              <a:rPr lang="en-US" altLang="zh-CN" b="1" i="1" dirty="0">
                <a:ea typeface="楷体_GB2312" pitchFamily="49" charset="-122"/>
              </a:rPr>
              <a:t>I</a:t>
            </a:r>
            <a:r>
              <a:rPr lang="en-US" altLang="zh-CN" b="1" dirty="0">
                <a:ea typeface="楷体_GB2312" pitchFamily="49" charset="-122"/>
              </a:rPr>
              <a:t>; </a:t>
            </a:r>
            <a:endParaRPr lang="en-US" altLang="zh-CN" b="1" dirty="0">
              <a:ea typeface="楷体_GB2312" pitchFamily="49" charset="-122"/>
            </a:endParaRPr>
          </a:p>
          <a:p>
            <a:pPr eaLnBrk="1" hangingPunct="1">
              <a:defRPr/>
            </a:pPr>
            <a:r>
              <a:rPr lang="en-US" altLang="zh-CN" b="1" dirty="0">
                <a:ea typeface="楷体_GB2312" pitchFamily="49" charset="-122"/>
              </a:rPr>
              <a:t>         </a:t>
            </a:r>
            <a:r>
              <a:rPr lang="zh-CN" altLang="en-US" b="1" dirty="0">
                <a:ea typeface="楷体_GB2312" pitchFamily="49" charset="-122"/>
              </a:rPr>
              <a:t>根据安培定理得：</a:t>
            </a:r>
            <a:endParaRPr lang="zh-CN" altLang="zh-CN" b="1" i="1" dirty="0">
              <a:ea typeface="楷体_GB2312" pitchFamily="49" charset="-122"/>
            </a:endParaRPr>
          </a:p>
        </p:txBody>
      </p:sp>
      <p:grpSp>
        <p:nvGrpSpPr>
          <p:cNvPr id="4" name="Group 78"/>
          <p:cNvGrpSpPr/>
          <p:nvPr/>
        </p:nvGrpSpPr>
        <p:grpSpPr bwMode="auto">
          <a:xfrm>
            <a:off x="6027738" y="177800"/>
            <a:ext cx="2322512" cy="2968625"/>
            <a:chOff x="4032" y="194"/>
            <a:chExt cx="1463" cy="1870"/>
          </a:xfrm>
        </p:grpSpPr>
        <p:sp>
          <p:nvSpPr>
            <p:cNvPr id="24607" name="AutoShape 33"/>
            <p:cNvSpPr>
              <a:spLocks noChangeArrowheads="1"/>
            </p:cNvSpPr>
            <p:nvPr/>
          </p:nvSpPr>
          <p:spPr bwMode="auto">
            <a:xfrm>
              <a:off x="4062" y="624"/>
              <a:ext cx="1392" cy="13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6 h 21600"/>
                <a:gd name="T26" fmla="*/ 18434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14" y="10800"/>
                  </a:moveTo>
                  <a:cubicBezTo>
                    <a:pt x="2514" y="15376"/>
                    <a:pt x="6224" y="19086"/>
                    <a:pt x="10800" y="19086"/>
                  </a:cubicBezTo>
                  <a:cubicBezTo>
                    <a:pt x="15376" y="19086"/>
                    <a:pt x="19086" y="15376"/>
                    <a:pt x="19086" y="10800"/>
                  </a:cubicBezTo>
                  <a:cubicBezTo>
                    <a:pt x="19086" y="6224"/>
                    <a:pt x="15376" y="2514"/>
                    <a:pt x="10800" y="2514"/>
                  </a:cubicBezTo>
                  <a:cubicBezTo>
                    <a:pt x="6224" y="2514"/>
                    <a:pt x="2514" y="6224"/>
                    <a:pt x="2514" y="10800"/>
                  </a:cubicBezTo>
                  <a:close/>
                </a:path>
              </a:pathLst>
            </a:custGeom>
            <a:solidFill>
              <a:srgbClr val="33CCCC">
                <a:alpha val="50195"/>
              </a:srgbClr>
            </a:solidFill>
            <a:ln w="44450">
              <a:solidFill>
                <a:srgbClr val="993366"/>
              </a:solidFill>
              <a:round/>
            </a:ln>
          </p:spPr>
          <p:txBody>
            <a:bodyPr wrap="none" anchor="ctr"/>
            <a:lstStyle/>
            <a:p>
              <a:endParaRPr lang="zh-CN" altLang="en-US"/>
            </a:p>
          </p:txBody>
        </p:sp>
        <p:sp>
          <p:nvSpPr>
            <p:cNvPr id="24608" name="Freeform 34"/>
            <p:cNvSpPr/>
            <p:nvPr/>
          </p:nvSpPr>
          <p:spPr bwMode="auto">
            <a:xfrm>
              <a:off x="4325" y="731"/>
              <a:ext cx="217" cy="185"/>
            </a:xfrm>
            <a:custGeom>
              <a:avLst/>
              <a:gdLst>
                <a:gd name="T0" fmla="*/ 76 w 217"/>
                <a:gd name="T1" fmla="*/ 0 h 185"/>
                <a:gd name="T2" fmla="*/ 20 w 217"/>
                <a:gd name="T3" fmla="*/ 32 h 185"/>
                <a:gd name="T4" fmla="*/ 196 w 217"/>
                <a:gd name="T5" fmla="*/ 160 h 185"/>
                <a:gd name="T6" fmla="*/ 148 w 217"/>
                <a:gd name="T7" fmla="*/ 184 h 185"/>
                <a:gd name="T8" fmla="*/ 0 60000 65536"/>
                <a:gd name="T9" fmla="*/ 0 60000 65536"/>
                <a:gd name="T10" fmla="*/ 0 60000 65536"/>
                <a:gd name="T11" fmla="*/ 0 60000 65536"/>
                <a:gd name="T12" fmla="*/ 0 w 217"/>
                <a:gd name="T13" fmla="*/ 0 h 185"/>
                <a:gd name="T14" fmla="*/ 217 w 217"/>
                <a:gd name="T15" fmla="*/ 185 h 185"/>
              </a:gdLst>
              <a:ahLst/>
              <a:cxnLst>
                <a:cxn ang="T8">
                  <a:pos x="T0" y="T1"/>
                </a:cxn>
                <a:cxn ang="T9">
                  <a:pos x="T2" y="T3"/>
                </a:cxn>
                <a:cxn ang="T10">
                  <a:pos x="T4" y="T5"/>
                </a:cxn>
                <a:cxn ang="T11">
                  <a:pos x="T6" y="T7"/>
                </a:cxn>
              </a:cxnLst>
              <a:rect l="T12" t="T13" r="T14" b="T15"/>
              <a:pathLst>
                <a:path w="217" h="185">
                  <a:moveTo>
                    <a:pt x="76" y="0"/>
                  </a:moveTo>
                  <a:cubicBezTo>
                    <a:pt x="67" y="5"/>
                    <a:pt x="0" y="5"/>
                    <a:pt x="20" y="32"/>
                  </a:cubicBezTo>
                  <a:cubicBezTo>
                    <a:pt x="40" y="59"/>
                    <a:pt x="175" y="135"/>
                    <a:pt x="196" y="160"/>
                  </a:cubicBezTo>
                  <a:cubicBezTo>
                    <a:pt x="217" y="185"/>
                    <a:pt x="158" y="179"/>
                    <a:pt x="148" y="184"/>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9" name="Freeform 35"/>
            <p:cNvSpPr/>
            <p:nvPr/>
          </p:nvSpPr>
          <p:spPr bwMode="auto">
            <a:xfrm>
              <a:off x="4144" y="899"/>
              <a:ext cx="249" cy="153"/>
            </a:xfrm>
            <a:custGeom>
              <a:avLst/>
              <a:gdLst>
                <a:gd name="T0" fmla="*/ 80 w 249"/>
                <a:gd name="T1" fmla="*/ 1 h 153"/>
                <a:gd name="T2" fmla="*/ 24 w 249"/>
                <a:gd name="T3" fmla="*/ 17 h 153"/>
                <a:gd name="T4" fmla="*/ 224 w 249"/>
                <a:gd name="T5" fmla="*/ 105 h 153"/>
                <a:gd name="T6" fmla="*/ 176 w 249"/>
                <a:gd name="T7" fmla="*/ 153 h 153"/>
                <a:gd name="T8" fmla="*/ 0 60000 65536"/>
                <a:gd name="T9" fmla="*/ 0 60000 65536"/>
                <a:gd name="T10" fmla="*/ 0 60000 65536"/>
                <a:gd name="T11" fmla="*/ 0 60000 65536"/>
                <a:gd name="T12" fmla="*/ 0 w 249"/>
                <a:gd name="T13" fmla="*/ 0 h 153"/>
                <a:gd name="T14" fmla="*/ 249 w 249"/>
                <a:gd name="T15" fmla="*/ 153 h 153"/>
              </a:gdLst>
              <a:ahLst/>
              <a:cxnLst>
                <a:cxn ang="T8">
                  <a:pos x="T0" y="T1"/>
                </a:cxn>
                <a:cxn ang="T9">
                  <a:pos x="T2" y="T3"/>
                </a:cxn>
                <a:cxn ang="T10">
                  <a:pos x="T4" y="T5"/>
                </a:cxn>
                <a:cxn ang="T11">
                  <a:pos x="T6" y="T7"/>
                </a:cxn>
              </a:cxnLst>
              <a:rect l="T12" t="T13" r="T14" b="T15"/>
              <a:pathLst>
                <a:path w="249" h="153">
                  <a:moveTo>
                    <a:pt x="80" y="1"/>
                  </a:moveTo>
                  <a:cubicBezTo>
                    <a:pt x="71" y="4"/>
                    <a:pt x="0" y="0"/>
                    <a:pt x="24" y="17"/>
                  </a:cubicBezTo>
                  <a:cubicBezTo>
                    <a:pt x="48" y="34"/>
                    <a:pt x="199" y="82"/>
                    <a:pt x="224" y="105"/>
                  </a:cubicBezTo>
                  <a:cubicBezTo>
                    <a:pt x="249" y="128"/>
                    <a:pt x="186" y="143"/>
                    <a:pt x="176" y="153"/>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0" name="Freeform 36"/>
            <p:cNvSpPr/>
            <p:nvPr/>
          </p:nvSpPr>
          <p:spPr bwMode="auto">
            <a:xfrm>
              <a:off x="4049" y="1124"/>
              <a:ext cx="227" cy="160"/>
            </a:xfrm>
            <a:custGeom>
              <a:avLst/>
              <a:gdLst>
                <a:gd name="T0" fmla="*/ 23 w 227"/>
                <a:gd name="T1" fmla="*/ 0 h 160"/>
                <a:gd name="T2" fmla="*/ 23 w 227"/>
                <a:gd name="T3" fmla="*/ 104 h 160"/>
                <a:gd name="T4" fmla="*/ 159 w 227"/>
                <a:gd name="T5" fmla="*/ 70 h 160"/>
                <a:gd name="T6" fmla="*/ 223 w 227"/>
                <a:gd name="T7" fmla="*/ 96 h 160"/>
                <a:gd name="T8" fmla="*/ 183 w 227"/>
                <a:gd name="T9" fmla="*/ 160 h 160"/>
                <a:gd name="T10" fmla="*/ 0 60000 65536"/>
                <a:gd name="T11" fmla="*/ 0 60000 65536"/>
                <a:gd name="T12" fmla="*/ 0 60000 65536"/>
                <a:gd name="T13" fmla="*/ 0 60000 65536"/>
                <a:gd name="T14" fmla="*/ 0 60000 65536"/>
                <a:gd name="T15" fmla="*/ 0 w 227"/>
                <a:gd name="T16" fmla="*/ 0 h 160"/>
                <a:gd name="T17" fmla="*/ 227 w 227"/>
                <a:gd name="T18" fmla="*/ 160 h 160"/>
              </a:gdLst>
              <a:ahLst/>
              <a:cxnLst>
                <a:cxn ang="T10">
                  <a:pos x="T0" y="T1"/>
                </a:cxn>
                <a:cxn ang="T11">
                  <a:pos x="T2" y="T3"/>
                </a:cxn>
                <a:cxn ang="T12">
                  <a:pos x="T4" y="T5"/>
                </a:cxn>
                <a:cxn ang="T13">
                  <a:pos x="T6" y="T7"/>
                </a:cxn>
                <a:cxn ang="T14">
                  <a:pos x="T8" y="T9"/>
                </a:cxn>
              </a:cxnLst>
              <a:rect l="T15" t="T16" r="T17" b="T18"/>
              <a:pathLst>
                <a:path w="227" h="160">
                  <a:moveTo>
                    <a:pt x="23" y="0"/>
                  </a:moveTo>
                  <a:cubicBezTo>
                    <a:pt x="24" y="17"/>
                    <a:pt x="0" y="92"/>
                    <a:pt x="23" y="104"/>
                  </a:cubicBezTo>
                  <a:cubicBezTo>
                    <a:pt x="46" y="116"/>
                    <a:pt x="126" y="71"/>
                    <a:pt x="159" y="70"/>
                  </a:cubicBezTo>
                  <a:cubicBezTo>
                    <a:pt x="192" y="69"/>
                    <a:pt x="219" y="81"/>
                    <a:pt x="223" y="96"/>
                  </a:cubicBezTo>
                  <a:cubicBezTo>
                    <a:pt x="227" y="111"/>
                    <a:pt x="191" y="147"/>
                    <a:pt x="183" y="160"/>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1" name="Freeform 37"/>
            <p:cNvSpPr/>
            <p:nvPr/>
          </p:nvSpPr>
          <p:spPr bwMode="auto">
            <a:xfrm>
              <a:off x="4032" y="1426"/>
              <a:ext cx="252" cy="82"/>
            </a:xfrm>
            <a:custGeom>
              <a:avLst/>
              <a:gdLst>
                <a:gd name="T0" fmla="*/ 24 w 252"/>
                <a:gd name="T1" fmla="*/ 2 h 82"/>
                <a:gd name="T2" fmla="*/ 32 w 252"/>
                <a:gd name="T3" fmla="*/ 82 h 82"/>
                <a:gd name="T4" fmla="*/ 216 w 252"/>
                <a:gd name="T5" fmla="*/ 2 h 82"/>
                <a:gd name="T6" fmla="*/ 246 w 252"/>
                <a:gd name="T7" fmla="*/ 73 h 82"/>
                <a:gd name="T8" fmla="*/ 0 60000 65536"/>
                <a:gd name="T9" fmla="*/ 0 60000 65536"/>
                <a:gd name="T10" fmla="*/ 0 60000 65536"/>
                <a:gd name="T11" fmla="*/ 0 60000 65536"/>
                <a:gd name="T12" fmla="*/ 0 w 252"/>
                <a:gd name="T13" fmla="*/ 0 h 82"/>
                <a:gd name="T14" fmla="*/ 252 w 252"/>
                <a:gd name="T15" fmla="*/ 82 h 82"/>
              </a:gdLst>
              <a:ahLst/>
              <a:cxnLst>
                <a:cxn ang="T8">
                  <a:pos x="T0" y="T1"/>
                </a:cxn>
                <a:cxn ang="T9">
                  <a:pos x="T2" y="T3"/>
                </a:cxn>
                <a:cxn ang="T10">
                  <a:pos x="T4" y="T5"/>
                </a:cxn>
                <a:cxn ang="T11">
                  <a:pos x="T6" y="T7"/>
                </a:cxn>
              </a:cxnLst>
              <a:rect l="T12" t="T13" r="T14" b="T15"/>
              <a:pathLst>
                <a:path w="252" h="82">
                  <a:moveTo>
                    <a:pt x="24" y="2"/>
                  </a:moveTo>
                  <a:cubicBezTo>
                    <a:pt x="25" y="17"/>
                    <a:pt x="0" y="82"/>
                    <a:pt x="32" y="82"/>
                  </a:cubicBezTo>
                  <a:cubicBezTo>
                    <a:pt x="64" y="82"/>
                    <a:pt x="180" y="4"/>
                    <a:pt x="216" y="2"/>
                  </a:cubicBezTo>
                  <a:cubicBezTo>
                    <a:pt x="252" y="0"/>
                    <a:pt x="240" y="58"/>
                    <a:pt x="246" y="73"/>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2" name="Freeform 38"/>
            <p:cNvSpPr/>
            <p:nvPr/>
          </p:nvSpPr>
          <p:spPr bwMode="auto">
            <a:xfrm>
              <a:off x="4136" y="1586"/>
              <a:ext cx="208" cy="147"/>
            </a:xfrm>
            <a:custGeom>
              <a:avLst/>
              <a:gdLst>
                <a:gd name="T0" fmla="*/ 0 w 208"/>
                <a:gd name="T1" fmla="*/ 90 h 147"/>
                <a:gd name="T2" fmla="*/ 98 w 208"/>
                <a:gd name="T3" fmla="*/ 134 h 147"/>
                <a:gd name="T4" fmla="*/ 160 w 208"/>
                <a:gd name="T5" fmla="*/ 10 h 147"/>
                <a:gd name="T6" fmla="*/ 208 w 208"/>
                <a:gd name="T7" fmla="*/ 74 h 147"/>
                <a:gd name="T8" fmla="*/ 0 60000 65536"/>
                <a:gd name="T9" fmla="*/ 0 60000 65536"/>
                <a:gd name="T10" fmla="*/ 0 60000 65536"/>
                <a:gd name="T11" fmla="*/ 0 60000 65536"/>
                <a:gd name="T12" fmla="*/ 0 w 208"/>
                <a:gd name="T13" fmla="*/ 0 h 147"/>
                <a:gd name="T14" fmla="*/ 208 w 208"/>
                <a:gd name="T15" fmla="*/ 147 h 147"/>
              </a:gdLst>
              <a:ahLst/>
              <a:cxnLst>
                <a:cxn ang="T8">
                  <a:pos x="T0" y="T1"/>
                </a:cxn>
                <a:cxn ang="T9">
                  <a:pos x="T2" y="T3"/>
                </a:cxn>
                <a:cxn ang="T10">
                  <a:pos x="T4" y="T5"/>
                </a:cxn>
                <a:cxn ang="T11">
                  <a:pos x="T6" y="T7"/>
                </a:cxn>
              </a:cxnLst>
              <a:rect l="T12" t="T13" r="T14" b="T15"/>
              <a:pathLst>
                <a:path w="208" h="147">
                  <a:moveTo>
                    <a:pt x="0" y="90"/>
                  </a:moveTo>
                  <a:cubicBezTo>
                    <a:pt x="16" y="96"/>
                    <a:pt x="71" y="147"/>
                    <a:pt x="98" y="134"/>
                  </a:cubicBezTo>
                  <a:cubicBezTo>
                    <a:pt x="125" y="121"/>
                    <a:pt x="142" y="20"/>
                    <a:pt x="160" y="10"/>
                  </a:cubicBezTo>
                  <a:cubicBezTo>
                    <a:pt x="178" y="0"/>
                    <a:pt x="198" y="61"/>
                    <a:pt x="208" y="74"/>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3" name="Freeform 39"/>
            <p:cNvSpPr/>
            <p:nvPr/>
          </p:nvSpPr>
          <p:spPr bwMode="auto">
            <a:xfrm>
              <a:off x="5072" y="1724"/>
              <a:ext cx="163" cy="176"/>
            </a:xfrm>
            <a:custGeom>
              <a:avLst/>
              <a:gdLst>
                <a:gd name="T0" fmla="*/ 64 w 163"/>
                <a:gd name="T1" fmla="*/ 0 h 176"/>
                <a:gd name="T2" fmla="*/ 8 w 163"/>
                <a:gd name="T3" fmla="*/ 24 h 176"/>
                <a:gd name="T4" fmla="*/ 112 w 163"/>
                <a:gd name="T5" fmla="*/ 104 h 176"/>
                <a:gd name="T6" fmla="*/ 160 w 163"/>
                <a:gd name="T7" fmla="*/ 144 h 176"/>
                <a:gd name="T8" fmla="*/ 128 w 163"/>
                <a:gd name="T9" fmla="*/ 176 h 176"/>
                <a:gd name="T10" fmla="*/ 0 60000 65536"/>
                <a:gd name="T11" fmla="*/ 0 60000 65536"/>
                <a:gd name="T12" fmla="*/ 0 60000 65536"/>
                <a:gd name="T13" fmla="*/ 0 60000 65536"/>
                <a:gd name="T14" fmla="*/ 0 60000 65536"/>
                <a:gd name="T15" fmla="*/ 0 w 163"/>
                <a:gd name="T16" fmla="*/ 0 h 176"/>
                <a:gd name="T17" fmla="*/ 163 w 163"/>
                <a:gd name="T18" fmla="*/ 176 h 176"/>
              </a:gdLst>
              <a:ahLst/>
              <a:cxnLst>
                <a:cxn ang="T10">
                  <a:pos x="T0" y="T1"/>
                </a:cxn>
                <a:cxn ang="T11">
                  <a:pos x="T2" y="T3"/>
                </a:cxn>
                <a:cxn ang="T12">
                  <a:pos x="T4" y="T5"/>
                </a:cxn>
                <a:cxn ang="T13">
                  <a:pos x="T6" y="T7"/>
                </a:cxn>
                <a:cxn ang="T14">
                  <a:pos x="T8" y="T9"/>
                </a:cxn>
              </a:cxnLst>
              <a:rect l="T15" t="T16" r="T17" b="T18"/>
              <a:pathLst>
                <a:path w="163" h="176">
                  <a:moveTo>
                    <a:pt x="64" y="0"/>
                  </a:moveTo>
                  <a:cubicBezTo>
                    <a:pt x="55" y="4"/>
                    <a:pt x="0" y="7"/>
                    <a:pt x="8" y="24"/>
                  </a:cubicBezTo>
                  <a:cubicBezTo>
                    <a:pt x="16" y="41"/>
                    <a:pt x="87" y="84"/>
                    <a:pt x="112" y="104"/>
                  </a:cubicBezTo>
                  <a:cubicBezTo>
                    <a:pt x="137" y="124"/>
                    <a:pt x="157" y="132"/>
                    <a:pt x="160" y="144"/>
                  </a:cubicBezTo>
                  <a:cubicBezTo>
                    <a:pt x="163" y="156"/>
                    <a:pt x="135" y="169"/>
                    <a:pt x="128" y="176"/>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4" name="Freeform 40"/>
            <p:cNvSpPr/>
            <p:nvPr/>
          </p:nvSpPr>
          <p:spPr bwMode="auto">
            <a:xfrm>
              <a:off x="5169" y="1580"/>
              <a:ext cx="239" cy="184"/>
            </a:xfrm>
            <a:custGeom>
              <a:avLst/>
              <a:gdLst>
                <a:gd name="T0" fmla="*/ 79 w 239"/>
                <a:gd name="T1" fmla="*/ 0 h 184"/>
                <a:gd name="T2" fmla="*/ 23 w 239"/>
                <a:gd name="T3" fmla="*/ 48 h 184"/>
                <a:gd name="T4" fmla="*/ 215 w 239"/>
                <a:gd name="T5" fmla="*/ 128 h 184"/>
                <a:gd name="T6" fmla="*/ 167 w 239"/>
                <a:gd name="T7" fmla="*/ 184 h 184"/>
                <a:gd name="T8" fmla="*/ 0 60000 65536"/>
                <a:gd name="T9" fmla="*/ 0 60000 65536"/>
                <a:gd name="T10" fmla="*/ 0 60000 65536"/>
                <a:gd name="T11" fmla="*/ 0 60000 65536"/>
                <a:gd name="T12" fmla="*/ 0 w 239"/>
                <a:gd name="T13" fmla="*/ 0 h 184"/>
                <a:gd name="T14" fmla="*/ 239 w 239"/>
                <a:gd name="T15" fmla="*/ 184 h 184"/>
              </a:gdLst>
              <a:ahLst/>
              <a:cxnLst>
                <a:cxn ang="T8">
                  <a:pos x="T0" y="T1"/>
                </a:cxn>
                <a:cxn ang="T9">
                  <a:pos x="T2" y="T3"/>
                </a:cxn>
                <a:cxn ang="T10">
                  <a:pos x="T4" y="T5"/>
                </a:cxn>
                <a:cxn ang="T11">
                  <a:pos x="T6" y="T7"/>
                </a:cxn>
              </a:cxnLst>
              <a:rect l="T12" t="T13" r="T14" b="T15"/>
              <a:pathLst>
                <a:path w="239" h="184">
                  <a:moveTo>
                    <a:pt x="79" y="0"/>
                  </a:moveTo>
                  <a:cubicBezTo>
                    <a:pt x="70" y="8"/>
                    <a:pt x="0" y="27"/>
                    <a:pt x="23" y="48"/>
                  </a:cubicBezTo>
                  <a:cubicBezTo>
                    <a:pt x="46" y="69"/>
                    <a:pt x="191" y="105"/>
                    <a:pt x="215" y="128"/>
                  </a:cubicBezTo>
                  <a:cubicBezTo>
                    <a:pt x="239" y="151"/>
                    <a:pt x="177" y="172"/>
                    <a:pt x="167" y="184"/>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5" name="Freeform 41"/>
            <p:cNvSpPr/>
            <p:nvPr/>
          </p:nvSpPr>
          <p:spPr bwMode="auto">
            <a:xfrm>
              <a:off x="5257" y="1267"/>
              <a:ext cx="238" cy="65"/>
            </a:xfrm>
            <a:custGeom>
              <a:avLst/>
              <a:gdLst>
                <a:gd name="T0" fmla="*/ 23 w 238"/>
                <a:gd name="T1" fmla="*/ 5 h 65"/>
                <a:gd name="T2" fmla="*/ 31 w 238"/>
                <a:gd name="T3" fmla="*/ 57 h 65"/>
                <a:gd name="T4" fmla="*/ 207 w 238"/>
                <a:gd name="T5" fmla="*/ 1 h 65"/>
                <a:gd name="T6" fmla="*/ 215 w 238"/>
                <a:gd name="T7" fmla="*/ 65 h 65"/>
                <a:gd name="T8" fmla="*/ 0 60000 65536"/>
                <a:gd name="T9" fmla="*/ 0 60000 65536"/>
                <a:gd name="T10" fmla="*/ 0 60000 65536"/>
                <a:gd name="T11" fmla="*/ 0 60000 65536"/>
                <a:gd name="T12" fmla="*/ 0 w 238"/>
                <a:gd name="T13" fmla="*/ 0 h 65"/>
                <a:gd name="T14" fmla="*/ 238 w 238"/>
                <a:gd name="T15" fmla="*/ 65 h 65"/>
              </a:gdLst>
              <a:ahLst/>
              <a:cxnLst>
                <a:cxn ang="T8">
                  <a:pos x="T0" y="T1"/>
                </a:cxn>
                <a:cxn ang="T9">
                  <a:pos x="T2" y="T3"/>
                </a:cxn>
                <a:cxn ang="T10">
                  <a:pos x="T4" y="T5"/>
                </a:cxn>
                <a:cxn ang="T11">
                  <a:pos x="T6" y="T7"/>
                </a:cxn>
              </a:cxnLst>
              <a:rect l="T12" t="T13" r="T14" b="T15"/>
              <a:pathLst>
                <a:path w="238" h="65">
                  <a:moveTo>
                    <a:pt x="23" y="5"/>
                  </a:moveTo>
                  <a:cubicBezTo>
                    <a:pt x="24" y="14"/>
                    <a:pt x="0" y="58"/>
                    <a:pt x="31" y="57"/>
                  </a:cubicBezTo>
                  <a:cubicBezTo>
                    <a:pt x="62" y="56"/>
                    <a:pt x="176" y="0"/>
                    <a:pt x="207" y="1"/>
                  </a:cubicBezTo>
                  <a:cubicBezTo>
                    <a:pt x="238" y="2"/>
                    <a:pt x="213" y="52"/>
                    <a:pt x="215" y="65"/>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6" name="Freeform 42"/>
            <p:cNvSpPr/>
            <p:nvPr/>
          </p:nvSpPr>
          <p:spPr bwMode="auto">
            <a:xfrm>
              <a:off x="5031" y="723"/>
              <a:ext cx="144" cy="226"/>
            </a:xfrm>
            <a:custGeom>
              <a:avLst/>
              <a:gdLst>
                <a:gd name="T0" fmla="*/ 0 w 144"/>
                <a:gd name="T1" fmla="*/ 156 h 226"/>
                <a:gd name="T2" fmla="*/ 32 w 144"/>
                <a:gd name="T3" fmla="*/ 200 h 226"/>
                <a:gd name="T4" fmla="*/ 120 w 144"/>
                <a:gd name="T5" fmla="*/ 0 h 226"/>
                <a:gd name="T6" fmla="*/ 144 w 144"/>
                <a:gd name="T7" fmla="*/ 48 h 226"/>
                <a:gd name="T8" fmla="*/ 0 60000 65536"/>
                <a:gd name="T9" fmla="*/ 0 60000 65536"/>
                <a:gd name="T10" fmla="*/ 0 60000 65536"/>
                <a:gd name="T11" fmla="*/ 0 60000 65536"/>
                <a:gd name="T12" fmla="*/ 0 w 144"/>
                <a:gd name="T13" fmla="*/ 0 h 226"/>
                <a:gd name="T14" fmla="*/ 144 w 144"/>
                <a:gd name="T15" fmla="*/ 226 h 226"/>
              </a:gdLst>
              <a:ahLst/>
              <a:cxnLst>
                <a:cxn ang="T8">
                  <a:pos x="T0" y="T1"/>
                </a:cxn>
                <a:cxn ang="T9">
                  <a:pos x="T2" y="T3"/>
                </a:cxn>
                <a:cxn ang="T10">
                  <a:pos x="T4" y="T5"/>
                </a:cxn>
                <a:cxn ang="T11">
                  <a:pos x="T6" y="T7"/>
                </a:cxn>
              </a:cxnLst>
              <a:rect l="T12" t="T13" r="T14" b="T15"/>
              <a:pathLst>
                <a:path w="144" h="226">
                  <a:moveTo>
                    <a:pt x="0" y="156"/>
                  </a:moveTo>
                  <a:cubicBezTo>
                    <a:pt x="5" y="163"/>
                    <a:pt x="12" y="226"/>
                    <a:pt x="32" y="200"/>
                  </a:cubicBezTo>
                  <a:cubicBezTo>
                    <a:pt x="52" y="174"/>
                    <a:pt x="101" y="25"/>
                    <a:pt x="120" y="0"/>
                  </a:cubicBezTo>
                  <a:cubicBezTo>
                    <a:pt x="144" y="8"/>
                    <a:pt x="131" y="33"/>
                    <a:pt x="144" y="48"/>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7" name="Freeform 43"/>
            <p:cNvSpPr/>
            <p:nvPr/>
          </p:nvSpPr>
          <p:spPr bwMode="auto">
            <a:xfrm>
              <a:off x="5117" y="819"/>
              <a:ext cx="195" cy="204"/>
            </a:xfrm>
            <a:custGeom>
              <a:avLst/>
              <a:gdLst>
                <a:gd name="T0" fmla="*/ 3 w 195"/>
                <a:gd name="T1" fmla="*/ 129 h 204"/>
                <a:gd name="T2" fmla="*/ 27 w 195"/>
                <a:gd name="T3" fmla="*/ 185 h 204"/>
                <a:gd name="T4" fmla="*/ 163 w 195"/>
                <a:gd name="T5" fmla="*/ 17 h 204"/>
                <a:gd name="T6" fmla="*/ 195 w 195"/>
                <a:gd name="T7" fmla="*/ 81 h 204"/>
                <a:gd name="T8" fmla="*/ 0 60000 65536"/>
                <a:gd name="T9" fmla="*/ 0 60000 65536"/>
                <a:gd name="T10" fmla="*/ 0 60000 65536"/>
                <a:gd name="T11" fmla="*/ 0 60000 65536"/>
                <a:gd name="T12" fmla="*/ 0 w 195"/>
                <a:gd name="T13" fmla="*/ 0 h 204"/>
                <a:gd name="T14" fmla="*/ 195 w 195"/>
                <a:gd name="T15" fmla="*/ 204 h 204"/>
              </a:gdLst>
              <a:ahLst/>
              <a:cxnLst>
                <a:cxn ang="T8">
                  <a:pos x="T0" y="T1"/>
                </a:cxn>
                <a:cxn ang="T9">
                  <a:pos x="T2" y="T3"/>
                </a:cxn>
                <a:cxn ang="T10">
                  <a:pos x="T4" y="T5"/>
                </a:cxn>
                <a:cxn ang="T11">
                  <a:pos x="T6" y="T7"/>
                </a:cxn>
              </a:cxnLst>
              <a:rect l="T12" t="T13" r="T14" b="T15"/>
              <a:pathLst>
                <a:path w="195" h="204">
                  <a:moveTo>
                    <a:pt x="3" y="129"/>
                  </a:moveTo>
                  <a:cubicBezTo>
                    <a:pt x="8" y="140"/>
                    <a:pt x="0" y="204"/>
                    <a:pt x="27" y="185"/>
                  </a:cubicBezTo>
                  <a:cubicBezTo>
                    <a:pt x="54" y="166"/>
                    <a:pt x="135" y="34"/>
                    <a:pt x="163" y="17"/>
                  </a:cubicBezTo>
                  <a:cubicBezTo>
                    <a:pt x="191" y="0"/>
                    <a:pt x="188" y="68"/>
                    <a:pt x="195" y="81"/>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8" name="Freeform 44"/>
            <p:cNvSpPr/>
            <p:nvPr/>
          </p:nvSpPr>
          <p:spPr bwMode="auto">
            <a:xfrm>
              <a:off x="5224" y="1012"/>
              <a:ext cx="192" cy="152"/>
            </a:xfrm>
            <a:custGeom>
              <a:avLst/>
              <a:gdLst>
                <a:gd name="T0" fmla="*/ 0 w 192"/>
                <a:gd name="T1" fmla="*/ 104 h 152"/>
                <a:gd name="T2" fmla="*/ 40 w 192"/>
                <a:gd name="T3" fmla="*/ 136 h 152"/>
                <a:gd name="T4" fmla="*/ 168 w 192"/>
                <a:gd name="T5" fmla="*/ 8 h 152"/>
                <a:gd name="T6" fmla="*/ 184 w 192"/>
                <a:gd name="T7" fmla="*/ 88 h 152"/>
                <a:gd name="T8" fmla="*/ 0 60000 65536"/>
                <a:gd name="T9" fmla="*/ 0 60000 65536"/>
                <a:gd name="T10" fmla="*/ 0 60000 65536"/>
                <a:gd name="T11" fmla="*/ 0 60000 65536"/>
                <a:gd name="T12" fmla="*/ 0 w 192"/>
                <a:gd name="T13" fmla="*/ 0 h 152"/>
                <a:gd name="T14" fmla="*/ 192 w 192"/>
                <a:gd name="T15" fmla="*/ 152 h 152"/>
              </a:gdLst>
              <a:ahLst/>
              <a:cxnLst>
                <a:cxn ang="T8">
                  <a:pos x="T0" y="T1"/>
                </a:cxn>
                <a:cxn ang="T9">
                  <a:pos x="T2" y="T3"/>
                </a:cxn>
                <a:cxn ang="T10">
                  <a:pos x="T4" y="T5"/>
                </a:cxn>
                <a:cxn ang="T11">
                  <a:pos x="T6" y="T7"/>
                </a:cxn>
              </a:cxnLst>
              <a:rect l="T12" t="T13" r="T14" b="T15"/>
              <a:pathLst>
                <a:path w="192" h="152">
                  <a:moveTo>
                    <a:pt x="0" y="104"/>
                  </a:moveTo>
                  <a:cubicBezTo>
                    <a:pt x="7" y="109"/>
                    <a:pt x="12" y="152"/>
                    <a:pt x="40" y="136"/>
                  </a:cubicBezTo>
                  <a:cubicBezTo>
                    <a:pt x="68" y="120"/>
                    <a:pt x="144" y="16"/>
                    <a:pt x="168" y="8"/>
                  </a:cubicBezTo>
                  <a:cubicBezTo>
                    <a:pt x="192" y="0"/>
                    <a:pt x="181" y="71"/>
                    <a:pt x="184" y="88"/>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19" name="Freeform 45"/>
            <p:cNvSpPr/>
            <p:nvPr/>
          </p:nvSpPr>
          <p:spPr bwMode="auto">
            <a:xfrm>
              <a:off x="4728" y="1833"/>
              <a:ext cx="76" cy="229"/>
            </a:xfrm>
            <a:custGeom>
              <a:avLst/>
              <a:gdLst>
                <a:gd name="T0" fmla="*/ 76 w 76"/>
                <a:gd name="T1" fmla="*/ 0 h 229"/>
                <a:gd name="T2" fmla="*/ 40 w 76"/>
                <a:gd name="T3" fmla="*/ 64 h 229"/>
                <a:gd name="T4" fmla="*/ 64 w 76"/>
                <a:gd name="T5" fmla="*/ 203 h 229"/>
                <a:gd name="T6" fmla="*/ 0 w 76"/>
                <a:gd name="T7" fmla="*/ 219 h 229"/>
                <a:gd name="T8" fmla="*/ 0 60000 65536"/>
                <a:gd name="T9" fmla="*/ 0 60000 65536"/>
                <a:gd name="T10" fmla="*/ 0 60000 65536"/>
                <a:gd name="T11" fmla="*/ 0 60000 65536"/>
                <a:gd name="T12" fmla="*/ 0 w 76"/>
                <a:gd name="T13" fmla="*/ 0 h 229"/>
                <a:gd name="T14" fmla="*/ 76 w 76"/>
                <a:gd name="T15" fmla="*/ 229 h 229"/>
              </a:gdLst>
              <a:ahLst/>
              <a:cxnLst>
                <a:cxn ang="T8">
                  <a:pos x="T0" y="T1"/>
                </a:cxn>
                <a:cxn ang="T9">
                  <a:pos x="T2" y="T3"/>
                </a:cxn>
                <a:cxn ang="T10">
                  <a:pos x="T4" y="T5"/>
                </a:cxn>
                <a:cxn ang="T11">
                  <a:pos x="T6" y="T7"/>
                </a:cxn>
              </a:cxnLst>
              <a:rect l="T12" t="T13" r="T14" b="T15"/>
              <a:pathLst>
                <a:path w="76" h="229">
                  <a:moveTo>
                    <a:pt x="76" y="0"/>
                  </a:moveTo>
                  <a:cubicBezTo>
                    <a:pt x="58" y="19"/>
                    <a:pt x="42" y="30"/>
                    <a:pt x="40" y="64"/>
                  </a:cubicBezTo>
                  <a:cubicBezTo>
                    <a:pt x="38" y="98"/>
                    <a:pt x="71" y="177"/>
                    <a:pt x="64" y="203"/>
                  </a:cubicBezTo>
                  <a:cubicBezTo>
                    <a:pt x="57" y="229"/>
                    <a:pt x="13" y="216"/>
                    <a:pt x="0" y="219"/>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0" name="Freeform 46"/>
            <p:cNvSpPr/>
            <p:nvPr/>
          </p:nvSpPr>
          <p:spPr bwMode="auto">
            <a:xfrm>
              <a:off x="4504" y="1799"/>
              <a:ext cx="144" cy="265"/>
            </a:xfrm>
            <a:custGeom>
              <a:avLst/>
              <a:gdLst>
                <a:gd name="T0" fmla="*/ 144 w 144"/>
                <a:gd name="T1" fmla="*/ 61 h 265"/>
                <a:gd name="T2" fmla="*/ 72 w 144"/>
                <a:gd name="T3" fmla="*/ 29 h 265"/>
                <a:gd name="T4" fmla="*/ 64 w 144"/>
                <a:gd name="T5" fmla="*/ 237 h 265"/>
                <a:gd name="T6" fmla="*/ 0 w 144"/>
                <a:gd name="T7" fmla="*/ 197 h 265"/>
                <a:gd name="T8" fmla="*/ 0 60000 65536"/>
                <a:gd name="T9" fmla="*/ 0 60000 65536"/>
                <a:gd name="T10" fmla="*/ 0 60000 65536"/>
                <a:gd name="T11" fmla="*/ 0 60000 65536"/>
                <a:gd name="T12" fmla="*/ 0 w 144"/>
                <a:gd name="T13" fmla="*/ 0 h 265"/>
                <a:gd name="T14" fmla="*/ 144 w 144"/>
                <a:gd name="T15" fmla="*/ 265 h 265"/>
              </a:gdLst>
              <a:ahLst/>
              <a:cxnLst>
                <a:cxn ang="T8">
                  <a:pos x="T0" y="T1"/>
                </a:cxn>
                <a:cxn ang="T9">
                  <a:pos x="T2" y="T3"/>
                </a:cxn>
                <a:cxn ang="T10">
                  <a:pos x="T4" y="T5"/>
                </a:cxn>
                <a:cxn ang="T11">
                  <a:pos x="T6" y="T7"/>
                </a:cxn>
              </a:cxnLst>
              <a:rect l="T12" t="T13" r="T14" b="T15"/>
              <a:pathLst>
                <a:path w="144" h="265">
                  <a:moveTo>
                    <a:pt x="144" y="61"/>
                  </a:moveTo>
                  <a:cubicBezTo>
                    <a:pt x="131" y="56"/>
                    <a:pt x="85" y="0"/>
                    <a:pt x="72" y="29"/>
                  </a:cubicBezTo>
                  <a:cubicBezTo>
                    <a:pt x="59" y="58"/>
                    <a:pt x="76" y="209"/>
                    <a:pt x="64" y="237"/>
                  </a:cubicBezTo>
                  <a:cubicBezTo>
                    <a:pt x="52" y="265"/>
                    <a:pt x="13" y="205"/>
                    <a:pt x="0" y="197"/>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1" name="Freeform 47"/>
            <p:cNvSpPr/>
            <p:nvPr/>
          </p:nvSpPr>
          <p:spPr bwMode="auto">
            <a:xfrm>
              <a:off x="4304" y="1713"/>
              <a:ext cx="160" cy="250"/>
            </a:xfrm>
            <a:custGeom>
              <a:avLst/>
              <a:gdLst>
                <a:gd name="T0" fmla="*/ 160 w 160"/>
                <a:gd name="T1" fmla="*/ 67 h 250"/>
                <a:gd name="T2" fmla="*/ 120 w 160"/>
                <a:gd name="T3" fmla="*/ 27 h 250"/>
                <a:gd name="T4" fmla="*/ 56 w 160"/>
                <a:gd name="T5" fmla="*/ 227 h 250"/>
                <a:gd name="T6" fmla="*/ 0 w 160"/>
                <a:gd name="T7" fmla="*/ 163 h 250"/>
                <a:gd name="T8" fmla="*/ 0 60000 65536"/>
                <a:gd name="T9" fmla="*/ 0 60000 65536"/>
                <a:gd name="T10" fmla="*/ 0 60000 65536"/>
                <a:gd name="T11" fmla="*/ 0 60000 65536"/>
                <a:gd name="T12" fmla="*/ 0 w 160"/>
                <a:gd name="T13" fmla="*/ 0 h 250"/>
                <a:gd name="T14" fmla="*/ 160 w 160"/>
                <a:gd name="T15" fmla="*/ 250 h 250"/>
              </a:gdLst>
              <a:ahLst/>
              <a:cxnLst>
                <a:cxn ang="T8">
                  <a:pos x="T0" y="T1"/>
                </a:cxn>
                <a:cxn ang="T9">
                  <a:pos x="T2" y="T3"/>
                </a:cxn>
                <a:cxn ang="T10">
                  <a:pos x="T4" y="T5"/>
                </a:cxn>
                <a:cxn ang="T11">
                  <a:pos x="T6" y="T7"/>
                </a:cxn>
              </a:cxnLst>
              <a:rect l="T12" t="T13" r="T14" b="T15"/>
              <a:pathLst>
                <a:path w="160" h="250">
                  <a:moveTo>
                    <a:pt x="160" y="67"/>
                  </a:moveTo>
                  <a:cubicBezTo>
                    <a:pt x="152" y="60"/>
                    <a:pt x="137" y="0"/>
                    <a:pt x="120" y="27"/>
                  </a:cubicBezTo>
                  <a:cubicBezTo>
                    <a:pt x="103" y="54"/>
                    <a:pt x="76" y="204"/>
                    <a:pt x="56" y="227"/>
                  </a:cubicBezTo>
                  <a:cubicBezTo>
                    <a:pt x="36" y="250"/>
                    <a:pt x="12" y="176"/>
                    <a:pt x="0" y="163"/>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2" name="Freeform 48"/>
            <p:cNvSpPr/>
            <p:nvPr/>
          </p:nvSpPr>
          <p:spPr bwMode="auto">
            <a:xfrm>
              <a:off x="4917" y="626"/>
              <a:ext cx="104" cy="277"/>
            </a:xfrm>
            <a:custGeom>
              <a:avLst/>
              <a:gdLst>
                <a:gd name="T0" fmla="*/ 104 w 104"/>
                <a:gd name="T1" fmla="*/ 49 h 277"/>
                <a:gd name="T2" fmla="*/ 48 w 104"/>
                <a:gd name="T3" fmla="*/ 33 h 277"/>
                <a:gd name="T4" fmla="*/ 64 w 104"/>
                <a:gd name="T5" fmla="*/ 249 h 277"/>
                <a:gd name="T6" fmla="*/ 0 w 104"/>
                <a:gd name="T7" fmla="*/ 201 h 277"/>
                <a:gd name="T8" fmla="*/ 0 60000 65536"/>
                <a:gd name="T9" fmla="*/ 0 60000 65536"/>
                <a:gd name="T10" fmla="*/ 0 60000 65536"/>
                <a:gd name="T11" fmla="*/ 0 60000 65536"/>
                <a:gd name="T12" fmla="*/ 0 w 104"/>
                <a:gd name="T13" fmla="*/ 0 h 277"/>
                <a:gd name="T14" fmla="*/ 104 w 104"/>
                <a:gd name="T15" fmla="*/ 277 h 277"/>
              </a:gdLst>
              <a:ahLst/>
              <a:cxnLst>
                <a:cxn ang="T8">
                  <a:pos x="T0" y="T1"/>
                </a:cxn>
                <a:cxn ang="T9">
                  <a:pos x="T2" y="T3"/>
                </a:cxn>
                <a:cxn ang="T10">
                  <a:pos x="T4" y="T5"/>
                </a:cxn>
                <a:cxn ang="T11">
                  <a:pos x="T6" y="T7"/>
                </a:cxn>
              </a:cxnLst>
              <a:rect l="T12" t="T13" r="T14" b="T15"/>
              <a:pathLst>
                <a:path w="104" h="277">
                  <a:moveTo>
                    <a:pt x="104" y="49"/>
                  </a:moveTo>
                  <a:cubicBezTo>
                    <a:pt x="95" y="48"/>
                    <a:pt x="55" y="0"/>
                    <a:pt x="48" y="33"/>
                  </a:cubicBezTo>
                  <a:cubicBezTo>
                    <a:pt x="41" y="66"/>
                    <a:pt x="72" y="221"/>
                    <a:pt x="64" y="249"/>
                  </a:cubicBezTo>
                  <a:cubicBezTo>
                    <a:pt x="56" y="277"/>
                    <a:pt x="13" y="211"/>
                    <a:pt x="0" y="201"/>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3" name="Line 49"/>
            <p:cNvSpPr>
              <a:spLocks noChangeShapeType="1"/>
            </p:cNvSpPr>
            <p:nvPr/>
          </p:nvSpPr>
          <p:spPr bwMode="auto">
            <a:xfrm flipV="1">
              <a:off x="4877" y="260"/>
              <a:ext cx="0" cy="384"/>
            </a:xfrm>
            <a:prstGeom prst="line">
              <a:avLst/>
            </a:prstGeom>
            <a:noFill/>
            <a:ln w="444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4" name="Line 50"/>
            <p:cNvSpPr>
              <a:spLocks noChangeShapeType="1"/>
            </p:cNvSpPr>
            <p:nvPr/>
          </p:nvSpPr>
          <p:spPr bwMode="auto">
            <a:xfrm flipV="1">
              <a:off x="4595" y="260"/>
              <a:ext cx="0" cy="576"/>
            </a:xfrm>
            <a:prstGeom prst="line">
              <a:avLst/>
            </a:prstGeom>
            <a:noFill/>
            <a:ln w="444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Freeform 51"/>
            <p:cNvSpPr/>
            <p:nvPr/>
          </p:nvSpPr>
          <p:spPr bwMode="auto">
            <a:xfrm>
              <a:off x="4940" y="1804"/>
              <a:ext cx="96" cy="208"/>
            </a:xfrm>
            <a:custGeom>
              <a:avLst/>
              <a:gdLst>
                <a:gd name="T0" fmla="*/ 60 w 96"/>
                <a:gd name="T1" fmla="*/ 0 h 208"/>
                <a:gd name="T2" fmla="*/ 4 w 96"/>
                <a:gd name="T3" fmla="*/ 64 h 208"/>
                <a:gd name="T4" fmla="*/ 83 w 96"/>
                <a:gd name="T5" fmla="*/ 136 h 208"/>
                <a:gd name="T6" fmla="*/ 84 w 96"/>
                <a:gd name="T7" fmla="*/ 176 h 208"/>
                <a:gd name="T8" fmla="*/ 44 w 96"/>
                <a:gd name="T9" fmla="*/ 208 h 208"/>
                <a:gd name="T10" fmla="*/ 0 60000 65536"/>
                <a:gd name="T11" fmla="*/ 0 60000 65536"/>
                <a:gd name="T12" fmla="*/ 0 60000 65536"/>
                <a:gd name="T13" fmla="*/ 0 60000 65536"/>
                <a:gd name="T14" fmla="*/ 0 60000 65536"/>
                <a:gd name="T15" fmla="*/ 0 w 96"/>
                <a:gd name="T16" fmla="*/ 0 h 208"/>
                <a:gd name="T17" fmla="*/ 96 w 96"/>
                <a:gd name="T18" fmla="*/ 208 h 208"/>
              </a:gdLst>
              <a:ahLst/>
              <a:cxnLst>
                <a:cxn ang="T10">
                  <a:pos x="T0" y="T1"/>
                </a:cxn>
                <a:cxn ang="T11">
                  <a:pos x="T2" y="T3"/>
                </a:cxn>
                <a:cxn ang="T12">
                  <a:pos x="T4" y="T5"/>
                </a:cxn>
                <a:cxn ang="T13">
                  <a:pos x="T6" y="T7"/>
                </a:cxn>
                <a:cxn ang="T14">
                  <a:pos x="T8" y="T9"/>
                </a:cxn>
              </a:cxnLst>
              <a:rect l="T15" t="T16" r="T17" b="T18"/>
              <a:pathLst>
                <a:path w="96" h="208">
                  <a:moveTo>
                    <a:pt x="60" y="0"/>
                  </a:moveTo>
                  <a:cubicBezTo>
                    <a:pt x="51" y="12"/>
                    <a:pt x="0" y="41"/>
                    <a:pt x="4" y="64"/>
                  </a:cubicBezTo>
                  <a:cubicBezTo>
                    <a:pt x="8" y="87"/>
                    <a:pt x="70" y="117"/>
                    <a:pt x="83" y="136"/>
                  </a:cubicBezTo>
                  <a:cubicBezTo>
                    <a:pt x="96" y="155"/>
                    <a:pt x="90" y="164"/>
                    <a:pt x="84" y="176"/>
                  </a:cubicBezTo>
                  <a:cubicBezTo>
                    <a:pt x="78" y="188"/>
                    <a:pt x="52" y="201"/>
                    <a:pt x="44" y="208"/>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26" name="Freeform 52"/>
            <p:cNvSpPr/>
            <p:nvPr/>
          </p:nvSpPr>
          <p:spPr bwMode="auto">
            <a:xfrm>
              <a:off x="5227" y="1436"/>
              <a:ext cx="258" cy="152"/>
            </a:xfrm>
            <a:custGeom>
              <a:avLst/>
              <a:gdLst>
                <a:gd name="T0" fmla="*/ 53 w 258"/>
                <a:gd name="T1" fmla="*/ 0 h 152"/>
                <a:gd name="T2" fmla="*/ 29 w 258"/>
                <a:gd name="T3" fmla="*/ 48 h 152"/>
                <a:gd name="T4" fmla="*/ 229 w 258"/>
                <a:gd name="T5" fmla="*/ 104 h 152"/>
                <a:gd name="T6" fmla="*/ 205 w 258"/>
                <a:gd name="T7" fmla="*/ 152 h 152"/>
                <a:gd name="T8" fmla="*/ 0 60000 65536"/>
                <a:gd name="T9" fmla="*/ 0 60000 65536"/>
                <a:gd name="T10" fmla="*/ 0 60000 65536"/>
                <a:gd name="T11" fmla="*/ 0 60000 65536"/>
                <a:gd name="T12" fmla="*/ 0 w 258"/>
                <a:gd name="T13" fmla="*/ 0 h 152"/>
                <a:gd name="T14" fmla="*/ 258 w 258"/>
                <a:gd name="T15" fmla="*/ 152 h 152"/>
              </a:gdLst>
              <a:ahLst/>
              <a:cxnLst>
                <a:cxn ang="T8">
                  <a:pos x="T0" y="T1"/>
                </a:cxn>
                <a:cxn ang="T9">
                  <a:pos x="T2" y="T3"/>
                </a:cxn>
                <a:cxn ang="T10">
                  <a:pos x="T4" y="T5"/>
                </a:cxn>
                <a:cxn ang="T11">
                  <a:pos x="T6" y="T7"/>
                </a:cxn>
              </a:cxnLst>
              <a:rect l="T12" t="T13" r="T14" b="T15"/>
              <a:pathLst>
                <a:path w="258" h="152">
                  <a:moveTo>
                    <a:pt x="53" y="0"/>
                  </a:moveTo>
                  <a:cubicBezTo>
                    <a:pt x="48" y="8"/>
                    <a:pt x="0" y="31"/>
                    <a:pt x="29" y="48"/>
                  </a:cubicBezTo>
                  <a:cubicBezTo>
                    <a:pt x="58" y="65"/>
                    <a:pt x="200" y="87"/>
                    <a:pt x="229" y="104"/>
                  </a:cubicBezTo>
                  <a:cubicBezTo>
                    <a:pt x="258" y="121"/>
                    <a:pt x="210" y="142"/>
                    <a:pt x="205" y="152"/>
                  </a:cubicBezTo>
                </a:path>
              </a:pathLst>
            </a:custGeom>
            <a:noFill/>
            <a:ln w="444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4627" name="Group 53"/>
            <p:cNvGrpSpPr/>
            <p:nvPr/>
          </p:nvGrpSpPr>
          <p:grpSpPr bwMode="auto">
            <a:xfrm>
              <a:off x="4365" y="1326"/>
              <a:ext cx="387" cy="528"/>
              <a:chOff x="4365" y="1326"/>
              <a:chExt cx="387" cy="528"/>
            </a:xfrm>
          </p:grpSpPr>
          <p:sp>
            <p:nvSpPr>
              <p:cNvPr id="24635" name="Line 54"/>
              <p:cNvSpPr>
                <a:spLocks noChangeShapeType="1"/>
              </p:cNvSpPr>
              <p:nvPr/>
            </p:nvSpPr>
            <p:spPr bwMode="auto">
              <a:xfrm flipH="1">
                <a:off x="4365" y="1326"/>
                <a:ext cx="384" cy="528"/>
              </a:xfrm>
              <a:prstGeom prst="line">
                <a:avLst/>
              </a:prstGeom>
              <a:noFill/>
              <a:ln w="3492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636" name="Object 8"/>
              <p:cNvGraphicFramePr>
                <a:graphicFrameLocks noChangeAspect="1"/>
              </p:cNvGraphicFramePr>
              <p:nvPr/>
            </p:nvGraphicFramePr>
            <p:xfrm>
              <a:off x="4568" y="1552"/>
              <a:ext cx="184" cy="184"/>
            </p:xfrm>
            <a:graphic>
              <a:graphicData uri="http://schemas.openxmlformats.org/presentationml/2006/ole">
                <mc:AlternateContent xmlns:mc="http://schemas.openxmlformats.org/markup-compatibility/2006">
                  <mc:Choice xmlns:v="urn:schemas-microsoft-com:vml" Requires="v">
                    <p:oleObj spid="_x0000_s70762" name="公式" r:id="rId9" imgW="292100" imgH="292100" progId="Equation.3">
                      <p:embed/>
                    </p:oleObj>
                  </mc:Choice>
                  <mc:Fallback>
                    <p:oleObj name="公式" r:id="rId9" imgW="292100" imgH="292100" progId="Equation.3">
                      <p:embed/>
                      <p:pic>
                        <p:nvPicPr>
                          <p:cNvPr id="0" name="图片 707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8" y="1552"/>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628" name="Object 6"/>
            <p:cNvGraphicFramePr>
              <a:graphicFrameLocks noChangeAspect="1"/>
            </p:cNvGraphicFramePr>
            <p:nvPr/>
          </p:nvGraphicFramePr>
          <p:xfrm>
            <a:off x="4399" y="240"/>
            <a:ext cx="145" cy="184"/>
          </p:xfrm>
          <a:graphic>
            <a:graphicData uri="http://schemas.openxmlformats.org/presentationml/2006/ole">
              <mc:AlternateContent xmlns:mc="http://schemas.openxmlformats.org/markup-compatibility/2006">
                <mc:Choice xmlns:v="urn:schemas-microsoft-com:vml" Requires="v">
                  <p:oleObj spid="_x0000_s70763" name="公式" r:id="rId11" imgW="228600" imgH="292100" progId="Equation.3">
                    <p:embed/>
                  </p:oleObj>
                </mc:Choice>
                <mc:Fallback>
                  <p:oleObj name="公式" r:id="rId11" imgW="228600" imgH="292100" progId="Equation.3">
                    <p:embed/>
                    <p:pic>
                      <p:nvPicPr>
                        <p:cNvPr id="0" name="图片 707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99" y="240"/>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29" name="Object 7"/>
            <p:cNvGraphicFramePr>
              <a:graphicFrameLocks noChangeAspect="1"/>
            </p:cNvGraphicFramePr>
            <p:nvPr/>
          </p:nvGraphicFramePr>
          <p:xfrm>
            <a:off x="4943" y="194"/>
            <a:ext cx="145" cy="184"/>
          </p:xfrm>
          <a:graphic>
            <a:graphicData uri="http://schemas.openxmlformats.org/presentationml/2006/ole">
              <mc:AlternateContent xmlns:mc="http://schemas.openxmlformats.org/markup-compatibility/2006">
                <mc:Choice xmlns:v="urn:schemas-microsoft-com:vml" Requires="v">
                  <p:oleObj spid="_x0000_s70764" name="公式" r:id="rId13" imgW="228600" imgH="292100" progId="Equation.3">
                    <p:embed/>
                  </p:oleObj>
                </mc:Choice>
                <mc:Fallback>
                  <p:oleObj name="公式" r:id="rId13" imgW="228600" imgH="292100" progId="Equation.3">
                    <p:embed/>
                    <p:pic>
                      <p:nvPicPr>
                        <p:cNvPr id="0" name="图片 707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3" y="194"/>
                          <a:ext cx="14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30" name="Line 58"/>
            <p:cNvSpPr>
              <a:spLocks noChangeShapeType="1"/>
            </p:cNvSpPr>
            <p:nvPr/>
          </p:nvSpPr>
          <p:spPr bwMode="auto">
            <a:xfrm>
              <a:off x="4592" y="303"/>
              <a:ext cx="0" cy="240"/>
            </a:xfrm>
            <a:prstGeom prst="line">
              <a:avLst/>
            </a:prstGeom>
            <a:noFill/>
            <a:ln w="41275">
              <a:solidFill>
                <a:schemeClr val="folHlink"/>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1" name="Line 59"/>
            <p:cNvSpPr>
              <a:spLocks noChangeShapeType="1"/>
            </p:cNvSpPr>
            <p:nvPr/>
          </p:nvSpPr>
          <p:spPr bwMode="auto">
            <a:xfrm flipV="1">
              <a:off x="4875" y="303"/>
              <a:ext cx="0" cy="240"/>
            </a:xfrm>
            <a:prstGeom prst="line">
              <a:avLst/>
            </a:prstGeom>
            <a:noFill/>
            <a:ln w="41275">
              <a:solidFill>
                <a:schemeClr val="folHlink"/>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2" name="Line 60"/>
            <p:cNvSpPr>
              <a:spLocks noChangeShapeType="1"/>
            </p:cNvSpPr>
            <p:nvPr/>
          </p:nvSpPr>
          <p:spPr bwMode="auto">
            <a:xfrm>
              <a:off x="4656" y="642"/>
              <a:ext cx="0" cy="170"/>
            </a:xfrm>
            <a:prstGeom prst="line">
              <a:avLst/>
            </a:prstGeom>
            <a:noFill/>
            <a:ln w="41275">
              <a:solidFill>
                <a:srgbClr val="99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3" name="Line 61"/>
            <p:cNvSpPr>
              <a:spLocks noChangeShapeType="1"/>
            </p:cNvSpPr>
            <p:nvPr/>
          </p:nvSpPr>
          <p:spPr bwMode="auto">
            <a:xfrm>
              <a:off x="4830" y="624"/>
              <a:ext cx="0" cy="170"/>
            </a:xfrm>
            <a:prstGeom prst="line">
              <a:avLst/>
            </a:prstGeom>
            <a:noFill/>
            <a:ln w="41275">
              <a:solidFill>
                <a:srgbClr val="99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34" name="Rectangle 62"/>
            <p:cNvSpPr>
              <a:spLocks noChangeArrowheads="1"/>
            </p:cNvSpPr>
            <p:nvPr/>
          </p:nvSpPr>
          <p:spPr bwMode="auto">
            <a:xfrm>
              <a:off x="4666" y="596"/>
              <a:ext cx="147" cy="2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a:latin typeface="Times New Roman" panose="02020603050405020304" pitchFamily="18" charset="0"/>
              </a:endParaRPr>
            </a:p>
          </p:txBody>
        </p:sp>
      </p:grpSp>
      <p:grpSp>
        <p:nvGrpSpPr>
          <p:cNvPr id="6" name="Group 63"/>
          <p:cNvGrpSpPr/>
          <p:nvPr/>
        </p:nvGrpSpPr>
        <p:grpSpPr bwMode="auto">
          <a:xfrm>
            <a:off x="5497513" y="3295650"/>
            <a:ext cx="3276600" cy="533400"/>
            <a:chOff x="1584" y="3072"/>
            <a:chExt cx="2064" cy="336"/>
          </a:xfrm>
        </p:grpSpPr>
        <p:graphicFrame>
          <p:nvGraphicFramePr>
            <p:cNvPr id="24604" name="Object 5"/>
            <p:cNvGraphicFramePr>
              <a:graphicFrameLocks noChangeAspect="1"/>
            </p:cNvGraphicFramePr>
            <p:nvPr/>
          </p:nvGraphicFramePr>
          <p:xfrm>
            <a:off x="2160" y="3112"/>
            <a:ext cx="671" cy="263"/>
          </p:xfrm>
          <a:graphic>
            <a:graphicData uri="http://schemas.openxmlformats.org/presentationml/2006/ole">
              <mc:AlternateContent xmlns:mc="http://schemas.openxmlformats.org/markup-compatibility/2006">
                <mc:Choice xmlns:v="urn:schemas-microsoft-com:vml" Requires="v">
                  <p:oleObj spid="_x0000_s70765" name="公式" r:id="rId14" imgW="1066800" imgH="419100" progId="Equation.3">
                    <p:embed/>
                  </p:oleObj>
                </mc:Choice>
                <mc:Fallback>
                  <p:oleObj name="公式" r:id="rId14" imgW="1066800" imgH="419100" progId="Equation.3">
                    <p:embed/>
                    <p:pic>
                      <p:nvPicPr>
                        <p:cNvPr id="0" name="图片 707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0" y="3112"/>
                          <a:ext cx="671"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5" name="Text Box 65"/>
            <p:cNvSpPr txBox="1">
              <a:spLocks noChangeArrowheads="1"/>
            </p:cNvSpPr>
            <p:nvPr/>
          </p:nvSpPr>
          <p:spPr bwMode="auto">
            <a:xfrm>
              <a:off x="1584" y="3072"/>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得出</a:t>
              </a:r>
              <a:endParaRPr lang="zh-CN" altLang="en-US" sz="2800" b="1">
                <a:latin typeface="Times New Roman" panose="02020603050405020304" pitchFamily="18" charset="0"/>
                <a:ea typeface="楷体_GB2312" pitchFamily="49" charset="-122"/>
              </a:endParaRPr>
            </a:p>
          </p:txBody>
        </p:sp>
        <p:sp>
          <p:nvSpPr>
            <p:cNvPr id="24606" name="Text Box 66"/>
            <p:cNvSpPr txBox="1">
              <a:spLocks noChangeArrowheads="1"/>
            </p:cNvSpPr>
            <p:nvPr/>
          </p:nvSpPr>
          <p:spPr bwMode="auto">
            <a:xfrm>
              <a:off x="2832" y="3081"/>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楷体_GB2312" pitchFamily="49" charset="-122"/>
                </a:rPr>
                <a:t>曲线</a:t>
              </a:r>
              <a:r>
                <a:rPr lang="en-US" altLang="zh-CN" sz="2800" b="1">
                  <a:latin typeface="Times New Roman" panose="02020603050405020304" pitchFamily="18" charset="0"/>
                  <a:ea typeface="楷体_GB2312" pitchFamily="49" charset="-122"/>
                </a:rPr>
                <a:t>:</a:t>
              </a:r>
              <a:endParaRPr lang="en-US" altLang="zh-CN" sz="2800" b="1">
                <a:latin typeface="Times New Roman" panose="02020603050405020304" pitchFamily="18" charset="0"/>
                <a:ea typeface="楷体_GB2312" pitchFamily="49" charset="-122"/>
              </a:endParaRPr>
            </a:p>
          </p:txBody>
        </p:sp>
      </p:grpSp>
      <p:grpSp>
        <p:nvGrpSpPr>
          <p:cNvPr id="7" name="Group 69"/>
          <p:cNvGrpSpPr/>
          <p:nvPr/>
        </p:nvGrpSpPr>
        <p:grpSpPr bwMode="auto">
          <a:xfrm>
            <a:off x="1379538" y="3989388"/>
            <a:ext cx="2517775" cy="2019300"/>
            <a:chOff x="3790" y="2448"/>
            <a:chExt cx="1586" cy="1272"/>
          </a:xfrm>
        </p:grpSpPr>
        <p:sp>
          <p:nvSpPr>
            <p:cNvPr id="24596" name="Line 70"/>
            <p:cNvSpPr>
              <a:spLocks noChangeShapeType="1"/>
            </p:cNvSpPr>
            <p:nvPr/>
          </p:nvSpPr>
          <p:spPr bwMode="auto">
            <a:xfrm>
              <a:off x="3790" y="3699"/>
              <a:ext cx="1410" cy="0"/>
            </a:xfrm>
            <a:prstGeom prst="line">
              <a:avLst/>
            </a:prstGeom>
            <a:noFill/>
            <a:ln w="412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71"/>
            <p:cNvSpPr>
              <a:spLocks noChangeShapeType="1"/>
            </p:cNvSpPr>
            <p:nvPr/>
          </p:nvSpPr>
          <p:spPr bwMode="auto">
            <a:xfrm flipV="1">
              <a:off x="3790" y="2580"/>
              <a:ext cx="0" cy="1140"/>
            </a:xfrm>
            <a:prstGeom prst="line">
              <a:avLst/>
            </a:prstGeom>
            <a:noFill/>
            <a:ln w="412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Arc 72"/>
            <p:cNvSpPr/>
            <p:nvPr/>
          </p:nvSpPr>
          <p:spPr bwMode="auto">
            <a:xfrm rot="300000" flipV="1">
              <a:off x="3813" y="3315"/>
              <a:ext cx="184" cy="384"/>
            </a:xfrm>
            <a:custGeom>
              <a:avLst/>
              <a:gdLst>
                <a:gd name="T0" fmla="*/ 0 w 19577"/>
                <a:gd name="T1" fmla="*/ 0 h 21600"/>
                <a:gd name="T2" fmla="*/ 0 w 19577"/>
                <a:gd name="T3" fmla="*/ 0 h 21600"/>
                <a:gd name="T4" fmla="*/ 0 w 19577"/>
                <a:gd name="T5" fmla="*/ 0 h 21600"/>
                <a:gd name="T6" fmla="*/ 0 60000 65536"/>
                <a:gd name="T7" fmla="*/ 0 60000 65536"/>
                <a:gd name="T8" fmla="*/ 0 60000 65536"/>
                <a:gd name="T9" fmla="*/ 0 w 19577"/>
                <a:gd name="T10" fmla="*/ 0 h 21600"/>
                <a:gd name="T11" fmla="*/ 19577 w 19577"/>
                <a:gd name="T12" fmla="*/ 21600 h 21600"/>
              </a:gdLst>
              <a:ahLst/>
              <a:cxnLst>
                <a:cxn ang="T6">
                  <a:pos x="T0" y="T1"/>
                </a:cxn>
                <a:cxn ang="T7">
                  <a:pos x="T2" y="T3"/>
                </a:cxn>
                <a:cxn ang="T8">
                  <a:pos x="T4" y="T5"/>
                </a:cxn>
              </a:cxnLst>
              <a:rect l="T9" t="T10" r="T11" b="T12"/>
              <a:pathLst>
                <a:path w="19577" h="21600" fill="none" extrusionOk="0">
                  <a:moveTo>
                    <a:pt x="-1" y="0"/>
                  </a:moveTo>
                  <a:cubicBezTo>
                    <a:pt x="8395" y="0"/>
                    <a:pt x="16029" y="4864"/>
                    <a:pt x="19576" y="12473"/>
                  </a:cubicBezTo>
                </a:path>
                <a:path w="19577" h="21600" stroke="0" extrusionOk="0">
                  <a:moveTo>
                    <a:pt x="-1" y="0"/>
                  </a:moveTo>
                  <a:cubicBezTo>
                    <a:pt x="8395" y="0"/>
                    <a:pt x="16029" y="4864"/>
                    <a:pt x="19576" y="12473"/>
                  </a:cubicBezTo>
                  <a:lnTo>
                    <a:pt x="0" y="21600"/>
                  </a:lnTo>
                  <a:lnTo>
                    <a:pt x="-1" y="0"/>
                  </a:lnTo>
                  <a:close/>
                </a:path>
              </a:pathLst>
            </a:cu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599" name="Line 73"/>
            <p:cNvSpPr>
              <a:spLocks noChangeShapeType="1"/>
            </p:cNvSpPr>
            <p:nvPr/>
          </p:nvSpPr>
          <p:spPr bwMode="auto">
            <a:xfrm flipV="1">
              <a:off x="3990" y="3027"/>
              <a:ext cx="184" cy="48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0" name="Arc 74"/>
            <p:cNvSpPr/>
            <p:nvPr/>
          </p:nvSpPr>
          <p:spPr bwMode="auto">
            <a:xfrm rot="120000" flipV="1">
              <a:off x="4168" y="2823"/>
              <a:ext cx="326" cy="430"/>
            </a:xfrm>
            <a:custGeom>
              <a:avLst/>
              <a:gdLst>
                <a:gd name="T0" fmla="*/ 0 w 18955"/>
                <a:gd name="T1" fmla="*/ 0 h 21498"/>
                <a:gd name="T2" fmla="*/ 0 w 18955"/>
                <a:gd name="T3" fmla="*/ 0 h 21498"/>
                <a:gd name="T4" fmla="*/ 0 w 18955"/>
                <a:gd name="T5" fmla="*/ 0 h 21498"/>
                <a:gd name="T6" fmla="*/ 0 60000 65536"/>
                <a:gd name="T7" fmla="*/ 0 60000 65536"/>
                <a:gd name="T8" fmla="*/ 0 60000 65536"/>
                <a:gd name="T9" fmla="*/ 0 w 18955"/>
                <a:gd name="T10" fmla="*/ 0 h 21498"/>
                <a:gd name="T11" fmla="*/ 18955 w 18955"/>
                <a:gd name="T12" fmla="*/ 21498 h 21498"/>
              </a:gdLst>
              <a:ahLst/>
              <a:cxnLst>
                <a:cxn ang="T6">
                  <a:pos x="T0" y="T1"/>
                </a:cxn>
                <a:cxn ang="T7">
                  <a:pos x="T2" y="T3"/>
                </a:cxn>
                <a:cxn ang="T8">
                  <a:pos x="T4" y="T5"/>
                </a:cxn>
              </a:cxnLst>
              <a:rect l="T9" t="T10" r="T11" b="T12"/>
              <a:pathLst>
                <a:path w="18955" h="21498" fill="none" extrusionOk="0">
                  <a:moveTo>
                    <a:pt x="16860" y="21498"/>
                  </a:moveTo>
                  <a:cubicBezTo>
                    <a:pt x="9742" y="20804"/>
                    <a:pt x="3429" y="16633"/>
                    <a:pt x="-1" y="10357"/>
                  </a:cubicBezTo>
                </a:path>
                <a:path w="18955" h="21498" stroke="0" extrusionOk="0">
                  <a:moveTo>
                    <a:pt x="16860" y="21498"/>
                  </a:moveTo>
                  <a:cubicBezTo>
                    <a:pt x="9742" y="20804"/>
                    <a:pt x="3429" y="16633"/>
                    <a:pt x="-1" y="10357"/>
                  </a:cubicBezTo>
                  <a:lnTo>
                    <a:pt x="18955" y="0"/>
                  </a:lnTo>
                  <a:lnTo>
                    <a:pt x="16860" y="21498"/>
                  </a:lnTo>
                  <a:close/>
                </a:path>
              </a:pathLst>
            </a:cu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1" name="Text Box 75"/>
            <p:cNvSpPr txBox="1">
              <a:spLocks noChangeArrowheads="1"/>
            </p:cNvSpPr>
            <p:nvPr/>
          </p:nvSpPr>
          <p:spPr bwMode="auto">
            <a:xfrm>
              <a:off x="5086" y="3363"/>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楷体_GB2312" pitchFamily="49" charset="-122"/>
                </a:rPr>
                <a:t>H</a:t>
              </a:r>
              <a:endParaRPr lang="en-US" altLang="zh-CN" sz="2800" b="1" i="1">
                <a:latin typeface="Times New Roman" panose="02020603050405020304" pitchFamily="18" charset="0"/>
                <a:ea typeface="楷体_GB2312" pitchFamily="49" charset="-122"/>
              </a:endParaRPr>
            </a:p>
          </p:txBody>
        </p:sp>
        <p:sp>
          <p:nvSpPr>
            <p:cNvPr id="24602" name="Text Box 76"/>
            <p:cNvSpPr txBox="1">
              <a:spLocks noChangeArrowheads="1"/>
            </p:cNvSpPr>
            <p:nvPr/>
          </p:nvSpPr>
          <p:spPr bwMode="auto">
            <a:xfrm>
              <a:off x="3884" y="2448"/>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楷体_GB2312" pitchFamily="49" charset="-122"/>
                </a:rPr>
                <a:t>B</a:t>
              </a:r>
              <a:endParaRPr lang="en-US" altLang="zh-CN" sz="2800" b="1" i="1">
                <a:latin typeface="Times New Roman" panose="02020603050405020304" pitchFamily="18" charset="0"/>
                <a:ea typeface="楷体_GB2312" pitchFamily="49" charset="-122"/>
              </a:endParaRPr>
            </a:p>
          </p:txBody>
        </p:sp>
        <p:sp>
          <p:nvSpPr>
            <p:cNvPr id="24603" name="Arc 77"/>
            <p:cNvSpPr/>
            <p:nvPr/>
          </p:nvSpPr>
          <p:spPr bwMode="auto">
            <a:xfrm flipV="1">
              <a:off x="4444" y="2792"/>
              <a:ext cx="662" cy="135"/>
            </a:xfrm>
            <a:custGeom>
              <a:avLst/>
              <a:gdLst>
                <a:gd name="T0" fmla="*/ 0 w 18537"/>
                <a:gd name="T1" fmla="*/ 0 h 21600"/>
                <a:gd name="T2" fmla="*/ 0 w 18537"/>
                <a:gd name="T3" fmla="*/ 0 h 21600"/>
                <a:gd name="T4" fmla="*/ 0 w 18537"/>
                <a:gd name="T5" fmla="*/ 0 h 21600"/>
                <a:gd name="T6" fmla="*/ 0 60000 65536"/>
                <a:gd name="T7" fmla="*/ 0 60000 65536"/>
                <a:gd name="T8" fmla="*/ 0 60000 65536"/>
                <a:gd name="T9" fmla="*/ 0 w 18537"/>
                <a:gd name="T10" fmla="*/ 0 h 21600"/>
                <a:gd name="T11" fmla="*/ 18537 w 18537"/>
                <a:gd name="T12" fmla="*/ 21600 h 21600"/>
              </a:gdLst>
              <a:ahLst/>
              <a:cxnLst>
                <a:cxn ang="T6">
                  <a:pos x="T0" y="T1"/>
                </a:cxn>
                <a:cxn ang="T7">
                  <a:pos x="T2" y="T3"/>
                </a:cxn>
                <a:cxn ang="T8">
                  <a:pos x="T4" y="T5"/>
                </a:cxn>
              </a:cxnLst>
              <a:rect l="T9" t="T10" r="T11" b="T12"/>
              <a:pathLst>
                <a:path w="18537" h="21600" fill="none" extrusionOk="0">
                  <a:moveTo>
                    <a:pt x="18536" y="21270"/>
                  </a:moveTo>
                  <a:cubicBezTo>
                    <a:pt x="17296" y="21489"/>
                    <a:pt x="16038" y="21599"/>
                    <a:pt x="14779" y="21600"/>
                  </a:cubicBezTo>
                  <a:cubicBezTo>
                    <a:pt x="9288" y="21600"/>
                    <a:pt x="4003" y="19509"/>
                    <a:pt x="-1" y="15752"/>
                  </a:cubicBezTo>
                </a:path>
                <a:path w="18537" h="21600" stroke="0" extrusionOk="0">
                  <a:moveTo>
                    <a:pt x="18536" y="21270"/>
                  </a:moveTo>
                  <a:cubicBezTo>
                    <a:pt x="17296" y="21489"/>
                    <a:pt x="16038" y="21599"/>
                    <a:pt x="14779" y="21600"/>
                  </a:cubicBezTo>
                  <a:cubicBezTo>
                    <a:pt x="9288" y="21600"/>
                    <a:pt x="4003" y="19509"/>
                    <a:pt x="-1" y="15752"/>
                  </a:cubicBezTo>
                  <a:lnTo>
                    <a:pt x="14779" y="0"/>
                  </a:lnTo>
                  <a:lnTo>
                    <a:pt x="18536" y="21270"/>
                  </a:lnTo>
                  <a:close/>
                </a:path>
              </a:pathLst>
            </a:custGeom>
            <a:noFill/>
            <a:ln w="3810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 name="Group 18"/>
          <p:cNvGrpSpPr/>
          <p:nvPr/>
        </p:nvGrpSpPr>
        <p:grpSpPr bwMode="auto">
          <a:xfrm>
            <a:off x="5194300" y="3987800"/>
            <a:ext cx="2841625" cy="2055813"/>
            <a:chOff x="3792" y="2472"/>
            <a:chExt cx="1790" cy="1295"/>
          </a:xfrm>
        </p:grpSpPr>
        <p:sp>
          <p:nvSpPr>
            <p:cNvPr id="24592" name="Line 19"/>
            <p:cNvSpPr>
              <a:spLocks noChangeShapeType="1"/>
            </p:cNvSpPr>
            <p:nvPr/>
          </p:nvSpPr>
          <p:spPr bwMode="auto">
            <a:xfrm>
              <a:off x="3792" y="3690"/>
              <a:ext cx="1543" cy="0"/>
            </a:xfrm>
            <a:prstGeom prst="line">
              <a:avLst/>
            </a:prstGeom>
            <a:noFill/>
            <a:ln w="412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20"/>
            <p:cNvSpPr>
              <a:spLocks noChangeShapeType="1"/>
            </p:cNvSpPr>
            <p:nvPr/>
          </p:nvSpPr>
          <p:spPr bwMode="auto">
            <a:xfrm flipV="1">
              <a:off x="3792" y="2571"/>
              <a:ext cx="0" cy="1140"/>
            </a:xfrm>
            <a:prstGeom prst="line">
              <a:avLst/>
            </a:prstGeom>
            <a:noFill/>
            <a:ln w="412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594" name="Object 3"/>
            <p:cNvGraphicFramePr>
              <a:graphicFrameLocks noChangeAspect="1"/>
            </p:cNvGraphicFramePr>
            <p:nvPr/>
          </p:nvGraphicFramePr>
          <p:xfrm>
            <a:off x="5335" y="3568"/>
            <a:ext cx="247" cy="199"/>
          </p:xfrm>
          <a:graphic>
            <a:graphicData uri="http://schemas.openxmlformats.org/presentationml/2006/ole">
              <mc:AlternateContent xmlns:mc="http://schemas.openxmlformats.org/markup-compatibility/2006">
                <mc:Choice xmlns:v="urn:schemas-microsoft-com:vml" Requires="v">
                  <p:oleObj spid="_x0000_s70766" name="公式" r:id="rId16" imgW="393065" imgH="317500" progId="Equation.3">
                    <p:embed/>
                  </p:oleObj>
                </mc:Choice>
                <mc:Fallback>
                  <p:oleObj name="公式" r:id="rId16" imgW="393065" imgH="317500" progId="Equation.3">
                    <p:embed/>
                    <p:pic>
                      <p:nvPicPr>
                        <p:cNvPr id="0" name="图片 707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5" y="3568"/>
                          <a:ext cx="24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4"/>
            <p:cNvGraphicFramePr>
              <a:graphicFrameLocks noChangeAspect="1"/>
            </p:cNvGraphicFramePr>
            <p:nvPr/>
          </p:nvGraphicFramePr>
          <p:xfrm>
            <a:off x="3880" y="2472"/>
            <a:ext cx="224" cy="263"/>
          </p:xfrm>
          <a:graphic>
            <a:graphicData uri="http://schemas.openxmlformats.org/presentationml/2006/ole">
              <mc:AlternateContent xmlns:mc="http://schemas.openxmlformats.org/markup-compatibility/2006">
                <mc:Choice xmlns:v="urn:schemas-microsoft-com:vml" Requires="v">
                  <p:oleObj spid="_x0000_s70767" name="公式" r:id="rId18" imgW="355600" imgH="419100" progId="Equation.3">
                    <p:embed/>
                  </p:oleObj>
                </mc:Choice>
                <mc:Fallback>
                  <p:oleObj name="公式" r:id="rId18" imgW="355600" imgH="419100" progId="Equation.3">
                    <p:embed/>
                    <p:pic>
                      <p:nvPicPr>
                        <p:cNvPr id="0" name="图片 707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0" y="2472"/>
                          <a:ext cx="22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104" name="Freeform 16"/>
          <p:cNvSpPr/>
          <p:nvPr/>
        </p:nvSpPr>
        <p:spPr bwMode="auto">
          <a:xfrm>
            <a:off x="5194300" y="4419600"/>
            <a:ext cx="2398713" cy="1366838"/>
          </a:xfrm>
          <a:custGeom>
            <a:avLst/>
            <a:gdLst>
              <a:gd name="T0" fmla="*/ 0 w 1973"/>
              <a:gd name="T1" fmla="*/ 2147483646 h 1160"/>
              <a:gd name="T2" fmla="*/ 2147483646 w 1973"/>
              <a:gd name="T3" fmla="*/ 2147483646 h 1160"/>
              <a:gd name="T4" fmla="*/ 2147483646 w 1973"/>
              <a:gd name="T5" fmla="*/ 2147483646 h 1160"/>
              <a:gd name="T6" fmla="*/ 2147483646 w 1973"/>
              <a:gd name="T7" fmla="*/ 2147483646 h 1160"/>
              <a:gd name="T8" fmla="*/ 2147483646 w 1973"/>
              <a:gd name="T9" fmla="*/ 2147483646 h 1160"/>
              <a:gd name="T10" fmla="*/ 2147483646 w 1973"/>
              <a:gd name="T11" fmla="*/ 2147483646 h 1160"/>
              <a:gd name="T12" fmla="*/ 0 60000 65536"/>
              <a:gd name="T13" fmla="*/ 0 60000 65536"/>
              <a:gd name="T14" fmla="*/ 0 60000 65536"/>
              <a:gd name="T15" fmla="*/ 0 60000 65536"/>
              <a:gd name="T16" fmla="*/ 0 60000 65536"/>
              <a:gd name="T17" fmla="*/ 0 60000 65536"/>
              <a:gd name="T18" fmla="*/ 0 w 1973"/>
              <a:gd name="T19" fmla="*/ 0 h 1160"/>
              <a:gd name="T20" fmla="*/ 1973 w 1973"/>
              <a:gd name="T21" fmla="*/ 1160 h 1160"/>
            </a:gdLst>
            <a:ahLst/>
            <a:cxnLst>
              <a:cxn ang="T12">
                <a:pos x="T0" y="T1"/>
              </a:cxn>
              <a:cxn ang="T13">
                <a:pos x="T2" y="T3"/>
              </a:cxn>
              <a:cxn ang="T14">
                <a:pos x="T4" y="T5"/>
              </a:cxn>
              <a:cxn ang="T15">
                <a:pos x="T6" y="T7"/>
              </a:cxn>
              <a:cxn ang="T16">
                <a:pos x="T8" y="T9"/>
              </a:cxn>
              <a:cxn ang="T17">
                <a:pos x="T10" y="T11"/>
              </a:cxn>
            </a:cxnLst>
            <a:rect l="T18" t="T19" r="T20" b="T21"/>
            <a:pathLst>
              <a:path w="1973" h="1160">
                <a:moveTo>
                  <a:pt x="0" y="1160"/>
                </a:moveTo>
                <a:cubicBezTo>
                  <a:pt x="22" y="996"/>
                  <a:pt x="79" y="378"/>
                  <a:pt x="117" y="189"/>
                </a:cubicBezTo>
                <a:cubicBezTo>
                  <a:pt x="155" y="0"/>
                  <a:pt x="194" y="34"/>
                  <a:pt x="226" y="26"/>
                </a:cubicBezTo>
                <a:cubicBezTo>
                  <a:pt x="258" y="18"/>
                  <a:pt x="222" y="10"/>
                  <a:pt x="309" y="141"/>
                </a:cubicBezTo>
                <a:cubicBezTo>
                  <a:pt x="396" y="272"/>
                  <a:pt x="469" y="661"/>
                  <a:pt x="746" y="813"/>
                </a:cubicBezTo>
                <a:cubicBezTo>
                  <a:pt x="1023" y="965"/>
                  <a:pt x="1717" y="1003"/>
                  <a:pt x="1973" y="1053"/>
                </a:cubicBezTo>
              </a:path>
            </a:pathLst>
          </a:custGeom>
          <a:noFill/>
          <a:ln w="412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grpId="0" nodeType="afterEffect">
                                  <p:stCondLst>
                                    <p:cond delay="0"/>
                                  </p:stCondLst>
                                  <p:iterate type="lt">
                                    <p:tmPct val="100000"/>
                                  </p:iterate>
                                  <p:childTnLst>
                                    <p:set>
                                      <p:cBhvr>
                                        <p:cTn id="6" dur="1" fill="hold">
                                          <p:stCondLst>
                                            <p:cond delay="0"/>
                                          </p:stCondLst>
                                        </p:cTn>
                                        <p:tgtEl>
                                          <p:spTgt spid="89118"/>
                                        </p:tgtEl>
                                        <p:attrNameLst>
                                          <p:attrName>style.visibility</p:attrName>
                                        </p:attrNameLst>
                                      </p:cBhvr>
                                      <p:to>
                                        <p:strVal val="visible"/>
                                      </p:to>
                                    </p:set>
                                    <p:anim calcmode="lin" valueType="num">
                                      <p:cBhvr>
                                        <p:cTn id="7" dur="75" fill="hold"/>
                                        <p:tgtEl>
                                          <p:spTgt spid="89118"/>
                                        </p:tgtEl>
                                        <p:attrNameLst>
                                          <p:attrName>ppt_w</p:attrName>
                                        </p:attrNameLst>
                                      </p:cBhvr>
                                      <p:tavLst>
                                        <p:tav tm="0">
                                          <p:val>
                                            <p:strVal val="2/3*#ppt_w"/>
                                          </p:val>
                                        </p:tav>
                                        <p:tav tm="100000">
                                          <p:val>
                                            <p:strVal val="#ppt_w"/>
                                          </p:val>
                                        </p:tav>
                                      </p:tavLst>
                                    </p:anim>
                                    <p:anim calcmode="lin" valueType="num">
                                      <p:cBhvr>
                                        <p:cTn id="8" dur="75" fill="hold"/>
                                        <p:tgtEl>
                                          <p:spTgt spid="89118"/>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iterate type="lt">
                                    <p:tmPct val="100000"/>
                                  </p:iterate>
                                  <p:childTnLst>
                                    <p:set>
                                      <p:cBhvr>
                                        <p:cTn id="12" dur="1" fill="hold">
                                          <p:stCondLst>
                                            <p:cond delay="0"/>
                                          </p:stCondLst>
                                        </p:cTn>
                                        <p:tgtEl>
                                          <p:spTgt spid="89101"/>
                                        </p:tgtEl>
                                        <p:attrNameLst>
                                          <p:attrName>style.visibility</p:attrName>
                                        </p:attrNameLst>
                                      </p:cBhvr>
                                      <p:to>
                                        <p:strVal val="visible"/>
                                      </p:to>
                                    </p:set>
                                    <p:animEffect transition="in" filter="barn(outHorizontal)">
                                      <p:cBhvr>
                                        <p:cTn id="13" dur="75"/>
                                        <p:tgtEl>
                                          <p:spTgt spid="8910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par>
                          <p:cTn id="19" fill="hold">
                            <p:stCondLst>
                              <p:cond delay="500"/>
                            </p:stCondLst>
                            <p:childTnLst>
                              <p:par>
                                <p:cTn id="20" presetID="3" presetClass="entr" presetSubtype="5" fill="hold" grpId="0" nodeType="afterEffect">
                                  <p:stCondLst>
                                    <p:cond delay="0"/>
                                  </p:stCondLst>
                                  <p:childTnLst>
                                    <p:set>
                                      <p:cBhvr>
                                        <p:cTn id="21" dur="1" fill="hold">
                                          <p:stCondLst>
                                            <p:cond delay="0"/>
                                          </p:stCondLst>
                                        </p:cTn>
                                        <p:tgtEl>
                                          <p:spTgt spid="89102"/>
                                        </p:tgtEl>
                                        <p:attrNameLst>
                                          <p:attrName>style.visibility</p:attrName>
                                        </p:attrNameLst>
                                      </p:cBhvr>
                                      <p:to>
                                        <p:strVal val="visible"/>
                                      </p:to>
                                    </p:set>
                                    <p:animEffect transition="in" filter="blinds(vertical)">
                                      <p:cBhvr>
                                        <p:cTn id="22" dur="500"/>
                                        <p:tgtEl>
                                          <p:spTgt spid="89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9119"/>
                                        </p:tgtEl>
                                        <p:attrNameLst>
                                          <p:attrName>style.visibility</p:attrName>
                                        </p:attrNameLst>
                                      </p:cBhvr>
                                      <p:to>
                                        <p:strVal val="visible"/>
                                      </p:to>
                                    </p:set>
                                    <p:animEffect transition="in" filter="wipe(up)">
                                      <p:cBhvr>
                                        <p:cTn id="27" dur="500"/>
                                        <p:tgtEl>
                                          <p:spTgt spid="89119"/>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8" fill="hold" nodeType="clickEffect">
                                  <p:stCondLst>
                                    <p:cond delay="0"/>
                                  </p:stCondLst>
                                  <p:childTnLst>
                                    <p:set>
                                      <p:cBhvr>
                                        <p:cTn id="31" dur="1" fill="hold">
                                          <p:stCondLst>
                                            <p:cond delay="0"/>
                                          </p:stCondLst>
                                        </p:cTn>
                                        <p:tgtEl>
                                          <p:spTgt spid="89103"/>
                                        </p:tgtEl>
                                        <p:attrNameLst>
                                          <p:attrName>style.visibility</p:attrName>
                                        </p:attrNameLst>
                                      </p:cBhvr>
                                      <p:to>
                                        <p:strVal val="visible"/>
                                      </p:to>
                                    </p:set>
                                    <p:anim calcmode="lin" valueType="num">
                                      <p:cBhvr>
                                        <p:cTn id="32" dur="500" fill="hold"/>
                                        <p:tgtEl>
                                          <p:spTgt spid="89103"/>
                                        </p:tgtEl>
                                        <p:attrNameLst>
                                          <p:attrName>ppt_x</p:attrName>
                                        </p:attrNameLst>
                                      </p:cBhvr>
                                      <p:tavLst>
                                        <p:tav tm="0">
                                          <p:val>
                                            <p:strVal val="#ppt_x-#ppt_w/2"/>
                                          </p:val>
                                        </p:tav>
                                        <p:tav tm="100000">
                                          <p:val>
                                            <p:strVal val="#ppt_x"/>
                                          </p:val>
                                        </p:tav>
                                      </p:tavLst>
                                    </p:anim>
                                    <p:anim calcmode="lin" valueType="num">
                                      <p:cBhvr>
                                        <p:cTn id="33" dur="500" fill="hold"/>
                                        <p:tgtEl>
                                          <p:spTgt spid="89103"/>
                                        </p:tgtEl>
                                        <p:attrNameLst>
                                          <p:attrName>ppt_y</p:attrName>
                                        </p:attrNameLst>
                                      </p:cBhvr>
                                      <p:tavLst>
                                        <p:tav tm="0">
                                          <p:val>
                                            <p:strVal val="#ppt_y"/>
                                          </p:val>
                                        </p:tav>
                                        <p:tav tm="100000">
                                          <p:val>
                                            <p:strVal val="#ppt_y"/>
                                          </p:val>
                                        </p:tav>
                                      </p:tavLst>
                                    </p:anim>
                                    <p:anim calcmode="lin" valueType="num">
                                      <p:cBhvr>
                                        <p:cTn id="34" dur="500" fill="hold"/>
                                        <p:tgtEl>
                                          <p:spTgt spid="89103"/>
                                        </p:tgtEl>
                                        <p:attrNameLst>
                                          <p:attrName>ppt_w</p:attrName>
                                        </p:attrNameLst>
                                      </p:cBhvr>
                                      <p:tavLst>
                                        <p:tav tm="0">
                                          <p:val>
                                            <p:fltVal val="0"/>
                                          </p:val>
                                        </p:tav>
                                        <p:tav tm="100000">
                                          <p:val>
                                            <p:strVal val="#ppt_w"/>
                                          </p:val>
                                        </p:tav>
                                      </p:tavLst>
                                    </p:anim>
                                    <p:anim calcmode="lin" valueType="num">
                                      <p:cBhvr>
                                        <p:cTn id="35" dur="500" fill="hold"/>
                                        <p:tgtEl>
                                          <p:spTgt spid="89103"/>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iterate type="lt">
                                    <p:tmPct val="100000"/>
                                  </p:iterate>
                                  <p:childTnLst>
                                    <p:set>
                                      <p:cBhvr>
                                        <p:cTn id="39" dur="1" fill="hold">
                                          <p:stCondLst>
                                            <p:cond delay="0"/>
                                          </p:stCondLst>
                                        </p:cTn>
                                        <p:tgtEl>
                                          <p:spTgt spid="89105"/>
                                        </p:tgtEl>
                                        <p:attrNameLst>
                                          <p:attrName>style.visibility</p:attrName>
                                        </p:attrNameLst>
                                      </p:cBhvr>
                                      <p:to>
                                        <p:strVal val="visible"/>
                                      </p:to>
                                    </p:set>
                                    <p:anim calcmode="lin" valueType="num">
                                      <p:cBhvr>
                                        <p:cTn id="40" dur="75" fill="hold"/>
                                        <p:tgtEl>
                                          <p:spTgt spid="89105"/>
                                        </p:tgtEl>
                                        <p:attrNameLst>
                                          <p:attrName>ppt_w</p:attrName>
                                        </p:attrNameLst>
                                      </p:cBhvr>
                                      <p:tavLst>
                                        <p:tav tm="0">
                                          <p:val>
                                            <p:fltVal val="0"/>
                                          </p:val>
                                        </p:tav>
                                        <p:tav tm="100000">
                                          <p:val>
                                            <p:strVal val="#ppt_w"/>
                                          </p:val>
                                        </p:tav>
                                      </p:tavLst>
                                    </p:anim>
                                    <p:anim calcmode="lin" valueType="num">
                                      <p:cBhvr>
                                        <p:cTn id="41" dur="75" fill="hold"/>
                                        <p:tgtEl>
                                          <p:spTgt spid="8910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linds(horizont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slide(fromLeft)">
                                      <p:cBhvr>
                                        <p:cTn id="51" dur="500"/>
                                        <p:tgtEl>
                                          <p:spTgt spid="2"/>
                                        </p:tgtEl>
                                      </p:cBhvr>
                                    </p:animEffect>
                                  </p:childTnLst>
                                </p:cTn>
                              </p:par>
                            </p:childTnLst>
                          </p:cTn>
                        </p:par>
                        <p:par>
                          <p:cTn id="52" fill="hold">
                            <p:stCondLst>
                              <p:cond delay="500"/>
                            </p:stCondLst>
                            <p:childTnLst>
                              <p:par>
                                <p:cTn id="53" presetID="4" presetClass="entr" presetSubtype="32"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ox(ou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box(out)">
                                      <p:cBhvr>
                                        <p:cTn id="60" dur="500"/>
                                        <p:tgtEl>
                                          <p:spTgt spid="8"/>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89104"/>
                                        </p:tgtEl>
                                        <p:attrNameLst>
                                          <p:attrName>style.visibility</p:attrName>
                                        </p:attrNameLst>
                                      </p:cBhvr>
                                      <p:to>
                                        <p:strVal val="visible"/>
                                      </p:to>
                                    </p:set>
                                    <p:animEffect transition="in" filter="wipe(left)">
                                      <p:cBhvr>
                                        <p:cTn id="64" dur="500"/>
                                        <p:tgtEl>
                                          <p:spTgt spid="8910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blinds(horizontal)">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1" grpId="0" autoUpdateAnimBg="0"/>
      <p:bldP spid="89102" grpId="0" autoUpdateAnimBg="0"/>
      <p:bldP spid="89105" grpId="0" autoUpdateAnimBg="0"/>
      <p:bldP spid="89118" grpId="0"/>
      <p:bldP spid="89119" grpId="0" autoUpdateAnimBg="0"/>
      <p:bldP spid="8910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3590</Words>
  <Application>WPS 演示</Application>
  <PresentationFormat>全屏显示(4:3)</PresentationFormat>
  <Paragraphs>523</Paragraphs>
  <Slides>28</Slides>
  <Notes>11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169</vt:i4>
      </vt:variant>
      <vt:variant>
        <vt:lpstr>幻灯片标题</vt:lpstr>
      </vt:variant>
      <vt:variant>
        <vt:i4>28</vt:i4>
      </vt:variant>
    </vt:vector>
  </HeadingPairs>
  <TitlesOfParts>
    <vt:vector size="215" baseType="lpstr">
      <vt:lpstr>Arial</vt:lpstr>
      <vt:lpstr>宋体</vt:lpstr>
      <vt:lpstr>Wingdings</vt:lpstr>
      <vt:lpstr>Times New Roman</vt:lpstr>
      <vt:lpstr>Calibri</vt:lpstr>
      <vt:lpstr>Segoe UI</vt:lpstr>
      <vt:lpstr>黑体</vt:lpstr>
      <vt:lpstr>楷体_GB2312</vt:lpstr>
      <vt:lpstr>新宋体</vt:lpstr>
      <vt:lpstr>Symbol</vt:lpstr>
      <vt:lpstr>微软雅黑</vt:lpstr>
      <vt:lpstr>Arial Unicode MS</vt:lpstr>
      <vt:lpstr>隶书</vt:lpstr>
      <vt:lpstr>Monotype Sorts</vt:lpstr>
      <vt:lpstr>华文新魏</vt:lpstr>
      <vt:lpstr>Times New Roman</vt:lpstr>
      <vt:lpstr>Wingdings</vt:lpstr>
      <vt:lpstr>Office Theme</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Equation.DSMT4</vt:lpstr>
      <vt:lpstr>Equation.3</vt:lpstr>
      <vt:lpstr>Equation.DSMT4</vt:lpstr>
      <vt:lpstr>Equation.DSMT4</vt:lpstr>
      <vt:lpstr>Equation.DSMT4</vt:lpstr>
      <vt:lpstr>Equation.3</vt:lpstr>
      <vt:lpstr>Equation.DSMT4</vt:lpstr>
      <vt:lpstr>Equation.DSMT4</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zhu</dc:creator>
  <cp:lastModifiedBy>kaiwa</cp:lastModifiedBy>
  <cp:revision>643</cp:revision>
  <cp:lastPrinted>2019-05-26T12:27:00Z</cp:lastPrinted>
  <dcterms:created xsi:type="dcterms:W3CDTF">2000-04-25T06:19:00Z</dcterms:created>
  <dcterms:modified xsi:type="dcterms:W3CDTF">2021-06-03T05:41:11Z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AFF2805EB5C8416D837A8F7B0E607BE2</vt:lpwstr>
  </property>
  <property fmtid="{D5CDD505-2E9C-101B-9397-08002B2CF9AE}" pid="3" name="KSOProductBuildVer">
    <vt:lpwstr>2052-11.1.0.10495</vt:lpwstr>
  </property>
</Properties>
</file>